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18" r:id="rId2"/>
    <p:sldId id="319" r:id="rId3"/>
    <p:sldId id="320" r:id="rId4"/>
    <p:sldId id="322" r:id="rId5"/>
    <p:sldId id="321" r:id="rId6"/>
    <p:sldId id="325" r:id="rId7"/>
    <p:sldId id="326" r:id="rId8"/>
    <p:sldId id="324" r:id="rId9"/>
    <p:sldId id="323" r:id="rId10"/>
    <p:sldId id="327" r:id="rId11"/>
    <p:sldId id="328" r:id="rId12"/>
    <p:sldId id="330" r:id="rId13"/>
    <p:sldId id="329" r:id="rId14"/>
    <p:sldId id="331" r:id="rId15"/>
    <p:sldId id="333" r:id="rId16"/>
    <p:sldId id="332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2880">
          <p15:clr>
            <a:srgbClr val="A4A3A4"/>
          </p15:clr>
        </p15:guide>
        <p15:guide id="3" pos="295">
          <p15:clr>
            <a:srgbClr val="A4A3A4"/>
          </p15:clr>
        </p15:guide>
        <p15:guide id="4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2350" autoAdjust="0"/>
  </p:normalViewPr>
  <p:slideViewPr>
    <p:cSldViewPr showGuides="1">
      <p:cViewPr varScale="1">
        <p:scale>
          <a:sx n="91" d="100"/>
          <a:sy n="91" d="100"/>
        </p:scale>
        <p:origin x="1181" y="67"/>
      </p:cViewPr>
      <p:guideLst>
        <p:guide orient="horz" pos="1117"/>
        <p:guide pos="2880"/>
        <p:guide pos="295"/>
        <p:guide pos="25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F4355-50B6-4087-9E5D-95C64923D2D6}" type="datetimeFigureOut">
              <a:rPr lang="ko-KR" altLang="en-US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9FE42-8E49-4378-9255-678967010F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500813" y="6215063"/>
            <a:ext cx="214312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5651500" y="5786438"/>
            <a:ext cx="30638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+mn-ea"/>
                <a:ea typeface="+mn-ea"/>
              </a:rPr>
              <a:t>단국대학교 교수 유해영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11861-2DEA-4AFA-8F01-1CEF13489814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DCF8F-AD8E-4F8A-A098-C9F4B0F63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E201B-B287-435B-B702-A9F97FF65AC3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E52-840F-442A-AEB5-008449D88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53343-8734-4AFF-8785-1B18D74DE2B9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EE8-BFE9-4139-934E-FD295E0DD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4D9C-00B0-4C65-B08E-B655F6C6BD3F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A936-D75D-4674-956F-1DF521DB2A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88DAB-8EFB-4E45-9676-AFE86CC6C94A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3FA-D853-4FD0-B319-04577F3B98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53EFA-8122-4CAC-B8D2-E1AC0D5C4E32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8862-D24F-490A-8D04-100F123B0E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14066-EBF0-4884-98EE-33D776D834C2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BBFC-B98D-4211-BACC-3199AD6B2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6A2C0-53C8-4509-9F08-67C98F6B2C0E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4405-7D01-4534-BE14-DD2CE1ED1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29244-CD90-4964-BDC5-BB11F350859B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5BD5-057E-4246-828B-39BA79A4B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07CBC-375D-4CBB-94F1-D43045E3AF20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9FCA-1826-426A-8AC1-B78254853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FC43-3A4E-481A-88AE-AB0470C34663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907D-72EC-4E32-97BF-DF3B0D78E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8A5A3-A904-4B5F-8959-D4B46F8469E2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28A-1C73-43B2-9E07-E521DA071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14D400-E798-4D56-A026-BD19190EB620}" type="datetime1">
              <a:rPr lang="ko-KR" altLang="en-US" smtClean="0"/>
              <a:pPr>
                <a:defRPr/>
              </a:pPr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Copyright Dankook university Hae-young Yoo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13037A-F562-49FF-BC54-B2A2D764C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7345064" cy="2320635"/>
          </a:xfrm>
        </p:spPr>
        <p:txBody>
          <a:bodyPr/>
          <a:lstStyle/>
          <a:p>
            <a:endParaRPr lang="en-US" altLang="ko-KR" dirty="0"/>
          </a:p>
          <a:p>
            <a:pPr algn="ctr"/>
            <a:r>
              <a:rPr lang="ko-KR" altLang="en-US" sz="4800" dirty="0"/>
              <a:t>소프트웨어 구현</a:t>
            </a:r>
            <a:endParaRPr lang="en-US" altLang="ko-KR" sz="4800" dirty="0"/>
          </a:p>
          <a:p>
            <a:pPr algn="ctr"/>
            <a:r>
              <a:rPr lang="en-US" altLang="ko-KR" sz="3600" dirty="0"/>
              <a:t>(</a:t>
            </a:r>
            <a:r>
              <a:rPr lang="ko-KR" altLang="en-US" sz="3600" dirty="0"/>
              <a:t>재사용</a:t>
            </a:r>
            <a:r>
              <a:rPr lang="en-US" altLang="ko-KR" sz="3600" dirty="0"/>
              <a:t>)</a:t>
            </a:r>
            <a:r>
              <a:rPr lang="ko-KR" altLang="en-US" sz="3600" dirty="0"/>
              <a:t> </a:t>
            </a:r>
            <a:endParaRPr lang="en-US" altLang="ko-KR" sz="3600" dirty="0"/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표준 코딩이란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/>
              <a:t>코딩 표준</a:t>
            </a:r>
            <a:r>
              <a:rPr lang="en-US" altLang="ko-KR" dirty="0"/>
              <a:t>(coding standard)</a:t>
            </a:r>
            <a:r>
              <a:rPr lang="ko-KR" altLang="en-US" dirty="0"/>
              <a:t>은 장단점을 동시에 포함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모든 모듈은 </a:t>
            </a:r>
            <a:r>
              <a:rPr lang="en-US" altLang="ko-KR" dirty="0"/>
              <a:t>35~50</a:t>
            </a:r>
            <a:r>
              <a:rPr lang="ko-KR" altLang="en-US" dirty="0"/>
              <a:t>개 사이의 실행 가능한 문장으로 구성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중요점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모든 환경에서 적용할 수 있는 코딩 표준이 없음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코딩 표준이 기계에 의해 체크될 수 없다면 </a:t>
            </a:r>
            <a:r>
              <a:rPr lang="en-US" altLang="ko-KR" sz="1800" dirty="0"/>
              <a:t>SQA </a:t>
            </a:r>
            <a:r>
              <a:rPr lang="ko-KR" altLang="en-US" sz="1800" dirty="0"/>
              <a:t>그룹의 시간이 많이 낭비되거나 프로그래머나 </a:t>
            </a:r>
            <a:r>
              <a:rPr lang="en-US" altLang="ko-KR" sz="1800" dirty="0"/>
              <a:t>SQA </a:t>
            </a:r>
            <a:r>
              <a:rPr lang="ko-KR" altLang="en-US" sz="1800" dirty="0"/>
              <a:t>그룹에 의해 쉽게 </a:t>
            </a:r>
            <a:r>
              <a:rPr lang="ko-KR" altLang="en-US" sz="1800" dirty="0" err="1"/>
              <a:t>무시될수</a:t>
            </a:r>
            <a:r>
              <a:rPr lang="ko-KR" altLang="en-US" sz="1800" dirty="0"/>
              <a:t> 있음</a:t>
            </a:r>
            <a:r>
              <a:rPr lang="en-US" altLang="ko-KR" sz="1800" dirty="0"/>
              <a:t>.</a:t>
            </a:r>
            <a:r>
              <a:rPr lang="ko-KR" altLang="en-US" sz="1800" dirty="0"/>
              <a:t>다음과 같은 규칙을 살펴보자</a:t>
            </a:r>
            <a:r>
              <a:rPr lang="en-US" altLang="ko-KR" sz="1800" dirty="0"/>
              <a:t>.</a:t>
            </a:r>
            <a:r>
              <a:rPr lang="ko-KR" altLang="en-US" sz="1800" dirty="0"/>
              <a:t>예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1) if</a:t>
            </a:r>
            <a:r>
              <a:rPr lang="ko-KR" altLang="en-US" sz="1800" dirty="0"/>
              <a:t>문의 중첩 </a:t>
            </a:r>
            <a:r>
              <a:rPr lang="en-US" altLang="ko-KR" sz="1800" dirty="0"/>
              <a:t>3</a:t>
            </a:r>
            <a:r>
              <a:rPr lang="ko-KR" altLang="en-US" sz="1800" dirty="0"/>
              <a:t>단계 이상 초과하지 </a:t>
            </a:r>
            <a:r>
              <a:rPr lang="ko-KR" altLang="en-US" sz="1800" dirty="0" err="1"/>
              <a:t>암ㅎ도록</a:t>
            </a:r>
            <a:r>
              <a:rPr lang="ko-KR" altLang="en-US" sz="1800" dirty="0"/>
              <a:t> 함</a:t>
            </a:r>
            <a:r>
              <a:rPr lang="en-US" altLang="ko-KR" sz="1800" dirty="0"/>
              <a:t>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     2) </a:t>
            </a:r>
            <a:r>
              <a:rPr lang="ko-KR" altLang="en-US" sz="1800" dirty="0"/>
              <a:t>모듈은 </a:t>
            </a:r>
            <a:r>
              <a:rPr lang="en-US" altLang="ko-KR" sz="1800" dirty="0"/>
              <a:t>30~50</a:t>
            </a:r>
            <a:r>
              <a:rPr lang="ko-KR" altLang="en-US" sz="1800" dirty="0"/>
              <a:t>개의 문으로 구성되어야 함</a:t>
            </a:r>
            <a:r>
              <a:rPr lang="en-US" altLang="ko-KR" sz="1800" dirty="0"/>
              <a:t>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     3) </a:t>
            </a:r>
            <a:r>
              <a:rPr lang="en-US" altLang="ko-KR" sz="1800" dirty="0" err="1"/>
              <a:t>goto</a:t>
            </a:r>
            <a:r>
              <a:rPr lang="en-US" altLang="ko-KR" sz="1800" dirty="0"/>
              <a:t> </a:t>
            </a:r>
            <a:r>
              <a:rPr lang="ko-KR" altLang="en-US" sz="1800" dirty="0"/>
              <a:t>문의 사용 회피해야 함</a:t>
            </a:r>
            <a:r>
              <a:rPr lang="en-US" altLang="ko-KR" sz="1800" dirty="0"/>
              <a:t>.</a:t>
            </a:r>
            <a:r>
              <a:rPr lang="ko-KR" altLang="en-US" sz="1800" dirty="0"/>
              <a:t>그러나 팀 리더로 허락을 받으면 에러처리를 위해 사용가능</a:t>
            </a:r>
            <a:r>
              <a:rPr lang="en-US" altLang="ko-KR" sz="1800" dirty="0"/>
              <a:t>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이러한 규칙은 표준에 어긋난 것을 잡아내는 메커니즘이 제공되면 기계가 체크함</a:t>
            </a:r>
            <a:r>
              <a:rPr lang="en-US" altLang="ko-KR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어떤 조직은 </a:t>
            </a:r>
            <a:r>
              <a:rPr lang="ko-KR" altLang="en-US" sz="1800" dirty="0" err="1"/>
              <a:t>모듈명과변수명에</a:t>
            </a:r>
            <a:r>
              <a:rPr lang="ko-KR" altLang="en-US" sz="1800" dirty="0"/>
              <a:t> 관한 엄격한 표준을 갖고 있음</a:t>
            </a:r>
            <a:r>
              <a:rPr lang="en-US" altLang="ko-KR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코딩 표준 목적은 유지보수를 용이하게 하는데 있음</a:t>
            </a:r>
            <a:r>
              <a:rPr lang="en-US" altLang="ko-KR" sz="1800" dirty="0"/>
              <a:t>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/>
              <a:t>      </a:t>
            </a:r>
            <a:r>
              <a:rPr lang="ko-KR" altLang="en-US" sz="1800" dirty="0"/>
              <a:t>즉 유지보수 용이성임</a:t>
            </a:r>
            <a:r>
              <a:rPr lang="en-US" altLang="ko-KR" sz="1800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코드의 재사용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Reuse</a:t>
            </a:r>
            <a:r>
              <a:rPr lang="ko-KR" altLang="en-US" dirty="0"/>
              <a:t>의 중요성은 아무리 강조해도 지나치지 않음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소프트웨어의 모든 프로세스 단계에서의 컴포넌트들은 명세</a:t>
            </a:r>
            <a:r>
              <a:rPr lang="en-US" altLang="ko-KR" dirty="0"/>
              <a:t>, </a:t>
            </a:r>
            <a:r>
              <a:rPr lang="ko-KR" altLang="en-US" dirty="0"/>
              <a:t>계약</a:t>
            </a:r>
            <a:r>
              <a:rPr lang="en-US" altLang="ko-KR" dirty="0"/>
              <a:t>, </a:t>
            </a:r>
            <a:r>
              <a:rPr lang="ko-KR" altLang="en-US" dirty="0"/>
              <a:t>계획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그리고 모듈 등의 각 부분에서 재사용 가능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재사용은 다른 기능성을 갖는 </a:t>
            </a:r>
            <a:r>
              <a:rPr lang="ko-KR" altLang="en-US" b="1" dirty="0" err="1"/>
              <a:t>프로덕트</a:t>
            </a:r>
            <a:r>
              <a:rPr lang="ko-KR" altLang="en-US" b="1" dirty="0"/>
              <a:t> 개발을 쉽게 하기 위해 한 </a:t>
            </a:r>
            <a:r>
              <a:rPr lang="ko-KR" altLang="en-US" b="1" dirty="0" err="1"/>
              <a:t>프로덕트의</a:t>
            </a:r>
            <a:r>
              <a:rPr lang="ko-KR" altLang="en-US" b="1" dirty="0"/>
              <a:t> 컴포넌트들을 사용하는 것을 의미</a:t>
            </a:r>
            <a:endParaRPr lang="en-US" altLang="ko-KR" b="1" dirty="0"/>
          </a:p>
          <a:p>
            <a:pPr eaLnBrk="1" hangingPunct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재사용의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기회적</a:t>
            </a:r>
            <a:r>
              <a:rPr lang="en-US" altLang="ko-KR" b="1" dirty="0"/>
              <a:t>(</a:t>
            </a:r>
            <a:r>
              <a:rPr lang="ko-KR" altLang="en-US" b="1" dirty="0"/>
              <a:t>우연적</a:t>
            </a:r>
            <a:r>
              <a:rPr lang="en-US" altLang="ko-KR" b="1" dirty="0"/>
              <a:t>)</a:t>
            </a:r>
            <a:r>
              <a:rPr lang="ko-KR" altLang="en-US" b="1" dirty="0"/>
              <a:t> 재사용</a:t>
            </a:r>
            <a:r>
              <a:rPr lang="en-US" altLang="ko-KR" b="1" dirty="0"/>
              <a:t>(Opportunistic (accidental) reuse)</a:t>
            </a:r>
          </a:p>
          <a:p>
            <a:pPr lvl="1" eaLnBrk="1" hangingPunct="1"/>
            <a:r>
              <a:rPr lang="ko-KR" altLang="en-US" dirty="0"/>
              <a:t>우선 </a:t>
            </a:r>
            <a:r>
              <a:rPr lang="ko-KR" altLang="en-US" dirty="0" err="1"/>
              <a:t>프로덕트를</a:t>
            </a:r>
            <a:r>
              <a:rPr lang="ko-KR" altLang="en-US" dirty="0"/>
              <a:t> 구축하고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컴포넌트들은 재사용을 위한 컴포넌트 데이터베이스에 저장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체계적</a:t>
            </a:r>
            <a:r>
              <a:rPr lang="en-US" altLang="ko-KR" b="1" dirty="0"/>
              <a:t>(</a:t>
            </a:r>
            <a:r>
              <a:rPr lang="ko-KR" altLang="en-US" b="1" dirty="0"/>
              <a:t>고의적</a:t>
            </a:r>
            <a:r>
              <a:rPr lang="en-US" altLang="ko-KR" b="1" dirty="0"/>
              <a:t>) </a:t>
            </a:r>
            <a:r>
              <a:rPr lang="ko-KR" altLang="en-US" b="1" dirty="0"/>
              <a:t>재사용</a:t>
            </a:r>
            <a:r>
              <a:rPr lang="en-US" altLang="ko-KR" b="1" dirty="0"/>
              <a:t>(Systematic (deliberate) reuse)</a:t>
            </a:r>
          </a:p>
          <a:p>
            <a:pPr lvl="1" eaLnBrk="1" hangingPunct="1"/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재사용 가능한 컴포넌트를 구축하고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 err="1"/>
              <a:t>프로덕트들은</a:t>
            </a:r>
            <a:r>
              <a:rPr lang="ko-KR" altLang="en-US" dirty="0"/>
              <a:t> 이 컴포넌트를 이용하여 구축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재사용의 제약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재사용의 비용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재사용 가능한 것을 만드는 데 드는 비용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재사용하는데 드는 비용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재사용 프로세스를 정의하고 구현하는데 드는 비용</a:t>
            </a:r>
            <a:endParaRPr lang="en-US" altLang="ko-KR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법적인 이슈들</a:t>
            </a:r>
            <a:r>
              <a:rPr lang="en-US" altLang="ko-KR" b="1" dirty="0"/>
              <a:t> (</a:t>
            </a:r>
            <a:r>
              <a:rPr lang="ko-KR" altLang="en-US" b="1" dirty="0"/>
              <a:t>계약에 의한 소프트웨어</a:t>
            </a:r>
            <a:r>
              <a:rPr lang="en-US" altLang="ko-KR" b="1" dirty="0"/>
              <a:t>))</a:t>
            </a:r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상용 소프트웨어에 대한 소스 코드의 부족</a:t>
            </a:r>
            <a:endParaRPr lang="en-US" altLang="ko-KR" b="1" dirty="0"/>
          </a:p>
          <a:p>
            <a:pPr lvl="3"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앞에 있는 처음 네 개의 제약들은 극복 가능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설계와 </a:t>
            </a:r>
            <a:r>
              <a:rPr lang="ko-KR" altLang="en-US" dirty="0" err="1"/>
              <a:t>구현시에</a:t>
            </a:r>
            <a:r>
              <a:rPr lang="ko-KR" altLang="en-US" dirty="0"/>
              <a:t> 재사용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재사용 가능한 루틴의 집합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Examples:</a:t>
            </a:r>
          </a:p>
          <a:p>
            <a:pPr lvl="1" eaLnBrk="1" hangingPunct="1"/>
            <a:r>
              <a:rPr lang="ko-KR" altLang="en-US" dirty="0"/>
              <a:t>과학 계산용 소프트웨어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GUI </a:t>
            </a:r>
            <a:r>
              <a:rPr lang="ko-KR" altLang="en-US" dirty="0"/>
              <a:t>클래스 라이브러리나 </a:t>
            </a:r>
            <a:r>
              <a:rPr lang="ko-KR" altLang="en-US" dirty="0" err="1"/>
              <a:t>툴킷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사용자는 제어 </a:t>
            </a:r>
            <a:r>
              <a:rPr lang="ko-KR" altLang="en-US" dirty="0" err="1"/>
              <a:t>로직을</a:t>
            </a:r>
            <a:r>
              <a:rPr lang="ko-KR" altLang="en-US" dirty="0"/>
              <a:t> 지원 받을 수 있음</a:t>
            </a:r>
            <a:r>
              <a:rPr lang="en-US" altLang="ko-KR" dirty="0"/>
              <a:t>(</a:t>
            </a:r>
            <a:r>
              <a:rPr lang="ko-KR" altLang="en-US" dirty="0"/>
              <a:t>그림에 회색 부분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</p:spPr>
        <p:txBody>
          <a:bodyPr/>
          <a:lstStyle/>
          <a:p>
            <a:r>
              <a:rPr lang="ko-KR" altLang="en-US" dirty="0"/>
              <a:t>라이브러리 또는 </a:t>
            </a:r>
            <a:r>
              <a:rPr lang="ko-KR" altLang="en-US" dirty="0" err="1"/>
              <a:t>툴킷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916832"/>
            <a:ext cx="1603616" cy="39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애플리케이션 프레임워크는 설계의 제어 </a:t>
            </a:r>
            <a:r>
              <a:rPr lang="ko-KR" altLang="en-US" b="1" dirty="0" err="1"/>
              <a:t>로직을</a:t>
            </a:r>
            <a:r>
              <a:rPr lang="ko-KR" altLang="en-US" b="1" dirty="0"/>
              <a:t> 통합한 것</a:t>
            </a:r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사용자는 </a:t>
            </a:r>
            <a:r>
              <a:rPr lang="en-US" altLang="ko-KR" b="1" dirty="0"/>
              <a:t>“Hot Spots”(</a:t>
            </a:r>
            <a:r>
              <a:rPr lang="ko-KR" altLang="en-US" b="1" dirty="0"/>
              <a:t>그림에 </a:t>
            </a:r>
            <a:r>
              <a:rPr lang="ko-KR" altLang="en-US" b="1" dirty="0" err="1"/>
              <a:t>흰부분</a:t>
            </a:r>
            <a:r>
              <a:rPr lang="en-US" altLang="ko-KR" b="1" dirty="0"/>
              <a:t>)</a:t>
            </a:r>
            <a:r>
              <a:rPr lang="ko-KR" altLang="en-US" b="1" dirty="0"/>
              <a:t>에 </a:t>
            </a:r>
            <a:endParaRPr lang="en-US" altLang="ko-KR" b="1" dirty="0"/>
          </a:p>
          <a:p>
            <a:pPr eaLnBrk="1" hangingPunct="1">
              <a:buNone/>
            </a:pPr>
            <a:r>
              <a:rPr lang="en-US" altLang="ko-KR" b="1" dirty="0"/>
              <a:t>    </a:t>
            </a:r>
            <a:r>
              <a:rPr lang="ko-KR" altLang="en-US" b="1" dirty="0"/>
              <a:t>애플리케이션</a:t>
            </a:r>
            <a:r>
              <a:rPr lang="en-US" altLang="ko-KR" b="1" dirty="0"/>
              <a:t>-</a:t>
            </a:r>
            <a:r>
              <a:rPr lang="ko-KR" altLang="en-US" b="1" dirty="0"/>
              <a:t>명세 루틴을 삽입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</p:spPr>
        <p:txBody>
          <a:bodyPr/>
          <a:lstStyle/>
          <a:p>
            <a:r>
              <a:rPr lang="ko-KR" altLang="en-US" dirty="0"/>
              <a:t>애플리케이션 프레임워크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564904"/>
            <a:ext cx="1357266" cy="327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설계의 재사용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/>
              <a:t>패턴은 일반적인 설계 문제에 해결책</a:t>
            </a:r>
            <a:endParaRPr lang="en-US" altLang="ko-KR" b="1" dirty="0"/>
          </a:p>
          <a:p>
            <a:pPr lvl="1" eaLnBrk="1" hangingPunct="1"/>
            <a:r>
              <a:rPr lang="ko-KR" altLang="en-US" dirty="0"/>
              <a:t>상호작용하는 클래스들의 형태로 표현함으로써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/>
              <a:t>클래스들은 </a:t>
            </a:r>
            <a:r>
              <a:rPr lang="ko-KR" altLang="en-US" b="1" dirty="0" err="1"/>
              <a:t>커스터마이즈가</a:t>
            </a:r>
            <a:r>
              <a:rPr lang="ko-KR" altLang="en-US" b="1" dirty="0"/>
              <a:t> 필요</a:t>
            </a:r>
            <a:r>
              <a:rPr lang="en-US" altLang="ko-KR" b="1" dirty="0"/>
              <a:t>(</a:t>
            </a:r>
            <a:r>
              <a:rPr lang="ko-KR" altLang="en-US" b="1" dirty="0"/>
              <a:t>그림에 흰색 부분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573016"/>
            <a:ext cx="2931120" cy="26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구현</a:t>
            </a:r>
            <a:r>
              <a:rPr lang="en-US" altLang="ko-KR" dirty="0"/>
              <a:t>(implementation)</a:t>
            </a:r>
          </a:p>
          <a:p>
            <a:pPr lvl="1" eaLnBrk="1" hangingPunct="1"/>
            <a:r>
              <a:rPr lang="ko-KR" altLang="en-US" dirty="0"/>
              <a:t>상세 설계를 코드로 변환하는 프로세스</a:t>
            </a:r>
          </a:p>
          <a:p>
            <a:pPr eaLnBrk="1" hangingPunct="1"/>
            <a:r>
              <a:rPr lang="ko-KR" altLang="en-US" dirty="0" err="1"/>
              <a:t>프로덕트</a:t>
            </a:r>
            <a:endParaRPr lang="ko-KR" altLang="en-US" dirty="0"/>
          </a:p>
          <a:p>
            <a:pPr lvl="1" eaLnBrk="1" hangingPunct="1"/>
            <a:r>
              <a:rPr lang="ko-KR" altLang="en-US" dirty="0" err="1"/>
              <a:t>프로덕트의</a:t>
            </a:r>
            <a:r>
              <a:rPr lang="ko-KR" altLang="en-US" dirty="0"/>
              <a:t> 다른 컴포넌트를 동시에 팀이 맡아 구현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경우에 따라서는 코딩과 단위 </a:t>
            </a:r>
            <a:r>
              <a:rPr lang="ko-KR" altLang="en-US" dirty="0" err="1"/>
              <a:t>테스팅을</a:t>
            </a:r>
            <a:r>
              <a:rPr lang="ko-KR" altLang="en-US" dirty="0"/>
              <a:t> 합하여 구현이라고 정의하기도 함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 언어의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비용</a:t>
            </a:r>
            <a:r>
              <a:rPr lang="en-US" altLang="ko-KR" dirty="0"/>
              <a:t>-</a:t>
            </a:r>
            <a:r>
              <a:rPr lang="ko-KR" altLang="en-US" dirty="0"/>
              <a:t>이익 분석을 사용하여 결정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추정 이익과 추정 비용간의 차이가 커서 가장 기대가 되는 언어가 적합한 구현 언어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언어의 잠재적 위험과 이를 해결하는 방법을 목록으로 작성한 후 전체 위험이 가장 적은 언어 선택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오늘날에는 객체지향 소프트웨어 중심으로 </a:t>
            </a:r>
            <a:r>
              <a:rPr lang="en-US" altLang="ko-KR" dirty="0"/>
              <a:t>C++,JAVA </a:t>
            </a:r>
            <a:r>
              <a:rPr lang="ko-KR" altLang="en-US" dirty="0"/>
              <a:t>등으로 작성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 C</a:t>
            </a:r>
            <a:r>
              <a:rPr lang="ko-KR" altLang="en-US" dirty="0"/>
              <a:t>는 구조적 파라다임의 </a:t>
            </a:r>
            <a:r>
              <a:rPr lang="ko-KR" altLang="en-US" dirty="0" err="1"/>
              <a:t>프로덕트</a:t>
            </a:r>
            <a:endParaRPr lang="ko-KR" altLang="en-US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객체지향 기법을 사용하면 객체와 클래스로 구성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최근 </a:t>
            </a:r>
            <a:r>
              <a:rPr lang="en-US" altLang="ko-KR" dirty="0"/>
              <a:t>Python</a:t>
            </a:r>
            <a:r>
              <a:rPr lang="ko-KR" altLang="en-US" dirty="0"/>
              <a:t>이 부상되고 있음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R : </a:t>
            </a:r>
            <a:r>
              <a:rPr lang="ko-KR" altLang="en-US" dirty="0"/>
              <a:t>데이터 분석에 적합 </a:t>
            </a:r>
            <a:r>
              <a:rPr lang="en-US" altLang="ko-KR" dirty="0"/>
              <a:t>(</a:t>
            </a:r>
            <a:r>
              <a:rPr lang="ko-KR" altLang="en-US" dirty="0"/>
              <a:t>통계 처리</a:t>
            </a:r>
            <a:r>
              <a:rPr lang="en-US" altLang="ko-KR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컴파일러 형 언어 </a:t>
            </a:r>
            <a:r>
              <a:rPr lang="en-US" altLang="ko-KR" dirty="0"/>
              <a:t>vs. </a:t>
            </a:r>
            <a:r>
              <a:rPr lang="ko-KR" altLang="en-US" dirty="0"/>
              <a:t>인터프리터 언어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세대별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세대 언어</a:t>
            </a:r>
            <a:r>
              <a:rPr lang="en-US" altLang="ko-KR" dirty="0"/>
              <a:t>(first generation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이진수 기계어 코드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세대 언어</a:t>
            </a:r>
            <a:r>
              <a:rPr lang="en-US" altLang="ko-KR" dirty="0"/>
              <a:t>(second generation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Assembler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세대 언어</a:t>
            </a:r>
            <a:r>
              <a:rPr lang="en-US" altLang="ko-KR" dirty="0"/>
              <a:t>(third generation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한 문장은 </a:t>
            </a:r>
            <a:r>
              <a:rPr lang="en-US" altLang="ko-KR" dirty="0"/>
              <a:t>5~10</a:t>
            </a:r>
            <a:r>
              <a:rPr lang="ko-KR" altLang="en-US" dirty="0"/>
              <a:t>개의 </a:t>
            </a:r>
            <a:r>
              <a:rPr lang="en-US" altLang="ko-KR" dirty="0"/>
              <a:t>Assembler </a:t>
            </a:r>
            <a:r>
              <a:rPr lang="ko-KR" altLang="en-US" dirty="0"/>
              <a:t>문과 같음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FORTRAN, ALGOL 60 </a:t>
            </a:r>
            <a:r>
              <a:rPr lang="ko-KR" altLang="en-US" dirty="0"/>
              <a:t>또는 </a:t>
            </a:r>
            <a:r>
              <a:rPr lang="en-US" altLang="ko-KR" dirty="0"/>
              <a:t>COBOL</a:t>
            </a:r>
            <a:r>
              <a:rPr lang="ko-KR" altLang="en-US" dirty="0"/>
              <a:t>으로 시작하여 </a:t>
            </a:r>
            <a:r>
              <a:rPr lang="en-US" altLang="ko-KR" dirty="0"/>
              <a:t>C, C++, Java</a:t>
            </a:r>
            <a:endParaRPr lang="ko-KR" altLang="en-US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컴파일러 언어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고급 언어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유지보수에 적은 비용 소요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세대 언어 </a:t>
            </a:r>
            <a:r>
              <a:rPr lang="en-US" altLang="ko-KR" dirty="0"/>
              <a:t>(4GL)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세대 언어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</a:t>
            </a:r>
            <a:r>
              <a:rPr lang="ko-KR" altLang="en-US" dirty="0"/>
              <a:t>세대 언어</a:t>
            </a:r>
            <a:r>
              <a:rPr lang="en-US" altLang="ko-KR" dirty="0"/>
              <a:t>(fourth generation language)</a:t>
            </a:r>
          </a:p>
          <a:p>
            <a:pPr lvl="1" eaLnBrk="1" hangingPunct="1"/>
            <a:r>
              <a:rPr lang="en-US" altLang="ko-KR" dirty="0"/>
              <a:t>4GL </a:t>
            </a:r>
            <a:r>
              <a:rPr lang="ko-KR" altLang="en-US" dirty="0"/>
              <a:t>문장이 </a:t>
            </a:r>
            <a:r>
              <a:rPr lang="en-US" altLang="ko-KR" dirty="0"/>
              <a:t>30~50</a:t>
            </a:r>
            <a:r>
              <a:rPr lang="ko-KR" altLang="en-US" dirty="0"/>
              <a:t>개의 기계 코드 명령어와 동등</a:t>
            </a:r>
          </a:p>
          <a:p>
            <a:pPr lvl="2" eaLnBrk="1" hangingPunct="1"/>
            <a:r>
              <a:rPr lang="en-US" altLang="ko-KR" dirty="0"/>
              <a:t>FOCUS</a:t>
            </a:r>
            <a:r>
              <a:rPr lang="ko-KR" altLang="en-US" dirty="0"/>
              <a:t>나 </a:t>
            </a:r>
            <a:r>
              <a:rPr lang="en-US" altLang="ko-KR" dirty="0"/>
              <a:t>Natural</a:t>
            </a:r>
            <a:r>
              <a:rPr lang="ko-KR" altLang="en-US" dirty="0"/>
              <a:t>과 같은 </a:t>
            </a:r>
            <a:r>
              <a:rPr lang="en-US" altLang="ko-KR" dirty="0"/>
              <a:t>4GL</a:t>
            </a:r>
            <a:r>
              <a:rPr lang="ko-KR" altLang="en-US" dirty="0"/>
              <a:t>로 작성된 </a:t>
            </a:r>
            <a:r>
              <a:rPr lang="ko-KR" altLang="en-US" dirty="0" err="1"/>
              <a:t>프로덕트는</a:t>
            </a:r>
            <a:r>
              <a:rPr lang="ko-KR" altLang="en-US" dirty="0"/>
              <a:t> 코드가 짧아서 단기간 개발</a:t>
            </a:r>
          </a:p>
          <a:p>
            <a:pPr lvl="2" eaLnBrk="1" hangingPunct="1"/>
            <a:r>
              <a:rPr lang="ko-KR" altLang="en-US" dirty="0"/>
              <a:t>유지보수 용이</a:t>
            </a:r>
          </a:p>
          <a:p>
            <a:pPr lvl="1" eaLnBrk="1" hangingPunct="1"/>
            <a:r>
              <a:rPr lang="ko-KR" altLang="en-US" dirty="0"/>
              <a:t>프로그래밍 작성 용이</a:t>
            </a:r>
          </a:p>
          <a:p>
            <a:pPr lvl="2" eaLnBrk="1" hangingPunct="1"/>
            <a:r>
              <a:rPr lang="en-US" altLang="ko-KR" dirty="0"/>
              <a:t>4GL</a:t>
            </a:r>
            <a:r>
              <a:rPr lang="ko-KR" altLang="en-US" dirty="0"/>
              <a:t>들은 비절차적</a:t>
            </a:r>
            <a:r>
              <a:rPr lang="en-US" altLang="ko-KR" dirty="0"/>
              <a:t>(nonprocedural) </a:t>
            </a:r>
            <a:r>
              <a:rPr lang="ko-KR" altLang="en-US" dirty="0"/>
              <a:t>언어</a:t>
            </a:r>
          </a:p>
          <a:p>
            <a:pPr lvl="1" eaLnBrk="1" hangingPunct="1"/>
            <a:r>
              <a:rPr lang="ko-KR" altLang="en-US" dirty="0"/>
              <a:t>디버깅 용이</a:t>
            </a:r>
          </a:p>
          <a:p>
            <a:pPr lvl="1" eaLnBrk="1" hangingPunct="1"/>
            <a:r>
              <a:rPr lang="ko-KR" altLang="en-US" dirty="0"/>
              <a:t>사용자 친숙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4GL</a:t>
            </a:r>
            <a:endParaRPr lang="ko-KR" altLang="en-US" dirty="0"/>
          </a:p>
        </p:txBody>
      </p:sp>
      <p:pic>
        <p:nvPicPr>
          <p:cNvPr id="5" name="Picture 4" descr="fig1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365104"/>
            <a:ext cx="3505200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좋은 프로그래밍 습관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일관되고 의미 있는 </a:t>
            </a:r>
            <a:r>
              <a:rPr lang="ko-KR" altLang="en-US" sz="1800" dirty="0" err="1"/>
              <a:t>변수명을</a:t>
            </a:r>
            <a:r>
              <a:rPr lang="ko-KR" altLang="en-US" sz="1800" dirty="0"/>
              <a:t> 사용</a:t>
            </a:r>
          </a:p>
          <a:p>
            <a:pPr lvl="2" eaLnBrk="1" hangingPunct="1"/>
            <a:r>
              <a:rPr lang="ko-KR" altLang="en-US" sz="1800" dirty="0"/>
              <a:t>소프트웨어 공학에서 의미 있는</a:t>
            </a:r>
            <a:r>
              <a:rPr lang="en-US" altLang="ko-KR" sz="1800" dirty="0"/>
              <a:t>(meaningful)</a:t>
            </a:r>
            <a:r>
              <a:rPr lang="ko-KR" altLang="en-US" sz="1800" dirty="0"/>
              <a:t>이라는 용어는 </a:t>
            </a:r>
            <a:r>
              <a:rPr lang="ko-KR" altLang="en-US" sz="1800" dirty="0">
                <a:latin typeface="Arial" pitchFamily="34" charset="0"/>
              </a:rPr>
              <a:t>“</a:t>
            </a:r>
            <a:r>
              <a:rPr lang="ko-KR" altLang="en-US" sz="1800" dirty="0"/>
              <a:t>미래에 유지보수를 담당하는 프로그래머 관점에서도 의미 있는</a:t>
            </a:r>
            <a:r>
              <a:rPr lang="ko-KR" altLang="en-US" sz="1800" dirty="0">
                <a:latin typeface="Arial" pitchFamily="34" charset="0"/>
              </a:rPr>
              <a:t>”</a:t>
            </a:r>
            <a:r>
              <a:rPr lang="ko-KR" altLang="en-US" sz="1800" dirty="0"/>
              <a:t>이라는 의미</a:t>
            </a:r>
          </a:p>
          <a:p>
            <a:pPr lvl="2" eaLnBrk="1" hangingPunct="1"/>
            <a:r>
              <a:rPr lang="ko-KR" altLang="en-US" sz="1800" dirty="0" err="1"/>
              <a:t>변수명은</a:t>
            </a:r>
            <a:r>
              <a:rPr lang="ko-KR" altLang="en-US" sz="1800" dirty="0"/>
              <a:t> 의미적으로 같아야 함</a:t>
            </a:r>
          </a:p>
          <a:p>
            <a:pPr lvl="2" eaLnBrk="1" hangingPunct="1"/>
            <a:r>
              <a:rPr lang="ko-KR" altLang="en-US" sz="1800" dirty="0"/>
              <a:t>일관성에 관한 두 번째 측면</a:t>
            </a:r>
          </a:p>
          <a:p>
            <a:pPr lvl="3" eaLnBrk="1" hangingPunct="1"/>
            <a:r>
              <a:rPr lang="ko-KR" altLang="en-US" sz="1800" dirty="0"/>
              <a:t>변수명의 컴포넌트들의 순서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변수 이름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ko-KR" altLang="en-US" sz="2000" dirty="0"/>
              <a:t>다른 프로그래머와 품질 보증 활동을 하는 </a:t>
            </a:r>
            <a:r>
              <a:rPr lang="en-US" altLang="ko-KR" sz="2000" dirty="0"/>
              <a:t>SQA </a:t>
            </a:r>
            <a:r>
              <a:rPr lang="ko-KR" altLang="en-US" sz="2000" dirty="0"/>
              <a:t>그룹</a:t>
            </a:r>
            <a:r>
              <a:rPr lang="en-US" altLang="ko-KR" sz="2000" dirty="0"/>
              <a:t>, </a:t>
            </a:r>
            <a:r>
              <a:rPr lang="ko-KR" altLang="en-US" sz="2000" dirty="0"/>
              <a:t>또 많은 유지보수 프로그래머들에게 모듈이 읽기 쉽고 모호성 배제</a:t>
            </a:r>
          </a:p>
          <a:p>
            <a:pPr lvl="1" eaLnBrk="1" hangingPunct="1"/>
            <a:r>
              <a:rPr lang="ko-KR" altLang="en-US" sz="2000" dirty="0"/>
              <a:t>모듈의 비문서화 코드는 경험 있는 프로그래머도 부분적으로만 이해</a:t>
            </a:r>
          </a:p>
          <a:p>
            <a:pPr lvl="1" eaLnBrk="1" hangingPunct="1"/>
            <a:r>
              <a:rPr lang="ko-KR" altLang="en-US" sz="2000" dirty="0"/>
              <a:t>프롤로그의 코멘트</a:t>
            </a:r>
            <a:r>
              <a:rPr lang="en-US" altLang="ko-KR" sz="2000" dirty="0"/>
              <a:t>(Prologue Comment)</a:t>
            </a:r>
            <a:r>
              <a:rPr lang="ko-KR" altLang="en-US" sz="2000" dirty="0"/>
              <a:t>는 단일 모듈이 필수적</a:t>
            </a:r>
          </a:p>
          <a:p>
            <a:pPr lvl="1" eaLnBrk="1" hangingPunct="1"/>
            <a:r>
              <a:rPr lang="ko-KR" altLang="en-US" sz="2000" dirty="0"/>
              <a:t>모듈의 </a:t>
            </a:r>
            <a:r>
              <a:rPr lang="ko-KR" altLang="en-US" sz="2000" dirty="0" err="1"/>
              <a:t>최상단에</a:t>
            </a:r>
            <a:r>
              <a:rPr lang="ko-KR" altLang="en-US" sz="2000" dirty="0"/>
              <a:t> 제공되어야 하는 최소 정보</a:t>
            </a:r>
          </a:p>
          <a:p>
            <a:pPr lvl="2" eaLnBrk="1" hangingPunct="1"/>
            <a:r>
              <a:rPr lang="ko-KR" altLang="en-US" sz="1800" dirty="0"/>
              <a:t>모듈 이름</a:t>
            </a:r>
          </a:p>
          <a:p>
            <a:pPr lvl="4" eaLnBrk="1" hangingPunct="1"/>
            <a:r>
              <a:rPr lang="ko-KR" altLang="en-US" sz="1400" dirty="0"/>
              <a:t>모듈이 무엇을 하는지에 대한 서술</a:t>
            </a:r>
          </a:p>
          <a:p>
            <a:pPr lvl="2" eaLnBrk="1" hangingPunct="1"/>
            <a:r>
              <a:rPr lang="ko-KR" altLang="en-US" sz="1800" dirty="0"/>
              <a:t>프로그래머 이름</a:t>
            </a:r>
          </a:p>
          <a:p>
            <a:pPr lvl="4" eaLnBrk="1" hangingPunct="1"/>
            <a:r>
              <a:rPr lang="ko-KR" altLang="en-US" sz="1400" dirty="0"/>
              <a:t>모듈이 작성된 날짜 </a:t>
            </a:r>
            <a:r>
              <a:rPr lang="en-US" altLang="ko-KR" sz="1400" dirty="0"/>
              <a:t>: </a:t>
            </a:r>
            <a:r>
              <a:rPr lang="ko-KR" altLang="en-US" sz="1400" dirty="0"/>
              <a:t>모듈이 승인된 날짜와 승인한 사람</a:t>
            </a:r>
          </a:p>
          <a:p>
            <a:pPr lvl="4" eaLnBrk="1" hangingPunct="1"/>
            <a:r>
              <a:rPr lang="ko-KR" altLang="en-US" sz="1400" dirty="0"/>
              <a:t>모듈 인수들</a:t>
            </a:r>
          </a:p>
          <a:p>
            <a:pPr lvl="4" eaLnBrk="1" hangingPunct="1"/>
            <a:r>
              <a:rPr lang="ko-KR" altLang="en-US" sz="1400" dirty="0"/>
              <a:t>알파벳순으로 작성된 변수명의 목록과 사용</a:t>
            </a:r>
          </a:p>
          <a:p>
            <a:pPr lvl="4" eaLnBrk="1" hangingPunct="1"/>
            <a:r>
              <a:rPr lang="ko-KR" altLang="en-US" sz="1400" dirty="0"/>
              <a:t>접근한 파일명</a:t>
            </a:r>
          </a:p>
          <a:p>
            <a:pPr lvl="4" eaLnBrk="1" hangingPunct="1"/>
            <a:r>
              <a:rPr lang="ko-KR" altLang="en-US" sz="1400" dirty="0"/>
              <a:t>모듈에 의해 변경된 파일명 등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자기 문서화 코딩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ko-KR" altLang="en-US" sz="2000" dirty="0"/>
              <a:t>변수의 값이 결코 </a:t>
            </a:r>
            <a:r>
              <a:rPr lang="ko-KR" altLang="en-US" sz="2000" dirty="0" err="1"/>
              <a:t>변하지않는</a:t>
            </a:r>
            <a:r>
              <a:rPr lang="ko-KR" altLang="en-US" sz="2000" dirty="0"/>
              <a:t> 불변의 상수인 경우는 드물다</a:t>
            </a:r>
            <a:r>
              <a:rPr lang="en-US" altLang="ko-KR" sz="2000" dirty="0"/>
              <a:t>.</a:t>
            </a:r>
            <a:r>
              <a:rPr lang="ko-KR" altLang="en-US" sz="2000" dirty="0"/>
              <a:t>고로 이를 해결하기 위해 변수를 사용</a:t>
            </a:r>
            <a:r>
              <a:rPr lang="en-US" altLang="ko-KR" sz="2000" dirty="0"/>
              <a:t>.</a:t>
            </a:r>
          </a:p>
          <a:p>
            <a:pPr lvl="1" eaLnBrk="1" hangingPunct="1"/>
            <a:r>
              <a:rPr lang="ko-KR" altLang="en-US" sz="2000" dirty="0"/>
              <a:t>다음의 선언 예를 보면 </a:t>
            </a:r>
            <a:r>
              <a:rPr lang="ko-KR" altLang="en-US" sz="2000" dirty="0" err="1"/>
              <a:t>알수</a:t>
            </a:r>
            <a:r>
              <a:rPr lang="ko-KR" altLang="en-US" sz="2000" dirty="0"/>
              <a:t> 있음</a:t>
            </a:r>
          </a:p>
          <a:p>
            <a:pPr lvl="2" eaLnBrk="1" hangingPunct="1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public static final float </a:t>
            </a:r>
            <a:r>
              <a:rPr lang="en-US" altLang="ko-KR" sz="1800" dirty="0" err="1"/>
              <a:t>salesTaxRate</a:t>
            </a:r>
            <a:r>
              <a:rPr lang="en-US" altLang="ko-KR" sz="1800" dirty="0"/>
              <a:t> = (float) 6.0;</a:t>
            </a:r>
          </a:p>
          <a:p>
            <a:pPr lvl="2" eaLnBrk="1" hangingPunct="1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즉 이 선언은 </a:t>
            </a:r>
            <a:r>
              <a:rPr lang="ko-KR" altLang="en-US" sz="1800" dirty="0" err="1"/>
              <a:t>판매세</a:t>
            </a:r>
            <a:r>
              <a:rPr lang="ko-KR" altLang="en-US" sz="1800" dirty="0"/>
              <a:t> 값이 필요할 때마다 숫자 </a:t>
            </a:r>
            <a:r>
              <a:rPr lang="en-US" altLang="ko-KR" sz="1800" dirty="0"/>
              <a:t>6.0</a:t>
            </a:r>
            <a:r>
              <a:rPr lang="ko-KR" altLang="en-US" sz="1800" dirty="0"/>
              <a:t>을 사용하지 않고 상수 </a:t>
            </a:r>
            <a:r>
              <a:rPr lang="en-US" altLang="ko-KR" sz="1800" dirty="0" err="1"/>
              <a:t>salesTacRate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파라메트의</a:t>
            </a:r>
            <a:r>
              <a:rPr lang="ko-KR" altLang="en-US" dirty="0"/>
              <a:t> 사용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ko-KR" altLang="en-US" dirty="0"/>
              <a:t>모듈을 읽기 쉽게 만드는 것</a:t>
            </a:r>
          </a:p>
          <a:p>
            <a:pPr lvl="2" eaLnBrk="1" hangingPunct="1"/>
            <a:r>
              <a:rPr lang="ko-KR" altLang="en-US" dirty="0"/>
              <a:t>한 문장은 한 라인</a:t>
            </a:r>
          </a:p>
          <a:p>
            <a:pPr lvl="2" eaLnBrk="1" hangingPunct="1"/>
            <a:r>
              <a:rPr lang="ko-KR" altLang="en-US" dirty="0"/>
              <a:t>들여쓰기는 </a:t>
            </a:r>
            <a:r>
              <a:rPr lang="ko-KR" altLang="en-US" dirty="0" err="1"/>
              <a:t>가독성을</a:t>
            </a:r>
            <a:r>
              <a:rPr lang="ko-KR" altLang="en-US" dirty="0"/>
              <a:t> 증가시키는 중요한 기법</a:t>
            </a:r>
          </a:p>
          <a:p>
            <a:pPr lvl="2" eaLnBrk="1" hangingPunct="1"/>
            <a:r>
              <a:rPr lang="ko-KR" altLang="en-US" dirty="0" err="1"/>
              <a:t>공백줄에</a:t>
            </a:r>
            <a:r>
              <a:rPr lang="ko-KR" altLang="en-US" dirty="0"/>
              <a:t> 의해 구분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가독성이</a:t>
            </a:r>
            <a:r>
              <a:rPr lang="ko-KR" altLang="en-US" dirty="0"/>
              <a:t> 좋은 코딩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25127</TotalTime>
  <Words>784</Words>
  <Application>Microsoft Office PowerPoint</Application>
  <PresentationFormat>화면 슬라이드 쇼(4:3)</PresentationFormat>
  <Paragraphs>133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HY울릉도M</vt:lpstr>
      <vt:lpstr>굴림</vt:lpstr>
      <vt:lpstr>맑은 고딕</vt:lpstr>
      <vt:lpstr>Arial</vt:lpstr>
      <vt:lpstr>Arial Black</vt:lpstr>
      <vt:lpstr>Wingdings</vt:lpstr>
      <vt:lpstr>소프트웨어공학 서식</vt:lpstr>
      <vt:lpstr>PowerPoint 프레젠테이션</vt:lpstr>
      <vt:lpstr>1. 구현의 정의</vt:lpstr>
      <vt:lpstr>2. 구현 언어의 선택</vt:lpstr>
      <vt:lpstr>세대별 언어</vt:lpstr>
      <vt:lpstr>PowerPoint 프레젠테이션</vt:lpstr>
      <vt:lpstr>3. 좋은 프로그래밍 습관(1)</vt:lpstr>
      <vt:lpstr>PowerPoint 프레젠테이션</vt:lpstr>
      <vt:lpstr>PowerPoint 프레젠테이션</vt:lpstr>
      <vt:lpstr>PowerPoint 프레젠테이션</vt:lpstr>
      <vt:lpstr>4. 표준 코딩이란</vt:lpstr>
      <vt:lpstr>5. 코드의 재사용</vt:lpstr>
      <vt:lpstr>재사용의 형태</vt:lpstr>
      <vt:lpstr>재사용의 제약 사항</vt:lpstr>
      <vt:lpstr>설계와 구현시에 재사용</vt:lpstr>
      <vt:lpstr>PowerPoint 프레젠테이션</vt:lpstr>
      <vt:lpstr>설계의 재사용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안 찬웅</cp:lastModifiedBy>
  <cp:revision>1623</cp:revision>
  <dcterms:created xsi:type="dcterms:W3CDTF">2010-06-28T15:09:10Z</dcterms:created>
  <dcterms:modified xsi:type="dcterms:W3CDTF">2022-11-25T05:14:59Z</dcterms:modified>
</cp:coreProperties>
</file>