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5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60" r:id="rId8"/>
    <p:sldId id="263" r:id="rId9"/>
    <p:sldId id="262" r:id="rId10"/>
    <p:sldId id="261" r:id="rId11"/>
    <p:sldId id="264" r:id="rId12"/>
    <p:sldId id="265" r:id="rId13"/>
    <p:sldId id="268" r:id="rId14"/>
    <p:sldId id="266" r:id="rId15"/>
    <p:sldId id="269" r:id="rId16"/>
    <p:sldId id="273" r:id="rId17"/>
    <p:sldId id="271" r:id="rId18"/>
    <p:sldId id="277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32980A-A4F7-4193-85C3-00D8A1CF118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2022-11-25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2C8D43-8168-48C8-91A7-63EACBACA74B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99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4F4DD22-BDD4-41C2-B67E-7479700E7989}" type="datetime1">
              <a:rPr lang="ko-KR" altLang="en-US" smtClean="0"/>
              <a:pPr/>
              <a:t>2022-11-25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603C52C-5E29-41AF-BAA3-8217E886DA0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736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438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221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798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219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892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024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1397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76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96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33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0793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367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739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731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025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352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11B3-CE10-4CAE-AAF2-10A4173379E2}" type="datetime1">
              <a:rPr lang="ko-KR" altLang="en-US" smtClean="0"/>
              <a:pPr/>
              <a:t>2022-11-25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9049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0CA1-CC30-4E6C-970A-1129FC40104B}" type="datetime1">
              <a:rPr lang="ko-KR" altLang="en-US" smtClean="0"/>
              <a:pPr/>
              <a:t>2022-11-25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64874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0CA1-CC30-4E6C-970A-1129FC40104B}" type="datetime1">
              <a:rPr lang="ko-KR" altLang="en-US" smtClean="0"/>
              <a:pPr/>
              <a:t>2022-11-25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88106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0CA1-CC30-4E6C-970A-1129FC40104B}" type="datetime1">
              <a:rPr lang="ko-KR" altLang="en-US" smtClean="0"/>
              <a:pPr/>
              <a:t>2022-11-25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971667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0CA1-CC30-4E6C-970A-1129FC40104B}" type="datetime1">
              <a:rPr lang="ko-KR" altLang="en-US" smtClean="0"/>
              <a:pPr/>
              <a:t>2022-11-25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2016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0CA1-CC30-4E6C-970A-1129FC40104B}" type="datetime1">
              <a:rPr lang="ko-KR" altLang="en-US" smtClean="0"/>
              <a:pPr/>
              <a:t>2022-11-25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113184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6921-FB3E-45E4-B8CF-D832CCA19285}" type="datetime1">
              <a:rPr lang="ko-KR" altLang="en-US" smtClean="0"/>
              <a:pPr/>
              <a:t>2022-11-25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35079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568A-5A37-4317-BC16-6C3CF42A805E}" type="datetime1">
              <a:rPr lang="ko-KR" altLang="en-US" smtClean="0"/>
              <a:pPr/>
              <a:t>2022-11-25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360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E0EA-EC33-44BD-A16E-57EA064BC4BA}" type="datetime1">
              <a:rPr lang="ko-KR" altLang="en-US" smtClean="0"/>
              <a:pPr/>
              <a:t>2022-11-25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61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2951-D712-456D-AE58-5114ED9046F4}" type="datetime1">
              <a:rPr lang="ko-KR" altLang="en-US" smtClean="0"/>
              <a:pPr/>
              <a:t>2022-11-25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8006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0CA1-CC30-4E6C-970A-1129FC40104B}" type="datetime1">
              <a:rPr lang="ko-KR" altLang="en-US" smtClean="0"/>
              <a:pPr/>
              <a:t>2022-11-25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2364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81C6-5B68-4D86-AAB9-5285A88FDE9E}" type="datetime1">
              <a:rPr lang="ko-KR" altLang="en-US" smtClean="0"/>
              <a:pPr/>
              <a:t>2022-11-25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1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7572-F268-4077-B8A8-B616159C8E2C}" type="datetime1">
              <a:rPr lang="ko-KR" altLang="en-US" smtClean="0"/>
              <a:pPr/>
              <a:t>2022-11-25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7763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0CA1-CC30-4E6C-970A-1129FC40104B}" type="datetime1">
              <a:rPr lang="ko-KR" altLang="en-US" smtClean="0"/>
              <a:pPr/>
              <a:t>2022-11-25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353415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29F-CB8D-4D1E-9EA3-76585D4FA472}" type="datetime1">
              <a:rPr lang="ko-KR" altLang="en-US" smtClean="0"/>
              <a:pPr/>
              <a:t>2022-11-25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277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4F66-4FDF-48A0-98BE-6AF6CDB736ED}" type="datetime1">
              <a:rPr lang="ko-KR" altLang="en-US" smtClean="0"/>
              <a:pPr/>
              <a:t>2022-11-25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1391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C0CA1-CC30-4E6C-970A-1129FC40104B}" type="datetime1">
              <a:rPr lang="ko-KR" altLang="en-US" smtClean="0"/>
              <a:pPr/>
              <a:t>2022-11-25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8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sxGpWejy3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RTtQvl9Hiak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foUZNEtZKY&amp;t=388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rtlCol="0" anchor="ctr">
            <a:normAutofit/>
          </a:bodyPr>
          <a:lstStyle/>
          <a:p>
            <a:pPr algn="r"/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DevOps</a:t>
            </a:r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CI/CD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rtlCol="0" anchor="ctr">
            <a:normAutofit/>
          </a:bodyPr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835" y="400816"/>
            <a:ext cx="9244085" cy="855107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CI/CD 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지속적인 통합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987" y="1410160"/>
            <a:ext cx="9594598" cy="4808526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"CI"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개발자를 위한 자동화 프로세스인 지속적인 통합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(Continuous Integration)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의미</a:t>
            </a:r>
          </a:p>
          <a:p>
            <a:pPr rtl="0">
              <a:lnSpc>
                <a:spcPct val="10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성공적으로 구현할 경우 애플리케이션에 대한 새로운 코드 변경 사항이 정기적으로 빌드 및 테스트되어 공유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리포지토리에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통합되므로 여러 명의 개발자가 동시에 애플리케이션 개발과 관련된 코드 작업을 할 경우 서로 충돌할 수 있는 문제를 해결할 수 있음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"CD"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지속적인 서비스 제공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(Continuous Delivery)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지속적인 배포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(Continuous Deployment)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의미하며 이 두 용어는 상호 교환적으로 사용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지속적인 제공이란 개발자들이 애플리케이션에 적용한 변경 사항이 버그 테스트를 거쳐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리포지토리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GitHub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컨테이너 레지스트리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자동으로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업로드되는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것을 뜻함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740345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835" y="400816"/>
            <a:ext cx="9244085" cy="855107"/>
          </a:xfrm>
        </p:spPr>
        <p:txBody>
          <a:bodyPr rtlCol="0"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지속적인 통합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(CI)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987" y="1255923"/>
            <a:ext cx="9694842" cy="5201261"/>
          </a:xfrm>
        </p:spPr>
        <p:txBody>
          <a:bodyPr rtlCol="0">
            <a:normAutofit fontScale="92500" lnSpcReduction="10000"/>
          </a:bodyPr>
          <a:lstStyle/>
          <a:p>
            <a:pPr rtl="0"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요즘 애플리케이션 개발에서는 여러 개발자들이 동일한 애플리케이션의 각기 다른 기능을 동시에 작업할 수 있도록 하는 것을 목표로 함</a:t>
            </a:r>
          </a:p>
          <a:p>
            <a:pPr rtl="0"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예전에는 특정한 날을 정해 모든 분기 소스 코드를 병합하는 경우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결과적으로 반복적인 수작업에 많은 시간을 소모하게 됨</a:t>
            </a:r>
          </a:p>
          <a:p>
            <a:pPr rtl="0"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팀이 하나의 기반 통합 개발 환경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(Integrated Development Environment, IDE)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사용에 동의하는 대신 각자의 로컬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커스터마이징하는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 더욱 복합적인 문제가 될 수 있음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</a:pP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지속적 통합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개발자들은 코드 변경 사항을 공유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브랜치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트렁크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다시 병합하는 작업을 더욱 수월하게 자주 수행할 수 있음</a:t>
            </a:r>
          </a:p>
          <a:p>
            <a:pPr rtl="0"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개발자가 애플리케이션에 적용한 변경 사항이 병합되면 이러한 변경 사항이 애플리케이션을 손상시키지 않도록 자동으로 애플리케이션을 구축하고 각기 다른 레벨의 자동화 테스트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클래스와 기능에서부터 전체 애플리케이션을 구성하는 서로 다른 모듈에 이르기까지 모든 것에 대한 테스트를 수행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자동화된 테스트에서 기존 코드와 신규 코드 간의 충돌이 발견되면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이러한 버그를 더욱 빠르게 자주 수정할 수 있음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</a:pP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41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835" y="400816"/>
            <a:ext cx="9244085" cy="855107"/>
          </a:xfrm>
        </p:spPr>
        <p:txBody>
          <a:bodyPr rtlCol="0"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지속적인 제공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(CD)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987" y="1410160"/>
            <a:ext cx="9594598" cy="4808526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지속적 제공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(CD, Continuous Delivery)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프로세스에서는 유효한 코드를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리포지토리에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자동으로 릴리스 함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rtl="0"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지속적 제공의 경우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변경 사항 병합부터 프로덕션에 적합한 빌드 제공에 이르는 모든 단계에는 테스트 자동화와 코드 릴리스 자동화가 이루어짐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프로세스를 완료하면 운영팀이 보다 빠르고 손쉽게 애플리케이션을 프로덕션으로 배포할 수 있게 됨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이러한 모든 과정이 수작업이 아닌 소프트웨어 도구를 사용함으로써 자동으로 이루어짐</a:t>
            </a:r>
          </a:p>
        </p:txBody>
      </p:sp>
    </p:spTree>
    <p:extLst>
      <p:ext uri="{BB962C8B-B14F-4D97-AF65-F5344CB8AC3E}">
        <p14:creationId xmlns:p14="http://schemas.microsoft.com/office/powerpoint/2010/main" val="3940014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835" y="400816"/>
            <a:ext cx="9244085" cy="855107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CI/CD pipeline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FF6898-5156-40CA-9324-17B155567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177" y="1374871"/>
            <a:ext cx="8915400" cy="377762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빌드</a:t>
            </a:r>
            <a:r>
              <a:rPr lang="en-US" altLang="ko-KR" b="1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(Build)</a:t>
            </a:r>
            <a:r>
              <a:rPr lang="ko-KR" altLang="en-US" b="0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 </a:t>
            </a:r>
            <a:r>
              <a:rPr lang="en-US" altLang="ko-KR" b="0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- </a:t>
            </a:r>
            <a:r>
              <a:rPr lang="ko-KR" altLang="en-US" b="0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애플리케이션을 컴파일하는 단계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테스트</a:t>
            </a:r>
            <a:r>
              <a:rPr lang="en-US" altLang="ko-KR" b="1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(Test)</a:t>
            </a:r>
            <a:r>
              <a:rPr lang="ko-KR" altLang="en-US" b="0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 </a:t>
            </a:r>
            <a:r>
              <a:rPr lang="en-US" altLang="ko-KR" b="0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- </a:t>
            </a:r>
            <a:r>
              <a:rPr lang="ko-KR" altLang="en-US" b="0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코드를 테스트하는 단계</a:t>
            </a:r>
            <a:r>
              <a:rPr lang="en-US" altLang="ko-KR" b="0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. </a:t>
            </a:r>
            <a:r>
              <a:rPr lang="ko-KR" altLang="en-US" b="0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이 단계를 자동화하여 시간과 수고를 줄일 수 있습니다</a:t>
            </a:r>
            <a:r>
              <a:rPr lang="en-US" altLang="ko-KR" b="0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릴리스</a:t>
            </a:r>
            <a:r>
              <a:rPr lang="en-US" altLang="ko-KR" b="1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(Release)</a:t>
            </a:r>
            <a:r>
              <a:rPr lang="ko-KR" altLang="en-US" b="0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 </a:t>
            </a:r>
            <a:r>
              <a:rPr lang="en-US" altLang="ko-KR" b="0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- </a:t>
            </a:r>
            <a:r>
              <a:rPr lang="ko-KR" altLang="en-US" b="0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애플리케이션을 </a:t>
            </a:r>
            <a:r>
              <a:rPr lang="ko-KR" altLang="en-US" b="0" i="0" dirty="0" err="1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리포지토리에</a:t>
            </a:r>
            <a:r>
              <a:rPr lang="ko-KR" altLang="en-US" b="0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 제공하는 단계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배포</a:t>
            </a:r>
            <a:r>
              <a:rPr lang="en-US" altLang="ko-KR" b="1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(Deploy)</a:t>
            </a:r>
            <a:r>
              <a:rPr lang="ko-KR" altLang="en-US" b="0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 </a:t>
            </a:r>
            <a:r>
              <a:rPr lang="en-US" altLang="ko-KR" b="0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- </a:t>
            </a:r>
            <a:r>
              <a:rPr lang="ko-KR" altLang="en-US" b="0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코드를 프로덕션에 배포하는 단계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검증 및 컴플라이언스</a:t>
            </a:r>
            <a:r>
              <a:rPr lang="en-US" altLang="ko-KR" b="1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(Validation &amp; compliance)</a:t>
            </a:r>
            <a:r>
              <a:rPr lang="ko-KR" altLang="en-US" b="0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 </a:t>
            </a:r>
            <a:r>
              <a:rPr lang="en-US" altLang="ko-KR" b="0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- </a:t>
            </a:r>
            <a:r>
              <a:rPr lang="ko-KR" altLang="en-US" b="0" i="0" dirty="0">
                <a:solidFill>
                  <a:srgbClr val="151515"/>
                </a:solidFill>
                <a:effectLst/>
                <a:latin typeface="var(--pfe-theme--font-family, &quot;Red Hat Text&quot;, &quot;RedHatText&quot;, &quot;Overpass&quot;, Overpass, Arial, sans-serif)"/>
              </a:rPr>
              <a:t>빌드 검증 단계는 해당 조직의 필요에 따라 </a:t>
            </a:r>
            <a:r>
              <a:rPr lang="ko-KR" altLang="en-US" dirty="0">
                <a:solidFill>
                  <a:srgbClr val="151515"/>
                </a:solidFill>
                <a:latin typeface="var(--pfe-theme--font-family, &quot;Red Hat Text&quot;, &quot;RedHatText&quot;, &quot;Overpass&quot;, Overpass, Arial, sans-serif)"/>
              </a:rPr>
              <a:t>결정됨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75B6B8-76C1-4ABD-A7A3-6A3DD8BB1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151" y="4509904"/>
            <a:ext cx="7867650" cy="1485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4A4032-45B3-4852-BC52-0964F3D59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352632" y="531559"/>
            <a:ext cx="2350366" cy="117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25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835" y="400816"/>
            <a:ext cx="9244085" cy="855107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CI/CD pipeline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관련 도구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How to Setup a CI-CD Pipeline. CI-CD Pipeline implementation of the… | by  ABHISHEK KUMAR | Medium">
            <a:extLst>
              <a:ext uri="{FF2B5EF4-FFF2-40B4-BE49-F238E27FC236}">
                <a16:creationId xmlns:a16="http://schemas.microsoft.com/office/drawing/2014/main" id="{3A6BEC0A-B8F6-44CA-85E6-6CAF3F3C13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39" y="1255923"/>
            <a:ext cx="9089322" cy="482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852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53939-4C94-4291-AB5B-C924CF99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3210"/>
          </a:xfrm>
        </p:spPr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3 (</a:t>
            </a:r>
            <a:r>
              <a:rPr lang="ko-KR" altLang="en-US" dirty="0"/>
              <a:t>보고서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F54E6-ADF5-4DAB-BFA1-5CB7084D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7360"/>
            <a:ext cx="8915400" cy="4173862"/>
          </a:xfrm>
        </p:spPr>
        <p:txBody>
          <a:bodyPr/>
          <a:lstStyle/>
          <a:p>
            <a:r>
              <a:rPr lang="en-US" altLang="ko-KR" dirty="0"/>
              <a:t>DevOps </a:t>
            </a:r>
            <a:r>
              <a:rPr lang="ko-KR" altLang="en-US" dirty="0"/>
              <a:t>및 </a:t>
            </a:r>
            <a:r>
              <a:rPr lang="en-US" altLang="ko-KR" dirty="0"/>
              <a:t>CI/CD</a:t>
            </a:r>
            <a:r>
              <a:rPr lang="ko-KR" altLang="en-US" dirty="0"/>
              <a:t>에 대한 배경</a:t>
            </a:r>
            <a:r>
              <a:rPr lang="en-US" altLang="ko-KR" dirty="0"/>
              <a:t>, </a:t>
            </a:r>
            <a:r>
              <a:rPr lang="ko-KR" altLang="en-US" dirty="0"/>
              <a:t>개념</a:t>
            </a:r>
            <a:endParaRPr lang="en-US" altLang="ko-KR" dirty="0"/>
          </a:p>
          <a:p>
            <a:r>
              <a:rPr lang="en-US" altLang="ko-KR" dirty="0"/>
              <a:t>CI/CD pipeline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지원하는 도구 소개</a:t>
            </a:r>
            <a:endParaRPr lang="en-US" altLang="ko-KR" dirty="0"/>
          </a:p>
          <a:p>
            <a:r>
              <a:rPr lang="ko-KR" altLang="en-US" dirty="0"/>
              <a:t>클라우드 시스템에서의 </a:t>
            </a:r>
            <a:r>
              <a:rPr lang="en-US" altLang="ko-KR" dirty="0"/>
              <a:t>DevOps </a:t>
            </a:r>
            <a:r>
              <a:rPr lang="ko-KR" altLang="en-US" dirty="0"/>
              <a:t>활용 내용</a:t>
            </a:r>
            <a:endParaRPr lang="en-US" altLang="ko-KR" dirty="0"/>
          </a:p>
          <a:p>
            <a:r>
              <a:rPr lang="ko-KR" altLang="en-US" dirty="0"/>
              <a:t>제출일 </a:t>
            </a:r>
            <a:r>
              <a:rPr lang="en-US" altLang="ko-KR" dirty="0"/>
              <a:t>:  11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일까지 이러닝에 제출함</a:t>
            </a:r>
          </a:p>
        </p:txBody>
      </p:sp>
    </p:spTree>
    <p:extLst>
      <p:ext uri="{BB962C8B-B14F-4D97-AF65-F5344CB8AC3E}">
        <p14:creationId xmlns:p14="http://schemas.microsoft.com/office/powerpoint/2010/main" val="103831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835" y="400816"/>
            <a:ext cx="9244085" cy="855107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DevOps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소개 동영상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56BABC4-A260-407E-B578-BA48A4679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5416" y="1600200"/>
            <a:ext cx="9319196" cy="4311022"/>
          </a:xfrm>
        </p:spPr>
        <p:txBody>
          <a:bodyPr>
            <a:normAutofit/>
          </a:bodyPr>
          <a:lstStyle/>
          <a:p>
            <a:r>
              <a:rPr lang="en-US" altLang="ko-KR" dirty="0"/>
              <a:t>Agile vs. DevOps@ Agile vs. DevOps</a:t>
            </a:r>
          </a:p>
          <a:p>
            <a:pPr lvl="1"/>
            <a:r>
              <a:rPr lang="en-US" altLang="ko-KR" dirty="0">
                <a:hlinkClick r:id="rId3"/>
              </a:rPr>
              <a:t>https://www.youtube.com/watch?v=tsxGpWejy3A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 CI/CD </a:t>
            </a:r>
            <a:r>
              <a:rPr lang="ko-KR" altLang="en-US" dirty="0"/>
              <a:t>소개 </a:t>
            </a:r>
          </a:p>
          <a:p>
            <a:pPr lvl="1"/>
            <a:r>
              <a:rPr lang="en-US" altLang="ko-KR" dirty="0"/>
              <a:t>https://www.youtube.com/watch?v=0Emq5FypiMM</a:t>
            </a:r>
          </a:p>
          <a:p>
            <a:endParaRPr lang="en-US" altLang="ko-KR" dirty="0"/>
          </a:p>
          <a:p>
            <a:r>
              <a:rPr lang="en-US" altLang="ko-KR" dirty="0"/>
              <a:t>DevOps </a:t>
            </a:r>
            <a:r>
              <a:rPr lang="ko-KR" altLang="en-US" dirty="0"/>
              <a:t>소개</a:t>
            </a:r>
          </a:p>
          <a:p>
            <a:pPr lvl="1"/>
            <a:r>
              <a:rPr lang="en-US" altLang="ko-KR" dirty="0">
                <a:hlinkClick r:id="rId4"/>
              </a:rPr>
              <a:t>https://www.youtube.com/watch?v=RTtQvl9Hiak</a:t>
            </a:r>
            <a:r>
              <a:rPr lang="en-US" altLang="ko-KR" dirty="0"/>
              <a:t> (**)</a:t>
            </a:r>
          </a:p>
          <a:p>
            <a:pPr lvl="1"/>
            <a:r>
              <a:rPr lang="en-US" altLang="ko-KR" dirty="0"/>
              <a:t>https://www.youtube.com/watch?v=rHAlfGAcX5M</a:t>
            </a:r>
          </a:p>
          <a:p>
            <a:pPr lvl="1"/>
            <a:r>
              <a:rPr lang="en-US" altLang="ko-KR" dirty="0"/>
              <a:t>(8</a:t>
            </a:r>
            <a:r>
              <a:rPr lang="ko-KR" altLang="en-US" dirty="0"/>
              <a:t>분 </a:t>
            </a:r>
            <a:r>
              <a:rPr lang="en-US" altLang="ko-KR" dirty="0"/>
              <a:t>12</a:t>
            </a:r>
            <a:r>
              <a:rPr lang="ko-KR" altLang="en-US" dirty="0"/>
              <a:t>초부터 </a:t>
            </a:r>
            <a:r>
              <a:rPr lang="en-US" altLang="ko-KR" dirty="0"/>
              <a:t>201</a:t>
            </a:r>
            <a:r>
              <a:rPr lang="ko-KR" altLang="en-US" dirty="0"/>
              <a:t>까지 기본적인 내용 그 이후는 도구들 이후부터 </a:t>
            </a:r>
            <a:r>
              <a:rPr lang="en-US" altLang="ko-KR" dirty="0"/>
              <a:t>DevOps</a:t>
            </a:r>
            <a:r>
              <a:rPr lang="ko-KR" altLang="en-US" dirty="0"/>
              <a:t>에 대하여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249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835" y="400816"/>
            <a:ext cx="9244085" cy="855107"/>
          </a:xfrm>
        </p:spPr>
        <p:txBody>
          <a:bodyPr rtlCol="0"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56BABC4-A260-407E-B578-BA48A4679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256" y="1463040"/>
            <a:ext cx="9456356" cy="444818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DevOps toolchain</a:t>
            </a:r>
            <a:r>
              <a:rPr lang="ko-KR" altLang="en-US" dirty="0"/>
              <a:t>의 활용방법 </a:t>
            </a:r>
            <a:r>
              <a:rPr lang="en-US" altLang="ko-KR" dirty="0"/>
              <a:t>1</a:t>
            </a:r>
            <a:r>
              <a:rPr lang="ko-KR" altLang="en-US" dirty="0"/>
              <a:t>강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- https://www.youtube.com/watch?v=TfoUZNEtZKY&amp;list=PL9mhQYIlKEhfnT_2O-R9G6fwmlZv259Gd</a:t>
            </a:r>
          </a:p>
          <a:p>
            <a:pPr lvl="1"/>
            <a:r>
              <a:rPr lang="en-US" altLang="ko-KR" dirty="0">
                <a:hlinkClick r:id="rId3"/>
              </a:rPr>
              <a:t>https://www.youtube.com/watch?v=TfoUZNEtZKY&amp;t=388s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 DevOps</a:t>
            </a:r>
            <a:r>
              <a:rPr lang="ko-KR" altLang="en-US" dirty="0"/>
              <a:t>와 </a:t>
            </a:r>
            <a:r>
              <a:rPr lang="en-US" altLang="ko-KR" dirty="0"/>
              <a:t>CI/CD (GitLab)</a:t>
            </a:r>
          </a:p>
          <a:p>
            <a:pPr lvl="1"/>
            <a:r>
              <a:rPr lang="en-US" altLang="ko-KR" dirty="0"/>
              <a:t>https://www.youtube.com/watch?v=OAoEJdfCFQM&amp;t=2597s</a:t>
            </a:r>
          </a:p>
          <a:p>
            <a:pPr lvl="1"/>
            <a:r>
              <a:rPr lang="en-US" altLang="ko-KR" dirty="0"/>
              <a:t>https://www.youtube.com/watch?v=OAoEJdfCFQM&amp;t=2096s</a:t>
            </a:r>
          </a:p>
          <a:p>
            <a:pPr lvl="1"/>
            <a:r>
              <a:rPr lang="en-US" altLang="ko-KR" dirty="0"/>
              <a:t>(20</a:t>
            </a:r>
            <a:r>
              <a:rPr lang="ko-KR" altLang="en-US" dirty="0"/>
              <a:t>분 이후부터 보면 </a:t>
            </a:r>
            <a:r>
              <a:rPr lang="en-US" altLang="ko-KR" dirty="0"/>
              <a:t>GitLab </a:t>
            </a:r>
            <a:r>
              <a:rPr lang="ko-KR" altLang="en-US" dirty="0"/>
              <a:t>기능에 대하여 잘 소개하고 있음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https://www.youtube.com/watch?v=R8_veQiYBjI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Asure</a:t>
            </a:r>
            <a:r>
              <a:rPr lang="en-US" altLang="ko-KR" dirty="0"/>
              <a:t> DevOps</a:t>
            </a:r>
            <a:r>
              <a:rPr lang="ko-KR" altLang="en-US" dirty="0"/>
              <a:t>에 대하여</a:t>
            </a:r>
          </a:p>
          <a:p>
            <a:pPr lvl="1"/>
            <a:r>
              <a:rPr lang="en-US" altLang="ko-KR" dirty="0"/>
              <a:t>https://www.youtube.com/watch?v=sHVGnb0GFE4</a:t>
            </a:r>
          </a:p>
          <a:p>
            <a:pPr lvl="1"/>
            <a:r>
              <a:rPr lang="en-US" altLang="ko-KR" dirty="0"/>
              <a:t>(21</a:t>
            </a:r>
            <a:r>
              <a:rPr lang="ko-KR" altLang="en-US" dirty="0"/>
              <a:t>분</a:t>
            </a:r>
            <a:r>
              <a:rPr lang="en-US" altLang="ko-KR" dirty="0"/>
              <a:t>- 50</a:t>
            </a:r>
            <a:r>
              <a:rPr lang="ko-KR" altLang="en-US" dirty="0"/>
              <a:t>분까지 </a:t>
            </a:r>
            <a:r>
              <a:rPr lang="en-US" altLang="ko-KR" dirty="0"/>
              <a:t>DevOps</a:t>
            </a:r>
            <a:r>
              <a:rPr lang="ko-KR" altLang="en-US" dirty="0"/>
              <a:t>에 대하여 자세히 설명됨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(50</a:t>
            </a:r>
            <a:r>
              <a:rPr lang="ko-KR" altLang="en-US" dirty="0"/>
              <a:t>분 이후에는 </a:t>
            </a:r>
            <a:r>
              <a:rPr lang="en-US" altLang="ko-KR" dirty="0"/>
              <a:t>Azure DevOps</a:t>
            </a:r>
            <a:r>
              <a:rPr lang="ko-KR" altLang="en-US" dirty="0"/>
              <a:t>에 대하여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https://www.youtube.com/watch?v=-IKniU4Z-c4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489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835" y="400816"/>
            <a:ext cx="9244085" cy="855107"/>
          </a:xfrm>
        </p:spPr>
        <p:txBody>
          <a:bodyPr rtlCol="0"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56BABC4-A260-407E-B578-BA48A4679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527" y="1700784"/>
            <a:ext cx="9244085" cy="4210438"/>
          </a:xfrm>
        </p:spPr>
        <p:txBody>
          <a:bodyPr>
            <a:normAutofit/>
          </a:bodyPr>
          <a:lstStyle/>
          <a:p>
            <a:r>
              <a:rPr lang="en-US" altLang="ko-KR" dirty="0"/>
              <a:t>docker</a:t>
            </a:r>
            <a:r>
              <a:rPr lang="ko-KR" altLang="en-US" dirty="0"/>
              <a:t>에 대하여</a:t>
            </a:r>
          </a:p>
          <a:p>
            <a:pPr lvl="1"/>
            <a:r>
              <a:rPr lang="en-US" altLang="ko-KR" dirty="0"/>
              <a:t>https://www.youtube.com/watch?v=tPjpcsgxgWc</a:t>
            </a:r>
          </a:p>
          <a:p>
            <a:pPr lvl="1"/>
            <a:r>
              <a:rPr lang="en-US" altLang="ko-KR" dirty="0"/>
              <a:t>https://www.youtube.com/watch?v=hWPv9LMlme8</a:t>
            </a:r>
          </a:p>
          <a:p>
            <a:r>
              <a:rPr lang="en-US" altLang="ko-KR" dirty="0"/>
              <a:t> GitLab</a:t>
            </a:r>
            <a:r>
              <a:rPr lang="ko-KR" altLang="en-US" dirty="0"/>
              <a:t>에 대하여</a:t>
            </a:r>
          </a:p>
          <a:p>
            <a:pPr lvl="1"/>
            <a:r>
              <a:rPr lang="en-US" altLang="ko-KR" dirty="0"/>
              <a:t>https://www.youtube.com/watch?v=gjNnF85Zt1Y&amp;list=PLmemHGigRiYyP5Ssf0ZkIHvlaZz-BhOYk</a:t>
            </a:r>
          </a:p>
          <a:p>
            <a:pPr lvl="1"/>
            <a:r>
              <a:rPr lang="en-US" altLang="ko-KR" dirty="0"/>
              <a:t>https://www.youtube.com/watch?v</a:t>
            </a:r>
            <a:r>
              <a:rPr lang="en-US" altLang="ko-KR"/>
              <a:t>=csgw2ok-bGI</a:t>
            </a:r>
            <a:endParaRPr lang="en-US" altLang="ko-KR" dirty="0"/>
          </a:p>
          <a:p>
            <a:r>
              <a:rPr lang="ko-KR" altLang="en-US" dirty="0" err="1"/>
              <a:t>데브옵스를</a:t>
            </a:r>
            <a:r>
              <a:rPr lang="ko-KR" altLang="en-US" dirty="0"/>
              <a:t> 위한 </a:t>
            </a:r>
            <a:r>
              <a:rPr lang="en-US" altLang="ko-KR" dirty="0"/>
              <a:t>AWS </a:t>
            </a:r>
            <a:r>
              <a:rPr lang="ko-KR" altLang="en-US" dirty="0"/>
              <a:t>개발도구 활용하기 </a:t>
            </a:r>
            <a:r>
              <a:rPr lang="en-US" altLang="ko-KR" dirty="0"/>
              <a:t>(</a:t>
            </a:r>
            <a:r>
              <a:rPr lang="ko-KR" altLang="en-US" dirty="0"/>
              <a:t>총체적인 내용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https://www.youtube.com/watch?v=XifpCK44zjQ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5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835" y="400816"/>
            <a:ext cx="9244085" cy="855107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DevOps</a:t>
            </a:r>
            <a:r>
              <a:rPr lang="ko-KR" altLang="en-US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등장 배경</a:t>
            </a:r>
            <a:endParaRPr lang="en-US" altLang="ko-KR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986" y="1410160"/>
            <a:ext cx="10102467" cy="4808526"/>
          </a:xfrm>
        </p:spPr>
        <p:txBody>
          <a:bodyPr rtlCol="0"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오늘날 소프트웨어는 단순히 비즈니스를 지원한 기능에 그치지 않고 새로운 비즈니스를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kern="0" dirty="0">
                <a:solidFill>
                  <a:srgbClr val="000000"/>
                </a:solidFill>
                <a:latin typeface="한컴바탕"/>
                <a:ea typeface="한컴바탕"/>
              </a:rPr>
              <a:t>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창출하거나 기존 비즈니스를 주도하는 핵심으로 성장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배민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당근 마켓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Airbnb,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우버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,...)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기업은 온라인 서비스 또는 애플리케이션에서 제공되는 소프트웨어 서비스를 통해 여러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kern="0" dirty="0">
                <a:solidFill>
                  <a:srgbClr val="000000"/>
                </a:solidFill>
                <a:latin typeface="한컴바탕"/>
                <a:ea typeface="한컴바탕"/>
              </a:rPr>
              <a:t>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종류의 디바이스에서 고객과 상호 작용함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소프트웨어는 물류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통신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운영 등 기업의 전 분야의 가치를 혁심으로 운영되어  효율성을 향상함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기존의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SW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개발 방식과 운영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배포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방식으로 소비자가 원하는 서비스를 신속하게 제공할 수가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kern="0" dirty="0">
                <a:solidFill>
                  <a:srgbClr val="000000"/>
                </a:solidFill>
                <a:latin typeface="한컴바탕"/>
                <a:ea typeface="한컴바탕"/>
              </a:rPr>
              <a:t>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없을 뿐더러 경쟁력이 없어 도태됨</a:t>
            </a:r>
            <a:endParaRPr lang="en-US" altLang="ko-KR" kern="0" dirty="0">
              <a:solidFill>
                <a:srgbClr val="000000"/>
              </a:solidFill>
              <a:latin typeface="한컴바탕"/>
              <a:ea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rtl="0">
              <a:lnSpc>
                <a:spcPct val="100000"/>
              </a:lnSpc>
            </a:pP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835" y="400816"/>
            <a:ext cx="9244085" cy="855107"/>
          </a:xfrm>
        </p:spPr>
        <p:txBody>
          <a:bodyPr rtlCol="0">
            <a:normAutofit fontScale="90000"/>
          </a:bodyPr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기존 개발 체계 및 문제점</a:t>
            </a:r>
            <a:br>
              <a:rPr lang="ko-KR" altLang="en-US" sz="3600" kern="0" spc="0" dirty="0">
                <a:solidFill>
                  <a:srgbClr val="000000"/>
                </a:solidFill>
                <a:effectLst/>
                <a:latin typeface="한컴바탕"/>
              </a:rPr>
            </a:b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987" y="1410160"/>
            <a:ext cx="9594598" cy="4808526"/>
          </a:xfrm>
        </p:spPr>
        <p:txBody>
          <a:bodyPr rtlCol="0"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개발 팀은 개발하고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QA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팀</a:t>
            </a:r>
            <a:r>
              <a:rPr lang="ko-KR" altLang="en-US" sz="2000" kern="0" dirty="0">
                <a:solidFill>
                  <a:srgbClr val="000000"/>
                </a:solidFill>
                <a:latin typeface="한컴바탕"/>
                <a:ea typeface="한컴바탕"/>
              </a:rPr>
              <a:t>은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검증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테스팅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)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을 한 후 운영팀에 이관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별도 팀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)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그 뒤 운영팀이 시스템을 배포 및 관리 운영할 때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개발팀은 관여하지 않음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dirty="0">
                <a:solidFill>
                  <a:srgbClr val="000000"/>
                </a:solidFill>
                <a:latin typeface="한컴바탕"/>
                <a:ea typeface="한컴바탕"/>
              </a:rPr>
              <a:t>서비스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하는 과정에서 문제가 생기면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운영팀은 개발팀을 개발팀은 하부 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kern="0" dirty="0">
                <a:solidFill>
                  <a:srgbClr val="000000"/>
                </a:solidFill>
                <a:latin typeface="한컴바탕"/>
                <a:ea typeface="한컴바탕"/>
              </a:rPr>
              <a:t>  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인프라 시스템이 잘못되었다고 서로 책임을 미루게 됨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==&gt; </a:t>
            </a: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Fingerpointyness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기존 문제 해결 방식 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685800" lvl="1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800" kern="0" dirty="0">
                <a:solidFill>
                  <a:srgbClr val="000000"/>
                </a:solidFill>
                <a:latin typeface="한컴바탕"/>
                <a:ea typeface="한컴바탕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문제 발견 단계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누가 해결할 것인가 혼란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685800" lvl="1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800" kern="0" dirty="0">
                <a:solidFill>
                  <a:srgbClr val="000000"/>
                </a:solidFill>
                <a:latin typeface="한컴바탕"/>
                <a:ea typeface="한컴바탕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책임회피 단계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서로 상대방이 잘못해서 생긴 문제라고 회피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685800" lvl="1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갈등 단계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비난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-&gt;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갈등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-&gt;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관계 악화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-&gt;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미해결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685800" lvl="1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조정 단계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팀장의 역할이 중요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685800" lvl="1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문제 해결 단계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rtl="0">
              <a:lnSpc>
                <a:spcPct val="100000"/>
              </a:lnSpc>
            </a:pP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685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835" y="400816"/>
            <a:ext cx="9244085" cy="855107"/>
          </a:xfrm>
        </p:spPr>
        <p:txBody>
          <a:bodyPr rtlCol="0"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개발 팀 관리의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987" y="1410160"/>
            <a:ext cx="9594598" cy="4808526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팀은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프로덕트가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이관된 이후에는 관심이 없어 고객의 신규 요구 사항에 대해 저항하거나 거절</a:t>
            </a:r>
          </a:p>
          <a:p>
            <a:pPr rtl="0"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현실적으로 서비스가 운영 배포된 후에 기획팀 또는 고객의 요청에 의해 새로운 요구사항 및 변경이 지속적으로 요구되고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소프트웨어 서비스가 개선되어야 함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특히 소프트웨어 중심 회사라면 더 심각함</a:t>
            </a:r>
          </a:p>
          <a:p>
            <a:pPr rtl="0"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빠른 비즈니스 환경 변화를 수용하여 잦은 변경과 배포를 하지 않으면 도태됨</a:t>
            </a:r>
          </a:p>
          <a:p>
            <a:pPr rtl="0"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방식으로 테스팅과 릴리즈 등에 많은 시간이 걸려 개발팀은 업무 과중으로 운영팀은 운영 어려움으로 서로 관계가 악화되어 결국 인력의 잦은 이직 발생</a:t>
            </a:r>
          </a:p>
        </p:txBody>
      </p:sp>
    </p:spTree>
    <p:extLst>
      <p:ext uri="{BB962C8B-B14F-4D97-AF65-F5344CB8AC3E}">
        <p14:creationId xmlns:p14="http://schemas.microsoft.com/office/powerpoint/2010/main" val="1267158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835" y="400816"/>
            <a:ext cx="9244085" cy="855107"/>
          </a:xfrm>
        </p:spPr>
        <p:txBody>
          <a:bodyPr rtlCol="0"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개선된 문제 해결 방식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애자일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987" y="1410160"/>
            <a:ext cx="9594598" cy="4808526"/>
          </a:xfrm>
        </p:spPr>
        <p:txBody>
          <a:bodyPr rtlCol="0"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애자일 개발방식으로 기획팀과 개발팀을 하나의 팀으로 협력하여 요구사항 변화에 </a:t>
            </a:r>
            <a:endParaRPr lang="en-US" altLang="ko-KR" sz="2000" b="1" kern="0" spc="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kern="0" dirty="0">
                <a:solidFill>
                  <a:srgbClr val="000000"/>
                </a:solidFill>
                <a:latin typeface="한컴바탕"/>
                <a:ea typeface="한컴바탕"/>
              </a:rPr>
              <a:t>   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빠르게 반응할 수 있는 구조를 팀 구성</a:t>
            </a:r>
            <a:endParaRPr lang="ko-KR" altLang="en-US" sz="2000" b="1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반복적이고 점진적 개발로 잦은 릴리즈를 통해 요구사항을 신속하게 반영하여 변화</a:t>
            </a:r>
            <a:endParaRPr lang="en-US" altLang="ko-KR" sz="2000" b="1" kern="0" spc="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kern="0" dirty="0">
                <a:solidFill>
                  <a:srgbClr val="000000"/>
                </a:solidFill>
                <a:latin typeface="한컴바탕"/>
                <a:ea typeface="한컴바탕"/>
              </a:rPr>
              <a:t>   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에 대응</a:t>
            </a:r>
            <a:endParaRPr lang="ko-KR" altLang="en-US" sz="2000" b="1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dirty="0">
                <a:solidFill>
                  <a:srgbClr val="000000"/>
                </a:solidFill>
                <a:latin typeface="한컴바탕"/>
              </a:rPr>
              <a:t>애자일이 성공하기에는 중소 규모의 소프트웨어 개발에 적합</a:t>
            </a:r>
            <a:endParaRPr lang="en-US" altLang="ko-KR" sz="2000" b="1" kern="0" dirty="0">
              <a:solidFill>
                <a:srgbClr val="000000"/>
              </a:solidFill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dirty="0">
                <a:solidFill>
                  <a:srgbClr val="000000"/>
                </a:solidFill>
                <a:latin typeface="한컴바탕"/>
              </a:rPr>
              <a:t>회사 </a:t>
            </a:r>
            <a:r>
              <a:rPr lang="en-US" altLang="ko-KR" sz="2000" b="1" kern="0" dirty="0">
                <a:solidFill>
                  <a:srgbClr val="000000"/>
                </a:solidFill>
                <a:latin typeface="한컴바탕"/>
              </a:rPr>
              <a:t>CEO</a:t>
            </a:r>
            <a:r>
              <a:rPr lang="ko-KR" altLang="en-US" sz="2000" b="1" kern="0" dirty="0">
                <a:solidFill>
                  <a:srgbClr val="000000"/>
                </a:solidFill>
                <a:latin typeface="한컴바탕"/>
              </a:rPr>
              <a:t>의 의지가 중요</a:t>
            </a:r>
            <a:endParaRPr lang="en-US" altLang="ko-KR" sz="2000" b="1" kern="0" dirty="0">
              <a:solidFill>
                <a:srgbClr val="000000"/>
              </a:solidFill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dirty="0">
                <a:solidFill>
                  <a:srgbClr val="000000"/>
                </a:solidFill>
                <a:latin typeface="한컴바탕"/>
              </a:rPr>
              <a:t>개발 팀원의 적극적인 협조와 스크럼 마스터의 역할이 중요</a:t>
            </a:r>
            <a:endParaRPr lang="en-US" altLang="ko-KR" sz="2000" b="1" kern="0" dirty="0">
              <a:solidFill>
                <a:srgbClr val="000000"/>
              </a:solidFill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000" b="1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lvl="0" indent="0" algn="just" defTabSz="4572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바탕"/>
                <a:ea typeface="한컴바탕"/>
                <a:cs typeface="+mn-cs"/>
              </a:rPr>
              <a:t>애자일보다 더 적극적인 방법으로 개발과 운영을 하나의 팀으로 구성이 필요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컴바탕"/>
              <a:ea typeface="한컴바탕"/>
              <a:cs typeface="+mn-cs"/>
            </a:endParaRPr>
          </a:p>
          <a:p>
            <a:pPr rtl="0">
              <a:lnSpc>
                <a:spcPct val="100000"/>
              </a:lnSpc>
            </a:pP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397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835" y="400816"/>
            <a:ext cx="9244085" cy="855107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DevOps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987" y="1410160"/>
            <a:ext cx="9594598" cy="4808526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Development(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Operation(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통합함</a:t>
            </a:r>
          </a:p>
          <a:p>
            <a:pPr rtl="0">
              <a:lnSpc>
                <a:spcPct val="10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DevOps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애플리케이션과 서비스를 빠른 속도로 제공할 수 있도록 조직의 역량을 향상시키는 문화 철학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 및 도구의 조합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</a:pP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소프트웨어 개발 및 인프라 관리 프로세스를 통합하여 서비스를 더 빠르게 혁신하고 개선할 수 있음</a:t>
            </a:r>
          </a:p>
          <a:p>
            <a:pPr rtl="0"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이러한 빠른 속도를 통해 조직은 고객을 더 잘 지원하고 시장에서 좀 더 효과적으로 경쟁할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448145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835" y="400816"/>
            <a:ext cx="9244085" cy="855107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DevOps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가능한 이유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987" y="1410160"/>
            <a:ext cx="9594598" cy="4808526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예전에는 대형 벤더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(IBM,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오라클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기술에 종속되었지만 인터넷의 발전으로 구글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아마존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페이스북 등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B2C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제공하는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업체의 도움으로 좋은 플랫폼과 오픈 소스를 활용할 수 있게 됨</a:t>
            </a:r>
          </a:p>
          <a:p>
            <a:pPr rtl="0"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기업이 원하는 소프트웨어를 통합적으로 개발하는 것이 아니라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여러 오픈소스를 합쳐서 개발하거나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개발자의 도움을 받아 오픈소스 솔루션을 조합 및 구현하는 개발형태가 훨씬 더 효율적인 시대가 됨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</a:pP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좋은 도구들의 등장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빌드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테스팅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배포 및 운영 모니터링 등에 대한 다양한 도구가 등장하여 개발 공정의 상당한 부분이 자동화가 가능하게 됨</a:t>
            </a:r>
          </a:p>
          <a:p>
            <a:pPr rtl="0"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 시스템의 등장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뿐만 아니라 네트워크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등 인프라에 대한 전문 운영팀 및 전문 지식이 없어도 클라우드의 도움으로 운영을 할 수 있음</a:t>
            </a:r>
          </a:p>
          <a:p>
            <a:pPr rtl="0">
              <a:lnSpc>
                <a:spcPct val="100000"/>
              </a:lnSpc>
            </a:pP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</a:pP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2365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835" y="400816"/>
            <a:ext cx="9244085" cy="855107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DevOps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작동 방식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987" y="1410160"/>
            <a:ext cx="9594598" cy="4439797"/>
          </a:xfrm>
        </p:spPr>
        <p:txBody>
          <a:bodyPr rtlCol="0">
            <a:normAutofit lnSpcReduction="10000"/>
          </a:bodyPr>
          <a:lstStyle/>
          <a:p>
            <a:pPr rtl="0"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개발팀과 운영팀이 서로 협력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병합하여 개발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배포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운영에 이르기까지 전체 소프트웨어 개발 주기에 광범위하게 적용되는 기술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DevOps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하나의 아이디어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새로운 소프트웨어 기능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개선 요청 또는 버그 수정 등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 사용자에게 가치를 제공할 수 있도록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 운영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환경에서 개발로부터 배포로 진행되는 프로세스의 속도를 높이는 접근 방식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때로는 보안을 결합하여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DevSecOps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함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</a:pP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DevOps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제공하는 기술 스택과 도구를 사용함으로써 코드 배포 등을 독립적으로 수행할 수 있어 작업 속도가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빨라짐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이러한 접근 방식을 적용하려면 개발 팀과 운영 팀이 자주 커뮤니케이션하고 팀원들과 공감하면서 업무에 접근해야 함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DevOps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확립하면 셀프 서비스와 자동화를 통해 다양한 이점과 경쟁력을 얻을 수 있음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696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835" y="400816"/>
            <a:ext cx="9244085" cy="855107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DevOps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지속적인 배포를 통해 확장 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987" y="1410160"/>
            <a:ext cx="9594598" cy="4808526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데브옵스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구현의 주요 성과는 지속적인 통합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(CI)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지속적인 배포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(CD)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파이프라인 구성</a:t>
            </a:r>
          </a:p>
          <a:p>
            <a:pPr rtl="0">
              <a:lnSpc>
                <a:spcPct val="10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CI/CD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애플리케이션의 제공 주기를 단축하고 사용자의 개입을 최소화하여 소프트웨어 품질을 검증할 수 있음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</a:pP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CI/CD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애플리케이션의 통합 및 테스트 단계에서부터 제공 및 배포에 이르는 애플리케이션의 라이프사이클 전체에 걸쳐 지속적인 자동화와 지속적인 모니터링을 제공하여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신속하게 문제 및 결함을 식별하고 수정</a:t>
            </a:r>
          </a:p>
          <a:p>
            <a:pPr rtl="0"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이러한 구축 사례를 일반적으로 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CI/CD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파이프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라인”이라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부르며 개발 및 운영팀의 애자일 방식 협력을 통해 지원됨</a:t>
            </a:r>
          </a:p>
        </p:txBody>
      </p:sp>
    </p:spTree>
    <p:extLst>
      <p:ext uri="{BB962C8B-B14F-4D97-AF65-F5344CB8AC3E}">
        <p14:creationId xmlns:p14="http://schemas.microsoft.com/office/powerpoint/2010/main" val="3887878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420</TotalTime>
  <Words>1520</Words>
  <Application>Microsoft Office PowerPoint</Application>
  <PresentationFormat>와이드스크린</PresentationFormat>
  <Paragraphs>143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var(--pfe-theme--font-family, "Red Hat Text", "RedHatText", "Overpass", Overpass, Arial, sans-serif)</vt:lpstr>
      <vt:lpstr>맑은 고딕</vt:lpstr>
      <vt:lpstr>한컴바탕</vt:lpstr>
      <vt:lpstr>Arial</vt:lpstr>
      <vt:lpstr>Calibri</vt:lpstr>
      <vt:lpstr>Century Gothic</vt:lpstr>
      <vt:lpstr>Wingdings 3</vt:lpstr>
      <vt:lpstr>줄기</vt:lpstr>
      <vt:lpstr>DevOps와 CI/CD</vt:lpstr>
      <vt:lpstr>DevOps의 등장 배경</vt:lpstr>
      <vt:lpstr>기존 개발 체계 및 문제점 </vt:lpstr>
      <vt:lpstr>기존 개발 팀 관리의 문제</vt:lpstr>
      <vt:lpstr>개선된 문제 해결 방식(애자일)</vt:lpstr>
      <vt:lpstr>DevOps란?</vt:lpstr>
      <vt:lpstr>DevOps가 가능한 이유</vt:lpstr>
      <vt:lpstr>DevOps의 작동 방식</vt:lpstr>
      <vt:lpstr>DevOps로 지속적인 배포를 통해 확장 기능</vt:lpstr>
      <vt:lpstr>CI/CD (지속적인 통합)</vt:lpstr>
      <vt:lpstr>지속적인 통합(CI)</vt:lpstr>
      <vt:lpstr>지속적인 제공 (CD)</vt:lpstr>
      <vt:lpstr>CI/CD pipeline</vt:lpstr>
      <vt:lpstr>CI/CD pipeline과 관련 도구</vt:lpstr>
      <vt:lpstr>과제 3 (보고서)</vt:lpstr>
      <vt:lpstr>DevOps 소개 동영상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DevOps와 CI/CD</dc:title>
  <dc:creator>Lee Sang</dc:creator>
  <cp:lastModifiedBy>안 찬웅</cp:lastModifiedBy>
  <cp:revision>6</cp:revision>
  <dcterms:created xsi:type="dcterms:W3CDTF">2021-10-25T02:49:11Z</dcterms:created>
  <dcterms:modified xsi:type="dcterms:W3CDTF">2022-11-25T04:30:02Z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