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18" r:id="rId2"/>
    <p:sldId id="265" r:id="rId3"/>
    <p:sldId id="266" r:id="rId4"/>
    <p:sldId id="324" r:id="rId5"/>
    <p:sldId id="32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319" r:id="rId25"/>
    <p:sldId id="286" r:id="rId26"/>
    <p:sldId id="288" r:id="rId27"/>
    <p:sldId id="353" r:id="rId28"/>
    <p:sldId id="332" r:id="rId29"/>
    <p:sldId id="333" r:id="rId30"/>
    <p:sldId id="334" r:id="rId31"/>
    <p:sldId id="341" r:id="rId32"/>
    <p:sldId id="340" r:id="rId33"/>
    <p:sldId id="339" r:id="rId34"/>
    <p:sldId id="354" r:id="rId35"/>
    <p:sldId id="348" r:id="rId36"/>
    <p:sldId id="338" r:id="rId37"/>
    <p:sldId id="349" r:id="rId38"/>
    <p:sldId id="350" r:id="rId39"/>
    <p:sldId id="345" r:id="rId40"/>
    <p:sldId id="347" r:id="rId41"/>
    <p:sldId id="344" r:id="rId42"/>
    <p:sldId id="343" r:id="rId43"/>
    <p:sldId id="346" r:id="rId44"/>
    <p:sldId id="315" r:id="rId45"/>
    <p:sldId id="316" r:id="rId46"/>
    <p:sldId id="317" r:id="rId47"/>
    <p:sldId id="351" r:id="rId48"/>
    <p:sldId id="356" r:id="rId49"/>
    <p:sldId id="261" r:id="rId5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2880">
          <p15:clr>
            <a:srgbClr val="A4A3A4"/>
          </p15:clr>
        </p15:guide>
        <p15:guide id="3" pos="295">
          <p15:clr>
            <a:srgbClr val="A4A3A4"/>
          </p15:clr>
        </p15:guide>
        <p15:guide id="4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howGuides="1">
      <p:cViewPr varScale="1">
        <p:scale>
          <a:sx n="93" d="100"/>
          <a:sy n="93" d="100"/>
        </p:scale>
        <p:origin x="1133" y="82"/>
      </p:cViewPr>
      <p:guideLst>
        <p:guide orient="horz" pos="1117"/>
        <p:guide pos="2880"/>
        <p:guide pos="295"/>
        <p:guide pos="25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F4355-50B6-4087-9E5D-95C64923D2D6}" type="datetimeFigureOut">
              <a:rPr lang="ko-KR" altLang="en-US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9FE42-8E49-4378-9255-678967010F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89BF4-A89C-4612-A807-C31599CA4CC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500813" y="6215063"/>
            <a:ext cx="214312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5651500" y="5786438"/>
            <a:ext cx="30638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+mn-ea"/>
                <a:ea typeface="+mn-ea"/>
              </a:rPr>
              <a:t>단국대학교 교수 유해영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11861-2DEA-4AFA-8F01-1CEF13489814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DCF8F-AD8E-4F8A-A098-C9F4B0F63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E201B-B287-435B-B702-A9F97FF65AC3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E52-840F-442A-AEB5-008449D88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53343-8734-4AFF-8785-1B18D74DE2B9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EE8-BFE9-4139-934E-FD295E0DD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4D9C-00B0-4C65-B08E-B655F6C6BD3F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A936-D75D-4674-956F-1DF521DB2A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BBE64-C839-4DD5-88DF-B87351138194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CC6D-34DB-41F3-863B-109AC57F30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88DAB-8EFB-4E45-9676-AFE86CC6C94A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3FA-D853-4FD0-B319-04577F3B98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53EFA-8122-4CAC-B8D2-E1AC0D5C4E32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8862-D24F-490A-8D04-100F123B0E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14066-EBF0-4884-98EE-33D776D834C2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BBFC-B98D-4211-BACC-3199AD6B2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6A2C0-53C8-4509-9F08-67C98F6B2C0E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4405-7D01-4534-BE14-DD2CE1ED1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29244-CD90-4964-BDC5-BB11F350859B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5BD5-057E-4246-828B-39BA79A4B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07CBC-375D-4CBB-94F1-D43045E3AF20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9FCA-1826-426A-8AC1-B78254853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FC43-3A4E-481A-88AE-AB0470C34663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907D-72EC-4E32-97BF-DF3B0D78E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8A5A3-A904-4B5F-8959-D4B46F8469E2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28A-1C73-43B2-9E07-E521DA071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14D400-E798-4D56-A026-BD19190EB620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13037A-F562-49FF-BC54-B2A2D764C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11" r:id="rId1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7345064" cy="1655838"/>
          </a:xfrm>
        </p:spPr>
        <p:txBody>
          <a:bodyPr/>
          <a:lstStyle/>
          <a:p>
            <a:endParaRPr lang="en-US" altLang="ko-KR" dirty="0"/>
          </a:p>
          <a:p>
            <a:pPr algn="ctr"/>
            <a:r>
              <a:rPr lang="ko-KR" altLang="en-US" sz="4800" dirty="0"/>
              <a:t>소프트웨어 </a:t>
            </a:r>
            <a:r>
              <a:rPr lang="ko-KR" altLang="en-US" sz="4800" dirty="0" err="1"/>
              <a:t>테스팅</a:t>
            </a:r>
            <a:r>
              <a:rPr lang="ko-KR" altLang="en-US" sz="4800" dirty="0"/>
              <a:t> </a:t>
            </a:r>
            <a:r>
              <a:rPr lang="en-US" altLang="ko-KR" sz="4800" dirty="0"/>
              <a:t>(1)</a:t>
            </a:r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근본적인 원칙들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작성한 사람이 검토를 책임지게 하는 것은 좋은 아이디어가 아님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그룹 시너지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ko-KR" altLang="en-US" err="1"/>
              <a:t>비실행</a:t>
            </a:r>
            <a:r>
              <a:rPr lang="ko-KR" altLang="en-US" dirty="0"/>
              <a:t> 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워크스루</a:t>
            </a:r>
            <a:r>
              <a:rPr lang="ko-KR" altLang="en-US" b="1" dirty="0"/>
              <a:t> 팀은 </a:t>
            </a:r>
            <a:r>
              <a:rPr lang="en-US" altLang="ko-KR" b="1" dirty="0"/>
              <a:t>4</a:t>
            </a:r>
            <a:r>
              <a:rPr lang="ko-KR" altLang="en-US" b="1" dirty="0"/>
              <a:t>명에서 </a:t>
            </a:r>
            <a:r>
              <a:rPr lang="en-US" altLang="ko-KR" b="1" dirty="0"/>
              <a:t>6</a:t>
            </a:r>
            <a:r>
              <a:rPr lang="ko-KR" altLang="en-US" b="1" dirty="0"/>
              <a:t>명의 멤버들로 구성</a:t>
            </a:r>
            <a:endParaRPr lang="en-US" altLang="ko-KR" b="1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다음의 대표자로 구성됨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현재 워크플로</a:t>
            </a:r>
            <a:r>
              <a:rPr lang="en-US" altLang="ko-KR" dirty="0"/>
              <a:t>(</a:t>
            </a:r>
            <a:r>
              <a:rPr lang="ko-KR" altLang="en-US" dirty="0"/>
              <a:t>개발단계</a:t>
            </a:r>
            <a:r>
              <a:rPr lang="en-US" altLang="ko-KR" dirty="0"/>
              <a:t>)</a:t>
            </a:r>
            <a:r>
              <a:rPr lang="ko-KR" altLang="en-US" dirty="0"/>
              <a:t>에 책임을 지는 팀의 멤버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다음 워크플로에 책임을 질 팀의 멤버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SQA </a:t>
            </a:r>
            <a:r>
              <a:rPr lang="ko-KR" altLang="en-US" dirty="0"/>
              <a:t>그룹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 err="1"/>
              <a:t>워크스루는</a:t>
            </a:r>
            <a:r>
              <a:rPr lang="ko-KR" altLang="en-US" b="1" dirty="0"/>
              <a:t> 준비할 수 있도록 자료를 사전에 배포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이를 통해 참가자들은 두 가지 목록을 개발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이해할 수 없는 항목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부정확하다고 생각되는 항목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</p:spPr>
        <p:txBody>
          <a:bodyPr/>
          <a:lstStyle/>
          <a:p>
            <a:pPr algn="ctr"/>
            <a:r>
              <a:rPr lang="ko-KR" altLang="en-US" dirty="0" err="1"/>
              <a:t>워크스루</a:t>
            </a:r>
            <a:r>
              <a:rPr lang="ko-KR" altLang="en-US" dirty="0"/>
              <a:t> </a:t>
            </a:r>
            <a:r>
              <a:rPr lang="en-US" altLang="ko-KR" dirty="0"/>
              <a:t>(walkthrough)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b="1" dirty="0" err="1"/>
              <a:t>워크스루</a:t>
            </a:r>
            <a:r>
              <a:rPr lang="ko-KR" altLang="en-US" b="1" dirty="0"/>
              <a:t> 팀의 의장 </a:t>
            </a:r>
            <a:r>
              <a:rPr lang="en-US" altLang="ko-KR" b="1" dirty="0"/>
              <a:t>– SQA </a:t>
            </a:r>
            <a:r>
              <a:rPr lang="ko-KR" altLang="en-US" b="1" dirty="0"/>
              <a:t>대표자가 의장</a:t>
            </a:r>
            <a:endParaRPr lang="en-US" altLang="ko-KR" b="1" dirty="0"/>
          </a:p>
          <a:p>
            <a:pPr lvl="3"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err="1"/>
              <a:t>워크스루에서</a:t>
            </a:r>
            <a:r>
              <a:rPr lang="ko-KR" altLang="en-US" b="1" dirty="0"/>
              <a:t> 우리가 결함을 </a:t>
            </a:r>
            <a:r>
              <a:rPr lang="ko-KR" altLang="en-US" b="1" dirty="0" err="1"/>
              <a:t>발견했을때</a:t>
            </a:r>
            <a:r>
              <a:rPr lang="en-US" altLang="ko-KR" b="1" dirty="0"/>
              <a:t>, </a:t>
            </a:r>
            <a:r>
              <a:rPr lang="ko-KR" altLang="en-US" b="1" dirty="0"/>
              <a:t>그것들을 수정해서는 안됨</a:t>
            </a:r>
            <a:endParaRPr lang="en-US" altLang="ko-KR" b="1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위원회가 작성한 수정은 </a:t>
            </a:r>
            <a:r>
              <a:rPr lang="ko-KR" altLang="en-US" dirty="0" err="1"/>
              <a:t>훈련받은</a:t>
            </a:r>
            <a:r>
              <a:rPr lang="ko-KR" altLang="en-US" dirty="0"/>
              <a:t> 사람이 작성한 것보다 저 품질일 수 있음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위원회 수정의 비용은 너무 높음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결함으로 간주했던 모든 항목들이 모두 결함은 아닐 수도 있음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err="1"/>
              <a:t>워크스루는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시간 이상 계속하면 안됨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결함을 정확하게 수정하기에는 시간이 짧음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</p:spPr>
        <p:txBody>
          <a:bodyPr/>
          <a:lstStyle/>
          <a:p>
            <a:pPr algn="ctr"/>
            <a:r>
              <a:rPr lang="ko-KR" altLang="en-US" dirty="0" err="1"/>
              <a:t>워크스루</a:t>
            </a:r>
            <a:r>
              <a:rPr lang="ko-KR" altLang="en-US" dirty="0"/>
              <a:t> 관리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워크스루는</a:t>
            </a:r>
            <a:r>
              <a:rPr lang="ko-KR" altLang="en-US" b="1" dirty="0"/>
              <a:t> 참가자</a:t>
            </a:r>
            <a:r>
              <a:rPr lang="en-US" altLang="ko-KR" b="1" dirty="0"/>
              <a:t>-</a:t>
            </a:r>
            <a:r>
              <a:rPr lang="ko-KR" altLang="en-US" b="1" dirty="0"/>
              <a:t>중심보다는 문서</a:t>
            </a:r>
            <a:r>
              <a:rPr lang="en-US" altLang="ko-KR" b="1" dirty="0"/>
              <a:t>-</a:t>
            </a:r>
            <a:r>
              <a:rPr lang="ko-KR" altLang="en-US" b="1" dirty="0"/>
              <a:t>중심으로 수행해야 함</a:t>
            </a:r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언급이나 제안 설명은 결함을 발견하게 함</a:t>
            </a:r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b="1" dirty="0" err="1"/>
              <a:t>워크스루는</a:t>
            </a:r>
            <a:r>
              <a:rPr lang="ko-KR" altLang="en-US" b="1" dirty="0"/>
              <a:t> 성능 평가에 이용되면 안됨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87537" cy="400110"/>
          </a:xfrm>
        </p:spPr>
        <p:txBody>
          <a:bodyPr/>
          <a:lstStyle/>
          <a:p>
            <a:pPr algn="ctr"/>
            <a:r>
              <a:rPr lang="ko-KR" altLang="en-US" dirty="0" err="1"/>
              <a:t>워크스루</a:t>
            </a:r>
            <a:r>
              <a:rPr lang="ko-KR" altLang="en-US" dirty="0"/>
              <a:t> 관리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인스펙션은</a:t>
            </a:r>
            <a:r>
              <a:rPr lang="ko-KR" altLang="en-US" b="1" dirty="0"/>
              <a:t> </a:t>
            </a:r>
            <a:r>
              <a:rPr lang="en-US" altLang="ko-KR" b="1" dirty="0"/>
              <a:t>5</a:t>
            </a:r>
            <a:r>
              <a:rPr lang="ko-KR" altLang="en-US" b="1" dirty="0"/>
              <a:t>개의 정형화된 단계로 구성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개요</a:t>
            </a:r>
            <a:r>
              <a:rPr lang="en-US" altLang="ko-KR" dirty="0"/>
              <a:t>(Overview)”</a:t>
            </a:r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준비</a:t>
            </a:r>
            <a:r>
              <a:rPr lang="en-US" altLang="ko-KR" dirty="0"/>
              <a:t>(Preparation)”, </a:t>
            </a:r>
            <a:r>
              <a:rPr lang="ko-KR" altLang="en-US" dirty="0"/>
              <a:t>발견된 결함들의 유형을 이해하게 하는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인스펙션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재작업</a:t>
            </a:r>
            <a:r>
              <a:rPr lang="en-US" altLang="ko-KR" dirty="0"/>
              <a:t>(Rework)</a:t>
            </a:r>
          </a:p>
          <a:p>
            <a:pPr lvl="1" eaLnBrk="1" hangingPunct="1"/>
            <a:r>
              <a:rPr lang="ko-KR" altLang="en-US" dirty="0"/>
              <a:t>사후검토</a:t>
            </a:r>
            <a:r>
              <a:rPr lang="en-US" altLang="ko-KR" dirty="0"/>
              <a:t>(Follow-up)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72656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</a:t>
            </a:r>
            <a:r>
              <a:rPr lang="ko-KR" altLang="en-US" dirty="0"/>
              <a:t> </a:t>
            </a:r>
            <a:r>
              <a:rPr lang="en-US" altLang="ko-KR" dirty="0"/>
              <a:t>(Inspection)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인스펙션</a:t>
            </a:r>
            <a:r>
              <a:rPr lang="ko-KR" altLang="en-US" b="1" dirty="0"/>
              <a:t> 팀의 구성 </a:t>
            </a:r>
            <a:r>
              <a:rPr lang="en-US" altLang="ko-KR" b="1" dirty="0"/>
              <a:t>– 4</a:t>
            </a:r>
            <a:r>
              <a:rPr lang="ko-KR" altLang="en-US" b="1" dirty="0"/>
              <a:t>명의 멤버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중재자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현재 </a:t>
            </a:r>
            <a:r>
              <a:rPr lang="ko-KR" altLang="en-US" dirty="0" err="1"/>
              <a:t>워크플로를</a:t>
            </a:r>
            <a:r>
              <a:rPr lang="ko-KR" altLang="en-US" dirty="0"/>
              <a:t> 수행하는 팀의 멤버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다음 </a:t>
            </a:r>
            <a:r>
              <a:rPr lang="ko-KR" altLang="en-US" dirty="0" err="1"/>
              <a:t>워크플로를</a:t>
            </a:r>
            <a:r>
              <a:rPr lang="ko-KR" altLang="en-US" dirty="0"/>
              <a:t> 수행할 팀의 멤버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SQA </a:t>
            </a:r>
            <a:r>
              <a:rPr lang="ko-KR" altLang="en-US" dirty="0"/>
              <a:t>그룹의 멤버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특별한 역할</a:t>
            </a:r>
            <a:endParaRPr lang="en-US" altLang="ko-KR" b="1" dirty="0"/>
          </a:p>
          <a:p>
            <a:pPr lvl="1" eaLnBrk="1" hangingPunct="1"/>
            <a:r>
              <a:rPr lang="ko-KR" altLang="en-US" dirty="0" err="1"/>
              <a:t>조정자</a:t>
            </a:r>
            <a:r>
              <a:rPr lang="en-US" altLang="ko-KR" dirty="0"/>
              <a:t>(Moderator)</a:t>
            </a:r>
          </a:p>
          <a:p>
            <a:pPr lvl="1" eaLnBrk="1" hangingPunct="1"/>
            <a:r>
              <a:rPr lang="ko-KR" altLang="en-US" dirty="0" err="1"/>
              <a:t>판독자</a:t>
            </a:r>
            <a:r>
              <a:rPr lang="en-US" altLang="ko-KR" dirty="0"/>
              <a:t>(Reader)</a:t>
            </a:r>
          </a:p>
          <a:p>
            <a:pPr lvl="1" eaLnBrk="1" hangingPunct="1"/>
            <a:r>
              <a:rPr lang="ko-KR" altLang="en-US" dirty="0"/>
              <a:t>기록자</a:t>
            </a:r>
            <a:r>
              <a:rPr lang="en-US" altLang="ko-KR" dirty="0"/>
              <a:t>(Recorder)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35075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결함들은 수준에 따라 엄격하게 기록되어 짐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Example:</a:t>
            </a:r>
          </a:p>
          <a:p>
            <a:pPr lvl="2" eaLnBrk="1" hangingPunct="1"/>
            <a:r>
              <a:rPr lang="ko-KR" altLang="en-US" dirty="0"/>
              <a:t>중요 또는 사소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결함들은 결함 유형에 따라 기록되어 짐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설계 결함의 예</a:t>
            </a:r>
            <a:r>
              <a:rPr lang="en-US" altLang="ko-KR" dirty="0"/>
              <a:t>:</a:t>
            </a:r>
          </a:p>
          <a:p>
            <a:pPr lvl="2" eaLnBrk="1" hangingPunct="1"/>
            <a:r>
              <a:rPr lang="ko-KR" altLang="en-US" dirty="0"/>
              <a:t>명세 문서의 각 항목이 적절하게 그리고 정확하지 않음</a:t>
            </a:r>
            <a:r>
              <a:rPr lang="en-US" altLang="ko-KR" dirty="0"/>
              <a:t>(</a:t>
            </a:r>
            <a:r>
              <a:rPr lang="ko-KR" altLang="en-US" dirty="0"/>
              <a:t>논리 결함</a:t>
            </a:r>
            <a:r>
              <a:rPr lang="en-US" altLang="ko-KR" dirty="0"/>
              <a:t>)</a:t>
            </a:r>
          </a:p>
          <a:p>
            <a:pPr lvl="2" eaLnBrk="1" hangingPunct="1"/>
            <a:r>
              <a:rPr lang="ko-KR" altLang="en-US" dirty="0"/>
              <a:t>실 인수와 </a:t>
            </a:r>
            <a:r>
              <a:rPr lang="ko-KR" altLang="en-US" dirty="0" err="1"/>
              <a:t>가인수들이</a:t>
            </a:r>
            <a:r>
              <a:rPr lang="ko-KR" altLang="en-US" dirty="0"/>
              <a:t> 대응되어 있지 않음</a:t>
            </a:r>
            <a:r>
              <a:rPr lang="en-US" altLang="ko-KR" dirty="0"/>
              <a:t>(</a:t>
            </a:r>
            <a:r>
              <a:rPr lang="ko-KR" altLang="en-US" dirty="0"/>
              <a:t>인터페이스 결함</a:t>
            </a:r>
            <a:r>
              <a:rPr lang="en-US" altLang="ko-KR" dirty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dirty="0"/>
              <a:t>결함 통계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주어진 </a:t>
            </a:r>
            <a:r>
              <a:rPr lang="ko-KR" altLang="en-US" b="1" dirty="0" err="1"/>
              <a:t>워크플로에</a:t>
            </a:r>
            <a:r>
              <a:rPr lang="ko-KR" altLang="en-US" b="1" dirty="0"/>
              <a:t> 따라</a:t>
            </a:r>
            <a:r>
              <a:rPr lang="en-US" altLang="ko-KR" b="1" dirty="0"/>
              <a:t>, </a:t>
            </a:r>
            <a:r>
              <a:rPr lang="ko-KR" altLang="en-US" b="1" dirty="0"/>
              <a:t>이전의 </a:t>
            </a:r>
            <a:r>
              <a:rPr lang="ko-KR" altLang="en-US" b="1" dirty="0" err="1"/>
              <a:t>프로덕트와</a:t>
            </a:r>
            <a:r>
              <a:rPr lang="ko-KR" altLang="en-US" b="1" dirty="0"/>
              <a:t> 현재 결함율을 비교</a:t>
            </a:r>
            <a:endParaRPr lang="en-US" altLang="ko-KR" b="1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만약 산출물에 결함의 수가 불균등하게 발견되면</a:t>
            </a:r>
            <a:r>
              <a:rPr lang="en-US" altLang="ko-KR" b="1" dirty="0"/>
              <a:t>,</a:t>
            </a:r>
          </a:p>
          <a:p>
            <a:pPr lvl="1" eaLnBrk="1" hangingPunct="1"/>
            <a:r>
              <a:rPr lang="ko-KR" altLang="en-US" dirty="0"/>
              <a:t>시작부터 재설계하는 것은 좋은 대안이 될 수 있음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다음 </a:t>
            </a:r>
            <a:r>
              <a:rPr lang="ko-KR" altLang="en-US" b="1" dirty="0" err="1"/>
              <a:t>워크플로에</a:t>
            </a:r>
            <a:r>
              <a:rPr lang="ko-KR" altLang="en-US" b="1" dirty="0"/>
              <a:t> 결함 통계를 활용할 수 있음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현재 진행하고 워크플로의 </a:t>
            </a:r>
            <a:r>
              <a:rPr lang="ko-KR" altLang="en-US" dirty="0" err="1"/>
              <a:t>인스펙션에서</a:t>
            </a:r>
            <a:r>
              <a:rPr lang="ko-KR" altLang="en-US" dirty="0"/>
              <a:t> 모든 특별한 형태의 결함을 발견할 수 없을지도 모름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306512" cy="400110"/>
          </a:xfrm>
        </p:spPr>
        <p:txBody>
          <a:bodyPr/>
          <a:lstStyle/>
          <a:p>
            <a:pPr algn="ctr"/>
            <a:r>
              <a:rPr lang="ko-KR" altLang="en-US" dirty="0"/>
              <a:t>결함 통계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IBM </a:t>
            </a:r>
            <a:r>
              <a:rPr lang="ko-KR" altLang="en-US" b="1" dirty="0" err="1"/>
              <a:t>인스펙션은</a:t>
            </a:r>
            <a:r>
              <a:rPr lang="ko-KR" altLang="en-US" b="1" dirty="0"/>
              <a:t> 다음과 같은 결과를 보임</a:t>
            </a:r>
            <a:endParaRPr lang="en-US" altLang="ko-KR" b="1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모든 발견된 결함의 </a:t>
            </a:r>
            <a:r>
              <a:rPr lang="en-US" altLang="ko-KR" dirty="0"/>
              <a:t>82% (1976)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모든 발견된 결함의 </a:t>
            </a:r>
            <a:r>
              <a:rPr lang="en-US" altLang="ko-KR" dirty="0"/>
              <a:t>70% (1978)</a:t>
            </a:r>
            <a:r>
              <a:rPr lang="ko-KR" altLang="en-US" dirty="0"/>
              <a:t> 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모든 발견된 결함의 </a:t>
            </a:r>
            <a:r>
              <a:rPr lang="en-US" altLang="ko-KR" dirty="0"/>
              <a:t>93% (1986)</a:t>
            </a:r>
          </a:p>
          <a:p>
            <a:pPr lvl="3"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err="1"/>
              <a:t>스위칭</a:t>
            </a:r>
            <a:r>
              <a:rPr lang="ko-KR" altLang="en-US" b="1" dirty="0"/>
              <a:t> 시스템 </a:t>
            </a:r>
            <a:r>
              <a:rPr lang="ko-KR" altLang="en-US" b="1" dirty="0" err="1"/>
              <a:t>프로덕트</a:t>
            </a:r>
            <a:endParaRPr lang="en-US" altLang="ko-KR" b="1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결함을 발견하는 비용에 </a:t>
            </a:r>
            <a:r>
              <a:rPr lang="en-US" altLang="ko-KR" dirty="0"/>
              <a:t>90% </a:t>
            </a:r>
            <a:r>
              <a:rPr lang="ko-KR" altLang="en-US" dirty="0"/>
              <a:t>감소 </a:t>
            </a:r>
            <a:r>
              <a:rPr lang="en-US" altLang="ko-KR" dirty="0"/>
              <a:t>(1986)</a:t>
            </a:r>
          </a:p>
          <a:p>
            <a:pPr lvl="3"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JPL(Jet Propulsion  Laboratory)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 err="1"/>
              <a:t>시간동안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중요한 결함과 </a:t>
            </a:r>
            <a:r>
              <a:rPr lang="en-US" altLang="ko-KR" dirty="0"/>
              <a:t>14</a:t>
            </a:r>
            <a:r>
              <a:rPr lang="ko-KR" altLang="en-US" dirty="0"/>
              <a:t>개의 사소한 결함들 </a:t>
            </a:r>
            <a:r>
              <a:rPr lang="en-US" altLang="ko-KR" dirty="0"/>
              <a:t>(1990)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err="1"/>
              <a:t>인스펙션당</a:t>
            </a:r>
            <a:r>
              <a:rPr lang="ko-KR" altLang="en-US" dirty="0"/>
              <a:t> </a:t>
            </a:r>
            <a:r>
              <a:rPr lang="en-US" altLang="ko-KR" dirty="0"/>
              <a:t>$25,000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절약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err="1"/>
              <a:t>페이즈에</a:t>
            </a:r>
            <a:r>
              <a:rPr lang="ko-KR" altLang="en-US" dirty="0"/>
              <a:t> 따라 발견된 결함들의 개수가 지수적으로 감소 </a:t>
            </a:r>
            <a:r>
              <a:rPr lang="en-US" altLang="ko-KR" dirty="0"/>
              <a:t>(1992)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88480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인스펙션의</a:t>
            </a:r>
            <a:r>
              <a:rPr lang="ko-KR" altLang="en-US" dirty="0"/>
              <a:t> 통계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위험은 </a:t>
            </a:r>
            <a:r>
              <a:rPr lang="ko-KR" altLang="en-US" b="1" dirty="0" err="1"/>
              <a:t>인스펙션들인</a:t>
            </a:r>
            <a:r>
              <a:rPr lang="ko-KR" altLang="en-US" b="1" dirty="0"/>
              <a:t> 경우에 특히 </a:t>
            </a:r>
            <a:r>
              <a:rPr lang="ko-KR" altLang="en-US" b="1" dirty="0" err="1"/>
              <a:t>민감</a:t>
            </a:r>
            <a:endParaRPr lang="en-US" altLang="ko-KR" b="1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 통계가 성능 평가로 사용되어선 안됨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황금 달걀을 낳는 거위를 죽인다</a:t>
            </a:r>
            <a:r>
              <a:rPr lang="en-US" altLang="ko-KR" dirty="0"/>
              <a:t>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05025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인스펙션의</a:t>
            </a:r>
            <a:r>
              <a:rPr lang="ko-KR" altLang="en-US" dirty="0"/>
              <a:t> 통계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709" y="1014337"/>
            <a:ext cx="5472410" cy="360363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331640" y="2276872"/>
            <a:ext cx="4680198" cy="2952328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개요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소프트웨어 품질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비실행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기반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실행기반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테스트 대상은 무엇인가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테스팅의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종류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누가 실행기반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테스팅을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수행하는가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테스팅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종료 시기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인스펙션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비정형 프로세스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준비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분석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 err="1"/>
              <a:t>워크스루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정형화된 프로세스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개요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준비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인스펙션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재작업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사후검토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인스펙션과</a:t>
            </a:r>
            <a:r>
              <a:rPr lang="ko-KR" altLang="en-US" dirty="0"/>
              <a:t> </a:t>
            </a:r>
            <a:r>
              <a:rPr lang="ko-KR" altLang="en-US" dirty="0" err="1"/>
              <a:t>워크스루의</a:t>
            </a:r>
            <a:r>
              <a:rPr lang="ko-KR" altLang="en-US" dirty="0"/>
              <a:t> 비교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인스펙션</a:t>
            </a:r>
            <a:r>
              <a:rPr lang="ko-KR" altLang="en-US" b="1" dirty="0"/>
              <a:t> 율</a:t>
            </a:r>
            <a:r>
              <a:rPr lang="en-US" altLang="ko-KR" b="1" dirty="0"/>
              <a:t>(Inspection rate)</a:t>
            </a:r>
          </a:p>
          <a:p>
            <a:pPr lvl="1" eaLnBrk="1" hangingPunct="1"/>
            <a:r>
              <a:rPr lang="en-US" altLang="ko-KR" dirty="0"/>
              <a:t>e.g. </a:t>
            </a:r>
            <a:r>
              <a:rPr lang="ko-KR" altLang="en-US" dirty="0"/>
              <a:t>시간당 </a:t>
            </a:r>
            <a:r>
              <a:rPr lang="ko-KR" altLang="en-US" dirty="0" err="1"/>
              <a:t>인스펙션된</a:t>
            </a:r>
            <a:r>
              <a:rPr lang="ko-KR" altLang="en-US" dirty="0"/>
              <a:t> 설계 페이지의 비율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 밀도</a:t>
            </a:r>
            <a:r>
              <a:rPr lang="en-US" altLang="ko-KR" b="1" dirty="0"/>
              <a:t>(Fault density)</a:t>
            </a:r>
          </a:p>
          <a:p>
            <a:pPr lvl="1" eaLnBrk="1" hangingPunct="1"/>
            <a:r>
              <a:rPr lang="en-US" altLang="ko-KR" dirty="0"/>
              <a:t>e.g. </a:t>
            </a:r>
            <a:r>
              <a:rPr lang="ko-KR" altLang="en-US" dirty="0"/>
              <a:t>검사된 </a:t>
            </a:r>
            <a:r>
              <a:rPr lang="en-US" altLang="ko-KR" dirty="0"/>
              <a:t>KLOC </a:t>
            </a:r>
            <a:r>
              <a:rPr lang="ko-KR" altLang="en-US" dirty="0"/>
              <a:t>당 결함 수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 </a:t>
            </a:r>
            <a:r>
              <a:rPr lang="ko-KR" altLang="en-US" b="1" dirty="0" err="1"/>
              <a:t>발견율</a:t>
            </a:r>
            <a:r>
              <a:rPr lang="en-US" altLang="ko-KR" b="1" dirty="0"/>
              <a:t>(Fault detection rate)</a:t>
            </a:r>
          </a:p>
          <a:p>
            <a:pPr lvl="1" eaLnBrk="1" hangingPunct="1"/>
            <a:r>
              <a:rPr lang="en-US" altLang="ko-KR" dirty="0"/>
              <a:t>e.g. </a:t>
            </a:r>
            <a:r>
              <a:rPr lang="ko-KR" altLang="en-US" dirty="0"/>
              <a:t>시간당 발견된 주요</a:t>
            </a:r>
            <a:r>
              <a:rPr lang="en-US" altLang="ko-KR" dirty="0"/>
              <a:t>/</a:t>
            </a:r>
            <a:r>
              <a:rPr lang="ko-KR" altLang="en-US" dirty="0"/>
              <a:t>단순 결함들의 수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결함 발견 효율성</a:t>
            </a:r>
            <a:r>
              <a:rPr lang="en-US" altLang="ko-KR" b="1" dirty="0"/>
              <a:t>(Fault detection efficiency)</a:t>
            </a:r>
          </a:p>
          <a:p>
            <a:pPr lvl="1" eaLnBrk="1" hangingPunct="1"/>
            <a:r>
              <a:rPr lang="en-US" altLang="ko-KR" dirty="0"/>
              <a:t>e.g. </a:t>
            </a:r>
            <a:r>
              <a:rPr lang="ko-KR" altLang="en-US" dirty="0"/>
              <a:t>사람 당 발견한 주요</a:t>
            </a:r>
            <a:r>
              <a:rPr lang="en-US" altLang="ko-KR" dirty="0"/>
              <a:t>-</a:t>
            </a:r>
            <a:r>
              <a:rPr lang="ko-KR" altLang="en-US" dirty="0"/>
              <a:t>단순 결함들의 수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05025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인스펙션용</a:t>
            </a:r>
            <a:r>
              <a:rPr lang="ko-KR" altLang="en-US" dirty="0"/>
              <a:t> 척도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 </a:t>
            </a:r>
            <a:r>
              <a:rPr lang="ko-KR" altLang="en-US" dirty="0" err="1"/>
              <a:t>비실행기반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결함 </a:t>
            </a:r>
            <a:r>
              <a:rPr lang="ko-KR" altLang="en-US" b="1" dirty="0" err="1"/>
              <a:t>발견율에</a:t>
            </a:r>
            <a:r>
              <a:rPr lang="ko-KR" altLang="en-US" b="1" dirty="0"/>
              <a:t> </a:t>
            </a:r>
            <a:r>
              <a:rPr lang="en-US" altLang="ko-KR" b="1" dirty="0"/>
              <a:t>50% </a:t>
            </a:r>
            <a:r>
              <a:rPr lang="ko-KR" altLang="en-US" b="1" dirty="0"/>
              <a:t>증가가 의미하는 것은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품질이 저하되고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 err="1"/>
              <a:t>인스펙션</a:t>
            </a:r>
            <a:r>
              <a:rPr lang="ko-KR" altLang="en-US" dirty="0"/>
              <a:t> 프로세스가 더 효율적이라는 것</a:t>
            </a: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05025" cy="400110"/>
          </a:xfrm>
        </p:spPr>
        <p:txBody>
          <a:bodyPr/>
          <a:lstStyle/>
          <a:p>
            <a:pPr algn="ctr"/>
            <a:r>
              <a:rPr lang="ko-KR" altLang="en-US" dirty="0" err="1"/>
              <a:t>인스펙션용</a:t>
            </a:r>
            <a:r>
              <a:rPr lang="ko-KR" altLang="en-US" dirty="0"/>
              <a:t> 척도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6.3  </a:t>
            </a:r>
            <a:r>
              <a:rPr lang="ko-KR" altLang="en-US" dirty="0"/>
              <a:t>실행기반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프로그램 코드에 실제 테스트 데이터를 적용해서 실행을 시켜서 검증</a:t>
            </a:r>
            <a:endParaRPr lang="en-US" altLang="ko-KR" dirty="0"/>
          </a:p>
          <a:p>
            <a:pPr eaLnBrk="1" hangingPunct="1">
              <a:buNone/>
            </a:pPr>
            <a:endParaRPr lang="en-US" altLang="ko-KR" dirty="0"/>
          </a:p>
          <a:p>
            <a:pPr eaLnBrk="1" hangingPunct="1"/>
            <a:r>
              <a:rPr lang="en-US" altLang="ko-KR" b="1" dirty="0" err="1"/>
              <a:t>Dijkstra</a:t>
            </a:r>
            <a:r>
              <a:rPr lang="en-US" altLang="ko-KR" b="1" dirty="0"/>
              <a:t> (1972)</a:t>
            </a:r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프로그램 </a:t>
            </a:r>
            <a:r>
              <a:rPr lang="ko-KR" altLang="en-US" dirty="0" err="1"/>
              <a:t>테스팅은</a:t>
            </a:r>
            <a:r>
              <a:rPr lang="ko-KR" altLang="en-US" dirty="0"/>
              <a:t> 버그의 존재를 보여주는 가장 효과적인 방법일 수 있지만</a:t>
            </a:r>
            <a:r>
              <a:rPr lang="en-US" altLang="ko-KR" dirty="0"/>
              <a:t>, </a:t>
            </a:r>
            <a:r>
              <a:rPr lang="ko-KR" altLang="en-US" dirty="0"/>
              <a:t>그들이 없는 것을 보여주기에는 안타깝게도 부적절하다</a:t>
            </a:r>
            <a:r>
              <a:rPr lang="en-US" altLang="ko-KR" dirty="0"/>
              <a:t>.”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완전한 테스트</a:t>
            </a:r>
            <a:r>
              <a:rPr lang="en-US" altLang="ko-KR" dirty="0"/>
              <a:t>(exhaustive test)</a:t>
            </a:r>
            <a:r>
              <a:rPr lang="ko-KR" altLang="en-US" dirty="0"/>
              <a:t>는 불가능하다</a:t>
            </a:r>
            <a:r>
              <a:rPr lang="en-US" altLang="ko-KR" dirty="0"/>
              <a:t>.  (10</a:t>
            </a:r>
            <a:r>
              <a:rPr lang="en-US" altLang="ko-KR" sz="1790" baseline="30000" dirty="0"/>
              <a:t>10</a:t>
            </a:r>
            <a:r>
              <a:rPr lang="en-US" altLang="ko-KR" sz="1790" dirty="0"/>
              <a:t> = 600</a:t>
            </a:r>
            <a:r>
              <a:rPr lang="ko-KR" altLang="en-US" sz="1790" dirty="0"/>
              <a:t>년  </a:t>
            </a:r>
            <a:r>
              <a:rPr lang="en-US" altLang="ko-KR" sz="1790" dirty="0"/>
              <a:t>10</a:t>
            </a:r>
            <a:r>
              <a:rPr lang="en-US" altLang="ko-KR" sz="1790" baseline="30000" dirty="0"/>
              <a:t>-9</a:t>
            </a:r>
            <a:r>
              <a:rPr lang="en-US" altLang="ko-KR" sz="1790" dirty="0"/>
              <a:t>/test)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9" y="1124744"/>
            <a:ext cx="2105024" cy="400110"/>
          </a:xfrm>
        </p:spPr>
        <p:txBody>
          <a:bodyPr/>
          <a:lstStyle/>
          <a:p>
            <a:pPr algn="ctr"/>
            <a:r>
              <a:rPr lang="ko-KR" altLang="en-US"/>
              <a:t>실행기반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4509120"/>
            <a:ext cx="5357812" cy="1476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int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 foo(</a:t>
            </a:r>
            <a:r>
              <a:rPr lang="en-US" altLang="ko-KR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int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 a, </a:t>
            </a:r>
            <a:r>
              <a:rPr lang="en-US" altLang="ko-KR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int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 b) { </a:t>
            </a:r>
          </a:p>
          <a:p>
            <a:pPr>
              <a:defRPr/>
            </a:pP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	return a*b; </a:t>
            </a:r>
          </a:p>
          <a:p>
            <a:pPr>
              <a:defRPr/>
            </a:pP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}</a:t>
            </a:r>
          </a:p>
          <a:p>
            <a:pPr>
              <a:defRPr/>
            </a:pPr>
            <a:endParaRPr lang="en-US" altLang="ko-KR" dirty="0">
              <a:solidFill>
                <a:srgbClr val="FF0000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2</a:t>
            </a:r>
            <a:r>
              <a:rPr lang="en-US" altLang="ko-KR" baseline="30000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32</a:t>
            </a:r>
            <a:r>
              <a:rPr lang="en-US" altLang="ko-KR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X2</a:t>
            </a:r>
            <a:r>
              <a:rPr lang="en-US" altLang="ko-KR" baseline="30000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32</a:t>
            </a:r>
            <a:r>
              <a:rPr lang="en-US" altLang="ko-KR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=2</a:t>
            </a:r>
            <a:r>
              <a:rPr lang="en-US" altLang="ko-KR" baseline="30000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64</a:t>
            </a:r>
            <a:r>
              <a:rPr lang="en-US" altLang="ko-KR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=10</a:t>
            </a:r>
            <a:r>
              <a:rPr lang="en-US" altLang="ko-KR" baseline="30000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19</a:t>
            </a:r>
            <a:r>
              <a:rPr lang="en-US" altLang="ko-KR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테스트의 한계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99592" y="1556792"/>
            <a:ext cx="6419056" cy="936104"/>
          </a:xfrm>
          <a:noFill/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테스트는 오류가 없음을 보여주지 않는다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dirty="0">
                <a:latin typeface="+mn-ea"/>
              </a:rPr>
              <a:t>어떤 테스트를 선정할 것인가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테스트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선정 기준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</a:rPr>
              <a:t>언제 테스트를 종료 할 것인가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테스트 종료 조건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0928"/>
            <a:ext cx="5125385" cy="386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실행기반 </a:t>
            </a:r>
            <a:r>
              <a:rPr lang="ko-KR" altLang="en-US" b="1" dirty="0" err="1"/>
              <a:t>테스팅의</a:t>
            </a:r>
            <a:r>
              <a:rPr lang="ko-KR" altLang="en-US" b="1" dirty="0"/>
              <a:t> 정의</a:t>
            </a:r>
            <a:endParaRPr lang="en-US" altLang="ko-KR" b="1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알고 있는 환경에서 선택된 데이터를 </a:t>
            </a:r>
            <a:r>
              <a:rPr lang="ko-KR" altLang="en-US" dirty="0" err="1"/>
              <a:t>프로덕트에</a:t>
            </a:r>
            <a:r>
              <a:rPr lang="ko-KR" altLang="en-US" dirty="0"/>
              <a:t> 실행시켜 나온 결과를 기준으로 </a:t>
            </a:r>
            <a:r>
              <a:rPr lang="ko-KR" altLang="en-US" dirty="0" err="1"/>
              <a:t>프로덕트의</a:t>
            </a:r>
            <a:r>
              <a:rPr lang="ko-KR" altLang="en-US" dirty="0"/>
              <a:t> 어떤 행위의 성질을 추론하는 과정</a:t>
            </a:r>
            <a:r>
              <a:rPr lang="en-US" altLang="ko-KR" dirty="0"/>
              <a:t>”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14550" cy="400110"/>
          </a:xfrm>
        </p:spPr>
        <p:txBody>
          <a:bodyPr/>
          <a:lstStyle/>
          <a:p>
            <a:pPr algn="ctr"/>
            <a:r>
              <a:rPr lang="ko-KR" altLang="en-US" dirty="0"/>
              <a:t>실행기반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테스트 대상은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우리는 정확성을 테스트하는 것이 필요</a:t>
            </a:r>
            <a:r>
              <a:rPr lang="en-US" altLang="ko-KR" b="1" dirty="0"/>
              <a:t>, </a:t>
            </a:r>
            <a:r>
              <a:rPr lang="ko-KR" altLang="en-US" b="1" dirty="0"/>
              <a:t>그리고 또한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14550" cy="400110"/>
          </a:xfrm>
        </p:spPr>
        <p:txBody>
          <a:bodyPr/>
          <a:lstStyle/>
          <a:p>
            <a:pPr algn="ctr"/>
            <a:r>
              <a:rPr lang="ko-KR" altLang="en-US" dirty="0"/>
              <a:t>실행기반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840760" cy="452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188640"/>
            <a:ext cx="8229600" cy="936103"/>
          </a:xfrm>
        </p:spPr>
        <p:txBody>
          <a:bodyPr/>
          <a:lstStyle/>
          <a:p>
            <a:r>
              <a:rPr lang="ko-KR" altLang="en-US" dirty="0" err="1"/>
              <a:t>테스팅의</a:t>
            </a:r>
            <a:r>
              <a:rPr lang="ko-KR" altLang="en-US" dirty="0"/>
              <a:t>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테스팅</a:t>
            </a:r>
            <a:r>
              <a:rPr lang="ko-KR" altLang="en-US" dirty="0"/>
              <a:t> 방법에 따른 분류</a:t>
            </a:r>
            <a:endParaRPr lang="en-US" altLang="ko-KR" dirty="0"/>
          </a:p>
          <a:p>
            <a:pPr lvl="1"/>
            <a:r>
              <a:rPr lang="ko-KR" altLang="en-US" dirty="0"/>
              <a:t>블랙박스 </a:t>
            </a:r>
            <a:r>
              <a:rPr lang="ko-KR" altLang="en-US" dirty="0" err="1"/>
              <a:t>테스팅</a:t>
            </a:r>
            <a:endParaRPr lang="en-US" altLang="ko-KR" dirty="0"/>
          </a:p>
          <a:p>
            <a:pPr lvl="1"/>
            <a:r>
              <a:rPr lang="ko-KR" altLang="en-US" dirty="0"/>
              <a:t>화이트 박스 </a:t>
            </a:r>
            <a:r>
              <a:rPr lang="ko-KR" altLang="en-US" dirty="0" err="1"/>
              <a:t>테스팅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테스팅</a:t>
            </a:r>
            <a:r>
              <a:rPr lang="ko-KR" altLang="en-US" dirty="0"/>
              <a:t> 절차에 의한 분류 </a:t>
            </a:r>
          </a:p>
          <a:p>
            <a:pPr lvl="1"/>
            <a:r>
              <a:rPr lang="ko-KR" altLang="en-US" dirty="0"/>
              <a:t>단위 테스트</a:t>
            </a:r>
            <a:r>
              <a:rPr lang="en-US" altLang="ko-KR" dirty="0"/>
              <a:t>(</a:t>
            </a:r>
            <a:r>
              <a:rPr lang="ko-KR" altLang="en-US" dirty="0"/>
              <a:t>모듈 테스트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통합 테스트 </a:t>
            </a:r>
          </a:p>
          <a:p>
            <a:pPr lvl="1"/>
            <a:r>
              <a:rPr lang="ko-KR" altLang="en-US" dirty="0"/>
              <a:t>시스템 테스트 </a:t>
            </a:r>
          </a:p>
          <a:p>
            <a:pPr lvl="1"/>
            <a:r>
              <a:rPr lang="ko-KR" altLang="en-US" dirty="0"/>
              <a:t>인수 테스트 </a:t>
            </a:r>
          </a:p>
          <a:p>
            <a:pPr lvl="1"/>
            <a:r>
              <a:rPr lang="ko-KR" altLang="en-US" dirty="0"/>
              <a:t>설치 테스트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</a:t>
            </a:r>
            <a:r>
              <a:rPr lang="ko-KR" altLang="en-US" dirty="0"/>
              <a:t>블랙 박스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ko-KR" altLang="en-US" dirty="0">
                <a:latin typeface="신명조"/>
              </a:rPr>
              <a:t>블랙박스 시험은 프로그램을 블랙박스로 취급하여 내부 구조를 참조하지 않고 주어진 입력에 요구되는 결과가 나오는가를 시험하는 것이다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블랙박스 시험은 프로그램과 외부와의 인터페이스에 대해서 시험이 이루어진다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이 시험은 프로그램의 기능에 대해 초점을 맞추며</a:t>
            </a:r>
            <a:r>
              <a:rPr lang="en-US" altLang="ko-KR" dirty="0">
                <a:latin typeface="신명조"/>
              </a:rPr>
              <a:t>, </a:t>
            </a:r>
            <a:r>
              <a:rPr lang="ko-KR" altLang="en-US" dirty="0">
                <a:latin typeface="신명조"/>
              </a:rPr>
              <a:t>주어진 입력 값들의 조합에 의해 요구되는 결과가 나오는가를 점검하는 것이다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이 시험은 프로그램 내부를 참조하지 않으며</a:t>
            </a:r>
            <a:r>
              <a:rPr lang="en-US" altLang="ko-KR" dirty="0">
                <a:latin typeface="신명조"/>
              </a:rPr>
              <a:t>, </a:t>
            </a:r>
            <a:r>
              <a:rPr lang="ko-KR" altLang="en-US" dirty="0">
                <a:latin typeface="신명조"/>
              </a:rPr>
              <a:t>프로그램이 무슨 일을 수행하는가를 나타내는 설계 명세서 또는 요구사항 명세서를 참조하여 이루어질 수 있다</a:t>
            </a:r>
            <a:r>
              <a:rPr lang="en-US" altLang="ko-KR" dirty="0">
                <a:latin typeface="신명조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6.6 </a:t>
            </a:r>
            <a:r>
              <a:rPr lang="ko-KR" altLang="en-US" dirty="0"/>
              <a:t>화이트 박스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ko-KR" altLang="en-US" dirty="0"/>
              <a:t>이 시험은 프로그램 내부의 구성을 시험하는 것이며 프로그램 내부 구조에 대한 조사를 기초로 시험 계획이 이루어진다</a:t>
            </a:r>
            <a:r>
              <a:rPr lang="en-US" altLang="ko-KR" dirty="0"/>
              <a:t>. </a:t>
            </a:r>
          </a:p>
          <a:p>
            <a:pPr algn="just" eaLnBrk="1" hangingPunct="1"/>
            <a:r>
              <a:rPr lang="ko-KR" altLang="en-US" dirty="0"/>
              <a:t>따라서 이 시험은 프로그램을 참조하여 이루어지며</a:t>
            </a:r>
            <a:r>
              <a:rPr lang="en-US" altLang="ko-KR" dirty="0"/>
              <a:t>, </a:t>
            </a:r>
            <a:r>
              <a:rPr lang="ko-KR" altLang="en-US" dirty="0"/>
              <a:t>구조</a:t>
            </a:r>
            <a:r>
              <a:rPr lang="en-US" altLang="ko-KR" dirty="0"/>
              <a:t>(structural) </a:t>
            </a:r>
            <a:r>
              <a:rPr lang="ko-KR" altLang="en-US" dirty="0"/>
              <a:t>또는 코드에 기초한</a:t>
            </a:r>
            <a:r>
              <a:rPr lang="en-US" altLang="ko-KR" dirty="0"/>
              <a:t>(code-based) </a:t>
            </a:r>
            <a:r>
              <a:rPr lang="ko-KR" altLang="en-US" dirty="0"/>
              <a:t>시험</a:t>
            </a:r>
            <a:r>
              <a:rPr lang="en-US" altLang="ko-KR" dirty="0"/>
              <a:t> </a:t>
            </a:r>
          </a:p>
          <a:p>
            <a:pPr algn="just" eaLnBrk="1" hangingPunct="1"/>
            <a:r>
              <a:rPr lang="ko-KR" altLang="en-US" dirty="0"/>
              <a:t>철저한 화이트박스 시험은 많은 오류를 제거시켜 주나 모든 가능한 시험 사례의 생성은 가능하지 않다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모든 경로의 테스팅은 일반적으로 불가능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6.0 </a:t>
            </a:r>
            <a:r>
              <a:rPr lang="ko-KR" altLang="en-US" dirty="0" err="1"/>
              <a:t>테스팅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 err="1"/>
              <a:t>테스팅의</a:t>
            </a:r>
            <a:r>
              <a:rPr lang="ko-KR" altLang="en-US" b="1" dirty="0"/>
              <a:t> 두 가지 형태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실행</a:t>
            </a:r>
            <a:r>
              <a:rPr lang="en-US" altLang="ko-KR" dirty="0"/>
              <a:t>-</a:t>
            </a:r>
            <a:r>
              <a:rPr lang="ko-KR" altLang="en-US" dirty="0"/>
              <a:t>기반 </a:t>
            </a:r>
            <a:r>
              <a:rPr lang="ko-KR" altLang="en-US" dirty="0" err="1"/>
              <a:t>테스팅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동적 </a:t>
            </a:r>
            <a:r>
              <a:rPr lang="ko-KR" altLang="en-US" dirty="0" err="1"/>
              <a:t>테스팅</a:t>
            </a:r>
            <a:r>
              <a:rPr lang="en-US" altLang="ko-KR" dirty="0"/>
              <a:t>) </a:t>
            </a:r>
          </a:p>
          <a:p>
            <a:pPr lvl="2" eaLnBrk="1" hangingPunct="1"/>
            <a:r>
              <a:rPr lang="ko-KR" altLang="en-US" dirty="0"/>
              <a:t>프로그램에 데이터를 적용해서 실행함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비실행</a:t>
            </a:r>
            <a:r>
              <a:rPr lang="en-US" altLang="ko-KR" dirty="0"/>
              <a:t>-</a:t>
            </a:r>
            <a:r>
              <a:rPr lang="ko-KR" altLang="en-US" dirty="0"/>
              <a:t>기반 </a:t>
            </a:r>
            <a:r>
              <a:rPr lang="ko-KR" altLang="en-US" dirty="0" err="1"/>
              <a:t>테스팅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문서를 육안으로 검사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en-US" altLang="ko-KR" b="1" dirty="0"/>
              <a:t>“V &amp; V”</a:t>
            </a:r>
          </a:p>
          <a:p>
            <a:pPr lvl="1" eaLnBrk="1" hangingPunct="1"/>
            <a:r>
              <a:rPr lang="ko-KR" altLang="en-US" dirty="0"/>
              <a:t>검증</a:t>
            </a:r>
            <a:r>
              <a:rPr lang="en-US" altLang="ko-KR" i="1" dirty="0"/>
              <a:t>(Verification)  : </a:t>
            </a:r>
            <a:r>
              <a:rPr lang="ko-KR" altLang="en-US" i="1" dirty="0"/>
              <a:t>과정 및 프로세스에 중점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각 개발 단계에서 정확하게 수행됐는지를 결정하는 프로세스 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요구사항 명세대로 개발이 이루어지는 지를 검사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확인</a:t>
            </a:r>
            <a:r>
              <a:rPr lang="en-US" altLang="ko-KR" i="1" dirty="0"/>
              <a:t>(Validation) : </a:t>
            </a:r>
            <a:r>
              <a:rPr lang="ko-KR" altLang="en-US" i="1" dirty="0"/>
              <a:t>제품에 중점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최종 </a:t>
            </a:r>
            <a:r>
              <a:rPr lang="ko-KR" altLang="en-US" dirty="0" err="1"/>
              <a:t>프로덕트가</a:t>
            </a:r>
            <a:r>
              <a:rPr lang="ko-KR" altLang="en-US" dirty="0"/>
              <a:t> 그것의 요구사항을 모두 만족하는지를 결정하는 프로세스 </a:t>
            </a:r>
            <a:r>
              <a:rPr lang="en-US" altLang="ko-KR" dirty="0"/>
              <a:t>(Is it Right?)</a:t>
            </a:r>
          </a:p>
          <a:p>
            <a:pPr eaLnBrk="1" hangingPunct="1"/>
            <a:r>
              <a:rPr lang="en-US" altLang="ko-KR" b="1" dirty="0"/>
              <a:t>Warning </a:t>
            </a:r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확인하다</a:t>
            </a:r>
            <a:r>
              <a:rPr lang="en-US" altLang="ko-KR" dirty="0"/>
              <a:t>(verify)”</a:t>
            </a:r>
            <a:r>
              <a:rPr lang="ko-KR" altLang="en-US" dirty="0"/>
              <a:t>라는 단어는 또한 비실행기반 </a:t>
            </a:r>
            <a:r>
              <a:rPr lang="ko-KR" altLang="en-US" dirty="0" err="1"/>
              <a:t>테스팅에서도</a:t>
            </a:r>
            <a:r>
              <a:rPr lang="ko-KR" altLang="en-US" dirty="0"/>
              <a:t> 사용됨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/>
              <a:t>테스팅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6.7 </a:t>
            </a:r>
            <a:r>
              <a:rPr lang="ko-KR" altLang="en-US" dirty="0"/>
              <a:t>테스트의 종류 </a:t>
            </a:r>
            <a:r>
              <a:rPr lang="en-US" altLang="ko-KR" dirty="0"/>
              <a:t>(</a:t>
            </a:r>
            <a:r>
              <a:rPr lang="ko-KR" altLang="en-US" dirty="0"/>
              <a:t>절차 또는 적용 단계에 따른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단위 테스트는 프로그램의 기본 단위인 모듈에 대한 테스트를 의미한다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sz="600" dirty="0"/>
          </a:p>
          <a:p>
            <a:pPr eaLnBrk="1" hangingPunct="1"/>
            <a:r>
              <a:rPr lang="ko-KR" altLang="en-US" dirty="0"/>
              <a:t>설계를</a:t>
            </a:r>
            <a:r>
              <a:rPr lang="en-US" altLang="ko-KR" dirty="0"/>
              <a:t> </a:t>
            </a:r>
            <a:r>
              <a:rPr lang="ko-KR" altLang="en-US" dirty="0"/>
              <a:t>할 때 각 모듈에 대한 설계 지침을 기반으로 모듈의 중요한 경로와 경계 값을 테스트해야 한다</a:t>
            </a:r>
            <a:r>
              <a:rPr lang="en-US" altLang="ko-KR" dirty="0"/>
              <a:t>. </a:t>
            </a:r>
          </a:p>
          <a:p>
            <a:pPr eaLnBrk="1" hangingPunct="1"/>
            <a:endParaRPr lang="en-US" altLang="ko-KR" sz="600" dirty="0"/>
          </a:p>
          <a:p>
            <a:pPr eaLnBrk="1" hangingPunct="1"/>
            <a:endParaRPr lang="en-US" altLang="ko-KR" sz="600" dirty="0"/>
          </a:p>
          <a:p>
            <a:pPr eaLnBrk="1" hangingPunct="1"/>
            <a:r>
              <a:rPr lang="ko-KR" altLang="en-US" dirty="0"/>
              <a:t>코드가 효율적으로 작성되었는지</a:t>
            </a:r>
            <a:r>
              <a:rPr lang="en-US" altLang="ko-KR" dirty="0"/>
              <a:t>, </a:t>
            </a:r>
            <a:r>
              <a:rPr lang="ko-KR" altLang="en-US" dirty="0"/>
              <a:t>프로젝트 내에 합의된 코딩 표준을 준수하고 있는지도 검증한다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주로 화이트 박스 테스팅을 수행한다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모듈단위 </a:t>
            </a:r>
            <a:r>
              <a:rPr lang="en-US" altLang="ko-KR" dirty="0"/>
              <a:t>:: </a:t>
            </a:r>
            <a:r>
              <a:rPr lang="ko-KR" altLang="en-US" dirty="0"/>
              <a:t>함수 또는 클래스</a:t>
            </a:r>
            <a:endParaRPr lang="en-US" altLang="ko-KR" dirty="0"/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단위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입력 변수의 개수가 정확한지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ko-KR" altLang="en-US" dirty="0"/>
              <a:t>입력 변수의 타입이 정확한지 확인하다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ko-KR" altLang="en-US" dirty="0"/>
              <a:t>변수의 단위가 정확하고 호출 모듈과 호출되는 모듈에서 일치하는지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ko-KR" altLang="en-US" dirty="0"/>
              <a:t>입력 변수의 순서가 정확한지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ko-KR" altLang="en-US" dirty="0"/>
              <a:t>읽기 전용인 입력 변수가 모듈 내부에서 변경되었는지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ko-KR" altLang="en-US" dirty="0"/>
              <a:t>모듈 간 전역 변수에 대해 정확히 사용하고 있는지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ko-KR" altLang="en-US" dirty="0"/>
              <a:t>라이브러리 모듈에 대한 호출에서 입력 변수가 정확한지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ko-KR" altLang="en-US" dirty="0"/>
              <a:t>파일에 대한 사용 방법이 정확한지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단위 </a:t>
            </a:r>
            <a:r>
              <a:rPr lang="ko-KR" altLang="en-US" dirty="0" err="1"/>
              <a:t>테스팅의</a:t>
            </a:r>
            <a:r>
              <a:rPr lang="ko-KR" altLang="en-US" dirty="0"/>
              <a:t> 점검 사항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ko-KR" altLang="en-US" dirty="0"/>
              <a:t>부정확하거나 일치하지 않는 타입이 존재하는지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변수에 대한 초기화가 부정확하거나 부정확한 디폴트 값을 사용하였는지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변수 이름이 부정확하게 타이핑되었거나 컴파일러에 의해 잘리지 않는지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불일치한 데이터 타입을 이용하였는지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수식의 계산에서 </a:t>
            </a:r>
            <a:r>
              <a:rPr lang="ko-KR" altLang="en-US" dirty="0" err="1"/>
              <a:t>언더플로우</a:t>
            </a:r>
            <a:r>
              <a:rPr lang="ko-KR" altLang="en-US" dirty="0"/>
              <a:t> 또는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발생하지 않는지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신명조"/>
              </a:rPr>
              <a:t>단위 테스트 자료구조 점검 사항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ko-KR" altLang="en-US" dirty="0"/>
              <a:t>통합 테스트 단계에서는</a:t>
            </a:r>
            <a:r>
              <a:rPr lang="en-US" altLang="ko-KR" dirty="0"/>
              <a:t>, </a:t>
            </a:r>
            <a:r>
              <a:rPr lang="ko-KR" altLang="en-US" dirty="0"/>
              <a:t>각각의 모듈들을 통합하여</a:t>
            </a:r>
            <a:r>
              <a:rPr lang="en-US" altLang="ko-KR" dirty="0"/>
              <a:t>, </a:t>
            </a:r>
            <a:r>
              <a:rPr lang="ko-KR" altLang="en-US" dirty="0"/>
              <a:t>통합된 컴포넌트 간의 인터페이스와 상호작용 상의 오류를 발견하는 작업을 수행</a:t>
            </a:r>
            <a:endParaRPr lang="en-US" altLang="ko-KR" dirty="0"/>
          </a:p>
          <a:p>
            <a:pPr eaLnBrk="1" hangingPunct="1">
              <a:spcAft>
                <a:spcPts val="1800"/>
              </a:spcAft>
            </a:pPr>
            <a:r>
              <a:rPr lang="ko-KR" altLang="en-US" dirty="0"/>
              <a:t>주로 블랙박스 테스트</a:t>
            </a:r>
            <a:r>
              <a:rPr lang="en-US" altLang="ko-KR" dirty="0"/>
              <a:t>(black box test)</a:t>
            </a:r>
            <a:r>
              <a:rPr lang="ko-KR" altLang="en-US" dirty="0"/>
              <a:t>를 통해 확인한다</a:t>
            </a:r>
            <a:r>
              <a:rPr lang="en-US" altLang="ko-KR" dirty="0"/>
              <a:t>. </a:t>
            </a:r>
            <a:r>
              <a:rPr lang="ko-KR" altLang="en-US" dirty="0"/>
              <a:t>이 때 기본 설계 단계에서 준비된 테스트 케이스를 사용하여 진행되며</a:t>
            </a:r>
            <a:r>
              <a:rPr lang="en-US" altLang="ko-KR" dirty="0"/>
              <a:t>, </a:t>
            </a:r>
            <a:r>
              <a:rPr lang="ko-KR" altLang="en-US" dirty="0"/>
              <a:t>일반적으로 개발자가 진행한다</a:t>
            </a:r>
            <a:r>
              <a:rPr lang="en-US" altLang="ko-KR" dirty="0"/>
              <a:t>.</a:t>
            </a:r>
          </a:p>
          <a:p>
            <a:pPr eaLnBrk="1" hangingPunct="1">
              <a:spcAft>
                <a:spcPts val="1800"/>
              </a:spcAft>
            </a:pPr>
            <a:r>
              <a:rPr lang="ko-KR" altLang="en-US" dirty="0"/>
              <a:t>모듈을 한 번에 전부 통합하여 비점진적으로 프로그램을 테스트하면 오류를 발견한 후 오류 위치를 확정하기 매우 어렵다</a:t>
            </a:r>
            <a:r>
              <a:rPr lang="en-US" altLang="ko-KR" dirty="0"/>
              <a:t>. </a:t>
            </a:r>
          </a:p>
          <a:p>
            <a:pPr eaLnBrk="1" hangingPunct="1">
              <a:spcAft>
                <a:spcPts val="1800"/>
              </a:spcAft>
            </a:pPr>
            <a:r>
              <a:rPr lang="ko-KR" altLang="en-US" dirty="0"/>
              <a:t>통합 테스트에서 점진적</a:t>
            </a:r>
            <a:r>
              <a:rPr lang="en-US" altLang="ko-KR" dirty="0"/>
              <a:t>(incremental) </a:t>
            </a:r>
            <a:r>
              <a:rPr lang="ko-KR" altLang="en-US" dirty="0"/>
              <a:t>통합 테스트 실시 </a:t>
            </a:r>
            <a:endParaRPr lang="en-US" altLang="ko-KR" dirty="0"/>
          </a:p>
          <a:p>
            <a:pPr eaLnBrk="1" hangingPunct="1">
              <a:spcAft>
                <a:spcPts val="1800"/>
              </a:spcAft>
            </a:pPr>
            <a:r>
              <a:rPr lang="ko-KR" altLang="en-US" dirty="0"/>
              <a:t>점진적 통합 테스트에서는 하향식 통합 테스트 또는 상향식 통합 테스트 방법을 이용할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688880" cy="504056"/>
          </a:xfrm>
        </p:spPr>
        <p:txBody>
          <a:bodyPr/>
          <a:lstStyle/>
          <a:p>
            <a:r>
              <a:rPr lang="ko-KR" altLang="en-US" dirty="0"/>
              <a:t>통합 테스트</a:t>
            </a:r>
            <a:r>
              <a:rPr lang="en-US" altLang="ko-KR" dirty="0"/>
              <a:t>(Integration Testing)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드라이버</a:t>
            </a:r>
            <a:r>
              <a:rPr lang="en-US" altLang="ko-KR" dirty="0"/>
              <a:t>(Test Driver) </a:t>
            </a:r>
            <a:r>
              <a:rPr lang="ko-KR" altLang="en-US" dirty="0"/>
              <a:t> 와 </a:t>
            </a:r>
            <a:r>
              <a:rPr lang="ko-KR" altLang="en-US" dirty="0" err="1"/>
              <a:t>스텁</a:t>
            </a:r>
            <a:r>
              <a:rPr lang="en-US" altLang="ko-KR" dirty="0"/>
              <a:t>(Stub)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950" y="1252326"/>
            <a:ext cx="8507288" cy="4353347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70C0"/>
                </a:solidFill>
              </a:rPr>
              <a:t>테스트 드라이버 </a:t>
            </a:r>
            <a:r>
              <a:rPr lang="en-US" altLang="ko-KR" sz="1400" dirty="0">
                <a:solidFill>
                  <a:srgbClr val="0070C0"/>
                </a:solidFill>
              </a:rPr>
              <a:t>(Test driver) : </a:t>
            </a:r>
            <a:r>
              <a:rPr lang="ko-KR" altLang="en-US" sz="1400" dirty="0">
                <a:solidFill>
                  <a:srgbClr val="0070C0"/>
                </a:solidFill>
              </a:rPr>
              <a:t>가짜 상위 모듈 </a:t>
            </a:r>
          </a:p>
          <a:p>
            <a:pPr>
              <a:buNone/>
            </a:pPr>
            <a:r>
              <a:rPr lang="en-US" altLang="ko-KR" sz="1400" dirty="0"/>
              <a:t>  • </a:t>
            </a:r>
            <a:r>
              <a:rPr lang="ko-KR" altLang="en-US" sz="1400" dirty="0"/>
              <a:t>테스트될 모듈을 호출하는 모듈 </a:t>
            </a:r>
          </a:p>
          <a:p>
            <a:pPr>
              <a:buNone/>
            </a:pPr>
            <a:r>
              <a:rPr lang="en-US" altLang="ko-KR" sz="1400" dirty="0"/>
              <a:t>  • </a:t>
            </a:r>
            <a:r>
              <a:rPr lang="ko-KR" altLang="en-US" sz="1400" dirty="0"/>
              <a:t>가상의 주 프로그램 역할 </a:t>
            </a:r>
          </a:p>
          <a:p>
            <a:pPr>
              <a:buNone/>
            </a:pPr>
            <a:r>
              <a:rPr lang="en-US" altLang="ko-KR" sz="1400" dirty="0"/>
              <a:t>  • </a:t>
            </a:r>
            <a:r>
              <a:rPr lang="ko-KR" altLang="en-US" sz="1400" dirty="0"/>
              <a:t>테스트 케이스 자료를 입력 받고</a:t>
            </a:r>
            <a:r>
              <a:rPr lang="en-US" altLang="ko-KR" sz="1400" dirty="0"/>
              <a:t>, </a:t>
            </a:r>
            <a:r>
              <a:rPr lang="ko-KR" altLang="en-US" sz="1400" dirty="0"/>
              <a:t>검사를 위해 연관된 결과를 출력하는 제어 프로그램 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>
              <a:buFont typeface="Wingdings" pitchFamily="2" charset="2"/>
              <a:buChar char="l"/>
            </a:pPr>
            <a:r>
              <a:rPr lang="ko-KR" altLang="en-US" sz="1400" dirty="0" err="1">
                <a:solidFill>
                  <a:srgbClr val="0070C0"/>
                </a:solidFill>
              </a:rPr>
              <a:t>스텁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(Stub) : </a:t>
            </a:r>
            <a:r>
              <a:rPr lang="ko-KR" altLang="en-US" sz="1400" dirty="0">
                <a:solidFill>
                  <a:srgbClr val="0070C0"/>
                </a:solidFill>
              </a:rPr>
              <a:t>가짜 하위 모듈 </a:t>
            </a:r>
          </a:p>
          <a:p>
            <a:pPr>
              <a:buNone/>
            </a:pPr>
            <a:r>
              <a:rPr lang="en-US" altLang="ko-KR" sz="1400" dirty="0"/>
              <a:t>    •  </a:t>
            </a:r>
            <a:r>
              <a:rPr lang="ko-KR" altLang="en-US" sz="1400" dirty="0"/>
              <a:t>테스트하려는 모듈이 호출하는 가상모듈 </a:t>
            </a:r>
          </a:p>
          <a:p>
            <a:pPr>
              <a:buNone/>
            </a:pPr>
            <a:r>
              <a:rPr lang="en-US" altLang="ko-KR" sz="1400" dirty="0"/>
              <a:t>    • </a:t>
            </a:r>
            <a:r>
              <a:rPr lang="ko-KR" altLang="en-US" sz="1400" dirty="0"/>
              <a:t>가상의 부 프로그램 역할 </a:t>
            </a:r>
          </a:p>
          <a:p>
            <a:pPr>
              <a:buNone/>
            </a:pPr>
            <a:r>
              <a:rPr lang="en-US" altLang="ko-KR" sz="1400" dirty="0"/>
              <a:t>    • </a:t>
            </a:r>
            <a:r>
              <a:rPr lang="ko-KR" altLang="en-US" sz="1400" dirty="0"/>
              <a:t>모듈간의 통합 검사를 위해 일시적으로 필요한 조건만을 가지고 임시로 제공되는 시험용 모듈 </a:t>
            </a:r>
          </a:p>
          <a:p>
            <a:endParaRPr lang="ko-KR" altLang="en-US" sz="1400" dirty="0"/>
          </a:p>
          <a:p>
            <a:r>
              <a:rPr lang="ko-KR" altLang="en-US" sz="1400" dirty="0"/>
              <a:t>통합 테스팅은 많은 인력과 비용이 요구되며 필요하다는 단점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Top-down </a:t>
            </a:r>
            <a:r>
              <a:rPr lang="ko-KR" altLang="en-US" dirty="0" err="1"/>
              <a:t>테스팅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하향식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950" y="1340768"/>
            <a:ext cx="8507288" cy="4353347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dirty="0"/>
              <a:t>프로그램의 상위 모듈에서 하위 모듈 방향으로 통합하여 검사 </a:t>
            </a:r>
          </a:p>
          <a:p>
            <a:pPr>
              <a:buNone/>
            </a:pPr>
            <a:r>
              <a:rPr lang="en-US" altLang="ko-KR" dirty="0"/>
              <a:t>   • </a:t>
            </a:r>
            <a:r>
              <a:rPr lang="ko-KR" altLang="en-US" dirty="0"/>
              <a:t>시스템의 최상위에 있는 주 프로그램 모듈을 먼저 테스트 </a:t>
            </a:r>
          </a:p>
          <a:p>
            <a:pPr>
              <a:buNone/>
            </a:pPr>
            <a:r>
              <a:rPr lang="en-US" altLang="ko-KR" dirty="0"/>
              <a:t>   • </a:t>
            </a:r>
            <a:r>
              <a:rPr lang="ko-KR" altLang="en-US" dirty="0"/>
              <a:t>이 모듈이 직접 호출하는 다음 레벨의 모듈을 테스트하여 점차 하위 레벨로 테스트를 이동하는 방법 </a:t>
            </a:r>
          </a:p>
          <a:p>
            <a:r>
              <a:rPr lang="ko-KR" altLang="en-US" dirty="0" err="1"/>
              <a:t>스텁</a:t>
            </a:r>
            <a:r>
              <a:rPr lang="ko-KR" altLang="en-US" dirty="0"/>
              <a:t> 모듈 필요</a:t>
            </a:r>
            <a:r>
              <a:rPr lang="en-US" altLang="ko-KR" dirty="0"/>
              <a:t>, </a:t>
            </a:r>
            <a:r>
              <a:rPr lang="ko-KR" altLang="en-US" dirty="0"/>
              <a:t>드라이버 모듈 필요 없음 </a:t>
            </a:r>
          </a:p>
          <a:p>
            <a:r>
              <a:rPr lang="ko-KR" altLang="en-US" dirty="0"/>
              <a:t>하향식 통합은 깊이</a:t>
            </a:r>
            <a:r>
              <a:rPr lang="en-US" altLang="ko-KR" dirty="0"/>
              <a:t>-</a:t>
            </a:r>
            <a:r>
              <a:rPr lang="ko-KR" altLang="en-US" dirty="0"/>
              <a:t>우선</a:t>
            </a:r>
            <a:r>
              <a:rPr lang="en-US" altLang="ko-KR" dirty="0"/>
              <a:t>(depth-first)</a:t>
            </a:r>
            <a:r>
              <a:rPr lang="ko-KR" altLang="en-US" dirty="0"/>
              <a:t>과 넓이</a:t>
            </a:r>
            <a:r>
              <a:rPr lang="en-US" altLang="ko-KR" dirty="0"/>
              <a:t>-</a:t>
            </a:r>
            <a:r>
              <a:rPr lang="ko-KR" altLang="en-US" dirty="0"/>
              <a:t>우선</a:t>
            </a:r>
            <a:r>
              <a:rPr lang="en-US" altLang="ko-KR" dirty="0"/>
              <a:t>(breadth-first) </a:t>
            </a:r>
            <a:r>
              <a:rPr lang="ko-KR" altLang="en-US" dirty="0"/>
              <a:t>방법으로 나눌 수 있음 </a:t>
            </a:r>
          </a:p>
          <a:p>
            <a:r>
              <a:rPr lang="ko-KR" altLang="en-US" dirty="0"/>
              <a:t>깊이</a:t>
            </a:r>
            <a:r>
              <a:rPr lang="en-US" altLang="ko-KR" dirty="0"/>
              <a:t>-</a:t>
            </a:r>
            <a:r>
              <a:rPr lang="ko-KR" altLang="en-US" dirty="0"/>
              <a:t>우선 통합의 기본 원칙은 한 모듈을 선택한 후 우선 그 모듈의 하위 모듈을 통합하는 것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Top-down testing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442535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dirty="0"/>
              <a:t> 장점 </a:t>
            </a:r>
          </a:p>
          <a:p>
            <a:pPr>
              <a:buNone/>
            </a:pPr>
            <a:r>
              <a:rPr lang="en-US" altLang="ko-KR" dirty="0"/>
              <a:t>    • </a:t>
            </a:r>
            <a:r>
              <a:rPr lang="ko-KR" altLang="en-US" dirty="0"/>
              <a:t>하위 모듈에서 테스트가 완료된 상위 모듈을 이용 </a:t>
            </a:r>
          </a:p>
          <a:p>
            <a:pPr>
              <a:buNone/>
            </a:pPr>
            <a:r>
              <a:rPr lang="ko-KR" altLang="en-US" dirty="0"/>
              <a:t>      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/>
              <a:t>실제 가동 환경과 유사한 환경에서 테스트가 이루어짐 </a:t>
            </a:r>
          </a:p>
          <a:p>
            <a:pPr>
              <a:buNone/>
            </a:pPr>
            <a:r>
              <a:rPr lang="en-US" altLang="ko-KR" dirty="0"/>
              <a:t>    •</a:t>
            </a:r>
            <a:r>
              <a:rPr lang="ko-KR" altLang="en-US" dirty="0"/>
              <a:t>테스트의 최초 단계에서 인터페이스 검증이 가능 </a:t>
            </a: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단점 </a:t>
            </a:r>
          </a:p>
          <a:p>
            <a:pPr>
              <a:buNone/>
            </a:pPr>
            <a:r>
              <a:rPr lang="en-US" altLang="ko-KR" dirty="0"/>
              <a:t>   •</a:t>
            </a:r>
            <a:r>
              <a:rPr lang="ko-KR" altLang="en-US" dirty="0"/>
              <a:t>테스트 초기에 병행 작업이 곤란 </a:t>
            </a:r>
          </a:p>
          <a:p>
            <a:pPr>
              <a:buNone/>
            </a:pPr>
            <a:r>
              <a:rPr lang="en-US" altLang="ko-KR" dirty="0"/>
              <a:t>   •</a:t>
            </a:r>
            <a:r>
              <a:rPr lang="ko-KR" altLang="en-US" dirty="0" err="1"/>
              <a:t>스텁</a:t>
            </a:r>
            <a:r>
              <a:rPr lang="en-US" altLang="ko-KR" dirty="0"/>
              <a:t>(stub)</a:t>
            </a:r>
            <a:r>
              <a:rPr lang="ko-KR" altLang="en-US" dirty="0"/>
              <a:t>이 필요 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 err="1"/>
              <a:t>스텁의</a:t>
            </a:r>
            <a:r>
              <a:rPr lang="ko-KR" altLang="en-US" dirty="0"/>
              <a:t> 작성에 많은 노력이 필요 </a:t>
            </a:r>
          </a:p>
          <a:p>
            <a:pPr marL="0" indent="0" eaLnBrk="1" hangingPunct="1"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95288" y="1124744"/>
            <a:ext cx="300434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ko-KR" altLang="en-US" dirty="0"/>
              <a:t>하향식 통합 </a:t>
            </a:r>
            <a:r>
              <a:rPr lang="ko-KR" altLang="en-US" dirty="0" err="1"/>
              <a:t>테스팅</a:t>
            </a:r>
            <a:r>
              <a:rPr lang="ko-KR" altLang="en-US" dirty="0"/>
              <a:t> 절차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Bottom-up test (</a:t>
            </a:r>
            <a:r>
              <a:rPr lang="ko-KR" altLang="en-US" dirty="0"/>
              <a:t>상향식 테스트</a:t>
            </a:r>
            <a:r>
              <a:rPr lang="en-US" altLang="ko-KR" dirty="0"/>
              <a:t>) </a:t>
            </a:r>
            <a:br>
              <a:rPr lang="en-US" altLang="ko-KR" dirty="0"/>
            </a:br>
            <a:br>
              <a:rPr lang="ko-KR" altLang="en-US" dirty="0"/>
            </a:br>
            <a:r>
              <a:rPr lang="en-US" altLang="ko-KR" dirty="0"/>
              <a:t>Bottom-up test (</a:t>
            </a:r>
            <a:r>
              <a:rPr lang="ko-KR" altLang="en-US" dirty="0"/>
              <a:t>상향식 테스트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06" y="1252326"/>
            <a:ext cx="8507288" cy="4353347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dirty="0"/>
              <a:t>프로그램의 하위 모듈에서 상위 모듈 방향으로 통합하여 검사 </a:t>
            </a:r>
          </a:p>
          <a:p>
            <a:pPr>
              <a:buNone/>
            </a:pPr>
            <a:r>
              <a:rPr lang="en-US" altLang="ko-KR" dirty="0"/>
              <a:t>   • </a:t>
            </a:r>
            <a:r>
              <a:rPr lang="ko-KR" altLang="en-US" dirty="0"/>
              <a:t>하위 레벨에 있는 모듈들을 클러스터로 결합하여 특정 소프트웨어의 부분 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 </a:t>
            </a:r>
            <a:r>
              <a:rPr lang="ko-KR" altLang="en-US" dirty="0"/>
              <a:t>기능을 수행 </a:t>
            </a:r>
          </a:p>
          <a:p>
            <a:pPr>
              <a:buNone/>
            </a:pPr>
            <a:r>
              <a:rPr lang="en-US" altLang="ko-KR" dirty="0"/>
              <a:t>   • </a:t>
            </a:r>
            <a:r>
              <a:rPr lang="ko-KR" altLang="en-US" dirty="0"/>
              <a:t>테스트 케이스의 입출력을 조정하기 위해 드라이버 작성 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• </a:t>
            </a:r>
            <a:r>
              <a:rPr lang="ko-KR" altLang="en-US" dirty="0"/>
              <a:t>드라이버를 제거하고 클러스터를 상위 모듈과 결합 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  </a:t>
            </a:r>
            <a:r>
              <a:rPr lang="ko-KR" altLang="en-US" dirty="0"/>
              <a:t>드라이버 모듈 필요</a:t>
            </a:r>
            <a:r>
              <a:rPr lang="en-US" altLang="ko-KR" dirty="0"/>
              <a:t>, </a:t>
            </a:r>
            <a:r>
              <a:rPr lang="ko-KR" altLang="en-US" dirty="0" err="1"/>
              <a:t>스텁</a:t>
            </a:r>
            <a:r>
              <a:rPr lang="ko-KR" altLang="en-US" dirty="0"/>
              <a:t> 모듈 필요 </a:t>
            </a:r>
            <a:r>
              <a:rPr lang="en-US" altLang="ko-KR" dirty="0"/>
              <a:t>×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dirty="0"/>
              <a:t>장점 </a:t>
            </a:r>
          </a:p>
          <a:p>
            <a:pPr>
              <a:buNone/>
            </a:pPr>
            <a:r>
              <a:rPr lang="en-US" altLang="ko-KR" dirty="0"/>
              <a:t>  •</a:t>
            </a:r>
            <a:r>
              <a:rPr lang="ko-KR" altLang="en-US" dirty="0"/>
              <a:t>드라이버 모듈의 설계가 상대적으로 쉬움 </a:t>
            </a:r>
          </a:p>
          <a:p>
            <a:pPr>
              <a:buNone/>
            </a:pPr>
            <a:r>
              <a:rPr lang="en-US" altLang="ko-KR" dirty="0"/>
              <a:t>  •</a:t>
            </a:r>
            <a:r>
              <a:rPr lang="ko-KR" altLang="en-US" dirty="0"/>
              <a:t>테스트 초기부터 병행 작업이 가능</a:t>
            </a:r>
            <a:r>
              <a:rPr lang="en-US" altLang="ko-KR" dirty="0"/>
              <a:t>(</a:t>
            </a:r>
            <a:r>
              <a:rPr lang="ko-KR" altLang="en-US" dirty="0"/>
              <a:t>여러 팀이 동시에 테스트를 수행할 수 있음</a:t>
            </a:r>
            <a:r>
              <a:rPr lang="en-US" altLang="ko-KR" dirty="0"/>
              <a:t>) </a:t>
            </a:r>
          </a:p>
          <a:p>
            <a:pPr>
              <a:buNone/>
            </a:pPr>
            <a:r>
              <a:rPr lang="en-US" altLang="ko-KR" dirty="0"/>
              <a:t>  •</a:t>
            </a:r>
            <a:r>
              <a:rPr lang="ko-KR" altLang="en-US" dirty="0"/>
              <a:t>모듈 단위의 철저한 테스트 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단점 </a:t>
            </a:r>
          </a:p>
          <a:p>
            <a:pPr>
              <a:buNone/>
            </a:pPr>
            <a:r>
              <a:rPr lang="en-US" altLang="ko-KR" dirty="0"/>
              <a:t>   •</a:t>
            </a:r>
            <a:r>
              <a:rPr lang="ko-KR" altLang="en-US" dirty="0"/>
              <a:t>프로그램 전체의 윤곽을 통합 테스트 최후 단계에서 볼 수 있음 </a:t>
            </a:r>
          </a:p>
          <a:p>
            <a:pPr>
              <a:buNone/>
            </a:pPr>
            <a:r>
              <a:rPr lang="en-US" altLang="ko-KR" dirty="0"/>
              <a:t>      – </a:t>
            </a:r>
            <a:r>
              <a:rPr lang="ko-KR" altLang="en-US" dirty="0"/>
              <a:t>전체적 윤곽을 초기에 볼 수 없으면 고객의 요구사항과 위배되는 </a:t>
            </a:r>
            <a:r>
              <a:rPr lang="en-US" altLang="ko-KR" dirty="0"/>
              <a:t>"</a:t>
            </a:r>
            <a:r>
              <a:rPr lang="ko-KR" altLang="en-US" dirty="0"/>
              <a:t>큰</a:t>
            </a:r>
            <a:r>
              <a:rPr lang="en-US" altLang="ko-KR" dirty="0"/>
              <a:t>" </a:t>
            </a:r>
          </a:p>
          <a:p>
            <a:pPr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오류를 일찍 발견할 수 없음 </a:t>
            </a:r>
          </a:p>
          <a:p>
            <a:pPr>
              <a:buNone/>
            </a:pPr>
            <a:r>
              <a:rPr lang="en-US" altLang="ko-KR" dirty="0"/>
              <a:t>  •</a:t>
            </a:r>
            <a:r>
              <a:rPr lang="ko-KR" altLang="en-US" dirty="0"/>
              <a:t>마지막 순간까지 독립된 소프트웨어의 형태를 가지지 못함 </a:t>
            </a:r>
          </a:p>
          <a:p>
            <a:pPr>
              <a:buNone/>
            </a:pPr>
            <a:r>
              <a:rPr lang="en-US" altLang="ko-KR" dirty="0"/>
              <a:t>  •</a:t>
            </a:r>
            <a:r>
              <a:rPr lang="ko-KR" altLang="en-US" dirty="0"/>
              <a:t>인터페이스의 테스트가 가정인 상태로 행해짐 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/>
              <a:t>실제 통합 테스트에서 단순한 하향식 또는 상향식 방법을 이용하는 것이 아니라 흔히 하향식과 상향식 방법을 결합하여 테스트를 수행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장단점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ko-KR" altLang="en-US" dirty="0"/>
              <a:t>소프트웨어와 다른 시스템 요소</a:t>
            </a:r>
            <a:r>
              <a:rPr lang="en-US" altLang="ko-KR" dirty="0"/>
              <a:t>(</a:t>
            </a:r>
            <a:r>
              <a:rPr lang="ko-KR" altLang="en-US" dirty="0"/>
              <a:t>예를 들면 하드웨어</a:t>
            </a:r>
            <a:r>
              <a:rPr lang="en-US" altLang="ko-KR" dirty="0"/>
              <a:t>, </a:t>
            </a:r>
            <a:r>
              <a:rPr lang="ko-KR" altLang="en-US" dirty="0"/>
              <a:t>정보 및 다른 소프트웨어 등</a:t>
            </a:r>
            <a:r>
              <a:rPr lang="en-US" altLang="ko-KR" dirty="0"/>
              <a:t>)</a:t>
            </a:r>
            <a:r>
              <a:rPr lang="ko-KR" altLang="en-US" dirty="0"/>
              <a:t>들과 통합하여야 하며</a:t>
            </a:r>
            <a:r>
              <a:rPr lang="en-US" altLang="ko-KR" dirty="0"/>
              <a:t>, </a:t>
            </a:r>
            <a:r>
              <a:rPr lang="ko-KR" altLang="en-US" dirty="0"/>
              <a:t>모든 요소들이 적절히 조화를 이루어 시스템의 기능을 만족하는지 확인하는 시스템 테스트를 수행하여야 한다</a:t>
            </a:r>
            <a:r>
              <a:rPr lang="en-US" altLang="ko-KR" dirty="0"/>
              <a:t>. 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시스템 테스트에서는 실제 구현된 시스템과 계획된 사양</a:t>
            </a:r>
            <a:r>
              <a:rPr lang="en-US" altLang="ko-KR" dirty="0"/>
              <a:t>(specifications)</a:t>
            </a:r>
            <a:r>
              <a:rPr lang="ko-KR" altLang="en-US" dirty="0"/>
              <a:t>을 서로 비교하는 작업이 수행</a:t>
            </a:r>
            <a:endParaRPr lang="en-US" altLang="ko-KR" dirty="0"/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시스템 테스트는 모듈이 통합된 후 시작한다</a:t>
            </a:r>
            <a:r>
              <a:rPr lang="en-US" altLang="ko-KR" dirty="0"/>
              <a:t>. </a:t>
            </a:r>
            <a:r>
              <a:rPr lang="ko-KR" altLang="en-US" dirty="0"/>
              <a:t>모든 모듈을 통합한 후에</a:t>
            </a:r>
            <a:r>
              <a:rPr lang="en-US" altLang="ko-KR" dirty="0"/>
              <a:t>, </a:t>
            </a:r>
            <a:r>
              <a:rPr lang="ko-KR" altLang="en-US" dirty="0"/>
              <a:t>시스템 레벨의 오류들이 이 테스트 단계를 통해 발견될 수 있다</a:t>
            </a:r>
            <a:r>
              <a:rPr lang="en-US" altLang="ko-KR" dirty="0"/>
              <a:t>. 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시스템 테스트 작업에서는 시스템의 기능을 시험 확인하고 시스템의 성능이나 기능에 제한이 없는지 확인한다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6.0 </a:t>
            </a:r>
            <a:r>
              <a:rPr lang="ko-KR" altLang="en-US" dirty="0" err="1"/>
              <a:t>테스팅</a:t>
            </a:r>
            <a:r>
              <a:rPr lang="ko-KR" altLang="en-US" dirty="0"/>
              <a:t>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테스트 관련 용어 정리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6865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ko-KR" altLang="en-US" dirty="0"/>
              <a:t>복구 테스트</a:t>
            </a:r>
            <a:r>
              <a:rPr lang="en-US" altLang="ko-KR" dirty="0"/>
              <a:t>(Recovery Testing) 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보안 테스트</a:t>
            </a:r>
            <a:r>
              <a:rPr lang="en-US" altLang="ko-KR" dirty="0"/>
              <a:t>(Security Testing)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스트레스 테스트</a:t>
            </a:r>
            <a:r>
              <a:rPr lang="en-US" altLang="ko-KR" dirty="0"/>
              <a:t>(Stress Testing)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성능 테스트</a:t>
            </a:r>
            <a:r>
              <a:rPr lang="en-US" altLang="ko-KR" dirty="0"/>
              <a:t>(Performance Testing)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결함허용 시스템 </a:t>
            </a:r>
            <a:endParaRPr lang="en-US" altLang="ko-KR" dirty="0"/>
          </a:p>
          <a:p>
            <a:pPr eaLnBrk="1" hangingPunct="1"/>
            <a:endParaRPr lang="en-US" altLang="ko-KR" dirty="0">
              <a:latin typeface="신명조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테스팅의</a:t>
            </a:r>
            <a:r>
              <a:rPr lang="ko-KR" altLang="en-US" dirty="0"/>
              <a:t> 종류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ko-KR" altLang="en-US" dirty="0"/>
              <a:t>개발된 소프트웨어가 고객의 요구사항을 만족하는지 조사하는 시험을 확인 테스트</a:t>
            </a:r>
            <a:r>
              <a:rPr lang="en-US" altLang="ko-KR" dirty="0"/>
              <a:t>(validation testing)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확인 테스트는 개발자</a:t>
            </a:r>
            <a:r>
              <a:rPr lang="en-US" altLang="ko-KR" dirty="0"/>
              <a:t>, </a:t>
            </a:r>
            <a:r>
              <a:rPr lang="ko-KR" altLang="en-US" dirty="0"/>
              <a:t>독립적인 테스터</a:t>
            </a:r>
            <a:r>
              <a:rPr lang="en-US" altLang="ko-KR" dirty="0"/>
              <a:t>(ITG: independent testing group) </a:t>
            </a:r>
            <a:r>
              <a:rPr lang="ko-KR" altLang="en-US" dirty="0"/>
              <a:t>및 사용자가 수행한다</a:t>
            </a:r>
            <a:r>
              <a:rPr lang="en-US" altLang="ko-KR" dirty="0"/>
              <a:t>. 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사용자가 수행하는 확인 테스트를 인수 테스트라 한다</a:t>
            </a:r>
            <a:r>
              <a:rPr lang="en-US" altLang="ko-KR" dirty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인수 테스트는 개발된 소프트웨어가 사용자의 요구에 만족하는지 검증하는 목적으로 수행</a:t>
            </a:r>
            <a:endParaRPr lang="en-US" altLang="ko-KR" dirty="0"/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요구사항 분석 단계에서 도출된 시스템의 사향</a:t>
            </a:r>
            <a:r>
              <a:rPr lang="en-US" altLang="ko-KR" dirty="0"/>
              <a:t>(specification)</a:t>
            </a:r>
            <a:r>
              <a:rPr lang="ko-KR" altLang="en-US" dirty="0"/>
              <a:t>이나 계약을 만족하는지 확인한다</a:t>
            </a:r>
            <a:r>
              <a:rPr lang="en-US" altLang="ko-KR" dirty="0"/>
              <a:t>. </a:t>
            </a:r>
          </a:p>
          <a:p>
            <a:pPr eaLnBrk="1" hangingPunct="1">
              <a:spcAft>
                <a:spcPts val="1200"/>
              </a:spcAft>
            </a:pPr>
            <a:r>
              <a:rPr lang="ko-KR" altLang="en-US" dirty="0"/>
              <a:t>인수 테스트는 시스템 테스트가 완료된 후 시작한다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256832" cy="504056"/>
          </a:xfrm>
        </p:spPr>
        <p:txBody>
          <a:bodyPr/>
          <a:lstStyle/>
          <a:p>
            <a:r>
              <a:rPr lang="ko-KR" altLang="en-US" dirty="0"/>
              <a:t>인수 테스트</a:t>
            </a:r>
            <a:r>
              <a:rPr lang="en-US" altLang="ko-KR" dirty="0"/>
              <a:t>(Acceptance Testing)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ts val="1200"/>
              </a:spcAft>
            </a:pPr>
            <a:r>
              <a:rPr lang="ko-KR" altLang="en-US" dirty="0"/>
              <a:t>인수 테스트는 고객 요구사항 만족 여부를 검증하는 것이기 때문에 고객이 참여하는 것은 기본적이다</a:t>
            </a:r>
            <a:r>
              <a:rPr lang="en-US" altLang="ko-KR" dirty="0"/>
              <a:t>. </a:t>
            </a:r>
          </a:p>
          <a:p>
            <a:pPr algn="just" eaLnBrk="1" hangingPunct="1">
              <a:spcAft>
                <a:spcPts val="1200"/>
              </a:spcAft>
            </a:pPr>
            <a:r>
              <a:rPr lang="ko-KR" altLang="en-US" dirty="0"/>
              <a:t>사용자가 수행하는 검증 테스트를 </a:t>
            </a:r>
            <a:r>
              <a:rPr lang="en-US" altLang="ko-KR" dirty="0"/>
              <a:t>α-</a:t>
            </a:r>
            <a:r>
              <a:rPr lang="ko-KR" altLang="en-US" dirty="0"/>
              <a:t>테스트와 </a:t>
            </a:r>
            <a:r>
              <a:rPr lang="en-US" altLang="ko-KR" dirty="0"/>
              <a:t>β-</a:t>
            </a:r>
            <a:r>
              <a:rPr lang="ko-KR" altLang="en-US" dirty="0"/>
              <a:t>테스트로 나눌 수 있다</a:t>
            </a:r>
            <a:r>
              <a:rPr lang="en-US" altLang="ko-KR" dirty="0"/>
              <a:t>. </a:t>
            </a:r>
          </a:p>
          <a:p>
            <a:pPr algn="just" eaLnBrk="1" hangingPunct="1">
              <a:spcAft>
                <a:spcPts val="1200"/>
              </a:spcAft>
            </a:pPr>
            <a:r>
              <a:rPr lang="en-US" altLang="ko-KR" dirty="0"/>
              <a:t>α-</a:t>
            </a:r>
            <a:r>
              <a:rPr lang="ko-KR" altLang="en-US" dirty="0"/>
              <a:t>테스트란 사용자가 개발 환경에 와서 테스트하는 것을 말한다</a:t>
            </a:r>
            <a:r>
              <a:rPr lang="en-US" altLang="ko-KR" dirty="0"/>
              <a:t>. α-</a:t>
            </a:r>
            <a:r>
              <a:rPr lang="ko-KR" altLang="en-US" dirty="0"/>
              <a:t>테스트를 위한 소프트웨어를 </a:t>
            </a:r>
            <a:r>
              <a:rPr lang="en-US" altLang="ko-KR" dirty="0"/>
              <a:t>α</a:t>
            </a:r>
            <a:r>
              <a:rPr lang="ko-KR" altLang="en-US" dirty="0"/>
              <a:t>버전이라 부른다</a:t>
            </a:r>
            <a:r>
              <a:rPr lang="en-US" altLang="ko-KR" dirty="0"/>
              <a:t>. </a:t>
            </a:r>
          </a:p>
          <a:p>
            <a:pPr algn="just" eaLnBrk="1" hangingPunct="1">
              <a:spcAft>
                <a:spcPts val="1200"/>
              </a:spcAft>
            </a:pPr>
            <a:r>
              <a:rPr lang="en-US" altLang="ko-KR" dirty="0"/>
              <a:t>β-</a:t>
            </a:r>
            <a:r>
              <a:rPr lang="ko-KR" altLang="en-US" dirty="0"/>
              <a:t>테스트란 개발자 팀이 소프트웨어를 사용자에게 배포하여</a:t>
            </a:r>
            <a:r>
              <a:rPr lang="en-US" altLang="ko-KR" dirty="0"/>
              <a:t>, </a:t>
            </a:r>
            <a:r>
              <a:rPr lang="ko-KR" altLang="en-US" dirty="0"/>
              <a:t>사용자가 자신의 컴퓨터 환경 또는 실제 상황에서 수행하는 테스트를 말한다</a:t>
            </a:r>
            <a:r>
              <a:rPr lang="en-US" altLang="ko-KR" dirty="0"/>
              <a:t>. β- </a:t>
            </a:r>
            <a:r>
              <a:rPr lang="ko-KR" altLang="en-US" dirty="0"/>
              <a:t>테스트를 위한 소프트웨어를 </a:t>
            </a:r>
            <a:r>
              <a:rPr lang="en-US" altLang="ko-KR" dirty="0"/>
              <a:t>β </a:t>
            </a:r>
            <a:r>
              <a:rPr lang="ko-KR" altLang="en-US" dirty="0"/>
              <a:t>버전이라 부른다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인수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ko-KR" altLang="en-US" dirty="0"/>
              <a:t>소프트웨어 유지보수 하는 과정에서 새로운 기능이 추가되거나 변경 후 하는 </a:t>
            </a:r>
            <a:r>
              <a:rPr lang="ko-KR" altLang="en-US" dirty="0" err="1"/>
              <a:t>테스팅</a:t>
            </a:r>
            <a:endParaRPr lang="en-US" altLang="ko-KR" dirty="0"/>
          </a:p>
          <a:p>
            <a:pPr eaLnBrk="1" hangingPunct="1">
              <a:spcAft>
                <a:spcPts val="1800"/>
              </a:spcAft>
            </a:pPr>
            <a:r>
              <a:rPr lang="ko-KR" altLang="en-US" dirty="0"/>
              <a:t>소프트웨어의 전체 기능을 수행할 수 있는 대표적인 테스트 케이스를 </a:t>
            </a:r>
            <a:r>
              <a:rPr lang="ko-KR" altLang="en-US" dirty="0" err="1"/>
              <a:t>재수행한다</a:t>
            </a:r>
            <a:r>
              <a:rPr lang="en-US" altLang="ko-KR" dirty="0"/>
              <a:t>.</a:t>
            </a:r>
            <a:endParaRPr lang="en-US" altLang="ko-KR" sz="600" dirty="0"/>
          </a:p>
          <a:p>
            <a:pPr eaLnBrk="1" hangingPunct="1">
              <a:spcAft>
                <a:spcPts val="1800"/>
              </a:spcAft>
            </a:pPr>
            <a:r>
              <a:rPr lang="ko-KR" altLang="en-US" dirty="0"/>
              <a:t>새로운 모듈에 의해 영향을 받을 수 있는 기능에 대하여 회귀 테스트를 수행한다</a:t>
            </a:r>
            <a:r>
              <a:rPr lang="en-US" altLang="ko-KR" dirty="0"/>
              <a:t>.</a:t>
            </a:r>
            <a:endParaRPr lang="en-US" altLang="ko-KR" sz="600" dirty="0"/>
          </a:p>
          <a:p>
            <a:pPr eaLnBrk="1" hangingPunct="1">
              <a:spcAft>
                <a:spcPts val="1800"/>
              </a:spcAft>
            </a:pPr>
            <a:r>
              <a:rPr lang="ko-KR" altLang="en-US" dirty="0"/>
              <a:t>변경된 소프트웨어 구성 요소에 대해 집중적으로 회귀 테스트를 수행한다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184824" cy="707886"/>
          </a:xfrm>
        </p:spPr>
        <p:txBody>
          <a:bodyPr/>
          <a:lstStyle/>
          <a:p>
            <a:r>
              <a:rPr lang="ko-KR" altLang="en-US" dirty="0"/>
              <a:t>회귀 테스팅 </a:t>
            </a:r>
            <a:r>
              <a:rPr lang="en-US" altLang="ko-KR" dirty="0"/>
              <a:t>(Regression Testing)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6.8  </a:t>
            </a:r>
            <a:r>
              <a:rPr lang="ko-KR" altLang="en-US" sz="2200" dirty="0"/>
              <a:t>누가 실행</a:t>
            </a:r>
            <a:r>
              <a:rPr lang="en-US" altLang="ko-KR" sz="2200" dirty="0"/>
              <a:t>-</a:t>
            </a:r>
            <a:r>
              <a:rPr lang="ko-KR" altLang="en-US" sz="2200" dirty="0"/>
              <a:t>기반 </a:t>
            </a:r>
            <a:r>
              <a:rPr lang="ko-KR" altLang="en-US" sz="2200" dirty="0" err="1"/>
              <a:t>테스팅을</a:t>
            </a:r>
            <a:r>
              <a:rPr lang="ko-KR" altLang="en-US" sz="2200" dirty="0"/>
              <a:t> 수행하는가</a:t>
            </a:r>
            <a:r>
              <a:rPr lang="en-US" altLang="ko-KR" sz="2200" dirty="0"/>
              <a:t>?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139825" algn="l"/>
              </a:tabLst>
            </a:pPr>
            <a:r>
              <a:rPr lang="ko-KR" altLang="en-US" b="1" dirty="0"/>
              <a:t>프로그래밍은 건설적임</a:t>
            </a:r>
            <a:r>
              <a:rPr lang="en-US" altLang="ko-KR" b="1" dirty="0"/>
              <a:t>(</a:t>
            </a:r>
            <a:r>
              <a:rPr lang="en-US" altLang="ko-KR" b="1" i="1" dirty="0"/>
              <a:t>con</a:t>
            </a:r>
            <a:r>
              <a:rPr lang="en-US" altLang="ko-KR" b="1" dirty="0"/>
              <a:t>structive)</a:t>
            </a:r>
          </a:p>
          <a:p>
            <a:pPr eaLnBrk="1" hangingPunct="1">
              <a:tabLst>
                <a:tab pos="1139825" algn="l"/>
              </a:tabLst>
            </a:pP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r>
              <a:rPr lang="ko-KR" altLang="en-US" b="1" dirty="0" err="1"/>
              <a:t>테스팅은</a:t>
            </a:r>
            <a:r>
              <a:rPr lang="ko-KR" altLang="en-US" b="1" dirty="0"/>
              <a:t> 파괴적임</a:t>
            </a:r>
            <a:r>
              <a:rPr lang="en-US" altLang="ko-KR" b="1" dirty="0"/>
              <a:t>(</a:t>
            </a:r>
            <a:r>
              <a:rPr lang="en-US" altLang="ko-KR" b="1" i="1" dirty="0"/>
              <a:t>de</a:t>
            </a:r>
            <a:r>
              <a:rPr lang="en-US" altLang="ko-KR" b="1" dirty="0"/>
              <a:t>structive)</a:t>
            </a:r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성공적인 테스트는 결함을 찾아내는 것</a:t>
            </a: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r>
              <a:rPr lang="ko-KR" altLang="en-US" b="1" dirty="0"/>
              <a:t>그래서 프로그래머는 단위 </a:t>
            </a:r>
            <a:r>
              <a:rPr lang="ko-KR" altLang="en-US" b="1" dirty="0" err="1"/>
              <a:t>테스팅까지</a:t>
            </a:r>
            <a:r>
              <a:rPr lang="ko-KR" altLang="en-US" b="1" dirty="0"/>
              <a:t> 주로 책임을 짐</a:t>
            </a:r>
            <a:endParaRPr lang="en-US" altLang="ko-KR" b="1" dirty="0"/>
          </a:p>
          <a:p>
            <a:pPr eaLnBrk="1" hangingPunct="1">
              <a:tabLst>
                <a:tab pos="1139825" algn="l"/>
              </a:tabLst>
            </a:pPr>
            <a:r>
              <a:rPr lang="ko-KR" altLang="en-US" b="1" dirty="0"/>
              <a:t>나머지 </a:t>
            </a:r>
            <a:r>
              <a:rPr lang="ko-KR" altLang="en-US" b="1" dirty="0" err="1"/>
              <a:t>테스팅은</a:t>
            </a:r>
            <a:r>
              <a:rPr lang="ko-KR" altLang="en-US" b="1" dirty="0"/>
              <a:t> </a:t>
            </a:r>
            <a:r>
              <a:rPr lang="en-US" altLang="ko-KR" b="1" dirty="0"/>
              <a:t>SQA</a:t>
            </a:r>
            <a:r>
              <a:rPr lang="ko-KR" altLang="en-US" b="1" dirty="0"/>
              <a:t>팀에서 별도로 진행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92536" cy="400110"/>
          </a:xfrm>
        </p:spPr>
        <p:txBody>
          <a:bodyPr/>
          <a:lstStyle/>
          <a:p>
            <a:pPr algn="ctr"/>
            <a:r>
              <a:rPr lang="ko-KR" altLang="en-US"/>
              <a:t>프로그래머의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6.6  </a:t>
            </a:r>
            <a:r>
              <a:rPr lang="ko-KR" altLang="en-US" sz="2200" dirty="0"/>
              <a:t>누가 실행</a:t>
            </a:r>
            <a:r>
              <a:rPr lang="en-US" altLang="ko-KR" sz="2200" dirty="0"/>
              <a:t>-</a:t>
            </a:r>
            <a:r>
              <a:rPr lang="ko-KR" altLang="en-US" sz="2200" dirty="0"/>
              <a:t>기반 </a:t>
            </a:r>
            <a:r>
              <a:rPr lang="ko-KR" altLang="en-US" sz="2200" dirty="0" err="1"/>
              <a:t>테스팅을</a:t>
            </a:r>
            <a:r>
              <a:rPr lang="ko-KR" altLang="en-US" sz="2200" dirty="0"/>
              <a:t> 수행하는가</a:t>
            </a:r>
            <a:r>
              <a:rPr lang="en-US" altLang="ko-KR" sz="2200" dirty="0"/>
              <a:t>?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139825" algn="l"/>
              </a:tabLst>
            </a:pPr>
            <a:r>
              <a:rPr lang="en-US" altLang="ko-KR" b="1" dirty="0"/>
              <a:t>Solution:</a:t>
            </a:r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프로그래머는 정형적 단위 테스팅을 수행</a:t>
            </a:r>
            <a:endParaRPr lang="en-US" altLang="ko-KR" dirty="0"/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그 후 </a:t>
            </a:r>
            <a:r>
              <a:rPr lang="en-US" altLang="ko-KR" dirty="0"/>
              <a:t>SQA </a:t>
            </a:r>
            <a:r>
              <a:rPr lang="ko-KR" altLang="en-US" dirty="0"/>
              <a:t>그룹은 체계적인 </a:t>
            </a:r>
            <a:r>
              <a:rPr lang="ko-KR" altLang="en-US" dirty="0" err="1"/>
              <a:t>테스팅을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프로그래머는 모듈을 디버그</a:t>
            </a: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endParaRPr lang="en-US" altLang="ko-KR" dirty="0"/>
          </a:p>
          <a:p>
            <a:pPr eaLnBrk="1" hangingPunct="1">
              <a:tabLst>
                <a:tab pos="1139825" algn="l"/>
              </a:tabLst>
            </a:pPr>
            <a:r>
              <a:rPr lang="ko-KR" altLang="en-US" b="1" dirty="0"/>
              <a:t>모든 테스트 케이스는 반드시</a:t>
            </a:r>
            <a:endParaRPr lang="en-US" altLang="ko-KR" b="1" dirty="0"/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예상되는 출력과 함께 사전에 계획되어야 하며</a:t>
            </a:r>
            <a:r>
              <a:rPr lang="en-US" altLang="ko-KR" dirty="0"/>
              <a:t>,</a:t>
            </a:r>
          </a:p>
          <a:p>
            <a:pPr lvl="1" eaLnBrk="1" hangingPunct="1">
              <a:tabLst>
                <a:tab pos="1139825" algn="l"/>
              </a:tabLst>
            </a:pPr>
            <a:r>
              <a:rPr lang="ko-KR" altLang="en-US" dirty="0"/>
              <a:t>계속 유지되어야 함</a:t>
            </a:r>
            <a:endParaRPr lang="en-US" altLang="ko-KR" dirty="0"/>
          </a:p>
          <a:p>
            <a:pPr lvl="1" eaLnBrk="1" hangingPunct="1">
              <a:tabLst>
                <a:tab pos="1139825" algn="l"/>
              </a:tabLst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88480" cy="400110"/>
          </a:xfrm>
        </p:spPr>
        <p:txBody>
          <a:bodyPr/>
          <a:lstStyle/>
          <a:p>
            <a:pPr algn="ctr"/>
            <a:r>
              <a:rPr lang="ko-KR" altLang="en-US"/>
              <a:t>체계적인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6.7  </a:t>
            </a:r>
            <a:r>
              <a:rPr lang="ko-KR" altLang="en-US" dirty="0" err="1"/>
              <a:t>테스팅</a:t>
            </a:r>
            <a:r>
              <a:rPr lang="ko-KR" altLang="en-US" dirty="0"/>
              <a:t> 종료 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프로덕트가</a:t>
            </a:r>
            <a:r>
              <a:rPr lang="ko-KR" altLang="en-US" b="1" dirty="0"/>
              <a:t> 최종적으로 폐기될 때에 </a:t>
            </a:r>
            <a:r>
              <a:rPr lang="ko-KR" altLang="en-US" b="1" dirty="0" err="1"/>
              <a:t>테스팅도</a:t>
            </a:r>
            <a:r>
              <a:rPr lang="ko-KR" altLang="en-US" b="1" dirty="0"/>
              <a:t> 종료됨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/>
              <a:t>테스팅</a:t>
            </a:r>
            <a:r>
              <a:rPr lang="ko-KR" altLang="en-US" dirty="0"/>
              <a:t> 종료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테스팅</a:t>
            </a:r>
            <a:r>
              <a:rPr lang="ko-KR" altLang="en-US" dirty="0"/>
              <a:t>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  <a:p>
            <a:r>
              <a:rPr lang="ko-KR" altLang="en-US" dirty="0"/>
              <a:t>정적 분석기</a:t>
            </a:r>
            <a:r>
              <a:rPr lang="en-US" altLang="ko-KR" dirty="0"/>
              <a:t>(static analyzers) </a:t>
            </a:r>
          </a:p>
          <a:p>
            <a:r>
              <a:rPr lang="ko-KR" altLang="en-US" dirty="0"/>
              <a:t>코드 감사기</a:t>
            </a:r>
            <a:r>
              <a:rPr lang="en-US" altLang="ko-KR" dirty="0"/>
              <a:t>(code auditors) </a:t>
            </a:r>
          </a:p>
          <a:p>
            <a:r>
              <a:rPr lang="ko-KR" altLang="en-US" dirty="0"/>
              <a:t>테스트 파일 </a:t>
            </a:r>
            <a:r>
              <a:rPr lang="ko-KR" altLang="en-US" dirty="0" err="1"/>
              <a:t>생성기</a:t>
            </a:r>
            <a:r>
              <a:rPr lang="en-US" altLang="ko-KR" dirty="0"/>
              <a:t>(test file generators) </a:t>
            </a:r>
          </a:p>
          <a:p>
            <a:r>
              <a:rPr lang="ko-KR" altLang="en-US" dirty="0"/>
              <a:t>단정 처리기</a:t>
            </a:r>
            <a:r>
              <a:rPr lang="en-US" altLang="ko-KR" dirty="0"/>
              <a:t>(assertion processors) </a:t>
            </a:r>
          </a:p>
          <a:p>
            <a:r>
              <a:rPr lang="ko-KR" altLang="en-US" dirty="0"/>
              <a:t>테스트 </a:t>
            </a:r>
            <a:r>
              <a:rPr lang="ko-KR" altLang="en-US" dirty="0" err="1"/>
              <a:t>검증기</a:t>
            </a:r>
            <a:r>
              <a:rPr lang="en-US" altLang="ko-KR" dirty="0"/>
              <a:t>(test verifiers) </a:t>
            </a:r>
          </a:p>
          <a:p>
            <a:r>
              <a:rPr lang="ko-KR" altLang="en-US" dirty="0"/>
              <a:t>테스트 장치</a:t>
            </a:r>
            <a:r>
              <a:rPr lang="en-US" altLang="ko-KR" dirty="0"/>
              <a:t>(test harness)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테스팅과</a:t>
            </a:r>
            <a:r>
              <a:rPr lang="ko-KR" altLang="en-US" dirty="0"/>
              <a:t> 디버깅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77072"/>
            <a:ext cx="7418346" cy="96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71600" y="1772816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400" dirty="0"/>
              <a:t>   </a:t>
            </a:r>
            <a:r>
              <a:rPr lang="en-US" altLang="ko-KR" sz="2400" dirty="0"/>
              <a:t>Testing </a:t>
            </a:r>
          </a:p>
          <a:p>
            <a:r>
              <a:rPr lang="en-US" altLang="ko-KR" sz="2400" dirty="0"/>
              <a:t>   –   </a:t>
            </a:r>
            <a:r>
              <a:rPr lang="ko-KR" altLang="en-US" sz="2400" dirty="0"/>
              <a:t>프로그램 에러의 존재를 발견하는 과정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2400" dirty="0"/>
              <a:t>  Debugging </a:t>
            </a:r>
          </a:p>
          <a:p>
            <a:r>
              <a:rPr lang="en-US" altLang="ko-KR" sz="2400" dirty="0"/>
              <a:t>    – </a:t>
            </a:r>
            <a:r>
              <a:rPr lang="ko-KR" altLang="en-US" sz="2400" dirty="0"/>
              <a:t>프로그램 내 에러 발생위치를 찾아서 그 에러를 </a:t>
            </a:r>
            <a:endParaRPr lang="en-US" altLang="ko-KR" sz="2400" dirty="0"/>
          </a:p>
          <a:p>
            <a:r>
              <a:rPr lang="en-US" altLang="ko-KR" sz="2400" dirty="0"/>
              <a:t>      </a:t>
            </a:r>
            <a:r>
              <a:rPr lang="ko-KR" altLang="en-US" sz="2400" dirty="0"/>
              <a:t>제거하는 과정 </a:t>
            </a:r>
          </a:p>
          <a:p>
            <a:r>
              <a:rPr lang="en-US" altLang="ko-KR" sz="2400" dirty="0"/>
              <a:t>    – </a:t>
            </a:r>
            <a:r>
              <a:rPr lang="ko-KR" altLang="en-US" sz="2400" dirty="0" err="1"/>
              <a:t>테스팅</a:t>
            </a:r>
            <a:r>
              <a:rPr lang="ko-KR" altLang="en-US" sz="2400" dirty="0"/>
              <a:t> 결과에 따른 연속 과정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6.0 </a:t>
            </a:r>
            <a:r>
              <a:rPr lang="ko-KR" altLang="en-US" dirty="0" err="1"/>
              <a:t>테스팅</a:t>
            </a:r>
            <a:r>
              <a:rPr lang="ko-KR" altLang="en-US" dirty="0"/>
              <a:t>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763284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87439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 </a:t>
            </a:r>
            <a:r>
              <a:rPr lang="ko-KR" altLang="en-US" dirty="0"/>
              <a:t>소프트웨어 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dirty="0"/>
              <a:t>“</a:t>
            </a:r>
            <a:r>
              <a:rPr lang="ko-KR" altLang="en-US" b="1" dirty="0"/>
              <a:t>우수함</a:t>
            </a:r>
            <a:r>
              <a:rPr lang="en-US" altLang="ko-KR" b="1" dirty="0"/>
              <a:t>”</a:t>
            </a:r>
            <a:r>
              <a:rPr lang="ko-KR" altLang="en-US" b="1" dirty="0"/>
              <a:t>을 의미하지는 않음</a:t>
            </a:r>
            <a:endParaRPr lang="en-US" altLang="ko-KR" b="1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소프트웨어가 기능을 정확하게 갖추게 하는 것</a:t>
            </a:r>
            <a:endParaRPr lang="en-US" altLang="ko-KR" b="1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모든 소프트웨어 전문가들은 자신의 작업이 정확한지를 보장할 책임을 가짐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품질은 처음부터 구축해야 하는 것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528" cy="400110"/>
          </a:xfrm>
        </p:spPr>
        <p:txBody>
          <a:bodyPr/>
          <a:lstStyle/>
          <a:p>
            <a:pPr algn="ctr"/>
            <a:r>
              <a:rPr lang="en-US" altLang="ko-KR" dirty="0">
                <a:ea typeface="ＭＳ Ｐゴシック" charset="-128"/>
              </a:rPr>
              <a:t>Software Quality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 </a:t>
            </a:r>
            <a:r>
              <a:rPr lang="ko-KR" altLang="en-US" dirty="0"/>
              <a:t>소프트웨어 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dirty="0"/>
              <a:t>SQA(software quality assurance) </a:t>
            </a:r>
            <a:r>
              <a:rPr lang="ko-KR" altLang="en-US" b="1" dirty="0"/>
              <a:t>그룹은 개발자가 고품질의 작업을 수행했는지를 보증해야만 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각각의 개발 단계를 마치고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프로덕트가</a:t>
            </a:r>
            <a:r>
              <a:rPr lang="ko-KR" altLang="en-US" dirty="0"/>
              <a:t> 최종 완성되었을 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추가적으로</a:t>
            </a:r>
            <a:r>
              <a:rPr lang="en-US" altLang="ko-KR" b="1" dirty="0"/>
              <a:t>,</a:t>
            </a:r>
            <a:r>
              <a:rPr lang="ko-KR" altLang="en-US" b="1" dirty="0"/>
              <a:t> 품질 보증은 적용되어야만 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프로세스 자체에도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Example: </a:t>
            </a:r>
            <a:r>
              <a:rPr lang="ko-KR" altLang="en-US" dirty="0"/>
              <a:t>소프트웨어가 따라야 하는 다양한 표준을 준수하는 지를 보증하는 감시 절차들이 포함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64544" cy="400110"/>
          </a:xfrm>
        </p:spPr>
        <p:txBody>
          <a:bodyPr/>
          <a:lstStyle/>
          <a:p>
            <a:pPr algn="ctr"/>
            <a:r>
              <a:rPr lang="ko-KR" altLang="en-US"/>
              <a:t>소프트웨어 품질 보증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 </a:t>
            </a:r>
            <a:r>
              <a:rPr lang="ko-KR" altLang="en-US" dirty="0"/>
              <a:t>소프트웨어 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/>
              <a:t>다음 그룹들은 관리의 독립성을 가져야 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개발팀 그룹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SQA </a:t>
            </a:r>
            <a:r>
              <a:rPr lang="ko-KR" altLang="en-US" dirty="0"/>
              <a:t>그룹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다른 팀을 결코 지배해서는 안됨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448" cy="400110"/>
          </a:xfrm>
        </p:spPr>
        <p:txBody>
          <a:bodyPr/>
          <a:lstStyle/>
          <a:p>
            <a:pPr algn="ctr"/>
            <a:r>
              <a:rPr lang="ko-KR" altLang="en-US" dirty="0"/>
              <a:t>관리의 독립성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 </a:t>
            </a:r>
            <a:r>
              <a:rPr lang="ko-KR" altLang="en-US" dirty="0"/>
              <a:t>소프트웨어 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/>
              <a:t>선임 매니저는 만족스럽지 못한 두 가지 선택 사항 중 하나를 선택해야 함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결함 때문에 고생을 할지라도 정시에 인도할 것인지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/>
              <a:t>인도가 늦어지더라도 개발자가 소프트웨어에 있는 결함들을 수정하든지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이 결정은 클라이언트와 개발 조직 모두에게 이익이 되도록 내려져야 함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225" cy="400110"/>
          </a:xfrm>
        </p:spPr>
        <p:txBody>
          <a:bodyPr/>
          <a:lstStyle/>
          <a:p>
            <a:pPr algn="ctr"/>
            <a:r>
              <a:rPr lang="ko-KR" altLang="en-US" dirty="0"/>
              <a:t>관리의 독립성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25192</TotalTime>
  <Words>2298</Words>
  <Application>Microsoft Office PowerPoint</Application>
  <PresentationFormat>화면 슬라이드 쇼(4:3)</PresentationFormat>
  <Paragraphs>406</Paragraphs>
  <Slides>49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HY견고딕</vt:lpstr>
      <vt:lpstr>HY울릉도M</vt:lpstr>
      <vt:lpstr>MD아트체</vt:lpstr>
      <vt:lpstr>굴림</vt:lpstr>
      <vt:lpstr>맑은 고딕</vt:lpstr>
      <vt:lpstr>신명조</vt:lpstr>
      <vt:lpstr>Arial</vt:lpstr>
      <vt:lpstr>Arial Black</vt:lpstr>
      <vt:lpstr>Wingdings</vt:lpstr>
      <vt:lpstr>소프트웨어공학 서식</vt:lpstr>
      <vt:lpstr>PowerPoint 프레젠테이션</vt:lpstr>
      <vt:lpstr>PowerPoint 프레젠테이션</vt:lpstr>
      <vt:lpstr>6.0 테스팅 개요</vt:lpstr>
      <vt:lpstr>6.0 테스팅 개요</vt:lpstr>
      <vt:lpstr>6.0 테스팅 개요</vt:lpstr>
      <vt:lpstr>6.1  소프트웨어 품질</vt:lpstr>
      <vt:lpstr>6.1  소프트웨어 품질</vt:lpstr>
      <vt:lpstr>6.1  소프트웨어 품질</vt:lpstr>
      <vt:lpstr>6.1  소프트웨어 품질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6.2  비실행기반 테스팅</vt:lpstr>
      <vt:lpstr>6.3  실행기반 테스팅</vt:lpstr>
      <vt:lpstr>PowerPoint 프레젠테이션</vt:lpstr>
      <vt:lpstr>6.4 테스트 대상은 무엇인가?</vt:lpstr>
      <vt:lpstr>6.4 테스트 대상은 무엇인가?</vt:lpstr>
      <vt:lpstr>테스팅의 종류</vt:lpstr>
      <vt:lpstr>6.5 블랙 박스 테스팅</vt:lpstr>
      <vt:lpstr>6.6 화이트 박스 테스팅</vt:lpstr>
      <vt:lpstr>6.7 테스트의 종류 (절차 또는 적용 단계에 따른 분류)</vt:lpstr>
      <vt:lpstr>PowerPoint 프레젠테이션</vt:lpstr>
      <vt:lpstr>PowerPoint 프레젠테이션</vt:lpstr>
      <vt:lpstr>PowerPoint 프레젠테이션</vt:lpstr>
      <vt:lpstr>테스트 드라이버(Test Driver)  와 스텁(Stub)</vt:lpstr>
      <vt:lpstr>Top-down 테스팅 (하향식)</vt:lpstr>
      <vt:lpstr>Top-down testing</vt:lpstr>
      <vt:lpstr>  Bottom-up test (상향식 테스트)   Bottom-up test (상향식 테스트)</vt:lpstr>
      <vt:lpstr>상향식 테스팅</vt:lpstr>
      <vt:lpstr>PowerPoint 프레젠테이션</vt:lpstr>
      <vt:lpstr>시스템 테스팅</vt:lpstr>
      <vt:lpstr>PowerPoint 프레젠테이션</vt:lpstr>
      <vt:lpstr>PowerPoint 프레젠테이션</vt:lpstr>
      <vt:lpstr>PowerPoint 프레젠테이션</vt:lpstr>
      <vt:lpstr>6.8  누가 실행-기반 테스팅을 수행하는가?</vt:lpstr>
      <vt:lpstr>6.6  누가 실행-기반 테스팅을 수행하는가?</vt:lpstr>
      <vt:lpstr>6.7  테스팅 종료 시기</vt:lpstr>
      <vt:lpstr>테스팅 도구</vt:lpstr>
      <vt:lpstr>테스팅과 디버깅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안 찬웅</cp:lastModifiedBy>
  <cp:revision>1625</cp:revision>
  <dcterms:created xsi:type="dcterms:W3CDTF">2010-06-28T15:09:10Z</dcterms:created>
  <dcterms:modified xsi:type="dcterms:W3CDTF">2022-11-25T04:29:34Z</dcterms:modified>
</cp:coreProperties>
</file>