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70" r:id="rId2"/>
    <p:sldId id="548" r:id="rId3"/>
    <p:sldId id="59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70" r:id="rId25"/>
    <p:sldId id="603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4" r:id="rId49"/>
    <p:sldId id="595" r:id="rId50"/>
    <p:sldId id="604" r:id="rId51"/>
    <p:sldId id="602" r:id="rId52"/>
    <p:sldId id="597" r:id="rId53"/>
    <p:sldId id="600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 varScale="1">
        <p:scale>
          <a:sx n="93" d="100"/>
          <a:sy n="93" d="100"/>
        </p:scale>
        <p:origin x="120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C9C9-294B-427E-8143-8540E352EB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4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C9C9-294B-427E-8143-8540E352EBE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0"/>
            <a:ext cx="8229600" cy="4525963"/>
          </a:xfrm>
        </p:spPr>
        <p:txBody>
          <a:bodyPr/>
          <a:lstStyle>
            <a:lvl1pPr>
              <a:defRPr sz="2000" baseline="0">
                <a:latin typeface="HY강B" pitchFamily="18" charset="-127"/>
              </a:defRPr>
            </a:lvl1pPr>
            <a:lvl2pPr marL="742950" indent="-285750">
              <a:buFont typeface="Wingdings" pitchFamily="2" charset="2"/>
              <a:buChar char="ü"/>
              <a:defRPr sz="2000" baseline="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D612-BBAA-4F9B-B593-19B0F04A5EFC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517D8C-942B-4BF8-9F67-830DFF5E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450275"/>
            <a:ext cx="8768862" cy="1221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BC766-7833-43FE-AAA5-AD3F72896173}"/>
              </a:ext>
            </a:extLst>
          </p:cNvPr>
          <p:cNvSpPr txBox="1"/>
          <p:nvPr/>
        </p:nvSpPr>
        <p:spPr>
          <a:xfrm>
            <a:off x="1979712" y="2492896"/>
            <a:ext cx="586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Test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Driven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Development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실패할 만큼의 테스트 코드를 작성</a:t>
            </a:r>
            <a:endParaRPr lang="en-US" altLang="ko-KR" sz="2000" b="0" dirty="0"/>
          </a:p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실패란 「실행 오류」뿐만 아니라 「컴파일 오류」도 포함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6" y="2060848"/>
            <a:ext cx="80867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20379355">
            <a:off x="2739917" y="5146144"/>
            <a:ext cx="529183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컴파일 오류로 실패하기 때문에 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더 이상의 테스트 코드를 작성해서는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안된다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53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테스트를 통과할 만큼의 코드를 작성한다</a:t>
            </a:r>
            <a:endParaRPr lang="en-US" altLang="ko-KR" sz="2000" b="0" dirty="0"/>
          </a:p>
          <a:p>
            <a:pPr>
              <a:buFont typeface="Arial" pitchFamily="34" charset="0"/>
              <a:buChar char="•"/>
            </a:pPr>
            <a:endParaRPr lang="en-US" altLang="ko-KR" sz="2000" b="0" dirty="0"/>
          </a:p>
          <a:p>
            <a:pPr>
              <a:buFont typeface="Arial" pitchFamily="34" charset="0"/>
              <a:buChar char="•"/>
            </a:pP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6963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7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" y="1635699"/>
            <a:ext cx="6696744" cy="218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7544" y="1920888"/>
            <a:ext cx="561662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1" y="3861048"/>
            <a:ext cx="6471766" cy="227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20379355">
            <a:off x="4278001" y="5300032"/>
            <a:ext cx="2215671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테스트 코드 작성</a:t>
            </a:r>
          </a:p>
        </p:txBody>
      </p:sp>
    </p:spTree>
    <p:extLst>
      <p:ext uri="{BB962C8B-B14F-4D97-AF65-F5344CB8AC3E}">
        <p14:creationId xmlns:p14="http://schemas.microsoft.com/office/powerpoint/2010/main" val="210810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7915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0379355">
            <a:off x="2731872" y="2633591"/>
            <a:ext cx="4456669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테스트 코드를 통과하는 가장 단순한 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애플리케이션 코드 작성</a:t>
            </a:r>
          </a:p>
        </p:txBody>
      </p:sp>
    </p:spTree>
    <p:extLst>
      <p:ext uri="{BB962C8B-B14F-4D97-AF65-F5344CB8AC3E}">
        <p14:creationId xmlns:p14="http://schemas.microsoft.com/office/powerpoint/2010/main" val="168015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12776"/>
            <a:ext cx="87725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39552" y="2204864"/>
            <a:ext cx="4680520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0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330" y="1700808"/>
            <a:ext cx="8035925" cy="50472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sz="2000" dirty="0"/>
              <a:t>테스트 코드 작성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562"/>
            <a:ext cx="872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09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93677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코드 작성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3" y="1340768"/>
            <a:ext cx="7776864" cy="450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5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7" y="1829653"/>
            <a:ext cx="86677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683568" y="3047948"/>
            <a:ext cx="3384376" cy="3284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28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086" y="1697015"/>
            <a:ext cx="8035925" cy="7207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실패하는 테스트 코드 작성 후에 애플리케이션 코드 작성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40483"/>
            <a:ext cx="85725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45558"/>
            <a:ext cx="86010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64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424" y="1484784"/>
            <a:ext cx="8035925" cy="7207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실패하는 테스트 코드 작성 후에 애플리케이션 코드 작성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4" y="1942703"/>
            <a:ext cx="87534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5" y="4581128"/>
            <a:ext cx="84296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7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573288"/>
            <a:ext cx="63436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037" y="1520453"/>
            <a:ext cx="8035925" cy="180087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테스트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주도 개발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b="0" dirty="0">
                <a:latin typeface="+mn-ea"/>
              </a:rPr>
              <a:t>테스트가 주도가 되는 개발방식</a:t>
            </a:r>
            <a:endParaRPr lang="en-US" altLang="ko-KR" b="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0" dirty="0">
                <a:latin typeface="+mn-ea"/>
              </a:rPr>
              <a:t>테스트 코드를 먼저 개발한 후에 애플리케이션 코드를 개발하는 방식</a:t>
            </a:r>
            <a:endParaRPr lang="en-US" altLang="ko-KR" b="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70043"/>
            <a:ext cx="63436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5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Kent Beck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43187"/>
            <a:ext cx="80962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3807" y="1964551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possibly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 bwMode="auto">
          <a:xfrm rot="1792510">
            <a:off x="6109108" y="2531351"/>
            <a:ext cx="238295" cy="314454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5678570" y="3140968"/>
            <a:ext cx="81435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34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68575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97152"/>
            <a:ext cx="6768752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>
            <a:off x="1043608" y="4384576"/>
            <a:ext cx="4896544" cy="192474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195736" y="4293096"/>
            <a:ext cx="3240360" cy="223224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34084" y="1484784"/>
            <a:ext cx="8035925" cy="7207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실패하는 테스트 코드 작성 후에 애플리케이션 코드 작성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2047" y="4941168"/>
            <a:ext cx="290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Why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실패하는가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58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5536" y="1700808"/>
            <a:ext cx="8035925" cy="50405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000" dirty="0"/>
              <a:t>애플리케이션 코드 작성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85" y="2564904"/>
            <a:ext cx="89820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31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5" y="1772816"/>
            <a:ext cx="85534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683568" y="3933056"/>
            <a:ext cx="5976664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608404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각자 실습으로</a:t>
            </a:r>
          </a:p>
        </p:txBody>
      </p:sp>
      <p:sp>
        <p:nvSpPr>
          <p:cNvPr id="6" name="오른쪽 화살표 5"/>
          <p:cNvSpPr/>
          <p:nvPr/>
        </p:nvSpPr>
        <p:spPr bwMode="auto">
          <a:xfrm rot="16200000">
            <a:off x="1408338" y="4872312"/>
            <a:ext cx="864096" cy="41288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39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Mockito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7211" y="1484784"/>
            <a:ext cx="8035925" cy="17288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0" dirty="0">
                <a:latin typeface="+mn-ea"/>
              </a:rPr>
              <a:t>모의 객체 생성 프레임워크</a:t>
            </a:r>
            <a:endParaRPr lang="en-US" altLang="ko-KR" b="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0" dirty="0">
                <a:latin typeface="+mn-ea"/>
              </a:rPr>
              <a:t>대부분 하나 이상의 객체들이 서로 협업하면서 서비스를 제공</a:t>
            </a:r>
            <a:r>
              <a:rPr lang="en-US" altLang="ko-KR" b="0" dirty="0">
                <a:latin typeface="+mn-ea"/>
              </a:rPr>
              <a:t>=&gt;</a:t>
            </a:r>
            <a:r>
              <a:rPr lang="ko-KR" altLang="en-US" b="0" dirty="0">
                <a:latin typeface="+mn-ea"/>
              </a:rPr>
              <a:t>이러한 작업 방식은 테스트를 수행할 때 문제를 발생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5151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F2000-A5B1-4479-969A-5D9795A8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422CB-0555-4449-A837-FE05CCCB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유닛 테스트를 위한 </a:t>
            </a:r>
            <a:r>
              <a:rPr lang="en-US" altLang="ko-KR" dirty="0"/>
              <a:t>Java mocking framework</a:t>
            </a:r>
          </a:p>
          <a:p>
            <a:r>
              <a:rPr lang="ko-KR" altLang="en-US" dirty="0"/>
              <a:t>자바 단위테스트에서 가짜 객체를 지원해주는 프레임워크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단위 테스트를 하기 위해 </a:t>
            </a:r>
            <a:r>
              <a:rPr lang="en-US" altLang="ko-KR" dirty="0"/>
              <a:t>Mock</a:t>
            </a:r>
            <a:r>
              <a:rPr lang="ko-KR" altLang="en-US" dirty="0"/>
              <a:t>을 만들어주는 프레임워크</a:t>
            </a:r>
          </a:p>
          <a:p>
            <a:r>
              <a:rPr lang="en-US" altLang="ko-KR" dirty="0"/>
              <a:t>Mock </a:t>
            </a:r>
            <a:r>
              <a:rPr lang="ko-KR" altLang="en-US" dirty="0"/>
              <a:t>객체 생성</a:t>
            </a:r>
            <a:r>
              <a:rPr lang="en-US" altLang="ko-KR" dirty="0"/>
              <a:t>, Mock </a:t>
            </a:r>
            <a:r>
              <a:rPr lang="ko-KR" altLang="en-US" dirty="0"/>
              <a:t>객체 동작을 지정</a:t>
            </a:r>
            <a:r>
              <a:rPr lang="en-US" altLang="ko-KR" dirty="0"/>
              <a:t>, </a:t>
            </a:r>
            <a:r>
              <a:rPr lang="ko-KR" altLang="en-US" dirty="0"/>
              <a:t>그리고 테스트 대상 로직이 제대로 수행 되었는지 확인 가능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출처</a:t>
            </a:r>
            <a:r>
              <a:rPr lang="en-US" altLang="ko-KR" dirty="0"/>
              <a:t>: https://www.crocus.co.kr/1556 [Crocus]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8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035925" cy="25209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0" dirty="0">
                <a:latin typeface="+mn-ea"/>
              </a:rPr>
              <a:t>만약 테스트 대상이 되는 클래스</a:t>
            </a:r>
            <a:r>
              <a:rPr lang="en-US" altLang="ko-KR" b="0" dirty="0">
                <a:latin typeface="+mn-ea"/>
              </a:rPr>
              <a:t>(CUT, Class Under Test)</a:t>
            </a:r>
            <a:r>
              <a:rPr lang="ko-KR" altLang="en-US" b="0" dirty="0">
                <a:latin typeface="+mn-ea"/>
              </a:rPr>
              <a:t>와 협력하는 클래스가 아직 구현되지 않았을 경우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0" dirty="0">
                <a:latin typeface="+mn-ea"/>
              </a:rPr>
              <a:t>CUT</a:t>
            </a:r>
            <a:r>
              <a:rPr lang="ko-KR" altLang="en-US" b="0" dirty="0">
                <a:latin typeface="+mn-ea"/>
              </a:rPr>
              <a:t>의 실행 경로들이 협력 클래스로부터 온 입력에 따라 달라지는 경우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0" dirty="0">
                <a:latin typeface="+mn-ea"/>
              </a:rPr>
              <a:t>CUT</a:t>
            </a:r>
            <a:r>
              <a:rPr lang="ko-KR" altLang="en-US" b="0" dirty="0">
                <a:latin typeface="+mn-ea"/>
              </a:rPr>
              <a:t>를 테스트 할 때 협력 클래스의 특정 기능이 호출되었는지를 확인하는 경우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9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260350"/>
            <a:ext cx="7848872" cy="3238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간접입력과 간접출력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661" y="1556792"/>
            <a:ext cx="8035925" cy="3169022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>
                <a:latin typeface="+mn-ea"/>
              </a:rPr>
              <a:t>간접입력</a:t>
            </a:r>
            <a:r>
              <a:rPr lang="en-US" altLang="ko-KR" sz="2000" b="0" dirty="0">
                <a:latin typeface="+mn-ea"/>
              </a:rPr>
              <a:t>(indirect input): CUT</a:t>
            </a:r>
            <a:r>
              <a:rPr lang="ko-KR" altLang="en-US" sz="2000" b="0" dirty="0">
                <a:latin typeface="+mn-ea"/>
              </a:rPr>
              <a:t>의 대부분의 경로가 외부 협력 객체로부터 반환된 값이나 예외를 처리할 목적으로 존재하는 경우 협력 개체로부터 반환되는 값이나 예외들을 간접입력이라고 한다</a:t>
            </a:r>
            <a:r>
              <a:rPr lang="en-US" altLang="ko-KR" sz="2000" b="0" dirty="0">
                <a:latin typeface="+mn-ea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ko-KR" altLang="en-US" sz="2000" b="0" dirty="0">
                <a:latin typeface="+mn-ea"/>
              </a:rPr>
              <a:t>간접출력</a:t>
            </a:r>
            <a:r>
              <a:rPr lang="en-US" altLang="ko-KR" sz="2000" b="0" dirty="0">
                <a:latin typeface="+mn-ea"/>
              </a:rPr>
              <a:t>(indirect output): CUT</a:t>
            </a:r>
            <a:r>
              <a:rPr lang="ko-KR" altLang="en-US" sz="2000" b="0" dirty="0">
                <a:latin typeface="+mn-ea"/>
              </a:rPr>
              <a:t>의 어떤 기능이 협력 객체의 특정 기능을 호출하지만 반환 값이 없는 경우에는 어떻게 테스트해야 하는가</a:t>
            </a:r>
            <a:r>
              <a:rPr lang="en-US" altLang="ko-KR" sz="2000" b="0" dirty="0">
                <a:latin typeface="+mn-ea"/>
              </a:rPr>
              <a:t>? </a:t>
            </a:r>
            <a:r>
              <a:rPr lang="ko-KR" altLang="en-US" sz="2000" b="0" dirty="0">
                <a:latin typeface="+mn-ea"/>
              </a:rPr>
              <a:t>이런 경우에는 </a:t>
            </a:r>
            <a:r>
              <a:rPr lang="en-US" altLang="ko-KR" sz="2000" b="0" dirty="0">
                <a:latin typeface="+mn-ea"/>
              </a:rPr>
              <a:t>CUT</a:t>
            </a:r>
            <a:r>
              <a:rPr lang="ko-KR" altLang="en-US" sz="2000" b="0" dirty="0">
                <a:latin typeface="+mn-ea"/>
              </a:rPr>
              <a:t>가 협력 객체의 기능을 적절한 인자를 사용하여 올바르게 호출하였는지를 확인하여 테스트한다</a:t>
            </a:r>
            <a:r>
              <a:rPr lang="en-US" altLang="ko-KR" sz="2000" b="0" dirty="0">
                <a:latin typeface="+mn-ea"/>
              </a:rPr>
              <a:t>. </a:t>
            </a:r>
            <a:r>
              <a:rPr lang="ko-KR" altLang="en-US" sz="2000" b="0" dirty="0">
                <a:latin typeface="+mn-ea"/>
              </a:rPr>
              <a:t>이 때 </a:t>
            </a:r>
            <a:r>
              <a:rPr lang="en-US" altLang="ko-KR" sz="2000" b="0" dirty="0">
                <a:latin typeface="+mn-ea"/>
              </a:rPr>
              <a:t>CUT</a:t>
            </a:r>
            <a:r>
              <a:rPr lang="ko-KR" altLang="en-US" sz="2000" b="0" dirty="0">
                <a:latin typeface="+mn-ea"/>
              </a:rPr>
              <a:t>로부터 협력 객체로의 함수호출을 간접 출력이라고 한다</a:t>
            </a:r>
            <a:r>
              <a:rPr lang="en-US" altLang="ko-KR" sz="2000" b="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2233" y="5589240"/>
            <a:ext cx="173316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</a:rPr>
              <a:t>모의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 생성</a:t>
            </a:r>
          </a:p>
        </p:txBody>
      </p:sp>
      <p:sp>
        <p:nvSpPr>
          <p:cNvPr id="5" name="아래쪽 화살표 4"/>
          <p:cNvSpPr/>
          <p:nvPr/>
        </p:nvSpPr>
        <p:spPr bwMode="auto">
          <a:xfrm>
            <a:off x="3890785" y="4744308"/>
            <a:ext cx="576064" cy="844932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753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000" dirty="0"/>
              <a:t>Cart </a:t>
            </a:r>
            <a:r>
              <a:rPr lang="ko-KR" altLang="en-US" sz="2000" dirty="0"/>
              <a:t>클래스를 </a:t>
            </a:r>
            <a:r>
              <a:rPr lang="en-US" altLang="ko-KR" sz="2000" dirty="0"/>
              <a:t>TDD</a:t>
            </a:r>
            <a:r>
              <a:rPr lang="ko-KR" altLang="en-US" sz="2000" dirty="0"/>
              <a:t>로 구현하자</a:t>
            </a:r>
            <a:endParaRPr lang="en-US" altLang="ko-KR" sz="2000" dirty="0"/>
          </a:p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이슈</a:t>
            </a:r>
            <a:r>
              <a:rPr lang="en-US" altLang="ko-KR" sz="2000" b="0" dirty="0"/>
              <a:t>: </a:t>
            </a:r>
            <a:r>
              <a:rPr lang="en-US" altLang="ko-KR" sz="2000" b="0" dirty="0" err="1"/>
              <a:t>PriceManager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클래스는 원격 서버에 네트워크로 연결되어 있기 때문에 </a:t>
            </a:r>
            <a:r>
              <a:rPr lang="en-US" altLang="ko-KR" sz="2000" b="0" dirty="0"/>
              <a:t>TDD</a:t>
            </a:r>
            <a:r>
              <a:rPr lang="ko-KR" altLang="en-US" sz="2000" b="0" dirty="0"/>
              <a:t>를 사용하여 동작을 검증하면서 개발을 진행하려면 너무 느리고 또한 네트워크의 상황에 너무 종속적이다</a:t>
            </a:r>
            <a:r>
              <a:rPr lang="en-US" altLang="ko-KR" sz="2000" b="0" dirty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0" y="3554583"/>
            <a:ext cx="59531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7426" y="554263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모의객체로 만들자</a:t>
            </a:r>
          </a:p>
        </p:txBody>
      </p:sp>
      <p:sp>
        <p:nvSpPr>
          <p:cNvPr id="5" name="아래쪽 화살표 4"/>
          <p:cNvSpPr/>
          <p:nvPr/>
        </p:nvSpPr>
        <p:spPr bwMode="auto">
          <a:xfrm rot="20831470">
            <a:off x="5294968" y="4513295"/>
            <a:ext cx="432048" cy="1224136"/>
          </a:xfrm>
          <a:prstGeom prst="downArrow">
            <a:avLst/>
          </a:prstGeom>
          <a:solidFill>
            <a:srgbClr val="FF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5518" y="3554583"/>
            <a:ext cx="2795847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장바구니 관련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서비스를제공하고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PriceManager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물건의가격과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할인율을 조회하고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1+1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과 같은 여러 가지 구매혜택을 받을 수 있는지 문의한다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41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000" b="0" dirty="0"/>
              <a:t>Cart </a:t>
            </a:r>
            <a:r>
              <a:rPr lang="ko-KR" altLang="en-US" sz="2000" b="0" dirty="0"/>
              <a:t>클래스에서 구매 물건을 </a:t>
            </a:r>
            <a:r>
              <a:rPr lang="ko-KR" altLang="en-US" sz="2000" b="0" dirty="0" err="1"/>
              <a:t>카트에</a:t>
            </a:r>
            <a:r>
              <a:rPr lang="ko-KR" altLang="en-US" sz="2000" b="0" dirty="0"/>
              <a:t> 넣는 「</a:t>
            </a:r>
            <a:r>
              <a:rPr lang="en-US" altLang="ko-KR" sz="2000" b="0" dirty="0"/>
              <a:t>put()</a:t>
            </a:r>
            <a:r>
              <a:rPr lang="ko-KR" altLang="en-US" sz="2000" b="0" dirty="0"/>
              <a:t>」 </a:t>
            </a:r>
            <a:r>
              <a:rPr lang="ko-KR" altLang="en-US" sz="2000" b="0" dirty="0" err="1"/>
              <a:t>메소드와</a:t>
            </a:r>
            <a:r>
              <a:rPr lang="ko-KR" altLang="en-US" sz="2000" b="0" dirty="0"/>
              <a:t> </a:t>
            </a:r>
            <a:r>
              <a:rPr lang="ko-KR" altLang="en-US" sz="2000" b="0" dirty="0" err="1"/>
              <a:t>카트에</a:t>
            </a:r>
            <a:r>
              <a:rPr lang="ko-KR" altLang="en-US" sz="2000" b="0" dirty="0"/>
              <a:t> 있는 모든 물품의 총 가격을 계산하는 「</a:t>
            </a:r>
            <a:r>
              <a:rPr lang="en-US" altLang="ko-KR" sz="2000" b="0" dirty="0" err="1"/>
              <a:t>totalPrice</a:t>
            </a:r>
            <a:r>
              <a:rPr lang="en-US" altLang="ko-KR" sz="2000" b="0" dirty="0"/>
              <a:t>()</a:t>
            </a:r>
            <a:r>
              <a:rPr lang="ko-KR" altLang="en-US" sz="2000" b="0" dirty="0"/>
              <a:t>」 </a:t>
            </a:r>
            <a:r>
              <a:rPr lang="ko-KR" altLang="en-US" sz="2000" b="0" dirty="0" err="1"/>
              <a:t>메소드를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TDD</a:t>
            </a:r>
            <a:r>
              <a:rPr lang="ko-KR" altLang="en-US" sz="2000" b="0" dirty="0"/>
              <a:t>로 개발하자</a:t>
            </a:r>
            <a:r>
              <a:rPr lang="en-US" altLang="ko-KR" sz="2000" b="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「</a:t>
            </a:r>
            <a:r>
              <a:rPr lang="en-US" altLang="ko-KR" sz="2000" b="0" dirty="0" err="1"/>
              <a:t>totalPrice</a:t>
            </a:r>
            <a:r>
              <a:rPr lang="en-US" altLang="ko-KR" sz="2000" b="0" dirty="0"/>
              <a:t>()</a:t>
            </a:r>
            <a:r>
              <a:rPr lang="ko-KR" altLang="en-US" sz="2000" b="0" dirty="0"/>
              <a:t>」 기능은「</a:t>
            </a:r>
            <a:r>
              <a:rPr lang="en-US" altLang="ko-KR" sz="2000" b="0" dirty="0"/>
              <a:t>put()</a:t>
            </a:r>
            <a:r>
              <a:rPr lang="ko-KR" altLang="en-US" sz="2000" b="0" dirty="0"/>
              <a:t>」 기능에 의존하기 때문에 「</a:t>
            </a:r>
            <a:r>
              <a:rPr lang="en-US" altLang="ko-KR" sz="2000" b="0" dirty="0"/>
              <a:t>put()</a:t>
            </a:r>
            <a:r>
              <a:rPr lang="ko-KR" altLang="en-US" sz="2000" b="0" dirty="0"/>
              <a:t>」 </a:t>
            </a:r>
            <a:r>
              <a:rPr lang="ko-KR" altLang="en-US" sz="2000" b="0" dirty="0" err="1"/>
              <a:t>메소드를</a:t>
            </a:r>
            <a:r>
              <a:rPr lang="ko-KR" altLang="en-US" sz="2000" b="0" dirty="0"/>
              <a:t> 먼저 작성한다</a:t>
            </a:r>
            <a:r>
              <a:rPr lang="en-US" altLang="ko-KR" sz="2000" b="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40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01D3F-8AFA-4BC1-BF5D-0B23CA6D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ko-KR" altLang="en-US" dirty="0"/>
              <a:t> 개념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6BE77-987F-470D-8481-4AA5E69DB4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476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4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Mockito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700808"/>
            <a:ext cx="8035925" cy="50472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 err="1">
                <a:latin typeface="+mn-ea"/>
              </a:rPr>
              <a:t>Mockito</a:t>
            </a:r>
            <a:r>
              <a:rPr lang="en-US" altLang="ko-KR" dirty="0"/>
              <a:t> </a:t>
            </a:r>
            <a:r>
              <a:rPr lang="ko-KR" altLang="en-US" dirty="0"/>
              <a:t>의존관계  추가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4181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433350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☞1.10.19</a:t>
            </a:r>
            <a:r>
              <a:rPr lang="ko-KR" altLang="en-US" dirty="0"/>
              <a:t>가 작동이 안되면 </a:t>
            </a:r>
            <a:r>
              <a:rPr lang="en-US" altLang="ko-KR" dirty="0"/>
              <a:t>1.10.18</a:t>
            </a:r>
            <a:r>
              <a:rPr lang="ko-KR" altLang="en-US" dirty="0"/>
              <a:t>로 </a:t>
            </a:r>
            <a:r>
              <a:rPr lang="en-US" altLang="ko-KR" dirty="0"/>
              <a:t>try!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9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035925" cy="108079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최종적으로 다음 테스트 코드를 통과하도록 </a:t>
            </a:r>
            <a:r>
              <a:rPr lang="en-US" altLang="ko-KR" dirty="0"/>
              <a:t>Cart </a:t>
            </a:r>
            <a:r>
              <a:rPr lang="ko-KR" altLang="en-US" dirty="0"/>
              <a:t>클래스를 </a:t>
            </a:r>
            <a:r>
              <a:rPr lang="en-US" altLang="ko-KR" dirty="0"/>
              <a:t>TDD </a:t>
            </a:r>
            <a:r>
              <a:rPr lang="ko-KR" altLang="en-US" dirty="0"/>
              <a:t>방식으로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04864"/>
            <a:ext cx="6771481" cy="4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68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0" dirty="0">
                <a:latin typeface="+mn-ea"/>
              </a:rPr>
              <a:t>Cart </a:t>
            </a:r>
            <a:r>
              <a:rPr lang="ko-KR" altLang="en-US" b="0" dirty="0">
                <a:latin typeface="+mn-ea"/>
              </a:rPr>
              <a:t>클래스의 「</a:t>
            </a:r>
            <a:r>
              <a:rPr lang="en-US" altLang="ko-KR" b="0" dirty="0" err="1">
                <a:latin typeface="+mn-ea"/>
              </a:rPr>
              <a:t>totalPrice</a:t>
            </a:r>
            <a:r>
              <a:rPr lang="en-US" altLang="ko-KR" b="0" dirty="0">
                <a:latin typeface="+mn-ea"/>
              </a:rPr>
              <a:t>()</a:t>
            </a:r>
            <a:r>
              <a:rPr lang="ko-KR" altLang="en-US" b="0" dirty="0">
                <a:latin typeface="+mn-ea"/>
              </a:rPr>
              <a:t>」 </a:t>
            </a:r>
            <a:r>
              <a:rPr lang="ko-KR" altLang="en-US" b="0" dirty="0" err="1">
                <a:latin typeface="+mn-ea"/>
              </a:rPr>
              <a:t>메소드를</a:t>
            </a:r>
            <a:r>
              <a:rPr lang="ko-KR" altLang="en-US" b="0" dirty="0">
                <a:latin typeface="+mn-ea"/>
              </a:rPr>
              <a:t> 작성하자</a:t>
            </a:r>
            <a:r>
              <a:rPr lang="en-US" altLang="ko-KR" b="0" dirty="0">
                <a:latin typeface="+mn-ea"/>
              </a:rPr>
              <a:t>. </a:t>
            </a:r>
            <a:r>
              <a:rPr lang="ko-KR" altLang="en-US" b="0" dirty="0">
                <a:latin typeface="+mn-ea"/>
              </a:rPr>
              <a:t>이를 위해 테스트 클래스에「</a:t>
            </a:r>
            <a:r>
              <a:rPr lang="en-US" altLang="ko-KR" b="0" dirty="0" err="1">
                <a:latin typeface="+mn-ea"/>
              </a:rPr>
              <a:t>testTotalPrice</a:t>
            </a:r>
            <a:r>
              <a:rPr lang="en-US" altLang="ko-KR" b="0" dirty="0">
                <a:latin typeface="+mn-ea"/>
              </a:rPr>
              <a:t>()</a:t>
            </a:r>
            <a:r>
              <a:rPr lang="ko-KR" altLang="en-US" b="0" dirty="0">
                <a:latin typeface="+mn-ea"/>
              </a:rPr>
              <a:t>」 </a:t>
            </a:r>
            <a:r>
              <a:rPr lang="ko-KR" altLang="en-US" b="0" dirty="0" err="1">
                <a:latin typeface="+mn-ea"/>
              </a:rPr>
              <a:t>메소드를</a:t>
            </a:r>
            <a:r>
              <a:rPr lang="ko-KR" altLang="en-US" b="0" dirty="0">
                <a:latin typeface="+mn-ea"/>
              </a:rPr>
              <a:t> 추가해보자</a:t>
            </a:r>
            <a:r>
              <a:rPr lang="en-US" altLang="ko-KR" b="0" dirty="0">
                <a:latin typeface="+mn-ea"/>
              </a:rPr>
              <a:t>. </a:t>
            </a:r>
            <a:r>
              <a:rPr lang="ko-KR" altLang="en-US" b="0" dirty="0">
                <a:latin typeface="+mn-ea"/>
              </a:rPr>
              <a:t>아이템 </a:t>
            </a:r>
            <a:r>
              <a:rPr lang="en-US" altLang="ko-KR" b="0" dirty="0">
                <a:latin typeface="+mn-ea"/>
              </a:rPr>
              <a:t>id</a:t>
            </a:r>
            <a:r>
              <a:rPr lang="ko-KR" altLang="en-US" b="0" dirty="0">
                <a:latin typeface="+mn-ea"/>
              </a:rPr>
              <a:t>가 “</a:t>
            </a:r>
            <a:r>
              <a:rPr lang="en-US" altLang="ko-KR" b="0" dirty="0">
                <a:latin typeface="+mn-ea"/>
              </a:rPr>
              <a:t>1234”</a:t>
            </a:r>
            <a:r>
              <a:rPr lang="ko-KR" altLang="en-US" b="0" dirty="0">
                <a:latin typeface="+mn-ea"/>
              </a:rPr>
              <a:t>인 물품의 가격은</a:t>
            </a:r>
            <a:r>
              <a:rPr lang="en-US" altLang="ko-KR" b="0" dirty="0">
                <a:latin typeface="+mn-ea"/>
              </a:rPr>
              <a:t>1000</a:t>
            </a:r>
            <a:r>
              <a:rPr lang="ko-KR" altLang="en-US" b="0" dirty="0">
                <a:latin typeface="+mn-ea"/>
              </a:rPr>
              <a:t>원</a:t>
            </a:r>
            <a:r>
              <a:rPr lang="en-US" altLang="ko-KR" b="0" dirty="0">
                <a:latin typeface="+mn-ea"/>
              </a:rPr>
              <a:t>, </a:t>
            </a:r>
            <a:r>
              <a:rPr lang="ko-KR" altLang="en-US" b="0" dirty="0">
                <a:latin typeface="+mn-ea"/>
              </a:rPr>
              <a:t>아이템 </a:t>
            </a:r>
            <a:r>
              <a:rPr lang="en-US" altLang="ko-KR" b="0" dirty="0">
                <a:latin typeface="+mn-ea"/>
              </a:rPr>
              <a:t>id</a:t>
            </a:r>
            <a:r>
              <a:rPr lang="ko-KR" altLang="en-US" b="0" dirty="0">
                <a:latin typeface="+mn-ea"/>
              </a:rPr>
              <a:t>가 “</a:t>
            </a:r>
            <a:r>
              <a:rPr lang="en-US" altLang="ko-KR" b="0" dirty="0">
                <a:latin typeface="+mn-ea"/>
              </a:rPr>
              <a:t>3456”</a:t>
            </a:r>
            <a:r>
              <a:rPr lang="ko-KR" altLang="en-US" b="0" dirty="0">
                <a:latin typeface="+mn-ea"/>
              </a:rPr>
              <a:t>인 물품은 </a:t>
            </a:r>
            <a:r>
              <a:rPr lang="en-US" altLang="ko-KR" b="0" dirty="0">
                <a:latin typeface="+mn-ea"/>
              </a:rPr>
              <a:t>1+1 </a:t>
            </a:r>
            <a:r>
              <a:rPr lang="ko-KR" altLang="en-US" b="0" dirty="0">
                <a:latin typeface="+mn-ea"/>
              </a:rPr>
              <a:t>행사 중이며 가격이 </a:t>
            </a:r>
            <a:r>
              <a:rPr lang="en-US" altLang="ko-KR" b="0" dirty="0">
                <a:latin typeface="+mn-ea"/>
              </a:rPr>
              <a:t>2500</a:t>
            </a:r>
            <a:r>
              <a:rPr lang="ko-KR" altLang="en-US" b="0" dirty="0">
                <a:latin typeface="+mn-ea"/>
              </a:rPr>
              <a:t>원</a:t>
            </a:r>
            <a:r>
              <a:rPr lang="en-US" altLang="ko-KR" b="0" dirty="0">
                <a:latin typeface="+mn-ea"/>
              </a:rPr>
              <a:t>, </a:t>
            </a:r>
            <a:r>
              <a:rPr lang="ko-KR" altLang="en-US" b="0" dirty="0">
                <a:latin typeface="+mn-ea"/>
              </a:rPr>
              <a:t>아이템 </a:t>
            </a:r>
            <a:r>
              <a:rPr lang="en-US" altLang="ko-KR" b="0" dirty="0">
                <a:latin typeface="+mn-ea"/>
              </a:rPr>
              <a:t>id</a:t>
            </a:r>
            <a:r>
              <a:rPr lang="ko-KR" altLang="en-US" b="0" dirty="0">
                <a:latin typeface="+mn-ea"/>
              </a:rPr>
              <a:t>가 “</a:t>
            </a:r>
            <a:r>
              <a:rPr lang="en-US" altLang="ko-KR" b="0" dirty="0">
                <a:latin typeface="+mn-ea"/>
              </a:rPr>
              <a:t>7891” </a:t>
            </a:r>
            <a:r>
              <a:rPr lang="ko-KR" altLang="en-US" b="0" dirty="0">
                <a:latin typeface="+mn-ea"/>
              </a:rPr>
              <a:t>물품의 가격은 </a:t>
            </a:r>
            <a:r>
              <a:rPr lang="en-US" altLang="ko-KR" b="0" dirty="0">
                <a:latin typeface="+mn-ea"/>
              </a:rPr>
              <a:t>800</a:t>
            </a:r>
            <a:r>
              <a:rPr lang="ko-KR" altLang="en-US" b="0" dirty="0">
                <a:latin typeface="+mn-ea"/>
              </a:rPr>
              <a:t>원이라고 하자</a:t>
            </a:r>
            <a:r>
              <a:rPr lang="en-US" altLang="ko-KR" b="0" dirty="0">
                <a:latin typeface="+mn-ea"/>
              </a:rPr>
              <a:t>. </a:t>
            </a:r>
            <a:r>
              <a:rPr lang="ko-KR" altLang="en-US" b="0" dirty="0">
                <a:latin typeface="+mn-ea"/>
              </a:rPr>
              <a:t>우선 아이템 </a:t>
            </a:r>
            <a:r>
              <a:rPr lang="en-US" altLang="ko-KR" b="0" dirty="0">
                <a:latin typeface="+mn-ea"/>
              </a:rPr>
              <a:t>id</a:t>
            </a:r>
            <a:r>
              <a:rPr lang="ko-KR" altLang="en-US" b="0" dirty="0">
                <a:latin typeface="+mn-ea"/>
              </a:rPr>
              <a:t>가 “</a:t>
            </a:r>
            <a:r>
              <a:rPr lang="en-US" altLang="ko-KR" b="0" dirty="0">
                <a:latin typeface="+mn-ea"/>
              </a:rPr>
              <a:t>1234”</a:t>
            </a:r>
            <a:r>
              <a:rPr lang="ko-KR" altLang="en-US" b="0" dirty="0">
                <a:latin typeface="+mn-ea"/>
              </a:rPr>
              <a:t>인 물품의 가격에 대한 테스트 코드를 작성하자</a:t>
            </a:r>
            <a:r>
              <a:rPr lang="en-US" altLang="ko-KR" b="0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097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 작성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4824"/>
            <a:ext cx="86868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313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 코드 작성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4677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089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 작성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47" y="1484784"/>
            <a:ext cx="85058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874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 코드 작성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44824"/>
            <a:ext cx="792088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5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 작성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9713"/>
            <a:ext cx="8791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132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코드의 문제는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9713"/>
            <a:ext cx="8791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0584559">
            <a:off x="2558456" y="4212751"/>
            <a:ext cx="655272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err="1">
                <a:latin typeface="HY강B" pitchFamily="18" charset="-127"/>
                <a:ea typeface="HY강B" pitchFamily="18" charset="-127"/>
              </a:rPr>
              <a:t>totalPrice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는 원격 서버의 </a:t>
            </a:r>
            <a:r>
              <a:rPr lang="en-US" altLang="ko-KR" sz="1800" dirty="0" err="1">
                <a:latin typeface="HY강B" pitchFamily="18" charset="-127"/>
                <a:ea typeface="HY강B" pitchFamily="18" charset="-127"/>
              </a:rPr>
              <a:t>PriceManager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의 「</a:t>
            </a:r>
            <a:r>
              <a:rPr lang="en-US" altLang="ko-KR" sz="1800" dirty="0" err="1">
                <a:latin typeface="HY강B" pitchFamily="18" charset="-127"/>
                <a:ea typeface="HY강B" pitchFamily="18" charset="-127"/>
              </a:rPr>
              <a:t>getPrice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(String)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」 서비스를 받아야 한다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이 서비스는 테스트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개발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할 때에는 이를 모의 객체로 대신 제공하고 실제 배포되는 경우에는 실제 객체가 제공해야 한다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어떻게 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해야하는가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430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9352" y="1572464"/>
            <a:ext cx="8035925" cy="953751"/>
          </a:xfrm>
          <a:solidFill>
            <a:schemeClr val="accent5">
              <a:lumMod val="20000"/>
              <a:lumOff val="80000"/>
            </a:schemeClr>
          </a:solidFill>
          <a:ln w="28575">
            <a:prstDash val="solid"/>
          </a:ln>
        </p:spPr>
        <p:txBody>
          <a:bodyPr/>
          <a:lstStyle/>
          <a:p>
            <a:pPr latinLnBrk="1">
              <a:buFont typeface="Arial" pitchFamily="34" charset="0"/>
              <a:buChar char="•"/>
            </a:pPr>
            <a:r>
              <a:rPr lang="ko-KR" altLang="en-US" dirty="0"/>
              <a:t>테스트 대상</a:t>
            </a:r>
            <a:r>
              <a:rPr lang="en-US" altLang="ko-KR" dirty="0"/>
              <a:t>(</a:t>
            </a:r>
            <a:r>
              <a:rPr lang="ko-KR" altLang="en-US" dirty="0"/>
              <a:t>또는 개발 대상</a:t>
            </a:r>
            <a:r>
              <a:rPr lang="en-US" altLang="ko-KR" dirty="0"/>
              <a:t>) </a:t>
            </a:r>
            <a:r>
              <a:rPr lang="ko-KR" altLang="en-US" dirty="0"/>
              <a:t>클래스를 변경하지 않고도</a:t>
            </a:r>
            <a:r>
              <a:rPr lang="en-US" altLang="ko-KR" dirty="0"/>
              <a:t>(closed) </a:t>
            </a:r>
            <a:r>
              <a:rPr lang="ko-KR" altLang="en-US" dirty="0"/>
              <a:t>대상 클래스의 환경을 변경할 수 있는</a:t>
            </a:r>
            <a:r>
              <a:rPr lang="en-US" altLang="ko-KR" dirty="0"/>
              <a:t>(open) </a:t>
            </a:r>
            <a:r>
              <a:rPr lang="ko-KR" altLang="en-US" dirty="0"/>
              <a:t>설계가 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1" y="37170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OCP(Open Closed Principle)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 bwMode="auto">
          <a:xfrm>
            <a:off x="3958615" y="2564904"/>
            <a:ext cx="720080" cy="1008112"/>
          </a:xfrm>
          <a:prstGeom prst="downArrow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6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4037" y="1520453"/>
            <a:ext cx="8035925" cy="180087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000" b="0" dirty="0">
                <a:latin typeface="+mn-ea"/>
              </a:rPr>
              <a:t>TDD</a:t>
            </a:r>
            <a:r>
              <a:rPr lang="ko-KR" altLang="en-US" sz="2000" b="0" dirty="0">
                <a:latin typeface="+mn-ea"/>
              </a:rPr>
              <a:t>는 테스트 방식이 아닌 프로그램 개발 방식이며 </a:t>
            </a:r>
            <a:r>
              <a:rPr lang="en-US" altLang="ko-KR" sz="2000" b="0" dirty="0">
                <a:latin typeface="+mn-ea"/>
              </a:rPr>
              <a:t>TDD</a:t>
            </a:r>
            <a:r>
              <a:rPr lang="ko-KR" altLang="en-US" sz="2000" b="0" dirty="0">
                <a:latin typeface="+mn-ea"/>
              </a:rPr>
              <a:t>의 목적은 단순한 코드를 얻는 것이다</a:t>
            </a:r>
            <a:r>
              <a:rPr lang="en-US" altLang="ko-KR" sz="2000" b="0" dirty="0">
                <a:latin typeface="+mn-ea"/>
              </a:rPr>
              <a:t>. </a:t>
            </a:r>
            <a:r>
              <a:rPr lang="ko-KR" altLang="en-US" sz="2000" b="0" dirty="0">
                <a:latin typeface="+mn-ea"/>
              </a:rPr>
              <a:t>단순한 코드란 문제에 대한 가장 간단한 해결책을 제공하는 동시에 깨끗한 코드를 의미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420888"/>
            <a:ext cx="5764113" cy="344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491880" y="3284984"/>
            <a:ext cx="1800200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852936"/>
            <a:ext cx="3058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요구사항을 테스트 코드로 표현</a:t>
            </a:r>
          </a:p>
        </p:txBody>
      </p:sp>
      <p:sp>
        <p:nvSpPr>
          <p:cNvPr id="7" name="아래쪽 화살표 6"/>
          <p:cNvSpPr/>
          <p:nvPr/>
        </p:nvSpPr>
        <p:spPr bwMode="auto">
          <a:xfrm rot="2049895">
            <a:off x="5436096" y="3022213"/>
            <a:ext cx="288032" cy="586807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5278" y="3856726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동작하는 코드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502428" y="4149080"/>
            <a:ext cx="1800200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 rot="17608836">
            <a:off x="2640715" y="3894357"/>
            <a:ext cx="288032" cy="586807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5085184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깨끗한 코드</a:t>
            </a:r>
          </a:p>
        </p:txBody>
      </p:sp>
      <p:sp>
        <p:nvSpPr>
          <p:cNvPr id="14" name="아래쪽 화살표 13"/>
          <p:cNvSpPr/>
          <p:nvPr/>
        </p:nvSpPr>
        <p:spPr bwMode="auto">
          <a:xfrm rot="8175623">
            <a:off x="7024373" y="4468134"/>
            <a:ext cx="288032" cy="586807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912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r>
              <a:rPr lang="ko-KR" altLang="en-US" dirty="0"/>
              <a:t>를 만족하는 설계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90" y="1556792"/>
            <a:ext cx="71628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20569384">
            <a:off x="3550285" y="4159674"/>
            <a:ext cx="5124941" cy="116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팔요에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따라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Cart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클래스는 외부에서 생성된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FakePriceManager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클래스 객체나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RealPriceManager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클래스 객체를 공급받아야 한다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일반적으로 어떤 클래스가 외부에서 생성된 객체를 공급받기 위하여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setter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나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생성자를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이용하여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주입받는데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이를 의존성 주입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(Dependency Injection)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이라고 한다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562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908720"/>
            <a:ext cx="6119886" cy="32385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모의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객체를 생성하고 주입하자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60848"/>
            <a:ext cx="8496944" cy="208890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모의 객체 생성 및 모의객체 동작 지정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스터빙</a:t>
            </a:r>
            <a:r>
              <a:rPr lang="en-US" altLang="ko-KR" dirty="0">
                <a:latin typeface="+mn-ea"/>
              </a:rPr>
              <a:t>, stubbing)</a:t>
            </a:r>
          </a:p>
          <a:p>
            <a:pPr marL="530225" lvl="1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인터페이스 선언</a:t>
            </a:r>
            <a:endParaRPr lang="en-US" altLang="ko-KR" dirty="0">
              <a:latin typeface="+mn-ea"/>
            </a:endParaRPr>
          </a:p>
          <a:p>
            <a:pPr marL="530225" lvl="1" indent="-342900">
              <a:buFont typeface="+mj-lt"/>
              <a:buAutoNum type="arabicPeriod"/>
            </a:pPr>
            <a:r>
              <a:rPr lang="en-US" altLang="ko-KR" b="0" dirty="0">
                <a:latin typeface="+mn-ea"/>
              </a:rPr>
              <a:t>&lt;</a:t>
            </a:r>
            <a:r>
              <a:rPr lang="ko-KR" altLang="en-US" b="0" dirty="0">
                <a:latin typeface="+mn-ea"/>
              </a:rPr>
              <a:t>모의 객체 인터페이스</a:t>
            </a:r>
            <a:r>
              <a:rPr lang="en-US" altLang="ko-KR" b="0" dirty="0">
                <a:latin typeface="+mn-ea"/>
              </a:rPr>
              <a:t>&gt; </a:t>
            </a:r>
            <a:r>
              <a:rPr lang="ko-KR" altLang="en-US" b="0" dirty="0">
                <a:latin typeface="+mn-ea"/>
              </a:rPr>
              <a:t>모의객체</a:t>
            </a:r>
            <a:r>
              <a:rPr lang="en-US" altLang="ko-KR" b="0" dirty="0">
                <a:latin typeface="+mn-ea"/>
              </a:rPr>
              <a:t>=mock(</a:t>
            </a:r>
            <a:r>
              <a:rPr lang="ko-KR" altLang="en-US" b="0" dirty="0">
                <a:latin typeface="+mn-ea"/>
              </a:rPr>
              <a:t>모의객체클래스이름</a:t>
            </a:r>
            <a:r>
              <a:rPr lang="en-US" altLang="ko-KR" b="0" dirty="0">
                <a:latin typeface="+mn-ea"/>
              </a:rPr>
              <a:t>.class)</a:t>
            </a:r>
            <a:r>
              <a:rPr lang="ko-KR" altLang="en-US" b="0" dirty="0">
                <a:latin typeface="+mn-ea"/>
              </a:rPr>
              <a:t>로 생성</a:t>
            </a:r>
            <a:endParaRPr lang="en-US" altLang="ko-KR" b="0" dirty="0">
              <a:latin typeface="+mn-ea"/>
            </a:endParaRPr>
          </a:p>
          <a:p>
            <a:pPr marL="530225" lvl="1" indent="-342900">
              <a:buFont typeface="+mj-lt"/>
              <a:buAutoNum type="arabicPeriod"/>
            </a:pPr>
            <a:r>
              <a:rPr lang="en-US" altLang="ko-KR" b="0" dirty="0" err="1">
                <a:latin typeface="+mn-ea"/>
              </a:rPr>
              <a:t>Mockito</a:t>
            </a:r>
            <a:r>
              <a:rPr lang="ko-KR" altLang="en-US" b="0" dirty="0">
                <a:latin typeface="+mn-ea"/>
              </a:rPr>
              <a:t>의 「</a:t>
            </a:r>
            <a:r>
              <a:rPr lang="en-US" altLang="ko-KR" b="0" dirty="0">
                <a:latin typeface="+mn-ea"/>
              </a:rPr>
              <a:t>when().</a:t>
            </a:r>
            <a:r>
              <a:rPr lang="en-US" altLang="ko-KR" b="0" dirty="0" err="1">
                <a:latin typeface="+mn-ea"/>
              </a:rPr>
              <a:t>thenReturn</a:t>
            </a:r>
            <a:r>
              <a:rPr lang="en-US" altLang="ko-KR" b="0" dirty="0">
                <a:latin typeface="+mn-ea"/>
              </a:rPr>
              <a:t>()</a:t>
            </a:r>
            <a:r>
              <a:rPr lang="ko-KR" altLang="en-US" b="0" dirty="0">
                <a:latin typeface="+mn-ea"/>
              </a:rPr>
              <a:t>」을 사용하여 동작</a:t>
            </a:r>
            <a:r>
              <a:rPr lang="en-US" altLang="ko-KR" b="0" dirty="0">
                <a:latin typeface="+mn-ea"/>
              </a:rPr>
              <a:t> </a:t>
            </a:r>
            <a:r>
              <a:rPr lang="ko-KR" altLang="en-US" b="0" dirty="0">
                <a:latin typeface="+mn-ea"/>
              </a:rPr>
              <a:t>지정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47251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 import static org.mockito.Mockito.*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82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</a:t>
            </a:r>
            <a:r>
              <a:rPr lang="en-US" altLang="ko-KR" dirty="0"/>
              <a:t> </a:t>
            </a:r>
            <a:r>
              <a:rPr lang="ko-KR" altLang="en-US" dirty="0"/>
              <a:t>객체를 생성과 주입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6278"/>
            <a:ext cx="576064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5884714" cy="287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2816"/>
            <a:ext cx="4929560" cy="287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066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테스트 코드를 통과하는 애플리케이션 코드를 작성하라</a:t>
            </a:r>
          </a:p>
        </p:txBody>
      </p:sp>
    </p:spTree>
    <p:extLst>
      <p:ext uri="{BB962C8B-B14F-4D97-AF65-F5344CB8AC3E}">
        <p14:creationId xmlns:p14="http://schemas.microsoft.com/office/powerpoint/2010/main" val="16216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568183" cy="15128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2000" b="0" dirty="0">
                <a:latin typeface="+mn-ea"/>
              </a:rPr>
              <a:t>1+1 </a:t>
            </a:r>
            <a:r>
              <a:rPr lang="ko-KR" altLang="en-US" sz="2000" b="0" dirty="0">
                <a:latin typeface="+mn-ea"/>
              </a:rPr>
              <a:t>행사 중인 물품을 고려하여 「</a:t>
            </a:r>
            <a:r>
              <a:rPr lang="en-US" altLang="ko-KR" sz="2000" b="0" dirty="0" err="1">
                <a:latin typeface="+mn-ea"/>
              </a:rPr>
              <a:t>totalPrice</a:t>
            </a:r>
            <a:r>
              <a:rPr lang="en-US" altLang="ko-KR" sz="2000" b="0" dirty="0">
                <a:latin typeface="+mn-ea"/>
              </a:rPr>
              <a:t>()</a:t>
            </a:r>
            <a:r>
              <a:rPr lang="ko-KR" altLang="en-US" sz="2000" b="0" dirty="0">
                <a:latin typeface="+mn-ea"/>
              </a:rPr>
              <a:t>」 </a:t>
            </a:r>
            <a:r>
              <a:rPr lang="ko-KR" altLang="en-US" sz="2000" b="0" dirty="0" err="1">
                <a:latin typeface="+mn-ea"/>
              </a:rPr>
              <a:t>메소드를</a:t>
            </a:r>
            <a:r>
              <a:rPr lang="ko-KR" altLang="en-US" sz="2000" b="0" dirty="0">
                <a:latin typeface="+mn-ea"/>
              </a:rPr>
              <a:t> 다시 작성하라</a:t>
            </a:r>
            <a:r>
              <a:rPr lang="en-US" altLang="ko-KR" sz="2000" b="0" dirty="0">
                <a:latin typeface="+mn-ea"/>
              </a:rPr>
              <a:t>.  </a:t>
            </a:r>
            <a:r>
              <a:rPr lang="ko-KR" altLang="en-US" sz="2000" b="0" dirty="0">
                <a:latin typeface="+mn-ea"/>
              </a:rPr>
              <a:t>이를 위하여 </a:t>
            </a:r>
            <a:r>
              <a:rPr lang="en-US" altLang="ko-KR" sz="2000" b="0" dirty="0" err="1">
                <a:latin typeface="+mn-ea"/>
              </a:rPr>
              <a:t>PriceManager</a:t>
            </a:r>
            <a:r>
              <a:rPr lang="en-US" altLang="ko-KR" sz="2000" b="0" dirty="0">
                <a:latin typeface="+mn-ea"/>
              </a:rPr>
              <a:t> </a:t>
            </a:r>
            <a:r>
              <a:rPr lang="ko-KR" altLang="en-US" sz="2000" b="0" dirty="0">
                <a:latin typeface="+mn-ea"/>
              </a:rPr>
              <a:t>인터페이스에 </a:t>
            </a:r>
            <a:r>
              <a:rPr lang="en-US" altLang="ko-KR" sz="2000" b="0" dirty="0">
                <a:latin typeface="+mn-ea"/>
              </a:rPr>
              <a:t>1+1 </a:t>
            </a:r>
            <a:r>
              <a:rPr lang="ko-KR" altLang="en-US" sz="2000" b="0" dirty="0">
                <a:latin typeface="+mn-ea"/>
              </a:rPr>
              <a:t>행사 중인 물품인 경우 </a:t>
            </a:r>
            <a:r>
              <a:rPr lang="en-US" altLang="ko-KR" sz="2000" b="0" dirty="0">
                <a:latin typeface="+mn-ea"/>
              </a:rPr>
              <a:t>true</a:t>
            </a:r>
            <a:r>
              <a:rPr lang="ko-KR" altLang="en-US" sz="2000" b="0" dirty="0">
                <a:latin typeface="+mn-ea"/>
              </a:rPr>
              <a:t>를</a:t>
            </a:r>
            <a:r>
              <a:rPr lang="en-US" altLang="ko-KR" sz="2000" b="0" dirty="0">
                <a:latin typeface="+mn-ea"/>
              </a:rPr>
              <a:t> </a:t>
            </a:r>
            <a:r>
              <a:rPr lang="ko-KR" altLang="en-US" sz="2000" b="0" dirty="0">
                <a:latin typeface="+mn-ea"/>
              </a:rPr>
              <a:t>반환하는 </a:t>
            </a:r>
            <a:r>
              <a:rPr lang="en-US" altLang="ko-KR" sz="2000" b="0" dirty="0" err="1">
                <a:latin typeface="+mn-ea"/>
              </a:rPr>
              <a:t>isOnePlusOne.Applicable</a:t>
            </a:r>
            <a:r>
              <a:rPr lang="en-US" altLang="ko-KR" sz="2000" b="0" dirty="0">
                <a:latin typeface="+mn-ea"/>
              </a:rPr>
              <a:t>(String) </a:t>
            </a:r>
            <a:r>
              <a:rPr lang="ko-KR" altLang="en-US" sz="2000" b="0" dirty="0">
                <a:latin typeface="+mn-ea"/>
              </a:rPr>
              <a:t>오퍼레이션을 이용한다</a:t>
            </a:r>
            <a:r>
              <a:rPr lang="en-US" altLang="ko-KR" sz="2000" b="0" dirty="0"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664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코드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다음 테스트 코드를 통과하는 애플리케이션 코드를 작성하라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56515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704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간접 출력 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659" y="1541171"/>
            <a:ext cx="8035925" cy="13688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0" dirty="0"/>
              <a:t>CUT</a:t>
            </a:r>
            <a:r>
              <a:rPr lang="ko-KR" altLang="en-US" b="0" dirty="0"/>
              <a:t>의 어떤 기능이 협력 객체의 특정 기능을 호출하지만 반환 값이 없는 경우에는 어떻게 테스트해야 하는가</a:t>
            </a:r>
            <a:r>
              <a:rPr lang="en-US" altLang="ko-KR" b="0" dirty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예제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32441"/>
            <a:ext cx="838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0569384">
            <a:off x="4358871" y="2902298"/>
            <a:ext cx="4694438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doIt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(String)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메소드가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“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Hello”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문자열을 받았을 경우에는 협력 객체인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Doc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b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의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say(“Hello World!”)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를 정확하게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번호출하는지를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테스트하고 싶을 때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~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192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546" y="260350"/>
            <a:ext cx="4641850" cy="3238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간접 출력 테스트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2" y="1628800"/>
            <a:ext cx="6867872" cy="501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444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테스트 작성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First </a:t>
            </a:r>
            <a:r>
              <a:rPr lang="ko-KR" altLang="en-US" dirty="0"/>
              <a:t>원칙</a:t>
            </a:r>
            <a:endParaRPr lang="en-US" altLang="ko-KR" dirty="0"/>
          </a:p>
          <a:p>
            <a:pPr>
              <a:buFont typeface="Wingdings" pitchFamily="2" charset="2"/>
              <a:buChar char="ü"/>
            </a:pPr>
            <a:r>
              <a:rPr lang="en-US" altLang="ko-KR" b="0" dirty="0"/>
              <a:t>Fast: </a:t>
            </a:r>
            <a:r>
              <a:rPr lang="ko-KR" altLang="en-US" b="0" dirty="0"/>
              <a:t>단위 테스트는 빠르게 수행</a:t>
            </a:r>
            <a:endParaRPr lang="en-US" altLang="ko-KR" b="0" dirty="0"/>
          </a:p>
          <a:p>
            <a:pPr>
              <a:buFont typeface="Wingdings" pitchFamily="2" charset="2"/>
              <a:buChar char="ü"/>
            </a:pPr>
            <a:r>
              <a:rPr lang="en-US" altLang="ko-KR" b="0" dirty="0"/>
              <a:t>Isolated: </a:t>
            </a:r>
            <a:r>
              <a:rPr lang="ko-KR" altLang="en-US" b="0" dirty="0"/>
              <a:t>단위 테스트가 다른 단위 테스트에 의존되지 않도록 작성해야 한다</a:t>
            </a:r>
            <a:r>
              <a:rPr lang="en-US" altLang="ko-KR" b="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b="0" dirty="0"/>
              <a:t>Repeatable: </a:t>
            </a:r>
            <a:r>
              <a:rPr lang="ko-KR" altLang="en-US" b="0" dirty="0"/>
              <a:t>테스트를 몇 번 실행하여도 동일한 결과가 나오도록 작성</a:t>
            </a:r>
            <a:endParaRPr lang="en-US" altLang="ko-KR" b="0" dirty="0"/>
          </a:p>
          <a:p>
            <a:pPr>
              <a:buFont typeface="Wingdings" pitchFamily="2" charset="2"/>
              <a:buChar char="ü"/>
            </a:pPr>
            <a:r>
              <a:rPr lang="en-US" altLang="ko-KR" b="0" dirty="0"/>
              <a:t>Self-Validating: </a:t>
            </a:r>
            <a:r>
              <a:rPr lang="ko-KR" altLang="en-US" b="0" dirty="0"/>
              <a:t>사람의 개입이 전혀 없이 테스트가 통과되었는지를 알 수 있도록 작성</a:t>
            </a:r>
            <a:endParaRPr lang="en-US" altLang="ko-KR" b="0" dirty="0"/>
          </a:p>
          <a:p>
            <a:pPr>
              <a:buFont typeface="Wingdings" pitchFamily="2" charset="2"/>
              <a:buChar char="ü"/>
            </a:pPr>
            <a:r>
              <a:rPr lang="en-US" altLang="ko-KR" b="0" dirty="0"/>
              <a:t>Timely: </a:t>
            </a:r>
            <a:r>
              <a:rPr lang="ko-KR" altLang="en-US" b="0" dirty="0"/>
              <a:t>단위 테스트는 제 때에 작성되어야 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02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8A7E7-CD2B-43B7-ADF2-F15EB4B5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BF4D-8CA5-4EF5-A9A4-77AE4F51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/>
              <a:t>1) </a:t>
            </a:r>
            <a:r>
              <a:rPr lang="ko-KR" altLang="en-US" b="1" u="sng" dirty="0" err="1"/>
              <a:t>클린</a:t>
            </a:r>
            <a:r>
              <a:rPr lang="ko-KR" altLang="en-US" b="1" u="sng" dirty="0"/>
              <a:t> 코드</a:t>
            </a:r>
            <a:r>
              <a:rPr lang="ko-KR" altLang="en-US" b="1" dirty="0"/>
              <a:t>를 위한 확신</a:t>
            </a:r>
            <a:r>
              <a:rPr lang="en-US" altLang="ko-KR" b="1" dirty="0"/>
              <a:t>. </a:t>
            </a:r>
          </a:p>
          <a:p>
            <a:pPr fontAlgn="base"/>
            <a:r>
              <a:rPr lang="ko-KR" altLang="en-US" sz="1800" dirty="0"/>
              <a:t>버그율이 낮은 코드 작성을 위해서는 </a:t>
            </a:r>
            <a:r>
              <a:rPr lang="en-US" altLang="ko-KR" sz="1800" dirty="0"/>
              <a:t>"</a:t>
            </a:r>
            <a:r>
              <a:rPr lang="ko-KR" altLang="en-US" sz="1800" dirty="0" err="1"/>
              <a:t>클린</a:t>
            </a:r>
            <a:r>
              <a:rPr lang="ko-KR" altLang="en-US" sz="1800" dirty="0"/>
              <a:t> 코드</a:t>
            </a:r>
            <a:r>
              <a:rPr lang="en-US" altLang="ko-KR" sz="1800" dirty="0"/>
              <a:t>"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작성해야한다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base"/>
            <a:r>
              <a:rPr lang="ko-KR" altLang="en-US" sz="1800" dirty="0"/>
              <a:t>처음부터 제대로 된 </a:t>
            </a:r>
            <a:r>
              <a:rPr lang="ko-KR" altLang="en-US" sz="1800" dirty="0" err="1"/>
              <a:t>클린</a:t>
            </a:r>
            <a:r>
              <a:rPr lang="ko-KR" altLang="en-US" sz="1800" dirty="0"/>
              <a:t> 코드 작성에는 무리가 있음</a:t>
            </a:r>
            <a:r>
              <a:rPr lang="en-US" altLang="ko-KR" sz="1800" dirty="0"/>
              <a:t>. </a:t>
            </a:r>
            <a:r>
              <a:rPr lang="ko-KR" altLang="en-US" sz="1800" dirty="0"/>
              <a:t>이에 통상 선 구현 후 </a:t>
            </a:r>
            <a:r>
              <a:rPr lang="ko-KR" altLang="en-US" sz="1800" dirty="0" err="1"/>
              <a:t>리팩토링을</a:t>
            </a:r>
            <a:r>
              <a:rPr lang="ko-KR" altLang="en-US" sz="1800" dirty="0"/>
              <a:t> 통해 이를 </a:t>
            </a:r>
            <a:r>
              <a:rPr lang="ko-KR" altLang="en-US" sz="1800" dirty="0" err="1"/>
              <a:t>개선해나가는</a:t>
            </a:r>
            <a:r>
              <a:rPr lang="ko-KR" altLang="en-US" sz="1800" dirty="0"/>
              <a:t> 것이 일반적임</a:t>
            </a:r>
            <a:r>
              <a:rPr lang="en-US" altLang="ko-KR" sz="1800" dirty="0"/>
              <a:t>. </a:t>
            </a:r>
          </a:p>
          <a:p>
            <a:pPr fontAlgn="base"/>
            <a:r>
              <a:rPr lang="ko-KR" altLang="en-US" sz="1800" dirty="0"/>
              <a:t>그러나 시스템이 복잡할수록 </a:t>
            </a:r>
            <a:r>
              <a:rPr lang="ko-KR" altLang="en-US" sz="1800" dirty="0" err="1"/>
              <a:t>리팩토링에</a:t>
            </a:r>
            <a:r>
              <a:rPr lang="ko-KR" altLang="en-US" sz="1800" dirty="0"/>
              <a:t> 부담이 생긴다</a:t>
            </a:r>
            <a:r>
              <a:rPr lang="en-US" altLang="ko-KR" sz="1800" dirty="0"/>
              <a:t>, </a:t>
            </a:r>
            <a:r>
              <a:rPr lang="ko-KR" altLang="en-US" sz="1800" dirty="0"/>
              <a:t>왜냐하면 만약 어떤 부분을 수정하였을 경우</a:t>
            </a:r>
            <a:r>
              <a:rPr lang="en-US" altLang="ko-KR" sz="1800" dirty="0"/>
              <a:t>, "</a:t>
            </a:r>
            <a:r>
              <a:rPr lang="ko-KR" altLang="en-US" sz="1800" b="1" dirty="0"/>
              <a:t>시스템의 사이드 이펙트에 대해 파악 및 감당</a:t>
            </a:r>
            <a:r>
              <a:rPr lang="en-US" altLang="ko-KR" sz="1800" dirty="0"/>
              <a:t>"</a:t>
            </a:r>
            <a:r>
              <a:rPr lang="ko-KR" altLang="en-US" sz="1800" dirty="0"/>
              <a:t>이 되지 않기 때문이다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이에 </a:t>
            </a:r>
            <a:r>
              <a:rPr lang="ko-KR" altLang="en-US" sz="1800" dirty="0" err="1"/>
              <a:t>리팩토링을</a:t>
            </a:r>
            <a:r>
              <a:rPr lang="ko-KR" altLang="en-US" sz="1800" dirty="0"/>
              <a:t> 진행할 경우 </a:t>
            </a:r>
            <a:r>
              <a:rPr lang="en-US" altLang="ko-KR" sz="1800" dirty="0"/>
              <a:t>"</a:t>
            </a:r>
            <a:r>
              <a:rPr lang="ko-KR" altLang="en-US" sz="1800" dirty="0"/>
              <a:t>강한 확신이 있어야 가능</a:t>
            </a:r>
            <a:r>
              <a:rPr lang="en-US" altLang="ko-KR" sz="1800" dirty="0"/>
              <a:t>"</a:t>
            </a:r>
            <a:r>
              <a:rPr lang="ko-KR" altLang="en-US" sz="1800" dirty="0"/>
              <a:t>하다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/>
            <a:r>
              <a:rPr lang="ko-KR" altLang="en-US" sz="1800" dirty="0"/>
              <a:t>이를 도와 주는 것이 테스트 케이스 이다</a:t>
            </a:r>
            <a:r>
              <a:rPr lang="en-US" altLang="ko-KR" sz="1800" dirty="0"/>
              <a:t>. </a:t>
            </a:r>
            <a:r>
              <a:rPr lang="ko-KR" altLang="en-US" sz="1800" dirty="0"/>
              <a:t>잘 정의된 테스트 케이스가 존재하는 경우 코드 수정 이후에도 즉각적인 테스트가 가능하기 때문에 개발자는 </a:t>
            </a:r>
            <a:r>
              <a:rPr lang="ko-KR" altLang="en-US" sz="1800" dirty="0" err="1"/>
              <a:t>리팩토링에</a:t>
            </a:r>
            <a:r>
              <a:rPr lang="ko-KR" altLang="en-US" sz="1800" dirty="0"/>
              <a:t> 확신을 가질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오류가 코드에 심어지고 이를 발견하는 시간과의 간격을 가능한 짧게 해야 한다</a:t>
            </a:r>
            <a:r>
              <a:rPr lang="en-US" altLang="ko-KR" sz="2000" b="0" dirty="0"/>
              <a:t>.  </a:t>
            </a:r>
            <a:r>
              <a:rPr lang="ko-KR" altLang="en-US" sz="2000" b="0" dirty="0"/>
              <a:t>이 경우 오류의 원인이 되는 영역을 방금 추가한 코드나 테스트로 한정할 수 있다</a:t>
            </a:r>
            <a:r>
              <a:rPr lang="en-US" altLang="ko-KR" sz="2000" b="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이 때 중요한 점은 추가되는 코드나 테스트의 양이다</a:t>
            </a:r>
            <a:r>
              <a:rPr lang="en-US" altLang="ko-KR" sz="2000" b="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b="0" dirty="0"/>
              <a:t>TDD </a:t>
            </a:r>
            <a:r>
              <a:rPr lang="ko-KR" altLang="en-US" sz="2000" b="0" dirty="0"/>
              <a:t>규칙은 테스트 코드나 애플리케이션 코드를 작성할 때 어느 정도의 크기로 작성하는지에 대한 가이드라인을 제공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83820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728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8A7E7-CD2B-43B7-ADF2-F15EB4B5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BF4D-8CA5-4EF5-A9A4-77AE4F51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2) </a:t>
            </a:r>
            <a:r>
              <a:rPr lang="ko-KR" altLang="en-US" dirty="0"/>
              <a:t>높은 소스 코드 품질 </a:t>
            </a:r>
          </a:p>
          <a:p>
            <a:pPr fontAlgn="base"/>
            <a:r>
              <a:rPr lang="en-US" altLang="ko-KR" dirty="0"/>
              <a:t>- MS </a:t>
            </a:r>
            <a:r>
              <a:rPr lang="ko-KR" altLang="en-US" dirty="0"/>
              <a:t>와 </a:t>
            </a:r>
            <a:r>
              <a:rPr lang="en-US" altLang="ko-KR" dirty="0"/>
              <a:t>IBM </a:t>
            </a:r>
            <a:r>
              <a:rPr lang="ko-KR" altLang="en-US" dirty="0"/>
              <a:t>사의 조사 결과 </a:t>
            </a:r>
            <a:r>
              <a:rPr lang="en-US" altLang="ko-KR" dirty="0"/>
              <a:t>TDD </a:t>
            </a:r>
            <a:r>
              <a:rPr lang="ko-KR" altLang="en-US" dirty="0"/>
              <a:t>약 </a:t>
            </a:r>
            <a:r>
              <a:rPr lang="en-US" altLang="ko-KR" dirty="0"/>
              <a:t>15~35% </a:t>
            </a:r>
            <a:r>
              <a:rPr lang="ko-KR" altLang="en-US" dirty="0"/>
              <a:t>의 개발시간 증가 하였지만</a:t>
            </a:r>
            <a:r>
              <a:rPr lang="en-US" altLang="ko-KR" dirty="0"/>
              <a:t>, </a:t>
            </a:r>
            <a:r>
              <a:rPr lang="ko-KR" altLang="en-US" dirty="0" err="1"/>
              <a:t>결함율</a:t>
            </a:r>
            <a:r>
              <a:rPr lang="en-US" altLang="ko-KR" dirty="0"/>
              <a:t>(</a:t>
            </a:r>
            <a:r>
              <a:rPr lang="ko-KR" altLang="en-US" dirty="0"/>
              <a:t>버그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40~90% </a:t>
            </a:r>
            <a:r>
              <a:rPr lang="ko-KR" altLang="en-US" dirty="0" err="1"/>
              <a:t>줄어듬</a:t>
            </a: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3) </a:t>
            </a:r>
            <a:r>
              <a:rPr lang="ko-KR" altLang="en-US" dirty="0"/>
              <a:t>재설계 시간의 절감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4) </a:t>
            </a:r>
            <a:r>
              <a:rPr lang="ko-KR" altLang="en-US" dirty="0"/>
              <a:t>손쉬운 테스트 근거 산출 및 문서화 </a:t>
            </a:r>
          </a:p>
          <a:p>
            <a:pPr marL="0" indent="0" fontAlgn="base">
              <a:buNone/>
            </a:pPr>
            <a:r>
              <a:rPr lang="en-US" altLang="ko-KR" dirty="0"/>
              <a:t>5) </a:t>
            </a:r>
            <a:r>
              <a:rPr lang="ko-KR" altLang="en-US" dirty="0"/>
              <a:t>디버깅 시간의 절감 </a:t>
            </a:r>
            <a:endParaRPr lang="en-US" altLang="ko-KR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566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CFBF5-CB95-4CE9-8130-2586D4FB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ko-KR" altLang="en-US" dirty="0"/>
              <a:t>의 장단점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F56CAF8-493F-49C8-9975-2014ED422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75" y="1731326"/>
            <a:ext cx="8229600" cy="43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04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CBAF8-1C8B-4A79-B3C4-1EE55321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ko-KR" altLang="en-US" dirty="0"/>
              <a:t>가 유효한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A9E87-5A87-488F-B29C-BABD61DF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개발하는 주제 </a:t>
            </a:r>
            <a:r>
              <a:rPr lang="en-US" altLang="ko-KR" dirty="0"/>
              <a:t>: </a:t>
            </a:r>
            <a:r>
              <a:rPr lang="ko-KR" altLang="en-US" dirty="0"/>
              <a:t>자신에 대한 불확실성이 높은 경우</a:t>
            </a:r>
            <a:endParaRPr lang="en-US" altLang="ko-KR" dirty="0"/>
          </a:p>
          <a:p>
            <a:r>
              <a:rPr lang="ko-KR" altLang="en-US" dirty="0"/>
              <a:t>고객의 요구 조건이 자주 바뀔 수 있는 프로젝트</a:t>
            </a:r>
            <a:endParaRPr lang="en-US" altLang="ko-KR" dirty="0"/>
          </a:p>
          <a:p>
            <a:r>
              <a:rPr lang="ko-KR" altLang="en-US" dirty="0"/>
              <a:t>개발하는 중에 코드를 많이 바꿔야 된다고 생각하는 경우</a:t>
            </a:r>
            <a:endParaRPr lang="en-US" altLang="ko-KR" dirty="0"/>
          </a:p>
          <a:p>
            <a:r>
              <a:rPr lang="ko-KR" altLang="en-US" dirty="0"/>
              <a:t>내가 개발하고 나서 이 코드를 누가 유지보수 할 지를 모르는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불확실성이 높을 때 </a:t>
            </a:r>
            <a:r>
              <a:rPr lang="en-US" altLang="ko-KR" dirty="0">
                <a:sym typeface="Wingdings" panose="05000000000000000000" pitchFamily="2" charset="2"/>
              </a:rPr>
              <a:t>TDD </a:t>
            </a:r>
            <a:r>
              <a:rPr lang="ko-KR" altLang="en-US" dirty="0">
                <a:sym typeface="Wingdings" panose="05000000000000000000" pitchFamily="2" charset="2"/>
              </a:rPr>
              <a:t>방식으로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176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A8D7-0238-4732-B3C6-158D614E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곳에 적용</a:t>
            </a:r>
            <a:r>
              <a:rPr lang="en-US" altLang="ko-KR" dirty="0"/>
              <a:t>(ppt </a:t>
            </a:r>
            <a:r>
              <a:rPr lang="ko-KR" altLang="en-US" dirty="0"/>
              <a:t>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C8F32-7722-4A41-92E9-AEE25B65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가 충족해야 하는 조건을 먼저 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발표를 통해 말하고 싶은 한 단어</a:t>
            </a:r>
            <a:r>
              <a:rPr lang="en-US" altLang="ko-KR" dirty="0"/>
              <a:t>, </a:t>
            </a:r>
            <a:r>
              <a:rPr lang="ko-KR" altLang="en-US" dirty="0"/>
              <a:t>한 문장으로 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 내용이 </a:t>
            </a:r>
            <a:r>
              <a:rPr lang="en-US" altLang="ko-KR" dirty="0"/>
              <a:t>‘</a:t>
            </a:r>
            <a:r>
              <a:rPr lang="ko-KR" altLang="en-US" dirty="0"/>
              <a:t>내게 </a:t>
            </a:r>
            <a:r>
              <a:rPr lang="ko-KR" altLang="en-US" dirty="0" err="1"/>
              <a:t>중요하다＇가</a:t>
            </a:r>
            <a:r>
              <a:rPr lang="ko-KR" altLang="en-US" dirty="0"/>
              <a:t> 아닌 </a:t>
            </a:r>
            <a:r>
              <a:rPr lang="en-US" altLang="ko-KR" dirty="0"/>
              <a:t>‘</a:t>
            </a:r>
            <a:r>
              <a:rPr lang="ko-KR" altLang="en-US" dirty="0"/>
              <a:t>어떤 의미에서 </a:t>
            </a:r>
            <a:r>
              <a:rPr lang="ko-KR" altLang="en-US" dirty="0" err="1"/>
              <a:t>중요한가＇를</a:t>
            </a:r>
            <a:r>
              <a:rPr lang="ko-KR" altLang="en-US" dirty="0"/>
              <a:t> 생각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사용자 관점에서 평가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만든 것을 실제 발표 상황을 상상하면서 읽어본다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10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25922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실패하는 테스트</a:t>
            </a:r>
            <a:r>
              <a:rPr lang="en-US" altLang="ko-KR" dirty="0">
                <a:latin typeface="+mn-ea"/>
              </a:rPr>
              <a:t>=&gt;</a:t>
            </a:r>
            <a:r>
              <a:rPr lang="ko-KR" altLang="en-US" dirty="0">
                <a:latin typeface="+mn-ea"/>
              </a:rPr>
              <a:t>현재의 애플리케이션 코드가 충분히 구현되지 않았거나 오류가 있는 의미</a:t>
            </a:r>
            <a:endParaRPr lang="en-US" altLang="ko-KR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성공하는 테스트는 이미 존재하는 애플리케이션 기능을 중복해서 테스트하는 것이다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이는 테스트 코드의 유지보수 문제를 야기할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애플리케이션 코드에 기능을 추가하기 전에 실패하는 테스트 코드를 작성하라</a:t>
            </a:r>
            <a:r>
              <a:rPr lang="en-US" altLang="ko-KR" dirty="0">
                <a:latin typeface="+mn-ea"/>
              </a:rPr>
              <a:t>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96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2569" y="1628131"/>
            <a:ext cx="8035925" cy="7207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번에 작성하는 테스트 코드와 애플리케이션 크기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146474"/>
            <a:ext cx="83820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539552" y="3284984"/>
            <a:ext cx="8021960" cy="11521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37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035925" cy="208890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문제가 발생하면 즉시 문제의 원인을 매우 빠르고 쉽게 파악할 수 있도록 하며 </a:t>
            </a:r>
            <a:endParaRPr lang="en-US" altLang="ko-KR" sz="2000" b="0" dirty="0"/>
          </a:p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코드의 모든 부분이 빠짐없이 테스트 될 수 있도록 한다</a:t>
            </a:r>
            <a:r>
              <a:rPr lang="en-US" altLang="ko-KR" sz="2000" b="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보다 단순한 설계를 가능하게 한다</a:t>
            </a:r>
            <a:r>
              <a:rPr lang="en-US" altLang="ko-KR" sz="2000" b="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코드를 변경한 후에 코드 변경 작업이 기존의 기능에 영향을 주었는지를 테스트하는 자동화된 </a:t>
            </a:r>
            <a:r>
              <a:rPr lang="ko-KR" altLang="en-US" sz="2000" b="0" dirty="0" err="1"/>
              <a:t>리그레션</a:t>
            </a:r>
            <a:r>
              <a:rPr lang="ko-KR" altLang="en-US" sz="2000" b="0" dirty="0"/>
              <a:t> 테스트</a:t>
            </a:r>
            <a:r>
              <a:rPr lang="en-US" altLang="ko-KR" sz="2000" b="0" dirty="0"/>
              <a:t>(regression test)</a:t>
            </a:r>
            <a:r>
              <a:rPr lang="ko-KR" altLang="en-US" sz="2000" b="0" dirty="0"/>
              <a:t>가 가능하다</a:t>
            </a:r>
            <a:r>
              <a:rPr lang="en-US" altLang="ko-KR" sz="2000" b="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15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8035925" cy="12248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TDD</a:t>
            </a:r>
            <a:r>
              <a:rPr lang="ko-KR" altLang="en-US" dirty="0"/>
              <a:t>를 이용한 간단한 계산기 작성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테스트 목록 작성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36912"/>
            <a:ext cx="86391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00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11808</TotalTime>
  <Words>1358</Words>
  <Application>Microsoft Office PowerPoint</Application>
  <PresentationFormat>화면 슬라이드 쇼(4:3)</PresentationFormat>
  <Paragraphs>161</Paragraphs>
  <Slides>53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HY강B</vt:lpstr>
      <vt:lpstr>맑은 고딕</vt:lpstr>
      <vt:lpstr>Arial</vt:lpstr>
      <vt:lpstr>Wingdings</vt:lpstr>
      <vt:lpstr>Office 테마</vt:lpstr>
      <vt:lpstr>PowerPoint 프레젠테이션</vt:lpstr>
      <vt:lpstr>TDD</vt:lpstr>
      <vt:lpstr>TDD 개념</vt:lpstr>
      <vt:lpstr>TDD</vt:lpstr>
      <vt:lpstr>TDD 규칙</vt:lpstr>
      <vt:lpstr>TDD</vt:lpstr>
      <vt:lpstr>TDD</vt:lpstr>
      <vt:lpstr>TDD 는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간단한 설계</vt:lpstr>
      <vt:lpstr>실습 </vt:lpstr>
      <vt:lpstr>실습</vt:lpstr>
      <vt:lpstr>실습</vt:lpstr>
      <vt:lpstr>Mockito</vt:lpstr>
      <vt:lpstr>PowerPoint 프레젠테이션</vt:lpstr>
      <vt:lpstr>문제</vt:lpstr>
      <vt:lpstr>간접입력과 간접출력</vt:lpstr>
      <vt:lpstr>실습</vt:lpstr>
      <vt:lpstr>실습</vt:lpstr>
      <vt:lpstr>Mockito</vt:lpstr>
      <vt:lpstr>실습 </vt:lpstr>
      <vt:lpstr>실습</vt:lpstr>
      <vt:lpstr>테스트 코드 작성</vt:lpstr>
      <vt:lpstr>애플리케이션  코드 작성</vt:lpstr>
      <vt:lpstr>테스트 코드 작성</vt:lpstr>
      <vt:lpstr>애플리케이션  코드 작성</vt:lpstr>
      <vt:lpstr>테스트 코드 작성</vt:lpstr>
      <vt:lpstr>테스트 코드의 문제는?</vt:lpstr>
      <vt:lpstr>OCP</vt:lpstr>
      <vt:lpstr>OCP를 만족하는 설계</vt:lpstr>
      <vt:lpstr>모의 객체를 생성하고 주입하자</vt:lpstr>
      <vt:lpstr>모의 객체를 생성과 주입</vt:lpstr>
      <vt:lpstr>실습</vt:lpstr>
      <vt:lpstr>실습</vt:lpstr>
      <vt:lpstr>애플리케이션 코드 작성</vt:lpstr>
      <vt:lpstr>간접 출력 테스트 </vt:lpstr>
      <vt:lpstr>간접 출력 테스트 </vt:lpstr>
      <vt:lpstr>단위 테스트 작성 원칙</vt:lpstr>
      <vt:lpstr>TDD 특징</vt:lpstr>
      <vt:lpstr>TDD 특징</vt:lpstr>
      <vt:lpstr>TDD의 장단점</vt:lpstr>
      <vt:lpstr>TDD가 유효한 경우</vt:lpstr>
      <vt:lpstr>다른 곳에 적용(ppt 개발)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안 찬웅</cp:lastModifiedBy>
  <cp:revision>87</cp:revision>
  <dcterms:created xsi:type="dcterms:W3CDTF">2017-05-29T01:33:44Z</dcterms:created>
  <dcterms:modified xsi:type="dcterms:W3CDTF">2022-12-02T06:05:27Z</dcterms:modified>
</cp:coreProperties>
</file>