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318" r:id="rId2"/>
    <p:sldId id="265" r:id="rId3"/>
    <p:sldId id="320" r:id="rId4"/>
    <p:sldId id="319" r:id="rId5"/>
    <p:sldId id="351" r:id="rId6"/>
    <p:sldId id="384" r:id="rId7"/>
    <p:sldId id="325" r:id="rId8"/>
    <p:sldId id="324" r:id="rId9"/>
    <p:sldId id="323" r:id="rId10"/>
    <p:sldId id="322" r:id="rId11"/>
    <p:sldId id="352" r:id="rId12"/>
    <p:sldId id="354" r:id="rId13"/>
    <p:sldId id="353" r:id="rId14"/>
    <p:sldId id="326" r:id="rId15"/>
    <p:sldId id="330" r:id="rId16"/>
    <p:sldId id="332" r:id="rId17"/>
    <p:sldId id="333" r:id="rId18"/>
    <p:sldId id="331" r:id="rId19"/>
    <p:sldId id="359" r:id="rId20"/>
    <p:sldId id="361" r:id="rId21"/>
    <p:sldId id="358" r:id="rId22"/>
    <p:sldId id="362" r:id="rId23"/>
    <p:sldId id="335" r:id="rId24"/>
    <p:sldId id="363" r:id="rId25"/>
    <p:sldId id="365" r:id="rId26"/>
    <p:sldId id="366" r:id="rId27"/>
    <p:sldId id="367" r:id="rId28"/>
    <p:sldId id="369" r:id="rId29"/>
    <p:sldId id="368" r:id="rId30"/>
    <p:sldId id="371" r:id="rId31"/>
    <p:sldId id="370" r:id="rId32"/>
    <p:sldId id="329" r:id="rId33"/>
    <p:sldId id="372" r:id="rId34"/>
    <p:sldId id="375" r:id="rId35"/>
    <p:sldId id="377" r:id="rId36"/>
    <p:sldId id="376" r:id="rId37"/>
    <p:sldId id="373" r:id="rId38"/>
    <p:sldId id="379" r:id="rId39"/>
    <p:sldId id="339" r:id="rId40"/>
    <p:sldId id="338" r:id="rId41"/>
    <p:sldId id="341" r:id="rId42"/>
    <p:sldId id="340" r:id="rId43"/>
    <p:sldId id="378" r:id="rId44"/>
    <p:sldId id="380" r:id="rId45"/>
    <p:sldId id="336" r:id="rId46"/>
    <p:sldId id="392" r:id="rId47"/>
    <p:sldId id="390" r:id="rId48"/>
    <p:sldId id="393" r:id="rId49"/>
    <p:sldId id="344" r:id="rId50"/>
    <p:sldId id="343" r:id="rId51"/>
    <p:sldId id="342" r:id="rId52"/>
    <p:sldId id="345" r:id="rId53"/>
    <p:sldId id="328" r:id="rId54"/>
    <p:sldId id="346" r:id="rId55"/>
    <p:sldId id="347" r:id="rId56"/>
    <p:sldId id="349" r:id="rId57"/>
    <p:sldId id="348" r:id="rId5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pos="2880">
          <p15:clr>
            <a:srgbClr val="A4A3A4"/>
          </p15:clr>
        </p15:guide>
        <p15:guide id="3" pos="295">
          <p15:clr>
            <a:srgbClr val="A4A3A4"/>
          </p15:clr>
        </p15:guide>
        <p15:guide id="4" pos="25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7" autoAdjust="0"/>
    <p:restoredTop sz="94660"/>
  </p:normalViewPr>
  <p:slideViewPr>
    <p:cSldViewPr showGuides="1">
      <p:cViewPr varScale="1">
        <p:scale>
          <a:sx n="93" d="100"/>
          <a:sy n="93" d="100"/>
        </p:scale>
        <p:origin x="1118" y="82"/>
      </p:cViewPr>
      <p:guideLst>
        <p:guide orient="horz" pos="1117"/>
        <p:guide pos="2880"/>
        <p:guide pos="295"/>
        <p:guide pos="25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DD779-B0F8-4276-9A0F-B8274B6B72C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9016-7698-4CEE-B93C-0883FE9FC5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3:45:2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F4355-50B6-4087-9E5D-95C64923D2D6}" type="datetimeFigureOut">
              <a:rPr lang="ko-KR" altLang="en-US"/>
              <a:pPr>
                <a:defRPr/>
              </a:pPr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CC9FE42-8E49-4378-9255-678967010F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0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28688" y="3427413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500813" y="6215063"/>
            <a:ext cx="2143125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5651500" y="5786438"/>
            <a:ext cx="30638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+mn-ea"/>
                <a:ea typeface="+mn-ea"/>
              </a:rPr>
              <a:t>단국대학교 교수 유해영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11861-2DEA-4AFA-8F01-1CEF13489814}" type="datetime1">
              <a:rPr lang="ko-KR" altLang="en-US" smtClean="0"/>
              <a:pPr>
                <a:defRPr/>
              </a:pPr>
              <a:t>2022-12-02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DCF8F-AD8E-4F8A-A098-C9F4B0F63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E201B-B287-435B-B702-A9F97FF65AC3}" type="datetime1">
              <a:rPr lang="ko-KR" altLang="en-US" smtClean="0"/>
              <a:pPr>
                <a:defRPr/>
              </a:pPr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0DE52-840F-442A-AEB5-008449D88C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53343-8734-4AFF-8785-1B18D74DE2B9}" type="datetime1">
              <a:rPr lang="ko-KR" altLang="en-US" smtClean="0"/>
              <a:pPr>
                <a:defRPr/>
              </a:pPr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8EE8-BFE9-4139-934E-FD295E0DD2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84D9C-00B0-4C65-B08E-B655F6C6BD3F}" type="datetime1">
              <a:rPr lang="ko-KR" altLang="en-US" smtClean="0"/>
              <a:pPr>
                <a:defRPr/>
              </a:pPr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8A936-D75D-4674-956F-1DF521DB2A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2875" y="285750"/>
            <a:ext cx="8858250" cy="55086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346373"/>
            <a:ext cx="8229600" cy="41805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buFontTx/>
              <a:buBlip>
                <a:blip r:embed="rId2"/>
              </a:buBlip>
              <a:defRPr sz="1800">
                <a:latin typeface="+mn-ea"/>
                <a:ea typeface="+mn-ea"/>
              </a:defRPr>
            </a:lvl1pPr>
            <a:lvl2pPr>
              <a:lnSpc>
                <a:spcPct val="130000"/>
              </a:lnSpc>
              <a:buFontTx/>
              <a:buBlip>
                <a:blip r:embed="rId3"/>
              </a:buBlip>
              <a:defRPr sz="1600">
                <a:latin typeface="+mn-ea"/>
                <a:ea typeface="+mn-ea"/>
              </a:defRPr>
            </a:lvl2pPr>
            <a:lvl3pPr>
              <a:lnSpc>
                <a:spcPct val="130000"/>
              </a:lnSpc>
              <a:buFont typeface="Wingdings" pitchFamily="2" charset="2"/>
              <a:buChar char="ü"/>
              <a:defRPr sz="14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buNone/>
              <a:defRPr sz="2000" u="none" baseline="0">
                <a:ln>
                  <a:noFill/>
                </a:ln>
                <a:effectLst/>
                <a:uFill>
                  <a:solidFill>
                    <a:schemeClr val="tx2"/>
                  </a:solidFill>
                </a:u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88DAB-8EFB-4E45-9676-AFE86CC6C94A}" type="datetime1">
              <a:rPr lang="ko-KR" altLang="en-US" smtClean="0"/>
              <a:pPr>
                <a:defRPr/>
              </a:pPr>
              <a:t>2022-12-02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E3FA-D853-4FD0-B319-04577F3B98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131840" y="1950417"/>
            <a:ext cx="5472410" cy="360363"/>
          </a:xfrm>
        </p:spPr>
        <p:txBody>
          <a:bodyPr>
            <a:noAutofit/>
          </a:bodyPr>
          <a:lstStyle>
            <a:lvl1pPr>
              <a:buNone/>
              <a:defRPr sz="3200" b="1">
                <a:latin typeface="Arial Black" pitchFamily="34" charset="0"/>
                <a:ea typeface="HY울릉도M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3491880" y="2636838"/>
            <a:ext cx="5328270" cy="3600450"/>
          </a:xfrm>
        </p:spPr>
        <p:txBody>
          <a:bodyPr>
            <a:normAutofit/>
          </a:bodyPr>
          <a:lstStyle>
            <a:lvl1pPr>
              <a:buFontTx/>
              <a:buChar char="-"/>
              <a:defRPr sz="2000">
                <a:latin typeface="Arial Black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53EFA-8122-4CAC-B8D2-E1AC0D5C4E32}" type="datetime1">
              <a:rPr lang="ko-KR" altLang="en-US" smtClean="0"/>
              <a:pPr>
                <a:defRPr/>
              </a:pPr>
              <a:t>2022-12-02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8862-D24F-490A-8D04-100F123B0E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14066-EBF0-4884-98EE-33D776D834C2}" type="datetime1">
              <a:rPr lang="ko-KR" altLang="en-US" smtClean="0"/>
              <a:pPr>
                <a:defRPr/>
              </a:pPr>
              <a:t>2022-12-02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0BBFC-B98D-4211-BACC-3199AD6B29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6A2C0-53C8-4509-9F08-67C98F6B2C0E}" type="datetime1">
              <a:rPr lang="ko-KR" altLang="en-US" smtClean="0"/>
              <a:pPr>
                <a:defRPr/>
              </a:pPr>
              <a:t>2022-12-02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F4405-7D01-4534-BE14-DD2CE1ED11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29244-CD90-4964-BDC5-BB11F350859B}" type="datetime1">
              <a:rPr lang="ko-KR" altLang="en-US" smtClean="0"/>
              <a:pPr>
                <a:defRPr/>
              </a:pPr>
              <a:t>2022-12-02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D5BD5-057E-4246-828B-39BA79A4B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07CBC-375D-4CBB-94F1-D43045E3AF20}" type="datetime1">
              <a:rPr lang="ko-KR" altLang="en-US" smtClean="0"/>
              <a:pPr>
                <a:defRPr/>
              </a:pPr>
              <a:t>2022-12-02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9FCA-1826-426A-8AC1-B782548539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3FC43-3A4E-481A-88AE-AB0470C34663}" type="datetime1">
              <a:rPr lang="ko-KR" altLang="en-US" smtClean="0"/>
              <a:pPr>
                <a:defRPr/>
              </a:pPr>
              <a:t>2022-12-02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9907D-72EC-4E32-97BF-DF3B0D78E3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8A5A3-A904-4B5F-8959-D4B46F8469E2}" type="datetime1">
              <a:rPr lang="ko-KR" altLang="en-US" smtClean="0"/>
              <a:pPr>
                <a:defRPr/>
              </a:pPr>
              <a:t>2022-12-02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FD28A-1C73-43B2-9E07-E521DA0715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14D400-E798-4D56-A026-BD19190EB620}" type="datetime1">
              <a:rPr lang="ko-KR" altLang="en-US" smtClean="0"/>
              <a:pPr>
                <a:defRPr/>
              </a:pPr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27313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lang="en-US" altLang="ko-KR"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13037A-F562-49FF-BC54-B2A2D764C1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7345064" cy="1655838"/>
          </a:xfrm>
        </p:spPr>
        <p:txBody>
          <a:bodyPr/>
          <a:lstStyle/>
          <a:p>
            <a:endParaRPr lang="en-US" altLang="ko-KR" dirty="0"/>
          </a:p>
          <a:p>
            <a:pPr algn="ctr"/>
            <a:r>
              <a:rPr lang="ko-KR" altLang="en-US" sz="4800" dirty="0"/>
              <a:t>소프트웨어 테스팅 </a:t>
            </a:r>
            <a:r>
              <a:rPr lang="en-US" altLang="ko-KR" sz="4800" dirty="0"/>
              <a:t>(2)</a:t>
            </a:r>
          </a:p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신명조"/>
              </a:rPr>
              <a:t>입력 조건에 의해 다음과 같은 등가</a:t>
            </a:r>
            <a:r>
              <a:rPr lang="en-US" altLang="ko-KR" dirty="0">
                <a:latin typeface="신명조"/>
              </a:rPr>
              <a:t>(</a:t>
            </a:r>
            <a:r>
              <a:rPr lang="ko-KR" altLang="en-US" dirty="0">
                <a:latin typeface="신명조"/>
              </a:rPr>
              <a:t>동등</a:t>
            </a:r>
            <a:r>
              <a:rPr lang="en-US" altLang="ko-KR" dirty="0">
                <a:latin typeface="신명조"/>
              </a:rPr>
              <a:t>)</a:t>
            </a:r>
            <a:r>
              <a:rPr lang="ko-KR" altLang="en-US" dirty="0">
                <a:latin typeface="신명조"/>
              </a:rPr>
              <a:t> 클래스를 정의할 수 있다</a:t>
            </a:r>
            <a:r>
              <a:rPr lang="en-US" altLang="ko-KR" dirty="0">
                <a:latin typeface="신명조"/>
              </a:rPr>
              <a:t>.</a:t>
            </a:r>
          </a:p>
          <a:p>
            <a:pPr lvl="1" algn="just" eaLnBrk="1" hangingPunct="1"/>
            <a:r>
              <a:rPr lang="en-US" altLang="ko-KR" dirty="0">
                <a:latin typeface="신명조"/>
              </a:rPr>
              <a:t> </a:t>
            </a:r>
            <a:r>
              <a:rPr lang="ko-KR" altLang="en-US" dirty="0">
                <a:latin typeface="신명조"/>
              </a:rPr>
              <a:t>일반 삼각형을 구성하는 입력</a:t>
            </a:r>
            <a:r>
              <a:rPr lang="en-US" altLang="ko-KR" dirty="0">
                <a:latin typeface="신명조"/>
              </a:rPr>
              <a:t>.</a:t>
            </a:r>
          </a:p>
          <a:p>
            <a:pPr lvl="1" algn="just" eaLnBrk="1" hangingPunct="1"/>
            <a:r>
              <a:rPr lang="en-US" altLang="ko-KR" dirty="0">
                <a:latin typeface="신명조"/>
              </a:rPr>
              <a:t> </a:t>
            </a:r>
            <a:r>
              <a:rPr lang="ko-KR" altLang="en-US" dirty="0">
                <a:latin typeface="신명조"/>
              </a:rPr>
              <a:t>이등변 삼각형을 구성하는 입력</a:t>
            </a:r>
            <a:r>
              <a:rPr lang="en-US" altLang="ko-KR" dirty="0">
                <a:latin typeface="신명조"/>
              </a:rPr>
              <a:t>.</a:t>
            </a:r>
          </a:p>
          <a:p>
            <a:pPr lvl="1" algn="just" eaLnBrk="1" hangingPunct="1"/>
            <a:r>
              <a:rPr lang="en-US" altLang="ko-KR" dirty="0">
                <a:latin typeface="신명조"/>
              </a:rPr>
              <a:t> </a:t>
            </a:r>
            <a:r>
              <a:rPr lang="ko-KR" altLang="en-US" dirty="0">
                <a:latin typeface="신명조"/>
              </a:rPr>
              <a:t>정삼각형을 구성하는 입력</a:t>
            </a:r>
            <a:r>
              <a:rPr lang="en-US" altLang="ko-KR" dirty="0">
                <a:latin typeface="신명조"/>
              </a:rPr>
              <a:t>.</a:t>
            </a:r>
          </a:p>
          <a:p>
            <a:pPr lvl="1" algn="just" eaLnBrk="1" hangingPunct="1">
              <a:buNone/>
            </a:pPr>
            <a:endParaRPr lang="en-US" altLang="ko-KR" dirty="0">
              <a:latin typeface="신명조"/>
            </a:endParaRPr>
          </a:p>
          <a:p>
            <a:pPr algn="just" eaLnBrk="1" hangingPunct="1"/>
            <a:r>
              <a:rPr lang="ko-KR" altLang="en-US" dirty="0">
                <a:latin typeface="신명조"/>
              </a:rPr>
              <a:t>더욱 세분화</a:t>
            </a:r>
          </a:p>
          <a:p>
            <a:pPr lvl="1" algn="just" eaLnBrk="1" hangingPunct="1"/>
            <a:r>
              <a:rPr lang="ko-KR" altLang="en-US" dirty="0">
                <a:latin typeface="신명조"/>
              </a:rPr>
              <a:t> 세 </a:t>
            </a:r>
            <a:r>
              <a:rPr lang="en-US" altLang="ko-KR" dirty="0">
                <a:latin typeface="신명조"/>
              </a:rPr>
              <a:t>"</a:t>
            </a:r>
            <a:r>
              <a:rPr lang="ko-KR" altLang="en-US" dirty="0">
                <a:latin typeface="신명조"/>
              </a:rPr>
              <a:t>변</a:t>
            </a:r>
            <a:r>
              <a:rPr lang="en-US" altLang="ko-KR" dirty="0">
                <a:latin typeface="신명조"/>
              </a:rPr>
              <a:t>"</a:t>
            </a:r>
            <a:r>
              <a:rPr lang="ko-KR" altLang="en-US" dirty="0">
                <a:latin typeface="신명조"/>
              </a:rPr>
              <a:t>의 값이 다양한 상황</a:t>
            </a:r>
            <a:r>
              <a:rPr lang="en-US" altLang="ko-KR" dirty="0">
                <a:latin typeface="신명조"/>
              </a:rPr>
              <a:t>   </a:t>
            </a:r>
            <a:r>
              <a:rPr lang="ko-KR" altLang="en-US" dirty="0">
                <a:latin typeface="신명조"/>
              </a:rPr>
              <a:t>예</a:t>
            </a:r>
            <a:r>
              <a:rPr lang="en-US" altLang="ko-KR" dirty="0">
                <a:latin typeface="신명조"/>
              </a:rPr>
              <a:t>) 1, 4, 6.   (</a:t>
            </a:r>
            <a:r>
              <a:rPr lang="ko-KR" altLang="en-US" dirty="0">
                <a:latin typeface="신명조"/>
              </a:rPr>
              <a:t>일반 삼각형인가</a:t>
            </a:r>
            <a:r>
              <a:rPr lang="en-US" altLang="ko-KR" dirty="0">
                <a:latin typeface="신명조"/>
              </a:rPr>
              <a:t>?)</a:t>
            </a:r>
          </a:p>
          <a:p>
            <a:pPr lvl="1" algn="just" eaLnBrk="1" hangingPunct="1"/>
            <a:r>
              <a:rPr lang="en-US" altLang="ko-KR" dirty="0">
                <a:latin typeface="신명조"/>
              </a:rPr>
              <a:t> </a:t>
            </a:r>
            <a:r>
              <a:rPr lang="ko-KR" altLang="en-US" dirty="0">
                <a:latin typeface="신명조"/>
              </a:rPr>
              <a:t>두 </a:t>
            </a:r>
            <a:r>
              <a:rPr lang="en-US" altLang="ko-KR" dirty="0">
                <a:latin typeface="신명조"/>
              </a:rPr>
              <a:t>"</a:t>
            </a:r>
            <a:r>
              <a:rPr lang="ko-KR" altLang="en-US" dirty="0">
                <a:latin typeface="신명조"/>
              </a:rPr>
              <a:t>변</a:t>
            </a:r>
            <a:r>
              <a:rPr lang="en-US" altLang="ko-KR" dirty="0">
                <a:latin typeface="신명조"/>
              </a:rPr>
              <a:t>"</a:t>
            </a:r>
            <a:r>
              <a:rPr lang="ko-KR" altLang="en-US" dirty="0">
                <a:latin typeface="신명조"/>
              </a:rPr>
              <a:t>의 값이 같은 상황</a:t>
            </a:r>
            <a:r>
              <a:rPr lang="en-US" altLang="ko-KR" dirty="0">
                <a:latin typeface="신명조"/>
              </a:rPr>
              <a:t>      </a:t>
            </a:r>
            <a:r>
              <a:rPr lang="ko-KR" altLang="en-US" dirty="0">
                <a:latin typeface="신명조"/>
              </a:rPr>
              <a:t>예</a:t>
            </a:r>
            <a:r>
              <a:rPr lang="en-US" altLang="ko-KR" dirty="0">
                <a:latin typeface="신명조"/>
              </a:rPr>
              <a:t>) 2, 2, 6.     (</a:t>
            </a:r>
            <a:r>
              <a:rPr lang="ko-KR" altLang="en-US" dirty="0">
                <a:latin typeface="신명조"/>
              </a:rPr>
              <a:t>이등변 삼각형인가</a:t>
            </a:r>
            <a:r>
              <a:rPr lang="en-US" altLang="ko-KR" dirty="0">
                <a:latin typeface="신명조"/>
              </a:rPr>
              <a:t>?)</a:t>
            </a:r>
          </a:p>
          <a:p>
            <a:pPr lvl="1" algn="just" eaLnBrk="1" hangingPunct="1"/>
            <a:r>
              <a:rPr lang="en-US" altLang="ko-KR" dirty="0">
                <a:latin typeface="신명조"/>
              </a:rPr>
              <a:t> </a:t>
            </a:r>
            <a:r>
              <a:rPr lang="ko-KR" altLang="en-US" dirty="0">
                <a:latin typeface="신명조"/>
              </a:rPr>
              <a:t>세 </a:t>
            </a:r>
            <a:r>
              <a:rPr lang="en-US" altLang="ko-KR" dirty="0">
                <a:latin typeface="신명조"/>
              </a:rPr>
              <a:t>"</a:t>
            </a:r>
            <a:r>
              <a:rPr lang="ko-KR" altLang="en-US" dirty="0">
                <a:latin typeface="신명조"/>
              </a:rPr>
              <a:t>변</a:t>
            </a:r>
            <a:r>
              <a:rPr lang="en-US" altLang="ko-KR" dirty="0">
                <a:latin typeface="신명조"/>
              </a:rPr>
              <a:t>"</a:t>
            </a:r>
            <a:r>
              <a:rPr lang="ko-KR" altLang="en-US" dirty="0">
                <a:latin typeface="신명조"/>
              </a:rPr>
              <a:t>의 값이 같은 상황</a:t>
            </a:r>
            <a:r>
              <a:rPr lang="en-US" altLang="ko-KR" dirty="0">
                <a:latin typeface="신명조"/>
              </a:rPr>
              <a:t>     </a:t>
            </a:r>
            <a:r>
              <a:rPr lang="ko-KR" altLang="en-US" dirty="0">
                <a:latin typeface="신명조"/>
              </a:rPr>
              <a:t>예</a:t>
            </a:r>
            <a:r>
              <a:rPr lang="en-US" altLang="ko-KR" dirty="0">
                <a:latin typeface="신명조"/>
              </a:rPr>
              <a:t>) 2, 2, 2.      (</a:t>
            </a:r>
            <a:r>
              <a:rPr lang="ko-KR" altLang="en-US" dirty="0">
                <a:latin typeface="신명조"/>
              </a:rPr>
              <a:t>정삼각형인가</a:t>
            </a:r>
            <a:r>
              <a:rPr lang="en-US" altLang="ko-KR" dirty="0">
                <a:latin typeface="신명조"/>
              </a:rPr>
              <a:t>?)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1)  </a:t>
            </a:r>
            <a:r>
              <a:rPr lang="ko-KR" altLang="en-US" dirty="0"/>
              <a:t>삼각형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「숙련공이 </a:t>
            </a:r>
            <a:r>
              <a:rPr lang="en-US" altLang="ko-KR" dirty="0"/>
              <a:t>3</a:t>
            </a:r>
            <a:r>
              <a:rPr lang="ko-KR" altLang="en-US" dirty="0"/>
              <a:t>시간 이하 작업한다면 시간당 </a:t>
            </a:r>
            <a:r>
              <a:rPr lang="en-US" altLang="ko-KR" dirty="0"/>
              <a:t>8</a:t>
            </a:r>
            <a:r>
              <a:rPr lang="ko-KR" altLang="en-US" dirty="0"/>
              <a:t>만원으로 계산하고 </a:t>
            </a:r>
            <a:r>
              <a:rPr lang="en-US" altLang="ko-KR" dirty="0"/>
              <a:t>3</a:t>
            </a:r>
            <a:r>
              <a:rPr lang="ko-KR" altLang="en-US" dirty="0"/>
              <a:t>시간 이상 </a:t>
            </a:r>
            <a:r>
              <a:rPr lang="en-US" altLang="ko-KR" dirty="0"/>
              <a:t>5</a:t>
            </a:r>
            <a:r>
              <a:rPr lang="ko-KR" altLang="en-US" dirty="0"/>
              <a:t>시간 이하 작업한다면 시간당 </a:t>
            </a:r>
            <a:r>
              <a:rPr lang="en-US" altLang="ko-KR" dirty="0"/>
              <a:t>10</a:t>
            </a:r>
            <a:r>
              <a:rPr lang="ko-KR" altLang="en-US" dirty="0"/>
              <a:t>만원 </a:t>
            </a:r>
            <a:r>
              <a:rPr lang="en-US" altLang="ko-KR" dirty="0"/>
              <a:t>5</a:t>
            </a:r>
            <a:r>
              <a:rPr lang="ko-KR" altLang="en-US" dirty="0"/>
              <a:t>시간 이상 작업한다면 시간당 </a:t>
            </a:r>
            <a:r>
              <a:rPr lang="en-US" altLang="ko-KR" dirty="0"/>
              <a:t>12</a:t>
            </a:r>
            <a:r>
              <a:rPr lang="ko-KR" altLang="en-US" dirty="0"/>
              <a:t>만원으로 임금을 계산한다</a:t>
            </a:r>
            <a:r>
              <a:rPr lang="en-US" altLang="ko-KR" dirty="0"/>
              <a:t>. </a:t>
            </a:r>
            <a:r>
              <a:rPr lang="ko-KR" altLang="en-US" dirty="0"/>
              <a:t>비 숙련공은 동일한 작업시간에 대해 숙련공 임금의 절반을 지급받는다</a:t>
            </a:r>
            <a:r>
              <a:rPr lang="en-US" altLang="ko-KR" dirty="0"/>
              <a:t>. </a:t>
            </a:r>
            <a:r>
              <a:rPr lang="ko-KR" altLang="en-US" dirty="0"/>
              <a:t>주급 단위로 계산하며 일주일 동안 최대 허용 작업시간은 </a:t>
            </a:r>
            <a:r>
              <a:rPr lang="en-US" altLang="ko-KR" dirty="0"/>
              <a:t>40</a:t>
            </a:r>
            <a:r>
              <a:rPr lang="ko-KR" altLang="en-US" dirty="0"/>
              <a:t>시간이다</a:t>
            </a:r>
            <a:r>
              <a:rPr lang="en-US" altLang="ko-KR" dirty="0"/>
              <a:t>.</a:t>
            </a:r>
            <a:r>
              <a:rPr lang="ko-KR" altLang="en-US" dirty="0"/>
              <a:t>」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78229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6313934" cy="515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블랙박스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Aft>
                <a:spcPts val="1200"/>
              </a:spcAft>
            </a:pPr>
            <a:r>
              <a:rPr lang="ko-KR" altLang="en-US" dirty="0">
                <a:latin typeface="신명조"/>
              </a:rPr>
              <a:t>프로그램의 설계 및 개발에서 입력 조건의 경계 값 처리에 대하여 실수할 가능성이 높으며</a:t>
            </a:r>
            <a:r>
              <a:rPr lang="en-US" altLang="ko-KR" dirty="0">
                <a:latin typeface="신명조"/>
              </a:rPr>
              <a:t>, </a:t>
            </a:r>
            <a:r>
              <a:rPr lang="ko-KR" altLang="en-US" dirty="0">
                <a:latin typeface="신명조"/>
              </a:rPr>
              <a:t>또한 경계 값 주위의 입력 값을 시험 데이터로 하면 오류를 발견할 가능성이 높아진다</a:t>
            </a:r>
            <a:r>
              <a:rPr lang="en-US" altLang="ko-KR" dirty="0">
                <a:latin typeface="신명조"/>
              </a:rPr>
              <a:t>. </a:t>
            </a:r>
          </a:p>
          <a:p>
            <a:pPr algn="just" eaLnBrk="1" hangingPunct="1">
              <a:spcAft>
                <a:spcPts val="1200"/>
              </a:spcAft>
            </a:pPr>
            <a:r>
              <a:rPr lang="ko-KR" altLang="en-US" dirty="0">
                <a:latin typeface="신명조"/>
              </a:rPr>
              <a:t>경계 값 분석 기법은 등가 분할 방법을 보충할 수 있는 시험 사례 설계 기법이다</a:t>
            </a:r>
            <a:r>
              <a:rPr lang="en-US" altLang="ko-KR" dirty="0">
                <a:latin typeface="신명조"/>
              </a:rPr>
              <a:t>. </a:t>
            </a:r>
            <a:endParaRPr lang="en-US" altLang="ko-KR" dirty="0"/>
          </a:p>
          <a:p>
            <a:r>
              <a:rPr lang="en-US" altLang="ko-KR" dirty="0"/>
              <a:t>BVA</a:t>
            </a:r>
            <a:r>
              <a:rPr lang="ko-KR" altLang="en-US" dirty="0"/>
              <a:t>는 클래스의 경계 근처에 있는 값들을 테스트 케이스로 선정</a:t>
            </a:r>
            <a:endParaRPr lang="en-US" altLang="ko-KR" dirty="0"/>
          </a:p>
          <a:p>
            <a:r>
              <a:rPr lang="ko-KR" altLang="en-US" dirty="0"/>
              <a:t>도메인 에러를 검출하는 효과적인 방법</a:t>
            </a:r>
            <a:endParaRPr lang="en-US" altLang="ko-KR" dirty="0"/>
          </a:p>
          <a:p>
            <a:r>
              <a:rPr lang="ko-KR" altLang="en-US" dirty="0"/>
              <a:t>도메인</a:t>
            </a:r>
            <a:r>
              <a:rPr lang="en-US" altLang="ko-KR" dirty="0"/>
              <a:t> </a:t>
            </a:r>
            <a:r>
              <a:rPr lang="ko-KR" altLang="en-US" dirty="0"/>
              <a:t>테스트의 가장 간단한 형태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904904" cy="400110"/>
          </a:xfrm>
        </p:spPr>
        <p:txBody>
          <a:bodyPr/>
          <a:lstStyle/>
          <a:p>
            <a:r>
              <a:rPr lang="en-US" altLang="ko-KR" dirty="0"/>
              <a:t>3-2) </a:t>
            </a:r>
            <a:r>
              <a:rPr lang="ko-KR" altLang="en-US" dirty="0"/>
              <a:t>경계 값 분석 </a:t>
            </a:r>
            <a:r>
              <a:rPr lang="en-US" altLang="ko-KR" dirty="0">
                <a:latin typeface="신명조"/>
              </a:rPr>
              <a:t>(boundary value analysis)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ko-KR" altLang="en-US" dirty="0">
                <a:latin typeface="신명조"/>
              </a:rPr>
              <a:t>입력 조건이 </a:t>
            </a:r>
            <a:r>
              <a:rPr lang="en-US" altLang="ko-KR" dirty="0">
                <a:latin typeface="신명조"/>
              </a:rPr>
              <a:t>a</a:t>
            </a:r>
            <a:r>
              <a:rPr lang="ko-KR" altLang="en-US" dirty="0">
                <a:latin typeface="신명조"/>
              </a:rPr>
              <a:t>부터 </a:t>
            </a:r>
            <a:r>
              <a:rPr lang="en-US" altLang="ko-KR" dirty="0">
                <a:latin typeface="신명조"/>
              </a:rPr>
              <a:t>b</a:t>
            </a:r>
            <a:r>
              <a:rPr lang="ko-KR" altLang="en-US" dirty="0">
                <a:latin typeface="신명조"/>
              </a:rPr>
              <a:t>까지라는 값의 범위를 지정하면 </a:t>
            </a:r>
            <a:r>
              <a:rPr lang="en-US" altLang="ko-KR" dirty="0">
                <a:latin typeface="신명조"/>
              </a:rPr>
              <a:t>a </a:t>
            </a:r>
            <a:r>
              <a:rPr lang="ko-KR" altLang="en-US" dirty="0">
                <a:latin typeface="신명조"/>
              </a:rPr>
              <a:t>보다 조금 작은 값</a:t>
            </a:r>
            <a:r>
              <a:rPr lang="en-US" altLang="ko-KR" dirty="0">
                <a:latin typeface="신명조"/>
              </a:rPr>
              <a:t>, a </a:t>
            </a:r>
            <a:r>
              <a:rPr lang="ko-KR" altLang="en-US" dirty="0">
                <a:latin typeface="신명조"/>
              </a:rPr>
              <a:t>보다 조금 큰 값</a:t>
            </a:r>
            <a:r>
              <a:rPr lang="en-US" altLang="ko-KR" dirty="0">
                <a:latin typeface="신명조"/>
              </a:rPr>
              <a:t>,  b </a:t>
            </a:r>
            <a:r>
              <a:rPr lang="ko-KR" altLang="en-US" dirty="0">
                <a:latin typeface="신명조"/>
              </a:rPr>
              <a:t>보다 조금 작은 값</a:t>
            </a:r>
            <a:r>
              <a:rPr lang="en-US" altLang="ko-KR" dirty="0">
                <a:latin typeface="신명조"/>
              </a:rPr>
              <a:t>, b </a:t>
            </a:r>
            <a:r>
              <a:rPr lang="ko-KR" altLang="en-US" dirty="0">
                <a:latin typeface="신명조"/>
              </a:rPr>
              <a:t>보다 조금 큰 값을 시험 데이터로 선정한다</a:t>
            </a:r>
            <a:r>
              <a:rPr lang="en-US" altLang="ko-KR" dirty="0">
                <a:latin typeface="신명조"/>
              </a:rPr>
              <a:t>.</a:t>
            </a:r>
          </a:p>
          <a:p>
            <a:pPr algn="just" eaLnBrk="1" hangingPunct="1"/>
            <a:r>
              <a:rPr lang="ko-KR" altLang="en-US" dirty="0">
                <a:latin typeface="신명조"/>
              </a:rPr>
              <a:t>입력 조건이 몇 개의 값을 지정하고 있으면 이런 값들의 최소치</a:t>
            </a:r>
            <a:r>
              <a:rPr lang="en-US" altLang="ko-KR" dirty="0">
                <a:latin typeface="신명조"/>
              </a:rPr>
              <a:t>, </a:t>
            </a:r>
            <a:r>
              <a:rPr lang="ko-KR" altLang="en-US" dirty="0">
                <a:latin typeface="신명조"/>
              </a:rPr>
              <a:t>최대치</a:t>
            </a:r>
            <a:r>
              <a:rPr lang="en-US" altLang="ko-KR" dirty="0">
                <a:latin typeface="신명조"/>
              </a:rPr>
              <a:t>, </a:t>
            </a:r>
            <a:r>
              <a:rPr lang="ko-KR" altLang="en-US" dirty="0">
                <a:latin typeface="신명조"/>
              </a:rPr>
              <a:t>최소치 또는 최대치보다 좀 작거나 큰 값들을 시험 데이터로 선정한다</a:t>
            </a:r>
            <a:r>
              <a:rPr lang="en-US" altLang="ko-KR" dirty="0">
                <a:latin typeface="신명조"/>
              </a:rPr>
              <a:t>.</a:t>
            </a:r>
          </a:p>
          <a:p>
            <a:pPr algn="just" eaLnBrk="1" hangingPunct="1"/>
            <a:r>
              <a:rPr lang="ko-KR" altLang="en-US" dirty="0">
                <a:latin typeface="신명조"/>
              </a:rPr>
              <a:t>지침 </a:t>
            </a:r>
            <a:r>
              <a:rPr lang="en-US" altLang="ko-KR" dirty="0">
                <a:latin typeface="신명조"/>
              </a:rPr>
              <a:t>1</a:t>
            </a:r>
            <a:r>
              <a:rPr lang="ko-KR" altLang="en-US" dirty="0">
                <a:latin typeface="신명조"/>
              </a:rPr>
              <a:t>과 </a:t>
            </a:r>
            <a:r>
              <a:rPr lang="en-US" altLang="ko-KR" dirty="0">
                <a:latin typeface="신명조"/>
              </a:rPr>
              <a:t>2</a:t>
            </a:r>
            <a:r>
              <a:rPr lang="ko-KR" altLang="en-US" dirty="0">
                <a:latin typeface="신명조"/>
              </a:rPr>
              <a:t>를 출력 조건에 적용하여 시험 데이터를 설계한다</a:t>
            </a:r>
            <a:r>
              <a:rPr lang="en-US" altLang="ko-KR" dirty="0">
                <a:latin typeface="신명조"/>
              </a:rPr>
              <a:t>. </a:t>
            </a:r>
          </a:p>
          <a:p>
            <a:pPr algn="just" eaLnBrk="1" hangingPunct="1"/>
            <a:r>
              <a:rPr lang="ko-KR" altLang="en-US" dirty="0">
                <a:latin typeface="신명조"/>
              </a:rPr>
              <a:t>만약 프로그램의 내부 자료구조가 경계 값을 지정하고 있다면 경계 값 분석을 사용하여 이런 자료구조 경계 위치를 시험할 수 있다</a:t>
            </a:r>
            <a:r>
              <a:rPr lang="en-US" altLang="ko-KR" dirty="0">
                <a:latin typeface="신명조"/>
              </a:rPr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신명조"/>
              </a:rPr>
              <a:t>경계 값 분석 지침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경계 값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2730" marR="0" algn="just">
              <a:lnSpc>
                <a:spcPct val="160000"/>
              </a:lnSpc>
              <a:spcBef>
                <a:spcPts val="0"/>
              </a:spcBef>
              <a:spcAft>
                <a:spcPts val="160"/>
              </a:spcAft>
            </a:pPr>
            <a:r>
              <a:rPr lang="ko-KR" altLang="en-US" dirty="0">
                <a:solidFill>
                  <a:srgbClr val="000000"/>
                </a:solidFill>
                <a:latin typeface="바탕"/>
              </a:rPr>
              <a:t>일요일과 월요일의 경계</a:t>
            </a:r>
            <a:endParaRPr lang="en-US" altLang="ko-KR" dirty="0">
              <a:solidFill>
                <a:srgbClr val="000000"/>
              </a:solidFill>
              <a:latin typeface="바탕"/>
            </a:endParaRPr>
          </a:p>
          <a:p>
            <a:pPr marL="252730" marR="0" algn="just">
              <a:lnSpc>
                <a:spcPct val="160000"/>
              </a:lnSpc>
              <a:spcBef>
                <a:spcPts val="0"/>
              </a:spcBef>
              <a:spcAft>
                <a:spcPts val="160"/>
              </a:spcAft>
            </a:pPr>
            <a:r>
              <a:rPr lang="en-US" altLang="ko-KR" dirty="0">
                <a:solidFill>
                  <a:srgbClr val="000000"/>
                </a:solidFill>
                <a:latin typeface="바탕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바탕"/>
              </a:rPr>
              <a:t>월과 </a:t>
            </a:r>
            <a:r>
              <a:rPr lang="en-US" altLang="ko-KR" dirty="0">
                <a:solidFill>
                  <a:srgbClr val="000000"/>
                </a:solidFill>
                <a:latin typeface="바탕"/>
              </a:rPr>
              <a:t>12</a:t>
            </a:r>
            <a:r>
              <a:rPr lang="ko-KR" altLang="en-US" dirty="0">
                <a:solidFill>
                  <a:srgbClr val="000000"/>
                </a:solidFill>
                <a:latin typeface="바탕"/>
              </a:rPr>
              <a:t>월의 새해의 경계</a:t>
            </a:r>
          </a:p>
          <a:p>
            <a:pPr marL="252730" marR="0" algn="just">
              <a:lnSpc>
                <a:spcPct val="160000"/>
              </a:lnSpc>
              <a:spcBef>
                <a:spcPts val="0"/>
              </a:spcBef>
              <a:spcAft>
                <a:spcPts val="160"/>
              </a:spcAft>
            </a:pPr>
            <a:r>
              <a:rPr lang="en-US" altLang="ko-KR" dirty="0">
                <a:solidFill>
                  <a:srgbClr val="000000"/>
                </a:solidFill>
                <a:latin typeface="바탕"/>
              </a:rPr>
              <a:t>30(</a:t>
            </a:r>
            <a:r>
              <a:rPr lang="ko-KR" altLang="en-US" dirty="0">
                <a:solidFill>
                  <a:srgbClr val="000000"/>
                </a:solidFill>
                <a:latin typeface="바탕"/>
              </a:rPr>
              <a:t>또는 </a:t>
            </a:r>
            <a:r>
              <a:rPr lang="en-US" altLang="ko-KR" dirty="0">
                <a:solidFill>
                  <a:srgbClr val="000000"/>
                </a:solidFill>
                <a:latin typeface="바탕"/>
              </a:rPr>
              <a:t>31)</a:t>
            </a:r>
            <a:r>
              <a:rPr lang="ko-KR" altLang="en-US" dirty="0">
                <a:solidFill>
                  <a:srgbClr val="000000"/>
                </a:solidFill>
                <a:latin typeface="바탕"/>
              </a:rPr>
              <a:t>일 월의 경계</a:t>
            </a:r>
          </a:p>
          <a:p>
            <a:pPr marL="252730" marR="0" algn="just">
              <a:lnSpc>
                <a:spcPct val="160000"/>
              </a:lnSpc>
              <a:spcBef>
                <a:spcPts val="0"/>
              </a:spcBef>
              <a:spcAft>
                <a:spcPts val="160"/>
              </a:spcAft>
            </a:pPr>
            <a:r>
              <a:rPr lang="en-US" altLang="ko-KR" dirty="0">
                <a:solidFill>
                  <a:srgbClr val="000000"/>
                </a:solidFill>
                <a:latin typeface="바탕"/>
              </a:rPr>
              <a:t>16</a:t>
            </a:r>
            <a:r>
              <a:rPr lang="ko-KR" altLang="en-US" dirty="0">
                <a:solidFill>
                  <a:srgbClr val="000000"/>
                </a:solidFill>
                <a:latin typeface="바탕"/>
              </a:rPr>
              <a:t>비트 정수 값에서 </a:t>
            </a:r>
            <a:r>
              <a:rPr lang="en-US" altLang="ko-KR" dirty="0">
                <a:solidFill>
                  <a:srgbClr val="000000"/>
                </a:solidFill>
                <a:latin typeface="바탕"/>
              </a:rPr>
              <a:t>32767 </a:t>
            </a:r>
            <a:r>
              <a:rPr lang="ko-KR" altLang="en-US" dirty="0">
                <a:solidFill>
                  <a:srgbClr val="000000"/>
                </a:solidFill>
                <a:latin typeface="바탕"/>
              </a:rPr>
              <a:t>과 </a:t>
            </a:r>
            <a:r>
              <a:rPr lang="en-US" altLang="ko-KR" dirty="0">
                <a:solidFill>
                  <a:srgbClr val="000000"/>
                </a:solidFill>
                <a:latin typeface="바탕"/>
              </a:rPr>
              <a:t>32768 </a:t>
            </a:r>
            <a:r>
              <a:rPr lang="ko-KR" altLang="en-US" dirty="0">
                <a:solidFill>
                  <a:srgbClr val="000000"/>
                </a:solidFill>
                <a:latin typeface="바탕"/>
              </a:rPr>
              <a:t>사이의 경계</a:t>
            </a:r>
          </a:p>
          <a:p>
            <a:pPr marL="252730" marR="0" algn="just">
              <a:lnSpc>
                <a:spcPct val="160000"/>
              </a:lnSpc>
              <a:spcBef>
                <a:spcPts val="0"/>
              </a:spcBef>
              <a:spcAft>
                <a:spcPts val="160"/>
              </a:spcAft>
            </a:pPr>
            <a:r>
              <a:rPr lang="ko-KR" altLang="en-US" dirty="0">
                <a:solidFill>
                  <a:srgbClr val="000000"/>
                </a:solidFill>
                <a:latin typeface="바탕"/>
              </a:rPr>
              <a:t>두 자리 연도로 표기하던 기법에서 </a:t>
            </a:r>
            <a:r>
              <a:rPr lang="en-US" altLang="ko-KR" dirty="0">
                <a:solidFill>
                  <a:srgbClr val="000000"/>
                </a:solidFill>
                <a:latin typeface="바탕"/>
              </a:rPr>
              <a:t>2000</a:t>
            </a:r>
            <a:r>
              <a:rPr lang="ko-KR" altLang="en-US" dirty="0">
                <a:solidFill>
                  <a:srgbClr val="000000"/>
                </a:solidFill>
                <a:latin typeface="바탕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바탕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바탕"/>
              </a:rPr>
              <a:t>월 </a:t>
            </a:r>
            <a:r>
              <a:rPr lang="en-US" altLang="ko-KR" dirty="0">
                <a:solidFill>
                  <a:srgbClr val="000000"/>
                </a:solidFill>
                <a:latin typeface="바탕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바탕"/>
              </a:rPr>
              <a:t>일로 전환할 때</a:t>
            </a:r>
          </a:p>
          <a:p>
            <a:pPr marL="252730" marR="0" algn="just">
              <a:lnSpc>
                <a:spcPct val="160000"/>
              </a:lnSpc>
              <a:spcBef>
                <a:spcPts val="0"/>
              </a:spcBef>
              <a:spcAft>
                <a:spcPts val="160"/>
              </a:spcAft>
            </a:pPr>
            <a:r>
              <a:rPr lang="ko-KR" altLang="en-US" dirty="0">
                <a:solidFill>
                  <a:srgbClr val="000000"/>
                </a:solidFill>
                <a:latin typeface="바탕"/>
              </a:rPr>
              <a:t>한 개의 문자로만 이루어진 문자열과 최대한의 길이를 가지고 있는 문자열의 길이의 경계</a:t>
            </a:r>
          </a:p>
          <a:p>
            <a:pPr marL="252730" marR="0" algn="just">
              <a:lnSpc>
                <a:spcPct val="160000"/>
              </a:lnSpc>
              <a:spcBef>
                <a:spcPts val="0"/>
              </a:spcBef>
              <a:spcAft>
                <a:spcPts val="160"/>
              </a:spcAft>
            </a:pPr>
            <a:r>
              <a:rPr lang="ko-KR" altLang="en-US" dirty="0">
                <a:solidFill>
                  <a:srgbClr val="000000"/>
                </a:solidFill>
                <a:latin typeface="바탕"/>
              </a:rPr>
              <a:t>배열의 인덱스의 최소값과 최대값의 경계 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적용 사례</a:t>
            </a:r>
          </a:p>
        </p:txBody>
      </p:sp>
      <p:pic>
        <p:nvPicPr>
          <p:cNvPr id="5" name="_x99602592" descr="EMB00001624311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7619" y="2906713"/>
            <a:ext cx="68865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Each Choice(Weak ECP)</a:t>
            </a:r>
            <a:r>
              <a:rPr lang="ko-KR" altLang="en-US" dirty="0"/>
              <a:t>는 유용한 테스트 케이스가 누락될 수 있다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en-US" altLang="ko-KR" dirty="0"/>
              <a:t>All Combinations(Strong ECP)</a:t>
            </a:r>
            <a:r>
              <a:rPr lang="ko-KR" altLang="en-US" dirty="0"/>
              <a:t>는 너무 많은 테스트 케이스가 생성된다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en-US" altLang="ko-KR" dirty="0" err="1"/>
              <a:t>Pairwise</a:t>
            </a:r>
            <a:r>
              <a:rPr lang="en-US" altLang="ko-KR" dirty="0"/>
              <a:t> </a:t>
            </a:r>
            <a:r>
              <a:rPr lang="ko-KR" altLang="en-US" dirty="0"/>
              <a:t>테스트는  모든 가능한 입력 값들의 조합들을 테스트 하는 대신 모든 짝</a:t>
            </a:r>
            <a:r>
              <a:rPr lang="en-US" altLang="ko-KR" dirty="0"/>
              <a:t>(pair)</a:t>
            </a:r>
            <a:r>
              <a:rPr lang="ko-KR" altLang="en-US" dirty="0"/>
              <a:t>들의 조합을 테스트하는 방법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en-US" altLang="ko-KR" dirty="0" err="1"/>
              <a:t>Pairwise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5" name="폭발 2 3"/>
          <p:cNvSpPr>
            <a:spLocks noChangeArrowheads="1"/>
          </p:cNvSpPr>
          <p:nvPr/>
        </p:nvSpPr>
        <p:spPr bwMode="auto">
          <a:xfrm>
            <a:off x="755576" y="4090123"/>
            <a:ext cx="3030612" cy="1798558"/>
          </a:xfrm>
          <a:prstGeom prst="irregularSeal2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 latinLnBrk="0"/>
            <a:r>
              <a:rPr lang="en-US" altLang="ko-KR">
                <a:latin typeface="Arial" pitchFamily="34" charset="0"/>
              </a:rPr>
              <a:t>Each choice</a:t>
            </a:r>
            <a:endParaRPr lang="ko-KR" altLang="en-US" sz="2800" b="0">
              <a:latin typeface="Arial" pitchFamily="34" charset="0"/>
            </a:endParaRPr>
          </a:p>
        </p:txBody>
      </p:sp>
      <p:sp>
        <p:nvSpPr>
          <p:cNvPr id="6" name="포인트가 7개인 별 5"/>
          <p:cNvSpPr/>
          <p:nvPr/>
        </p:nvSpPr>
        <p:spPr bwMode="auto">
          <a:xfrm>
            <a:off x="2771775" y="3545533"/>
            <a:ext cx="2808337" cy="2483346"/>
          </a:xfrm>
          <a:prstGeom prst="star7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algn="ctr" latinLnBrk="0">
              <a:defRPr/>
            </a:pPr>
            <a:r>
              <a:rPr lang="ko-KR" altLang="en-US" sz="2800" b="0" dirty="0" err="1">
                <a:latin typeface="Arial" pitchFamily="34" charset="0"/>
              </a:rPr>
              <a:t>페어와이즈</a:t>
            </a:r>
            <a:r>
              <a:rPr lang="ko-KR" altLang="en-US" sz="2800" b="0" dirty="0">
                <a:latin typeface="Arial" pitchFamily="34" charset="0"/>
              </a:rPr>
              <a:t> 테스트</a:t>
            </a:r>
          </a:p>
        </p:txBody>
      </p:sp>
      <p:sp>
        <p:nvSpPr>
          <p:cNvPr id="7" name="폭발 2 4"/>
          <p:cNvSpPr>
            <a:spLocks noChangeArrowheads="1"/>
          </p:cNvSpPr>
          <p:nvPr/>
        </p:nvSpPr>
        <p:spPr bwMode="auto">
          <a:xfrm>
            <a:off x="5004048" y="3068960"/>
            <a:ext cx="2952327" cy="2421136"/>
          </a:xfrm>
          <a:prstGeom prst="irregularSeal2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 latinLnBrk="0"/>
            <a:r>
              <a:rPr lang="en-US" altLang="ko-KR" dirty="0">
                <a:latin typeface="Arial" pitchFamily="34" charset="0"/>
              </a:rPr>
              <a:t>All combinations</a:t>
            </a:r>
            <a:endParaRPr lang="ko-KR" altLang="en-US" sz="2800" b="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1700808"/>
            <a:ext cx="77438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737408" y="3813987"/>
            <a:ext cx="5974369" cy="1017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342900" indent="-342900" eaLnBrk="0" latinLnBrk="0" hangingPunct="0">
              <a:buFont typeface="Arial" pitchFamily="34" charset="0"/>
              <a:buChar char="•"/>
            </a:pPr>
            <a:r>
              <a:rPr lang="en-US" altLang="ko-KR" sz="2000" dirty="0">
                <a:latin typeface="+mn-ea"/>
              </a:rPr>
              <a:t>All combinations:18</a:t>
            </a:r>
            <a:r>
              <a:rPr kumimoji="0" lang="ko-KR" altLang="en-US" sz="2000" dirty="0">
                <a:latin typeface="+mn-ea"/>
              </a:rPr>
              <a:t>개의 테스트 케이스가 필요</a:t>
            </a:r>
            <a:endParaRPr lang="en-US" altLang="ko-KR" sz="2000" dirty="0">
              <a:latin typeface="+mn-ea"/>
            </a:endParaRPr>
          </a:p>
          <a:p>
            <a:pPr marL="342900" indent="-342900" eaLnBrk="0" latinLnBrk="0" hangingPunct="0">
              <a:buFont typeface="Arial" pitchFamily="34" charset="0"/>
              <a:buChar char="•"/>
            </a:pPr>
            <a:r>
              <a:rPr lang="en-US" altLang="ko-KR" sz="2000" dirty="0">
                <a:latin typeface="+mn-ea"/>
              </a:rPr>
              <a:t>Each choice: 3</a:t>
            </a:r>
            <a:r>
              <a:rPr lang="ko-KR" altLang="en-US" sz="2000" dirty="0">
                <a:latin typeface="+mn-ea"/>
              </a:rPr>
              <a:t>개</a:t>
            </a:r>
            <a:endParaRPr lang="en-US" altLang="ko-KR" sz="2000" dirty="0">
              <a:latin typeface="+mn-ea"/>
            </a:endParaRPr>
          </a:p>
          <a:p>
            <a:pPr marL="342900" indent="-342900" eaLnBrk="0" latinLnBrk="0" hangingPunct="0">
              <a:buFont typeface="Arial" pitchFamily="34" charset="0"/>
              <a:buChar char="•"/>
            </a:pPr>
            <a:r>
              <a:rPr lang="en-US" altLang="ko-KR" sz="2000" dirty="0" err="1">
                <a:latin typeface="+mn-ea"/>
              </a:rPr>
              <a:t>Pairwsie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테스트</a:t>
            </a:r>
            <a:r>
              <a:rPr lang="en-US" altLang="ko-KR" sz="2000" dirty="0">
                <a:latin typeface="+mn-ea"/>
              </a:rPr>
              <a:t>: 9</a:t>
            </a:r>
            <a:r>
              <a:rPr lang="ko-KR" altLang="en-US" sz="2000" dirty="0">
                <a:latin typeface="+mn-ea"/>
              </a:rPr>
              <a:t>개</a:t>
            </a:r>
            <a:endParaRPr kumimoji="0" lang="ko-KR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84709" y="1014337"/>
            <a:ext cx="5472410" cy="360363"/>
          </a:xfrm>
        </p:spPr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1331640" y="2276872"/>
            <a:ext cx="4680198" cy="2952328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블랙박스 테스팅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20000"/>
              </a:lnSpc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화이트 박스 테스팅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545430"/>
            <a:ext cx="5514975" cy="123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1628800"/>
            <a:ext cx="78390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파라미터</a:t>
            </a:r>
            <a:r>
              <a:rPr lang="en-US" altLang="ko-KR" dirty="0"/>
              <a:t>(factor)</a:t>
            </a:r>
            <a:r>
              <a:rPr lang="ko-KR" altLang="en-US" dirty="0"/>
              <a:t>에 대해 하나의 베이스 값을 지정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파라미터의</a:t>
            </a:r>
            <a:r>
              <a:rPr lang="ko-KR" altLang="en-US" dirty="0"/>
              <a:t> 베이스를 조합하여 베이스 테스트 구성</a:t>
            </a:r>
            <a:endParaRPr lang="en-US" altLang="ko-KR" dirty="0"/>
          </a:p>
          <a:p>
            <a:r>
              <a:rPr lang="ko-KR" altLang="en-US" dirty="0"/>
              <a:t>사용자 관점에서 가장 선택될 빈도가 높고 단순하며 일반적으로 정상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 </a:t>
            </a:r>
            <a:r>
              <a:rPr lang="ko-KR" altLang="en-US" dirty="0"/>
              <a:t>작동할 수 있는 것을 선택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544864" cy="400110"/>
          </a:xfrm>
        </p:spPr>
        <p:txBody>
          <a:bodyPr/>
          <a:lstStyle/>
          <a:p>
            <a:r>
              <a:rPr lang="en-US" altLang="ko-KR" dirty="0"/>
              <a:t>3-4) </a:t>
            </a:r>
            <a:r>
              <a:rPr lang="ko-KR" altLang="en-US" dirty="0"/>
              <a:t>기반 선정 </a:t>
            </a:r>
            <a:r>
              <a:rPr lang="en-US" altLang="ko-KR" dirty="0"/>
              <a:t>(Base Choice) </a:t>
            </a:r>
            <a:r>
              <a:rPr lang="ko-KR" altLang="en-US" dirty="0"/>
              <a:t>테스트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6685186" cy="490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화이트 박스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ko-KR" altLang="en-US" dirty="0">
                <a:latin typeface="신명조"/>
              </a:rPr>
              <a:t>이 시험은 프로그램 내부의 구성을 시험하는 것이며 프로그램 내부 구조에 대한 조사를 기초로 시험 계획이 이루어진다</a:t>
            </a:r>
            <a:r>
              <a:rPr lang="en-US" altLang="ko-KR" dirty="0">
                <a:latin typeface="신명조"/>
              </a:rPr>
              <a:t>. </a:t>
            </a:r>
          </a:p>
          <a:p>
            <a:pPr algn="just" eaLnBrk="1" hangingPunct="1"/>
            <a:r>
              <a:rPr lang="ko-KR" altLang="en-US" dirty="0">
                <a:latin typeface="신명조"/>
              </a:rPr>
              <a:t>따라서 이 시험은 프로그램을 참조하여 이루어지며</a:t>
            </a:r>
            <a:r>
              <a:rPr lang="en-US" altLang="ko-KR" dirty="0">
                <a:latin typeface="신명조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신명조"/>
              </a:rPr>
              <a:t>구조</a:t>
            </a:r>
            <a:r>
              <a:rPr lang="en-US" altLang="ko-KR" dirty="0">
                <a:solidFill>
                  <a:srgbClr val="FF0000"/>
                </a:solidFill>
                <a:latin typeface="신명조"/>
              </a:rPr>
              <a:t>(structural) </a:t>
            </a:r>
            <a:r>
              <a:rPr lang="ko-KR" altLang="en-US" dirty="0">
                <a:solidFill>
                  <a:srgbClr val="FF0000"/>
                </a:solidFill>
                <a:latin typeface="신명조"/>
              </a:rPr>
              <a:t>또는 코드에 기초한</a:t>
            </a:r>
            <a:r>
              <a:rPr lang="en-US" altLang="ko-KR" dirty="0">
                <a:solidFill>
                  <a:srgbClr val="FF0000"/>
                </a:solidFill>
                <a:latin typeface="신명조"/>
              </a:rPr>
              <a:t>(code-based) </a:t>
            </a:r>
            <a:r>
              <a:rPr lang="ko-KR" altLang="en-US" dirty="0">
                <a:solidFill>
                  <a:srgbClr val="FF0000"/>
                </a:solidFill>
                <a:latin typeface="신명조"/>
              </a:rPr>
              <a:t>시험</a:t>
            </a:r>
            <a:r>
              <a:rPr lang="ko-KR" altLang="en-US" dirty="0">
                <a:latin typeface="신명조"/>
              </a:rPr>
              <a:t>이라 불리워 진다</a:t>
            </a:r>
            <a:r>
              <a:rPr lang="en-US" altLang="ko-KR" dirty="0">
                <a:latin typeface="신명조"/>
              </a:rPr>
              <a:t>.   </a:t>
            </a:r>
          </a:p>
          <a:p>
            <a:pPr algn="just" eaLnBrk="1" hangingPunct="1"/>
            <a:r>
              <a:rPr lang="ko-KR" altLang="en-US" dirty="0">
                <a:latin typeface="신명조"/>
              </a:rPr>
              <a:t>철저한 화이트박스 시험은 많은 오류를 제거시켜 주나 모든 가능한 시험 사례의 생성은 가능하지 않다</a:t>
            </a:r>
            <a:r>
              <a:rPr lang="en-US" altLang="ko-KR" dirty="0">
                <a:latin typeface="신명조"/>
              </a:rPr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정의</a:t>
            </a:r>
          </a:p>
        </p:txBody>
      </p:sp>
      <p:pic>
        <p:nvPicPr>
          <p:cNvPr id="5" name="_x99602432" descr="EMB0000162431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293096"/>
            <a:ext cx="6376814" cy="193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프로그램 결함 식별을 목적으로 프로그램  코드로부터 생성 되는 여러 정보</a:t>
            </a:r>
            <a:r>
              <a:rPr lang="en-US" altLang="ko-KR" dirty="0"/>
              <a:t>(</a:t>
            </a:r>
            <a:r>
              <a:rPr lang="ko-KR" altLang="en-US" dirty="0"/>
              <a:t>제어흐름정보</a:t>
            </a:r>
            <a:r>
              <a:rPr lang="en-US" altLang="ko-KR" dirty="0"/>
              <a:t>, </a:t>
            </a:r>
            <a:r>
              <a:rPr lang="ko-KR" altLang="en-US" dirty="0"/>
              <a:t>자료흐름정보</a:t>
            </a:r>
            <a:r>
              <a:rPr lang="en-US" altLang="ko-KR" dirty="0"/>
              <a:t>, </a:t>
            </a:r>
            <a:r>
              <a:rPr lang="ko-KR" altLang="en-US" dirty="0"/>
              <a:t>조건 등</a:t>
            </a:r>
            <a:r>
              <a:rPr lang="en-US" altLang="ko-KR" dirty="0"/>
              <a:t>)</a:t>
            </a:r>
            <a:r>
              <a:rPr lang="ko-KR" altLang="en-US" dirty="0"/>
              <a:t>를 이용하여 테스트 케이스를 설계하는 방법</a:t>
            </a:r>
          </a:p>
          <a:p>
            <a:pPr eaLnBrk="1" hangingPunct="1"/>
            <a:r>
              <a:rPr lang="ko-KR" altLang="en-US" dirty="0"/>
              <a:t>궁극적인 목표</a:t>
            </a:r>
          </a:p>
          <a:p>
            <a:pPr lvl="1" eaLnBrk="1" hangingPunct="1"/>
            <a:r>
              <a:rPr lang="ko-KR" altLang="en-US" dirty="0"/>
              <a:t>프로그램 코드에 의도하지 않은 기능이 있는가를 테스트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블랙박스 테스트는  명세에 따라 구현이 올바르게 되어 있는가를 테스트</a:t>
            </a:r>
            <a:r>
              <a:rPr lang="en-US" altLang="ko-KR" dirty="0"/>
              <a:t>(</a:t>
            </a:r>
            <a:r>
              <a:rPr lang="ko-KR" altLang="en-US" dirty="0"/>
              <a:t>기능 누락 오류 검출</a:t>
            </a:r>
            <a:r>
              <a:rPr lang="en-US" altLang="ko-KR" dirty="0"/>
              <a:t>) </a:t>
            </a:r>
            <a:r>
              <a:rPr lang="ko-KR" altLang="en-US" dirty="0"/>
              <a:t>그러나 프로그램상의 오류 점검은 어렵다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정의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기본 블록</a:t>
            </a:r>
            <a:r>
              <a:rPr lang="en-US" altLang="ko-KR" dirty="0"/>
              <a:t>(basic block)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ko-KR" dirty="0"/>
              <a:t>단일 입구와 단일 출구를 가진 일련의 연속적인 명령어들의 집합</a:t>
            </a:r>
            <a:r>
              <a:rPr lang="en-US" altLang="ko-KR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ko-KR" dirty="0"/>
              <a:t>기본 블록 내부로부터 제어가 빠져 나갈 수 없으며 외부에서 내부로 제어가 들어올 수 없</a:t>
            </a:r>
            <a:r>
              <a:rPr lang="ko-KR" altLang="en-US" dirty="0"/>
              <a:t>음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ko-KR" dirty="0"/>
              <a:t>각 기본 블록의 </a:t>
            </a:r>
            <a:r>
              <a:rPr lang="ko-KR" altLang="ko-KR" dirty="0" err="1"/>
              <a:t>진입점과</a:t>
            </a:r>
            <a:r>
              <a:rPr lang="ko-KR" altLang="ko-KR" dirty="0"/>
              <a:t> </a:t>
            </a:r>
            <a:r>
              <a:rPr lang="ko-KR" altLang="ko-KR" dirty="0" err="1"/>
              <a:t>진출점은</a:t>
            </a:r>
            <a:r>
              <a:rPr lang="ko-KR" altLang="ko-KR" dirty="0"/>
              <a:t> 하나이며 기본 블록의 첫 문장이 실행되면 나머지 문장들도 실행되어야 하는 것을 의미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ko-KR" dirty="0"/>
              <a:t>기본블록은 각각 제어흐름 그래프의 </a:t>
            </a:r>
            <a:r>
              <a:rPr lang="ko-KR" altLang="ko-KR" dirty="0" err="1"/>
              <a:t>노드가</a:t>
            </a:r>
            <a:r>
              <a:rPr lang="ko-KR" altLang="ko-KR" dirty="0"/>
              <a:t> 되며 박스로 표시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  <a:buFont typeface="HY헤드라인M" pitchFamily="18" charset="-127"/>
              <a:buNone/>
              <a:defRPr/>
            </a:pPr>
            <a:endParaRPr lang="en-US" altLang="ko-KR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/>
              <a:t> </a:t>
            </a:r>
            <a:r>
              <a:rPr lang="ko-KR" altLang="en-US" dirty="0"/>
              <a:t>제어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  <a:r>
              <a:rPr lang="en-US" altLang="ko-KR" dirty="0"/>
              <a:t>(edges)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/>
              <a:t>기본 블록 간의 제어흐름</a:t>
            </a:r>
            <a:r>
              <a:rPr lang="en-US" altLang="ko-KR" dirty="0"/>
              <a:t> .CFG</a:t>
            </a:r>
            <a:r>
              <a:rPr lang="ko-KR" altLang="en-US" dirty="0"/>
              <a:t>의 간선이 된다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ko-KR" dirty="0"/>
              <a:t>기본 블록</a:t>
            </a:r>
            <a:r>
              <a:rPr lang="en-US" altLang="ko-KR" dirty="0"/>
              <a:t> A</a:t>
            </a:r>
            <a:r>
              <a:rPr lang="ko-KR" altLang="ko-KR" dirty="0"/>
              <a:t>에서 기본 블록</a:t>
            </a:r>
            <a:r>
              <a:rPr lang="en-US" altLang="ko-KR" dirty="0"/>
              <a:t> B</a:t>
            </a:r>
            <a:r>
              <a:rPr lang="ko-KR" altLang="ko-KR" dirty="0"/>
              <a:t>로 간선이 있다면</a:t>
            </a:r>
            <a:r>
              <a:rPr lang="en-US" altLang="ko-KR" dirty="0"/>
              <a:t> A</a:t>
            </a:r>
            <a:r>
              <a:rPr lang="ko-KR" altLang="ko-KR" dirty="0"/>
              <a:t>가 실행된 후에</a:t>
            </a:r>
            <a:r>
              <a:rPr lang="en-US" altLang="ko-KR" dirty="0"/>
              <a:t> B</a:t>
            </a:r>
            <a:r>
              <a:rPr lang="ko-KR" altLang="ko-KR" dirty="0"/>
              <a:t>가 실행된다는 의미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/>
              <a:t>경로</a:t>
            </a:r>
            <a:r>
              <a:rPr lang="en-US" altLang="ko-KR" dirty="0"/>
              <a:t>(path): </a:t>
            </a:r>
            <a:r>
              <a:rPr lang="ko-KR" altLang="en-US" dirty="0"/>
              <a:t>완전 경로</a:t>
            </a:r>
            <a:r>
              <a:rPr lang="en-US" altLang="ko-KR" dirty="0"/>
              <a:t>(complete path)</a:t>
            </a:r>
            <a:r>
              <a:rPr lang="ko-KR" altLang="en-US" dirty="0"/>
              <a:t>와 부분 경로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  <a:buFont typeface="HY헤드라인M" pitchFamily="18" charset="-127"/>
              <a:buNone/>
              <a:defRPr/>
            </a:pPr>
            <a:endParaRPr lang="en-US" altLang="ko-KR" dirty="0"/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시작 </a:t>
            </a:r>
            <a:r>
              <a:rPr lang="ko-KR" altLang="en-US" dirty="0" err="1"/>
              <a:t>노드</a:t>
            </a:r>
            <a:r>
              <a:rPr lang="en-US" altLang="ko-KR" dirty="0"/>
              <a:t>(start )</a:t>
            </a:r>
            <a:r>
              <a:rPr lang="ko-KR" altLang="en-US" dirty="0"/>
              <a:t>와 종료 노드</a:t>
            </a:r>
            <a:r>
              <a:rPr lang="en-US" altLang="ko-KR" dirty="0"/>
              <a:t>(exit)</a:t>
            </a:r>
            <a:r>
              <a:rPr lang="ko-KR" altLang="en-US" dirty="0"/>
              <a:t>가 있다고</a:t>
            </a:r>
            <a:r>
              <a:rPr lang="en-US" altLang="ko-KR" dirty="0"/>
              <a:t> </a:t>
            </a:r>
            <a:r>
              <a:rPr lang="ko-KR" altLang="en-US" dirty="0"/>
              <a:t>가정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제어 흐름 그래프</a:t>
            </a:r>
            <a:r>
              <a:rPr lang="en-US" altLang="ko-KR" dirty="0"/>
              <a:t>: </a:t>
            </a:r>
            <a:r>
              <a:rPr lang="ko-KR" altLang="en-US" dirty="0"/>
              <a:t>구성 요소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제어흐름그래프</a:t>
            </a:r>
            <a:r>
              <a:rPr lang="en-US" altLang="ko-KR" dirty="0"/>
              <a:t>: </a:t>
            </a:r>
            <a:r>
              <a:rPr lang="ko-KR" altLang="en-US" dirty="0"/>
              <a:t>기본블록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11560" y="1552494"/>
            <a:ext cx="4247703" cy="511686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400" dirty="0"/>
              <a:t>public class CFG {</a:t>
            </a:r>
          </a:p>
          <a:p>
            <a:pPr marL="0" indent="0">
              <a:buNone/>
            </a:pPr>
            <a:r>
              <a:rPr lang="en-US" altLang="ko-KR" sz="1400" dirty="0"/>
              <a:t>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cfg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x) {</a:t>
            </a:r>
          </a:p>
          <a:p>
            <a:pPr marL="0" indent="0">
              <a:buNone/>
            </a:pPr>
            <a:r>
              <a:rPr lang="en-US" altLang="ko-KR" sz="1400" dirty="0"/>
              <a:t>   </a:t>
            </a:r>
            <a:r>
              <a:rPr lang="pl-PL" altLang="ko-KR" sz="1400" dirty="0"/>
              <a:t>int x, y, i, z;</a:t>
            </a:r>
          </a:p>
          <a:p>
            <a:pPr marL="0" indent="0">
              <a:buNone/>
            </a:pPr>
            <a:r>
              <a:rPr lang="en-US" altLang="ko-KR" sz="1400" dirty="0"/>
              <a:t>1: Scanner scan = new  Scanner(System.in);</a:t>
            </a:r>
          </a:p>
          <a:p>
            <a:pPr marL="0" indent="0">
              <a:buNone/>
            </a:pPr>
            <a:r>
              <a:rPr lang="en-US" altLang="ko-KR" sz="1400" dirty="0"/>
              <a:t>2: x = </a:t>
            </a:r>
            <a:r>
              <a:rPr lang="en-US" altLang="ko-KR" sz="1400" dirty="0" err="1"/>
              <a:t>scan.nextInt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3: y = </a:t>
            </a:r>
            <a:r>
              <a:rPr lang="en-US" altLang="ko-KR" sz="1400" dirty="0" err="1"/>
              <a:t>scan.nextInt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4: if (y&lt;10)</a:t>
            </a:r>
          </a:p>
          <a:p>
            <a:pPr marL="0" indent="0">
              <a:buNone/>
            </a:pPr>
            <a:r>
              <a:rPr lang="en-US" altLang="ko-KR" sz="1400" dirty="0"/>
              <a:t>5: 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=y+10;</a:t>
            </a:r>
          </a:p>
          <a:p>
            <a:pPr marL="0" indent="0">
              <a:buNone/>
            </a:pPr>
            <a:r>
              <a:rPr lang="en-US" altLang="ko-KR" sz="1400" dirty="0"/>
              <a:t>    else</a:t>
            </a:r>
          </a:p>
          <a:p>
            <a:pPr marL="0" indent="0">
              <a:buNone/>
            </a:pPr>
            <a:r>
              <a:rPr lang="en-US" altLang="ko-KR" sz="1400" dirty="0"/>
              <a:t>6: 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=y;</a:t>
            </a:r>
          </a:p>
          <a:p>
            <a:pPr marL="0" indent="0">
              <a:buNone/>
            </a:pPr>
            <a:r>
              <a:rPr lang="en-US" altLang="ko-KR" sz="1400" dirty="0"/>
              <a:t>7: z=0;</a:t>
            </a:r>
          </a:p>
          <a:p>
            <a:pPr marL="0" indent="0">
              <a:buNone/>
            </a:pPr>
            <a:r>
              <a:rPr lang="en-US" altLang="ko-KR" sz="1400" dirty="0"/>
              <a:t>8: while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&gt;0) {</a:t>
            </a:r>
          </a:p>
          <a:p>
            <a:pPr marL="0" indent="0">
              <a:buNone/>
            </a:pPr>
            <a:r>
              <a:rPr lang="en-US" altLang="ko-KR" sz="1400" dirty="0"/>
              <a:t>9:     z=</a:t>
            </a:r>
            <a:r>
              <a:rPr lang="en-US" altLang="ko-KR" sz="1400" dirty="0" err="1"/>
              <a:t>z+x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10: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=i-1;</a:t>
            </a:r>
          </a:p>
          <a:p>
            <a:pPr marL="0" indent="0">
              <a:buNone/>
            </a:pPr>
            <a:r>
              <a:rPr lang="en-US" altLang="ko-KR" sz="1400" dirty="0"/>
              <a:t>   }</a:t>
            </a:r>
          </a:p>
          <a:p>
            <a:pPr marL="0" indent="0">
              <a:buNone/>
            </a:pPr>
            <a:r>
              <a:rPr lang="en-US" altLang="ko-KR" sz="1400" dirty="0"/>
              <a:t>11: if (y&lt;0)</a:t>
            </a:r>
          </a:p>
          <a:p>
            <a:pPr marL="0" indent="0">
              <a:buNone/>
            </a:pPr>
            <a:r>
              <a:rPr lang="en-US" altLang="ko-KR" sz="1400" dirty="0"/>
              <a:t>12     z=z+20;</a:t>
            </a:r>
          </a:p>
          <a:p>
            <a:pPr marL="0" indent="0">
              <a:buNone/>
            </a:pPr>
            <a:r>
              <a:rPr lang="en-US" altLang="ko-KR" sz="1400" dirty="0"/>
              <a:t>13: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(z);</a:t>
            </a:r>
          </a:p>
          <a:p>
            <a:pPr marL="0" indent="0">
              <a:buNone/>
            </a:pPr>
            <a:r>
              <a:rPr lang="en-US" altLang="ko-KR" sz="1400" dirty="0"/>
              <a:t>   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24944"/>
            <a:ext cx="6250060" cy="295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제어흐름그래프</a:t>
            </a:r>
            <a:r>
              <a:rPr lang="en-US" altLang="ko-KR" dirty="0"/>
              <a:t>: </a:t>
            </a:r>
            <a:r>
              <a:rPr lang="ko-KR" altLang="en-US" dirty="0"/>
              <a:t>예제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9977" y="1628800"/>
            <a:ext cx="3823991" cy="4525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HY강B" pitchFamily="18" charset="-127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public class CFG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cfg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  </a:t>
            </a:r>
            <a:r>
              <a:rPr lang="pl-PL" altLang="ko-KR" sz="1400" dirty="0"/>
              <a:t>int x, y, i, z;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1: Scanner scan = new  Scanner(</a:t>
            </a:r>
            <a:r>
              <a:rPr lang="en-US" altLang="ko-KR" sz="1400" dirty="0" err="1"/>
              <a:t>System.in</a:t>
            </a:r>
            <a:r>
              <a:rPr lang="en-US" altLang="ko-KR" sz="1400" dirty="0"/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2: x = </a:t>
            </a:r>
            <a:r>
              <a:rPr lang="en-US" altLang="ko-KR" sz="1400" dirty="0" err="1"/>
              <a:t>scan.nextInt</a:t>
            </a:r>
            <a:r>
              <a:rPr lang="en-US" altLang="ko-KR" sz="1400" dirty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3: y = </a:t>
            </a:r>
            <a:r>
              <a:rPr lang="en-US" altLang="ko-KR" sz="1400" dirty="0" err="1"/>
              <a:t>scan.nextInt</a:t>
            </a:r>
            <a:r>
              <a:rPr lang="en-US" altLang="ko-KR" sz="1400" dirty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4: if (y&lt;10)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5: 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=y+10;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   else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6: 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=y;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7: z=0;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8: while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&gt;0)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9:     z=</a:t>
            </a:r>
            <a:r>
              <a:rPr lang="en-US" altLang="ko-KR" sz="1400" dirty="0" err="1"/>
              <a:t>z+x</a:t>
            </a:r>
            <a:r>
              <a:rPr lang="en-US" altLang="ko-KR" sz="14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10: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=i-1;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11: if (y&lt;0)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12     z=z+20;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13: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(z);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3816424" cy="450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프로그램 경로</a:t>
            </a:r>
          </a:p>
        </p:txBody>
      </p:sp>
      <p:pic>
        <p:nvPicPr>
          <p:cNvPr id="5" name="개체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r="-3806" b="-214"/>
          <a:stretch>
            <a:fillRect/>
          </a:stretch>
        </p:blipFill>
        <p:spPr bwMode="auto">
          <a:xfrm>
            <a:off x="755576" y="1484784"/>
            <a:ext cx="2967037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35896" y="2276872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>
                <a:latin typeface="+mn-ea"/>
              </a:rPr>
              <a:t>경로</a:t>
            </a:r>
            <a:r>
              <a:rPr lang="en-US" altLang="ko-KR" b="1" dirty="0">
                <a:latin typeface="+mn-ea"/>
              </a:rPr>
              <a:t>1: </a:t>
            </a:r>
            <a:r>
              <a:rPr lang="ko-KR" altLang="en-US" b="1" dirty="0">
                <a:latin typeface="+mn-ea"/>
              </a:rPr>
              <a:t>시작 </a:t>
            </a:r>
            <a:r>
              <a:rPr lang="ko-KR" altLang="en-US" b="1" dirty="0" err="1">
                <a:latin typeface="+mn-ea"/>
              </a:rPr>
              <a:t>노드에서</a:t>
            </a:r>
            <a:r>
              <a:rPr lang="ko-KR" altLang="en-US" b="1" dirty="0">
                <a:latin typeface="+mn-ea"/>
              </a:rPr>
              <a:t> 종료 </a:t>
            </a:r>
            <a:r>
              <a:rPr lang="ko-KR" altLang="en-US" b="1" dirty="0" err="1">
                <a:latin typeface="+mn-ea"/>
              </a:rPr>
              <a:t>노드까지</a:t>
            </a:r>
            <a:r>
              <a:rPr lang="ko-KR" altLang="en-US" b="1" dirty="0">
                <a:latin typeface="+mn-ea"/>
              </a:rPr>
              <a:t> 일련의 </a:t>
            </a:r>
            <a:r>
              <a:rPr lang="ko-KR" altLang="en-US" b="1" dirty="0" err="1">
                <a:latin typeface="+mn-ea"/>
              </a:rPr>
              <a:t>노드</a:t>
            </a:r>
            <a:r>
              <a:rPr lang="ko-KR" altLang="en-US" b="1" dirty="0">
                <a:latin typeface="+mn-ea"/>
              </a:rPr>
              <a:t> 시퀀스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ko-KR" altLang="en-US" b="1" dirty="0">
                <a:latin typeface="+mn-ea"/>
              </a:rPr>
              <a:t>예</a:t>
            </a:r>
            <a:r>
              <a:rPr lang="en-US" altLang="ko-KR" b="1" dirty="0">
                <a:latin typeface="+mn-ea"/>
              </a:rPr>
              <a:t>:B1-&gt;B2-&gt;B4-&gt;B5-&gt;B6-&gt;(B5-&gt;B6)*-&gt;B7-&gt;B8-&gt;B9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ko-KR" altLang="en-US" b="1" dirty="0">
                <a:latin typeface="+mn-ea"/>
              </a:rPr>
              <a:t>이 프로그램 상에는 수 많은 프로그램 경로가 있다</a:t>
            </a:r>
            <a:r>
              <a:rPr lang="en-US" altLang="ko-KR" b="1" dirty="0">
                <a:latin typeface="+mn-ea"/>
              </a:rPr>
              <a:t>. </a:t>
            </a:r>
            <a:r>
              <a:rPr lang="ko-KR" altLang="en-US" b="1" dirty="0">
                <a:latin typeface="+mn-ea"/>
              </a:rPr>
              <a:t>경로</a:t>
            </a:r>
            <a:r>
              <a:rPr lang="en-US" altLang="ko-KR" b="1" dirty="0">
                <a:latin typeface="+mn-ea"/>
              </a:rPr>
              <a:t>1</a:t>
            </a:r>
            <a:r>
              <a:rPr lang="ko-KR" altLang="en-US" b="1" dirty="0">
                <a:latin typeface="+mn-ea"/>
              </a:rPr>
              <a:t>은 그 중의 하나이다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화이트 박스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프로그램상의 모든 경로들을 최소한 한번은 테스트하는 것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다음 프로그램에서 반복이 최대 </a:t>
            </a:r>
            <a:r>
              <a:rPr lang="en-US" altLang="ko-KR" dirty="0"/>
              <a:t>20</a:t>
            </a:r>
            <a:r>
              <a:rPr lang="ko-KR" altLang="en-US" dirty="0"/>
              <a:t>번 이루어진다면 프로그램의 경로의 개수와 테스트 케이스의 개수는</a:t>
            </a:r>
            <a:r>
              <a:rPr lang="en-US" altLang="ko-KR" dirty="0"/>
              <a:t>? 5 + 5</a:t>
            </a:r>
            <a:r>
              <a:rPr lang="en-US" altLang="ko-KR" baseline="30000" dirty="0"/>
              <a:t>2 </a:t>
            </a:r>
            <a:r>
              <a:rPr lang="en-US" altLang="ko-KR" dirty="0"/>
              <a:t>+ ….  + 5</a:t>
            </a:r>
            <a:r>
              <a:rPr lang="en-US" altLang="ko-KR" baseline="30000" dirty="0"/>
              <a:t>21 </a:t>
            </a:r>
            <a:r>
              <a:rPr lang="en-US" altLang="ko-KR" dirty="0"/>
              <a:t>= 5</a:t>
            </a:r>
            <a:r>
              <a:rPr lang="en-US" altLang="ko-KR" baseline="30000" dirty="0"/>
              <a:t>20</a:t>
            </a:r>
            <a:r>
              <a:rPr lang="en-US" altLang="ko-KR" dirty="0"/>
              <a:t> = 10</a:t>
            </a:r>
            <a:r>
              <a:rPr lang="en-US" altLang="ko-KR" baseline="30000" dirty="0"/>
              <a:t>14 </a:t>
            </a:r>
            <a:r>
              <a:rPr lang="en-US" altLang="ko-KR" dirty="0"/>
              <a:t>(</a:t>
            </a:r>
            <a:r>
              <a:rPr lang="ko-KR" altLang="en-US" dirty="0"/>
              <a:t>엄청난 시간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구조 기반 테스트 목표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68960"/>
            <a:ext cx="4661268" cy="333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테스팅의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507288" cy="4353347"/>
          </a:xfrm>
        </p:spPr>
        <p:txBody>
          <a:bodyPr/>
          <a:lstStyle/>
          <a:p>
            <a:pPr>
              <a:defRPr/>
            </a:pPr>
            <a:r>
              <a:rPr lang="ko-KR" altLang="en-US" b="1" dirty="0"/>
              <a:t>일반적인 소프트웨어 테스트 목적</a:t>
            </a:r>
            <a:endParaRPr lang="ko-KR" altLang="en-US" dirty="0"/>
          </a:p>
          <a:p>
            <a:pPr>
              <a:buNone/>
              <a:defRPr/>
            </a:pPr>
            <a:r>
              <a:rPr lang="ko-KR" altLang="en-US" dirty="0"/>
              <a:t>    ● 소프트웨어 내에 존재하는 오류 발견</a:t>
            </a:r>
          </a:p>
          <a:p>
            <a:pPr>
              <a:buNone/>
              <a:defRPr/>
            </a:pPr>
            <a:r>
              <a:rPr lang="ko-KR" altLang="en-US" dirty="0"/>
              <a:t>    ● 소프트웨어 요구사항에 충족하는지 확인</a:t>
            </a:r>
          </a:p>
          <a:p>
            <a:pPr>
              <a:buNone/>
              <a:defRPr/>
            </a:pPr>
            <a:r>
              <a:rPr lang="ko-KR" altLang="en-US" dirty="0"/>
              <a:t>    ● 소프트웨어 출시 이후 발생할 수 있는 결함을 예방</a:t>
            </a:r>
            <a:endParaRPr lang="en-US" altLang="ko-KR" dirty="0"/>
          </a:p>
          <a:p>
            <a:pPr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b="1" dirty="0"/>
              <a:t>소프트웨어 테스트의 부가적 목적</a:t>
            </a:r>
            <a:endParaRPr lang="ko-KR" altLang="en-US" dirty="0"/>
          </a:p>
          <a:p>
            <a:pPr>
              <a:buNone/>
              <a:defRPr/>
            </a:pPr>
            <a:r>
              <a:rPr lang="ko-KR" altLang="en-US" dirty="0"/>
              <a:t>    ● 소프트웨어 품질에 대한 자신감</a:t>
            </a:r>
            <a:r>
              <a:rPr lang="en-US" altLang="ko-KR" dirty="0"/>
              <a:t>(Confidence) </a:t>
            </a:r>
            <a:r>
              <a:rPr lang="ko-KR" altLang="en-US" dirty="0"/>
              <a:t>획득과 정보 확인</a:t>
            </a:r>
          </a:p>
          <a:p>
            <a:pPr>
              <a:buNone/>
              <a:defRPr/>
            </a:pPr>
            <a:r>
              <a:rPr lang="ko-KR" altLang="en-US" dirty="0"/>
              <a:t>    ● 비즈니스 리스크를 감소시킬 수 있도록 정보에 근거한</a:t>
            </a:r>
            <a:r>
              <a:rPr lang="en-US" altLang="ko-KR" dirty="0"/>
              <a:t>(Well-informed) </a:t>
            </a:r>
            <a:r>
              <a:rPr lang="ko-KR" altLang="en-US" dirty="0"/>
              <a:t>조언    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/>
              <a:t>제공</a:t>
            </a:r>
          </a:p>
          <a:p>
            <a:pPr>
              <a:buNone/>
              <a:defRPr/>
            </a:pPr>
            <a:r>
              <a:rPr lang="ko-KR" altLang="en-US" dirty="0"/>
              <a:t>    ● 개발 프로세스 점검 및 이슈 제공</a:t>
            </a:r>
          </a:p>
          <a:p>
            <a:pPr>
              <a:buNone/>
              <a:defRPr/>
            </a:pPr>
            <a:r>
              <a:rPr lang="ko-KR" altLang="en-US" dirty="0"/>
              <a:t>    ● 시스템과 소프트웨어가 적절히 동작함을 확인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테스팅의 목적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명세로부터 생성된 테스트를 실행하여 코드의 어떤 부분이 실행되고 어떤 부분이 실행되지 않았는지 분석한다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분석 결과 실행이 되지 않은 부분을 실행할 수 있는 테스트를 명세로부터 생성가능한지 살펴보아야 한다</a:t>
            </a:r>
            <a:r>
              <a:rPr lang="en-US" altLang="ko-KR" dirty="0"/>
              <a:t>. </a:t>
            </a:r>
          </a:p>
          <a:p>
            <a:pPr algn="just"/>
            <a:r>
              <a:rPr lang="ko-KR" altLang="en-US" dirty="0"/>
              <a:t>만약 코드가 수행하는 기능에 해당되는 부분이 명세에 없다면 이 코드가 정말 실행할 수 없는 코드</a:t>
            </a:r>
            <a:r>
              <a:rPr lang="en-US" altLang="ko-KR" dirty="0"/>
              <a:t>(dead code)</a:t>
            </a:r>
            <a:r>
              <a:rPr lang="ko-KR" altLang="en-US" dirty="0"/>
              <a:t>인지 아니면 의도하지 않는 기능을 수행하는지를 살펴보아야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3568" y="980729"/>
            <a:ext cx="6120680" cy="792088"/>
          </a:xfrm>
        </p:spPr>
        <p:txBody>
          <a:bodyPr/>
          <a:lstStyle/>
          <a:p>
            <a:r>
              <a:rPr lang="ko-KR" altLang="en-US" dirty="0"/>
              <a:t>구조적 커버리지 분석</a:t>
            </a:r>
            <a:br>
              <a:rPr lang="en-US" altLang="ko-KR" dirty="0"/>
            </a:br>
            <a:r>
              <a:rPr lang="en-US" altLang="ko-KR" dirty="0"/>
              <a:t>(structural coverage analysis)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블록 커버리지</a:t>
            </a:r>
            <a:r>
              <a:rPr lang="en-US" altLang="ko-KR" dirty="0"/>
              <a:t>(Block/Statement coverage)</a:t>
            </a:r>
          </a:p>
          <a:p>
            <a:pPr eaLnBrk="1" hangingPunct="1"/>
            <a:r>
              <a:rPr lang="en-US" altLang="ko-KR" dirty="0"/>
              <a:t> </a:t>
            </a:r>
            <a:r>
              <a:rPr lang="ko-KR" altLang="en-US" dirty="0"/>
              <a:t>분기 커버리지</a:t>
            </a:r>
            <a:r>
              <a:rPr lang="en-US" altLang="ko-KR" dirty="0"/>
              <a:t>(Branch coverage)</a:t>
            </a:r>
          </a:p>
          <a:p>
            <a:pPr eaLnBrk="1" hangingPunct="1"/>
            <a:r>
              <a:rPr lang="en-US" altLang="ko-KR" dirty="0"/>
              <a:t> </a:t>
            </a:r>
            <a:r>
              <a:rPr lang="ko-KR" altLang="en-US" dirty="0"/>
              <a:t>조건 커버리지</a:t>
            </a:r>
            <a:r>
              <a:rPr lang="en-US" altLang="ko-KR" dirty="0"/>
              <a:t>(Condition coverage)</a:t>
            </a:r>
          </a:p>
          <a:p>
            <a:pPr lvl="1" eaLnBrk="1" hangingPunct="1"/>
            <a:r>
              <a:rPr lang="en-US" altLang="ko-KR" dirty="0"/>
              <a:t>Branch Condition Coverage(ISO 29119)</a:t>
            </a:r>
          </a:p>
          <a:p>
            <a:pPr eaLnBrk="1" hangingPunct="1"/>
            <a:r>
              <a:rPr lang="en-US" altLang="ko-KR" dirty="0"/>
              <a:t> MC/DC(Modified Condition/Decision Coverage)</a:t>
            </a:r>
          </a:p>
          <a:p>
            <a:pPr eaLnBrk="1" hangingPunct="1"/>
            <a:r>
              <a:rPr lang="en-US" altLang="ko-KR" dirty="0"/>
              <a:t> </a:t>
            </a:r>
            <a:r>
              <a:rPr lang="ko-KR" altLang="en-US" dirty="0"/>
              <a:t>다중조건</a:t>
            </a:r>
            <a:r>
              <a:rPr lang="en-US" altLang="ko-KR" dirty="0"/>
              <a:t>(Multiple condition coverage)</a:t>
            </a:r>
          </a:p>
          <a:p>
            <a:pPr lvl="1" eaLnBrk="1" hangingPunct="1"/>
            <a:r>
              <a:rPr lang="en-US" altLang="ko-KR" dirty="0"/>
              <a:t>Branch condition combination coverage</a:t>
            </a:r>
          </a:p>
          <a:p>
            <a:pPr eaLnBrk="1" hangingPunct="1"/>
            <a:r>
              <a:rPr lang="en-US" altLang="ko-KR" dirty="0"/>
              <a:t> </a:t>
            </a:r>
            <a:r>
              <a:rPr lang="ko-KR" altLang="en-US" dirty="0"/>
              <a:t>기본 경로 테스트</a:t>
            </a:r>
            <a:r>
              <a:rPr lang="en-US" altLang="ko-KR" dirty="0"/>
              <a:t>(Basis path test)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화이트 박스 </a:t>
            </a:r>
            <a:r>
              <a:rPr lang="ko-KR" altLang="en-US" dirty="0" err="1"/>
              <a:t>테스팅</a:t>
            </a:r>
            <a:r>
              <a:rPr lang="ko-KR" altLang="en-US" dirty="0"/>
              <a:t> 종류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화이트 박스 </a:t>
            </a:r>
            <a:r>
              <a:rPr lang="ko-KR" altLang="en-US" dirty="0" err="1"/>
              <a:t>테스팅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검증 기준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06810"/>
              </p:ext>
            </p:extLst>
          </p:nvPr>
        </p:nvGraphicFramePr>
        <p:xfrm>
          <a:off x="1043608" y="1556792"/>
          <a:ext cx="7128792" cy="4624700"/>
        </p:xfrm>
        <a:graphic>
          <a:graphicData uri="http://schemas.openxmlformats.org/drawingml/2006/table">
            <a:tbl>
              <a:tblPr/>
              <a:tblGrid>
                <a:gridCol w="2659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바탕"/>
                        </a:rPr>
                        <a:t>화이트박스 테스트 검증기준</a:t>
                      </a: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바탕"/>
                        </a:rPr>
                        <a:t>설명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바탕"/>
                        </a:rPr>
                        <a:t>모든 </a:t>
                      </a:r>
                      <a:r>
                        <a:rPr lang="ko-KR" altLang="en-US" sz="1100" b="1" dirty="0" err="1">
                          <a:solidFill>
                            <a:srgbClr val="000000"/>
                          </a:solidFill>
                          <a:latin typeface="바탕"/>
                        </a:rPr>
                        <a:t>실행문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바탕"/>
                        </a:rPr>
                        <a:t> 커버리지 </a:t>
                      </a:r>
                      <a:endParaRPr lang="en-US" altLang="ko-KR" sz="11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Statement coverage)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바탕"/>
                        </a:rPr>
                        <a:t>프로그램을 구성하는 소스코드의 모든 실행문이 적어도 한 번씩 수행될 수 있도록 테스트 케이스를 설계</a:t>
                      </a: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바탕"/>
                        </a:rPr>
                        <a:t>분기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바탕"/>
                        </a:rPr>
                        <a:t>결정 커버리지 </a:t>
                      </a:r>
                      <a:endParaRPr lang="en-US" altLang="ko-KR" sz="11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Branch/Decision coverage)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바탕"/>
                        </a:rPr>
                        <a:t>프로그램 내의 결정문의 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latin typeface="바탕"/>
                        </a:rPr>
                        <a:t>True/False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바탕"/>
                        </a:rPr>
                        <a:t>를 적어도 한 번씩 수행될 수 있도록 테스트 케이스를 설계</a:t>
                      </a: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바탕"/>
                        </a:rPr>
                        <a:t>조건 커버리지 </a:t>
                      </a:r>
                      <a:endParaRPr lang="en-US" altLang="ko-KR" sz="11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Condition coverage)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바탕"/>
                        </a:rPr>
                        <a:t>프로그램 내의 결정문을 결정하는 조건의 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latin typeface="바탕"/>
                        </a:rPr>
                        <a:t>True/False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바탕"/>
                        </a:rPr>
                        <a:t>를 적어도 한 번씩 수행될 수 있도록 테스트 케이스를 설계</a:t>
                      </a: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8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바탕"/>
                        </a:rPr>
                        <a:t>변경 조건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바탕"/>
                        </a:rPr>
                        <a:t>결정 검증기준</a:t>
                      </a:r>
                      <a:endParaRPr lang="en-US" altLang="ko-KR" sz="11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MC/DC : Modified condition/ decision Coverage)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바탕"/>
                        </a:rPr>
                        <a:t>분기를 결정하는 각 개별조건식이 다른 개별 조건식에 영향을 받지 않고 전체조건식의 결과에 독립적으로 영향을 주도록 조건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바탕"/>
                        </a:rPr>
                        <a:t>결정 검증기준을 향상시킨 방법</a:t>
                      </a: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바탕"/>
                        </a:rPr>
                        <a:t>다중조건</a:t>
                      </a:r>
                      <a:endParaRPr lang="en-US" altLang="ko-KR" sz="11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바탕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Multiple condition coverage)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바탕"/>
                        </a:rPr>
                        <a:t>프로그램 내의 결정문을 결정하는 조건의 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latin typeface="바탕"/>
                        </a:rPr>
                        <a:t>True/False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바탕"/>
                        </a:rPr>
                        <a:t>의 모든 조합이 수행될 수 있도록 테스트 케이스를 설계</a:t>
                      </a: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바탕"/>
                        </a:rPr>
                        <a:t>기본 경로 테스트 </a:t>
                      </a:r>
                      <a:endParaRPr lang="en-US" altLang="ko-KR" sz="11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Basis path test)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바탕"/>
                        </a:rPr>
                        <a:t>분기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바탕"/>
                        </a:rPr>
                        <a:t>결정 커버리지와 유사한 방법으로 프로그램의 실행 흐름을 기준으로 테스트 케이스를 설계</a:t>
                      </a: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8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바탕"/>
                        </a:rPr>
                        <a:t>자료흐름 테스트</a:t>
                      </a:r>
                      <a:endParaRPr lang="en-US" altLang="ko-KR" sz="11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바탕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Data flow test)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</a:rPr>
                        <a:t>프로그램 내의 데이터 흐름을 분석하고 데이터 흐름을 중심으로 테스트 케이스를 설계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</a:rPr>
                        <a:t>(All-def, All-use, All du path)</a:t>
                      </a:r>
                    </a:p>
                  </a:txBody>
                  <a:tcPr marL="57519" marR="57519" marT="15902" marB="15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테스트하려는 프로그램 내의 모든  블록들을 적어도 한번 이상 실행하도록 요구하는 테스트 케이스 설계 방법</a:t>
            </a:r>
            <a:endParaRPr lang="en-US" altLang="ko-KR" dirty="0"/>
          </a:p>
          <a:p>
            <a:pPr eaLnBrk="1" hangingPunct="1"/>
            <a:r>
              <a:rPr lang="ko-KR" altLang="en-US" dirty="0"/>
              <a:t>가장 기본적인 구조기반</a:t>
            </a:r>
            <a:r>
              <a:rPr lang="en-US" altLang="ko-KR" dirty="0"/>
              <a:t>/</a:t>
            </a:r>
            <a:r>
              <a:rPr lang="ko-KR" altLang="en-US" dirty="0"/>
              <a:t>화이트 박스 테스트</a:t>
            </a:r>
          </a:p>
          <a:p>
            <a:pPr eaLnBrk="1" hangingPunct="1"/>
            <a:r>
              <a:rPr lang="en-US" altLang="ko-KR" dirty="0"/>
              <a:t>100%</a:t>
            </a:r>
            <a:r>
              <a:rPr lang="ko-KR" altLang="en-US" dirty="0"/>
              <a:t>의 문장 커버리지</a:t>
            </a:r>
            <a:r>
              <a:rPr lang="en-US" altLang="ko-KR" dirty="0"/>
              <a:t>: </a:t>
            </a:r>
            <a:r>
              <a:rPr lang="ko-KR" altLang="en-US" dirty="0"/>
              <a:t>프로그램 내의 모든 블록들을 적어도 한번씩 접근하여 테스트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>
                <a:solidFill>
                  <a:srgbClr val="FF0000"/>
                </a:solidFill>
              </a:rPr>
              <a:t>커버리지</a:t>
            </a:r>
            <a:r>
              <a:rPr lang="en-US" altLang="ko-KR" dirty="0">
                <a:solidFill>
                  <a:srgbClr val="FF0000"/>
                </a:solidFill>
              </a:rPr>
              <a:t>=   # of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executed blocks /# of total blocks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5"/>
            <a:ext cx="6480968" cy="576064"/>
          </a:xfrm>
        </p:spPr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블록 커버리지 </a:t>
            </a:r>
            <a:r>
              <a:rPr lang="en-US" altLang="ko-KR" dirty="0"/>
              <a:t>(Block/Statement Coverage)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62B2020-2B04-E114-864B-70A763E80EE2}"/>
                  </a:ext>
                </a:extLst>
              </p14:cNvPr>
              <p14:cNvContentPartPr/>
              <p14:nvPr/>
            </p14:nvContentPartPr>
            <p14:xfrm>
              <a:off x="2438057" y="4658949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62B2020-2B04-E114-864B-70A763E80E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9057" y="46499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1) </a:t>
            </a:r>
            <a:r>
              <a:rPr lang="ko-KR" altLang="en-US" b="1" dirty="0"/>
              <a:t>제어흐름 그래프 작성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public class Coverage {</a:t>
            </a:r>
          </a:p>
          <a:p>
            <a:pPr marL="0" indent="0">
              <a:buNone/>
            </a:pPr>
            <a:r>
              <a:rPr lang="en-US" altLang="ko-KR" dirty="0"/>
              <a:t>	public void coverage(int x, int y, int z) {</a:t>
            </a:r>
          </a:p>
          <a:p>
            <a:pPr marL="0" indent="0">
              <a:buNone/>
            </a:pPr>
            <a:r>
              <a:rPr lang="en-US" altLang="ko-KR" dirty="0"/>
              <a:t>	1: if ((x&gt;0) &amp;&amp; (y&gt;0))</a:t>
            </a:r>
          </a:p>
          <a:p>
            <a:pPr marL="0" indent="0">
              <a:buNone/>
            </a:pPr>
            <a:r>
              <a:rPr lang="en-US" altLang="ko-KR" dirty="0"/>
              <a:t>	2:	z=x-y</a:t>
            </a:r>
          </a:p>
          <a:p>
            <a:pPr marL="0" indent="0">
              <a:buNone/>
            </a:pPr>
            <a:r>
              <a:rPr lang="en-US" altLang="ko-KR" dirty="0"/>
              <a:t>	3: if ((x&gt;2) || (z==0))</a:t>
            </a:r>
          </a:p>
          <a:p>
            <a:pPr marL="0" indent="0">
              <a:buNone/>
            </a:pPr>
            <a:r>
              <a:rPr lang="en-US" altLang="ko-KR" dirty="0"/>
              <a:t>	4:	z = z+1;</a:t>
            </a:r>
          </a:p>
          <a:p>
            <a:pPr marL="0" indent="0">
              <a:buNone/>
            </a:pPr>
            <a:r>
              <a:rPr lang="en-US" altLang="ko-KR" dirty="0"/>
              <a:t>	5: return z;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r>
              <a:rPr lang="ko-KR" altLang="en-US" dirty="0"/>
              <a:t> </a:t>
            </a:r>
            <a:endParaRPr lang="ko-KR" altLang="en-US" dirty="0">
              <a:cs typeface="Arial Unicode MS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80928"/>
            <a:ext cx="3397819" cy="284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3826768" cy="3456383"/>
          </a:xfrm>
        </p:spPr>
        <p:txBody>
          <a:bodyPr/>
          <a:lstStyle/>
          <a:p>
            <a:r>
              <a:rPr lang="en-US" altLang="ko-KR" dirty="0"/>
              <a:t>T1=(X:2,, Y:3, Z:0)</a:t>
            </a:r>
          </a:p>
          <a:p>
            <a:r>
              <a:rPr lang="en-US" altLang="ko-KR" dirty="0"/>
              <a:t>T2=(X:-5, Y:0, Z:1)</a:t>
            </a:r>
          </a:p>
          <a:p>
            <a:r>
              <a:rPr lang="ko-KR" altLang="en-US" dirty="0"/>
              <a:t>블록 커버리지</a:t>
            </a:r>
            <a:r>
              <a:rPr lang="en-US" altLang="ko-KR" dirty="0"/>
              <a:t>=(4/5)*100=80%</a:t>
            </a:r>
          </a:p>
          <a:p>
            <a:r>
              <a:rPr lang="en-US" altLang="ko-KR" dirty="0"/>
              <a:t>100% </a:t>
            </a:r>
            <a:r>
              <a:rPr lang="ko-KR" altLang="en-US" dirty="0"/>
              <a:t>블록 커버리지를 달성하기 위해서는 </a:t>
            </a:r>
            <a:r>
              <a:rPr lang="en-US" altLang="ko-KR" dirty="0"/>
              <a:t>B4 </a:t>
            </a:r>
            <a:r>
              <a:rPr lang="ko-KR" altLang="en-US" dirty="0"/>
              <a:t>블록을 실행하여야 한다</a:t>
            </a:r>
            <a:endParaRPr lang="en-US" altLang="ko-KR" dirty="0"/>
          </a:p>
          <a:p>
            <a:r>
              <a:rPr lang="en-US" altLang="ko-KR" dirty="0"/>
              <a:t>T3=(X:10, Y:5, Z:0) 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211960" y="1700808"/>
            <a:ext cx="5323116" cy="4069880"/>
            <a:chOff x="3065308" y="1796548"/>
            <a:chExt cx="5323116" cy="406988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308" y="1796548"/>
              <a:ext cx="4859437" cy="40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직선 화살표 연결선 6"/>
            <p:cNvCxnSpPr/>
            <p:nvPr/>
          </p:nvCxnSpPr>
          <p:spPr>
            <a:xfrm>
              <a:off x="7740352" y="2348880"/>
              <a:ext cx="0" cy="17281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5940152" y="2348880"/>
              <a:ext cx="1800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>
              <a:off x="5868144" y="4077072"/>
              <a:ext cx="187220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5868144" y="4077072"/>
              <a:ext cx="0" cy="11521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948264" y="179654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T1 </a:t>
              </a:r>
              <a:r>
                <a:rPr lang="ko-KR" altLang="en-US" dirty="0"/>
                <a:t>경로</a:t>
              </a: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364088" y="2908433"/>
              <a:ext cx="0" cy="23207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54867" y="293138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T2 </a:t>
              </a:r>
              <a:r>
                <a:rPr lang="ko-KR" altLang="en-US" dirty="0"/>
                <a:t>경로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2132856"/>
            <a:ext cx="2664296" cy="2736304"/>
          </a:xfrm>
        </p:spPr>
        <p:txBody>
          <a:bodyPr/>
          <a:lstStyle/>
          <a:p>
            <a:r>
              <a:rPr lang="en-US" altLang="ko-KR" dirty="0"/>
              <a:t>T3=(X:10, Y:5, Z:0) </a:t>
            </a:r>
            <a:r>
              <a:rPr lang="ko-KR" altLang="en-US" dirty="0"/>
              <a:t>만으로도 </a:t>
            </a:r>
            <a:r>
              <a:rPr lang="en-US" altLang="ko-KR" dirty="0"/>
              <a:t>100% </a:t>
            </a:r>
            <a:r>
              <a:rPr lang="ko-KR" altLang="en-US" dirty="0"/>
              <a:t>블록 커버리지 달성</a:t>
            </a:r>
            <a:endParaRPr lang="en-US" altLang="ko-KR" dirty="0"/>
          </a:p>
          <a:p>
            <a:r>
              <a:rPr lang="ko-KR" altLang="en-US" dirty="0"/>
              <a:t>동일한 블록 커버리지를 달성할 수 있는 테스트 집합은 유일하지 않다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081021" y="1677887"/>
            <a:ext cx="4859437" cy="4069880"/>
            <a:chOff x="4081021" y="1677887"/>
            <a:chExt cx="4859437" cy="406988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021" y="1677887"/>
              <a:ext cx="4859437" cy="40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직선 화살표 연결선 6"/>
            <p:cNvCxnSpPr/>
            <p:nvPr/>
          </p:nvCxnSpPr>
          <p:spPr>
            <a:xfrm>
              <a:off x="8887004" y="2253140"/>
              <a:ext cx="0" cy="172819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7086804" y="2253140"/>
              <a:ext cx="18002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>
              <a:off x="5076056" y="3981332"/>
              <a:ext cx="381094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5076056" y="3973076"/>
              <a:ext cx="0" cy="132813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08508" y="401389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T3 </a:t>
              </a:r>
              <a:r>
                <a:rPr lang="ko-KR" altLang="en-US" dirty="0"/>
                <a:t>경로</a:t>
              </a: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076056" y="5280789"/>
              <a:ext cx="1296144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결정</a:t>
            </a:r>
            <a:r>
              <a:rPr lang="en-US" altLang="ko-KR" dirty="0"/>
              <a:t> </a:t>
            </a:r>
            <a:r>
              <a:rPr lang="ko-KR" altLang="en-US" dirty="0"/>
              <a:t>커버리지</a:t>
            </a:r>
            <a:r>
              <a:rPr lang="en-US" altLang="ko-KR" dirty="0"/>
              <a:t>(decision coverage)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 eaLnBrk="1" hangingPunct="1"/>
            <a:r>
              <a:rPr lang="ko-KR" altLang="en-US" dirty="0"/>
              <a:t>충분한 테스트 케이스를 설계하여</a:t>
            </a:r>
            <a:r>
              <a:rPr lang="en-US" altLang="ko-KR" dirty="0"/>
              <a:t>, </a:t>
            </a:r>
            <a:r>
              <a:rPr lang="ko-KR" altLang="en-US" dirty="0"/>
              <a:t>각 결정</a:t>
            </a:r>
            <a:r>
              <a:rPr lang="en-US" altLang="ko-KR" dirty="0"/>
              <a:t>(</a:t>
            </a:r>
            <a:r>
              <a:rPr lang="ko-KR" altLang="en-US" dirty="0"/>
              <a:t>분기</a:t>
            </a:r>
            <a:r>
              <a:rPr lang="en-US" altLang="ko-KR" dirty="0"/>
              <a:t>)</a:t>
            </a:r>
            <a:r>
              <a:rPr lang="ko-KR" altLang="en-US" dirty="0"/>
              <a:t>이 참</a:t>
            </a:r>
            <a:r>
              <a:rPr lang="en-US" altLang="ko-KR" dirty="0"/>
              <a:t>(true)</a:t>
            </a:r>
            <a:r>
              <a:rPr lang="ko-KR" altLang="en-US" dirty="0"/>
              <a:t>과 거짓</a:t>
            </a:r>
            <a:r>
              <a:rPr lang="en-US" altLang="ko-KR" dirty="0"/>
              <a:t>(false)</a:t>
            </a:r>
            <a:r>
              <a:rPr lang="ko-KR" altLang="en-US" dirty="0"/>
              <a:t>을 적어도 한번 이상 실행시키는 것을 기준으로 하는 테스트 방법</a:t>
            </a:r>
            <a:endParaRPr lang="en-US" altLang="ko-KR" dirty="0"/>
          </a:p>
          <a:p>
            <a:pPr eaLnBrk="1" hangingPunct="1"/>
            <a:r>
              <a:rPr lang="ko-KR" altLang="en-US" dirty="0"/>
              <a:t>프로그램의 모든 분기 조건들이 적어도 한번은 테스트되도록 테스트 케이스를 선정하는 방법</a:t>
            </a:r>
            <a:endParaRPr lang="en-US" altLang="ko-KR" dirty="0"/>
          </a:p>
          <a:p>
            <a:pPr eaLnBrk="1" hangingPunct="1"/>
            <a:r>
              <a:rPr lang="ko-KR" altLang="en-US" dirty="0"/>
              <a:t>블록</a:t>
            </a:r>
            <a:r>
              <a:rPr lang="en-US" altLang="ko-KR" dirty="0"/>
              <a:t> </a:t>
            </a:r>
            <a:r>
              <a:rPr lang="ko-KR" altLang="en-US" dirty="0"/>
              <a:t> 커버리지 보다 강한 형태의 기준을 가진 테스트 방법</a:t>
            </a:r>
            <a:endParaRPr lang="en-US" altLang="ko-KR" dirty="0"/>
          </a:p>
          <a:p>
            <a:pPr eaLnBrk="1" hangingPunct="1"/>
            <a:r>
              <a:rPr lang="ko-KR" altLang="ko-KR" dirty="0"/>
              <a:t>분기 커버리지</a:t>
            </a:r>
            <a:r>
              <a:rPr lang="en-US" altLang="ko-KR" dirty="0"/>
              <a:t> = </a:t>
            </a:r>
            <a:r>
              <a:rPr lang="ko-KR" altLang="ko-KR" dirty="0"/>
              <a:t>실행된 분기의 개수</a:t>
            </a:r>
            <a:r>
              <a:rPr lang="en-US" altLang="ko-KR" dirty="0"/>
              <a:t>/</a:t>
            </a:r>
            <a:r>
              <a:rPr lang="ko-KR" altLang="ko-KR" dirty="0"/>
              <a:t>프로그램 전체 분기의 개수</a:t>
            </a:r>
            <a:r>
              <a:rPr lang="en-US" altLang="ko-KR" dirty="0"/>
              <a:t>*100(%)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6480968" cy="432048"/>
          </a:xfrm>
        </p:spPr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분기 </a:t>
            </a:r>
            <a:r>
              <a:rPr lang="ko-KR" altLang="en-US" dirty="0" err="1"/>
              <a:t>커버러지</a:t>
            </a:r>
            <a:r>
              <a:rPr lang="ko-KR" altLang="en-US" dirty="0"/>
              <a:t> </a:t>
            </a:r>
            <a:r>
              <a:rPr lang="en-US" altLang="ko-KR" dirty="0"/>
              <a:t>(Branch/Decision coverage)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 rot="20800395">
            <a:off x="2634502" y="5008530"/>
            <a:ext cx="50334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분기</a:t>
            </a:r>
            <a:r>
              <a:rPr lang="en-US" altLang="ko-KR" dirty="0"/>
              <a:t>(branch)</a:t>
            </a:r>
            <a:r>
              <a:rPr lang="ko-KR" altLang="en-US" dirty="0"/>
              <a:t>는 제어흐름 그래프에서 「</a:t>
            </a:r>
            <a:r>
              <a:rPr lang="en-US" altLang="ko-KR" dirty="0"/>
              <a:t>true</a:t>
            </a:r>
            <a:r>
              <a:rPr lang="ko-KR" altLang="en-US" dirty="0"/>
              <a:t>」</a:t>
            </a:r>
          </a:p>
          <a:p>
            <a:r>
              <a:rPr lang="ko-KR" altLang="en-US" dirty="0"/>
              <a:t>나 「</a:t>
            </a:r>
            <a:r>
              <a:rPr lang="en-US" altLang="ko-KR" dirty="0"/>
              <a:t>false</a:t>
            </a:r>
            <a:r>
              <a:rPr lang="ko-KR" altLang="en-US" dirty="0"/>
              <a:t>」로 </a:t>
            </a:r>
            <a:r>
              <a:rPr lang="ko-KR" altLang="en-US" dirty="0" err="1"/>
              <a:t>라벨링되어</a:t>
            </a:r>
            <a:r>
              <a:rPr lang="ko-KR" altLang="en-US" dirty="0"/>
              <a:t> 있는 간선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2890664" cy="3816423"/>
          </a:xfrm>
        </p:spPr>
        <p:txBody>
          <a:bodyPr/>
          <a:lstStyle/>
          <a:p>
            <a:r>
              <a:rPr lang="en-US" altLang="ko-KR" dirty="0"/>
              <a:t>T3=(10, 5, 0)</a:t>
            </a:r>
          </a:p>
          <a:p>
            <a:r>
              <a:rPr lang="en-US" altLang="ko-KR" dirty="0"/>
              <a:t>T3</a:t>
            </a:r>
            <a:r>
              <a:rPr lang="ko-KR" altLang="en-US" dirty="0"/>
              <a:t>는 </a:t>
            </a:r>
            <a:r>
              <a:rPr lang="en-US" altLang="ko-KR" dirty="0"/>
              <a:t>100% </a:t>
            </a:r>
            <a:r>
              <a:rPr lang="ko-KR" altLang="en-US" dirty="0"/>
              <a:t>블록 커버리지 달성하지만</a:t>
            </a:r>
            <a:r>
              <a:rPr lang="en-US" altLang="ko-KR" dirty="0"/>
              <a:t> </a:t>
            </a:r>
            <a:r>
              <a:rPr lang="ko-KR" altLang="ko-KR" dirty="0"/>
              <a:t>첫 번째 조건 </a:t>
            </a:r>
            <a:r>
              <a:rPr lang="en-US" altLang="ko-KR" dirty="0"/>
              <a:t>‘(X&gt;0) &amp;&amp; (Y&gt;0)’</a:t>
            </a:r>
            <a:r>
              <a:rPr lang="ko-KR" altLang="ko-KR" dirty="0"/>
              <a:t>과 두 번째 조건 </a:t>
            </a:r>
            <a:r>
              <a:rPr lang="en-US" altLang="ko-KR" dirty="0"/>
              <a:t>‘(X&gt;2) || (Z==0)’</a:t>
            </a:r>
            <a:r>
              <a:rPr lang="ko-KR" altLang="ko-KR" dirty="0"/>
              <a:t>이 거짓인 경우는 전혀 테스트 </a:t>
            </a:r>
            <a:r>
              <a:rPr lang="ko-KR" altLang="en-US" dirty="0"/>
              <a:t>되지 않음</a:t>
            </a:r>
            <a:endParaRPr lang="en-US" altLang="ko-KR" dirty="0"/>
          </a:p>
          <a:p>
            <a:r>
              <a:rPr lang="ko-KR" altLang="en-US" dirty="0"/>
              <a:t>분기 커버리지</a:t>
            </a:r>
            <a:r>
              <a:rPr lang="en-US" altLang="ko-KR" dirty="0"/>
              <a:t>=2/4*100=50%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779912" y="1772816"/>
            <a:ext cx="4859437" cy="4069880"/>
            <a:chOff x="4081021" y="1677887"/>
            <a:chExt cx="4859437" cy="406988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021" y="1677887"/>
              <a:ext cx="4859437" cy="40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직선 화살표 연결선 6"/>
            <p:cNvCxnSpPr/>
            <p:nvPr/>
          </p:nvCxnSpPr>
          <p:spPr>
            <a:xfrm>
              <a:off x="8887004" y="2253140"/>
              <a:ext cx="0" cy="172819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7086804" y="2253140"/>
              <a:ext cx="18002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>
              <a:off x="5076056" y="3981332"/>
              <a:ext cx="381094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5076056" y="3973076"/>
              <a:ext cx="0" cy="132813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08508" y="401389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T3 </a:t>
              </a:r>
              <a:r>
                <a:rPr lang="ko-KR" altLang="en-US" dirty="0"/>
                <a:t>경로</a:t>
              </a: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076056" y="5280789"/>
              <a:ext cx="1296144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ko-KR" altLang="en-US" dirty="0">
                <a:latin typeface="신명조"/>
              </a:rPr>
              <a:t>모든 </a:t>
            </a:r>
            <a:r>
              <a:rPr lang="ko-KR" altLang="en-US" dirty="0" err="1">
                <a:latin typeface="신명조"/>
              </a:rPr>
              <a:t>실행문에</a:t>
            </a:r>
            <a:r>
              <a:rPr lang="ko-KR" altLang="en-US" dirty="0">
                <a:latin typeface="신명조"/>
              </a:rPr>
              <a:t> 대한 조사는 시험에서의 가장 기본적인 요구이지만 </a:t>
            </a:r>
            <a:r>
              <a:rPr lang="ko-KR" altLang="en-US" dirty="0" err="1">
                <a:latin typeface="신명조"/>
              </a:rPr>
              <a:t>조건문에</a:t>
            </a:r>
            <a:r>
              <a:rPr lang="ko-KR" altLang="en-US" dirty="0">
                <a:latin typeface="신명조"/>
              </a:rPr>
              <a:t> 대한 검사는 매우 미약하다</a:t>
            </a:r>
            <a:r>
              <a:rPr lang="en-US" altLang="ko-KR" dirty="0">
                <a:latin typeface="신명조"/>
              </a:rPr>
              <a:t>. </a:t>
            </a:r>
          </a:p>
          <a:p>
            <a:pPr algn="just" eaLnBrk="1" hangingPunct="1"/>
            <a:r>
              <a:rPr lang="ko-KR" altLang="en-US" dirty="0">
                <a:latin typeface="신명조"/>
              </a:rPr>
              <a:t>예를 들어 </a:t>
            </a:r>
            <a:r>
              <a:rPr lang="en-US" altLang="ko-KR" dirty="0">
                <a:latin typeface="신명조"/>
              </a:rPr>
              <a:t>(x=4, y=2, z=3)</a:t>
            </a:r>
            <a:r>
              <a:rPr lang="ko-KR" altLang="en-US" dirty="0">
                <a:latin typeface="신명조"/>
              </a:rPr>
              <a:t>이라는 시험 케이스는 다음 프로그램에 대한 모든 실행문에 대한 조사를 만족한다</a:t>
            </a:r>
            <a:r>
              <a:rPr lang="en-US" altLang="ko-KR" dirty="0">
                <a:latin typeface="신명조"/>
              </a:rPr>
              <a:t>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신명조"/>
              </a:rPr>
              <a:t>. . 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신명조"/>
              </a:rPr>
              <a:t>if (x &gt; 3 and y = 2) then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신명조"/>
              </a:rPr>
              <a:t>   z := 1;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err="1">
                <a:latin typeface="신명조"/>
              </a:rPr>
              <a:t>endif</a:t>
            </a:r>
            <a:r>
              <a:rPr lang="en-US" altLang="ko-KR" sz="1600" dirty="0">
                <a:latin typeface="신명조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신명조"/>
              </a:rPr>
              <a:t>if (x = 4 or z &gt; 3) then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신명조"/>
              </a:rPr>
              <a:t>   z := z + 1;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err="1">
                <a:latin typeface="신명조"/>
              </a:rPr>
              <a:t>endif</a:t>
            </a:r>
            <a:r>
              <a:rPr lang="en-US" altLang="ko-KR" sz="1600" dirty="0">
                <a:latin typeface="신명조"/>
              </a:rPr>
              <a:t>;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블랙박스</a:t>
            </a:r>
            <a:r>
              <a:rPr lang="en-US" altLang="ko-KR" dirty="0"/>
              <a:t>(Black Box)</a:t>
            </a:r>
            <a:r>
              <a:rPr lang="ko-KR" altLang="en-US" dirty="0"/>
              <a:t> 테스팅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ko-KR" altLang="en-US" dirty="0">
                <a:latin typeface="신명조"/>
              </a:rPr>
              <a:t>블랙박스 시험은 </a:t>
            </a:r>
            <a:r>
              <a:rPr lang="ko-KR" altLang="en-US" dirty="0">
                <a:solidFill>
                  <a:srgbClr val="FF0000"/>
                </a:solidFill>
                <a:latin typeface="신명조"/>
              </a:rPr>
              <a:t>프로그램을 블랙박스로 </a:t>
            </a:r>
            <a:r>
              <a:rPr lang="ko-KR" altLang="en-US" dirty="0">
                <a:latin typeface="신명조"/>
              </a:rPr>
              <a:t>취급하여 내부 구조를 참조하지 않고 주어진 입력에 요구되는 결과가 나오는가를 시험하는 것이다</a:t>
            </a:r>
            <a:r>
              <a:rPr lang="en-US" altLang="ko-KR" dirty="0">
                <a:latin typeface="신명조"/>
              </a:rPr>
              <a:t>. </a:t>
            </a:r>
          </a:p>
          <a:p>
            <a:pPr algn="just" eaLnBrk="1" hangingPunct="1"/>
            <a:r>
              <a:rPr lang="ko-KR" altLang="en-US" dirty="0">
                <a:latin typeface="신명조"/>
              </a:rPr>
              <a:t>블랙박스 시험은 프로그램과 외부와의 인터페이스에 대해서 시험이 이루어진다</a:t>
            </a:r>
            <a:r>
              <a:rPr lang="en-US" altLang="ko-KR" dirty="0">
                <a:latin typeface="신명조"/>
              </a:rPr>
              <a:t>. </a:t>
            </a:r>
          </a:p>
          <a:p>
            <a:pPr algn="just" eaLnBrk="1" hangingPunct="1"/>
            <a:r>
              <a:rPr lang="ko-KR" altLang="en-US" dirty="0">
                <a:latin typeface="신명조"/>
              </a:rPr>
              <a:t>이 시험은 프로그램의 기능에 대해 초점을 맞추며</a:t>
            </a:r>
            <a:r>
              <a:rPr lang="en-US" altLang="ko-KR" dirty="0">
                <a:latin typeface="신명조"/>
              </a:rPr>
              <a:t>, </a:t>
            </a:r>
            <a:r>
              <a:rPr lang="ko-KR" altLang="en-US" dirty="0">
                <a:latin typeface="신명조"/>
              </a:rPr>
              <a:t>주어진 입력 값들의 조합에 의해 요구되는 결과가 나오는가를 점검하는 것이다</a:t>
            </a:r>
            <a:r>
              <a:rPr lang="en-US" altLang="ko-KR" dirty="0">
                <a:latin typeface="신명조"/>
              </a:rPr>
              <a:t>. </a:t>
            </a:r>
          </a:p>
          <a:p>
            <a:pPr algn="just" eaLnBrk="1" hangingPunct="1"/>
            <a:r>
              <a:rPr lang="ko-KR" altLang="en-US" dirty="0">
                <a:latin typeface="신명조"/>
              </a:rPr>
              <a:t>이 시험은 프로그램 내부를 참조하지 않으며</a:t>
            </a:r>
            <a:r>
              <a:rPr lang="en-US" altLang="ko-KR" dirty="0">
                <a:latin typeface="신명조"/>
              </a:rPr>
              <a:t>, </a:t>
            </a:r>
            <a:r>
              <a:rPr lang="ko-KR" altLang="en-US" dirty="0">
                <a:latin typeface="신명조"/>
              </a:rPr>
              <a:t>프로그램이 무슨 일을 수행하는가를 나타내는 설계 명세서 또는 요구사항 명세서를 참조하여 이루어짐</a:t>
            </a:r>
            <a:endParaRPr lang="en-US" altLang="ko-KR" dirty="0">
              <a:latin typeface="신명조"/>
            </a:endParaRPr>
          </a:p>
          <a:p>
            <a:pPr marL="0" indent="0" algn="just" eaLnBrk="1" hangingPunct="1">
              <a:buNone/>
            </a:pPr>
            <a:r>
              <a:rPr lang="en-US" altLang="ko-KR" dirty="0">
                <a:latin typeface="신명조"/>
              </a:rPr>
              <a:t>      </a:t>
            </a:r>
            <a:r>
              <a:rPr lang="en-US" altLang="ko-KR" dirty="0">
                <a:latin typeface="신명조"/>
                <a:sym typeface="Wingdings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latin typeface="신명조"/>
                <a:sym typeface="Wingdings" pitchFamily="2" charset="2"/>
              </a:rPr>
              <a:t>명세 기반 테스트</a:t>
            </a:r>
            <a:endParaRPr lang="en-US" altLang="ko-KR" b="1" dirty="0">
              <a:solidFill>
                <a:srgbClr val="FF0000"/>
              </a:solidFill>
              <a:latin typeface="신명조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정의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신명조"/>
              </a:rPr>
              <a:t>그러나 처음 조건 문이 </a:t>
            </a:r>
            <a:r>
              <a:rPr lang="en-US" altLang="ko-KR" dirty="0">
                <a:latin typeface="신명조"/>
              </a:rPr>
              <a:t>(x &gt; 3 or  y = 2)</a:t>
            </a:r>
            <a:r>
              <a:rPr lang="ko-KR" altLang="en-US" dirty="0">
                <a:latin typeface="신명조"/>
              </a:rPr>
              <a:t>로 잘못 </a:t>
            </a:r>
            <a:r>
              <a:rPr lang="ko-KR" altLang="en-US" dirty="0" err="1">
                <a:latin typeface="신명조"/>
              </a:rPr>
              <a:t>프로그래밍되어</a:t>
            </a:r>
            <a:r>
              <a:rPr lang="ko-KR" altLang="en-US" dirty="0">
                <a:latin typeface="신명조"/>
              </a:rPr>
              <a:t> 있어도 위의 모든 실행 문에 대한 조사를 만족시키는 시험 사례는 이러한 오류를 발견하지 못한다</a:t>
            </a:r>
            <a:r>
              <a:rPr lang="en-US" altLang="ko-KR" dirty="0">
                <a:latin typeface="신명조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057400" y="3048000"/>
            <a:ext cx="5029200" cy="2133600"/>
            <a:chOff x="1296" y="1920"/>
            <a:chExt cx="3168" cy="1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96" y="1920"/>
              <a:ext cx="158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ko-KR" altLang="en-US" sz="1400" dirty="0"/>
                <a:t>입 력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96" y="2256"/>
              <a:ext cx="528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 dirty="0"/>
                <a:t>x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24" y="2256"/>
              <a:ext cx="528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 dirty="0"/>
                <a:t>y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352" y="2256"/>
              <a:ext cx="528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 dirty="0"/>
                <a:t>z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80" y="1920"/>
              <a:ext cx="1584" cy="6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ko-KR" altLang="en-US" sz="1400" dirty="0"/>
                <a:t>기 대 결 과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80" y="2592"/>
              <a:ext cx="158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 dirty="0"/>
                <a:t>z =2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880" y="2928"/>
              <a:ext cx="158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 dirty="0"/>
                <a:t>z =3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296" y="2592"/>
              <a:ext cx="528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 dirty="0"/>
                <a:t>4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824" y="2592"/>
              <a:ext cx="528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 dirty="0"/>
                <a:t>2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352" y="2592"/>
              <a:ext cx="528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 dirty="0"/>
                <a:t>4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296" y="2928"/>
              <a:ext cx="528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 dirty="0"/>
                <a:t>2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824" y="2928"/>
              <a:ext cx="528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 dirty="0"/>
                <a:t>3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352" y="2928"/>
              <a:ext cx="528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 dirty="0"/>
                <a:t>3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분기검증기준 사례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_x25024400" descr="EMB00001624312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2269" y="1773238"/>
            <a:ext cx="3177274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분기검증기준 사례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_x25025440" descr="EMB00001624312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8843" y="1773238"/>
            <a:ext cx="3164126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프로그램의 라인</a:t>
            </a:r>
            <a:r>
              <a:rPr lang="en-US" altLang="ko-KR" dirty="0"/>
              <a:t>(</a:t>
            </a:r>
            <a:r>
              <a:rPr lang="ko-KR" altLang="en-US" dirty="0"/>
              <a:t>문장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커버리지와</a:t>
            </a:r>
            <a:r>
              <a:rPr lang="ko-KR" altLang="en-US" dirty="0"/>
              <a:t> 분기 커버리지를 포함한 코드 커버리지를 측정하여 그 결과를 보고하는 도구</a:t>
            </a:r>
            <a:endParaRPr lang="en-US" altLang="ko-KR" dirty="0"/>
          </a:p>
          <a:p>
            <a:r>
              <a:rPr lang="ko-KR" altLang="en-US" dirty="0"/>
              <a:t>보고서는 다음과 같은 형식으로 출력된다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HTML: </a:t>
            </a:r>
            <a:r>
              <a:rPr lang="ko-KR" altLang="en-US" dirty="0"/>
              <a:t>웹 브라우저를 통해서 커버리지 결과를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XML: </a:t>
            </a:r>
            <a:r>
              <a:rPr lang="ko-KR" altLang="en-US" dirty="0"/>
              <a:t>다른 도구와 연계할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CSV: </a:t>
            </a:r>
            <a:r>
              <a:rPr lang="ko-KR" altLang="en-US" dirty="0"/>
              <a:t>단순한 그래프 등을 생성하기 위해 적합한 기본적인 보고서 타입이다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JaCoCo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8507413" cy="185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775450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99592" y="4941168"/>
            <a:ext cx="62646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Green – fully covered lines</a:t>
            </a:r>
          </a:p>
          <a:p>
            <a:r>
              <a:rPr lang="en-US" altLang="ko-KR" b="1" dirty="0"/>
              <a:t>Yellow – party covered lines (some instructions or branches missed)</a:t>
            </a:r>
          </a:p>
          <a:p>
            <a:r>
              <a:rPr lang="en-US" altLang="ko-KR" b="1" dirty="0"/>
              <a:t>Red – lines that have not been executed at all</a:t>
            </a:r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Aft>
                <a:spcPts val="1800"/>
              </a:spcAft>
              <a:buFont typeface="Wingdings" pitchFamily="2" charset="2"/>
              <a:buChar char="u"/>
            </a:pPr>
            <a:r>
              <a:rPr lang="ko-KR" altLang="en-US" dirty="0"/>
              <a:t>조건 검증기준이란 충분한 테스트 케이스를 설계하여 조건문의 모든 </a:t>
            </a:r>
            <a:r>
              <a:rPr lang="ko-KR" altLang="en-US" dirty="0" err="1"/>
              <a:t>조건식을</a:t>
            </a:r>
            <a:r>
              <a:rPr lang="ko-KR" altLang="en-US" dirty="0"/>
              <a:t> 만족하는 경우와 만족하지 않는 경우를 테스트하는 것이다</a:t>
            </a:r>
            <a:r>
              <a:rPr lang="en-US" altLang="ko-KR" dirty="0"/>
              <a:t>. </a:t>
            </a:r>
          </a:p>
          <a:p>
            <a:pPr algn="just" eaLnBrk="1" hangingPunct="1">
              <a:spcAft>
                <a:spcPts val="1800"/>
              </a:spcAft>
              <a:buFont typeface="Wingdings" pitchFamily="2" charset="2"/>
              <a:buChar char="u"/>
            </a:pPr>
            <a:r>
              <a:rPr lang="ko-KR" altLang="en-US" dirty="0"/>
              <a:t>분기 검증기준은 </a:t>
            </a:r>
            <a:r>
              <a:rPr lang="ko-KR" altLang="en-US" dirty="0" err="1"/>
              <a:t>조건문을</a:t>
            </a:r>
            <a:r>
              <a:rPr lang="ko-KR" altLang="en-US" dirty="0"/>
              <a:t> 만족하는 경우와 만족하지 않는 경우로 나누어 테스트를 수행하나 조건 검증기준은 조건문의 </a:t>
            </a:r>
            <a:r>
              <a:rPr lang="ko-KR" altLang="en-US" dirty="0" err="1"/>
              <a:t>조건식을</a:t>
            </a:r>
            <a:r>
              <a:rPr lang="ko-KR" altLang="en-US" dirty="0"/>
              <a:t> 구체적으로 세분화하여 테스트를 수행한다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688880" cy="400110"/>
          </a:xfrm>
        </p:spPr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조건 검증기준</a:t>
            </a:r>
            <a:r>
              <a:rPr lang="en-US" altLang="ko-KR" dirty="0"/>
              <a:t>(Condition Coverage)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5" name="내용 개체 틀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HY강B" pitchFamily="18" charset="-127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/>
              <a:t>public class Coverage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	public void coverage(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y, </a:t>
            </a:r>
            <a:r>
              <a:rPr lang="en-US" altLang="ko-KR" dirty="0" err="1"/>
              <a:t>int</a:t>
            </a:r>
            <a:r>
              <a:rPr lang="en-US" altLang="ko-KR" dirty="0"/>
              <a:t> z)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	1: if ((x&gt;0) &amp;&amp; (y&gt;0))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	2:	z=x-y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	3: if ((x&gt;2) || (z==0))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	4:	z = z+1;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	5: return z;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}</a:t>
            </a:r>
            <a:endParaRPr lang="ko-KR" altLang="en-US" dirty="0">
              <a:cs typeface="Arial Unicode MS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0928"/>
            <a:ext cx="3994210" cy="3345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동일한 프로그램에 대해</a:t>
            </a:r>
            <a:r>
              <a:rPr lang="en-US" altLang="ko-KR" dirty="0"/>
              <a:t> 100% </a:t>
            </a:r>
            <a:r>
              <a:rPr lang="ko-KR" altLang="ko-KR" dirty="0"/>
              <a:t>블록 커버리지를 달성하면</a:t>
            </a:r>
            <a:r>
              <a:rPr lang="en-US" altLang="ko-KR" dirty="0"/>
              <a:t> 100% </a:t>
            </a:r>
            <a:r>
              <a:rPr lang="ko-KR" altLang="ko-KR" dirty="0"/>
              <a:t>분기 커버리지를 달성하는가</a:t>
            </a:r>
            <a:r>
              <a:rPr lang="en-US" altLang="ko-KR" dirty="0"/>
              <a:t>? </a:t>
            </a:r>
          </a:p>
          <a:p>
            <a:r>
              <a:rPr lang="ko-KR" altLang="ko-KR" dirty="0"/>
              <a:t>동일한 프로그램에 대해</a:t>
            </a:r>
            <a:r>
              <a:rPr lang="en-US" altLang="ko-KR" dirty="0"/>
              <a:t> 100% </a:t>
            </a:r>
            <a:r>
              <a:rPr lang="ko-KR" altLang="ko-KR" dirty="0"/>
              <a:t>분기 커버리지를 달성하면</a:t>
            </a:r>
            <a:r>
              <a:rPr lang="en-US" altLang="ko-KR" dirty="0"/>
              <a:t> 100% </a:t>
            </a:r>
            <a:r>
              <a:rPr lang="ko-KR" altLang="ko-KR" dirty="0"/>
              <a:t>블록 커버리지를 달성하는가</a:t>
            </a:r>
            <a:r>
              <a:rPr lang="en-US" altLang="ko-KR" dirty="0"/>
              <a:t>? 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9" y="2511425"/>
            <a:ext cx="83724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707886"/>
          </a:xfrm>
        </p:spPr>
        <p:txBody>
          <a:bodyPr/>
          <a:lstStyle/>
          <a:p>
            <a:r>
              <a:rPr lang="ko-KR" altLang="en-US" dirty="0"/>
              <a:t>검증기준 사이의 관계 및 테스트 설계 방법</a:t>
            </a:r>
          </a:p>
        </p:txBody>
      </p:sp>
      <p:pic>
        <p:nvPicPr>
          <p:cNvPr id="5" name="_x25024880" descr="EMB00001624312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8711" y="1773238"/>
            <a:ext cx="632439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블랙박스 테스팅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ko-KR" dirty="0"/>
              <a:t>어떤 이유로 소스 코드를 이용할 수 없는 경우에도 명세정보 등을 이용하여 테스트 케이스를 도출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>
              <a:defRPr/>
            </a:pPr>
            <a:r>
              <a:rPr lang="ko-KR" altLang="ko-KR" dirty="0"/>
              <a:t>블랙박스 테스트</a:t>
            </a:r>
            <a:r>
              <a:rPr lang="en-US" altLang="ko-KR" dirty="0"/>
              <a:t> </a:t>
            </a:r>
            <a:r>
              <a:rPr lang="ko-KR" altLang="ko-KR" dirty="0"/>
              <a:t>케이스는 동일 명세를 바탕으로 구현된 여러 시스템들에 재사용될 수 있기 때문에 테스트 케이스를 설계하는 비용을 줄일</a:t>
            </a:r>
            <a:r>
              <a:rPr lang="en-US" altLang="ko-KR" dirty="0"/>
              <a:t> </a:t>
            </a:r>
            <a:r>
              <a:rPr lang="ko-KR" altLang="en-US" dirty="0"/>
              <a:t>수 있음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테스트 </a:t>
            </a:r>
            <a:r>
              <a:rPr lang="ko-KR" altLang="ko-KR" dirty="0"/>
              <a:t>케이스</a:t>
            </a:r>
            <a:r>
              <a:rPr lang="ko-KR" altLang="en-US" dirty="0"/>
              <a:t>를</a:t>
            </a:r>
            <a:r>
              <a:rPr lang="ko-KR" altLang="ko-KR" dirty="0"/>
              <a:t> 시스템 개발 초기 단계에서 개발될 수 있</a:t>
            </a:r>
            <a:r>
              <a:rPr lang="ko-KR" altLang="en-US" dirty="0"/>
              <a:t>음</a:t>
            </a:r>
            <a:endParaRPr lang="en-US" altLang="ko-KR" dirty="0"/>
          </a:p>
          <a:p>
            <a:pPr>
              <a:defRPr/>
            </a:pPr>
            <a:r>
              <a:rPr lang="ko-KR" altLang="ko-KR" dirty="0"/>
              <a:t>시스템 구현 언어나 개발 알고리즘 등과 같은 구현 기술에 대한 지식이 없어도 사용자 입장에서 시스템을 테스트하는 테스트</a:t>
            </a:r>
            <a:r>
              <a:rPr lang="en-US" altLang="ko-KR" dirty="0"/>
              <a:t> </a:t>
            </a:r>
            <a:r>
              <a:rPr lang="ko-KR" altLang="ko-KR" dirty="0"/>
              <a:t>케이스 설계가 가능</a:t>
            </a:r>
            <a:endParaRPr lang="en-US" altLang="ko-KR" dirty="0"/>
          </a:p>
          <a:p>
            <a:pPr>
              <a:defRPr/>
            </a:pPr>
            <a:r>
              <a:rPr lang="ko-KR" altLang="ko-KR" dirty="0"/>
              <a:t>명세를 분석하는 도중에 일관성이나 완전성에 관련된 명세 오류를 검출할 수 있는 기회를 제공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명세서를 점검할 수 있는 계기가 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기능 누락 오류 검출에 유리함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장점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신명조"/>
              </a:rPr>
              <a:t>화이트박스 시험의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Aft>
                <a:spcPts val="1800"/>
              </a:spcAft>
            </a:pPr>
            <a:r>
              <a:rPr lang="ko-KR" altLang="en-US" dirty="0">
                <a:latin typeface="신명조"/>
              </a:rPr>
              <a:t>블랙박스 시험만 가지고 프로그램의 모든 오류를 잡아낼 수 있을 것 같은데 왜 </a:t>
            </a:r>
            <a:r>
              <a:rPr lang="en-US" altLang="ko-KR" dirty="0">
                <a:latin typeface="신명조"/>
              </a:rPr>
              <a:t> </a:t>
            </a:r>
            <a:r>
              <a:rPr lang="ko-KR" altLang="en-US" dirty="0">
                <a:latin typeface="신명조"/>
              </a:rPr>
              <a:t>화이트 박스 시험이 필요한가</a:t>
            </a:r>
            <a:r>
              <a:rPr lang="en-US" altLang="ko-KR" dirty="0">
                <a:latin typeface="신명조"/>
              </a:rPr>
              <a:t>?</a:t>
            </a:r>
          </a:p>
          <a:p>
            <a:pPr algn="just" eaLnBrk="1" hangingPunct="1">
              <a:spcAft>
                <a:spcPts val="1200"/>
              </a:spcAft>
            </a:pPr>
            <a:r>
              <a:rPr lang="ko-KR" altLang="en-US" dirty="0">
                <a:latin typeface="신명조"/>
              </a:rPr>
              <a:t>블랙박스 시험만 가지고는 프로그램의 모든 </a:t>
            </a:r>
            <a:r>
              <a:rPr lang="ko-KR" altLang="en-US" dirty="0" err="1">
                <a:latin typeface="신명조"/>
              </a:rPr>
              <a:t>실행문이</a:t>
            </a:r>
            <a:r>
              <a:rPr lang="ko-KR" altLang="en-US" dirty="0">
                <a:latin typeface="신명조"/>
              </a:rPr>
              <a:t> 실제로 실행되는지 알 수 없다</a:t>
            </a:r>
            <a:r>
              <a:rPr lang="en-US" altLang="ko-KR" dirty="0">
                <a:latin typeface="신명조"/>
              </a:rPr>
              <a:t>. </a:t>
            </a:r>
            <a:r>
              <a:rPr lang="ko-KR" altLang="en-US" dirty="0">
                <a:latin typeface="신명조"/>
              </a:rPr>
              <a:t>이는 모듈이 사용하고 있는 모든 변수와 상수</a:t>
            </a:r>
            <a:r>
              <a:rPr lang="en-US" altLang="ko-KR" dirty="0">
                <a:latin typeface="신명조"/>
              </a:rPr>
              <a:t>, </a:t>
            </a:r>
            <a:r>
              <a:rPr lang="ko-KR" altLang="en-US" dirty="0">
                <a:latin typeface="신명조"/>
              </a:rPr>
              <a:t>서브루틴의 실행을 포함한다</a:t>
            </a:r>
            <a:r>
              <a:rPr lang="en-US" altLang="ko-KR" dirty="0">
                <a:latin typeface="신명조"/>
              </a:rPr>
              <a:t>. </a:t>
            </a:r>
          </a:p>
          <a:p>
            <a:pPr algn="just" eaLnBrk="1" hangingPunct="1">
              <a:spcAft>
                <a:spcPts val="1200"/>
              </a:spcAft>
            </a:pPr>
            <a:r>
              <a:rPr lang="ko-KR" altLang="en-US" dirty="0">
                <a:latin typeface="신명조"/>
              </a:rPr>
              <a:t>블랙박스 시험만 가지고는 부작용</a:t>
            </a:r>
            <a:r>
              <a:rPr lang="en-US" altLang="ko-KR" dirty="0">
                <a:latin typeface="신명조"/>
              </a:rPr>
              <a:t>(side effect)</a:t>
            </a:r>
            <a:r>
              <a:rPr lang="ko-KR" altLang="en-US" dirty="0">
                <a:latin typeface="신명조"/>
              </a:rPr>
              <a:t>을 예측하기 어렵다</a:t>
            </a:r>
            <a:r>
              <a:rPr lang="en-US" altLang="ko-KR" dirty="0">
                <a:latin typeface="신명조"/>
              </a:rPr>
              <a:t>. </a:t>
            </a:r>
            <a:r>
              <a:rPr lang="ko-KR" altLang="en-US" dirty="0">
                <a:latin typeface="신명조"/>
              </a:rPr>
              <a:t>모듈이 실행되어 전역 변수의 값을 변하게 하는 것도 이러한 부작용의 예이다</a:t>
            </a:r>
            <a:r>
              <a:rPr lang="en-US" altLang="ko-KR" dirty="0">
                <a:latin typeface="신명조"/>
              </a:rPr>
              <a:t>. </a:t>
            </a:r>
          </a:p>
          <a:p>
            <a:pPr algn="just" eaLnBrk="1" hangingPunct="1">
              <a:spcAft>
                <a:spcPts val="1200"/>
              </a:spcAft>
            </a:pPr>
            <a:r>
              <a:rPr lang="ko-KR" altLang="en-US" dirty="0">
                <a:latin typeface="신명조"/>
              </a:rPr>
              <a:t>화이트박스 시험으로 프로그램 내에 불필요한 기능이 있는 경우 이를 찾아낼 수 있다</a:t>
            </a:r>
            <a:r>
              <a:rPr lang="en-US" altLang="ko-KR" dirty="0">
                <a:latin typeface="신명조"/>
              </a:rPr>
              <a:t>. </a:t>
            </a:r>
          </a:p>
          <a:p>
            <a:pPr algn="just" eaLnBrk="1" hangingPunct="1">
              <a:spcAft>
                <a:spcPts val="1200"/>
              </a:spcAft>
            </a:pPr>
            <a:r>
              <a:rPr lang="ko-KR" altLang="en-US" dirty="0">
                <a:latin typeface="신명조"/>
              </a:rPr>
              <a:t>화이트박스 시험으로 프로그램에 오자</a:t>
            </a:r>
            <a:r>
              <a:rPr lang="en-US" altLang="ko-KR" dirty="0">
                <a:latin typeface="신명조"/>
              </a:rPr>
              <a:t>(type error)</a:t>
            </a:r>
            <a:r>
              <a:rPr lang="ko-KR" altLang="en-US" dirty="0">
                <a:latin typeface="신명조"/>
              </a:rPr>
              <a:t>가 있는 경우 이를 찾아낼 수 있다</a:t>
            </a:r>
            <a:r>
              <a:rPr lang="en-US" altLang="ko-KR" dirty="0">
                <a:latin typeface="신명조"/>
              </a:rPr>
              <a:t>. </a:t>
            </a:r>
            <a:r>
              <a:rPr lang="ko-KR" altLang="en-US" dirty="0">
                <a:latin typeface="신명조"/>
              </a:rPr>
              <a:t>이러한 오류는 코드 검사에서도 찾아낼 수 있다</a:t>
            </a:r>
            <a:r>
              <a:rPr lang="en-US" altLang="ko-KR" dirty="0">
                <a:latin typeface="신명조"/>
              </a:rPr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테스팅</a:t>
            </a:r>
            <a:r>
              <a:rPr lang="ko-KR" altLang="en-US" dirty="0"/>
              <a:t> 프로세스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_x25024800" descr="EMB00001624312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3581" y="1935163"/>
            <a:ext cx="29146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dirty="0"/>
              <a:t>테스트 계획은 프로젝트 계획서</a:t>
            </a:r>
            <a:r>
              <a:rPr lang="en-US" altLang="ko-KR" dirty="0"/>
              <a:t>, </a:t>
            </a:r>
            <a:r>
              <a:rPr lang="ko-KR" altLang="en-US" dirty="0"/>
              <a:t>요구사항 명세서를 바탕으로 테스트의 목표를 수립하고</a:t>
            </a:r>
            <a:r>
              <a:rPr lang="en-US" altLang="ko-KR" dirty="0"/>
              <a:t>, </a:t>
            </a:r>
            <a:r>
              <a:rPr lang="ko-KR" altLang="en-US" dirty="0"/>
              <a:t>테스트 대상 및 범위를 선정하는 활동이다</a:t>
            </a:r>
            <a:r>
              <a:rPr lang="en-US" altLang="ko-KR" dirty="0"/>
              <a:t>. </a:t>
            </a:r>
          </a:p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dirty="0"/>
              <a:t>효율적인 테스트를 위한 전략</a:t>
            </a:r>
            <a:r>
              <a:rPr lang="en-US" altLang="ko-KR" dirty="0"/>
              <a:t>, </a:t>
            </a:r>
            <a:r>
              <a:rPr lang="ko-KR" altLang="en-US" dirty="0"/>
              <a:t>일정 등을 포함한 테스트 계획서를 작성한다</a:t>
            </a:r>
            <a:r>
              <a:rPr lang="en-US" altLang="ko-KR" dirty="0"/>
              <a:t>. </a:t>
            </a:r>
          </a:p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dirty="0"/>
              <a:t>테스트 활동 전체에 대한 최상위 테스트 계획서</a:t>
            </a:r>
            <a:r>
              <a:rPr lang="en-US" altLang="ko-KR" dirty="0"/>
              <a:t>(Master Test Plan)</a:t>
            </a:r>
            <a:r>
              <a:rPr lang="ko-KR" altLang="en-US" dirty="0"/>
              <a:t>는 전체적인 테스트 지침 문서이다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dirty="0"/>
              <a:t>각 테스트 단계별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단위 테스트</a:t>
            </a:r>
            <a:r>
              <a:rPr lang="en-US" altLang="ko-KR" dirty="0"/>
              <a:t>, </a:t>
            </a:r>
            <a:r>
              <a:rPr lang="ko-KR" altLang="en-US" dirty="0"/>
              <a:t>통합 테스트</a:t>
            </a:r>
            <a:r>
              <a:rPr lang="en-US" altLang="ko-KR" dirty="0"/>
              <a:t>, </a:t>
            </a:r>
            <a:r>
              <a:rPr lang="ko-KR" altLang="en-US" dirty="0"/>
              <a:t>시스템 테스트</a:t>
            </a:r>
            <a:r>
              <a:rPr lang="en-US" altLang="ko-KR" dirty="0"/>
              <a:t>, </a:t>
            </a:r>
            <a:r>
              <a:rPr lang="ko-KR" altLang="en-US" dirty="0"/>
              <a:t>인수 테스트</a:t>
            </a:r>
            <a:r>
              <a:rPr lang="en-US" altLang="ko-KR" dirty="0"/>
              <a:t>)</a:t>
            </a:r>
            <a:r>
              <a:rPr lang="ko-KR" altLang="en-US" dirty="0"/>
              <a:t>로 테스트 계획서 작성</a:t>
            </a:r>
            <a:endParaRPr lang="en-US" altLang="ko-KR" dirty="0"/>
          </a:p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dirty="0"/>
              <a:t>테스트 계획서에</a:t>
            </a:r>
            <a:r>
              <a:rPr lang="en-US" altLang="ko-KR" dirty="0"/>
              <a:t> </a:t>
            </a:r>
            <a:r>
              <a:rPr lang="ko-KR" altLang="en-US" dirty="0"/>
              <a:t>테스트될 프로그램 항목과 어떤 기능이 테스트 대상에 포함될지</a:t>
            </a:r>
            <a:r>
              <a:rPr lang="en-US" altLang="ko-KR" dirty="0"/>
              <a:t>, </a:t>
            </a:r>
            <a:r>
              <a:rPr lang="ko-KR" altLang="en-US" dirty="0"/>
              <a:t>그리고 이를 위해 수행되어야 할 작업과 작업을 수행할 사람을 정의한다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테스팅</a:t>
            </a:r>
            <a:r>
              <a:rPr lang="ko-KR" altLang="en-US" dirty="0"/>
              <a:t> 계획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" pitchFamily="2" charset="2"/>
              <a:buChar char="u"/>
            </a:pPr>
            <a:r>
              <a:rPr lang="ko-KR" altLang="en-US" dirty="0"/>
              <a:t>테스트에 사용할 특정한 </a:t>
            </a:r>
            <a:r>
              <a:rPr lang="ko-KR" altLang="en-US" dirty="0" err="1"/>
              <a:t>입력값을</a:t>
            </a:r>
            <a:r>
              <a:rPr lang="ko-KR" altLang="en-US" dirty="0"/>
              <a:t> 테스트 케이스라 부른다</a:t>
            </a:r>
            <a:r>
              <a:rPr lang="en-US" altLang="ko-KR" dirty="0"/>
              <a:t>. </a:t>
            </a:r>
            <a:r>
              <a:rPr lang="ko-KR" altLang="en-US" dirty="0"/>
              <a:t>테스트에 필요한 최적의 </a:t>
            </a:r>
            <a:r>
              <a:rPr lang="ko-KR" altLang="en-US" dirty="0" err="1"/>
              <a:t>입력값을</a:t>
            </a:r>
            <a:r>
              <a:rPr lang="ko-KR" altLang="en-US" dirty="0"/>
              <a:t> 찾아내는 것을 </a:t>
            </a:r>
            <a:r>
              <a:rPr lang="ko-KR" altLang="en-US" b="1" dirty="0"/>
              <a:t>테스트 케이스 설계</a:t>
            </a:r>
            <a:r>
              <a:rPr lang="ko-KR" altLang="en-US" dirty="0"/>
              <a:t> 또는 간단히 </a:t>
            </a:r>
            <a:r>
              <a:rPr lang="ko-KR" altLang="en-US" b="1" dirty="0"/>
              <a:t>테스트 설계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</a:p>
          <a:p>
            <a:pPr>
              <a:spcAft>
                <a:spcPts val="1200"/>
              </a:spcAft>
              <a:buFont typeface="Wingdings" pitchFamily="2" charset="2"/>
              <a:buChar char="u"/>
            </a:pPr>
            <a:r>
              <a:rPr lang="ko-KR" altLang="en-US" dirty="0"/>
              <a:t>훌륭한 테스트 설계는 적은 수의 테스트 케이스를 사용하여 오류를 검출할 확률이 높도록 구성하는 것이다</a:t>
            </a:r>
            <a:r>
              <a:rPr lang="en-US" altLang="ko-KR" dirty="0"/>
              <a:t>. </a:t>
            </a:r>
          </a:p>
          <a:p>
            <a:pPr>
              <a:spcAft>
                <a:spcPts val="1200"/>
              </a:spcAft>
              <a:buFont typeface="Wingdings" pitchFamily="2" charset="2"/>
              <a:buChar char="u"/>
            </a:pPr>
            <a:r>
              <a:rPr lang="ko-KR" altLang="en-US" dirty="0"/>
              <a:t>물론 테스트를 제대로 수행하기 위해 명세서가 반드시 있어야 하고</a:t>
            </a:r>
            <a:r>
              <a:rPr lang="en-US" altLang="ko-KR" dirty="0"/>
              <a:t>, </a:t>
            </a:r>
            <a:r>
              <a:rPr lang="ko-KR" altLang="en-US" dirty="0"/>
              <a:t>의도한 내용이 명세서에 빠짐없이 반영되어야 하고</a:t>
            </a:r>
            <a:r>
              <a:rPr lang="en-US" altLang="ko-KR" dirty="0"/>
              <a:t>, </a:t>
            </a:r>
            <a:r>
              <a:rPr lang="ko-KR" altLang="en-US" dirty="0"/>
              <a:t>개발자가 명세서 내용을 정확히 코드에 반영할 수 있어야 한다</a:t>
            </a:r>
            <a:r>
              <a:rPr lang="en-US" altLang="ko-KR" dirty="0"/>
              <a:t>.</a:t>
            </a:r>
          </a:p>
          <a:p>
            <a:pPr>
              <a:spcAft>
                <a:spcPts val="1200"/>
              </a:spcAft>
              <a:buFont typeface="Wingdings" pitchFamily="2" charset="2"/>
              <a:buChar char="u"/>
            </a:pPr>
            <a:r>
              <a:rPr lang="ko-KR" altLang="en-US" dirty="0"/>
              <a:t>각 테스트 단계별로 이루어지는 테스트 케이스 설계는 우선 어떤 테스트 기법을 선정하여 시험할 </a:t>
            </a:r>
            <a:r>
              <a:rPr lang="ko-KR" altLang="en-US" dirty="0" err="1"/>
              <a:t>입력값을</a:t>
            </a:r>
            <a:r>
              <a:rPr lang="ko-KR" altLang="en-US" dirty="0"/>
              <a:t> 얻을지 정하고</a:t>
            </a:r>
            <a:r>
              <a:rPr lang="en-US" altLang="ko-KR" dirty="0"/>
              <a:t>, </a:t>
            </a:r>
            <a:r>
              <a:rPr lang="ko-KR" altLang="en-US" dirty="0"/>
              <a:t>이를 바탕으로 테스트할 입력값</a:t>
            </a:r>
            <a:r>
              <a:rPr lang="en-US" altLang="ko-KR" dirty="0"/>
              <a:t>(</a:t>
            </a:r>
            <a:r>
              <a:rPr lang="ko-KR" altLang="en-US" dirty="0"/>
              <a:t>테스트 케이스</a:t>
            </a:r>
            <a:r>
              <a:rPr lang="en-US" altLang="ko-KR" dirty="0"/>
              <a:t>)</a:t>
            </a:r>
            <a:r>
              <a:rPr lang="ko-KR" altLang="en-US" dirty="0"/>
              <a:t>을 도출</a:t>
            </a:r>
            <a:endParaRPr lang="en-US" altLang="ko-KR" dirty="0"/>
          </a:p>
          <a:p>
            <a:pPr>
              <a:spcAft>
                <a:spcPts val="1200"/>
              </a:spcAft>
              <a:buFont typeface="Wingdings" pitchFamily="2" charset="2"/>
              <a:buChar char="u"/>
            </a:pPr>
            <a:r>
              <a:rPr lang="ko-KR" altLang="en-US" dirty="0"/>
              <a:t>테스트 설계서</a:t>
            </a:r>
            <a:r>
              <a:rPr lang="en-US" altLang="ko-KR" dirty="0"/>
              <a:t>(Test Design Specification), </a:t>
            </a:r>
            <a:r>
              <a:rPr lang="ko-KR" altLang="en-US" dirty="0"/>
              <a:t>테스트 케이스 명세서</a:t>
            </a:r>
            <a:r>
              <a:rPr lang="en-US" altLang="ko-KR" dirty="0"/>
              <a:t>(Test Case Specification)</a:t>
            </a:r>
            <a:r>
              <a:rPr lang="ko-KR" altLang="en-US" dirty="0"/>
              <a:t>를 작성한다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테스팅</a:t>
            </a:r>
            <a:r>
              <a:rPr lang="ko-KR" altLang="en-US" dirty="0"/>
              <a:t> 설계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ko-KR" altLang="en-US" dirty="0"/>
              <a:t>테스트 실행 단계에서는 테스트 계획 단계에서의 계획서와 테스트 설계단계에서의 테스트 케이스 설계서</a:t>
            </a:r>
            <a:r>
              <a:rPr lang="en-US" altLang="ko-KR" dirty="0"/>
              <a:t>, </a:t>
            </a:r>
            <a:r>
              <a:rPr lang="ko-KR" altLang="en-US" dirty="0"/>
              <a:t>테스트 </a:t>
            </a:r>
            <a:r>
              <a:rPr lang="ko-KR" altLang="en-US" dirty="0" err="1"/>
              <a:t>절차서를</a:t>
            </a:r>
            <a:r>
              <a:rPr lang="ko-KR" altLang="en-US" dirty="0"/>
              <a:t> 기반으로 구현된 소프트웨어를 구동시켜 테스트를 실시하는 단계이다</a:t>
            </a:r>
            <a:r>
              <a:rPr lang="en-US" altLang="ko-KR" dirty="0"/>
              <a:t>. </a:t>
            </a:r>
          </a:p>
          <a:p>
            <a:pPr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ko-KR" altLang="en-US" dirty="0"/>
              <a:t>이 단계에서는 실제 테스트를 수행하고 그 결과를 기록한 테스트 상황기록 문서를 생성한다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테스팅</a:t>
            </a:r>
            <a:r>
              <a:rPr lang="ko-KR" altLang="en-US" dirty="0"/>
              <a:t> 실행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Aft>
                <a:spcPts val="1800"/>
              </a:spcAft>
              <a:buFont typeface="Wingdings" pitchFamily="2" charset="2"/>
              <a:buChar char="u"/>
            </a:pPr>
            <a:r>
              <a:rPr lang="ko-KR" altLang="en-US" dirty="0"/>
              <a:t>테스트 활동의 결과와</a:t>
            </a:r>
            <a:r>
              <a:rPr lang="en-US" altLang="ko-KR" dirty="0"/>
              <a:t>, </a:t>
            </a:r>
            <a:r>
              <a:rPr lang="ko-KR" altLang="en-US" dirty="0"/>
              <a:t>얻어진 </a:t>
            </a:r>
            <a:r>
              <a:rPr lang="ko-KR" altLang="en-US" dirty="0" err="1"/>
              <a:t>출력값을</a:t>
            </a:r>
            <a:r>
              <a:rPr lang="ko-KR" altLang="en-US" dirty="0"/>
              <a:t> 분석하여 테스트 성공 여부에 대하여 평가하고 권고 사항을 작성한다</a:t>
            </a:r>
            <a:r>
              <a:rPr lang="en-US" altLang="ko-KR" dirty="0"/>
              <a:t>. </a:t>
            </a:r>
          </a:p>
          <a:p>
            <a:pPr algn="just" eaLnBrk="1" hangingPunct="1">
              <a:spcAft>
                <a:spcPts val="1800"/>
              </a:spcAft>
              <a:buFont typeface="Wingdings" pitchFamily="2" charset="2"/>
              <a:buChar char="u"/>
            </a:pPr>
            <a:r>
              <a:rPr lang="ko-KR" altLang="en-US" dirty="0"/>
              <a:t>프로젝트에서 정의한 각각의 테스트 단계에 대한 테스트 보고서를 작성해야 한다</a:t>
            </a:r>
            <a:r>
              <a:rPr lang="en-US" altLang="ko-KR" dirty="0"/>
              <a:t>.(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단위 테스트 보고서</a:t>
            </a:r>
            <a:r>
              <a:rPr lang="en-US" altLang="ko-KR" dirty="0"/>
              <a:t>, </a:t>
            </a:r>
            <a:r>
              <a:rPr lang="ko-KR" altLang="en-US" dirty="0"/>
              <a:t>인수 테스트 보고서</a:t>
            </a:r>
            <a:r>
              <a:rPr lang="en-US" altLang="ko-KR" dirty="0"/>
              <a:t>)</a:t>
            </a:r>
          </a:p>
          <a:p>
            <a:pPr algn="just" eaLnBrk="1" hangingPunct="1">
              <a:spcAft>
                <a:spcPts val="1800"/>
              </a:spcAft>
              <a:buFont typeface="Wingdings" pitchFamily="2" charset="2"/>
              <a:buChar char="u"/>
            </a:pPr>
            <a:r>
              <a:rPr lang="ko-KR" altLang="en-US" dirty="0"/>
              <a:t>테스트 사건 보고서</a:t>
            </a:r>
            <a:r>
              <a:rPr lang="en-US" altLang="ko-KR" dirty="0"/>
              <a:t>, </a:t>
            </a:r>
            <a:r>
              <a:rPr lang="ko-KR" altLang="en-US" dirty="0"/>
              <a:t>테스트 요약 보고서 등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/>
              <a:t>테스트 결과 분석 및 평가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ko-KR" altLang="en-US" dirty="0"/>
              <a:t>소프트웨어 테스트를 수행하는 과정에서 ‘완벽한’ 테스트란 있을 수 없다</a:t>
            </a:r>
            <a:r>
              <a:rPr lang="en-US" altLang="ko-KR" dirty="0"/>
              <a:t>. </a:t>
            </a:r>
          </a:p>
          <a:p>
            <a:pPr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ko-KR" altLang="en-US" dirty="0"/>
              <a:t>프로그램이 갖는 모든 조건에 대해 테스트하는 것이 불가능하다는 것</a:t>
            </a:r>
            <a:endParaRPr lang="en-US" altLang="ko-KR" dirty="0"/>
          </a:p>
          <a:p>
            <a:pPr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ko-KR" altLang="en-US" dirty="0"/>
              <a:t>소프트웨어에 내재되어 있는 모든 오류를 발견하기 어렵다는 사실은 이미 잘 알려져 있다</a:t>
            </a:r>
            <a:r>
              <a:rPr lang="en-US" altLang="ko-KR" dirty="0"/>
              <a:t>. </a:t>
            </a:r>
          </a:p>
          <a:p>
            <a:pPr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ko-KR" altLang="en-US" dirty="0"/>
              <a:t>소프트웨어 테스트의 완료 기준은 무엇일까</a:t>
            </a:r>
            <a:r>
              <a:rPr lang="en-US" altLang="ko-KR" dirty="0"/>
              <a:t>? </a:t>
            </a:r>
          </a:p>
          <a:p>
            <a:pPr algn="just" eaLnBrk="1" hangingPunct="1">
              <a:spcAft>
                <a:spcPts val="1200"/>
              </a:spcAft>
              <a:buFont typeface="Wingdings" pitchFamily="2" charset="2"/>
              <a:buChar char="u"/>
            </a:pPr>
            <a:r>
              <a:rPr lang="ko-KR" altLang="en-US" dirty="0"/>
              <a:t>언제까지</a:t>
            </a:r>
            <a:r>
              <a:rPr lang="en-US" altLang="ko-KR" dirty="0"/>
              <a:t>, </a:t>
            </a:r>
            <a:r>
              <a:rPr lang="ko-KR" altLang="en-US" dirty="0"/>
              <a:t>그리고 어디까지 테스트를 수행하는 것이 옳은지에 대해서 많은 고민을 해야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5) </a:t>
            </a:r>
            <a:r>
              <a:rPr lang="ko-KR" altLang="en-US" dirty="0" err="1"/>
              <a:t>테스팅의</a:t>
            </a:r>
            <a:r>
              <a:rPr lang="ko-KR" altLang="en-US" dirty="0"/>
              <a:t> 종료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800"/>
              </a:spcAft>
              <a:buFont typeface="Wingdings" pitchFamily="2" charset="2"/>
              <a:buNone/>
            </a:pPr>
            <a:r>
              <a:rPr lang="en-US" altLang="ko-KR" dirty="0"/>
              <a:t>(1) </a:t>
            </a:r>
            <a:r>
              <a:rPr lang="ko-KR" altLang="en-US" dirty="0"/>
              <a:t>테스트 기간에 따른 기준 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None/>
            </a:pPr>
            <a:r>
              <a:rPr lang="en-US" altLang="ko-KR" dirty="0"/>
              <a:t>(2) </a:t>
            </a:r>
            <a:r>
              <a:rPr lang="ko-KR" altLang="en-US" dirty="0"/>
              <a:t>테스트 작업량에 의한 기준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None/>
            </a:pPr>
            <a:r>
              <a:rPr lang="en-US" altLang="ko-KR" dirty="0"/>
              <a:t>(3) </a:t>
            </a:r>
            <a:r>
              <a:rPr lang="ko-KR" altLang="en-US" dirty="0"/>
              <a:t>발견되는 오류가 감소하는데 따른 기준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None/>
            </a:pPr>
            <a:r>
              <a:rPr lang="en-US" altLang="ko-KR" dirty="0"/>
              <a:t>(4) </a:t>
            </a:r>
            <a:r>
              <a:rPr lang="ko-KR" altLang="en-US" dirty="0"/>
              <a:t>테스트 케이스의 수에 의한 기준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None/>
            </a:pPr>
            <a:r>
              <a:rPr lang="en-US" altLang="ko-KR" dirty="0"/>
              <a:t>(5) </a:t>
            </a:r>
            <a:r>
              <a:rPr lang="ko-KR" altLang="en-US" dirty="0"/>
              <a:t>테스트 커버리지</a:t>
            </a:r>
            <a:r>
              <a:rPr lang="en-US" altLang="ko-KR" dirty="0"/>
              <a:t>(Test Coverage)</a:t>
            </a:r>
            <a:r>
              <a:rPr lang="ko-KR" altLang="en-US" dirty="0"/>
              <a:t>에 의한 기준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종료 기준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테스트를 실행하기 위해 시험할 경우</a:t>
            </a:r>
            <a:r>
              <a:rPr lang="en-US" altLang="ko-KR" dirty="0"/>
              <a:t>(</a:t>
            </a:r>
            <a:r>
              <a:rPr lang="ko-KR" altLang="en-US" dirty="0"/>
              <a:t>케이스</a:t>
            </a:r>
            <a:r>
              <a:rPr lang="en-US" altLang="ko-KR" dirty="0"/>
              <a:t>)</a:t>
            </a:r>
            <a:r>
              <a:rPr lang="ko-KR" altLang="en-US" dirty="0"/>
              <a:t>를 설정한 것</a:t>
            </a:r>
            <a:endParaRPr lang="en-US" altLang="ko-KR" dirty="0"/>
          </a:p>
          <a:p>
            <a:r>
              <a:rPr lang="ko-KR" altLang="en-US" dirty="0"/>
              <a:t>개발 초기 단계 </a:t>
            </a:r>
            <a:r>
              <a:rPr lang="en-US" altLang="ko-KR" dirty="0"/>
              <a:t>(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  <a:r>
              <a:rPr lang="ko-KR" altLang="en-US" dirty="0"/>
              <a:t>에 테스트 케이스를 계획해야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</a:t>
            </a:r>
            <a:endParaRPr lang="en-US" altLang="ko-KR" dirty="0"/>
          </a:p>
          <a:p>
            <a:pPr lvl="1"/>
            <a:r>
              <a:rPr lang="ko-KR" altLang="en-US" dirty="0"/>
              <a:t>테스트 할 내용 및 목적</a:t>
            </a:r>
            <a:endParaRPr lang="en-US" altLang="ko-KR" dirty="0"/>
          </a:p>
          <a:p>
            <a:pPr lvl="1"/>
            <a:r>
              <a:rPr lang="ko-KR" altLang="en-US" dirty="0"/>
              <a:t>테스트에 사용할 입력 데이터</a:t>
            </a:r>
            <a:endParaRPr lang="en-US" altLang="ko-KR" dirty="0"/>
          </a:p>
          <a:p>
            <a:pPr lvl="1"/>
            <a:r>
              <a:rPr lang="ko-KR" altLang="en-US" dirty="0"/>
              <a:t>예상되는 출력 데이터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테스트 케이스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블랙박스 테스팅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테스트 케이스 도출 방법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78279"/>
              </p:ext>
            </p:extLst>
          </p:nvPr>
        </p:nvGraphicFramePr>
        <p:xfrm>
          <a:off x="971600" y="1540985"/>
          <a:ext cx="7488832" cy="4862491"/>
        </p:xfrm>
        <a:graphic>
          <a:graphicData uri="http://schemas.openxmlformats.org/drawingml/2006/table">
            <a:tbl>
              <a:tblPr/>
              <a:tblGrid>
                <a:gridCol w="215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바탕"/>
                        </a:rPr>
                        <a:t>테스트 케이스 도출 기법</a:t>
                      </a: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6560" marR="56560" marT="15637" marB="156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바탕"/>
                        </a:rPr>
                        <a:t>설명</a:t>
                      </a:r>
                      <a:endParaRPr lang="ko-KR" altLang="en-US" sz="9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6560" marR="56560" marT="15637" marB="156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0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바탕"/>
                        </a:rPr>
                        <a:t>동등 분할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Equivalence partitioning)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6560" marR="56560" marT="15637" marB="156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테스트 대상의 입출력 값을 특정 클래스로 분할한 후 각각의 클래스로부터 대표 값을 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추출하여 테스트 케이스를 생성하고 테스트 데이터의 범주를 식별하는 기법</a:t>
                      </a:r>
                    </a:p>
                  </a:txBody>
                  <a:tcPr marL="56560" marR="56560" marT="15637" marB="156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바탕"/>
                        </a:rPr>
                        <a:t>경계 값 분석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Boundary value analysis)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6560" marR="56560" marT="15637" marB="156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동등 분할 기법을 확장시킨 것으로 분할된 클래스의 경계에 대한 값들까지 검사하는 기법</a:t>
                      </a:r>
                    </a:p>
                  </a:txBody>
                  <a:tcPr marL="56560" marR="56560" marT="15637" marB="156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바탕"/>
                        </a:rPr>
                        <a:t>페어와이즈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바탕"/>
                        </a:rPr>
                        <a:t> 조합 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Pairwise combination)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6560" marR="56560" marT="15637" marB="156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입력 값의 조합의 경우의 수를 줄이기 위해 두 입력 값의 조합을 통해 테스트 케이스를 도출하는 기법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모든 경우의 수를 테스트하지 않고 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2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개의 요소의 모든 조합을 확인 할 수 있도록 테스트 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케이스를 생성</a:t>
                      </a:r>
                    </a:p>
                  </a:txBody>
                  <a:tcPr marL="56560" marR="56560" marT="15637" marB="156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바탕"/>
                        </a:rPr>
                        <a:t>상태 전이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Finite State Machine based testing)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6560" marR="56560" marT="15637" marB="156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상태 </a:t>
                      </a: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바탕"/>
                        </a:rPr>
                        <a:t>전이도를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 기반으로 상태 전이 테이블을 도출하고 각각의 전이 시나리오로부터 테스트 케이스를 도출하는 기법</a:t>
                      </a:r>
                    </a:p>
                  </a:txBody>
                  <a:tcPr marL="56560" marR="56560" marT="15637" marB="156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바탕"/>
                        </a:rPr>
                        <a:t>인과 그래프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Cause-effect diagram)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6560" marR="56560" marT="15637" marB="156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입력 데이터 간 관계가 출력에 영향을 미치는 상황을 체계적으로 분석하여 테스트 케이스를 도출하는 기법 </a:t>
                      </a:r>
                    </a:p>
                  </a:txBody>
                  <a:tcPr marL="56560" marR="56560" marT="15637" marB="156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0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바탕"/>
                        </a:rPr>
                        <a:t>결정 테이블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Decision table)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6560" marR="56560" marT="15637" marB="156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의사결정의 여러 조합을 정하는 행위나 결과를 식별함으로써 시스템의 예상되는 행위를 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파악하여 테스트 케이스를 도출하는 기법</a:t>
                      </a:r>
                    </a:p>
                  </a:txBody>
                  <a:tcPr marL="56560" marR="56560" marT="15637" marB="156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프로그램의 입력 영역을 몇 개의 동등 클래스</a:t>
            </a:r>
            <a:r>
              <a:rPr lang="en-US" altLang="ko-KR" dirty="0"/>
              <a:t>(equivalent class)</a:t>
            </a:r>
            <a:r>
              <a:rPr lang="ko-KR" altLang="en-US" dirty="0"/>
              <a:t>라 불리는 영역으로 분할하여 각 클래스로부터 하나 또는 그 이상의 대표 값을 선택하여 테스트 케이스로 이용 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동등의 의미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각 동등 클래스로부터 선정된 입력 값에 의하여 오류가 발견되면 클래스에 속한 다른 값들에 의해서도 동일한 오류가 발견 </a:t>
            </a:r>
          </a:p>
          <a:p>
            <a:pPr lvl="1">
              <a:defRPr/>
            </a:pPr>
            <a:r>
              <a:rPr lang="ko-KR" altLang="en-US" dirty="0"/>
              <a:t>만약 각 동등 클래스로부터 선정된 입력 값에 의하여 오류가 발견되지 못한다면 클래스에 속한 다른 값들에 의해서도 오류가 발견 되지</a:t>
            </a:r>
            <a:r>
              <a:rPr lang="en-US" altLang="ko-KR" dirty="0"/>
              <a:t> </a:t>
            </a:r>
            <a:r>
              <a:rPr lang="ko-KR" altLang="en-US" dirty="0"/>
              <a:t>않아야 함</a:t>
            </a:r>
          </a:p>
          <a:p>
            <a:pPr>
              <a:defRPr/>
            </a:pPr>
            <a:r>
              <a:rPr lang="ko-KR" altLang="en-US" dirty="0"/>
              <a:t>동등 클래스 </a:t>
            </a:r>
            <a:r>
              <a:rPr lang="en-US" altLang="ko-KR" dirty="0"/>
              <a:t>: </a:t>
            </a:r>
            <a:r>
              <a:rPr lang="ko-KR" altLang="en-US" dirty="0"/>
              <a:t>시스템에 의해 동일하게 처리되고 같은 출력 결과를 생산하는 입력 조건 또는 입력 데이터 값들의 모임 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6120928" cy="504056"/>
          </a:xfrm>
        </p:spPr>
        <p:txBody>
          <a:bodyPr/>
          <a:lstStyle/>
          <a:p>
            <a:r>
              <a:rPr lang="en-US" altLang="ko-KR" dirty="0"/>
              <a:t>3-1) </a:t>
            </a:r>
            <a:r>
              <a:rPr lang="ko-KR" altLang="en-US" dirty="0"/>
              <a:t>동등 분할 방법</a:t>
            </a:r>
            <a:r>
              <a:rPr lang="en-US" altLang="ko-KR" dirty="0">
                <a:latin typeface="신명조"/>
              </a:rPr>
              <a:t> (equivalence partitioning)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ko-KR" altLang="en-US" dirty="0"/>
              <a:t>입력 조건이 범위를 기술하는 경우에는 입력 조건을 만족하는 하나의 클래스와 입력 조건을 만족하지 못하는 두 개의 클래스로 분할 </a:t>
            </a:r>
            <a:endParaRPr lang="en-US" altLang="ko-KR" dirty="0"/>
          </a:p>
          <a:p>
            <a:pPr lvl="1">
              <a:lnSpc>
                <a:spcPct val="80000"/>
              </a:lnSpc>
              <a:defRPr/>
            </a:pPr>
            <a:r>
              <a:rPr lang="ko-KR" altLang="en-US" sz="1800" dirty="0"/>
              <a:t>조건 </a:t>
            </a:r>
            <a:r>
              <a:rPr lang="en-US" altLang="ko-KR" sz="1800" dirty="0"/>
              <a:t>:: 1&lt;x&lt;10 </a:t>
            </a:r>
            <a:r>
              <a:rPr lang="en-US" altLang="ko-KR" sz="1800" dirty="0">
                <a:sym typeface="Wingdings" panose="05000000000000000000" pitchFamily="2" charset="2"/>
              </a:rPr>
              <a:t>   </a:t>
            </a:r>
            <a:r>
              <a:rPr lang="en-US" altLang="ko-KR" sz="1800" dirty="0"/>
              <a:t> {1&lt;x&lt;10},    {x&lt;=1 or  x&gt;=10}</a:t>
            </a:r>
          </a:p>
          <a:p>
            <a:pPr>
              <a:lnSpc>
                <a:spcPct val="80000"/>
              </a:lnSpc>
              <a:buFont typeface="Monotype Sorts"/>
              <a:buNone/>
              <a:defRPr/>
            </a:pPr>
            <a:endParaRPr lang="ko-KR" altLang="en-US" dirty="0"/>
          </a:p>
          <a:p>
            <a:pPr>
              <a:lnSpc>
                <a:spcPct val="80000"/>
              </a:lnSpc>
              <a:defRPr/>
            </a:pPr>
            <a:r>
              <a:rPr lang="ko-KR" altLang="en-US" dirty="0"/>
              <a:t>입력 조건이 특정 값을 기술하는 경우에는 입력 조건을 만족하는 경우와 입력 조건을 만족하지 않는 두 개의 클래스로 분할 </a:t>
            </a:r>
            <a:endParaRPr lang="en-US" altLang="ko-KR" dirty="0"/>
          </a:p>
          <a:p>
            <a:pPr lvl="1">
              <a:lnSpc>
                <a:spcPct val="80000"/>
              </a:lnSpc>
              <a:defRPr/>
            </a:pPr>
            <a:r>
              <a:rPr lang="ko-KR" altLang="en-US" sz="1800" dirty="0"/>
              <a:t>조건 </a:t>
            </a:r>
            <a:r>
              <a:rPr lang="en-US" altLang="ko-KR" sz="1800" dirty="0"/>
              <a:t>:: x==1  </a:t>
            </a:r>
            <a:r>
              <a:rPr lang="en-US" altLang="ko-KR" sz="1800" dirty="0">
                <a:sym typeface="Wingdings" panose="05000000000000000000" pitchFamily="2" charset="2"/>
              </a:rPr>
              <a:t>     </a:t>
            </a:r>
            <a:r>
              <a:rPr lang="en-US" altLang="ko-KR" sz="1800" dirty="0"/>
              <a:t> {x==1},        {x&lt;1 or x&gt;1}</a:t>
            </a:r>
          </a:p>
          <a:p>
            <a:pPr>
              <a:lnSpc>
                <a:spcPct val="80000"/>
              </a:lnSpc>
              <a:buFont typeface="Monotype Sorts"/>
              <a:buNone/>
              <a:defRPr/>
            </a:pPr>
            <a:endParaRPr lang="ko-KR" altLang="en-US" dirty="0"/>
          </a:p>
          <a:p>
            <a:pPr>
              <a:lnSpc>
                <a:spcPct val="80000"/>
              </a:lnSpc>
              <a:defRPr/>
            </a:pPr>
            <a:r>
              <a:rPr lang="ko-KR" altLang="en-US" dirty="0"/>
              <a:t>입력 조건이 어떤 집합의 원소를 기술하는 경우에는 그 집합의 원소들만으로 이루어진 클래스와 그렇지 못한 클래스로 분할</a:t>
            </a:r>
          </a:p>
          <a:p>
            <a:pPr lvl="1">
              <a:lnSpc>
                <a:spcPct val="80000"/>
              </a:lnSpc>
              <a:defRPr/>
            </a:pPr>
            <a:r>
              <a:rPr lang="ko-KR" altLang="en-US" sz="1800" dirty="0"/>
              <a:t>조건 </a:t>
            </a:r>
            <a:r>
              <a:rPr lang="en-US" altLang="ko-KR" sz="1800" dirty="0"/>
              <a:t>:: (“</a:t>
            </a:r>
            <a:r>
              <a:rPr lang="ko-KR" altLang="en-US" sz="1800" dirty="0"/>
              <a:t>서울”</a:t>
            </a:r>
            <a:r>
              <a:rPr lang="en-US" altLang="ko-KR" sz="1800" dirty="0"/>
              <a:t>, “</a:t>
            </a:r>
            <a:r>
              <a:rPr lang="ko-KR" altLang="en-US" sz="1800" dirty="0"/>
              <a:t>부산”</a:t>
            </a:r>
            <a:r>
              <a:rPr lang="en-US" altLang="ko-KR" sz="1800" dirty="0"/>
              <a:t>, “</a:t>
            </a:r>
            <a:r>
              <a:rPr lang="ko-KR" altLang="en-US" sz="1800" dirty="0"/>
              <a:t>인천”</a:t>
            </a:r>
            <a:r>
              <a:rPr lang="en-US" altLang="ko-KR" sz="1800" dirty="0"/>
              <a:t>, “</a:t>
            </a:r>
            <a:r>
              <a:rPr lang="ko-KR" altLang="en-US" sz="1800" dirty="0"/>
              <a:t>광주”</a:t>
            </a:r>
            <a:r>
              <a:rPr lang="en-US" altLang="ko-KR" sz="1800" dirty="0"/>
              <a:t>)  </a:t>
            </a: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en-US" altLang="ko-KR" sz="1800" dirty="0"/>
              <a:t> {</a:t>
            </a:r>
            <a:r>
              <a:rPr lang="ko-KR" altLang="en-US" sz="1800" dirty="0"/>
              <a:t>서울</a:t>
            </a:r>
            <a:r>
              <a:rPr lang="en-US" altLang="ko-KR" sz="1800" dirty="0"/>
              <a:t>, </a:t>
            </a:r>
            <a:r>
              <a:rPr lang="ko-KR" altLang="en-US" sz="1800" dirty="0"/>
              <a:t>부산</a:t>
            </a:r>
            <a:r>
              <a:rPr lang="en-US" altLang="ko-KR" sz="1800" dirty="0"/>
              <a:t>, </a:t>
            </a:r>
            <a:r>
              <a:rPr lang="ko-KR" altLang="en-US" sz="1800" dirty="0"/>
              <a:t>인천</a:t>
            </a:r>
            <a:r>
              <a:rPr lang="en-US" altLang="ko-KR" sz="1800" dirty="0"/>
              <a:t>},   {</a:t>
            </a:r>
            <a:r>
              <a:rPr lang="ko-KR" altLang="en-US" sz="1800" dirty="0"/>
              <a:t>광주</a:t>
            </a:r>
            <a:r>
              <a:rPr lang="en-US" altLang="ko-KR" sz="1800" dirty="0"/>
              <a:t>, </a:t>
            </a:r>
            <a:r>
              <a:rPr lang="ko-KR" altLang="en-US" sz="1800" dirty="0"/>
              <a:t>제주</a:t>
            </a:r>
            <a:r>
              <a:rPr lang="en-US" altLang="ko-KR" sz="1800" dirty="0"/>
              <a:t>}</a:t>
            </a:r>
          </a:p>
          <a:p>
            <a:pPr lvl="1">
              <a:lnSpc>
                <a:spcPct val="80000"/>
              </a:lnSpc>
              <a:buNone/>
              <a:defRPr/>
            </a:pPr>
            <a:endParaRPr lang="en-US" altLang="ko-KR" sz="1800" dirty="0"/>
          </a:p>
          <a:p>
            <a:pPr>
              <a:lnSpc>
                <a:spcPct val="80000"/>
              </a:lnSpc>
            </a:pPr>
            <a:r>
              <a:rPr lang="ko-KR" altLang="en-US" dirty="0"/>
              <a:t>입력 조건이 어떤 개체가 존재하는지 여부를 따지는 경우에는 있는 경우와 없는 경우 각각을 하나의 클래스로 나눔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/>
              <a:t>회사의 지점이 있는 경우를 하나의 클래스로 만들고 지점이  없는 경우도 하나의 클래스로 구성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신명조"/>
              </a:rPr>
              <a:t> </a:t>
            </a:r>
            <a:r>
              <a:rPr lang="ko-KR" altLang="en-US" dirty="0">
                <a:latin typeface="신명조"/>
              </a:rPr>
              <a:t>동등 분할 지침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소프트웨어공학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소프트웨어공학 서식</Template>
  <TotalTime>25992</TotalTime>
  <Words>3460</Words>
  <Application>Microsoft Office PowerPoint</Application>
  <PresentationFormat>화면 슬라이드 쇼(4:3)</PresentationFormat>
  <Paragraphs>382</Paragraphs>
  <Slides>57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70" baseType="lpstr">
      <vt:lpstr>HY강B</vt:lpstr>
      <vt:lpstr>HY견고딕</vt:lpstr>
      <vt:lpstr>HY울릉도M</vt:lpstr>
      <vt:lpstr>HY헤드라인M</vt:lpstr>
      <vt:lpstr>Monotype Sorts</vt:lpstr>
      <vt:lpstr>굴림</vt:lpstr>
      <vt:lpstr>맑은 고딕</vt:lpstr>
      <vt:lpstr>바탕</vt:lpstr>
      <vt:lpstr>신명조</vt:lpstr>
      <vt:lpstr>Arial</vt:lpstr>
      <vt:lpstr>Arial Black</vt:lpstr>
      <vt:lpstr>Wingdings</vt:lpstr>
      <vt:lpstr>소프트웨어공학 서식</vt:lpstr>
      <vt:lpstr>PowerPoint 프레젠테이션</vt:lpstr>
      <vt:lpstr>PowerPoint 프레젠테이션</vt:lpstr>
      <vt:lpstr>0. 테스팅의 개요</vt:lpstr>
      <vt:lpstr>1. 블랙박스(Black Box) 테스팅</vt:lpstr>
      <vt:lpstr>블랙박스 테스팅</vt:lpstr>
      <vt:lpstr>PowerPoint 프레젠테이션</vt:lpstr>
      <vt:lpstr>블랙박스 테스팅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블랙박스 테스팅</vt:lpstr>
      <vt:lpstr>PowerPoint 프레젠테이션</vt:lpstr>
      <vt:lpstr>경계 값 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화이트 박스 테스팅</vt:lpstr>
      <vt:lpstr>PowerPoint 프레젠테이션</vt:lpstr>
      <vt:lpstr>PowerPoint 프레젠테이션</vt:lpstr>
      <vt:lpstr>예제 1)</vt:lpstr>
      <vt:lpstr>예제 2)</vt:lpstr>
      <vt:lpstr>PowerPoint 프레젠테이션</vt:lpstr>
      <vt:lpstr>화이트 박스 테스팅</vt:lpstr>
      <vt:lpstr>PowerPoint 프레젠테이션</vt:lpstr>
      <vt:lpstr>종류</vt:lpstr>
      <vt:lpstr>화이트 박스 테스팅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화이트박스 시험의 필요성</vt:lpstr>
      <vt:lpstr>3. 테스팅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14.   Quality Concepts</dc:title>
  <dc:creator>hae</dc:creator>
  <cp:lastModifiedBy>안 찬웅</cp:lastModifiedBy>
  <cp:revision>1667</cp:revision>
  <cp:lastPrinted>2020-11-20T02:34:27Z</cp:lastPrinted>
  <dcterms:created xsi:type="dcterms:W3CDTF">2010-06-28T15:09:10Z</dcterms:created>
  <dcterms:modified xsi:type="dcterms:W3CDTF">2022-12-02T05:34:53Z</dcterms:modified>
</cp:coreProperties>
</file>