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39_0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259" r:id="rId4"/>
    <p:sldId id="272" r:id="rId5"/>
    <p:sldId id="295" r:id="rId6"/>
    <p:sldId id="327" r:id="rId7"/>
    <p:sldId id="296" r:id="rId8"/>
    <p:sldId id="328" r:id="rId9"/>
    <p:sldId id="299" r:id="rId10"/>
    <p:sldId id="311" r:id="rId11"/>
    <p:sldId id="315" r:id="rId12"/>
    <p:sldId id="313" r:id="rId13"/>
    <p:sldId id="312" r:id="rId14"/>
    <p:sldId id="270" r:id="rId15"/>
    <p:sldId id="269" r:id="rId16"/>
    <p:sldId id="305" r:id="rId17"/>
    <p:sldId id="307" r:id="rId18"/>
    <p:sldId id="297" r:id="rId19"/>
    <p:sldId id="267" r:id="rId20"/>
    <p:sldId id="266" r:id="rId21"/>
    <p:sldId id="316" r:id="rId22"/>
    <p:sldId id="265" r:id="rId23"/>
    <p:sldId id="263" r:id="rId24"/>
    <p:sldId id="338" r:id="rId25"/>
    <p:sldId id="264" r:id="rId26"/>
    <p:sldId id="273" r:id="rId27"/>
    <p:sldId id="274" r:id="rId28"/>
    <p:sldId id="279" r:id="rId29"/>
    <p:sldId id="329" r:id="rId30"/>
    <p:sldId id="278" r:id="rId31"/>
    <p:sldId id="330" r:id="rId32"/>
    <p:sldId id="339" r:id="rId33"/>
    <p:sldId id="277" r:id="rId34"/>
    <p:sldId id="276" r:id="rId35"/>
    <p:sldId id="275" r:id="rId36"/>
    <p:sldId id="333" r:id="rId37"/>
    <p:sldId id="334" r:id="rId38"/>
    <p:sldId id="261" r:id="rId39"/>
    <p:sldId id="317" r:id="rId40"/>
    <p:sldId id="306" r:id="rId41"/>
    <p:sldId id="331" r:id="rId42"/>
    <p:sldId id="280" r:id="rId43"/>
    <p:sldId id="282" r:id="rId44"/>
    <p:sldId id="281" r:id="rId45"/>
    <p:sldId id="288" r:id="rId46"/>
    <p:sldId id="320" r:id="rId47"/>
    <p:sldId id="318" r:id="rId48"/>
    <p:sldId id="319" r:id="rId49"/>
    <p:sldId id="287" r:id="rId50"/>
    <p:sldId id="310" r:id="rId51"/>
    <p:sldId id="321" r:id="rId52"/>
    <p:sldId id="286" r:id="rId53"/>
    <p:sldId id="285" r:id="rId54"/>
    <p:sldId id="284" r:id="rId55"/>
    <p:sldId id="322" r:id="rId56"/>
    <p:sldId id="332" r:id="rId57"/>
    <p:sldId id="293" r:id="rId58"/>
    <p:sldId id="342" r:id="rId59"/>
    <p:sldId id="336" r:id="rId60"/>
    <p:sldId id="308" r:id="rId61"/>
    <p:sldId id="335" r:id="rId62"/>
    <p:sldId id="323" r:id="rId63"/>
    <p:sldId id="340" r:id="rId64"/>
    <p:sldId id="341" r:id="rId65"/>
    <p:sldId id="283" r:id="rId66"/>
    <p:sldId id="324" r:id="rId67"/>
    <p:sldId id="325" r:id="rId68"/>
    <p:sldId id="326" r:id="rId69"/>
    <p:sldId id="292" r:id="rId70"/>
    <p:sldId id="291" r:id="rId71"/>
    <p:sldId id="290" r:id="rId72"/>
    <p:sldId id="289" r:id="rId73"/>
    <p:sldId id="303" r:id="rId74"/>
    <p:sldId id="304" r:id="rId75"/>
    <p:sldId id="302" r:id="rId76"/>
    <p:sldId id="343" r:id="rId77"/>
    <p:sldId id="344" r:id="rId78"/>
    <p:sldId id="345" r:id="rId7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8DF28B6-EFF0-2C9B-4A68-947126FEEF31}" name="안 찬웅" initials="안찬" userId="b5e4a7c922a5f6a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67" y="3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microsoft.com/office/2018/10/relationships/authors" Target="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comments/modernComment_139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D1AF2CC-889E-4553-BCE9-883B84B9D294}" authorId="{D8DF28B6-EFF0-2C9B-4A68-947126FEEF31}" created="2022-09-23T05:22:47.35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313"/>
      <ac:spMk id="10" creationId="{00000000-0000-0000-0000-000000000000}"/>
    </ac:deMkLst>
    <p188:txBody>
      <a:bodyPr/>
      <a:lstStyle/>
      <a:p>
        <a:r>
          <a:rPr lang="ko-KR" altLang="en-US"/>
          <a:t>Security: 정권
Process: 개발과정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178E4-87CB-4CFF-81A1-B60FFCE00EEF}" type="datetimeFigureOut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E1BC8-D658-4104-A2A3-DAC237799D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E1BC8-D658-4104-A2A3-DAC237799D7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5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E1BC8-D658-4104-A2A3-DAC237799D7A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0E2ACF-AE63-4D7E-8364-B9C35BE93502}" type="slidenum">
              <a:rPr lang="en-US" altLang="ko-KR"/>
              <a:pPr/>
              <a:t>73</a:t>
            </a:fld>
            <a:endParaRPr lang="en-US" altLang="ko-KR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C0A628-A4B5-40B6-AC52-E8E20412EC1A}" type="slidenum">
              <a:rPr lang="en-US" altLang="ko-KR"/>
              <a:pPr/>
              <a:t>74</a:t>
            </a:fld>
            <a:endParaRPr lang="en-US" altLang="ko-KR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0D30-7DAE-4E24-9DAF-011C46B54401}" type="datetimeFigureOut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0C39-32FC-4A6C-87AC-4B88993A5A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0D30-7DAE-4E24-9DAF-011C46B54401}" type="datetimeFigureOut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0C39-32FC-4A6C-87AC-4B88993A5A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0D30-7DAE-4E24-9DAF-011C46B54401}" type="datetimeFigureOut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0C39-32FC-4A6C-87AC-4B88993A5A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0D30-7DAE-4E24-9DAF-011C46B54401}" type="datetimeFigureOut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0C39-32FC-4A6C-87AC-4B88993A5A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0D30-7DAE-4E24-9DAF-011C46B54401}" type="datetimeFigureOut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0C39-32FC-4A6C-87AC-4B88993A5A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0D30-7DAE-4E24-9DAF-011C46B54401}" type="datetimeFigureOut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0C39-32FC-4A6C-87AC-4B88993A5A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0D30-7DAE-4E24-9DAF-011C46B54401}" type="datetimeFigureOut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0C39-32FC-4A6C-87AC-4B88993A5A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0D30-7DAE-4E24-9DAF-011C46B54401}" type="datetimeFigureOut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0C39-32FC-4A6C-87AC-4B88993A5A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0D30-7DAE-4E24-9DAF-011C46B54401}" type="datetimeFigureOut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0C39-32FC-4A6C-87AC-4B88993A5A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0D30-7DAE-4E24-9DAF-011C46B54401}" type="datetimeFigureOut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0C39-32FC-4A6C-87AC-4B88993A5A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0D30-7DAE-4E24-9DAF-011C46B54401}" type="datetimeFigureOut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0C39-32FC-4A6C-87AC-4B88993A5A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00D30-7DAE-4E24-9DAF-011C46B54401}" type="datetimeFigureOut">
              <a:rPr lang="ko-KR" altLang="en-US" smtClean="0"/>
              <a:pPr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0C39-32FC-4A6C-87AC-4B88993A5A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9_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285861"/>
            <a:ext cx="7772400" cy="2314590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Concepts of Object-Oriented </a:t>
            </a:r>
            <a:br>
              <a:rPr lang="en-US" altLang="ko-KR" dirty="0"/>
            </a:br>
            <a:r>
              <a:rPr lang="en-US" altLang="ko-KR" dirty="0"/>
              <a:t>Software Development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Professor Lee, </a:t>
            </a:r>
            <a:r>
              <a:rPr lang="en-US" altLang="ko-KR" dirty="0" err="1"/>
              <a:t>Sangbum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3.1 Abstraction (</a:t>
            </a:r>
            <a:r>
              <a:rPr lang="ko-KR" altLang="en-US" dirty="0">
                <a:solidFill>
                  <a:schemeClr val="tx2"/>
                </a:solidFill>
              </a:rPr>
              <a:t>추상화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 err="1">
                <a:solidFill>
                  <a:schemeClr val="tx2"/>
                </a:solidFill>
              </a:rPr>
              <a:t>간략화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사물에 대하여 내부의 세세한 것은 숨기고 외부에는 중요한 특징만 공개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Arc 3"/>
          <p:cNvSpPr>
            <a:spLocks/>
          </p:cNvSpPr>
          <p:nvPr/>
        </p:nvSpPr>
        <p:spPr bwMode="auto">
          <a:xfrm>
            <a:off x="1484537" y="4524857"/>
            <a:ext cx="567183" cy="488319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Arc 4"/>
          <p:cNvSpPr>
            <a:spLocks/>
          </p:cNvSpPr>
          <p:nvPr/>
        </p:nvSpPr>
        <p:spPr bwMode="auto">
          <a:xfrm>
            <a:off x="1789337" y="4150207"/>
            <a:ext cx="622423" cy="502929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Arc 5"/>
          <p:cNvSpPr>
            <a:spLocks/>
          </p:cNvSpPr>
          <p:nvPr/>
        </p:nvSpPr>
        <p:spPr bwMode="auto">
          <a:xfrm>
            <a:off x="2170337" y="3705707"/>
            <a:ext cx="529455" cy="587389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Arc 6"/>
          <p:cNvSpPr>
            <a:spLocks/>
          </p:cNvSpPr>
          <p:nvPr/>
        </p:nvSpPr>
        <p:spPr bwMode="auto">
          <a:xfrm>
            <a:off x="2339752" y="3068960"/>
            <a:ext cx="788475" cy="88927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hlink"/>
            </a:solidFill>
            <a:prstDash val="dash"/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635896" y="2780928"/>
            <a:ext cx="1533145" cy="1235106"/>
            <a:chOff x="3600" y="816"/>
            <a:chExt cx="1920" cy="139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600" y="816"/>
              <a:ext cx="1920" cy="13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3792" y="960"/>
              <a:ext cx="1536" cy="110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368" y="2112"/>
              <a:ext cx="384" cy="48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 rot="-2727911">
            <a:off x="708558" y="4940163"/>
            <a:ext cx="916482" cy="394238"/>
            <a:chOff x="962" y="2832"/>
            <a:chExt cx="1744" cy="528"/>
          </a:xfrm>
        </p:grpSpPr>
        <p:sp>
          <p:nvSpPr>
            <p:cNvPr id="15" name="AutoShape 12"/>
            <p:cNvSpPr>
              <a:spLocks/>
            </p:cNvSpPr>
            <p:nvPr/>
          </p:nvSpPr>
          <p:spPr bwMode="auto">
            <a:xfrm>
              <a:off x="2610" y="2912"/>
              <a:ext cx="96" cy="150"/>
            </a:xfrm>
            <a:prstGeom prst="rightBracket">
              <a:avLst>
                <a:gd name="adj" fmla="val 78125"/>
              </a:avLst>
            </a:prstGeom>
            <a:solidFill>
              <a:schemeClr val="hlink"/>
            </a:solidFill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>
              <a:off x="962" y="2832"/>
              <a:ext cx="1648" cy="52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vert="eaVert" wrap="none" anchor="ctr"/>
            <a:lstStyle/>
            <a:p>
              <a:pPr algn="ctr"/>
              <a:endParaRPr lang="ko-KR" altLang="ko-KR" sz="1800" u="none">
                <a:latin typeface="Arial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275" y="290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275" y="3064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275" y="3227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034" y="2903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034" y="3062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034" y="322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794" y="290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794" y="3064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1794" y="3227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1554" y="2903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1554" y="3062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554" y="3225"/>
              <a:ext cx="98" cy="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5652120" y="3356992"/>
            <a:ext cx="2520280" cy="41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7950" tIns="53975" rIns="107950" bIns="53975">
            <a:spAutoFit/>
          </a:bodyPr>
          <a:lstStyle/>
          <a:p>
            <a:r>
              <a:rPr lang="ko-KR" altLang="en-US" sz="2000" dirty="0">
                <a:ea typeface="굴림" charset="-127"/>
              </a:rPr>
              <a:t>캡슐화 </a:t>
            </a:r>
            <a:r>
              <a:rPr lang="en-US" altLang="ko-KR" sz="2000" dirty="0">
                <a:ea typeface="굴림" charset="-127"/>
              </a:rPr>
              <a:t>+ </a:t>
            </a:r>
            <a:r>
              <a:rPr lang="ko-KR" altLang="en-US" sz="2000" dirty="0">
                <a:ea typeface="굴림" charset="-127"/>
              </a:rPr>
              <a:t>정보은폐</a:t>
            </a:r>
            <a:endParaRPr lang="en-US" altLang="ko-KR" sz="2000" u="none" dirty="0">
              <a:ea typeface="굴림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3.2 Encapsulation (</a:t>
            </a:r>
            <a:r>
              <a:rPr lang="ko-KR" altLang="en-US" dirty="0">
                <a:solidFill>
                  <a:schemeClr val="tx2"/>
                </a:solidFill>
              </a:rPr>
              <a:t>캡슐화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관련 있는 것끼리 묶는다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Data + Operations</a:t>
            </a:r>
          </a:p>
          <a:p>
            <a:r>
              <a:rPr lang="ko-KR" altLang="en-US" dirty="0"/>
              <a:t>데이터를 중심으로 이 데이터 사용하여 처리하는 </a:t>
            </a:r>
            <a:r>
              <a:rPr lang="en-US" altLang="ko-KR" dirty="0"/>
              <a:t>operation()</a:t>
            </a:r>
            <a:r>
              <a:rPr lang="ko-KR" altLang="en-US" dirty="0"/>
              <a:t>들의 묶음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3.3 Hierarchy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921598" y="2183049"/>
            <a:ext cx="771525" cy="374650"/>
          </a:xfrm>
          <a:prstGeom prst="rect">
            <a:avLst/>
          </a:prstGeom>
          <a:noFill/>
          <a:ln w="9525">
            <a:solidFill>
              <a:srgbClr val="000000"/>
            </a:solidFill>
            <a:prstDash val="lgDashDotDot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400" u="none">
                <a:latin typeface="Arial" charset="0"/>
                <a:ea typeface="굴림" charset="-127"/>
              </a:rPr>
              <a:t>Asset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858348" y="4088049"/>
            <a:ext cx="1492250" cy="365125"/>
          </a:xfrm>
          <a:prstGeom prst="rect">
            <a:avLst/>
          </a:prstGeom>
          <a:noFill/>
          <a:ln w="9525">
            <a:noFill/>
            <a:prstDash val="lgDashDotDot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400" u="none">
                <a:latin typeface="Arial" charset="0"/>
                <a:ea typeface="굴림" charset="-127"/>
              </a:rPr>
              <a:t>RealEstate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160811" y="5899387"/>
            <a:ext cx="1085850" cy="365125"/>
          </a:xfrm>
          <a:prstGeom prst="rect">
            <a:avLst/>
          </a:prstGeom>
          <a:noFill/>
          <a:ln w="9525">
            <a:noFill/>
            <a:prstDash val="lgDashDotDot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400" u="none">
                <a:latin typeface="Arial" charset="0"/>
                <a:ea typeface="굴림" charset="-127"/>
              </a:rPr>
              <a:t>Savings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27548" y="4103924"/>
            <a:ext cx="1797050" cy="365125"/>
          </a:xfrm>
          <a:prstGeom prst="rect">
            <a:avLst/>
          </a:prstGeom>
          <a:noFill/>
          <a:ln w="9525">
            <a:noFill/>
            <a:prstDash val="lgDashDotDot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400" u="none">
                <a:latin typeface="Arial" charset="0"/>
                <a:ea typeface="굴림" charset="-127"/>
              </a:rPr>
              <a:t>BankAccount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413348" y="5899387"/>
            <a:ext cx="1273175" cy="365125"/>
          </a:xfrm>
          <a:prstGeom prst="rect">
            <a:avLst/>
          </a:prstGeom>
          <a:noFill/>
          <a:ln w="9525">
            <a:noFill/>
            <a:prstDash val="lgDashDotDot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400" u="none">
                <a:latin typeface="Arial" charset="0"/>
                <a:ea typeface="굴림" charset="-127"/>
              </a:rPr>
              <a:t>Checking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083398" y="5916849"/>
            <a:ext cx="762000" cy="365125"/>
          </a:xfrm>
          <a:prstGeom prst="rect">
            <a:avLst/>
          </a:prstGeom>
          <a:noFill/>
          <a:ln w="9525">
            <a:noFill/>
            <a:prstDash val="lgDashDotDot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400" u="none">
                <a:latin typeface="Arial" charset="0"/>
                <a:ea typeface="굴림" charset="-127"/>
              </a:rPr>
              <a:t>Stock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756498" y="4088049"/>
            <a:ext cx="1101725" cy="365125"/>
          </a:xfrm>
          <a:prstGeom prst="rect">
            <a:avLst/>
          </a:prstGeom>
          <a:noFill/>
          <a:ln w="9525">
            <a:noFill/>
            <a:prstDash val="lgDashDotDot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400" u="none" dirty="0">
                <a:latin typeface="Arial" charset="0"/>
                <a:ea typeface="굴림" charset="-127"/>
              </a:rPr>
              <a:t>Security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683598" y="5916849"/>
            <a:ext cx="712788" cy="365125"/>
          </a:xfrm>
          <a:prstGeom prst="rect">
            <a:avLst/>
          </a:prstGeom>
          <a:noFill/>
          <a:ln w="9525">
            <a:noFill/>
            <a:prstDash val="lgDashDotDot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ko-KR" sz="2400" u="none">
                <a:latin typeface="Arial" charset="0"/>
                <a:ea typeface="굴림" charset="-127"/>
              </a:rPr>
              <a:t>Bond</a:t>
            </a:r>
          </a:p>
        </p:txBody>
      </p:sp>
      <p:sp>
        <p:nvSpPr>
          <p:cNvPr id="12" name="AutoShape 17"/>
          <p:cNvSpPr>
            <a:spLocks noChangeArrowheads="1"/>
          </p:cNvSpPr>
          <p:nvPr/>
        </p:nvSpPr>
        <p:spPr bwMode="auto">
          <a:xfrm rot="8769725">
            <a:off x="2711798" y="3402249"/>
            <a:ext cx="13716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2857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endParaRPr lang="ko-KR" altLang="en-US"/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 rot="7261766">
            <a:off x="1416398" y="5154849"/>
            <a:ext cx="13716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2857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endParaRPr lang="ko-KR" altLang="en-US"/>
          </a:p>
        </p:txBody>
      </p:sp>
      <p:sp>
        <p:nvSpPr>
          <p:cNvPr id="14" name="AutoShape 19"/>
          <p:cNvSpPr>
            <a:spLocks noChangeArrowheads="1"/>
          </p:cNvSpPr>
          <p:nvPr/>
        </p:nvSpPr>
        <p:spPr bwMode="auto">
          <a:xfrm rot="14338234" flipH="1">
            <a:off x="2368898" y="5116749"/>
            <a:ext cx="13716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2857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endParaRPr lang="ko-KR" altLang="en-US"/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 rot="7261766">
            <a:off x="4135786" y="5062774"/>
            <a:ext cx="13716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2857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endParaRPr lang="ko-KR" altLang="en-US"/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 rot="14338234" flipH="1">
            <a:off x="5088286" y="5024674"/>
            <a:ext cx="13716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2857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endParaRPr lang="ko-KR" altLang="en-US"/>
          </a:p>
        </p:txBody>
      </p:sp>
      <p:sp>
        <p:nvSpPr>
          <p:cNvPr id="17" name="AutoShape 22"/>
          <p:cNvSpPr>
            <a:spLocks noChangeArrowheads="1"/>
          </p:cNvSpPr>
          <p:nvPr/>
        </p:nvSpPr>
        <p:spPr bwMode="auto">
          <a:xfrm rot="13915433" flipH="1">
            <a:off x="6255098" y="3287949"/>
            <a:ext cx="13716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2857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endParaRPr lang="ko-KR" altLang="en-US"/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 rot="16233599" flipH="1">
            <a:off x="4654898" y="3211749"/>
            <a:ext cx="1371600" cy="381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2857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lIns="107950" tIns="53975" rIns="107950" bIns="53975" anchor="ctr"/>
          <a:lstStyle/>
          <a:p>
            <a:endParaRPr lang="ko-KR" altLang="en-US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3.4 </a:t>
            </a:r>
            <a:r>
              <a:rPr lang="ko-KR" altLang="en-US" dirty="0">
                <a:solidFill>
                  <a:schemeClr val="tx2"/>
                </a:solidFill>
              </a:rPr>
              <a:t>함수지향 </a:t>
            </a:r>
            <a:r>
              <a:rPr lang="en-US" altLang="ko-KR" dirty="0">
                <a:solidFill>
                  <a:schemeClr val="tx2"/>
                </a:solidFill>
              </a:rPr>
              <a:t>vs. </a:t>
            </a:r>
            <a:r>
              <a:rPr lang="ko-KR" altLang="en-US" dirty="0">
                <a:solidFill>
                  <a:schemeClr val="tx2"/>
                </a:solidFill>
              </a:rPr>
              <a:t>객체지향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함수지향</a:t>
            </a:r>
            <a:endParaRPr lang="en-US" altLang="ko-KR" dirty="0"/>
          </a:p>
          <a:p>
            <a:pPr lvl="1"/>
            <a:r>
              <a:rPr lang="ko-KR" altLang="en-US" dirty="0" err="1"/>
              <a:t>절차형</a:t>
            </a:r>
            <a:endParaRPr lang="en-US" altLang="ko-KR" dirty="0"/>
          </a:p>
          <a:p>
            <a:pPr lvl="1"/>
            <a:r>
              <a:rPr lang="ko-KR" altLang="en-US" dirty="0"/>
              <a:t>순차형</a:t>
            </a:r>
            <a:endParaRPr lang="en-US" altLang="ko-K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tx2"/>
                </a:solidFill>
              </a:rPr>
              <a:t>절차형</a:t>
            </a:r>
            <a:r>
              <a:rPr lang="ko-KR" altLang="en-US" dirty="0">
                <a:solidFill>
                  <a:schemeClr val="tx2"/>
                </a:solidFill>
              </a:rPr>
              <a:t>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구조적 프로그램 </a:t>
            </a:r>
            <a:r>
              <a:rPr lang="en-US" altLang="ko-KR" dirty="0"/>
              <a:t>: </a:t>
            </a:r>
            <a:r>
              <a:rPr lang="ko-KR" altLang="en-US" dirty="0"/>
              <a:t>함수를 모듈 기본으로</a:t>
            </a:r>
            <a:endParaRPr lang="en-US" altLang="ko-KR" dirty="0"/>
          </a:p>
          <a:p>
            <a:r>
              <a:rPr lang="en-US" altLang="ko-KR" dirty="0"/>
              <a:t>Data Structures + Functions = Program</a:t>
            </a:r>
          </a:p>
          <a:p>
            <a:r>
              <a:rPr lang="en-US" altLang="ko-KR" dirty="0"/>
              <a:t>Data and functions are treated </a:t>
            </a:r>
          </a:p>
          <a:p>
            <a:pPr>
              <a:buNone/>
            </a:pPr>
            <a:r>
              <a:rPr lang="en-US" altLang="ko-KR" dirty="0"/>
              <a:t> as if they were independent when,</a:t>
            </a:r>
          </a:p>
          <a:p>
            <a:pPr>
              <a:buNone/>
            </a:pPr>
            <a:r>
              <a:rPr lang="en-US" altLang="ko-KR" dirty="0"/>
              <a:t>  in fact, they are not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6663" y="2955925"/>
            <a:ext cx="12382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</a:rPr>
              <a:t>객체지향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Structures + Functions = Object</a:t>
            </a:r>
          </a:p>
          <a:p>
            <a:r>
              <a:rPr lang="en-US" altLang="ko-KR" dirty="0"/>
              <a:t>Objects + Objects = Program</a:t>
            </a:r>
          </a:p>
          <a:p>
            <a:r>
              <a:rPr lang="ko-KR" altLang="en-US" dirty="0"/>
              <a:t>객체를 모듈의 기본 단위로 구성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3571876"/>
            <a:ext cx="500066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357298"/>
            <a:ext cx="5698653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571612"/>
            <a:ext cx="7365228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4. </a:t>
            </a:r>
            <a:r>
              <a:rPr lang="ko-KR" altLang="en-US" dirty="0">
                <a:solidFill>
                  <a:schemeClr val="tx2"/>
                </a:solidFill>
              </a:rPr>
              <a:t>객체지향의 주요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</a:t>
            </a:r>
          </a:p>
          <a:p>
            <a:r>
              <a:rPr lang="en-US" altLang="ko-KR" dirty="0"/>
              <a:t>Class</a:t>
            </a:r>
          </a:p>
          <a:p>
            <a:r>
              <a:rPr lang="en-US" altLang="ko-KR" dirty="0"/>
              <a:t>Encapsulation</a:t>
            </a:r>
          </a:p>
          <a:p>
            <a:r>
              <a:rPr lang="en-US" altLang="ko-KR" dirty="0"/>
              <a:t>Information Hiding</a:t>
            </a:r>
          </a:p>
          <a:p>
            <a:r>
              <a:rPr lang="en-US" altLang="ko-KR" dirty="0"/>
              <a:t>Inheritance</a:t>
            </a:r>
          </a:p>
          <a:p>
            <a:r>
              <a:rPr lang="en-US" altLang="ko-KR" dirty="0"/>
              <a:t>Polymorphism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1)  Object</a:t>
            </a:r>
            <a:r>
              <a:rPr lang="ko-KR" altLang="en-US" dirty="0">
                <a:solidFill>
                  <a:schemeClr val="tx2"/>
                </a:solidFill>
              </a:rPr>
              <a:t>이란</a:t>
            </a:r>
            <a:r>
              <a:rPr lang="en-US" altLang="ko-KR" dirty="0">
                <a:solidFill>
                  <a:schemeClr val="tx2"/>
                </a:solidFill>
              </a:rPr>
              <a:t>?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/>
              <a:t>Def1:</a:t>
            </a:r>
            <a:r>
              <a:rPr lang="en-US" altLang="ko-KR" dirty="0"/>
              <a:t> Represents some entity in the real-world domain</a:t>
            </a:r>
          </a:p>
          <a:p>
            <a:pPr>
              <a:buNone/>
            </a:pPr>
            <a:r>
              <a:rPr lang="en-US" altLang="ko-KR" dirty="0"/>
              <a:t>   Examples?</a:t>
            </a:r>
          </a:p>
          <a:p>
            <a:pPr>
              <a:buNone/>
            </a:pPr>
            <a:endParaRPr lang="en-US" altLang="ko-KR" dirty="0"/>
          </a:p>
          <a:p>
            <a:r>
              <a:rPr lang="en-US" altLang="ko-KR" u="sng" dirty="0"/>
              <a:t>Def2:</a:t>
            </a:r>
            <a:r>
              <a:rPr lang="en-US" altLang="ko-KR" dirty="0"/>
              <a:t> A module that contains data and operations that works upon the data</a:t>
            </a:r>
          </a:p>
          <a:p>
            <a:r>
              <a:rPr lang="en-US" altLang="ko-KR" dirty="0"/>
              <a:t>Data provide the state, and operations provide the behavior of the object.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</a:p>
          <a:p>
            <a:r>
              <a:rPr lang="en-US" altLang="ko-KR" dirty="0"/>
              <a:t>History</a:t>
            </a:r>
          </a:p>
          <a:p>
            <a:r>
              <a:rPr lang="en-US" altLang="ko-KR" dirty="0"/>
              <a:t>Major OO Concepts</a:t>
            </a:r>
          </a:p>
          <a:p>
            <a:r>
              <a:rPr lang="en-US" altLang="ko-KR" dirty="0"/>
              <a:t>Advantages</a:t>
            </a:r>
          </a:p>
          <a:p>
            <a:r>
              <a:rPr lang="en-US" altLang="ko-KR" dirty="0"/>
              <a:t>Problems</a:t>
            </a:r>
          </a:p>
          <a:p>
            <a:r>
              <a:rPr lang="en-US" altLang="ko-KR" dirty="0"/>
              <a:t>OOA</a:t>
            </a:r>
          </a:p>
          <a:p>
            <a:r>
              <a:rPr lang="en-US" altLang="ko-KR" dirty="0"/>
              <a:t>OOD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Object</a:t>
            </a:r>
            <a:r>
              <a:rPr lang="ko-KR" altLang="en-US" dirty="0">
                <a:solidFill>
                  <a:schemeClr val="tx2"/>
                </a:solidFill>
              </a:rPr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Has a state &amp; value</a:t>
            </a:r>
          </a:p>
          <a:p>
            <a:r>
              <a:rPr lang="en-US" altLang="ko-KR" dirty="0"/>
              <a:t>Has a set of behavior</a:t>
            </a:r>
          </a:p>
          <a:p>
            <a:r>
              <a:rPr lang="en-US" altLang="ko-KR" dirty="0"/>
              <a:t>Has a unique identity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Object Examples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Rectangle 14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ea typeface="굴림" charset="-127"/>
              </a:rPr>
              <a:t>Informally, an object represents an entity, either physical, conceptual, or software</a:t>
            </a:r>
          </a:p>
          <a:p>
            <a:pPr lvl="1"/>
            <a:r>
              <a:rPr lang="en-US" altLang="ko-KR" dirty="0">
                <a:ea typeface="굴림" charset="-127"/>
              </a:rPr>
              <a:t>Physical entity</a:t>
            </a:r>
            <a:br>
              <a:rPr lang="en-US" altLang="ko-KR" dirty="0">
                <a:ea typeface="굴림" charset="-127"/>
              </a:rPr>
            </a:br>
            <a:br>
              <a:rPr lang="en-US" altLang="ko-KR" dirty="0">
                <a:ea typeface="굴림" charset="-127"/>
              </a:rPr>
            </a:br>
            <a:br>
              <a:rPr lang="en-US" altLang="ko-KR" dirty="0">
                <a:ea typeface="굴림" charset="-127"/>
              </a:rPr>
            </a:b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Conceptual entity</a:t>
            </a:r>
            <a:br>
              <a:rPr lang="en-US" altLang="ko-KR" dirty="0">
                <a:ea typeface="굴림" charset="-127"/>
              </a:rPr>
            </a:br>
            <a:br>
              <a:rPr lang="en-US" altLang="ko-KR" dirty="0">
                <a:ea typeface="굴림" charset="-127"/>
              </a:rPr>
            </a:br>
            <a:br>
              <a:rPr lang="en-US" altLang="ko-KR" dirty="0">
                <a:ea typeface="굴림" charset="-127"/>
              </a:rPr>
            </a:b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Software entity</a:t>
            </a:r>
          </a:p>
          <a:p>
            <a:pPr lvl="2"/>
            <a:r>
              <a:rPr lang="en-US" altLang="ko-KR" dirty="0">
                <a:ea typeface="굴림" charset="-127"/>
              </a:rPr>
              <a:t>       Stack, Queue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643306" y="3000372"/>
            <a:ext cx="2447925" cy="896937"/>
            <a:chOff x="2550" y="1457"/>
            <a:chExt cx="1542" cy="565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2550" y="1457"/>
              <a:ext cx="1542" cy="418"/>
              <a:chOff x="2550" y="1457"/>
              <a:chExt cx="1542" cy="418"/>
            </a:xfrm>
          </p:grpSpPr>
          <p:grpSp>
            <p:nvGrpSpPr>
              <p:cNvPr id="8" name="Group 5"/>
              <p:cNvGrpSpPr>
                <a:grpSpLocks/>
              </p:cNvGrpSpPr>
              <p:nvPr/>
            </p:nvGrpSpPr>
            <p:grpSpPr bwMode="auto">
              <a:xfrm>
                <a:off x="2588" y="1457"/>
                <a:ext cx="1504" cy="387"/>
                <a:chOff x="2588" y="1457"/>
                <a:chExt cx="1504" cy="387"/>
              </a:xfrm>
            </p:grpSpPr>
            <p:sp>
              <p:nvSpPr>
                <p:cNvPr id="98" name="Freeform 6"/>
                <p:cNvSpPr>
                  <a:spLocks/>
                </p:cNvSpPr>
                <p:nvPr/>
              </p:nvSpPr>
              <p:spPr bwMode="auto">
                <a:xfrm>
                  <a:off x="2588" y="1492"/>
                  <a:ext cx="1201" cy="319"/>
                </a:xfrm>
                <a:custGeom>
                  <a:avLst/>
                  <a:gdLst/>
                  <a:ahLst/>
                  <a:cxnLst>
                    <a:cxn ang="0">
                      <a:pos x="984" y="0"/>
                    </a:cxn>
                    <a:cxn ang="0">
                      <a:pos x="36" y="0"/>
                    </a:cxn>
                    <a:cxn ang="0">
                      <a:pos x="29" y="12"/>
                    </a:cxn>
                    <a:cxn ang="0">
                      <a:pos x="22" y="25"/>
                    </a:cxn>
                    <a:cxn ang="0">
                      <a:pos x="15" y="43"/>
                    </a:cxn>
                    <a:cxn ang="0">
                      <a:pos x="10" y="62"/>
                    </a:cxn>
                    <a:cxn ang="0">
                      <a:pos x="5" y="81"/>
                    </a:cxn>
                    <a:cxn ang="0">
                      <a:pos x="3" y="100"/>
                    </a:cxn>
                    <a:cxn ang="0">
                      <a:pos x="2" y="122"/>
                    </a:cxn>
                    <a:cxn ang="0">
                      <a:pos x="5" y="141"/>
                    </a:cxn>
                    <a:cxn ang="0">
                      <a:pos x="8" y="157"/>
                    </a:cxn>
                    <a:cxn ang="0">
                      <a:pos x="12" y="171"/>
                    </a:cxn>
                    <a:cxn ang="0">
                      <a:pos x="18" y="184"/>
                    </a:cxn>
                    <a:cxn ang="0">
                      <a:pos x="24" y="196"/>
                    </a:cxn>
                    <a:cxn ang="0">
                      <a:pos x="30" y="207"/>
                    </a:cxn>
                    <a:cxn ang="0">
                      <a:pos x="0" y="230"/>
                    </a:cxn>
                    <a:cxn ang="0">
                      <a:pos x="0" y="315"/>
                    </a:cxn>
                    <a:cxn ang="0">
                      <a:pos x="303" y="315"/>
                    </a:cxn>
                    <a:cxn ang="0">
                      <a:pos x="303" y="228"/>
                    </a:cxn>
                    <a:cxn ang="0">
                      <a:pos x="900" y="228"/>
                    </a:cxn>
                    <a:cxn ang="0">
                      <a:pos x="804" y="246"/>
                    </a:cxn>
                    <a:cxn ang="0">
                      <a:pos x="804" y="285"/>
                    </a:cxn>
                    <a:cxn ang="0">
                      <a:pos x="1064" y="285"/>
                    </a:cxn>
                    <a:cxn ang="0">
                      <a:pos x="933" y="300"/>
                    </a:cxn>
                    <a:cxn ang="0">
                      <a:pos x="933" y="318"/>
                    </a:cxn>
                    <a:cxn ang="0">
                      <a:pos x="1164" y="300"/>
                    </a:cxn>
                    <a:cxn ang="0">
                      <a:pos x="1164" y="251"/>
                    </a:cxn>
                    <a:cxn ang="0">
                      <a:pos x="1200" y="251"/>
                    </a:cxn>
                    <a:cxn ang="0">
                      <a:pos x="1200" y="222"/>
                    </a:cxn>
                    <a:cxn ang="0">
                      <a:pos x="1161" y="222"/>
                    </a:cxn>
                    <a:cxn ang="0">
                      <a:pos x="1161" y="243"/>
                    </a:cxn>
                    <a:cxn ang="0">
                      <a:pos x="954" y="243"/>
                    </a:cxn>
                    <a:cxn ang="0">
                      <a:pos x="966" y="235"/>
                    </a:cxn>
                    <a:cxn ang="0">
                      <a:pos x="975" y="228"/>
                    </a:cxn>
                    <a:cxn ang="0">
                      <a:pos x="984" y="220"/>
                    </a:cxn>
                    <a:cxn ang="0">
                      <a:pos x="972" y="237"/>
                    </a:cxn>
                    <a:cxn ang="0">
                      <a:pos x="1018" y="237"/>
                    </a:cxn>
                    <a:cxn ang="0">
                      <a:pos x="1024" y="214"/>
                    </a:cxn>
                    <a:cxn ang="0">
                      <a:pos x="993" y="214"/>
                    </a:cxn>
                    <a:cxn ang="0">
                      <a:pos x="1003" y="201"/>
                    </a:cxn>
                    <a:cxn ang="0">
                      <a:pos x="1010" y="187"/>
                    </a:cxn>
                    <a:cxn ang="0">
                      <a:pos x="1016" y="173"/>
                    </a:cxn>
                    <a:cxn ang="0">
                      <a:pos x="1020" y="158"/>
                    </a:cxn>
                    <a:cxn ang="0">
                      <a:pos x="1024" y="139"/>
                    </a:cxn>
                    <a:cxn ang="0">
                      <a:pos x="1025" y="114"/>
                    </a:cxn>
                    <a:cxn ang="0">
                      <a:pos x="1025" y="98"/>
                    </a:cxn>
                    <a:cxn ang="0">
                      <a:pos x="1021" y="76"/>
                    </a:cxn>
                    <a:cxn ang="0">
                      <a:pos x="1017" y="62"/>
                    </a:cxn>
                    <a:cxn ang="0">
                      <a:pos x="1013" y="51"/>
                    </a:cxn>
                    <a:cxn ang="0">
                      <a:pos x="1009" y="37"/>
                    </a:cxn>
                    <a:cxn ang="0">
                      <a:pos x="1001" y="23"/>
                    </a:cxn>
                    <a:cxn ang="0">
                      <a:pos x="993" y="12"/>
                    </a:cxn>
                    <a:cxn ang="0">
                      <a:pos x="984" y="0"/>
                    </a:cxn>
                  </a:cxnLst>
                  <a:rect l="0" t="0" r="r" b="b"/>
                  <a:pathLst>
                    <a:path w="1201" h="319">
                      <a:moveTo>
                        <a:pt x="984" y="0"/>
                      </a:moveTo>
                      <a:lnTo>
                        <a:pt x="36" y="0"/>
                      </a:lnTo>
                      <a:lnTo>
                        <a:pt x="29" y="12"/>
                      </a:lnTo>
                      <a:lnTo>
                        <a:pt x="22" y="25"/>
                      </a:lnTo>
                      <a:lnTo>
                        <a:pt x="15" y="43"/>
                      </a:lnTo>
                      <a:lnTo>
                        <a:pt x="10" y="62"/>
                      </a:lnTo>
                      <a:lnTo>
                        <a:pt x="5" y="81"/>
                      </a:lnTo>
                      <a:lnTo>
                        <a:pt x="3" y="100"/>
                      </a:lnTo>
                      <a:lnTo>
                        <a:pt x="2" y="122"/>
                      </a:lnTo>
                      <a:lnTo>
                        <a:pt x="5" y="141"/>
                      </a:lnTo>
                      <a:lnTo>
                        <a:pt x="8" y="157"/>
                      </a:lnTo>
                      <a:lnTo>
                        <a:pt x="12" y="171"/>
                      </a:lnTo>
                      <a:lnTo>
                        <a:pt x="18" y="184"/>
                      </a:lnTo>
                      <a:lnTo>
                        <a:pt x="24" y="196"/>
                      </a:lnTo>
                      <a:lnTo>
                        <a:pt x="30" y="207"/>
                      </a:lnTo>
                      <a:lnTo>
                        <a:pt x="0" y="230"/>
                      </a:lnTo>
                      <a:lnTo>
                        <a:pt x="0" y="315"/>
                      </a:lnTo>
                      <a:lnTo>
                        <a:pt x="303" y="315"/>
                      </a:lnTo>
                      <a:lnTo>
                        <a:pt x="303" y="228"/>
                      </a:lnTo>
                      <a:lnTo>
                        <a:pt x="900" y="228"/>
                      </a:lnTo>
                      <a:lnTo>
                        <a:pt x="804" y="246"/>
                      </a:lnTo>
                      <a:lnTo>
                        <a:pt x="804" y="285"/>
                      </a:lnTo>
                      <a:lnTo>
                        <a:pt x="1064" y="285"/>
                      </a:lnTo>
                      <a:lnTo>
                        <a:pt x="933" y="300"/>
                      </a:lnTo>
                      <a:lnTo>
                        <a:pt x="933" y="318"/>
                      </a:lnTo>
                      <a:lnTo>
                        <a:pt x="1164" y="300"/>
                      </a:lnTo>
                      <a:lnTo>
                        <a:pt x="1164" y="251"/>
                      </a:lnTo>
                      <a:lnTo>
                        <a:pt x="1200" y="251"/>
                      </a:lnTo>
                      <a:lnTo>
                        <a:pt x="1200" y="222"/>
                      </a:lnTo>
                      <a:lnTo>
                        <a:pt x="1161" y="222"/>
                      </a:lnTo>
                      <a:lnTo>
                        <a:pt x="1161" y="243"/>
                      </a:lnTo>
                      <a:lnTo>
                        <a:pt x="954" y="243"/>
                      </a:lnTo>
                      <a:lnTo>
                        <a:pt x="966" y="235"/>
                      </a:lnTo>
                      <a:lnTo>
                        <a:pt x="975" y="228"/>
                      </a:lnTo>
                      <a:lnTo>
                        <a:pt x="984" y="220"/>
                      </a:lnTo>
                      <a:lnTo>
                        <a:pt x="972" y="237"/>
                      </a:lnTo>
                      <a:lnTo>
                        <a:pt x="1018" y="237"/>
                      </a:lnTo>
                      <a:lnTo>
                        <a:pt x="1024" y="214"/>
                      </a:lnTo>
                      <a:lnTo>
                        <a:pt x="993" y="214"/>
                      </a:lnTo>
                      <a:lnTo>
                        <a:pt x="1003" y="201"/>
                      </a:lnTo>
                      <a:lnTo>
                        <a:pt x="1010" y="187"/>
                      </a:lnTo>
                      <a:lnTo>
                        <a:pt x="1016" y="173"/>
                      </a:lnTo>
                      <a:lnTo>
                        <a:pt x="1020" y="158"/>
                      </a:lnTo>
                      <a:lnTo>
                        <a:pt x="1024" y="139"/>
                      </a:lnTo>
                      <a:lnTo>
                        <a:pt x="1025" y="114"/>
                      </a:lnTo>
                      <a:lnTo>
                        <a:pt x="1025" y="98"/>
                      </a:lnTo>
                      <a:lnTo>
                        <a:pt x="1021" y="76"/>
                      </a:lnTo>
                      <a:lnTo>
                        <a:pt x="1017" y="62"/>
                      </a:lnTo>
                      <a:lnTo>
                        <a:pt x="1013" y="51"/>
                      </a:lnTo>
                      <a:lnTo>
                        <a:pt x="1009" y="37"/>
                      </a:lnTo>
                      <a:lnTo>
                        <a:pt x="1001" y="23"/>
                      </a:lnTo>
                      <a:lnTo>
                        <a:pt x="993" y="12"/>
                      </a:lnTo>
                      <a:lnTo>
                        <a:pt x="984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99" name="Group 7"/>
                <p:cNvGrpSpPr>
                  <a:grpSpLocks/>
                </p:cNvGrpSpPr>
                <p:nvPr/>
              </p:nvGrpSpPr>
              <p:grpSpPr bwMode="auto">
                <a:xfrm>
                  <a:off x="3739" y="1457"/>
                  <a:ext cx="353" cy="387"/>
                  <a:chOff x="3739" y="1457"/>
                  <a:chExt cx="353" cy="387"/>
                </a:xfrm>
              </p:grpSpPr>
              <p:grpSp>
                <p:nvGrpSpPr>
                  <p:cNvPr id="100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3739" y="1457"/>
                    <a:ext cx="39" cy="256"/>
                    <a:chOff x="3739" y="1457"/>
                    <a:chExt cx="39" cy="256"/>
                  </a:xfrm>
                </p:grpSpPr>
                <p:sp>
                  <p:nvSpPr>
                    <p:cNvPr id="113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9" y="1705"/>
                      <a:ext cx="39" cy="8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grpSp>
                  <p:nvGrpSpPr>
                    <p:cNvPr id="114" name="Group 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9" y="1457"/>
                      <a:ext cx="26" cy="238"/>
                      <a:chOff x="3749" y="1457"/>
                      <a:chExt cx="26" cy="238"/>
                    </a:xfrm>
                  </p:grpSpPr>
                  <p:sp>
                    <p:nvSpPr>
                      <p:cNvPr id="115" name="Rectangle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53" y="1457"/>
                        <a:ext cx="16" cy="116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16" name="Rectangl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9" y="1582"/>
                        <a:ext cx="26" cy="113"/>
                      </a:xfrm>
                      <a:prstGeom prst="rect">
                        <a:avLst/>
                      </a:prstGeom>
                      <a:solidFill>
                        <a:srgbClr val="A0A0A0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101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3754" y="1561"/>
                    <a:ext cx="338" cy="283"/>
                    <a:chOff x="3754" y="1561"/>
                    <a:chExt cx="338" cy="283"/>
                  </a:xfrm>
                </p:grpSpPr>
                <p:grpSp>
                  <p:nvGrpSpPr>
                    <p:cNvPr id="102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67" y="1561"/>
                      <a:ext cx="310" cy="187"/>
                      <a:chOff x="3767" y="1561"/>
                      <a:chExt cx="310" cy="187"/>
                    </a:xfrm>
                  </p:grpSpPr>
                  <p:sp>
                    <p:nvSpPr>
                      <p:cNvPr id="109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67" y="1561"/>
                        <a:ext cx="310" cy="18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45" y="0"/>
                          </a:cxn>
                          <a:cxn ang="0">
                            <a:pos x="26" y="0"/>
                          </a:cxn>
                          <a:cxn ang="0">
                            <a:pos x="22" y="2"/>
                          </a:cxn>
                          <a:cxn ang="0">
                            <a:pos x="19" y="5"/>
                          </a:cxn>
                          <a:cxn ang="0">
                            <a:pos x="17" y="8"/>
                          </a:cxn>
                          <a:cxn ang="0">
                            <a:pos x="16" y="11"/>
                          </a:cxn>
                          <a:cxn ang="0">
                            <a:pos x="0" y="159"/>
                          </a:cxn>
                          <a:cxn ang="0">
                            <a:pos x="1" y="165"/>
                          </a:cxn>
                          <a:cxn ang="0">
                            <a:pos x="2" y="174"/>
                          </a:cxn>
                          <a:cxn ang="0">
                            <a:pos x="8" y="181"/>
                          </a:cxn>
                          <a:cxn ang="0">
                            <a:pos x="14" y="186"/>
                          </a:cxn>
                          <a:cxn ang="0">
                            <a:pos x="21" y="186"/>
                          </a:cxn>
                          <a:cxn ang="0">
                            <a:pos x="309" y="186"/>
                          </a:cxn>
                          <a:cxn ang="0">
                            <a:pos x="302" y="110"/>
                          </a:cxn>
                          <a:cxn ang="0">
                            <a:pos x="299" y="105"/>
                          </a:cxn>
                          <a:cxn ang="0">
                            <a:pos x="292" y="100"/>
                          </a:cxn>
                          <a:cxn ang="0">
                            <a:pos x="285" y="99"/>
                          </a:cxn>
                          <a:cxn ang="0">
                            <a:pos x="172" y="79"/>
                          </a:cxn>
                          <a:cxn ang="0">
                            <a:pos x="118" y="79"/>
                          </a:cxn>
                          <a:cxn ang="0">
                            <a:pos x="42" y="79"/>
                          </a:cxn>
                          <a:cxn ang="0">
                            <a:pos x="42" y="10"/>
                          </a:cxn>
                          <a:cxn ang="0">
                            <a:pos x="104" y="10"/>
                          </a:cxn>
                          <a:cxn ang="0">
                            <a:pos x="119" y="79"/>
                          </a:cxn>
                          <a:cxn ang="0">
                            <a:pos x="131" y="79"/>
                          </a:cxn>
                          <a:cxn ang="0">
                            <a:pos x="115" y="10"/>
                          </a:cxn>
                          <a:cxn ang="0">
                            <a:pos x="144" y="10"/>
                          </a:cxn>
                          <a:cxn ang="0">
                            <a:pos x="161" y="79"/>
                          </a:cxn>
                          <a:cxn ang="0">
                            <a:pos x="173" y="80"/>
                          </a:cxn>
                          <a:cxn ang="0">
                            <a:pos x="154" y="9"/>
                          </a:cxn>
                          <a:cxn ang="0">
                            <a:pos x="154" y="7"/>
                          </a:cxn>
                          <a:cxn ang="0">
                            <a:pos x="151" y="3"/>
                          </a:cxn>
                          <a:cxn ang="0">
                            <a:pos x="148" y="1"/>
                          </a:cxn>
                          <a:cxn ang="0">
                            <a:pos x="145" y="0"/>
                          </a:cxn>
                        </a:cxnLst>
                        <a:rect l="0" t="0" r="r" b="b"/>
                        <a:pathLst>
                          <a:path w="310" h="187">
                            <a:moveTo>
                              <a:pt x="145" y="0"/>
                            </a:moveTo>
                            <a:lnTo>
                              <a:pt x="26" y="0"/>
                            </a:lnTo>
                            <a:lnTo>
                              <a:pt x="22" y="2"/>
                            </a:lnTo>
                            <a:lnTo>
                              <a:pt x="19" y="5"/>
                            </a:lnTo>
                            <a:lnTo>
                              <a:pt x="17" y="8"/>
                            </a:lnTo>
                            <a:lnTo>
                              <a:pt x="16" y="11"/>
                            </a:lnTo>
                            <a:lnTo>
                              <a:pt x="0" y="159"/>
                            </a:lnTo>
                            <a:lnTo>
                              <a:pt x="1" y="165"/>
                            </a:lnTo>
                            <a:lnTo>
                              <a:pt x="2" y="174"/>
                            </a:lnTo>
                            <a:lnTo>
                              <a:pt x="8" y="181"/>
                            </a:lnTo>
                            <a:lnTo>
                              <a:pt x="14" y="186"/>
                            </a:lnTo>
                            <a:lnTo>
                              <a:pt x="21" y="186"/>
                            </a:lnTo>
                            <a:lnTo>
                              <a:pt x="309" y="186"/>
                            </a:lnTo>
                            <a:lnTo>
                              <a:pt x="302" y="110"/>
                            </a:lnTo>
                            <a:lnTo>
                              <a:pt x="299" y="105"/>
                            </a:lnTo>
                            <a:lnTo>
                              <a:pt x="292" y="100"/>
                            </a:lnTo>
                            <a:lnTo>
                              <a:pt x="285" y="99"/>
                            </a:lnTo>
                            <a:lnTo>
                              <a:pt x="172" y="79"/>
                            </a:lnTo>
                            <a:lnTo>
                              <a:pt x="118" y="79"/>
                            </a:lnTo>
                            <a:lnTo>
                              <a:pt x="42" y="79"/>
                            </a:lnTo>
                            <a:lnTo>
                              <a:pt x="42" y="10"/>
                            </a:lnTo>
                            <a:lnTo>
                              <a:pt x="104" y="10"/>
                            </a:lnTo>
                            <a:lnTo>
                              <a:pt x="119" y="79"/>
                            </a:lnTo>
                            <a:lnTo>
                              <a:pt x="131" y="79"/>
                            </a:lnTo>
                            <a:lnTo>
                              <a:pt x="115" y="10"/>
                            </a:lnTo>
                            <a:lnTo>
                              <a:pt x="144" y="10"/>
                            </a:lnTo>
                            <a:lnTo>
                              <a:pt x="161" y="79"/>
                            </a:lnTo>
                            <a:lnTo>
                              <a:pt x="173" y="80"/>
                            </a:lnTo>
                            <a:lnTo>
                              <a:pt x="154" y="9"/>
                            </a:lnTo>
                            <a:lnTo>
                              <a:pt x="154" y="7"/>
                            </a:lnTo>
                            <a:lnTo>
                              <a:pt x="151" y="3"/>
                            </a:lnTo>
                            <a:lnTo>
                              <a:pt x="148" y="1"/>
                            </a:lnTo>
                            <a:lnTo>
                              <a:pt x="145" y="0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grpSp>
                    <p:nvGrpSpPr>
                      <p:cNvPr id="110" name="Group 1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93" y="1634"/>
                        <a:ext cx="59" cy="18"/>
                        <a:chOff x="3893" y="1634"/>
                        <a:chExt cx="59" cy="18"/>
                      </a:xfrm>
                    </p:grpSpPr>
                    <p:sp>
                      <p:nvSpPr>
                        <p:cNvPr id="111" name="Freeform 1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93" y="1634"/>
                          <a:ext cx="17" cy="1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2" y="3"/>
                            </a:cxn>
                            <a:cxn ang="0">
                              <a:pos x="16" y="16"/>
                            </a:cxn>
                            <a:cxn ang="0">
                              <a:pos x="3" y="16"/>
                            </a:cxn>
                            <a:cxn ang="0">
                              <a:pos x="0" y="0"/>
                            </a:cxn>
                            <a:cxn ang="0">
                              <a:pos x="12" y="3"/>
                            </a:cxn>
                          </a:cxnLst>
                          <a:rect l="0" t="0" r="r" b="b"/>
                          <a:pathLst>
                            <a:path w="17" h="17">
                              <a:moveTo>
                                <a:pt x="12" y="3"/>
                              </a:moveTo>
                              <a:lnTo>
                                <a:pt x="16" y="16"/>
                              </a:lnTo>
                              <a:lnTo>
                                <a:pt x="3" y="16"/>
                              </a:lnTo>
                              <a:lnTo>
                                <a:pt x="0" y="0"/>
                              </a:lnTo>
                              <a:lnTo>
                                <a:pt x="12" y="3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12" name="Freeform 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935" y="1635"/>
                          <a:ext cx="17" cy="1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2" y="0"/>
                            </a:cxn>
                            <a:cxn ang="0">
                              <a:pos x="16" y="16"/>
                            </a:cxn>
                            <a:cxn ang="0">
                              <a:pos x="4" y="16"/>
                            </a:cxn>
                            <a:cxn ang="0">
                              <a:pos x="0" y="0"/>
                            </a:cxn>
                            <a:cxn ang="0">
                              <a:pos x="12" y="0"/>
                            </a:cxn>
                          </a:cxnLst>
                          <a:rect l="0" t="0" r="r" b="b"/>
                          <a:pathLst>
                            <a:path w="17" h="17">
                              <a:moveTo>
                                <a:pt x="12" y="0"/>
                              </a:moveTo>
                              <a:lnTo>
                                <a:pt x="16" y="16"/>
                              </a:lnTo>
                              <a:lnTo>
                                <a:pt x="4" y="16"/>
                              </a:lnTo>
                              <a:lnTo>
                                <a:pt x="0" y="0"/>
                              </a:lnTo>
                              <a:lnTo>
                                <a:pt x="12" y="0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</p:grpSp>
                </p:grpSp>
                <p:sp>
                  <p:nvSpPr>
                    <p:cNvPr id="103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3880" y="1712"/>
                      <a:ext cx="212" cy="114"/>
                    </a:xfrm>
                    <a:custGeom>
                      <a:avLst/>
                      <a:gdLst/>
                      <a:ahLst/>
                      <a:cxnLst>
                        <a:cxn ang="0">
                          <a:pos x="183" y="57"/>
                        </a:cxn>
                        <a:cxn ang="0">
                          <a:pos x="211" y="57"/>
                        </a:cxn>
                        <a:cxn ang="0">
                          <a:pos x="211" y="113"/>
                        </a:cxn>
                        <a:cxn ang="0">
                          <a:pos x="174" y="113"/>
                        </a:cxn>
                        <a:cxn ang="0">
                          <a:pos x="33" y="113"/>
                        </a:cxn>
                        <a:cxn ang="0">
                          <a:pos x="33" y="84"/>
                        </a:cxn>
                        <a:cxn ang="0">
                          <a:pos x="0" y="84"/>
                        </a:cxn>
                        <a:cxn ang="0">
                          <a:pos x="0" y="36"/>
                        </a:cxn>
                        <a:cxn ang="0">
                          <a:pos x="36" y="36"/>
                        </a:cxn>
                        <a:cxn ang="0">
                          <a:pos x="55" y="0"/>
                        </a:cxn>
                        <a:cxn ang="0">
                          <a:pos x="183" y="0"/>
                        </a:cxn>
                        <a:cxn ang="0">
                          <a:pos x="183" y="57"/>
                        </a:cxn>
                      </a:cxnLst>
                      <a:rect l="0" t="0" r="r" b="b"/>
                      <a:pathLst>
                        <a:path w="212" h="114">
                          <a:moveTo>
                            <a:pt x="183" y="57"/>
                          </a:moveTo>
                          <a:lnTo>
                            <a:pt x="211" y="57"/>
                          </a:lnTo>
                          <a:lnTo>
                            <a:pt x="211" y="113"/>
                          </a:lnTo>
                          <a:lnTo>
                            <a:pt x="174" y="113"/>
                          </a:lnTo>
                          <a:lnTo>
                            <a:pt x="33" y="113"/>
                          </a:lnTo>
                          <a:lnTo>
                            <a:pt x="33" y="84"/>
                          </a:lnTo>
                          <a:lnTo>
                            <a:pt x="0" y="84"/>
                          </a:lnTo>
                          <a:lnTo>
                            <a:pt x="0" y="36"/>
                          </a:lnTo>
                          <a:lnTo>
                            <a:pt x="36" y="36"/>
                          </a:lnTo>
                          <a:lnTo>
                            <a:pt x="55" y="0"/>
                          </a:lnTo>
                          <a:lnTo>
                            <a:pt x="183" y="0"/>
                          </a:lnTo>
                          <a:lnTo>
                            <a:pt x="183" y="57"/>
                          </a:lnTo>
                        </a:path>
                      </a:pathLst>
                    </a:custGeom>
                    <a:solidFill>
                      <a:srgbClr val="60606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4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3908" y="1701"/>
                      <a:ext cx="180" cy="71"/>
                    </a:xfrm>
                    <a:custGeom>
                      <a:avLst/>
                      <a:gdLst/>
                      <a:ahLst/>
                      <a:cxnLst>
                        <a:cxn ang="0">
                          <a:pos x="165" y="0"/>
                        </a:cxn>
                        <a:cxn ang="0">
                          <a:pos x="29" y="0"/>
                        </a:cxn>
                        <a:cxn ang="0">
                          <a:pos x="0" y="70"/>
                        </a:cxn>
                        <a:cxn ang="0">
                          <a:pos x="22" y="70"/>
                        </a:cxn>
                        <a:cxn ang="0">
                          <a:pos x="26" y="69"/>
                        </a:cxn>
                        <a:cxn ang="0">
                          <a:pos x="30" y="68"/>
                        </a:cxn>
                        <a:cxn ang="0">
                          <a:pos x="33" y="65"/>
                        </a:cxn>
                        <a:cxn ang="0">
                          <a:pos x="35" y="62"/>
                        </a:cxn>
                        <a:cxn ang="0">
                          <a:pos x="37" y="58"/>
                        </a:cxn>
                        <a:cxn ang="0">
                          <a:pos x="50" y="29"/>
                        </a:cxn>
                        <a:cxn ang="0">
                          <a:pos x="53" y="25"/>
                        </a:cxn>
                        <a:cxn ang="0">
                          <a:pos x="58" y="24"/>
                        </a:cxn>
                        <a:cxn ang="0">
                          <a:pos x="65" y="23"/>
                        </a:cxn>
                        <a:cxn ang="0">
                          <a:pos x="128" y="23"/>
                        </a:cxn>
                        <a:cxn ang="0">
                          <a:pos x="133" y="24"/>
                        </a:cxn>
                        <a:cxn ang="0">
                          <a:pos x="137" y="26"/>
                        </a:cxn>
                        <a:cxn ang="0">
                          <a:pos x="140" y="29"/>
                        </a:cxn>
                        <a:cxn ang="0">
                          <a:pos x="141" y="34"/>
                        </a:cxn>
                        <a:cxn ang="0">
                          <a:pos x="154" y="69"/>
                        </a:cxn>
                        <a:cxn ang="0">
                          <a:pos x="179" y="69"/>
                        </a:cxn>
                        <a:cxn ang="0">
                          <a:pos x="179" y="15"/>
                        </a:cxn>
                        <a:cxn ang="0">
                          <a:pos x="179" y="11"/>
                        </a:cxn>
                        <a:cxn ang="0">
                          <a:pos x="178" y="6"/>
                        </a:cxn>
                        <a:cxn ang="0">
                          <a:pos x="176" y="2"/>
                        </a:cxn>
                        <a:cxn ang="0">
                          <a:pos x="171" y="0"/>
                        </a:cxn>
                        <a:cxn ang="0">
                          <a:pos x="165" y="0"/>
                        </a:cxn>
                      </a:cxnLst>
                      <a:rect l="0" t="0" r="r" b="b"/>
                      <a:pathLst>
                        <a:path w="180" h="71">
                          <a:moveTo>
                            <a:pt x="165" y="0"/>
                          </a:moveTo>
                          <a:lnTo>
                            <a:pt x="29" y="0"/>
                          </a:lnTo>
                          <a:lnTo>
                            <a:pt x="0" y="70"/>
                          </a:lnTo>
                          <a:lnTo>
                            <a:pt x="22" y="70"/>
                          </a:lnTo>
                          <a:lnTo>
                            <a:pt x="26" y="69"/>
                          </a:lnTo>
                          <a:lnTo>
                            <a:pt x="30" y="68"/>
                          </a:lnTo>
                          <a:lnTo>
                            <a:pt x="33" y="65"/>
                          </a:lnTo>
                          <a:lnTo>
                            <a:pt x="35" y="62"/>
                          </a:lnTo>
                          <a:lnTo>
                            <a:pt x="37" y="58"/>
                          </a:lnTo>
                          <a:lnTo>
                            <a:pt x="50" y="29"/>
                          </a:lnTo>
                          <a:lnTo>
                            <a:pt x="53" y="25"/>
                          </a:lnTo>
                          <a:lnTo>
                            <a:pt x="58" y="24"/>
                          </a:lnTo>
                          <a:lnTo>
                            <a:pt x="65" y="23"/>
                          </a:lnTo>
                          <a:lnTo>
                            <a:pt x="128" y="23"/>
                          </a:lnTo>
                          <a:lnTo>
                            <a:pt x="133" y="24"/>
                          </a:lnTo>
                          <a:lnTo>
                            <a:pt x="137" y="26"/>
                          </a:lnTo>
                          <a:lnTo>
                            <a:pt x="140" y="29"/>
                          </a:lnTo>
                          <a:lnTo>
                            <a:pt x="141" y="34"/>
                          </a:lnTo>
                          <a:lnTo>
                            <a:pt x="154" y="69"/>
                          </a:lnTo>
                          <a:lnTo>
                            <a:pt x="179" y="69"/>
                          </a:lnTo>
                          <a:lnTo>
                            <a:pt x="179" y="15"/>
                          </a:lnTo>
                          <a:lnTo>
                            <a:pt x="179" y="11"/>
                          </a:lnTo>
                          <a:lnTo>
                            <a:pt x="178" y="6"/>
                          </a:lnTo>
                          <a:lnTo>
                            <a:pt x="176" y="2"/>
                          </a:lnTo>
                          <a:lnTo>
                            <a:pt x="171" y="0"/>
                          </a:lnTo>
                          <a:lnTo>
                            <a:pt x="165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grpSp>
                  <p:nvGrpSpPr>
                    <p:cNvPr id="105" name="Group 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54" y="1749"/>
                      <a:ext cx="138" cy="95"/>
                      <a:chOff x="3754" y="1749"/>
                      <a:chExt cx="138" cy="95"/>
                    </a:xfrm>
                  </p:grpSpPr>
                  <p:sp>
                    <p:nvSpPr>
                      <p:cNvPr id="106" name="Rectangle 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60" y="1809"/>
                        <a:ext cx="23" cy="16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07" name="Rectangl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54" y="1749"/>
                        <a:ext cx="134" cy="5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08" name="Freeform 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79" y="1810"/>
                        <a:ext cx="113" cy="3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12" y="0"/>
                          </a:cxn>
                          <a:cxn ang="0">
                            <a:pos x="0" y="0"/>
                          </a:cxn>
                          <a:cxn ang="0">
                            <a:pos x="0" y="21"/>
                          </a:cxn>
                          <a:cxn ang="0">
                            <a:pos x="91" y="21"/>
                          </a:cxn>
                          <a:cxn ang="0">
                            <a:pos x="91" y="33"/>
                          </a:cxn>
                          <a:cxn ang="0">
                            <a:pos x="112" y="33"/>
                          </a:cxn>
                          <a:cxn ang="0">
                            <a:pos x="112" y="0"/>
                          </a:cxn>
                        </a:cxnLst>
                        <a:rect l="0" t="0" r="r" b="b"/>
                        <a:pathLst>
                          <a:path w="113" h="34">
                            <a:moveTo>
                              <a:pt x="112" y="0"/>
                            </a:moveTo>
                            <a:lnTo>
                              <a:pt x="0" y="0"/>
                            </a:lnTo>
                            <a:lnTo>
                              <a:pt x="0" y="21"/>
                            </a:lnTo>
                            <a:lnTo>
                              <a:pt x="91" y="21"/>
                            </a:lnTo>
                            <a:lnTo>
                              <a:pt x="91" y="33"/>
                            </a:lnTo>
                            <a:lnTo>
                              <a:pt x="112" y="33"/>
                            </a:lnTo>
                            <a:lnTo>
                              <a:pt x="112" y="0"/>
                            </a:lnTo>
                          </a:path>
                        </a:pathLst>
                      </a:custGeom>
                      <a:solidFill>
                        <a:srgbClr val="A0A0A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</p:grpSp>
            </p:grpSp>
          </p:grpSp>
          <p:grpSp>
            <p:nvGrpSpPr>
              <p:cNvPr id="9" name="Group 25"/>
              <p:cNvGrpSpPr>
                <a:grpSpLocks/>
              </p:cNvGrpSpPr>
              <p:nvPr/>
            </p:nvGrpSpPr>
            <p:grpSpPr bwMode="auto">
              <a:xfrm>
                <a:off x="3281" y="1481"/>
                <a:ext cx="281" cy="223"/>
                <a:chOff x="3281" y="1481"/>
                <a:chExt cx="281" cy="223"/>
              </a:xfrm>
            </p:grpSpPr>
            <p:sp>
              <p:nvSpPr>
                <p:cNvPr id="96" name="Freeform 26"/>
                <p:cNvSpPr>
                  <a:spLocks/>
                </p:cNvSpPr>
                <p:nvPr/>
              </p:nvSpPr>
              <p:spPr bwMode="auto">
                <a:xfrm>
                  <a:off x="3281" y="1481"/>
                  <a:ext cx="281" cy="223"/>
                </a:xfrm>
                <a:custGeom>
                  <a:avLst/>
                  <a:gdLst/>
                  <a:ahLst/>
                  <a:cxnLst>
                    <a:cxn ang="0">
                      <a:pos x="159" y="0"/>
                    </a:cxn>
                    <a:cxn ang="0">
                      <a:pos x="159" y="20"/>
                    </a:cxn>
                    <a:cxn ang="0">
                      <a:pos x="280" y="20"/>
                    </a:cxn>
                    <a:cxn ang="0">
                      <a:pos x="280" y="222"/>
                    </a:cxn>
                    <a:cxn ang="0">
                      <a:pos x="0" y="222"/>
                    </a:cxn>
                    <a:cxn ang="0">
                      <a:pos x="0" y="20"/>
                    </a:cxn>
                    <a:cxn ang="0">
                      <a:pos x="117" y="20"/>
                    </a:cxn>
                    <a:cxn ang="0">
                      <a:pos x="117" y="0"/>
                    </a:cxn>
                    <a:cxn ang="0">
                      <a:pos x="159" y="0"/>
                    </a:cxn>
                  </a:cxnLst>
                  <a:rect l="0" t="0" r="r" b="b"/>
                  <a:pathLst>
                    <a:path w="281" h="223">
                      <a:moveTo>
                        <a:pt x="159" y="0"/>
                      </a:moveTo>
                      <a:lnTo>
                        <a:pt x="159" y="20"/>
                      </a:lnTo>
                      <a:lnTo>
                        <a:pt x="280" y="20"/>
                      </a:lnTo>
                      <a:lnTo>
                        <a:pt x="280" y="222"/>
                      </a:lnTo>
                      <a:lnTo>
                        <a:pt x="0" y="222"/>
                      </a:lnTo>
                      <a:lnTo>
                        <a:pt x="0" y="20"/>
                      </a:lnTo>
                      <a:lnTo>
                        <a:pt x="117" y="20"/>
                      </a:lnTo>
                      <a:lnTo>
                        <a:pt x="117" y="0"/>
                      </a:lnTo>
                      <a:lnTo>
                        <a:pt x="159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7" name="Freeform 27"/>
                <p:cNvSpPr>
                  <a:spLocks/>
                </p:cNvSpPr>
                <p:nvPr/>
              </p:nvSpPr>
              <p:spPr bwMode="auto">
                <a:xfrm>
                  <a:off x="3281" y="1533"/>
                  <a:ext cx="281" cy="171"/>
                </a:xfrm>
                <a:custGeom>
                  <a:avLst/>
                  <a:gdLst/>
                  <a:ahLst/>
                  <a:cxnLst>
                    <a:cxn ang="0">
                      <a:pos x="280" y="0"/>
                    </a:cxn>
                    <a:cxn ang="0">
                      <a:pos x="280" y="169"/>
                    </a:cxn>
                    <a:cxn ang="0">
                      <a:pos x="0" y="170"/>
                    </a:cxn>
                    <a:cxn ang="0">
                      <a:pos x="0" y="0"/>
                    </a:cxn>
                    <a:cxn ang="0">
                      <a:pos x="280" y="0"/>
                    </a:cxn>
                  </a:cxnLst>
                  <a:rect l="0" t="0" r="r" b="b"/>
                  <a:pathLst>
                    <a:path w="281" h="171">
                      <a:moveTo>
                        <a:pt x="280" y="0"/>
                      </a:moveTo>
                      <a:lnTo>
                        <a:pt x="280" y="169"/>
                      </a:lnTo>
                      <a:lnTo>
                        <a:pt x="0" y="170"/>
                      </a:lnTo>
                      <a:lnTo>
                        <a:pt x="0" y="0"/>
                      </a:lnTo>
                      <a:lnTo>
                        <a:pt x="280" y="0"/>
                      </a:lnTo>
                    </a:path>
                  </a:pathLst>
                </a:custGeom>
                <a:solidFill>
                  <a:srgbClr val="C060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" name="Group 28"/>
              <p:cNvGrpSpPr>
                <a:grpSpLocks/>
              </p:cNvGrpSpPr>
              <p:nvPr/>
            </p:nvGrpSpPr>
            <p:grpSpPr bwMode="auto">
              <a:xfrm>
                <a:off x="2956" y="1481"/>
                <a:ext cx="283" cy="222"/>
                <a:chOff x="2956" y="1481"/>
                <a:chExt cx="283" cy="222"/>
              </a:xfrm>
            </p:grpSpPr>
            <p:sp>
              <p:nvSpPr>
                <p:cNvPr id="94" name="Freeform 29"/>
                <p:cNvSpPr>
                  <a:spLocks/>
                </p:cNvSpPr>
                <p:nvPr/>
              </p:nvSpPr>
              <p:spPr bwMode="auto">
                <a:xfrm>
                  <a:off x="2956" y="1481"/>
                  <a:ext cx="283" cy="222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161" y="20"/>
                    </a:cxn>
                    <a:cxn ang="0">
                      <a:pos x="282" y="20"/>
                    </a:cxn>
                    <a:cxn ang="0">
                      <a:pos x="282" y="220"/>
                    </a:cxn>
                    <a:cxn ang="0">
                      <a:pos x="0" y="221"/>
                    </a:cxn>
                    <a:cxn ang="0">
                      <a:pos x="0" y="20"/>
                    </a:cxn>
                    <a:cxn ang="0">
                      <a:pos x="119" y="20"/>
                    </a:cxn>
                    <a:cxn ang="0">
                      <a:pos x="119" y="0"/>
                    </a:cxn>
                    <a:cxn ang="0">
                      <a:pos x="161" y="0"/>
                    </a:cxn>
                  </a:cxnLst>
                  <a:rect l="0" t="0" r="r" b="b"/>
                  <a:pathLst>
                    <a:path w="283" h="222">
                      <a:moveTo>
                        <a:pt x="161" y="0"/>
                      </a:moveTo>
                      <a:lnTo>
                        <a:pt x="161" y="20"/>
                      </a:lnTo>
                      <a:lnTo>
                        <a:pt x="282" y="20"/>
                      </a:lnTo>
                      <a:lnTo>
                        <a:pt x="282" y="220"/>
                      </a:lnTo>
                      <a:lnTo>
                        <a:pt x="0" y="221"/>
                      </a:lnTo>
                      <a:lnTo>
                        <a:pt x="0" y="20"/>
                      </a:lnTo>
                      <a:lnTo>
                        <a:pt x="119" y="20"/>
                      </a:lnTo>
                      <a:lnTo>
                        <a:pt x="119" y="0"/>
                      </a:lnTo>
                      <a:lnTo>
                        <a:pt x="161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5" name="Freeform 30"/>
                <p:cNvSpPr>
                  <a:spLocks/>
                </p:cNvSpPr>
                <p:nvPr/>
              </p:nvSpPr>
              <p:spPr bwMode="auto">
                <a:xfrm>
                  <a:off x="2956" y="1558"/>
                  <a:ext cx="283" cy="145"/>
                </a:xfrm>
                <a:custGeom>
                  <a:avLst/>
                  <a:gdLst/>
                  <a:ahLst/>
                  <a:cxnLst>
                    <a:cxn ang="0">
                      <a:pos x="282" y="0"/>
                    </a:cxn>
                    <a:cxn ang="0">
                      <a:pos x="282" y="144"/>
                    </a:cxn>
                    <a:cxn ang="0">
                      <a:pos x="0" y="144"/>
                    </a:cxn>
                    <a:cxn ang="0">
                      <a:pos x="0" y="0"/>
                    </a:cxn>
                    <a:cxn ang="0">
                      <a:pos x="282" y="0"/>
                    </a:cxn>
                  </a:cxnLst>
                  <a:rect l="0" t="0" r="r" b="b"/>
                  <a:pathLst>
                    <a:path w="283" h="145">
                      <a:moveTo>
                        <a:pt x="282" y="0"/>
                      </a:moveTo>
                      <a:lnTo>
                        <a:pt x="282" y="144"/>
                      </a:ln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282" y="0"/>
                      </a:lnTo>
                    </a:path>
                  </a:pathLst>
                </a:custGeom>
                <a:solidFill>
                  <a:srgbClr val="60C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" name="Group 31"/>
              <p:cNvGrpSpPr>
                <a:grpSpLocks/>
              </p:cNvGrpSpPr>
              <p:nvPr/>
            </p:nvGrpSpPr>
            <p:grpSpPr bwMode="auto">
              <a:xfrm>
                <a:off x="2927" y="1709"/>
                <a:ext cx="349" cy="24"/>
                <a:chOff x="2927" y="1709"/>
                <a:chExt cx="349" cy="24"/>
              </a:xfrm>
            </p:grpSpPr>
            <p:grpSp>
              <p:nvGrpSpPr>
                <p:cNvPr id="86" name="Group 32"/>
                <p:cNvGrpSpPr>
                  <a:grpSpLocks/>
                </p:cNvGrpSpPr>
                <p:nvPr/>
              </p:nvGrpSpPr>
              <p:grpSpPr bwMode="auto">
                <a:xfrm>
                  <a:off x="3254" y="1709"/>
                  <a:ext cx="22" cy="22"/>
                  <a:chOff x="3254" y="1709"/>
                  <a:chExt cx="22" cy="22"/>
                </a:xfrm>
              </p:grpSpPr>
              <p:sp>
                <p:nvSpPr>
                  <p:cNvPr id="9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260" y="1711"/>
                    <a:ext cx="16" cy="16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274" y="1709"/>
                    <a:ext cx="0" cy="2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254" y="1709"/>
                    <a:ext cx="0" cy="2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87" name="Group 36"/>
                <p:cNvGrpSpPr>
                  <a:grpSpLocks/>
                </p:cNvGrpSpPr>
                <p:nvPr/>
              </p:nvGrpSpPr>
              <p:grpSpPr bwMode="auto">
                <a:xfrm>
                  <a:off x="2927" y="1710"/>
                  <a:ext cx="22" cy="23"/>
                  <a:chOff x="2927" y="1710"/>
                  <a:chExt cx="22" cy="23"/>
                </a:xfrm>
              </p:grpSpPr>
              <p:sp>
                <p:nvSpPr>
                  <p:cNvPr id="88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933" y="1713"/>
                    <a:ext cx="16" cy="16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9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947" y="1710"/>
                    <a:ext cx="0" cy="2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0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927" y="1710"/>
                    <a:ext cx="0" cy="2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2" name="Group 40"/>
              <p:cNvGrpSpPr>
                <a:grpSpLocks/>
              </p:cNvGrpSpPr>
              <p:nvPr/>
            </p:nvGrpSpPr>
            <p:grpSpPr bwMode="auto">
              <a:xfrm>
                <a:off x="2927" y="1480"/>
                <a:ext cx="348" cy="28"/>
                <a:chOff x="2927" y="1480"/>
                <a:chExt cx="348" cy="28"/>
              </a:xfrm>
            </p:grpSpPr>
            <p:grpSp>
              <p:nvGrpSpPr>
                <p:cNvPr id="78" name="Group 41"/>
                <p:cNvGrpSpPr>
                  <a:grpSpLocks/>
                </p:cNvGrpSpPr>
                <p:nvPr/>
              </p:nvGrpSpPr>
              <p:grpSpPr bwMode="auto">
                <a:xfrm>
                  <a:off x="3254" y="1482"/>
                  <a:ext cx="21" cy="26"/>
                  <a:chOff x="3254" y="1482"/>
                  <a:chExt cx="21" cy="26"/>
                </a:xfrm>
              </p:grpSpPr>
              <p:sp>
                <p:nvSpPr>
                  <p:cNvPr id="83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3259" y="1492"/>
                    <a:ext cx="16" cy="16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4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73" y="1482"/>
                    <a:ext cx="0" cy="2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5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54" y="1482"/>
                    <a:ext cx="0" cy="2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79" name="Group 45"/>
                <p:cNvGrpSpPr>
                  <a:grpSpLocks/>
                </p:cNvGrpSpPr>
                <p:nvPr/>
              </p:nvGrpSpPr>
              <p:grpSpPr bwMode="auto">
                <a:xfrm>
                  <a:off x="2927" y="1480"/>
                  <a:ext cx="21" cy="26"/>
                  <a:chOff x="2927" y="1480"/>
                  <a:chExt cx="21" cy="26"/>
                </a:xfrm>
              </p:grpSpPr>
              <p:sp>
                <p:nvSpPr>
                  <p:cNvPr id="80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2932" y="1490"/>
                    <a:ext cx="16" cy="16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1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46" y="1480"/>
                    <a:ext cx="0" cy="2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2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7" y="1480"/>
                    <a:ext cx="0" cy="2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13" name="Freeform 49"/>
              <p:cNvSpPr>
                <a:spLocks/>
              </p:cNvSpPr>
              <p:nvPr/>
            </p:nvSpPr>
            <p:spPr bwMode="auto">
              <a:xfrm>
                <a:off x="2591" y="1699"/>
                <a:ext cx="289" cy="43"/>
              </a:xfrm>
              <a:custGeom>
                <a:avLst/>
                <a:gdLst/>
                <a:ahLst/>
                <a:cxnLst>
                  <a:cxn ang="0">
                    <a:pos x="256" y="1"/>
                  </a:cxn>
                  <a:cxn ang="0">
                    <a:pos x="288" y="33"/>
                  </a:cxn>
                  <a:cxn ang="0">
                    <a:pos x="278" y="42"/>
                  </a:cxn>
                  <a:cxn ang="0">
                    <a:pos x="249" y="15"/>
                  </a:cxn>
                  <a:cxn ang="0">
                    <a:pos x="34" y="15"/>
                  </a:cxn>
                  <a:cxn ang="0">
                    <a:pos x="8" y="34"/>
                  </a:cxn>
                  <a:cxn ang="0">
                    <a:pos x="0" y="22"/>
                  </a:cxn>
                  <a:cxn ang="0">
                    <a:pos x="28" y="0"/>
                  </a:cxn>
                </a:cxnLst>
                <a:rect l="0" t="0" r="r" b="b"/>
                <a:pathLst>
                  <a:path w="289" h="43">
                    <a:moveTo>
                      <a:pt x="256" y="1"/>
                    </a:moveTo>
                    <a:lnTo>
                      <a:pt x="288" y="33"/>
                    </a:lnTo>
                    <a:lnTo>
                      <a:pt x="278" y="42"/>
                    </a:lnTo>
                    <a:lnTo>
                      <a:pt x="249" y="15"/>
                    </a:lnTo>
                    <a:lnTo>
                      <a:pt x="34" y="15"/>
                    </a:lnTo>
                    <a:lnTo>
                      <a:pt x="8" y="34"/>
                    </a:lnTo>
                    <a:lnTo>
                      <a:pt x="0" y="22"/>
                    </a:lnTo>
                    <a:lnTo>
                      <a:pt x="28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" name="Rectangle 50"/>
              <p:cNvSpPr>
                <a:spLocks noChangeArrowheads="1"/>
              </p:cNvSpPr>
              <p:nvPr/>
            </p:nvSpPr>
            <p:spPr bwMode="auto">
              <a:xfrm>
                <a:off x="2581" y="1722"/>
                <a:ext cx="8" cy="91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" name="Rectangle 51"/>
              <p:cNvSpPr>
                <a:spLocks noChangeArrowheads="1"/>
              </p:cNvSpPr>
              <p:nvPr/>
            </p:nvSpPr>
            <p:spPr bwMode="auto">
              <a:xfrm>
                <a:off x="2550" y="1736"/>
                <a:ext cx="20" cy="20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16" name="Group 52"/>
              <p:cNvGrpSpPr>
                <a:grpSpLocks/>
              </p:cNvGrpSpPr>
              <p:nvPr/>
            </p:nvGrpSpPr>
            <p:grpSpPr bwMode="auto">
              <a:xfrm>
                <a:off x="2727" y="1468"/>
                <a:ext cx="740" cy="20"/>
                <a:chOff x="2727" y="1468"/>
                <a:chExt cx="740" cy="20"/>
              </a:xfrm>
            </p:grpSpPr>
            <p:sp>
              <p:nvSpPr>
                <p:cNvPr id="75" name="Freeform 53"/>
                <p:cNvSpPr>
                  <a:spLocks/>
                </p:cNvSpPr>
                <p:nvPr/>
              </p:nvSpPr>
              <p:spPr bwMode="auto">
                <a:xfrm>
                  <a:off x="3370" y="1468"/>
                  <a:ext cx="97" cy="20"/>
                </a:xfrm>
                <a:custGeom>
                  <a:avLst/>
                  <a:gdLst/>
                  <a:ahLst/>
                  <a:cxnLst>
                    <a:cxn ang="0">
                      <a:pos x="96" y="0"/>
                    </a:cxn>
                    <a:cxn ang="0">
                      <a:pos x="0" y="0"/>
                    </a:cxn>
                    <a:cxn ang="0">
                      <a:pos x="0" y="18"/>
                    </a:cxn>
                    <a:cxn ang="0">
                      <a:pos x="15" y="18"/>
                    </a:cxn>
                    <a:cxn ang="0">
                      <a:pos x="15" y="13"/>
                    </a:cxn>
                    <a:cxn ang="0">
                      <a:pos x="81" y="13"/>
                    </a:cxn>
                    <a:cxn ang="0">
                      <a:pos x="81" y="19"/>
                    </a:cxn>
                    <a:cxn ang="0">
                      <a:pos x="96" y="19"/>
                    </a:cxn>
                    <a:cxn ang="0">
                      <a:pos x="96" y="0"/>
                    </a:cxn>
                  </a:cxnLst>
                  <a:rect l="0" t="0" r="r" b="b"/>
                  <a:pathLst>
                    <a:path w="97" h="20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5" y="18"/>
                      </a:lnTo>
                      <a:lnTo>
                        <a:pt x="15" y="13"/>
                      </a:lnTo>
                      <a:lnTo>
                        <a:pt x="81" y="13"/>
                      </a:lnTo>
                      <a:lnTo>
                        <a:pt x="81" y="19"/>
                      </a:lnTo>
                      <a:lnTo>
                        <a:pt x="96" y="19"/>
                      </a:lnTo>
                      <a:lnTo>
                        <a:pt x="96" y="0"/>
                      </a:lnTo>
                    </a:path>
                  </a:pathLst>
                </a:custGeom>
                <a:solidFill>
                  <a:srgbClr val="A0A0A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6" name="Freeform 54"/>
                <p:cNvSpPr>
                  <a:spLocks/>
                </p:cNvSpPr>
                <p:nvPr/>
              </p:nvSpPr>
              <p:spPr bwMode="auto">
                <a:xfrm>
                  <a:off x="2727" y="1468"/>
                  <a:ext cx="97" cy="20"/>
                </a:xfrm>
                <a:custGeom>
                  <a:avLst/>
                  <a:gdLst/>
                  <a:ahLst/>
                  <a:cxnLst>
                    <a:cxn ang="0">
                      <a:pos x="96" y="0"/>
                    </a:cxn>
                    <a:cxn ang="0">
                      <a:pos x="0" y="0"/>
                    </a:cxn>
                    <a:cxn ang="0">
                      <a:pos x="0" y="18"/>
                    </a:cxn>
                    <a:cxn ang="0">
                      <a:pos x="14" y="18"/>
                    </a:cxn>
                    <a:cxn ang="0">
                      <a:pos x="14" y="13"/>
                    </a:cxn>
                    <a:cxn ang="0">
                      <a:pos x="81" y="13"/>
                    </a:cxn>
                    <a:cxn ang="0">
                      <a:pos x="81" y="19"/>
                    </a:cxn>
                    <a:cxn ang="0">
                      <a:pos x="96" y="19"/>
                    </a:cxn>
                    <a:cxn ang="0">
                      <a:pos x="96" y="0"/>
                    </a:cxn>
                  </a:cxnLst>
                  <a:rect l="0" t="0" r="r" b="b"/>
                  <a:pathLst>
                    <a:path w="97" h="20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4" y="18"/>
                      </a:lnTo>
                      <a:lnTo>
                        <a:pt x="14" y="13"/>
                      </a:lnTo>
                      <a:lnTo>
                        <a:pt x="81" y="13"/>
                      </a:lnTo>
                      <a:lnTo>
                        <a:pt x="81" y="19"/>
                      </a:lnTo>
                      <a:lnTo>
                        <a:pt x="96" y="19"/>
                      </a:lnTo>
                      <a:lnTo>
                        <a:pt x="96" y="0"/>
                      </a:lnTo>
                    </a:path>
                  </a:pathLst>
                </a:custGeom>
                <a:solidFill>
                  <a:srgbClr val="A0A0A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77" name="Freeform 55"/>
                <p:cNvSpPr>
                  <a:spLocks/>
                </p:cNvSpPr>
                <p:nvPr/>
              </p:nvSpPr>
              <p:spPr bwMode="auto">
                <a:xfrm>
                  <a:off x="3048" y="1468"/>
                  <a:ext cx="97" cy="20"/>
                </a:xfrm>
                <a:custGeom>
                  <a:avLst/>
                  <a:gdLst/>
                  <a:ahLst/>
                  <a:cxnLst>
                    <a:cxn ang="0">
                      <a:pos x="96" y="0"/>
                    </a:cxn>
                    <a:cxn ang="0">
                      <a:pos x="0" y="0"/>
                    </a:cxn>
                    <a:cxn ang="0">
                      <a:pos x="0" y="18"/>
                    </a:cxn>
                    <a:cxn ang="0">
                      <a:pos x="14" y="18"/>
                    </a:cxn>
                    <a:cxn ang="0">
                      <a:pos x="14" y="13"/>
                    </a:cxn>
                    <a:cxn ang="0">
                      <a:pos x="81" y="13"/>
                    </a:cxn>
                    <a:cxn ang="0">
                      <a:pos x="81" y="19"/>
                    </a:cxn>
                    <a:cxn ang="0">
                      <a:pos x="96" y="19"/>
                    </a:cxn>
                    <a:cxn ang="0">
                      <a:pos x="96" y="0"/>
                    </a:cxn>
                  </a:cxnLst>
                  <a:rect l="0" t="0" r="r" b="b"/>
                  <a:pathLst>
                    <a:path w="97" h="20">
                      <a:moveTo>
                        <a:pt x="96" y="0"/>
                      </a:move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4" y="18"/>
                      </a:lnTo>
                      <a:lnTo>
                        <a:pt x="14" y="13"/>
                      </a:lnTo>
                      <a:lnTo>
                        <a:pt x="81" y="13"/>
                      </a:lnTo>
                      <a:lnTo>
                        <a:pt x="81" y="19"/>
                      </a:lnTo>
                      <a:lnTo>
                        <a:pt x="96" y="19"/>
                      </a:lnTo>
                      <a:lnTo>
                        <a:pt x="96" y="0"/>
                      </a:lnTo>
                    </a:path>
                  </a:pathLst>
                </a:custGeom>
                <a:solidFill>
                  <a:srgbClr val="A0A0A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" name="Group 56"/>
              <p:cNvGrpSpPr>
                <a:grpSpLocks/>
              </p:cNvGrpSpPr>
              <p:nvPr/>
            </p:nvGrpSpPr>
            <p:grpSpPr bwMode="auto">
              <a:xfrm>
                <a:off x="2600" y="1731"/>
                <a:ext cx="1470" cy="144"/>
                <a:chOff x="2600" y="1731"/>
                <a:chExt cx="1470" cy="144"/>
              </a:xfrm>
            </p:grpSpPr>
            <p:grpSp>
              <p:nvGrpSpPr>
                <p:cNvPr id="21" name="Group 57"/>
                <p:cNvGrpSpPr>
                  <a:grpSpLocks/>
                </p:cNvGrpSpPr>
                <p:nvPr/>
              </p:nvGrpSpPr>
              <p:grpSpPr bwMode="auto">
                <a:xfrm>
                  <a:off x="3457" y="1738"/>
                  <a:ext cx="134" cy="137"/>
                  <a:chOff x="3457" y="1738"/>
                  <a:chExt cx="134" cy="137"/>
                </a:xfrm>
              </p:grpSpPr>
              <p:sp>
                <p:nvSpPr>
                  <p:cNvPr id="63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3457" y="1738"/>
                    <a:ext cx="134" cy="137"/>
                  </a:xfrm>
                  <a:prstGeom prst="ellipse">
                    <a:avLst/>
                  </a:prstGeom>
                  <a:solidFill>
                    <a:srgbClr val="404040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64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3487" y="1768"/>
                    <a:ext cx="74" cy="76"/>
                    <a:chOff x="3487" y="1768"/>
                    <a:chExt cx="74" cy="76"/>
                  </a:xfrm>
                </p:grpSpPr>
                <p:grpSp>
                  <p:nvGrpSpPr>
                    <p:cNvPr id="65" name="Group 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87" y="1768"/>
                      <a:ext cx="74" cy="76"/>
                      <a:chOff x="3487" y="1768"/>
                      <a:chExt cx="74" cy="76"/>
                    </a:xfrm>
                  </p:grpSpPr>
                  <p:sp>
                    <p:nvSpPr>
                      <p:cNvPr id="73" name="Oval 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87" y="1768"/>
                        <a:ext cx="74" cy="76"/>
                      </a:xfrm>
                      <a:prstGeom prst="ellipse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74" name="Oval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96" y="1777"/>
                        <a:ext cx="56" cy="57"/>
                      </a:xfrm>
                      <a:prstGeom prst="ellipse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66" name="Group 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95" y="1776"/>
                      <a:ext cx="65" cy="63"/>
                      <a:chOff x="3495" y="1776"/>
                      <a:chExt cx="65" cy="63"/>
                    </a:xfrm>
                  </p:grpSpPr>
                  <p:sp>
                    <p:nvSpPr>
                      <p:cNvPr id="68" name="Freeform 6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18" y="1776"/>
                        <a:ext cx="19" cy="1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8" y="4"/>
                          </a:cxn>
                          <a:cxn ang="0">
                            <a:pos x="17" y="7"/>
                          </a:cxn>
                          <a:cxn ang="0">
                            <a:pos x="17" y="10"/>
                          </a:cxn>
                          <a:cxn ang="0">
                            <a:pos x="16" y="11"/>
                          </a:cxn>
                          <a:cxn ang="0">
                            <a:pos x="14" y="14"/>
                          </a:cxn>
                          <a:cxn ang="0">
                            <a:pos x="12" y="14"/>
                          </a:cxn>
                          <a:cxn ang="0">
                            <a:pos x="9" y="16"/>
                          </a:cxn>
                          <a:cxn ang="0">
                            <a:pos x="7" y="16"/>
                          </a:cxn>
                          <a:cxn ang="0">
                            <a:pos x="5" y="14"/>
                          </a:cxn>
                          <a:cxn ang="0">
                            <a:pos x="2" y="11"/>
                          </a:cxn>
                          <a:cxn ang="0">
                            <a:pos x="1" y="8"/>
                          </a:cxn>
                          <a:cxn ang="0">
                            <a:pos x="0" y="4"/>
                          </a:cxn>
                          <a:cxn ang="0">
                            <a:pos x="1" y="1"/>
                          </a:cxn>
                          <a:cxn ang="0">
                            <a:pos x="5" y="0"/>
                          </a:cxn>
                          <a:cxn ang="0">
                            <a:pos x="8" y="0"/>
                          </a:cxn>
                          <a:cxn ang="0">
                            <a:pos x="11" y="1"/>
                          </a:cxn>
                          <a:cxn ang="0">
                            <a:pos x="14" y="1"/>
                          </a:cxn>
                          <a:cxn ang="0">
                            <a:pos x="18" y="4"/>
                          </a:cxn>
                        </a:cxnLst>
                        <a:rect l="0" t="0" r="r" b="b"/>
                        <a:pathLst>
                          <a:path w="19" h="17">
                            <a:moveTo>
                              <a:pt x="18" y="4"/>
                            </a:moveTo>
                            <a:lnTo>
                              <a:pt x="17" y="7"/>
                            </a:lnTo>
                            <a:lnTo>
                              <a:pt x="17" y="10"/>
                            </a:lnTo>
                            <a:lnTo>
                              <a:pt x="16" y="11"/>
                            </a:lnTo>
                            <a:lnTo>
                              <a:pt x="14" y="14"/>
                            </a:lnTo>
                            <a:lnTo>
                              <a:pt x="12" y="14"/>
                            </a:lnTo>
                            <a:lnTo>
                              <a:pt x="9" y="16"/>
                            </a:lnTo>
                            <a:lnTo>
                              <a:pt x="7" y="16"/>
                            </a:lnTo>
                            <a:lnTo>
                              <a:pt x="5" y="14"/>
                            </a:lnTo>
                            <a:lnTo>
                              <a:pt x="2" y="11"/>
                            </a:lnTo>
                            <a:lnTo>
                              <a:pt x="1" y="8"/>
                            </a:lnTo>
                            <a:lnTo>
                              <a:pt x="0" y="4"/>
                            </a:lnTo>
                            <a:lnTo>
                              <a:pt x="1" y="1"/>
                            </a:lnTo>
                            <a:lnTo>
                              <a:pt x="5" y="0"/>
                            </a:lnTo>
                            <a:lnTo>
                              <a:pt x="8" y="0"/>
                            </a:lnTo>
                            <a:lnTo>
                              <a:pt x="11" y="1"/>
                            </a:lnTo>
                            <a:lnTo>
                              <a:pt x="14" y="1"/>
                            </a:lnTo>
                            <a:lnTo>
                              <a:pt x="18" y="4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69" name="Freeform 6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43" y="1793"/>
                        <a:ext cx="17" cy="19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1" y="0"/>
                          </a:cxn>
                          <a:cxn ang="0">
                            <a:pos x="8" y="0"/>
                          </a:cxn>
                          <a:cxn ang="0">
                            <a:pos x="5" y="2"/>
                          </a:cxn>
                          <a:cxn ang="0">
                            <a:pos x="2" y="2"/>
                          </a:cxn>
                          <a:cxn ang="0">
                            <a:pos x="1" y="5"/>
                          </a:cxn>
                          <a:cxn ang="0">
                            <a:pos x="0" y="8"/>
                          </a:cxn>
                          <a:cxn ang="0">
                            <a:pos x="0" y="11"/>
                          </a:cxn>
                          <a:cxn ang="0">
                            <a:pos x="1" y="15"/>
                          </a:cxn>
                          <a:cxn ang="0">
                            <a:pos x="7" y="17"/>
                          </a:cxn>
                          <a:cxn ang="0">
                            <a:pos x="10" y="18"/>
                          </a:cxn>
                          <a:cxn ang="0">
                            <a:pos x="14" y="17"/>
                          </a:cxn>
                          <a:cxn ang="0">
                            <a:pos x="16" y="14"/>
                          </a:cxn>
                          <a:cxn ang="0">
                            <a:pos x="16" y="11"/>
                          </a:cxn>
                          <a:cxn ang="0">
                            <a:pos x="14" y="7"/>
                          </a:cxn>
                          <a:cxn ang="0">
                            <a:pos x="14" y="3"/>
                          </a:cxn>
                          <a:cxn ang="0">
                            <a:pos x="11" y="0"/>
                          </a:cxn>
                        </a:cxnLst>
                        <a:rect l="0" t="0" r="r" b="b"/>
                        <a:pathLst>
                          <a:path w="17" h="19">
                            <a:moveTo>
                              <a:pt x="11" y="0"/>
                            </a:moveTo>
                            <a:lnTo>
                              <a:pt x="8" y="0"/>
                            </a:lnTo>
                            <a:lnTo>
                              <a:pt x="5" y="2"/>
                            </a:lnTo>
                            <a:lnTo>
                              <a:pt x="2" y="2"/>
                            </a:lnTo>
                            <a:lnTo>
                              <a:pt x="1" y="5"/>
                            </a:lnTo>
                            <a:lnTo>
                              <a:pt x="0" y="8"/>
                            </a:lnTo>
                            <a:lnTo>
                              <a:pt x="0" y="11"/>
                            </a:lnTo>
                            <a:lnTo>
                              <a:pt x="1" y="15"/>
                            </a:lnTo>
                            <a:lnTo>
                              <a:pt x="7" y="17"/>
                            </a:lnTo>
                            <a:lnTo>
                              <a:pt x="10" y="18"/>
                            </a:lnTo>
                            <a:lnTo>
                              <a:pt x="14" y="17"/>
                            </a:lnTo>
                            <a:lnTo>
                              <a:pt x="16" y="14"/>
                            </a:lnTo>
                            <a:lnTo>
                              <a:pt x="16" y="11"/>
                            </a:lnTo>
                            <a:lnTo>
                              <a:pt x="14" y="7"/>
                            </a:lnTo>
                            <a:lnTo>
                              <a:pt x="14" y="3"/>
                            </a:lnTo>
                            <a:lnTo>
                              <a:pt x="11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70" name="Freeform 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95" y="1786"/>
                        <a:ext cx="17" cy="19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6" y="0"/>
                          </a:cxn>
                          <a:cxn ang="0">
                            <a:pos x="12" y="2"/>
                          </a:cxn>
                          <a:cxn ang="0">
                            <a:pos x="14" y="3"/>
                          </a:cxn>
                          <a:cxn ang="0">
                            <a:pos x="14" y="5"/>
                          </a:cxn>
                          <a:cxn ang="0">
                            <a:pos x="16" y="8"/>
                          </a:cxn>
                          <a:cxn ang="0">
                            <a:pos x="16" y="9"/>
                          </a:cxn>
                          <a:cxn ang="0">
                            <a:pos x="14" y="12"/>
                          </a:cxn>
                          <a:cxn ang="0">
                            <a:pos x="13" y="14"/>
                          </a:cxn>
                          <a:cxn ang="0">
                            <a:pos x="12" y="16"/>
                          </a:cxn>
                          <a:cxn ang="0">
                            <a:pos x="9" y="17"/>
                          </a:cxn>
                          <a:cxn ang="0">
                            <a:pos x="6" y="18"/>
                          </a:cxn>
                          <a:cxn ang="0">
                            <a:pos x="2" y="17"/>
                          </a:cxn>
                          <a:cxn ang="0">
                            <a:pos x="0" y="17"/>
                          </a:cxn>
                          <a:cxn ang="0">
                            <a:pos x="1" y="11"/>
                          </a:cxn>
                          <a:cxn ang="0">
                            <a:pos x="1" y="8"/>
                          </a:cxn>
                          <a:cxn ang="0">
                            <a:pos x="4" y="4"/>
                          </a:cxn>
                          <a:cxn ang="0">
                            <a:pos x="6" y="0"/>
                          </a:cxn>
                        </a:cxnLst>
                        <a:rect l="0" t="0" r="r" b="b"/>
                        <a:pathLst>
                          <a:path w="17" h="19">
                            <a:moveTo>
                              <a:pt x="6" y="0"/>
                            </a:moveTo>
                            <a:lnTo>
                              <a:pt x="12" y="2"/>
                            </a:lnTo>
                            <a:lnTo>
                              <a:pt x="14" y="3"/>
                            </a:lnTo>
                            <a:lnTo>
                              <a:pt x="14" y="5"/>
                            </a:lnTo>
                            <a:lnTo>
                              <a:pt x="16" y="8"/>
                            </a:lnTo>
                            <a:lnTo>
                              <a:pt x="16" y="9"/>
                            </a:lnTo>
                            <a:lnTo>
                              <a:pt x="14" y="12"/>
                            </a:lnTo>
                            <a:lnTo>
                              <a:pt x="13" y="14"/>
                            </a:lnTo>
                            <a:lnTo>
                              <a:pt x="12" y="16"/>
                            </a:lnTo>
                            <a:lnTo>
                              <a:pt x="9" y="17"/>
                            </a:lnTo>
                            <a:lnTo>
                              <a:pt x="6" y="18"/>
                            </a:lnTo>
                            <a:lnTo>
                              <a:pt x="2" y="17"/>
                            </a:lnTo>
                            <a:lnTo>
                              <a:pt x="0" y="17"/>
                            </a:lnTo>
                            <a:lnTo>
                              <a:pt x="1" y="11"/>
                            </a:lnTo>
                            <a:lnTo>
                              <a:pt x="1" y="8"/>
                            </a:lnTo>
                            <a:lnTo>
                              <a:pt x="4" y="4"/>
                            </a:lnTo>
                            <a:lnTo>
                              <a:pt x="6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71" name="Freeform 6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30" y="1822"/>
                        <a:ext cx="17" cy="1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6" y="6"/>
                          </a:cxn>
                          <a:cxn ang="0">
                            <a:pos x="15" y="4"/>
                          </a:cxn>
                          <a:cxn ang="0">
                            <a:pos x="13" y="2"/>
                          </a:cxn>
                          <a:cxn ang="0">
                            <a:pos x="12" y="1"/>
                          </a:cxn>
                          <a:cxn ang="0">
                            <a:pos x="9" y="0"/>
                          </a:cxn>
                          <a:cxn ang="0">
                            <a:pos x="7" y="0"/>
                          </a:cxn>
                          <a:cxn ang="0">
                            <a:pos x="4" y="1"/>
                          </a:cxn>
                          <a:cxn ang="0">
                            <a:pos x="1" y="2"/>
                          </a:cxn>
                          <a:cxn ang="0">
                            <a:pos x="0" y="5"/>
                          </a:cxn>
                          <a:cxn ang="0">
                            <a:pos x="0" y="9"/>
                          </a:cxn>
                          <a:cxn ang="0">
                            <a:pos x="0" y="12"/>
                          </a:cxn>
                          <a:cxn ang="0">
                            <a:pos x="1" y="16"/>
                          </a:cxn>
                          <a:cxn ang="0">
                            <a:pos x="6" y="14"/>
                          </a:cxn>
                          <a:cxn ang="0">
                            <a:pos x="10" y="12"/>
                          </a:cxn>
                          <a:cxn ang="0">
                            <a:pos x="14" y="9"/>
                          </a:cxn>
                          <a:cxn ang="0">
                            <a:pos x="16" y="6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16" y="6"/>
                            </a:moveTo>
                            <a:lnTo>
                              <a:pt x="15" y="4"/>
                            </a:lnTo>
                            <a:lnTo>
                              <a:pt x="13" y="2"/>
                            </a:lnTo>
                            <a:lnTo>
                              <a:pt x="12" y="1"/>
                            </a:lnTo>
                            <a:lnTo>
                              <a:pt x="9" y="0"/>
                            </a:lnTo>
                            <a:lnTo>
                              <a:pt x="7" y="0"/>
                            </a:lnTo>
                            <a:lnTo>
                              <a:pt x="4" y="1"/>
                            </a:lnTo>
                            <a:lnTo>
                              <a:pt x="1" y="2"/>
                            </a:lnTo>
                            <a:lnTo>
                              <a:pt x="0" y="5"/>
                            </a:lnTo>
                            <a:lnTo>
                              <a:pt x="0" y="9"/>
                            </a:lnTo>
                            <a:lnTo>
                              <a:pt x="0" y="12"/>
                            </a:lnTo>
                            <a:lnTo>
                              <a:pt x="1" y="16"/>
                            </a:lnTo>
                            <a:lnTo>
                              <a:pt x="6" y="14"/>
                            </a:lnTo>
                            <a:lnTo>
                              <a:pt x="10" y="12"/>
                            </a:lnTo>
                            <a:lnTo>
                              <a:pt x="14" y="9"/>
                            </a:lnTo>
                            <a:lnTo>
                              <a:pt x="16" y="6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72" name="Freeform 6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98" y="1817"/>
                        <a:ext cx="17" cy="1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"/>
                          </a:cxn>
                          <a:cxn ang="0">
                            <a:pos x="1" y="2"/>
                          </a:cxn>
                          <a:cxn ang="0">
                            <a:pos x="3" y="1"/>
                          </a:cxn>
                          <a:cxn ang="0">
                            <a:pos x="4" y="1"/>
                          </a:cxn>
                          <a:cxn ang="0">
                            <a:pos x="7" y="0"/>
                          </a:cxn>
                          <a:cxn ang="0">
                            <a:pos x="10" y="1"/>
                          </a:cxn>
                          <a:cxn ang="0">
                            <a:pos x="12" y="2"/>
                          </a:cxn>
                          <a:cxn ang="0">
                            <a:pos x="13" y="3"/>
                          </a:cxn>
                          <a:cxn ang="0">
                            <a:pos x="14" y="5"/>
                          </a:cxn>
                          <a:cxn ang="0">
                            <a:pos x="16" y="8"/>
                          </a:cxn>
                          <a:cxn ang="0">
                            <a:pos x="16" y="10"/>
                          </a:cxn>
                          <a:cxn ang="0">
                            <a:pos x="14" y="13"/>
                          </a:cxn>
                          <a:cxn ang="0">
                            <a:pos x="11" y="16"/>
                          </a:cxn>
                          <a:cxn ang="0">
                            <a:pos x="7" y="13"/>
                          </a:cxn>
                          <a:cxn ang="0">
                            <a:pos x="4" y="11"/>
                          </a:cxn>
                          <a:cxn ang="0">
                            <a:pos x="2" y="7"/>
                          </a:cxn>
                          <a:cxn ang="0">
                            <a:pos x="0" y="4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0" y="4"/>
                            </a:moveTo>
                            <a:lnTo>
                              <a:pt x="1" y="2"/>
                            </a:lnTo>
                            <a:lnTo>
                              <a:pt x="3" y="1"/>
                            </a:lnTo>
                            <a:lnTo>
                              <a:pt x="4" y="1"/>
                            </a:lnTo>
                            <a:lnTo>
                              <a:pt x="7" y="0"/>
                            </a:lnTo>
                            <a:lnTo>
                              <a:pt x="10" y="1"/>
                            </a:lnTo>
                            <a:lnTo>
                              <a:pt x="12" y="2"/>
                            </a:lnTo>
                            <a:lnTo>
                              <a:pt x="13" y="3"/>
                            </a:lnTo>
                            <a:lnTo>
                              <a:pt x="14" y="5"/>
                            </a:lnTo>
                            <a:lnTo>
                              <a:pt x="16" y="8"/>
                            </a:lnTo>
                            <a:lnTo>
                              <a:pt x="16" y="10"/>
                            </a:lnTo>
                            <a:lnTo>
                              <a:pt x="14" y="13"/>
                            </a:lnTo>
                            <a:lnTo>
                              <a:pt x="11" y="16"/>
                            </a:lnTo>
                            <a:lnTo>
                              <a:pt x="7" y="13"/>
                            </a:lnTo>
                            <a:lnTo>
                              <a:pt x="4" y="11"/>
                            </a:lnTo>
                            <a:lnTo>
                              <a:pt x="2" y="7"/>
                            </a:lnTo>
                            <a:lnTo>
                              <a:pt x="0" y="4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67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19" y="1801"/>
                      <a:ext cx="11" cy="11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22" name="Group 70"/>
                <p:cNvGrpSpPr>
                  <a:grpSpLocks/>
                </p:cNvGrpSpPr>
                <p:nvPr/>
              </p:nvGrpSpPr>
              <p:grpSpPr bwMode="auto">
                <a:xfrm>
                  <a:off x="2744" y="1731"/>
                  <a:ext cx="134" cy="137"/>
                  <a:chOff x="2744" y="1731"/>
                  <a:chExt cx="134" cy="137"/>
                </a:xfrm>
              </p:grpSpPr>
              <p:sp>
                <p:nvSpPr>
                  <p:cNvPr id="50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1731"/>
                    <a:ext cx="134" cy="137"/>
                  </a:xfrm>
                  <a:prstGeom prst="ellipse">
                    <a:avLst/>
                  </a:prstGeom>
                  <a:solidFill>
                    <a:srgbClr val="404040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51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2774" y="1762"/>
                    <a:ext cx="74" cy="75"/>
                    <a:chOff x="2774" y="1762"/>
                    <a:chExt cx="74" cy="75"/>
                  </a:xfrm>
                </p:grpSpPr>
                <p:grpSp>
                  <p:nvGrpSpPr>
                    <p:cNvPr id="52" name="Group 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74" y="1762"/>
                      <a:ext cx="74" cy="75"/>
                      <a:chOff x="2774" y="1762"/>
                      <a:chExt cx="74" cy="75"/>
                    </a:xfrm>
                  </p:grpSpPr>
                  <p:grpSp>
                    <p:nvGrpSpPr>
                      <p:cNvPr id="54" name="Group 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74" y="1762"/>
                        <a:ext cx="74" cy="75"/>
                        <a:chOff x="2774" y="1762"/>
                        <a:chExt cx="74" cy="75"/>
                      </a:xfrm>
                    </p:grpSpPr>
                    <p:sp>
                      <p:nvSpPr>
                        <p:cNvPr id="61" name="Oval 7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74" y="1762"/>
                          <a:ext cx="74" cy="75"/>
                        </a:xfrm>
                        <a:prstGeom prst="ellipse">
                          <a:avLst/>
                        </a:prstGeom>
                        <a:solidFill>
                          <a:srgbClr val="C0C0C0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62" name="Oval 7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83" y="1771"/>
                          <a:ext cx="56" cy="56"/>
                        </a:xfrm>
                        <a:prstGeom prst="ellipse">
                          <a:avLst/>
                        </a:prstGeom>
                        <a:solidFill>
                          <a:srgbClr val="C0C0C0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</p:grpSp>
                  <p:grpSp>
                    <p:nvGrpSpPr>
                      <p:cNvPr id="55" name="Group 7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81" y="1770"/>
                        <a:ext cx="60" cy="60"/>
                        <a:chOff x="2781" y="1770"/>
                        <a:chExt cx="60" cy="60"/>
                      </a:xfrm>
                    </p:grpSpPr>
                    <p:sp>
                      <p:nvSpPr>
                        <p:cNvPr id="56" name="Freeform 7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20" y="1772"/>
                          <a:ext cx="18" cy="2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7" y="0"/>
                            </a:cxn>
                            <a:cxn ang="0">
                              <a:pos x="0" y="17"/>
                            </a:cxn>
                            <a:cxn ang="0">
                              <a:pos x="3" y="20"/>
                            </a:cxn>
                            <a:cxn ang="0">
                              <a:pos x="17" y="10"/>
                            </a:cxn>
                            <a:cxn ang="0">
                              <a:pos x="14" y="6"/>
                            </a:cxn>
                            <a:cxn ang="0">
                              <a:pos x="11" y="3"/>
                            </a:cxn>
                            <a:cxn ang="0">
                              <a:pos x="7" y="0"/>
                            </a:cxn>
                          </a:cxnLst>
                          <a:rect l="0" t="0" r="r" b="b"/>
                          <a:pathLst>
                            <a:path w="18" h="21">
                              <a:moveTo>
                                <a:pt x="7" y="0"/>
                              </a:moveTo>
                              <a:lnTo>
                                <a:pt x="0" y="17"/>
                              </a:lnTo>
                              <a:lnTo>
                                <a:pt x="3" y="20"/>
                              </a:lnTo>
                              <a:lnTo>
                                <a:pt x="17" y="10"/>
                              </a:lnTo>
                              <a:lnTo>
                                <a:pt x="14" y="6"/>
                              </a:lnTo>
                              <a:lnTo>
                                <a:pt x="11" y="3"/>
                              </a:lnTo>
                              <a:lnTo>
                                <a:pt x="7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57" name="Freeform 7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91" y="1770"/>
                          <a:ext cx="17" cy="2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1" y="0"/>
                            </a:cxn>
                            <a:cxn ang="0">
                              <a:pos x="16" y="17"/>
                            </a:cxn>
                            <a:cxn ang="0">
                              <a:pos x="12" y="19"/>
                            </a:cxn>
                            <a:cxn ang="0">
                              <a:pos x="0" y="7"/>
                            </a:cxn>
                            <a:cxn ang="0">
                              <a:pos x="2" y="4"/>
                            </a:cxn>
                            <a:cxn ang="0">
                              <a:pos x="5" y="2"/>
                            </a:cxn>
                            <a:cxn ang="0">
                              <a:pos x="11" y="0"/>
                            </a:cxn>
                          </a:cxnLst>
                          <a:rect l="0" t="0" r="r" b="b"/>
                          <a:pathLst>
                            <a:path w="17" h="20">
                              <a:moveTo>
                                <a:pt x="11" y="0"/>
                              </a:moveTo>
                              <a:lnTo>
                                <a:pt x="16" y="17"/>
                              </a:lnTo>
                              <a:lnTo>
                                <a:pt x="12" y="19"/>
                              </a:lnTo>
                              <a:lnTo>
                                <a:pt x="0" y="7"/>
                              </a:lnTo>
                              <a:lnTo>
                                <a:pt x="2" y="4"/>
                              </a:lnTo>
                              <a:lnTo>
                                <a:pt x="5" y="2"/>
                              </a:lnTo>
                              <a:lnTo>
                                <a:pt x="11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58" name="Freeform 8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22" y="1804"/>
                          <a:ext cx="19" cy="1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3" y="0"/>
                            </a:cxn>
                            <a:cxn ang="0">
                              <a:pos x="18" y="3"/>
                            </a:cxn>
                            <a:cxn ang="0">
                              <a:pos x="18" y="7"/>
                            </a:cxn>
                            <a:cxn ang="0">
                              <a:pos x="17" y="11"/>
                            </a:cxn>
                            <a:cxn ang="0">
                              <a:pos x="14" y="16"/>
                            </a:cxn>
                            <a:cxn ang="0">
                              <a:pos x="0" y="4"/>
                            </a:cxn>
                            <a:cxn ang="0">
                              <a:pos x="3" y="0"/>
                            </a:cxn>
                          </a:cxnLst>
                          <a:rect l="0" t="0" r="r" b="b"/>
                          <a:pathLst>
                            <a:path w="19" h="17">
                              <a:moveTo>
                                <a:pt x="3" y="0"/>
                              </a:moveTo>
                              <a:lnTo>
                                <a:pt x="18" y="3"/>
                              </a:lnTo>
                              <a:lnTo>
                                <a:pt x="18" y="7"/>
                              </a:lnTo>
                              <a:lnTo>
                                <a:pt x="17" y="11"/>
                              </a:lnTo>
                              <a:lnTo>
                                <a:pt x="14" y="16"/>
                              </a:lnTo>
                              <a:lnTo>
                                <a:pt x="0" y="4"/>
                              </a:lnTo>
                              <a:lnTo>
                                <a:pt x="3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59" name="Freeform 8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01" y="1813"/>
                          <a:ext cx="17" cy="1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2" y="0"/>
                            </a:cxn>
                            <a:cxn ang="0">
                              <a:pos x="16" y="16"/>
                            </a:cxn>
                            <a:cxn ang="0">
                              <a:pos x="9" y="16"/>
                            </a:cxn>
                            <a:cxn ang="0">
                              <a:pos x="4" y="15"/>
                            </a:cxn>
                            <a:cxn ang="0">
                              <a:pos x="0" y="15"/>
                            </a:cxn>
                            <a:cxn ang="0">
                              <a:pos x="8" y="0"/>
                            </a:cxn>
                            <a:cxn ang="0">
                              <a:pos x="12" y="0"/>
                            </a:cxn>
                          </a:cxnLst>
                          <a:rect l="0" t="0" r="r" b="b"/>
                          <a:pathLst>
                            <a:path w="17" h="17">
                              <a:moveTo>
                                <a:pt x="12" y="0"/>
                              </a:moveTo>
                              <a:lnTo>
                                <a:pt x="16" y="16"/>
                              </a:lnTo>
                              <a:lnTo>
                                <a:pt x="9" y="16"/>
                              </a:lnTo>
                              <a:lnTo>
                                <a:pt x="4" y="15"/>
                              </a:lnTo>
                              <a:lnTo>
                                <a:pt x="0" y="15"/>
                              </a:lnTo>
                              <a:lnTo>
                                <a:pt x="8" y="0"/>
                              </a:lnTo>
                              <a:lnTo>
                                <a:pt x="12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60" name="Freeform 8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81" y="1801"/>
                          <a:ext cx="18" cy="1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7" y="6"/>
                            </a:cxn>
                            <a:cxn ang="0">
                              <a:pos x="2" y="16"/>
                            </a:cxn>
                            <a:cxn ang="0">
                              <a:pos x="1" y="11"/>
                            </a:cxn>
                            <a:cxn ang="0">
                              <a:pos x="1" y="6"/>
                            </a:cxn>
                            <a:cxn ang="0">
                              <a:pos x="0" y="0"/>
                            </a:cxn>
                            <a:cxn ang="0">
                              <a:pos x="16" y="0"/>
                            </a:cxn>
                            <a:cxn ang="0">
                              <a:pos x="17" y="6"/>
                            </a:cxn>
                          </a:cxnLst>
                          <a:rect l="0" t="0" r="r" b="b"/>
                          <a:pathLst>
                            <a:path w="18" h="17">
                              <a:moveTo>
                                <a:pt x="17" y="6"/>
                              </a:moveTo>
                              <a:lnTo>
                                <a:pt x="2" y="16"/>
                              </a:lnTo>
                              <a:lnTo>
                                <a:pt x="1" y="11"/>
                              </a:lnTo>
                              <a:lnTo>
                                <a:pt x="1" y="6"/>
                              </a:lnTo>
                              <a:lnTo>
                                <a:pt x="0" y="0"/>
                              </a:lnTo>
                              <a:lnTo>
                                <a:pt x="16" y="0"/>
                              </a:lnTo>
                              <a:lnTo>
                                <a:pt x="17" y="6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</p:grpSp>
                </p:grpSp>
                <p:sp>
                  <p:nvSpPr>
                    <p:cNvPr id="53" name="Oval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6" y="1794"/>
                      <a:ext cx="11" cy="11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23" name="Group 84"/>
                <p:cNvGrpSpPr>
                  <a:grpSpLocks/>
                </p:cNvGrpSpPr>
                <p:nvPr/>
              </p:nvGrpSpPr>
              <p:grpSpPr bwMode="auto">
                <a:xfrm>
                  <a:off x="2600" y="1731"/>
                  <a:ext cx="135" cy="136"/>
                  <a:chOff x="2600" y="1731"/>
                  <a:chExt cx="135" cy="136"/>
                </a:xfrm>
              </p:grpSpPr>
              <p:sp>
                <p:nvSpPr>
                  <p:cNvPr id="37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2600" y="1731"/>
                    <a:ext cx="135" cy="136"/>
                  </a:xfrm>
                  <a:prstGeom prst="ellipse">
                    <a:avLst/>
                  </a:prstGeom>
                  <a:solidFill>
                    <a:srgbClr val="404040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38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2630" y="1761"/>
                    <a:ext cx="75" cy="76"/>
                    <a:chOff x="2630" y="1761"/>
                    <a:chExt cx="75" cy="76"/>
                  </a:xfrm>
                </p:grpSpPr>
                <p:grpSp>
                  <p:nvGrpSpPr>
                    <p:cNvPr id="39" name="Group 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30" y="1761"/>
                      <a:ext cx="75" cy="76"/>
                      <a:chOff x="2630" y="1761"/>
                      <a:chExt cx="75" cy="76"/>
                    </a:xfrm>
                  </p:grpSpPr>
                  <p:grpSp>
                    <p:nvGrpSpPr>
                      <p:cNvPr id="41" name="Group 8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30" y="1761"/>
                        <a:ext cx="75" cy="76"/>
                        <a:chOff x="2630" y="1761"/>
                        <a:chExt cx="75" cy="76"/>
                      </a:xfrm>
                    </p:grpSpPr>
                    <p:sp>
                      <p:nvSpPr>
                        <p:cNvPr id="48" name="Oval 8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30" y="1761"/>
                          <a:ext cx="75" cy="76"/>
                        </a:xfrm>
                        <a:prstGeom prst="ellipse">
                          <a:avLst/>
                        </a:prstGeom>
                        <a:solidFill>
                          <a:srgbClr val="C0C0C0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9" name="Oval 9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39" y="1770"/>
                          <a:ext cx="56" cy="57"/>
                        </a:xfrm>
                        <a:prstGeom prst="ellipse">
                          <a:avLst/>
                        </a:prstGeom>
                        <a:solidFill>
                          <a:srgbClr val="C0C0C0"/>
                        </a:solidFill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ko-KR" altLang="en-US"/>
                        </a:p>
                      </p:txBody>
                    </p:sp>
                  </p:grpSp>
                  <p:grpSp>
                    <p:nvGrpSpPr>
                      <p:cNvPr id="42" name="Group 9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38" y="1769"/>
                        <a:ext cx="60" cy="61"/>
                        <a:chOff x="2638" y="1769"/>
                        <a:chExt cx="60" cy="61"/>
                      </a:xfrm>
                    </p:grpSpPr>
                    <p:sp>
                      <p:nvSpPr>
                        <p:cNvPr id="43" name="Freeform 9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76" y="1771"/>
                          <a:ext cx="18" cy="21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8" y="0"/>
                            </a:cxn>
                            <a:cxn ang="0">
                              <a:pos x="0" y="17"/>
                            </a:cxn>
                            <a:cxn ang="0">
                              <a:pos x="3" y="20"/>
                            </a:cxn>
                            <a:cxn ang="0">
                              <a:pos x="17" y="10"/>
                            </a:cxn>
                            <a:cxn ang="0">
                              <a:pos x="14" y="6"/>
                            </a:cxn>
                            <a:cxn ang="0">
                              <a:pos x="12" y="3"/>
                            </a:cxn>
                            <a:cxn ang="0">
                              <a:pos x="8" y="0"/>
                            </a:cxn>
                          </a:cxnLst>
                          <a:rect l="0" t="0" r="r" b="b"/>
                          <a:pathLst>
                            <a:path w="18" h="21">
                              <a:moveTo>
                                <a:pt x="8" y="0"/>
                              </a:moveTo>
                              <a:lnTo>
                                <a:pt x="0" y="17"/>
                              </a:lnTo>
                              <a:lnTo>
                                <a:pt x="3" y="20"/>
                              </a:lnTo>
                              <a:lnTo>
                                <a:pt x="17" y="10"/>
                              </a:lnTo>
                              <a:lnTo>
                                <a:pt x="14" y="6"/>
                              </a:lnTo>
                              <a:lnTo>
                                <a:pt x="12" y="3"/>
                              </a:lnTo>
                              <a:lnTo>
                                <a:pt x="8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4" name="Freeform 9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47" y="1769"/>
                          <a:ext cx="17" cy="20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2" y="0"/>
                            </a:cxn>
                            <a:cxn ang="0">
                              <a:pos x="16" y="17"/>
                            </a:cxn>
                            <a:cxn ang="0">
                              <a:pos x="12" y="19"/>
                            </a:cxn>
                            <a:cxn ang="0">
                              <a:pos x="0" y="7"/>
                            </a:cxn>
                            <a:cxn ang="0">
                              <a:pos x="3" y="5"/>
                            </a:cxn>
                            <a:cxn ang="0">
                              <a:pos x="5" y="2"/>
                            </a:cxn>
                            <a:cxn ang="0">
                              <a:pos x="12" y="0"/>
                            </a:cxn>
                          </a:cxnLst>
                          <a:rect l="0" t="0" r="r" b="b"/>
                          <a:pathLst>
                            <a:path w="17" h="20">
                              <a:moveTo>
                                <a:pt x="12" y="0"/>
                              </a:moveTo>
                              <a:lnTo>
                                <a:pt x="16" y="17"/>
                              </a:lnTo>
                              <a:lnTo>
                                <a:pt x="12" y="19"/>
                              </a:lnTo>
                              <a:lnTo>
                                <a:pt x="0" y="7"/>
                              </a:lnTo>
                              <a:lnTo>
                                <a:pt x="3" y="5"/>
                              </a:lnTo>
                              <a:lnTo>
                                <a:pt x="5" y="2"/>
                              </a:lnTo>
                              <a:lnTo>
                                <a:pt x="12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5" name="Freeform 9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79" y="1803"/>
                          <a:ext cx="19" cy="1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2" y="0"/>
                            </a:cxn>
                            <a:cxn ang="0">
                              <a:pos x="18" y="3"/>
                            </a:cxn>
                            <a:cxn ang="0">
                              <a:pos x="17" y="8"/>
                            </a:cxn>
                            <a:cxn ang="0">
                              <a:pos x="16" y="12"/>
                            </a:cxn>
                            <a:cxn ang="0">
                              <a:pos x="14" y="16"/>
                            </a:cxn>
                            <a:cxn ang="0">
                              <a:pos x="0" y="6"/>
                            </a:cxn>
                            <a:cxn ang="0">
                              <a:pos x="2" y="0"/>
                            </a:cxn>
                          </a:cxnLst>
                          <a:rect l="0" t="0" r="r" b="b"/>
                          <a:pathLst>
                            <a:path w="19" h="17">
                              <a:moveTo>
                                <a:pt x="2" y="0"/>
                              </a:moveTo>
                              <a:lnTo>
                                <a:pt x="18" y="3"/>
                              </a:lnTo>
                              <a:lnTo>
                                <a:pt x="17" y="8"/>
                              </a:lnTo>
                              <a:lnTo>
                                <a:pt x="16" y="12"/>
                              </a:lnTo>
                              <a:lnTo>
                                <a:pt x="14" y="16"/>
                              </a:lnTo>
                              <a:lnTo>
                                <a:pt x="0" y="6"/>
                              </a:lnTo>
                              <a:lnTo>
                                <a:pt x="2" y="0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6" name="Freeform 9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58" y="1812"/>
                          <a:ext cx="17" cy="1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3" y="1"/>
                            </a:cxn>
                            <a:cxn ang="0">
                              <a:pos x="16" y="17"/>
                            </a:cxn>
                            <a:cxn ang="0">
                              <a:pos x="10" y="17"/>
                            </a:cxn>
                            <a:cxn ang="0">
                              <a:pos x="5" y="16"/>
                            </a:cxn>
                            <a:cxn ang="0">
                              <a:pos x="0" y="15"/>
                            </a:cxn>
                            <a:cxn ang="0">
                              <a:pos x="9" y="0"/>
                            </a:cxn>
                            <a:cxn ang="0">
                              <a:pos x="13" y="1"/>
                            </a:cxn>
                          </a:cxnLst>
                          <a:rect l="0" t="0" r="r" b="b"/>
                          <a:pathLst>
                            <a:path w="17" h="18">
                              <a:moveTo>
                                <a:pt x="13" y="1"/>
                              </a:moveTo>
                              <a:lnTo>
                                <a:pt x="16" y="17"/>
                              </a:lnTo>
                              <a:lnTo>
                                <a:pt x="10" y="17"/>
                              </a:lnTo>
                              <a:lnTo>
                                <a:pt x="5" y="16"/>
                              </a:lnTo>
                              <a:lnTo>
                                <a:pt x="0" y="15"/>
                              </a:lnTo>
                              <a:lnTo>
                                <a:pt x="9" y="0"/>
                              </a:lnTo>
                              <a:lnTo>
                                <a:pt x="13" y="1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47" name="Freeform 9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38" y="1800"/>
                          <a:ext cx="18" cy="17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17" y="8"/>
                            </a:cxn>
                            <a:cxn ang="0">
                              <a:pos x="2" y="16"/>
                            </a:cxn>
                            <a:cxn ang="0">
                              <a:pos x="1" y="11"/>
                            </a:cxn>
                            <a:cxn ang="0">
                              <a:pos x="0" y="6"/>
                            </a:cxn>
                            <a:cxn ang="0">
                              <a:pos x="0" y="0"/>
                            </a:cxn>
                            <a:cxn ang="0">
                              <a:pos x="16" y="1"/>
                            </a:cxn>
                            <a:cxn ang="0">
                              <a:pos x="17" y="8"/>
                            </a:cxn>
                          </a:cxnLst>
                          <a:rect l="0" t="0" r="r" b="b"/>
                          <a:pathLst>
                            <a:path w="18" h="17">
                              <a:moveTo>
                                <a:pt x="17" y="8"/>
                              </a:moveTo>
                              <a:lnTo>
                                <a:pt x="2" y="16"/>
                              </a:lnTo>
                              <a:lnTo>
                                <a:pt x="1" y="11"/>
                              </a:lnTo>
                              <a:lnTo>
                                <a:pt x="0" y="6"/>
                              </a:lnTo>
                              <a:lnTo>
                                <a:pt x="0" y="0"/>
                              </a:lnTo>
                              <a:lnTo>
                                <a:pt x="16" y="1"/>
                              </a:lnTo>
                              <a:lnTo>
                                <a:pt x="17" y="8"/>
                              </a:lnTo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rnd">
                          <a:noFill/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ko-KR" altLang="en-US"/>
                        </a:p>
                      </p:txBody>
                    </p:sp>
                  </p:grpSp>
                </p:grpSp>
                <p:sp>
                  <p:nvSpPr>
                    <p:cNvPr id="40" name="Oval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2" y="1794"/>
                      <a:ext cx="11" cy="11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24" name="Group 98"/>
                <p:cNvGrpSpPr>
                  <a:grpSpLocks/>
                </p:cNvGrpSpPr>
                <p:nvPr/>
              </p:nvGrpSpPr>
              <p:grpSpPr bwMode="auto">
                <a:xfrm>
                  <a:off x="3935" y="1738"/>
                  <a:ext cx="135" cy="137"/>
                  <a:chOff x="3935" y="1738"/>
                  <a:chExt cx="135" cy="137"/>
                </a:xfrm>
              </p:grpSpPr>
              <p:sp>
                <p:nvSpPr>
                  <p:cNvPr id="25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3935" y="1738"/>
                    <a:ext cx="135" cy="137"/>
                  </a:xfrm>
                  <a:prstGeom prst="ellipse">
                    <a:avLst/>
                  </a:prstGeom>
                  <a:solidFill>
                    <a:srgbClr val="404040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26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3965" y="1768"/>
                    <a:ext cx="75" cy="76"/>
                    <a:chOff x="3965" y="1768"/>
                    <a:chExt cx="75" cy="76"/>
                  </a:xfrm>
                </p:grpSpPr>
                <p:grpSp>
                  <p:nvGrpSpPr>
                    <p:cNvPr id="27" name="Group 1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65" y="1768"/>
                      <a:ext cx="75" cy="76"/>
                      <a:chOff x="3965" y="1768"/>
                      <a:chExt cx="75" cy="76"/>
                    </a:xfrm>
                  </p:grpSpPr>
                  <p:sp>
                    <p:nvSpPr>
                      <p:cNvPr id="35" name="Oval 10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65" y="1768"/>
                        <a:ext cx="75" cy="76"/>
                      </a:xfrm>
                      <a:prstGeom prst="ellipse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36" name="Oval 10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74" y="1777"/>
                        <a:ext cx="56" cy="57"/>
                      </a:xfrm>
                      <a:prstGeom prst="ellipse">
                        <a:avLst/>
                      </a:pr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28" name="Group 10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73" y="1776"/>
                      <a:ext cx="65" cy="63"/>
                      <a:chOff x="3973" y="1776"/>
                      <a:chExt cx="65" cy="63"/>
                    </a:xfrm>
                  </p:grpSpPr>
                  <p:sp>
                    <p:nvSpPr>
                      <p:cNvPr id="30" name="Freeform 10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97" y="1776"/>
                        <a:ext cx="18" cy="1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7" y="4"/>
                          </a:cxn>
                          <a:cxn ang="0">
                            <a:pos x="16" y="7"/>
                          </a:cxn>
                          <a:cxn ang="0">
                            <a:pos x="16" y="10"/>
                          </a:cxn>
                          <a:cxn ang="0">
                            <a:pos x="15" y="11"/>
                          </a:cxn>
                          <a:cxn ang="0">
                            <a:pos x="14" y="14"/>
                          </a:cxn>
                          <a:cxn ang="0">
                            <a:pos x="11" y="14"/>
                          </a:cxn>
                          <a:cxn ang="0">
                            <a:pos x="8" y="16"/>
                          </a:cxn>
                          <a:cxn ang="0">
                            <a:pos x="7" y="16"/>
                          </a:cxn>
                          <a:cxn ang="0">
                            <a:pos x="4" y="14"/>
                          </a:cxn>
                          <a:cxn ang="0">
                            <a:pos x="1" y="11"/>
                          </a:cxn>
                          <a:cxn ang="0">
                            <a:pos x="0" y="8"/>
                          </a:cxn>
                          <a:cxn ang="0">
                            <a:pos x="0" y="4"/>
                          </a:cxn>
                          <a:cxn ang="0">
                            <a:pos x="0" y="1"/>
                          </a:cxn>
                          <a:cxn ang="0">
                            <a:pos x="4" y="0"/>
                          </a:cxn>
                          <a:cxn ang="0">
                            <a:pos x="7" y="0"/>
                          </a:cxn>
                          <a:cxn ang="0">
                            <a:pos x="10" y="1"/>
                          </a:cxn>
                          <a:cxn ang="0">
                            <a:pos x="13" y="1"/>
                          </a:cxn>
                          <a:cxn ang="0">
                            <a:pos x="17" y="4"/>
                          </a:cxn>
                        </a:cxnLst>
                        <a:rect l="0" t="0" r="r" b="b"/>
                        <a:pathLst>
                          <a:path w="18" h="17">
                            <a:moveTo>
                              <a:pt x="17" y="4"/>
                            </a:moveTo>
                            <a:lnTo>
                              <a:pt x="16" y="7"/>
                            </a:lnTo>
                            <a:lnTo>
                              <a:pt x="16" y="10"/>
                            </a:lnTo>
                            <a:lnTo>
                              <a:pt x="15" y="11"/>
                            </a:lnTo>
                            <a:lnTo>
                              <a:pt x="14" y="14"/>
                            </a:lnTo>
                            <a:lnTo>
                              <a:pt x="11" y="14"/>
                            </a:lnTo>
                            <a:lnTo>
                              <a:pt x="8" y="16"/>
                            </a:lnTo>
                            <a:lnTo>
                              <a:pt x="7" y="16"/>
                            </a:lnTo>
                            <a:lnTo>
                              <a:pt x="4" y="14"/>
                            </a:lnTo>
                            <a:lnTo>
                              <a:pt x="1" y="11"/>
                            </a:lnTo>
                            <a:lnTo>
                              <a:pt x="0" y="8"/>
                            </a:lnTo>
                            <a:lnTo>
                              <a:pt x="0" y="4"/>
                            </a:lnTo>
                            <a:lnTo>
                              <a:pt x="0" y="1"/>
                            </a:lnTo>
                            <a:lnTo>
                              <a:pt x="4" y="0"/>
                            </a:lnTo>
                            <a:lnTo>
                              <a:pt x="7" y="0"/>
                            </a:lnTo>
                            <a:lnTo>
                              <a:pt x="10" y="1"/>
                            </a:lnTo>
                            <a:lnTo>
                              <a:pt x="13" y="1"/>
                            </a:lnTo>
                            <a:lnTo>
                              <a:pt x="17" y="4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31" name="Freeform 10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21" y="1793"/>
                        <a:ext cx="17" cy="19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1" y="0"/>
                          </a:cxn>
                          <a:cxn ang="0">
                            <a:pos x="8" y="0"/>
                          </a:cxn>
                          <a:cxn ang="0">
                            <a:pos x="5" y="2"/>
                          </a:cxn>
                          <a:cxn ang="0">
                            <a:pos x="4" y="2"/>
                          </a:cxn>
                          <a:cxn ang="0">
                            <a:pos x="1" y="5"/>
                          </a:cxn>
                          <a:cxn ang="0">
                            <a:pos x="0" y="8"/>
                          </a:cxn>
                          <a:cxn ang="0">
                            <a:pos x="0" y="11"/>
                          </a:cxn>
                          <a:cxn ang="0">
                            <a:pos x="2" y="15"/>
                          </a:cxn>
                          <a:cxn ang="0">
                            <a:pos x="7" y="17"/>
                          </a:cxn>
                          <a:cxn ang="0">
                            <a:pos x="11" y="18"/>
                          </a:cxn>
                          <a:cxn ang="0">
                            <a:pos x="14" y="17"/>
                          </a:cxn>
                          <a:cxn ang="0">
                            <a:pos x="16" y="14"/>
                          </a:cxn>
                          <a:cxn ang="0">
                            <a:pos x="16" y="11"/>
                          </a:cxn>
                          <a:cxn ang="0">
                            <a:pos x="14" y="7"/>
                          </a:cxn>
                          <a:cxn ang="0">
                            <a:pos x="14" y="3"/>
                          </a:cxn>
                          <a:cxn ang="0">
                            <a:pos x="11" y="0"/>
                          </a:cxn>
                        </a:cxnLst>
                        <a:rect l="0" t="0" r="r" b="b"/>
                        <a:pathLst>
                          <a:path w="17" h="19">
                            <a:moveTo>
                              <a:pt x="11" y="0"/>
                            </a:moveTo>
                            <a:lnTo>
                              <a:pt x="8" y="0"/>
                            </a:lnTo>
                            <a:lnTo>
                              <a:pt x="5" y="2"/>
                            </a:lnTo>
                            <a:lnTo>
                              <a:pt x="4" y="2"/>
                            </a:lnTo>
                            <a:lnTo>
                              <a:pt x="1" y="5"/>
                            </a:lnTo>
                            <a:lnTo>
                              <a:pt x="0" y="8"/>
                            </a:lnTo>
                            <a:lnTo>
                              <a:pt x="0" y="11"/>
                            </a:lnTo>
                            <a:lnTo>
                              <a:pt x="2" y="15"/>
                            </a:lnTo>
                            <a:lnTo>
                              <a:pt x="7" y="17"/>
                            </a:lnTo>
                            <a:lnTo>
                              <a:pt x="11" y="18"/>
                            </a:lnTo>
                            <a:lnTo>
                              <a:pt x="14" y="17"/>
                            </a:lnTo>
                            <a:lnTo>
                              <a:pt x="16" y="14"/>
                            </a:lnTo>
                            <a:lnTo>
                              <a:pt x="16" y="11"/>
                            </a:lnTo>
                            <a:lnTo>
                              <a:pt x="14" y="7"/>
                            </a:lnTo>
                            <a:lnTo>
                              <a:pt x="14" y="3"/>
                            </a:lnTo>
                            <a:lnTo>
                              <a:pt x="11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32" name="Freeform 1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73" y="1786"/>
                        <a:ext cx="17" cy="19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7" y="0"/>
                          </a:cxn>
                          <a:cxn ang="0">
                            <a:pos x="11" y="2"/>
                          </a:cxn>
                          <a:cxn ang="0">
                            <a:pos x="13" y="3"/>
                          </a:cxn>
                          <a:cxn ang="0">
                            <a:pos x="14" y="5"/>
                          </a:cxn>
                          <a:cxn ang="0">
                            <a:pos x="16" y="8"/>
                          </a:cxn>
                          <a:cxn ang="0">
                            <a:pos x="14" y="9"/>
                          </a:cxn>
                          <a:cxn ang="0">
                            <a:pos x="14" y="12"/>
                          </a:cxn>
                          <a:cxn ang="0">
                            <a:pos x="13" y="14"/>
                          </a:cxn>
                          <a:cxn ang="0">
                            <a:pos x="12" y="16"/>
                          </a:cxn>
                          <a:cxn ang="0">
                            <a:pos x="8" y="17"/>
                          </a:cxn>
                          <a:cxn ang="0">
                            <a:pos x="6" y="18"/>
                          </a:cxn>
                          <a:cxn ang="0">
                            <a:pos x="2" y="17"/>
                          </a:cxn>
                          <a:cxn ang="0">
                            <a:pos x="0" y="17"/>
                          </a:cxn>
                          <a:cxn ang="0">
                            <a:pos x="1" y="11"/>
                          </a:cxn>
                          <a:cxn ang="0">
                            <a:pos x="2" y="8"/>
                          </a:cxn>
                          <a:cxn ang="0">
                            <a:pos x="4" y="4"/>
                          </a:cxn>
                          <a:cxn ang="0">
                            <a:pos x="7" y="0"/>
                          </a:cxn>
                        </a:cxnLst>
                        <a:rect l="0" t="0" r="r" b="b"/>
                        <a:pathLst>
                          <a:path w="17" h="19">
                            <a:moveTo>
                              <a:pt x="7" y="0"/>
                            </a:moveTo>
                            <a:lnTo>
                              <a:pt x="11" y="2"/>
                            </a:lnTo>
                            <a:lnTo>
                              <a:pt x="13" y="3"/>
                            </a:lnTo>
                            <a:lnTo>
                              <a:pt x="14" y="5"/>
                            </a:lnTo>
                            <a:lnTo>
                              <a:pt x="16" y="8"/>
                            </a:lnTo>
                            <a:lnTo>
                              <a:pt x="14" y="9"/>
                            </a:lnTo>
                            <a:lnTo>
                              <a:pt x="14" y="12"/>
                            </a:lnTo>
                            <a:lnTo>
                              <a:pt x="13" y="14"/>
                            </a:lnTo>
                            <a:lnTo>
                              <a:pt x="12" y="16"/>
                            </a:lnTo>
                            <a:lnTo>
                              <a:pt x="8" y="17"/>
                            </a:lnTo>
                            <a:lnTo>
                              <a:pt x="6" y="18"/>
                            </a:lnTo>
                            <a:lnTo>
                              <a:pt x="2" y="17"/>
                            </a:lnTo>
                            <a:lnTo>
                              <a:pt x="0" y="17"/>
                            </a:lnTo>
                            <a:lnTo>
                              <a:pt x="1" y="11"/>
                            </a:lnTo>
                            <a:lnTo>
                              <a:pt x="2" y="8"/>
                            </a:lnTo>
                            <a:lnTo>
                              <a:pt x="4" y="4"/>
                            </a:lnTo>
                            <a:lnTo>
                              <a:pt x="7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33" name="Freeform 10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08" y="1822"/>
                        <a:ext cx="18" cy="1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7" y="6"/>
                          </a:cxn>
                          <a:cxn ang="0">
                            <a:pos x="16" y="4"/>
                          </a:cxn>
                          <a:cxn ang="0">
                            <a:pos x="14" y="2"/>
                          </a:cxn>
                          <a:cxn ang="0">
                            <a:pos x="12" y="1"/>
                          </a:cxn>
                          <a:cxn ang="0">
                            <a:pos x="9" y="0"/>
                          </a:cxn>
                          <a:cxn ang="0">
                            <a:pos x="7" y="0"/>
                          </a:cxn>
                          <a:cxn ang="0">
                            <a:pos x="4" y="1"/>
                          </a:cxn>
                          <a:cxn ang="0">
                            <a:pos x="2" y="2"/>
                          </a:cxn>
                          <a:cxn ang="0">
                            <a:pos x="1" y="5"/>
                          </a:cxn>
                          <a:cxn ang="0">
                            <a:pos x="0" y="9"/>
                          </a:cxn>
                          <a:cxn ang="0">
                            <a:pos x="1" y="12"/>
                          </a:cxn>
                          <a:cxn ang="0">
                            <a:pos x="1" y="16"/>
                          </a:cxn>
                          <a:cxn ang="0">
                            <a:pos x="6" y="14"/>
                          </a:cxn>
                          <a:cxn ang="0">
                            <a:pos x="11" y="12"/>
                          </a:cxn>
                          <a:cxn ang="0">
                            <a:pos x="15" y="9"/>
                          </a:cxn>
                          <a:cxn ang="0">
                            <a:pos x="17" y="6"/>
                          </a:cxn>
                        </a:cxnLst>
                        <a:rect l="0" t="0" r="r" b="b"/>
                        <a:pathLst>
                          <a:path w="18" h="17">
                            <a:moveTo>
                              <a:pt x="17" y="6"/>
                            </a:moveTo>
                            <a:lnTo>
                              <a:pt x="16" y="4"/>
                            </a:lnTo>
                            <a:lnTo>
                              <a:pt x="14" y="2"/>
                            </a:lnTo>
                            <a:lnTo>
                              <a:pt x="12" y="1"/>
                            </a:lnTo>
                            <a:lnTo>
                              <a:pt x="9" y="0"/>
                            </a:lnTo>
                            <a:lnTo>
                              <a:pt x="7" y="0"/>
                            </a:lnTo>
                            <a:lnTo>
                              <a:pt x="4" y="1"/>
                            </a:lnTo>
                            <a:lnTo>
                              <a:pt x="2" y="2"/>
                            </a:lnTo>
                            <a:lnTo>
                              <a:pt x="1" y="5"/>
                            </a:lnTo>
                            <a:lnTo>
                              <a:pt x="0" y="9"/>
                            </a:lnTo>
                            <a:lnTo>
                              <a:pt x="1" y="12"/>
                            </a:lnTo>
                            <a:lnTo>
                              <a:pt x="1" y="16"/>
                            </a:lnTo>
                            <a:lnTo>
                              <a:pt x="6" y="14"/>
                            </a:lnTo>
                            <a:lnTo>
                              <a:pt x="11" y="12"/>
                            </a:lnTo>
                            <a:lnTo>
                              <a:pt x="15" y="9"/>
                            </a:lnTo>
                            <a:lnTo>
                              <a:pt x="17" y="6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34" name="Freeform 10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77" y="1817"/>
                        <a:ext cx="17" cy="1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"/>
                          </a:cxn>
                          <a:cxn ang="0">
                            <a:pos x="1" y="2"/>
                          </a:cxn>
                          <a:cxn ang="0">
                            <a:pos x="2" y="1"/>
                          </a:cxn>
                          <a:cxn ang="0">
                            <a:pos x="4" y="1"/>
                          </a:cxn>
                          <a:cxn ang="0">
                            <a:pos x="8" y="0"/>
                          </a:cxn>
                          <a:cxn ang="0">
                            <a:pos x="11" y="1"/>
                          </a:cxn>
                          <a:cxn ang="0">
                            <a:pos x="13" y="2"/>
                          </a:cxn>
                          <a:cxn ang="0">
                            <a:pos x="14" y="3"/>
                          </a:cxn>
                          <a:cxn ang="0">
                            <a:pos x="16" y="5"/>
                          </a:cxn>
                          <a:cxn ang="0">
                            <a:pos x="16" y="8"/>
                          </a:cxn>
                          <a:cxn ang="0">
                            <a:pos x="16" y="10"/>
                          </a:cxn>
                          <a:cxn ang="0">
                            <a:pos x="14" y="13"/>
                          </a:cxn>
                          <a:cxn ang="0">
                            <a:pos x="12" y="16"/>
                          </a:cxn>
                          <a:cxn ang="0">
                            <a:pos x="8" y="13"/>
                          </a:cxn>
                          <a:cxn ang="0">
                            <a:pos x="4" y="11"/>
                          </a:cxn>
                          <a:cxn ang="0">
                            <a:pos x="1" y="7"/>
                          </a:cxn>
                          <a:cxn ang="0">
                            <a:pos x="0" y="4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0" y="4"/>
                            </a:moveTo>
                            <a:lnTo>
                              <a:pt x="1" y="2"/>
                            </a:lnTo>
                            <a:lnTo>
                              <a:pt x="2" y="1"/>
                            </a:lnTo>
                            <a:lnTo>
                              <a:pt x="4" y="1"/>
                            </a:lnTo>
                            <a:lnTo>
                              <a:pt x="8" y="0"/>
                            </a:lnTo>
                            <a:lnTo>
                              <a:pt x="11" y="1"/>
                            </a:lnTo>
                            <a:lnTo>
                              <a:pt x="13" y="2"/>
                            </a:lnTo>
                            <a:lnTo>
                              <a:pt x="14" y="3"/>
                            </a:lnTo>
                            <a:lnTo>
                              <a:pt x="16" y="5"/>
                            </a:lnTo>
                            <a:lnTo>
                              <a:pt x="16" y="8"/>
                            </a:lnTo>
                            <a:lnTo>
                              <a:pt x="16" y="10"/>
                            </a:lnTo>
                            <a:lnTo>
                              <a:pt x="14" y="13"/>
                            </a:lnTo>
                            <a:lnTo>
                              <a:pt x="12" y="16"/>
                            </a:lnTo>
                            <a:lnTo>
                              <a:pt x="8" y="13"/>
                            </a:lnTo>
                            <a:lnTo>
                              <a:pt x="4" y="11"/>
                            </a:lnTo>
                            <a:lnTo>
                              <a:pt x="1" y="7"/>
                            </a:lnTo>
                            <a:lnTo>
                              <a:pt x="0" y="4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29" name="Oval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7" y="1801"/>
                      <a:ext cx="11" cy="11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18" name="Group 111"/>
              <p:cNvGrpSpPr>
                <a:grpSpLocks/>
              </p:cNvGrpSpPr>
              <p:nvPr/>
            </p:nvGrpSpPr>
            <p:grpSpPr bwMode="auto">
              <a:xfrm>
                <a:off x="2637" y="1481"/>
                <a:ext cx="281" cy="223"/>
                <a:chOff x="2637" y="1481"/>
                <a:chExt cx="281" cy="223"/>
              </a:xfrm>
            </p:grpSpPr>
            <p:sp>
              <p:nvSpPr>
                <p:cNvPr id="19" name="Freeform 112"/>
                <p:cNvSpPr>
                  <a:spLocks/>
                </p:cNvSpPr>
                <p:nvPr/>
              </p:nvSpPr>
              <p:spPr bwMode="auto">
                <a:xfrm>
                  <a:off x="2637" y="1481"/>
                  <a:ext cx="281" cy="223"/>
                </a:xfrm>
                <a:custGeom>
                  <a:avLst/>
                  <a:gdLst/>
                  <a:ahLst/>
                  <a:cxnLst>
                    <a:cxn ang="0">
                      <a:pos x="159" y="0"/>
                    </a:cxn>
                    <a:cxn ang="0">
                      <a:pos x="159" y="20"/>
                    </a:cxn>
                    <a:cxn ang="0">
                      <a:pos x="280" y="20"/>
                    </a:cxn>
                    <a:cxn ang="0">
                      <a:pos x="280" y="222"/>
                    </a:cxn>
                    <a:cxn ang="0">
                      <a:pos x="0" y="222"/>
                    </a:cxn>
                    <a:cxn ang="0">
                      <a:pos x="0" y="20"/>
                    </a:cxn>
                    <a:cxn ang="0">
                      <a:pos x="117" y="20"/>
                    </a:cxn>
                    <a:cxn ang="0">
                      <a:pos x="117" y="0"/>
                    </a:cxn>
                    <a:cxn ang="0">
                      <a:pos x="159" y="0"/>
                    </a:cxn>
                  </a:cxnLst>
                  <a:rect l="0" t="0" r="r" b="b"/>
                  <a:pathLst>
                    <a:path w="281" h="223">
                      <a:moveTo>
                        <a:pt x="159" y="0"/>
                      </a:moveTo>
                      <a:lnTo>
                        <a:pt x="159" y="20"/>
                      </a:lnTo>
                      <a:lnTo>
                        <a:pt x="280" y="20"/>
                      </a:lnTo>
                      <a:lnTo>
                        <a:pt x="280" y="222"/>
                      </a:lnTo>
                      <a:lnTo>
                        <a:pt x="0" y="222"/>
                      </a:lnTo>
                      <a:lnTo>
                        <a:pt x="0" y="20"/>
                      </a:lnTo>
                      <a:lnTo>
                        <a:pt x="117" y="20"/>
                      </a:lnTo>
                      <a:lnTo>
                        <a:pt x="117" y="0"/>
                      </a:lnTo>
                      <a:lnTo>
                        <a:pt x="159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" name="Freeform 113"/>
                <p:cNvSpPr>
                  <a:spLocks/>
                </p:cNvSpPr>
                <p:nvPr/>
              </p:nvSpPr>
              <p:spPr bwMode="auto">
                <a:xfrm>
                  <a:off x="2637" y="1559"/>
                  <a:ext cx="281" cy="145"/>
                </a:xfrm>
                <a:custGeom>
                  <a:avLst/>
                  <a:gdLst/>
                  <a:ahLst/>
                  <a:cxnLst>
                    <a:cxn ang="0">
                      <a:pos x="280" y="0"/>
                    </a:cxn>
                    <a:cxn ang="0">
                      <a:pos x="280" y="143"/>
                    </a:cxn>
                    <a:cxn ang="0">
                      <a:pos x="0" y="144"/>
                    </a:cxn>
                    <a:cxn ang="0">
                      <a:pos x="0" y="0"/>
                    </a:cxn>
                    <a:cxn ang="0">
                      <a:pos x="280" y="0"/>
                    </a:cxn>
                  </a:cxnLst>
                  <a:rect l="0" t="0" r="r" b="b"/>
                  <a:pathLst>
                    <a:path w="281" h="145">
                      <a:moveTo>
                        <a:pt x="280" y="0"/>
                      </a:moveTo>
                      <a:lnTo>
                        <a:pt x="280" y="143"/>
                      </a:lnTo>
                      <a:lnTo>
                        <a:pt x="0" y="144"/>
                      </a:lnTo>
                      <a:lnTo>
                        <a:pt x="0" y="0"/>
                      </a:lnTo>
                      <a:lnTo>
                        <a:pt x="280" y="0"/>
                      </a:lnTo>
                    </a:path>
                  </a:pathLst>
                </a:custGeom>
                <a:solidFill>
                  <a:srgbClr val="60C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7" name="Rectangle 114"/>
            <p:cNvSpPr>
              <a:spLocks noChangeArrowheads="1"/>
            </p:cNvSpPr>
            <p:nvPr/>
          </p:nvSpPr>
          <p:spPr bwMode="auto">
            <a:xfrm>
              <a:off x="2808" y="1860"/>
              <a:ext cx="660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200" u="none">
                  <a:solidFill>
                    <a:srgbClr val="FFFF66"/>
                  </a:solidFill>
                  <a:latin typeface="Arial" charset="0"/>
                  <a:ea typeface="굴림" charset="-127"/>
                </a:rPr>
                <a:t>Truck</a:t>
              </a:r>
              <a:endParaRPr lang="en-US" altLang="ko-KR" sz="1200" u="none">
                <a:latin typeface="Arial" charset="0"/>
                <a:ea typeface="굴림" charset="-127"/>
              </a:endParaRPr>
            </a:p>
          </p:txBody>
        </p:sp>
      </p:grpSp>
      <p:grpSp>
        <p:nvGrpSpPr>
          <p:cNvPr id="117" name="Group 115"/>
          <p:cNvGrpSpPr>
            <a:grpSpLocks/>
          </p:cNvGrpSpPr>
          <p:nvPr/>
        </p:nvGrpSpPr>
        <p:grpSpPr bwMode="auto">
          <a:xfrm>
            <a:off x="4286248" y="4214818"/>
            <a:ext cx="1447800" cy="1035050"/>
            <a:chOff x="2652" y="2198"/>
            <a:chExt cx="912" cy="652"/>
          </a:xfrm>
        </p:grpSpPr>
        <p:pic>
          <p:nvPicPr>
            <p:cNvPr id="118" name="Picture 11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63" y="2198"/>
              <a:ext cx="458" cy="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9" name="Rectangle 117"/>
            <p:cNvSpPr>
              <a:spLocks noChangeArrowheads="1"/>
            </p:cNvSpPr>
            <p:nvPr/>
          </p:nvSpPr>
          <p:spPr bwMode="auto">
            <a:xfrm>
              <a:off x="2652" y="2688"/>
              <a:ext cx="91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ko-KR" sz="1200" u="none">
                  <a:solidFill>
                    <a:srgbClr val="FFFF66"/>
                  </a:solidFill>
                  <a:latin typeface="Arial" charset="0"/>
                  <a:ea typeface="굴림" charset="-127"/>
                </a:rPr>
                <a:t>Chemical Process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Object</a:t>
            </a:r>
            <a:r>
              <a:rPr lang="ko-KR" altLang="en-US" dirty="0">
                <a:solidFill>
                  <a:schemeClr val="tx2"/>
                </a:solidFill>
              </a:rPr>
              <a:t> 예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857363"/>
            <a:ext cx="6572296" cy="405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Objects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객체의 상태</a:t>
            </a:r>
            <a:r>
              <a:rPr lang="en-US" altLang="ko-KR" dirty="0"/>
              <a:t>(state)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객체의 특성</a:t>
            </a:r>
            <a:r>
              <a:rPr lang="en-US" altLang="ko-KR" dirty="0"/>
              <a:t>(property)</a:t>
            </a:r>
            <a:r>
              <a:rPr lang="ko-KR" altLang="en-US" dirty="0"/>
              <a:t>를 나타내며 </a:t>
            </a:r>
            <a:r>
              <a:rPr lang="en-US" altLang="ko-KR" dirty="0"/>
              <a:t>variable</a:t>
            </a:r>
            <a:r>
              <a:rPr lang="ko-KR" altLang="en-US" dirty="0"/>
              <a:t>로 표현되며 값을 가질 수가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상태의 특성은 변하지 않으나 그 값은 변한다</a:t>
            </a:r>
            <a:endParaRPr lang="en-US" altLang="ko-KR" dirty="0"/>
          </a:p>
          <a:p>
            <a:pPr lvl="1"/>
            <a:r>
              <a:rPr lang="en-US" altLang="ko-KR" dirty="0"/>
              <a:t> State, Property, Variable, Data, Member</a:t>
            </a:r>
          </a:p>
          <a:p>
            <a:pPr lvl="1">
              <a:buNone/>
            </a:pPr>
            <a:endParaRPr lang="en-US" altLang="ko-KR" dirty="0"/>
          </a:p>
          <a:p>
            <a:r>
              <a:rPr lang="ko-KR" altLang="en-US" dirty="0"/>
              <a:t>객체의 행위</a:t>
            </a:r>
            <a:r>
              <a:rPr lang="en-US" altLang="ko-KR" dirty="0"/>
              <a:t>(behavior)</a:t>
            </a:r>
          </a:p>
          <a:p>
            <a:pPr lvl="1"/>
            <a:r>
              <a:rPr lang="ko-KR" altLang="en-US" dirty="0"/>
              <a:t>상태의 값을 변경시킬 수 있는 행위</a:t>
            </a:r>
            <a:endParaRPr lang="en-US" altLang="ko-KR" dirty="0"/>
          </a:p>
          <a:p>
            <a:pPr lvl="1"/>
            <a:r>
              <a:rPr lang="ko-KR" altLang="en-US" dirty="0"/>
              <a:t>여러 개의 </a:t>
            </a:r>
            <a:r>
              <a:rPr lang="en-US" altLang="ko-KR" dirty="0"/>
              <a:t>method</a:t>
            </a:r>
            <a:r>
              <a:rPr lang="ko-KR" altLang="en-US" dirty="0"/>
              <a:t>로 표현된다</a:t>
            </a:r>
            <a:endParaRPr lang="en-US" altLang="ko-KR" dirty="0"/>
          </a:p>
          <a:p>
            <a:pPr lvl="1"/>
            <a:r>
              <a:rPr lang="en-US" altLang="ko-KR" dirty="0"/>
              <a:t>Behavior, Action, Operation, Function, Method</a:t>
            </a:r>
          </a:p>
          <a:p>
            <a:pPr lvl="1"/>
            <a:r>
              <a:rPr lang="en-US" altLang="ko-KR" dirty="0"/>
              <a:t>Member function,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</a:rPr>
              <a:t>객체와 클래스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46514" y="1692399"/>
            <a:ext cx="8128000" cy="4708525"/>
            <a:chOff x="301" y="1122"/>
            <a:chExt cx="5120" cy="2966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3468" y="1436"/>
              <a:ext cx="1010" cy="481"/>
            </a:xfrm>
            <a:prstGeom prst="ellipse">
              <a:avLst/>
            </a:prstGeom>
            <a:gradFill rotWithShape="1">
              <a:gsLst>
                <a:gs pos="0">
                  <a:srgbClr val="B52F85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2400" b="1"/>
                <a:t>클래스</a:t>
              </a: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785" y="1428"/>
              <a:ext cx="1002" cy="4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2400" b="1" dirty="0"/>
                <a:t>객체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858" y="1570"/>
              <a:ext cx="15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1866" y="1838"/>
              <a:ext cx="15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337" y="1345"/>
              <a:ext cx="5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sz="2000" b="1"/>
                <a:t>추상화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882" y="1811"/>
              <a:ext cx="14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sz="2000" b="1"/>
                <a:t>구체화</a:t>
              </a:r>
              <a:r>
                <a:rPr lang="en-US" altLang="ko-KR" sz="2000" b="1"/>
                <a:t>(</a:t>
              </a:r>
              <a:r>
                <a:rPr lang="ko-KR" altLang="en-US" sz="2000" b="1"/>
                <a:t>인스턴스화</a:t>
              </a:r>
              <a:r>
                <a:rPr lang="en-US" altLang="ko-KR" sz="2000" b="1"/>
                <a:t>)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585" y="2158"/>
              <a:ext cx="389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en-US" altLang="ko-KR"/>
                <a:t> </a:t>
              </a:r>
              <a:r>
                <a:rPr lang="ko-KR" altLang="en-US" sz="2000" b="1"/>
                <a:t>객체는 클래스의 인스턴스</a:t>
              </a:r>
              <a:r>
                <a:rPr lang="en-US" altLang="ko-KR" sz="2000" b="1"/>
                <a:t>(instance) : instantiation</a:t>
              </a:r>
            </a:p>
            <a:p>
              <a:pPr>
                <a:buFont typeface="Wingdings" pitchFamily="2" charset="2"/>
                <a:buChar char="ü"/>
              </a:pPr>
              <a:r>
                <a:rPr lang="en-US" altLang="ko-KR" sz="2000" b="1"/>
                <a:t> </a:t>
              </a:r>
              <a:r>
                <a:rPr lang="ko-KR" altLang="en-US" sz="2000" b="1"/>
                <a:t>객체는 클래스의 복사물이다</a:t>
              </a:r>
              <a:r>
                <a:rPr lang="en-US" altLang="ko-KR" sz="2000" b="1"/>
                <a:t>.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01" y="1122"/>
              <a:ext cx="23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itchFamily="2" charset="2"/>
                <a:buChar char="u"/>
              </a:pPr>
              <a:r>
                <a:rPr lang="en-US" altLang="ko-KR" sz="2400" b="1"/>
                <a:t> </a:t>
              </a:r>
              <a:r>
                <a:rPr lang="ko-KR" altLang="en-US" sz="2400" b="1"/>
                <a:t>객체와 클래스간의 관계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435" y="2662"/>
              <a:ext cx="34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u"/>
              </a:pPr>
              <a:r>
                <a:rPr lang="en-US" altLang="ko-KR" sz="2400" b="1"/>
                <a:t> </a:t>
              </a:r>
              <a:r>
                <a:rPr lang="ko-KR" altLang="en-US" sz="2400" b="1"/>
                <a:t>객체와 객체간의 관계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698" y="2997"/>
              <a:ext cx="1002" cy="4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2400" b="1"/>
                <a:t>객체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2972" y="2968"/>
              <a:ext cx="1002" cy="4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2400" b="1"/>
                <a:t>객체</a:t>
              </a: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1887" y="3622"/>
              <a:ext cx="1002" cy="4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ko-KR" altLang="en-US" sz="2400" b="1"/>
                <a:t>객체</a:t>
              </a: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966" y="3227"/>
              <a:ext cx="7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1540" y="3480"/>
              <a:ext cx="340" cy="2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V="1">
              <a:off x="2683" y="3409"/>
              <a:ext cx="284" cy="2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H="1">
              <a:off x="2850" y="3472"/>
              <a:ext cx="253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098" y="3010"/>
              <a:ext cx="5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b="1"/>
                <a:t>메시지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1138" y="3580"/>
              <a:ext cx="5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b="1"/>
                <a:t>메시지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2952" y="3508"/>
              <a:ext cx="53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ko-KR" altLang="en-US" b="1"/>
                <a:t>메시지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3572" y="3315"/>
              <a:ext cx="1849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ko-KR" sz="2000" b="1"/>
                <a:t>            </a:t>
              </a:r>
              <a:r>
                <a:rPr lang="en-US" altLang="ko-KR" b="1"/>
                <a:t>[</a:t>
              </a:r>
              <a:r>
                <a:rPr lang="ko-KR" altLang="en-US" b="1"/>
                <a:t>그림</a:t>
              </a:r>
              <a:r>
                <a:rPr lang="en-US" altLang="ko-KR" b="1"/>
                <a:t>]</a:t>
              </a:r>
            </a:p>
            <a:p>
              <a:r>
                <a:rPr lang="en-US" altLang="ko-KR" b="1"/>
                <a:t> </a:t>
              </a:r>
              <a:r>
                <a:rPr lang="ko-KR" altLang="en-US" b="1"/>
                <a:t>객체 간 상호작용 </a:t>
              </a:r>
              <a:r>
                <a:rPr lang="en-US" altLang="ko-KR" b="1"/>
                <a:t>- </a:t>
              </a:r>
              <a:r>
                <a:rPr lang="ko-KR" altLang="en-US" b="1"/>
                <a:t>메시지</a:t>
              </a:r>
            </a:p>
            <a:p>
              <a:endParaRPr lang="en-US" altLang="ko-KR" b="1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Composite/Complex object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object that includes other objects inside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Ex) </a:t>
            </a:r>
            <a:r>
              <a:rPr lang="ko-KR" altLang="en-US" dirty="0"/>
              <a:t>자동차</a:t>
            </a:r>
            <a:r>
              <a:rPr lang="en-US" altLang="ko-KR" dirty="0"/>
              <a:t> : </a:t>
            </a:r>
            <a:r>
              <a:rPr lang="ko-KR" altLang="en-US" dirty="0"/>
              <a:t>타이어</a:t>
            </a:r>
            <a:r>
              <a:rPr lang="en-US" altLang="ko-KR" dirty="0"/>
              <a:t>, </a:t>
            </a:r>
            <a:r>
              <a:rPr lang="ko-KR" altLang="en-US" dirty="0"/>
              <a:t>엔진</a:t>
            </a:r>
            <a:r>
              <a:rPr lang="en-US" altLang="ko-KR" dirty="0"/>
              <a:t>, </a:t>
            </a:r>
            <a:r>
              <a:rPr lang="ko-KR" altLang="en-US" dirty="0"/>
              <a:t>차체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     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Finding Objects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개발할 문제 영역에서 어떻게 객체를 추출할 것인가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도서관 시스템</a:t>
            </a:r>
            <a:endParaRPr lang="en-US" altLang="ko-KR" dirty="0"/>
          </a:p>
          <a:p>
            <a:r>
              <a:rPr lang="ko-KR" altLang="en-US" dirty="0"/>
              <a:t>교통관리 시스템</a:t>
            </a:r>
            <a:endParaRPr lang="en-US" altLang="ko-KR" dirty="0"/>
          </a:p>
          <a:p>
            <a:r>
              <a:rPr lang="ko-KR" altLang="en-US" dirty="0"/>
              <a:t>온라인 쇼핑몰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2) Encapsulation (</a:t>
            </a:r>
            <a:r>
              <a:rPr lang="ko-KR" altLang="en-US" dirty="0">
                <a:solidFill>
                  <a:schemeClr val="tx2"/>
                </a:solidFill>
              </a:rPr>
              <a:t>캡슐화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Bundle data and operations together</a:t>
            </a:r>
          </a:p>
          <a:p>
            <a:r>
              <a:rPr lang="en-US" altLang="ko-KR" dirty="0"/>
              <a:t>Collect the related things together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3429000"/>
            <a:ext cx="4429156" cy="1487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3) </a:t>
            </a:r>
            <a:r>
              <a:rPr lang="ko-KR" altLang="en-US" dirty="0">
                <a:solidFill>
                  <a:schemeClr val="tx2"/>
                </a:solidFill>
              </a:rPr>
              <a:t>정보은폐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en-US" altLang="ko-KR" sz="3600" dirty="0">
                <a:solidFill>
                  <a:schemeClr val="tx2"/>
                </a:solidFill>
              </a:rPr>
              <a:t>(</a:t>
            </a:r>
            <a:r>
              <a:rPr lang="en-US" altLang="ko-KR" sz="3600" dirty="0">
                <a:solidFill>
                  <a:schemeClr val="tx2"/>
                </a:solidFill>
                <a:latin typeface="휴먼둥근헤드라인" pitchFamily="18" charset="-127"/>
                <a:ea typeface="휴먼둥근헤드라인" pitchFamily="18" charset="-127"/>
              </a:rPr>
              <a:t>Information Hiding</a:t>
            </a:r>
            <a:r>
              <a:rPr lang="en-US" altLang="ko-KR" sz="3600" dirty="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객체를 하나의 </a:t>
            </a:r>
            <a:r>
              <a:rPr lang="en-US" altLang="ko-KR" dirty="0"/>
              <a:t>Black box</a:t>
            </a:r>
            <a:r>
              <a:rPr lang="ko-KR" altLang="en-US" dirty="0"/>
              <a:t>로 취급</a:t>
            </a:r>
            <a:endParaRPr lang="en-US" altLang="ko-KR" dirty="0"/>
          </a:p>
          <a:p>
            <a:r>
              <a:rPr lang="ko-KR" altLang="en-US" dirty="0"/>
              <a:t>일부는 완전히 은폐</a:t>
            </a:r>
            <a:r>
              <a:rPr lang="en-US" altLang="ko-KR" dirty="0"/>
              <a:t>, </a:t>
            </a:r>
            <a:r>
              <a:rPr lang="ko-KR" altLang="en-US" dirty="0"/>
              <a:t>일부는 공개</a:t>
            </a:r>
            <a:endParaRPr lang="en-US" altLang="ko-KR" dirty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3000372"/>
            <a:ext cx="2867025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500438"/>
            <a:ext cx="30765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72816"/>
            <a:ext cx="6123810" cy="33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1. Background (</a:t>
            </a:r>
            <a:r>
              <a:rPr lang="ko-KR" altLang="en-US" dirty="0">
                <a:solidFill>
                  <a:schemeClr val="tx2"/>
                </a:solidFill>
              </a:rPr>
              <a:t>배경</a:t>
            </a:r>
            <a:r>
              <a:rPr lang="en-US" altLang="ko-KR" dirty="0">
                <a:solidFill>
                  <a:schemeClr val="tx2"/>
                </a:solidFill>
              </a:rPr>
              <a:t>) 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Observations</a:t>
            </a:r>
            <a:endParaRPr lang="en-US" altLang="ko-KR" dirty="0"/>
          </a:p>
          <a:p>
            <a:pPr lvl="1"/>
            <a:r>
              <a:rPr lang="en-US" altLang="ko-KR" sz="2400" dirty="0"/>
              <a:t>1970’s: Age of Structured Programming (</a:t>
            </a:r>
            <a:r>
              <a:rPr lang="ko-KR" altLang="en-US" sz="2400" dirty="0"/>
              <a:t>구조적 프로그래밍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1980’s: Transition Age from Structured Programming   to Object-Oriented Programming</a:t>
            </a:r>
          </a:p>
          <a:p>
            <a:pPr lvl="1"/>
            <a:r>
              <a:rPr lang="en-US" altLang="ko-KR" sz="2400" dirty="0"/>
              <a:t>1990’s: Age of Full-Fledged Object-Oriented Programming</a:t>
            </a:r>
          </a:p>
          <a:p>
            <a:pPr lvl="1"/>
            <a:r>
              <a:rPr lang="en-US" altLang="ko-KR" sz="2400" dirty="0"/>
              <a:t>2000’s: Object Technology for  WWW  and EC</a:t>
            </a:r>
          </a:p>
          <a:p>
            <a:pPr lvl="1"/>
            <a:r>
              <a:rPr lang="en-US" altLang="ko-KR" sz="2400" dirty="0"/>
              <a:t>Present : CBD, Software Factory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모드 </a:t>
            </a:r>
            <a:r>
              <a:rPr lang="en-US" altLang="ko-KR" dirty="0"/>
              <a:t>(visibility </a:t>
            </a:r>
            <a:r>
              <a:rPr lang="en-US" altLang="ko-KR" dirty="0" err="1"/>
              <a:t>specifier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C++</a:t>
            </a:r>
          </a:p>
          <a:p>
            <a:pPr lvl="1"/>
            <a:r>
              <a:rPr lang="en-US" altLang="ko-KR" dirty="0"/>
              <a:t>private</a:t>
            </a:r>
          </a:p>
          <a:p>
            <a:pPr lvl="1"/>
            <a:r>
              <a:rPr lang="en-US" altLang="ko-KR" dirty="0"/>
              <a:t>Protected</a:t>
            </a:r>
          </a:p>
          <a:p>
            <a:pPr lvl="1"/>
            <a:r>
              <a:rPr lang="en-US" altLang="ko-KR" dirty="0"/>
              <a:t>Public</a:t>
            </a:r>
          </a:p>
          <a:p>
            <a:pPr lvl="1"/>
            <a:r>
              <a:rPr lang="en-US" altLang="ko-KR" dirty="0"/>
              <a:t>Friend</a:t>
            </a:r>
          </a:p>
          <a:p>
            <a:r>
              <a:rPr lang="en-US" altLang="ko-KR" dirty="0"/>
              <a:t>Java</a:t>
            </a:r>
          </a:p>
          <a:p>
            <a:pPr lvl="1"/>
            <a:r>
              <a:rPr lang="en-US" altLang="ko-KR" dirty="0"/>
              <a:t> private</a:t>
            </a:r>
          </a:p>
          <a:p>
            <a:pPr lvl="1"/>
            <a:r>
              <a:rPr lang="en-US" altLang="ko-KR" dirty="0"/>
              <a:t> protected</a:t>
            </a:r>
          </a:p>
          <a:p>
            <a:pPr lvl="1"/>
            <a:r>
              <a:rPr lang="en-US" altLang="ko-KR" dirty="0"/>
              <a:t> public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예제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class Avg2 {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public String name;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private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avg</a:t>
            </a:r>
            <a:r>
              <a:rPr lang="en-US" altLang="ko-KR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public String average(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kor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eng)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{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avg</a:t>
            </a:r>
            <a:r>
              <a:rPr lang="en-US" altLang="ko-KR" dirty="0"/>
              <a:t> = (</a:t>
            </a:r>
            <a:r>
              <a:rPr lang="en-US" altLang="ko-KR" dirty="0" err="1"/>
              <a:t>kor+eng</a:t>
            </a:r>
            <a:r>
              <a:rPr lang="en-US" altLang="ko-KR" dirty="0"/>
              <a:t>)/2;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return </a:t>
            </a:r>
            <a:r>
              <a:rPr lang="en-US" altLang="ko-KR" dirty="0" err="1"/>
              <a:t>name+avg</a:t>
            </a:r>
            <a:r>
              <a:rPr lang="en-US" altLang="ko-KR" dirty="0"/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}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}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public class AvgTest2 {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Avg2 student1 = new Avg2();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....................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student1.name = "</a:t>
            </a:r>
            <a:r>
              <a:rPr lang="ko-KR" altLang="en-US" dirty="0"/>
              <a:t>김철수</a:t>
            </a:r>
            <a:r>
              <a:rPr lang="en-US" altLang="ko-KR" dirty="0"/>
              <a:t>";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student1.avg = 100;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....................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}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563888" y="4725144"/>
            <a:ext cx="3502397" cy="276999"/>
            <a:chOff x="5386640" y="3956535"/>
            <a:chExt cx="2647616" cy="276999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5386640" y="4091355"/>
              <a:ext cx="404560" cy="0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5797066" y="3956535"/>
              <a:ext cx="22371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>
                  <a:solidFill>
                    <a:srgbClr val="C00000"/>
                  </a:solidFill>
                  <a:latin typeface="+mn-ea"/>
                </a:rPr>
                <a:t>공개된 속성에 접근</a:t>
              </a:r>
              <a:r>
                <a:rPr lang="en-US" altLang="ko-KR" sz="1200" b="1" dirty="0">
                  <a:solidFill>
                    <a:srgbClr val="C00000"/>
                  </a:solidFill>
                  <a:latin typeface="+mn-ea"/>
                </a:rPr>
                <a:t>. </a:t>
              </a:r>
              <a:r>
                <a:rPr lang="ko-KR" altLang="en-US" sz="1200" b="1" dirty="0">
                  <a:solidFill>
                    <a:srgbClr val="C00000"/>
                  </a:solidFill>
                  <a:latin typeface="+mn-ea"/>
                </a:rPr>
                <a:t>오류 발생하지 않음</a:t>
              </a:r>
              <a:endParaRPr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3491880" y="5157192"/>
            <a:ext cx="535172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211960" y="5013176"/>
            <a:ext cx="28055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공개되지 않은 속성에 접근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. </a:t>
            </a:r>
            <a:r>
              <a:rPr lang="ko-KR" altLang="en-US" sz="1200" b="1" dirty="0">
                <a:solidFill>
                  <a:srgbClr val="C00000"/>
                </a:solidFill>
                <a:latin typeface="+mn-ea"/>
              </a:rPr>
              <a:t>오류 발생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protected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5576" y="1700808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208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protected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208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는 왜 필요한가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208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742950" marR="0" lvl="1" indent="-28575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나와 내 자식들만을 위한 것</a:t>
            </a:r>
          </a:p>
          <a:p>
            <a:pPr marL="742950" marR="0" lvl="1" indent="-28575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으로 한다면 어떻게 될까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742950" marR="0" lvl="1" indent="-28575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으로 한다면 어떻게 될까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742950" marR="0" lvl="1" indent="-28575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208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C++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208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의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208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protected </a:t>
            </a:r>
          </a:p>
          <a:p>
            <a:pPr marL="742950" marR="0" lvl="1" indent="-28575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protected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멤버는 자식에 상속된다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742950" marR="0" lvl="1" indent="-28575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자식 클래스에서 접근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사용 가능</a:t>
            </a:r>
          </a:p>
          <a:p>
            <a:pPr marL="742950" marR="0" lvl="1" indent="-28575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208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208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의 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208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protected </a:t>
            </a:r>
          </a:p>
          <a:p>
            <a:pPr marL="742950" marR="0" lvl="1" indent="-28575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Protected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멤버는 자식에 상속된다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742950" marR="0" lvl="1" indent="-28575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자식 클래스에서 접근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사용 가능</a:t>
            </a:r>
          </a:p>
          <a:p>
            <a:pPr marL="742950" marR="0" lvl="1" indent="-28575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같은 패키지 내에서 접근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사용 가능</a:t>
            </a:r>
          </a:p>
          <a:p>
            <a:pPr marL="342900" marR="0" lvl="0" indent="-34290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Benefits of Information Hiding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Higher Module Independency (</a:t>
            </a:r>
            <a:r>
              <a:rPr lang="ko-KR" altLang="en-US" dirty="0"/>
              <a:t>독립성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Better Maintainability  (</a:t>
            </a:r>
            <a:r>
              <a:rPr lang="ko-KR" altLang="en-US" dirty="0"/>
              <a:t>유지보수성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Better Extensibility  (</a:t>
            </a:r>
            <a:r>
              <a:rPr lang="ko-KR" altLang="en-US" dirty="0" err="1"/>
              <a:t>확장성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Internal representation or algorithms in an object can be changed without affecting other objects. (</a:t>
            </a:r>
            <a:r>
              <a:rPr lang="ko-KR" altLang="en-US" dirty="0"/>
              <a:t>독립성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Provides abstract view of objects (</a:t>
            </a:r>
            <a:r>
              <a:rPr lang="ko-KR" altLang="en-US" dirty="0"/>
              <a:t>추상화</a:t>
            </a:r>
            <a:r>
              <a:rPr lang="en-US" altLang="ko-KR" dirty="0"/>
              <a:t>)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642918"/>
            <a:ext cx="7286676" cy="544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4) Message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object accesses other objects by sending messages to them</a:t>
            </a:r>
          </a:p>
          <a:p>
            <a:r>
              <a:rPr lang="en-US" altLang="ko-KR" dirty="0"/>
              <a:t>A message consists of the name of object, method and any arguments:</a:t>
            </a:r>
          </a:p>
          <a:p>
            <a:pPr>
              <a:buNone/>
            </a:pPr>
            <a:r>
              <a:rPr lang="en-US" altLang="ko-KR" dirty="0"/>
              <a:t>   [</a:t>
            </a:r>
            <a:r>
              <a:rPr lang="en-US" altLang="ko-KR" dirty="0" err="1"/>
              <a:t>rec_obj</a:t>
            </a:r>
            <a:r>
              <a:rPr lang="en-US" altLang="ko-KR" dirty="0"/>
              <a:t>].[</a:t>
            </a:r>
            <a:r>
              <a:rPr lang="en-US" altLang="ko-KR" dirty="0" err="1"/>
              <a:t>method_name</a:t>
            </a:r>
            <a:r>
              <a:rPr lang="en-US" altLang="ko-KR" dirty="0"/>
              <a:t>]([arguments])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4714884"/>
            <a:ext cx="4705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60848"/>
            <a:ext cx="836301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7504" y="1988840"/>
          <a:ext cx="8915400" cy="344341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94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AvgTest1.java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2053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01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02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03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04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05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06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07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08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09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10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11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public class AvgTest1 {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public static void main(String[] </a:t>
                      </a:r>
                      <a:r>
                        <a:rPr lang="en-US" altLang="ko-KR" sz="1400" dirty="0" err="1"/>
                        <a:t>args</a:t>
                      </a:r>
                      <a:r>
                        <a:rPr lang="en-US" altLang="ko-KR" sz="1400" dirty="0"/>
                        <a:t>) {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Avg1Total student1 = new Avg1Total();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Avg1Total student2 = new Avg1Total();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.....................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String st1_avg = student1.average(70,80);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String st2_avg = student2.average(80,90);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</a:t>
                      </a: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 st1_total = student1.total(70,80);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</a:t>
                      </a: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 st2_total = student2.total(80,90);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 .....................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}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5) Class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object type is a category of objects </a:t>
            </a:r>
          </a:p>
          <a:p>
            <a:r>
              <a:rPr lang="en-US" altLang="ko-KR" dirty="0"/>
              <a:t>A class is an software implementation of an object type</a:t>
            </a:r>
          </a:p>
          <a:p>
            <a:r>
              <a:rPr lang="en-US" altLang="ko-KR" dirty="0"/>
              <a:t>A class is a set of objects</a:t>
            </a:r>
          </a:p>
          <a:p>
            <a:r>
              <a:rPr lang="en-US" altLang="ko-KR" dirty="0"/>
              <a:t>A class contains a data structure and operations that apply to each of its objects</a:t>
            </a:r>
          </a:p>
          <a:p>
            <a:pPr lvl="2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Example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711450" y="2852738"/>
            <a:ext cx="2619375" cy="14398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757613" y="3884613"/>
            <a:ext cx="809625" cy="766762"/>
            <a:chOff x="2367" y="2447"/>
            <a:chExt cx="510" cy="483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507" y="2462"/>
              <a:ext cx="370" cy="467"/>
            </a:xfrm>
            <a:custGeom>
              <a:avLst/>
              <a:gdLst/>
              <a:ahLst/>
              <a:cxnLst>
                <a:cxn ang="0">
                  <a:pos x="0" y="342"/>
                </a:cxn>
                <a:cxn ang="0">
                  <a:pos x="14" y="320"/>
                </a:cxn>
                <a:cxn ang="0">
                  <a:pos x="10" y="284"/>
                </a:cxn>
                <a:cxn ang="0">
                  <a:pos x="2" y="205"/>
                </a:cxn>
                <a:cxn ang="0">
                  <a:pos x="12" y="123"/>
                </a:cxn>
                <a:cxn ang="0">
                  <a:pos x="36" y="60"/>
                </a:cxn>
                <a:cxn ang="0">
                  <a:pos x="75" y="24"/>
                </a:cxn>
                <a:cxn ang="0">
                  <a:pos x="135" y="7"/>
                </a:cxn>
                <a:cxn ang="0">
                  <a:pos x="205" y="0"/>
                </a:cxn>
                <a:cxn ang="0">
                  <a:pos x="258" y="7"/>
                </a:cxn>
                <a:cxn ang="0">
                  <a:pos x="313" y="41"/>
                </a:cxn>
                <a:cxn ang="0">
                  <a:pos x="337" y="87"/>
                </a:cxn>
                <a:cxn ang="0">
                  <a:pos x="359" y="142"/>
                </a:cxn>
                <a:cxn ang="0">
                  <a:pos x="369" y="224"/>
                </a:cxn>
                <a:cxn ang="0">
                  <a:pos x="357" y="243"/>
                </a:cxn>
                <a:cxn ang="0">
                  <a:pos x="362" y="265"/>
                </a:cxn>
                <a:cxn ang="0">
                  <a:pos x="359" y="308"/>
                </a:cxn>
                <a:cxn ang="0">
                  <a:pos x="347" y="352"/>
                </a:cxn>
                <a:cxn ang="0">
                  <a:pos x="289" y="426"/>
                </a:cxn>
                <a:cxn ang="0">
                  <a:pos x="248" y="443"/>
                </a:cxn>
                <a:cxn ang="0">
                  <a:pos x="200" y="455"/>
                </a:cxn>
                <a:cxn ang="0">
                  <a:pos x="161" y="466"/>
                </a:cxn>
                <a:cxn ang="0">
                  <a:pos x="0" y="342"/>
                </a:cxn>
              </a:cxnLst>
              <a:rect l="0" t="0" r="r" b="b"/>
              <a:pathLst>
                <a:path w="370" h="467">
                  <a:moveTo>
                    <a:pt x="0" y="342"/>
                  </a:moveTo>
                  <a:lnTo>
                    <a:pt x="14" y="320"/>
                  </a:lnTo>
                  <a:lnTo>
                    <a:pt x="10" y="284"/>
                  </a:lnTo>
                  <a:lnTo>
                    <a:pt x="2" y="205"/>
                  </a:lnTo>
                  <a:lnTo>
                    <a:pt x="12" y="123"/>
                  </a:lnTo>
                  <a:lnTo>
                    <a:pt x="36" y="60"/>
                  </a:lnTo>
                  <a:lnTo>
                    <a:pt x="75" y="24"/>
                  </a:lnTo>
                  <a:lnTo>
                    <a:pt x="135" y="7"/>
                  </a:lnTo>
                  <a:lnTo>
                    <a:pt x="205" y="0"/>
                  </a:lnTo>
                  <a:lnTo>
                    <a:pt x="258" y="7"/>
                  </a:lnTo>
                  <a:lnTo>
                    <a:pt x="313" y="41"/>
                  </a:lnTo>
                  <a:lnTo>
                    <a:pt x="337" y="87"/>
                  </a:lnTo>
                  <a:lnTo>
                    <a:pt x="359" y="142"/>
                  </a:lnTo>
                  <a:lnTo>
                    <a:pt x="369" y="224"/>
                  </a:lnTo>
                  <a:lnTo>
                    <a:pt x="357" y="243"/>
                  </a:lnTo>
                  <a:lnTo>
                    <a:pt x="362" y="265"/>
                  </a:lnTo>
                  <a:lnTo>
                    <a:pt x="359" y="308"/>
                  </a:lnTo>
                  <a:lnTo>
                    <a:pt x="347" y="352"/>
                  </a:lnTo>
                  <a:lnTo>
                    <a:pt x="289" y="426"/>
                  </a:lnTo>
                  <a:lnTo>
                    <a:pt x="248" y="443"/>
                  </a:lnTo>
                  <a:lnTo>
                    <a:pt x="200" y="455"/>
                  </a:lnTo>
                  <a:lnTo>
                    <a:pt x="161" y="466"/>
                  </a:lnTo>
                  <a:lnTo>
                    <a:pt x="0" y="342"/>
                  </a:lnTo>
                </a:path>
              </a:pathLst>
            </a:custGeom>
            <a:solidFill>
              <a:srgbClr val="BF7F3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488" y="2447"/>
              <a:ext cx="365" cy="380"/>
            </a:xfrm>
            <a:custGeom>
              <a:avLst/>
              <a:gdLst/>
              <a:ahLst/>
              <a:cxnLst>
                <a:cxn ang="0">
                  <a:pos x="17" y="328"/>
                </a:cxn>
                <a:cxn ang="0">
                  <a:pos x="2" y="237"/>
                </a:cxn>
                <a:cxn ang="0">
                  <a:pos x="0" y="186"/>
                </a:cxn>
                <a:cxn ang="0">
                  <a:pos x="12" y="114"/>
                </a:cxn>
                <a:cxn ang="0">
                  <a:pos x="31" y="58"/>
                </a:cxn>
                <a:cxn ang="0">
                  <a:pos x="77" y="15"/>
                </a:cxn>
                <a:cxn ang="0">
                  <a:pos x="132" y="3"/>
                </a:cxn>
                <a:cxn ang="0">
                  <a:pos x="202" y="0"/>
                </a:cxn>
                <a:cxn ang="0">
                  <a:pos x="241" y="5"/>
                </a:cxn>
                <a:cxn ang="0">
                  <a:pos x="279" y="20"/>
                </a:cxn>
                <a:cxn ang="0">
                  <a:pos x="313" y="37"/>
                </a:cxn>
                <a:cxn ang="0">
                  <a:pos x="344" y="61"/>
                </a:cxn>
                <a:cxn ang="0">
                  <a:pos x="354" y="82"/>
                </a:cxn>
                <a:cxn ang="0">
                  <a:pos x="318" y="61"/>
                </a:cxn>
                <a:cxn ang="0">
                  <a:pos x="284" y="58"/>
                </a:cxn>
                <a:cxn ang="0">
                  <a:pos x="272" y="56"/>
                </a:cxn>
                <a:cxn ang="0">
                  <a:pos x="301" y="78"/>
                </a:cxn>
                <a:cxn ang="0">
                  <a:pos x="318" y="102"/>
                </a:cxn>
                <a:cxn ang="0">
                  <a:pos x="328" y="126"/>
                </a:cxn>
                <a:cxn ang="0">
                  <a:pos x="342" y="143"/>
                </a:cxn>
                <a:cxn ang="0">
                  <a:pos x="356" y="164"/>
                </a:cxn>
                <a:cxn ang="0">
                  <a:pos x="361" y="186"/>
                </a:cxn>
                <a:cxn ang="0">
                  <a:pos x="364" y="210"/>
                </a:cxn>
                <a:cxn ang="0">
                  <a:pos x="349" y="256"/>
                </a:cxn>
                <a:cxn ang="0">
                  <a:pos x="335" y="287"/>
                </a:cxn>
                <a:cxn ang="0">
                  <a:pos x="316" y="277"/>
                </a:cxn>
                <a:cxn ang="0">
                  <a:pos x="320" y="265"/>
                </a:cxn>
                <a:cxn ang="0">
                  <a:pos x="323" y="249"/>
                </a:cxn>
                <a:cxn ang="0">
                  <a:pos x="311" y="234"/>
                </a:cxn>
                <a:cxn ang="0">
                  <a:pos x="282" y="241"/>
                </a:cxn>
                <a:cxn ang="0">
                  <a:pos x="246" y="263"/>
                </a:cxn>
                <a:cxn ang="0">
                  <a:pos x="231" y="306"/>
                </a:cxn>
                <a:cxn ang="0">
                  <a:pos x="224" y="326"/>
                </a:cxn>
                <a:cxn ang="0">
                  <a:pos x="231" y="340"/>
                </a:cxn>
                <a:cxn ang="0">
                  <a:pos x="246" y="347"/>
                </a:cxn>
                <a:cxn ang="0">
                  <a:pos x="185" y="367"/>
                </a:cxn>
                <a:cxn ang="0">
                  <a:pos x="137" y="374"/>
                </a:cxn>
                <a:cxn ang="0">
                  <a:pos x="99" y="379"/>
                </a:cxn>
                <a:cxn ang="0">
                  <a:pos x="53" y="352"/>
                </a:cxn>
                <a:cxn ang="0">
                  <a:pos x="17" y="328"/>
                </a:cxn>
              </a:cxnLst>
              <a:rect l="0" t="0" r="r" b="b"/>
              <a:pathLst>
                <a:path w="365" h="380">
                  <a:moveTo>
                    <a:pt x="17" y="328"/>
                  </a:moveTo>
                  <a:lnTo>
                    <a:pt x="2" y="237"/>
                  </a:lnTo>
                  <a:lnTo>
                    <a:pt x="0" y="186"/>
                  </a:lnTo>
                  <a:lnTo>
                    <a:pt x="12" y="114"/>
                  </a:lnTo>
                  <a:lnTo>
                    <a:pt x="31" y="58"/>
                  </a:lnTo>
                  <a:lnTo>
                    <a:pt x="77" y="15"/>
                  </a:lnTo>
                  <a:lnTo>
                    <a:pt x="132" y="3"/>
                  </a:lnTo>
                  <a:lnTo>
                    <a:pt x="202" y="0"/>
                  </a:lnTo>
                  <a:lnTo>
                    <a:pt x="241" y="5"/>
                  </a:lnTo>
                  <a:lnTo>
                    <a:pt x="279" y="20"/>
                  </a:lnTo>
                  <a:lnTo>
                    <a:pt x="313" y="37"/>
                  </a:lnTo>
                  <a:lnTo>
                    <a:pt x="344" y="61"/>
                  </a:lnTo>
                  <a:lnTo>
                    <a:pt x="354" y="82"/>
                  </a:lnTo>
                  <a:lnTo>
                    <a:pt x="318" y="61"/>
                  </a:lnTo>
                  <a:lnTo>
                    <a:pt x="284" y="58"/>
                  </a:lnTo>
                  <a:lnTo>
                    <a:pt x="272" y="56"/>
                  </a:lnTo>
                  <a:lnTo>
                    <a:pt x="301" y="78"/>
                  </a:lnTo>
                  <a:lnTo>
                    <a:pt x="318" y="102"/>
                  </a:lnTo>
                  <a:lnTo>
                    <a:pt x="328" y="126"/>
                  </a:lnTo>
                  <a:lnTo>
                    <a:pt x="342" y="143"/>
                  </a:lnTo>
                  <a:lnTo>
                    <a:pt x="356" y="164"/>
                  </a:lnTo>
                  <a:lnTo>
                    <a:pt x="361" y="186"/>
                  </a:lnTo>
                  <a:lnTo>
                    <a:pt x="364" y="210"/>
                  </a:lnTo>
                  <a:lnTo>
                    <a:pt x="349" y="256"/>
                  </a:lnTo>
                  <a:lnTo>
                    <a:pt x="335" y="287"/>
                  </a:lnTo>
                  <a:lnTo>
                    <a:pt x="316" y="277"/>
                  </a:lnTo>
                  <a:lnTo>
                    <a:pt x="320" y="265"/>
                  </a:lnTo>
                  <a:lnTo>
                    <a:pt x="323" y="249"/>
                  </a:lnTo>
                  <a:lnTo>
                    <a:pt x="311" y="234"/>
                  </a:lnTo>
                  <a:lnTo>
                    <a:pt x="282" y="241"/>
                  </a:lnTo>
                  <a:lnTo>
                    <a:pt x="246" y="263"/>
                  </a:lnTo>
                  <a:lnTo>
                    <a:pt x="231" y="306"/>
                  </a:lnTo>
                  <a:lnTo>
                    <a:pt x="224" y="326"/>
                  </a:lnTo>
                  <a:lnTo>
                    <a:pt x="231" y="340"/>
                  </a:lnTo>
                  <a:lnTo>
                    <a:pt x="246" y="347"/>
                  </a:lnTo>
                  <a:lnTo>
                    <a:pt x="185" y="367"/>
                  </a:lnTo>
                  <a:lnTo>
                    <a:pt x="137" y="374"/>
                  </a:lnTo>
                  <a:lnTo>
                    <a:pt x="99" y="379"/>
                  </a:lnTo>
                  <a:lnTo>
                    <a:pt x="53" y="352"/>
                  </a:lnTo>
                  <a:lnTo>
                    <a:pt x="17" y="328"/>
                  </a:lnTo>
                </a:path>
              </a:pathLst>
            </a:custGeom>
            <a:solidFill>
              <a:srgbClr val="3F3F3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367" y="2792"/>
              <a:ext cx="305" cy="13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70" y="65"/>
                </a:cxn>
                <a:cxn ang="0">
                  <a:pos x="126" y="0"/>
                </a:cxn>
                <a:cxn ang="0">
                  <a:pos x="304" y="137"/>
                </a:cxn>
              </a:cxnLst>
              <a:rect l="0" t="0" r="r" b="b"/>
              <a:pathLst>
                <a:path w="305" h="138">
                  <a:moveTo>
                    <a:pt x="0" y="96"/>
                  </a:moveTo>
                  <a:lnTo>
                    <a:pt x="70" y="65"/>
                  </a:lnTo>
                  <a:lnTo>
                    <a:pt x="126" y="0"/>
                  </a:lnTo>
                  <a:lnTo>
                    <a:pt x="304" y="13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6963" y="2865438"/>
            <a:ext cx="1403350" cy="2754312"/>
            <a:chOff x="3091" y="1805"/>
            <a:chExt cx="884" cy="1735"/>
          </a:xfrm>
        </p:grpSpPr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155" y="3114"/>
              <a:ext cx="648" cy="426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425"/>
                </a:cxn>
                <a:cxn ang="0">
                  <a:pos x="647" y="425"/>
                </a:cxn>
                <a:cxn ang="0">
                  <a:pos x="623" y="5"/>
                </a:cxn>
                <a:cxn ang="0">
                  <a:pos x="53" y="0"/>
                </a:cxn>
              </a:cxnLst>
              <a:rect l="0" t="0" r="r" b="b"/>
              <a:pathLst>
                <a:path w="648" h="426">
                  <a:moveTo>
                    <a:pt x="53" y="0"/>
                  </a:moveTo>
                  <a:lnTo>
                    <a:pt x="0" y="425"/>
                  </a:lnTo>
                  <a:lnTo>
                    <a:pt x="647" y="425"/>
                  </a:lnTo>
                  <a:lnTo>
                    <a:pt x="623" y="5"/>
                  </a:lnTo>
                  <a:lnTo>
                    <a:pt x="53" y="0"/>
                  </a:lnTo>
                </a:path>
              </a:pathLst>
            </a:custGeom>
            <a:solidFill>
              <a:srgbClr val="005F5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3091" y="1805"/>
              <a:ext cx="760" cy="1346"/>
              <a:chOff x="3091" y="1805"/>
              <a:chExt cx="760" cy="1346"/>
            </a:xfrm>
          </p:grpSpPr>
          <p:grpSp>
            <p:nvGrpSpPr>
              <p:cNvPr id="14" name="Group 12"/>
              <p:cNvGrpSpPr>
                <a:grpSpLocks/>
              </p:cNvGrpSpPr>
              <p:nvPr/>
            </p:nvGrpSpPr>
            <p:grpSpPr bwMode="auto">
              <a:xfrm>
                <a:off x="3361" y="2224"/>
                <a:ext cx="284" cy="326"/>
                <a:chOff x="3361" y="2224"/>
                <a:chExt cx="284" cy="326"/>
              </a:xfrm>
            </p:grpSpPr>
            <p:sp>
              <p:nvSpPr>
                <p:cNvPr id="59" name="Freeform 13"/>
                <p:cNvSpPr>
                  <a:spLocks/>
                </p:cNvSpPr>
                <p:nvPr/>
              </p:nvSpPr>
              <p:spPr bwMode="auto">
                <a:xfrm>
                  <a:off x="3361" y="2224"/>
                  <a:ext cx="284" cy="326"/>
                </a:xfrm>
                <a:custGeom>
                  <a:avLst/>
                  <a:gdLst/>
                  <a:ahLst/>
                  <a:cxnLst>
                    <a:cxn ang="0">
                      <a:pos x="52" y="0"/>
                    </a:cxn>
                    <a:cxn ang="0">
                      <a:pos x="37" y="87"/>
                    </a:cxn>
                    <a:cxn ang="0">
                      <a:pos x="29" y="95"/>
                    </a:cxn>
                    <a:cxn ang="0">
                      <a:pos x="15" y="104"/>
                    </a:cxn>
                    <a:cxn ang="0">
                      <a:pos x="0" y="109"/>
                    </a:cxn>
                    <a:cxn ang="0">
                      <a:pos x="18" y="193"/>
                    </a:cxn>
                    <a:cxn ang="0">
                      <a:pos x="25" y="234"/>
                    </a:cxn>
                    <a:cxn ang="0">
                      <a:pos x="32" y="259"/>
                    </a:cxn>
                    <a:cxn ang="0">
                      <a:pos x="43" y="280"/>
                    </a:cxn>
                    <a:cxn ang="0">
                      <a:pos x="64" y="294"/>
                    </a:cxn>
                    <a:cxn ang="0">
                      <a:pos x="97" y="309"/>
                    </a:cxn>
                    <a:cxn ang="0">
                      <a:pos x="138" y="321"/>
                    </a:cxn>
                    <a:cxn ang="0">
                      <a:pos x="168" y="325"/>
                    </a:cxn>
                    <a:cxn ang="0">
                      <a:pos x="195" y="321"/>
                    </a:cxn>
                    <a:cxn ang="0">
                      <a:pos x="226" y="313"/>
                    </a:cxn>
                    <a:cxn ang="0">
                      <a:pos x="247" y="300"/>
                    </a:cxn>
                    <a:cxn ang="0">
                      <a:pos x="276" y="260"/>
                    </a:cxn>
                    <a:cxn ang="0">
                      <a:pos x="283" y="225"/>
                    </a:cxn>
                    <a:cxn ang="0">
                      <a:pos x="279" y="176"/>
                    </a:cxn>
                    <a:cxn ang="0">
                      <a:pos x="268" y="158"/>
                    </a:cxn>
                    <a:cxn ang="0">
                      <a:pos x="236" y="124"/>
                    </a:cxn>
                    <a:cxn ang="0">
                      <a:pos x="225" y="113"/>
                    </a:cxn>
                    <a:cxn ang="0">
                      <a:pos x="224" y="66"/>
                    </a:cxn>
                    <a:cxn ang="0">
                      <a:pos x="230" y="34"/>
                    </a:cxn>
                    <a:cxn ang="0">
                      <a:pos x="52" y="0"/>
                    </a:cxn>
                  </a:cxnLst>
                  <a:rect l="0" t="0" r="r" b="b"/>
                  <a:pathLst>
                    <a:path w="284" h="326">
                      <a:moveTo>
                        <a:pt x="52" y="0"/>
                      </a:moveTo>
                      <a:lnTo>
                        <a:pt x="37" y="87"/>
                      </a:lnTo>
                      <a:lnTo>
                        <a:pt x="29" y="95"/>
                      </a:lnTo>
                      <a:lnTo>
                        <a:pt x="15" y="104"/>
                      </a:lnTo>
                      <a:lnTo>
                        <a:pt x="0" y="109"/>
                      </a:lnTo>
                      <a:lnTo>
                        <a:pt x="18" y="193"/>
                      </a:lnTo>
                      <a:lnTo>
                        <a:pt x="25" y="234"/>
                      </a:lnTo>
                      <a:lnTo>
                        <a:pt x="32" y="259"/>
                      </a:lnTo>
                      <a:lnTo>
                        <a:pt x="43" y="280"/>
                      </a:lnTo>
                      <a:lnTo>
                        <a:pt x="64" y="294"/>
                      </a:lnTo>
                      <a:lnTo>
                        <a:pt x="97" y="309"/>
                      </a:lnTo>
                      <a:lnTo>
                        <a:pt x="138" y="321"/>
                      </a:lnTo>
                      <a:lnTo>
                        <a:pt x="168" y="325"/>
                      </a:lnTo>
                      <a:lnTo>
                        <a:pt x="195" y="321"/>
                      </a:lnTo>
                      <a:lnTo>
                        <a:pt x="226" y="313"/>
                      </a:lnTo>
                      <a:lnTo>
                        <a:pt x="247" y="300"/>
                      </a:lnTo>
                      <a:lnTo>
                        <a:pt x="276" y="260"/>
                      </a:lnTo>
                      <a:lnTo>
                        <a:pt x="283" y="225"/>
                      </a:lnTo>
                      <a:lnTo>
                        <a:pt x="279" y="176"/>
                      </a:lnTo>
                      <a:lnTo>
                        <a:pt x="268" y="158"/>
                      </a:lnTo>
                      <a:lnTo>
                        <a:pt x="236" y="124"/>
                      </a:lnTo>
                      <a:lnTo>
                        <a:pt x="225" y="113"/>
                      </a:lnTo>
                      <a:lnTo>
                        <a:pt x="224" y="66"/>
                      </a:lnTo>
                      <a:lnTo>
                        <a:pt x="230" y="34"/>
                      </a:lnTo>
                      <a:lnTo>
                        <a:pt x="52" y="0"/>
                      </a:lnTo>
                    </a:path>
                  </a:pathLst>
                </a:custGeom>
                <a:solidFill>
                  <a:srgbClr val="FF9F7F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60" name="Freeform 14"/>
                <p:cNvSpPr>
                  <a:spLocks/>
                </p:cNvSpPr>
                <p:nvPr/>
              </p:nvSpPr>
              <p:spPr bwMode="auto">
                <a:xfrm>
                  <a:off x="3362" y="2224"/>
                  <a:ext cx="231" cy="281"/>
                </a:xfrm>
                <a:custGeom>
                  <a:avLst/>
                  <a:gdLst/>
                  <a:ahLst/>
                  <a:cxnLst>
                    <a:cxn ang="0">
                      <a:pos x="52" y="0"/>
                    </a:cxn>
                    <a:cxn ang="0">
                      <a:pos x="37" y="87"/>
                    </a:cxn>
                    <a:cxn ang="0">
                      <a:pos x="29" y="95"/>
                    </a:cxn>
                    <a:cxn ang="0">
                      <a:pos x="15" y="104"/>
                    </a:cxn>
                    <a:cxn ang="0">
                      <a:pos x="0" y="109"/>
                    </a:cxn>
                    <a:cxn ang="0">
                      <a:pos x="18" y="193"/>
                    </a:cxn>
                    <a:cxn ang="0">
                      <a:pos x="25" y="234"/>
                    </a:cxn>
                    <a:cxn ang="0">
                      <a:pos x="32" y="259"/>
                    </a:cxn>
                    <a:cxn ang="0">
                      <a:pos x="43" y="280"/>
                    </a:cxn>
                    <a:cxn ang="0">
                      <a:pos x="45" y="262"/>
                    </a:cxn>
                    <a:cxn ang="0">
                      <a:pos x="45" y="246"/>
                    </a:cxn>
                    <a:cxn ang="0">
                      <a:pos x="51" y="231"/>
                    </a:cxn>
                    <a:cxn ang="0">
                      <a:pos x="52" y="219"/>
                    </a:cxn>
                    <a:cxn ang="0">
                      <a:pos x="56" y="199"/>
                    </a:cxn>
                    <a:cxn ang="0">
                      <a:pos x="59" y="182"/>
                    </a:cxn>
                    <a:cxn ang="0">
                      <a:pos x="66" y="158"/>
                    </a:cxn>
                    <a:cxn ang="0">
                      <a:pos x="75" y="142"/>
                    </a:cxn>
                    <a:cxn ang="0">
                      <a:pos x="88" y="129"/>
                    </a:cxn>
                    <a:cxn ang="0">
                      <a:pos x="102" y="117"/>
                    </a:cxn>
                    <a:cxn ang="0">
                      <a:pos x="119" y="101"/>
                    </a:cxn>
                    <a:cxn ang="0">
                      <a:pos x="141" y="88"/>
                    </a:cxn>
                    <a:cxn ang="0">
                      <a:pos x="230" y="34"/>
                    </a:cxn>
                    <a:cxn ang="0">
                      <a:pos x="52" y="0"/>
                    </a:cxn>
                  </a:cxnLst>
                  <a:rect l="0" t="0" r="r" b="b"/>
                  <a:pathLst>
                    <a:path w="231" h="281">
                      <a:moveTo>
                        <a:pt x="52" y="0"/>
                      </a:moveTo>
                      <a:lnTo>
                        <a:pt x="37" y="87"/>
                      </a:lnTo>
                      <a:lnTo>
                        <a:pt x="29" y="95"/>
                      </a:lnTo>
                      <a:lnTo>
                        <a:pt x="15" y="104"/>
                      </a:lnTo>
                      <a:lnTo>
                        <a:pt x="0" y="109"/>
                      </a:lnTo>
                      <a:lnTo>
                        <a:pt x="18" y="193"/>
                      </a:lnTo>
                      <a:lnTo>
                        <a:pt x="25" y="234"/>
                      </a:lnTo>
                      <a:lnTo>
                        <a:pt x="32" y="259"/>
                      </a:lnTo>
                      <a:lnTo>
                        <a:pt x="43" y="280"/>
                      </a:lnTo>
                      <a:lnTo>
                        <a:pt x="45" y="262"/>
                      </a:lnTo>
                      <a:lnTo>
                        <a:pt x="45" y="246"/>
                      </a:lnTo>
                      <a:lnTo>
                        <a:pt x="51" y="231"/>
                      </a:lnTo>
                      <a:lnTo>
                        <a:pt x="52" y="219"/>
                      </a:lnTo>
                      <a:lnTo>
                        <a:pt x="56" y="199"/>
                      </a:lnTo>
                      <a:lnTo>
                        <a:pt x="59" y="182"/>
                      </a:lnTo>
                      <a:lnTo>
                        <a:pt x="66" y="158"/>
                      </a:lnTo>
                      <a:lnTo>
                        <a:pt x="75" y="142"/>
                      </a:lnTo>
                      <a:lnTo>
                        <a:pt x="88" y="129"/>
                      </a:lnTo>
                      <a:lnTo>
                        <a:pt x="102" y="117"/>
                      </a:lnTo>
                      <a:lnTo>
                        <a:pt x="119" y="101"/>
                      </a:lnTo>
                      <a:lnTo>
                        <a:pt x="141" y="88"/>
                      </a:lnTo>
                      <a:lnTo>
                        <a:pt x="230" y="34"/>
                      </a:lnTo>
                      <a:lnTo>
                        <a:pt x="52" y="0"/>
                      </a:lnTo>
                    </a:path>
                  </a:pathLst>
                </a:custGeom>
                <a:solidFill>
                  <a:srgbClr val="FF7F3F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61" name="Freeform 15"/>
                <p:cNvSpPr>
                  <a:spLocks/>
                </p:cNvSpPr>
                <p:nvPr/>
              </p:nvSpPr>
              <p:spPr bwMode="auto">
                <a:xfrm>
                  <a:off x="3361" y="2224"/>
                  <a:ext cx="231" cy="235"/>
                </a:xfrm>
                <a:custGeom>
                  <a:avLst/>
                  <a:gdLst/>
                  <a:ahLst/>
                  <a:cxnLst>
                    <a:cxn ang="0">
                      <a:pos x="52" y="0"/>
                    </a:cxn>
                    <a:cxn ang="0">
                      <a:pos x="37" y="87"/>
                    </a:cxn>
                    <a:cxn ang="0">
                      <a:pos x="29" y="95"/>
                    </a:cxn>
                    <a:cxn ang="0">
                      <a:pos x="15" y="104"/>
                    </a:cxn>
                    <a:cxn ang="0">
                      <a:pos x="0" y="109"/>
                    </a:cxn>
                    <a:cxn ang="0">
                      <a:pos x="18" y="193"/>
                    </a:cxn>
                    <a:cxn ang="0">
                      <a:pos x="25" y="234"/>
                    </a:cxn>
                    <a:cxn ang="0">
                      <a:pos x="27" y="212"/>
                    </a:cxn>
                    <a:cxn ang="0">
                      <a:pos x="31" y="191"/>
                    </a:cxn>
                    <a:cxn ang="0">
                      <a:pos x="36" y="171"/>
                    </a:cxn>
                    <a:cxn ang="0">
                      <a:pos x="37" y="155"/>
                    </a:cxn>
                    <a:cxn ang="0">
                      <a:pos x="43" y="141"/>
                    </a:cxn>
                    <a:cxn ang="0">
                      <a:pos x="53" y="126"/>
                    </a:cxn>
                    <a:cxn ang="0">
                      <a:pos x="65" y="117"/>
                    </a:cxn>
                    <a:cxn ang="0">
                      <a:pos x="81" y="111"/>
                    </a:cxn>
                    <a:cxn ang="0">
                      <a:pos x="94" y="105"/>
                    </a:cxn>
                    <a:cxn ang="0">
                      <a:pos x="117" y="93"/>
                    </a:cxn>
                    <a:cxn ang="0">
                      <a:pos x="137" y="83"/>
                    </a:cxn>
                    <a:cxn ang="0">
                      <a:pos x="230" y="34"/>
                    </a:cxn>
                    <a:cxn ang="0">
                      <a:pos x="52" y="0"/>
                    </a:cxn>
                  </a:cxnLst>
                  <a:rect l="0" t="0" r="r" b="b"/>
                  <a:pathLst>
                    <a:path w="231" h="235">
                      <a:moveTo>
                        <a:pt x="52" y="0"/>
                      </a:moveTo>
                      <a:lnTo>
                        <a:pt x="37" y="87"/>
                      </a:lnTo>
                      <a:lnTo>
                        <a:pt x="29" y="95"/>
                      </a:lnTo>
                      <a:lnTo>
                        <a:pt x="15" y="104"/>
                      </a:lnTo>
                      <a:lnTo>
                        <a:pt x="0" y="109"/>
                      </a:lnTo>
                      <a:lnTo>
                        <a:pt x="18" y="193"/>
                      </a:lnTo>
                      <a:lnTo>
                        <a:pt x="25" y="234"/>
                      </a:lnTo>
                      <a:lnTo>
                        <a:pt x="27" y="212"/>
                      </a:lnTo>
                      <a:lnTo>
                        <a:pt x="31" y="191"/>
                      </a:lnTo>
                      <a:lnTo>
                        <a:pt x="36" y="171"/>
                      </a:lnTo>
                      <a:lnTo>
                        <a:pt x="37" y="155"/>
                      </a:lnTo>
                      <a:lnTo>
                        <a:pt x="43" y="141"/>
                      </a:lnTo>
                      <a:lnTo>
                        <a:pt x="53" y="126"/>
                      </a:lnTo>
                      <a:lnTo>
                        <a:pt x="65" y="117"/>
                      </a:lnTo>
                      <a:lnTo>
                        <a:pt x="81" y="111"/>
                      </a:lnTo>
                      <a:lnTo>
                        <a:pt x="94" y="105"/>
                      </a:lnTo>
                      <a:lnTo>
                        <a:pt x="117" y="93"/>
                      </a:lnTo>
                      <a:lnTo>
                        <a:pt x="137" y="83"/>
                      </a:lnTo>
                      <a:lnTo>
                        <a:pt x="230" y="34"/>
                      </a:lnTo>
                      <a:lnTo>
                        <a:pt x="52" y="0"/>
                      </a:lnTo>
                    </a:path>
                  </a:pathLst>
                </a:custGeom>
                <a:solidFill>
                  <a:srgbClr val="FF9F1F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" name="Group 16"/>
              <p:cNvGrpSpPr>
                <a:grpSpLocks/>
              </p:cNvGrpSpPr>
              <p:nvPr/>
            </p:nvGrpSpPr>
            <p:grpSpPr bwMode="auto">
              <a:xfrm>
                <a:off x="3324" y="1805"/>
                <a:ext cx="439" cy="500"/>
                <a:chOff x="3324" y="1805"/>
                <a:chExt cx="439" cy="500"/>
              </a:xfrm>
            </p:grpSpPr>
            <p:grpSp>
              <p:nvGrpSpPr>
                <p:cNvPr id="30" name="Group 17"/>
                <p:cNvGrpSpPr>
                  <a:grpSpLocks/>
                </p:cNvGrpSpPr>
                <p:nvPr/>
              </p:nvGrpSpPr>
              <p:grpSpPr bwMode="auto">
                <a:xfrm>
                  <a:off x="3353" y="1883"/>
                  <a:ext cx="319" cy="422"/>
                  <a:chOff x="3353" y="1883"/>
                  <a:chExt cx="319" cy="422"/>
                </a:xfrm>
              </p:grpSpPr>
              <p:grpSp>
                <p:nvGrpSpPr>
                  <p:cNvPr id="54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353" y="1883"/>
                    <a:ext cx="319" cy="422"/>
                    <a:chOff x="3353" y="1883"/>
                    <a:chExt cx="319" cy="422"/>
                  </a:xfrm>
                </p:grpSpPr>
                <p:sp>
                  <p:nvSpPr>
                    <p:cNvPr id="56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3417" y="2235"/>
                      <a:ext cx="168" cy="6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3" y="11"/>
                        </a:cxn>
                        <a:cxn ang="0">
                          <a:pos x="8" y="20"/>
                        </a:cxn>
                        <a:cxn ang="0">
                          <a:pos x="13" y="28"/>
                        </a:cxn>
                        <a:cxn ang="0">
                          <a:pos x="23" y="38"/>
                        </a:cxn>
                        <a:cxn ang="0">
                          <a:pos x="33" y="45"/>
                        </a:cxn>
                        <a:cxn ang="0">
                          <a:pos x="44" y="53"/>
                        </a:cxn>
                        <a:cxn ang="0">
                          <a:pos x="57" y="60"/>
                        </a:cxn>
                        <a:cxn ang="0">
                          <a:pos x="69" y="63"/>
                        </a:cxn>
                        <a:cxn ang="0">
                          <a:pos x="87" y="67"/>
                        </a:cxn>
                        <a:cxn ang="0">
                          <a:pos x="101" y="68"/>
                        </a:cxn>
                        <a:cxn ang="0">
                          <a:pos x="123" y="67"/>
                        </a:cxn>
                        <a:cxn ang="0">
                          <a:pos x="135" y="64"/>
                        </a:cxn>
                        <a:cxn ang="0">
                          <a:pos x="145" y="60"/>
                        </a:cxn>
                        <a:cxn ang="0">
                          <a:pos x="155" y="53"/>
                        </a:cxn>
                        <a:cxn ang="0">
                          <a:pos x="167" y="41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68" h="69">
                          <a:moveTo>
                            <a:pt x="0" y="0"/>
                          </a:moveTo>
                          <a:lnTo>
                            <a:pt x="3" y="11"/>
                          </a:lnTo>
                          <a:lnTo>
                            <a:pt x="8" y="20"/>
                          </a:lnTo>
                          <a:lnTo>
                            <a:pt x="13" y="28"/>
                          </a:lnTo>
                          <a:lnTo>
                            <a:pt x="23" y="38"/>
                          </a:lnTo>
                          <a:lnTo>
                            <a:pt x="33" y="45"/>
                          </a:lnTo>
                          <a:lnTo>
                            <a:pt x="44" y="53"/>
                          </a:lnTo>
                          <a:lnTo>
                            <a:pt x="57" y="60"/>
                          </a:lnTo>
                          <a:lnTo>
                            <a:pt x="69" y="63"/>
                          </a:lnTo>
                          <a:lnTo>
                            <a:pt x="87" y="67"/>
                          </a:lnTo>
                          <a:lnTo>
                            <a:pt x="101" y="68"/>
                          </a:lnTo>
                          <a:lnTo>
                            <a:pt x="123" y="67"/>
                          </a:lnTo>
                          <a:lnTo>
                            <a:pt x="135" y="64"/>
                          </a:lnTo>
                          <a:lnTo>
                            <a:pt x="145" y="60"/>
                          </a:lnTo>
                          <a:lnTo>
                            <a:pt x="155" y="53"/>
                          </a:lnTo>
                          <a:lnTo>
                            <a:pt x="167" y="4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7F3F00"/>
                    </a:solidFill>
                    <a:ln w="12700" cap="rnd" cmpd="sng">
                      <a:solidFill>
                        <a:srgbClr val="7F3F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7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3353" y="1883"/>
                      <a:ext cx="319" cy="421"/>
                    </a:xfrm>
                    <a:custGeom>
                      <a:avLst/>
                      <a:gdLst/>
                      <a:ahLst/>
                      <a:cxnLst>
                        <a:cxn ang="0">
                          <a:pos x="236" y="385"/>
                        </a:cxn>
                        <a:cxn ang="0">
                          <a:pos x="244" y="373"/>
                        </a:cxn>
                        <a:cxn ang="0">
                          <a:pos x="252" y="360"/>
                        </a:cxn>
                        <a:cxn ang="0">
                          <a:pos x="268" y="324"/>
                        </a:cxn>
                        <a:cxn ang="0">
                          <a:pos x="291" y="269"/>
                        </a:cxn>
                        <a:cxn ang="0">
                          <a:pos x="303" y="225"/>
                        </a:cxn>
                        <a:cxn ang="0">
                          <a:pos x="310" y="185"/>
                        </a:cxn>
                        <a:cxn ang="0">
                          <a:pos x="318" y="128"/>
                        </a:cxn>
                        <a:cxn ang="0">
                          <a:pos x="316" y="78"/>
                        </a:cxn>
                        <a:cxn ang="0">
                          <a:pos x="305" y="50"/>
                        </a:cxn>
                        <a:cxn ang="0">
                          <a:pos x="282" y="28"/>
                        </a:cxn>
                        <a:cxn ang="0">
                          <a:pos x="248" y="10"/>
                        </a:cxn>
                        <a:cxn ang="0">
                          <a:pos x="214" y="2"/>
                        </a:cxn>
                        <a:cxn ang="0">
                          <a:pos x="181" y="0"/>
                        </a:cxn>
                        <a:cxn ang="0">
                          <a:pos x="149" y="3"/>
                        </a:cxn>
                        <a:cxn ang="0">
                          <a:pos x="117" y="8"/>
                        </a:cxn>
                        <a:cxn ang="0">
                          <a:pos x="95" y="16"/>
                        </a:cxn>
                        <a:cxn ang="0">
                          <a:pos x="73" y="31"/>
                        </a:cxn>
                        <a:cxn ang="0">
                          <a:pos x="56" y="51"/>
                        </a:cxn>
                        <a:cxn ang="0">
                          <a:pos x="40" y="79"/>
                        </a:cxn>
                        <a:cxn ang="0">
                          <a:pos x="31" y="104"/>
                        </a:cxn>
                        <a:cxn ang="0">
                          <a:pos x="23" y="132"/>
                        </a:cxn>
                        <a:cxn ang="0">
                          <a:pos x="21" y="164"/>
                        </a:cxn>
                        <a:cxn ang="0">
                          <a:pos x="19" y="184"/>
                        </a:cxn>
                        <a:cxn ang="0">
                          <a:pos x="20" y="198"/>
                        </a:cxn>
                        <a:cxn ang="0">
                          <a:pos x="9" y="200"/>
                        </a:cxn>
                        <a:cxn ang="0">
                          <a:pos x="2" y="207"/>
                        </a:cxn>
                        <a:cxn ang="0">
                          <a:pos x="0" y="215"/>
                        </a:cxn>
                        <a:cxn ang="0">
                          <a:pos x="7" y="234"/>
                        </a:cxn>
                        <a:cxn ang="0">
                          <a:pos x="15" y="242"/>
                        </a:cxn>
                        <a:cxn ang="0">
                          <a:pos x="23" y="254"/>
                        </a:cxn>
                        <a:cxn ang="0">
                          <a:pos x="34" y="263"/>
                        </a:cxn>
                        <a:cxn ang="0">
                          <a:pos x="48" y="263"/>
                        </a:cxn>
                        <a:cxn ang="0">
                          <a:pos x="45" y="285"/>
                        </a:cxn>
                        <a:cxn ang="0">
                          <a:pos x="50" y="310"/>
                        </a:cxn>
                        <a:cxn ang="0">
                          <a:pos x="57" y="333"/>
                        </a:cxn>
                        <a:cxn ang="0">
                          <a:pos x="62" y="351"/>
                        </a:cxn>
                        <a:cxn ang="0">
                          <a:pos x="68" y="364"/>
                        </a:cxn>
                        <a:cxn ang="0">
                          <a:pos x="74" y="373"/>
                        </a:cxn>
                        <a:cxn ang="0">
                          <a:pos x="82" y="383"/>
                        </a:cxn>
                        <a:cxn ang="0">
                          <a:pos x="91" y="393"/>
                        </a:cxn>
                        <a:cxn ang="0">
                          <a:pos x="104" y="402"/>
                        </a:cxn>
                        <a:cxn ang="0">
                          <a:pos x="114" y="408"/>
                        </a:cxn>
                        <a:cxn ang="0">
                          <a:pos x="125" y="413"/>
                        </a:cxn>
                        <a:cxn ang="0">
                          <a:pos x="137" y="415"/>
                        </a:cxn>
                        <a:cxn ang="0">
                          <a:pos x="148" y="417"/>
                        </a:cxn>
                        <a:cxn ang="0">
                          <a:pos x="161" y="419"/>
                        </a:cxn>
                        <a:cxn ang="0">
                          <a:pos x="174" y="420"/>
                        </a:cxn>
                        <a:cxn ang="0">
                          <a:pos x="190" y="418"/>
                        </a:cxn>
                        <a:cxn ang="0">
                          <a:pos x="203" y="414"/>
                        </a:cxn>
                        <a:cxn ang="0">
                          <a:pos x="214" y="409"/>
                        </a:cxn>
                        <a:cxn ang="0">
                          <a:pos x="226" y="397"/>
                        </a:cxn>
                        <a:cxn ang="0">
                          <a:pos x="236" y="385"/>
                        </a:cxn>
                      </a:cxnLst>
                      <a:rect l="0" t="0" r="r" b="b"/>
                      <a:pathLst>
                        <a:path w="319" h="421">
                          <a:moveTo>
                            <a:pt x="236" y="385"/>
                          </a:moveTo>
                          <a:lnTo>
                            <a:pt x="244" y="373"/>
                          </a:lnTo>
                          <a:lnTo>
                            <a:pt x="252" y="360"/>
                          </a:lnTo>
                          <a:lnTo>
                            <a:pt x="268" y="324"/>
                          </a:lnTo>
                          <a:lnTo>
                            <a:pt x="291" y="269"/>
                          </a:lnTo>
                          <a:lnTo>
                            <a:pt x="303" y="225"/>
                          </a:lnTo>
                          <a:lnTo>
                            <a:pt x="310" y="185"/>
                          </a:lnTo>
                          <a:lnTo>
                            <a:pt x="318" y="128"/>
                          </a:lnTo>
                          <a:lnTo>
                            <a:pt x="316" y="78"/>
                          </a:lnTo>
                          <a:lnTo>
                            <a:pt x="305" y="50"/>
                          </a:lnTo>
                          <a:lnTo>
                            <a:pt x="282" y="28"/>
                          </a:lnTo>
                          <a:lnTo>
                            <a:pt x="248" y="10"/>
                          </a:lnTo>
                          <a:lnTo>
                            <a:pt x="214" y="2"/>
                          </a:lnTo>
                          <a:lnTo>
                            <a:pt x="181" y="0"/>
                          </a:lnTo>
                          <a:lnTo>
                            <a:pt x="149" y="3"/>
                          </a:lnTo>
                          <a:lnTo>
                            <a:pt x="117" y="8"/>
                          </a:lnTo>
                          <a:lnTo>
                            <a:pt x="95" y="16"/>
                          </a:lnTo>
                          <a:lnTo>
                            <a:pt x="73" y="31"/>
                          </a:lnTo>
                          <a:lnTo>
                            <a:pt x="56" y="51"/>
                          </a:lnTo>
                          <a:lnTo>
                            <a:pt x="40" y="79"/>
                          </a:lnTo>
                          <a:lnTo>
                            <a:pt x="31" y="104"/>
                          </a:lnTo>
                          <a:lnTo>
                            <a:pt x="23" y="132"/>
                          </a:lnTo>
                          <a:lnTo>
                            <a:pt x="21" y="164"/>
                          </a:lnTo>
                          <a:lnTo>
                            <a:pt x="19" y="184"/>
                          </a:lnTo>
                          <a:lnTo>
                            <a:pt x="20" y="198"/>
                          </a:lnTo>
                          <a:lnTo>
                            <a:pt x="9" y="200"/>
                          </a:lnTo>
                          <a:lnTo>
                            <a:pt x="2" y="207"/>
                          </a:lnTo>
                          <a:lnTo>
                            <a:pt x="0" y="215"/>
                          </a:lnTo>
                          <a:lnTo>
                            <a:pt x="7" y="234"/>
                          </a:lnTo>
                          <a:lnTo>
                            <a:pt x="15" y="242"/>
                          </a:lnTo>
                          <a:lnTo>
                            <a:pt x="23" y="254"/>
                          </a:lnTo>
                          <a:lnTo>
                            <a:pt x="34" y="263"/>
                          </a:lnTo>
                          <a:lnTo>
                            <a:pt x="48" y="263"/>
                          </a:lnTo>
                          <a:lnTo>
                            <a:pt x="45" y="285"/>
                          </a:lnTo>
                          <a:lnTo>
                            <a:pt x="50" y="310"/>
                          </a:lnTo>
                          <a:lnTo>
                            <a:pt x="57" y="333"/>
                          </a:lnTo>
                          <a:lnTo>
                            <a:pt x="62" y="351"/>
                          </a:lnTo>
                          <a:lnTo>
                            <a:pt x="68" y="364"/>
                          </a:lnTo>
                          <a:lnTo>
                            <a:pt x="74" y="373"/>
                          </a:lnTo>
                          <a:lnTo>
                            <a:pt x="82" y="383"/>
                          </a:lnTo>
                          <a:lnTo>
                            <a:pt x="91" y="393"/>
                          </a:lnTo>
                          <a:lnTo>
                            <a:pt x="104" y="402"/>
                          </a:lnTo>
                          <a:lnTo>
                            <a:pt x="114" y="408"/>
                          </a:lnTo>
                          <a:lnTo>
                            <a:pt x="125" y="413"/>
                          </a:lnTo>
                          <a:lnTo>
                            <a:pt x="137" y="415"/>
                          </a:lnTo>
                          <a:lnTo>
                            <a:pt x="148" y="417"/>
                          </a:lnTo>
                          <a:lnTo>
                            <a:pt x="161" y="419"/>
                          </a:lnTo>
                          <a:lnTo>
                            <a:pt x="174" y="420"/>
                          </a:lnTo>
                          <a:lnTo>
                            <a:pt x="190" y="418"/>
                          </a:lnTo>
                          <a:lnTo>
                            <a:pt x="203" y="414"/>
                          </a:lnTo>
                          <a:lnTo>
                            <a:pt x="214" y="409"/>
                          </a:lnTo>
                          <a:lnTo>
                            <a:pt x="226" y="397"/>
                          </a:lnTo>
                          <a:lnTo>
                            <a:pt x="236" y="385"/>
                          </a:lnTo>
                        </a:path>
                      </a:pathLst>
                    </a:custGeom>
                    <a:solidFill>
                      <a:srgbClr val="FF9F7F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8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3490" y="2153"/>
                      <a:ext cx="155" cy="152"/>
                    </a:xfrm>
                    <a:custGeom>
                      <a:avLst/>
                      <a:gdLst/>
                      <a:ahLst/>
                      <a:cxnLst>
                        <a:cxn ang="0">
                          <a:pos x="99" y="115"/>
                        </a:cxn>
                        <a:cxn ang="0">
                          <a:pos x="107" y="103"/>
                        </a:cxn>
                        <a:cxn ang="0">
                          <a:pos x="115" y="90"/>
                        </a:cxn>
                        <a:cxn ang="0">
                          <a:pos x="131" y="55"/>
                        </a:cxn>
                        <a:cxn ang="0">
                          <a:pos x="154" y="0"/>
                        </a:cxn>
                        <a:cxn ang="0">
                          <a:pos x="138" y="23"/>
                        </a:cxn>
                        <a:cxn ang="0">
                          <a:pos x="123" y="45"/>
                        </a:cxn>
                        <a:cxn ang="0">
                          <a:pos x="115" y="62"/>
                        </a:cxn>
                        <a:cxn ang="0">
                          <a:pos x="111" y="75"/>
                        </a:cxn>
                        <a:cxn ang="0">
                          <a:pos x="103" y="93"/>
                        </a:cxn>
                        <a:cxn ang="0">
                          <a:pos x="95" y="108"/>
                        </a:cxn>
                        <a:cxn ang="0">
                          <a:pos x="86" y="117"/>
                        </a:cxn>
                        <a:cxn ang="0">
                          <a:pos x="78" y="125"/>
                        </a:cxn>
                        <a:cxn ang="0">
                          <a:pos x="68" y="131"/>
                        </a:cxn>
                        <a:cxn ang="0">
                          <a:pos x="54" y="126"/>
                        </a:cxn>
                        <a:cxn ang="0">
                          <a:pos x="50" y="117"/>
                        </a:cxn>
                        <a:cxn ang="0">
                          <a:pos x="39" y="107"/>
                        </a:cxn>
                        <a:cxn ang="0">
                          <a:pos x="42" y="125"/>
                        </a:cxn>
                        <a:cxn ang="0">
                          <a:pos x="34" y="137"/>
                        </a:cxn>
                        <a:cxn ang="0">
                          <a:pos x="25" y="143"/>
                        </a:cxn>
                        <a:cxn ang="0">
                          <a:pos x="0" y="146"/>
                        </a:cxn>
                        <a:cxn ang="0">
                          <a:pos x="11" y="148"/>
                        </a:cxn>
                        <a:cxn ang="0">
                          <a:pos x="24" y="150"/>
                        </a:cxn>
                        <a:cxn ang="0">
                          <a:pos x="37" y="151"/>
                        </a:cxn>
                        <a:cxn ang="0">
                          <a:pos x="53" y="149"/>
                        </a:cxn>
                        <a:cxn ang="0">
                          <a:pos x="66" y="145"/>
                        </a:cxn>
                        <a:cxn ang="0">
                          <a:pos x="77" y="139"/>
                        </a:cxn>
                        <a:cxn ang="0">
                          <a:pos x="89" y="128"/>
                        </a:cxn>
                        <a:cxn ang="0">
                          <a:pos x="99" y="115"/>
                        </a:cxn>
                      </a:cxnLst>
                      <a:rect l="0" t="0" r="r" b="b"/>
                      <a:pathLst>
                        <a:path w="155" h="152">
                          <a:moveTo>
                            <a:pt x="99" y="115"/>
                          </a:moveTo>
                          <a:lnTo>
                            <a:pt x="107" y="103"/>
                          </a:lnTo>
                          <a:lnTo>
                            <a:pt x="115" y="90"/>
                          </a:lnTo>
                          <a:lnTo>
                            <a:pt x="131" y="55"/>
                          </a:lnTo>
                          <a:lnTo>
                            <a:pt x="154" y="0"/>
                          </a:lnTo>
                          <a:lnTo>
                            <a:pt x="138" y="23"/>
                          </a:lnTo>
                          <a:lnTo>
                            <a:pt x="123" y="45"/>
                          </a:lnTo>
                          <a:lnTo>
                            <a:pt x="115" y="62"/>
                          </a:lnTo>
                          <a:lnTo>
                            <a:pt x="111" y="75"/>
                          </a:lnTo>
                          <a:lnTo>
                            <a:pt x="103" y="93"/>
                          </a:lnTo>
                          <a:lnTo>
                            <a:pt x="95" y="108"/>
                          </a:lnTo>
                          <a:lnTo>
                            <a:pt x="86" y="117"/>
                          </a:lnTo>
                          <a:lnTo>
                            <a:pt x="78" y="125"/>
                          </a:lnTo>
                          <a:lnTo>
                            <a:pt x="68" y="131"/>
                          </a:lnTo>
                          <a:lnTo>
                            <a:pt x="54" y="126"/>
                          </a:lnTo>
                          <a:lnTo>
                            <a:pt x="50" y="117"/>
                          </a:lnTo>
                          <a:lnTo>
                            <a:pt x="39" y="107"/>
                          </a:lnTo>
                          <a:lnTo>
                            <a:pt x="42" y="125"/>
                          </a:lnTo>
                          <a:lnTo>
                            <a:pt x="34" y="137"/>
                          </a:lnTo>
                          <a:lnTo>
                            <a:pt x="25" y="143"/>
                          </a:lnTo>
                          <a:lnTo>
                            <a:pt x="0" y="146"/>
                          </a:lnTo>
                          <a:lnTo>
                            <a:pt x="11" y="148"/>
                          </a:lnTo>
                          <a:lnTo>
                            <a:pt x="24" y="150"/>
                          </a:lnTo>
                          <a:lnTo>
                            <a:pt x="37" y="151"/>
                          </a:lnTo>
                          <a:lnTo>
                            <a:pt x="53" y="149"/>
                          </a:lnTo>
                          <a:lnTo>
                            <a:pt x="66" y="145"/>
                          </a:lnTo>
                          <a:lnTo>
                            <a:pt x="77" y="139"/>
                          </a:lnTo>
                          <a:lnTo>
                            <a:pt x="89" y="128"/>
                          </a:lnTo>
                          <a:lnTo>
                            <a:pt x="99" y="115"/>
                          </a:lnTo>
                        </a:path>
                      </a:pathLst>
                    </a:custGeom>
                    <a:solidFill>
                      <a:srgbClr val="FF7F3F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55" name="Freeform 22"/>
                  <p:cNvSpPr>
                    <a:spLocks/>
                  </p:cNvSpPr>
                  <p:nvPr/>
                </p:nvSpPr>
                <p:spPr bwMode="auto">
                  <a:xfrm>
                    <a:off x="3354" y="2092"/>
                    <a:ext cx="68" cy="144"/>
                  </a:xfrm>
                  <a:custGeom>
                    <a:avLst/>
                    <a:gdLst/>
                    <a:ahLst/>
                    <a:cxnLst>
                      <a:cxn ang="0">
                        <a:pos x="62" y="117"/>
                      </a:cxn>
                      <a:cxn ang="0">
                        <a:pos x="58" y="107"/>
                      </a:cxn>
                      <a:cxn ang="0">
                        <a:pos x="58" y="96"/>
                      </a:cxn>
                      <a:cxn ang="0">
                        <a:pos x="59" y="87"/>
                      </a:cxn>
                      <a:cxn ang="0">
                        <a:pos x="62" y="77"/>
                      </a:cxn>
                      <a:cxn ang="0">
                        <a:pos x="64" y="66"/>
                      </a:cxn>
                      <a:cxn ang="0">
                        <a:pos x="64" y="57"/>
                      </a:cxn>
                      <a:cxn ang="0">
                        <a:pos x="64" y="48"/>
                      </a:cxn>
                      <a:cxn ang="0">
                        <a:pos x="67" y="37"/>
                      </a:cxn>
                      <a:cxn ang="0">
                        <a:pos x="63" y="33"/>
                      </a:cxn>
                      <a:cxn ang="0">
                        <a:pos x="57" y="27"/>
                      </a:cxn>
                      <a:cxn ang="0">
                        <a:pos x="53" y="19"/>
                      </a:cxn>
                      <a:cxn ang="0">
                        <a:pos x="51" y="15"/>
                      </a:cxn>
                      <a:cxn ang="0">
                        <a:pos x="49" y="9"/>
                      </a:cxn>
                      <a:cxn ang="0">
                        <a:pos x="43" y="3"/>
                      </a:cxn>
                      <a:cxn ang="0">
                        <a:pos x="38" y="5"/>
                      </a:cxn>
                      <a:cxn ang="0">
                        <a:pos x="2" y="0"/>
                      </a:cxn>
                      <a:cxn ang="0">
                        <a:pos x="0" y="8"/>
                      </a:cxn>
                      <a:cxn ang="0">
                        <a:pos x="6" y="26"/>
                      </a:cxn>
                      <a:cxn ang="0">
                        <a:pos x="15" y="35"/>
                      </a:cxn>
                      <a:cxn ang="0">
                        <a:pos x="22" y="47"/>
                      </a:cxn>
                      <a:cxn ang="0">
                        <a:pos x="34" y="55"/>
                      </a:cxn>
                      <a:cxn ang="0">
                        <a:pos x="48" y="55"/>
                      </a:cxn>
                      <a:cxn ang="0">
                        <a:pos x="45" y="78"/>
                      </a:cxn>
                      <a:cxn ang="0">
                        <a:pos x="50" y="102"/>
                      </a:cxn>
                      <a:cxn ang="0">
                        <a:pos x="57" y="126"/>
                      </a:cxn>
                      <a:cxn ang="0">
                        <a:pos x="62" y="143"/>
                      </a:cxn>
                      <a:cxn ang="0">
                        <a:pos x="62" y="117"/>
                      </a:cxn>
                    </a:cxnLst>
                    <a:rect l="0" t="0" r="r" b="b"/>
                    <a:pathLst>
                      <a:path w="68" h="144">
                        <a:moveTo>
                          <a:pt x="62" y="117"/>
                        </a:moveTo>
                        <a:lnTo>
                          <a:pt x="58" y="107"/>
                        </a:lnTo>
                        <a:lnTo>
                          <a:pt x="58" y="96"/>
                        </a:lnTo>
                        <a:lnTo>
                          <a:pt x="59" y="87"/>
                        </a:lnTo>
                        <a:lnTo>
                          <a:pt x="62" y="77"/>
                        </a:lnTo>
                        <a:lnTo>
                          <a:pt x="64" y="66"/>
                        </a:lnTo>
                        <a:lnTo>
                          <a:pt x="64" y="57"/>
                        </a:lnTo>
                        <a:lnTo>
                          <a:pt x="64" y="48"/>
                        </a:lnTo>
                        <a:lnTo>
                          <a:pt x="67" y="37"/>
                        </a:lnTo>
                        <a:lnTo>
                          <a:pt x="63" y="33"/>
                        </a:lnTo>
                        <a:lnTo>
                          <a:pt x="57" y="27"/>
                        </a:lnTo>
                        <a:lnTo>
                          <a:pt x="53" y="19"/>
                        </a:lnTo>
                        <a:lnTo>
                          <a:pt x="51" y="15"/>
                        </a:lnTo>
                        <a:lnTo>
                          <a:pt x="49" y="9"/>
                        </a:lnTo>
                        <a:lnTo>
                          <a:pt x="43" y="3"/>
                        </a:lnTo>
                        <a:lnTo>
                          <a:pt x="38" y="5"/>
                        </a:lnTo>
                        <a:lnTo>
                          <a:pt x="2" y="0"/>
                        </a:lnTo>
                        <a:lnTo>
                          <a:pt x="0" y="8"/>
                        </a:lnTo>
                        <a:lnTo>
                          <a:pt x="6" y="26"/>
                        </a:lnTo>
                        <a:lnTo>
                          <a:pt x="15" y="35"/>
                        </a:lnTo>
                        <a:lnTo>
                          <a:pt x="22" y="47"/>
                        </a:lnTo>
                        <a:lnTo>
                          <a:pt x="34" y="55"/>
                        </a:lnTo>
                        <a:lnTo>
                          <a:pt x="48" y="55"/>
                        </a:lnTo>
                        <a:lnTo>
                          <a:pt x="45" y="78"/>
                        </a:lnTo>
                        <a:lnTo>
                          <a:pt x="50" y="102"/>
                        </a:lnTo>
                        <a:lnTo>
                          <a:pt x="57" y="126"/>
                        </a:lnTo>
                        <a:lnTo>
                          <a:pt x="62" y="143"/>
                        </a:lnTo>
                        <a:lnTo>
                          <a:pt x="62" y="117"/>
                        </a:lnTo>
                      </a:path>
                    </a:pathLst>
                  </a:custGeom>
                  <a:solidFill>
                    <a:srgbClr val="FF7F3F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1" name="Group 23"/>
                <p:cNvGrpSpPr>
                  <a:grpSpLocks/>
                </p:cNvGrpSpPr>
                <p:nvPr/>
              </p:nvGrpSpPr>
              <p:grpSpPr bwMode="auto">
                <a:xfrm>
                  <a:off x="3430" y="2022"/>
                  <a:ext cx="198" cy="222"/>
                  <a:chOff x="3430" y="2022"/>
                  <a:chExt cx="198" cy="222"/>
                </a:xfrm>
              </p:grpSpPr>
              <p:grpSp>
                <p:nvGrpSpPr>
                  <p:cNvPr id="40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474" y="2198"/>
                    <a:ext cx="81" cy="46"/>
                    <a:chOff x="3474" y="2198"/>
                    <a:chExt cx="81" cy="46"/>
                  </a:xfrm>
                </p:grpSpPr>
                <p:sp>
                  <p:nvSpPr>
                    <p:cNvPr id="51" name="Oval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3" y="2212"/>
                      <a:ext cx="57" cy="19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2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3474" y="2198"/>
                      <a:ext cx="81" cy="2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"/>
                        </a:cxn>
                        <a:cxn ang="0">
                          <a:pos x="7" y="10"/>
                        </a:cxn>
                        <a:cxn ang="0">
                          <a:pos x="12" y="7"/>
                        </a:cxn>
                        <a:cxn ang="0">
                          <a:pos x="17" y="4"/>
                        </a:cxn>
                        <a:cxn ang="0">
                          <a:pos x="23" y="0"/>
                        </a:cxn>
                        <a:cxn ang="0">
                          <a:pos x="30" y="0"/>
                        </a:cxn>
                        <a:cxn ang="0">
                          <a:pos x="37" y="1"/>
                        </a:cxn>
                        <a:cxn ang="0">
                          <a:pos x="42" y="5"/>
                        </a:cxn>
                        <a:cxn ang="0">
                          <a:pos x="47" y="5"/>
                        </a:cxn>
                        <a:cxn ang="0">
                          <a:pos x="52" y="5"/>
                        </a:cxn>
                        <a:cxn ang="0">
                          <a:pos x="59" y="5"/>
                        </a:cxn>
                        <a:cxn ang="0">
                          <a:pos x="66" y="9"/>
                        </a:cxn>
                        <a:cxn ang="0">
                          <a:pos x="70" y="14"/>
                        </a:cxn>
                        <a:cxn ang="0">
                          <a:pos x="72" y="19"/>
                        </a:cxn>
                        <a:cxn ang="0">
                          <a:pos x="76" y="24"/>
                        </a:cxn>
                        <a:cxn ang="0">
                          <a:pos x="80" y="28"/>
                        </a:cxn>
                        <a:cxn ang="0">
                          <a:pos x="58" y="25"/>
                        </a:cxn>
                        <a:cxn ang="0">
                          <a:pos x="50" y="23"/>
                        </a:cxn>
                        <a:cxn ang="0">
                          <a:pos x="44" y="21"/>
                        </a:cxn>
                        <a:cxn ang="0">
                          <a:pos x="38" y="18"/>
                        </a:cxn>
                        <a:cxn ang="0">
                          <a:pos x="33" y="19"/>
                        </a:cxn>
                        <a:cxn ang="0">
                          <a:pos x="28" y="18"/>
                        </a:cxn>
                        <a:cxn ang="0">
                          <a:pos x="18" y="19"/>
                        </a:cxn>
                        <a:cxn ang="0">
                          <a:pos x="11" y="18"/>
                        </a:cxn>
                        <a:cxn ang="0">
                          <a:pos x="0" y="16"/>
                        </a:cxn>
                      </a:cxnLst>
                      <a:rect l="0" t="0" r="r" b="b"/>
                      <a:pathLst>
                        <a:path w="81" h="29">
                          <a:moveTo>
                            <a:pt x="0" y="16"/>
                          </a:moveTo>
                          <a:lnTo>
                            <a:pt x="7" y="10"/>
                          </a:lnTo>
                          <a:lnTo>
                            <a:pt x="12" y="7"/>
                          </a:lnTo>
                          <a:lnTo>
                            <a:pt x="17" y="4"/>
                          </a:lnTo>
                          <a:lnTo>
                            <a:pt x="23" y="0"/>
                          </a:lnTo>
                          <a:lnTo>
                            <a:pt x="30" y="0"/>
                          </a:lnTo>
                          <a:lnTo>
                            <a:pt x="37" y="1"/>
                          </a:lnTo>
                          <a:lnTo>
                            <a:pt x="42" y="5"/>
                          </a:lnTo>
                          <a:lnTo>
                            <a:pt x="47" y="5"/>
                          </a:lnTo>
                          <a:lnTo>
                            <a:pt x="52" y="5"/>
                          </a:lnTo>
                          <a:lnTo>
                            <a:pt x="59" y="5"/>
                          </a:lnTo>
                          <a:lnTo>
                            <a:pt x="66" y="9"/>
                          </a:lnTo>
                          <a:lnTo>
                            <a:pt x="70" y="14"/>
                          </a:lnTo>
                          <a:lnTo>
                            <a:pt x="72" y="19"/>
                          </a:lnTo>
                          <a:lnTo>
                            <a:pt x="76" y="24"/>
                          </a:lnTo>
                          <a:lnTo>
                            <a:pt x="80" y="28"/>
                          </a:lnTo>
                          <a:lnTo>
                            <a:pt x="58" y="25"/>
                          </a:lnTo>
                          <a:lnTo>
                            <a:pt x="50" y="23"/>
                          </a:lnTo>
                          <a:lnTo>
                            <a:pt x="44" y="21"/>
                          </a:lnTo>
                          <a:lnTo>
                            <a:pt x="38" y="18"/>
                          </a:lnTo>
                          <a:lnTo>
                            <a:pt x="33" y="19"/>
                          </a:lnTo>
                          <a:lnTo>
                            <a:pt x="28" y="18"/>
                          </a:lnTo>
                          <a:lnTo>
                            <a:pt x="18" y="19"/>
                          </a:lnTo>
                          <a:lnTo>
                            <a:pt x="11" y="18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3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3474" y="2214"/>
                      <a:ext cx="80" cy="3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8" y="1"/>
                        </a:cxn>
                        <a:cxn ang="0">
                          <a:pos x="16" y="4"/>
                        </a:cxn>
                        <a:cxn ang="0">
                          <a:pos x="21" y="4"/>
                        </a:cxn>
                        <a:cxn ang="0">
                          <a:pos x="26" y="5"/>
                        </a:cxn>
                        <a:cxn ang="0">
                          <a:pos x="32" y="5"/>
                        </a:cxn>
                        <a:cxn ang="0">
                          <a:pos x="37" y="8"/>
                        </a:cxn>
                        <a:cxn ang="0">
                          <a:pos x="42" y="8"/>
                        </a:cxn>
                        <a:cxn ang="0">
                          <a:pos x="48" y="8"/>
                        </a:cxn>
                        <a:cxn ang="0">
                          <a:pos x="56" y="9"/>
                        </a:cxn>
                        <a:cxn ang="0">
                          <a:pos x="63" y="9"/>
                        </a:cxn>
                        <a:cxn ang="0">
                          <a:pos x="71" y="10"/>
                        </a:cxn>
                        <a:cxn ang="0">
                          <a:pos x="79" y="12"/>
                        </a:cxn>
                        <a:cxn ang="0">
                          <a:pos x="74" y="17"/>
                        </a:cxn>
                        <a:cxn ang="0">
                          <a:pos x="64" y="24"/>
                        </a:cxn>
                        <a:cxn ang="0">
                          <a:pos x="56" y="28"/>
                        </a:cxn>
                        <a:cxn ang="0">
                          <a:pos x="49" y="29"/>
                        </a:cxn>
                        <a:cxn ang="0">
                          <a:pos x="42" y="29"/>
                        </a:cxn>
                        <a:cxn ang="0">
                          <a:pos x="35" y="29"/>
                        </a:cxn>
                        <a:cxn ang="0">
                          <a:pos x="28" y="26"/>
                        </a:cxn>
                        <a:cxn ang="0">
                          <a:pos x="21" y="22"/>
                        </a:cxn>
                        <a:cxn ang="0">
                          <a:pos x="15" y="17"/>
                        </a:cxn>
                        <a:cxn ang="0">
                          <a:pos x="10" y="11"/>
                        </a:cxn>
                        <a:cxn ang="0">
                          <a:pos x="6" y="5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80" h="30">
                          <a:moveTo>
                            <a:pt x="0" y="0"/>
                          </a:moveTo>
                          <a:lnTo>
                            <a:pt x="8" y="1"/>
                          </a:lnTo>
                          <a:lnTo>
                            <a:pt x="16" y="4"/>
                          </a:lnTo>
                          <a:lnTo>
                            <a:pt x="21" y="4"/>
                          </a:lnTo>
                          <a:lnTo>
                            <a:pt x="26" y="5"/>
                          </a:lnTo>
                          <a:lnTo>
                            <a:pt x="32" y="5"/>
                          </a:lnTo>
                          <a:lnTo>
                            <a:pt x="37" y="8"/>
                          </a:lnTo>
                          <a:lnTo>
                            <a:pt x="42" y="8"/>
                          </a:lnTo>
                          <a:lnTo>
                            <a:pt x="48" y="8"/>
                          </a:lnTo>
                          <a:lnTo>
                            <a:pt x="56" y="9"/>
                          </a:lnTo>
                          <a:lnTo>
                            <a:pt x="63" y="9"/>
                          </a:lnTo>
                          <a:lnTo>
                            <a:pt x="71" y="10"/>
                          </a:lnTo>
                          <a:lnTo>
                            <a:pt x="79" y="12"/>
                          </a:lnTo>
                          <a:lnTo>
                            <a:pt x="74" y="17"/>
                          </a:lnTo>
                          <a:lnTo>
                            <a:pt x="64" y="24"/>
                          </a:lnTo>
                          <a:lnTo>
                            <a:pt x="56" y="28"/>
                          </a:lnTo>
                          <a:lnTo>
                            <a:pt x="49" y="29"/>
                          </a:lnTo>
                          <a:lnTo>
                            <a:pt x="42" y="29"/>
                          </a:lnTo>
                          <a:lnTo>
                            <a:pt x="35" y="29"/>
                          </a:lnTo>
                          <a:lnTo>
                            <a:pt x="28" y="26"/>
                          </a:lnTo>
                          <a:lnTo>
                            <a:pt x="21" y="22"/>
                          </a:lnTo>
                          <a:lnTo>
                            <a:pt x="15" y="17"/>
                          </a:lnTo>
                          <a:lnTo>
                            <a:pt x="10" y="11"/>
                          </a:lnTo>
                          <a:lnTo>
                            <a:pt x="6" y="5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001F"/>
                    </a:solidFill>
                    <a:ln w="9525" cap="rnd">
                      <a:noFill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1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3430" y="2022"/>
                    <a:ext cx="198" cy="86"/>
                    <a:chOff x="3430" y="2022"/>
                    <a:chExt cx="198" cy="86"/>
                  </a:xfrm>
                </p:grpSpPr>
                <p:grpSp>
                  <p:nvGrpSpPr>
                    <p:cNvPr id="43" name="Group 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30" y="2022"/>
                      <a:ext cx="82" cy="61"/>
                      <a:chOff x="3430" y="2022"/>
                      <a:chExt cx="82" cy="61"/>
                    </a:xfrm>
                  </p:grpSpPr>
                  <p:sp>
                    <p:nvSpPr>
                      <p:cNvPr id="48" name="Freeform 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37" y="2022"/>
                        <a:ext cx="75" cy="4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2" y="9"/>
                          </a:cxn>
                          <a:cxn ang="0">
                            <a:pos x="19" y="1"/>
                          </a:cxn>
                          <a:cxn ang="0">
                            <a:pos x="28" y="0"/>
                          </a:cxn>
                          <a:cxn ang="0">
                            <a:pos x="34" y="0"/>
                          </a:cxn>
                          <a:cxn ang="0">
                            <a:pos x="46" y="2"/>
                          </a:cxn>
                          <a:cxn ang="0">
                            <a:pos x="55" y="7"/>
                          </a:cxn>
                          <a:cxn ang="0">
                            <a:pos x="62" y="13"/>
                          </a:cxn>
                          <a:cxn ang="0">
                            <a:pos x="68" y="22"/>
                          </a:cxn>
                          <a:cxn ang="0">
                            <a:pos x="72" y="30"/>
                          </a:cxn>
                          <a:cxn ang="0">
                            <a:pos x="74" y="40"/>
                          </a:cxn>
                          <a:cxn ang="0">
                            <a:pos x="62" y="30"/>
                          </a:cxn>
                          <a:cxn ang="0">
                            <a:pos x="53" y="21"/>
                          </a:cxn>
                          <a:cxn ang="0">
                            <a:pos x="46" y="13"/>
                          </a:cxn>
                          <a:cxn ang="0">
                            <a:pos x="37" y="7"/>
                          </a:cxn>
                          <a:cxn ang="0">
                            <a:pos x="25" y="5"/>
                          </a:cxn>
                          <a:cxn ang="0">
                            <a:pos x="17" y="6"/>
                          </a:cxn>
                          <a:cxn ang="0">
                            <a:pos x="0" y="13"/>
                          </a:cxn>
                          <a:cxn ang="0">
                            <a:pos x="2" y="9"/>
                          </a:cxn>
                        </a:cxnLst>
                        <a:rect l="0" t="0" r="r" b="b"/>
                        <a:pathLst>
                          <a:path w="75" h="41">
                            <a:moveTo>
                              <a:pt x="2" y="9"/>
                            </a:moveTo>
                            <a:lnTo>
                              <a:pt x="19" y="1"/>
                            </a:lnTo>
                            <a:lnTo>
                              <a:pt x="28" y="0"/>
                            </a:lnTo>
                            <a:lnTo>
                              <a:pt x="34" y="0"/>
                            </a:lnTo>
                            <a:lnTo>
                              <a:pt x="46" y="2"/>
                            </a:lnTo>
                            <a:lnTo>
                              <a:pt x="55" y="7"/>
                            </a:lnTo>
                            <a:lnTo>
                              <a:pt x="62" y="13"/>
                            </a:lnTo>
                            <a:lnTo>
                              <a:pt x="68" y="22"/>
                            </a:lnTo>
                            <a:lnTo>
                              <a:pt x="72" y="30"/>
                            </a:lnTo>
                            <a:lnTo>
                              <a:pt x="74" y="40"/>
                            </a:lnTo>
                            <a:lnTo>
                              <a:pt x="62" y="30"/>
                            </a:lnTo>
                            <a:lnTo>
                              <a:pt x="53" y="21"/>
                            </a:lnTo>
                            <a:lnTo>
                              <a:pt x="46" y="13"/>
                            </a:lnTo>
                            <a:lnTo>
                              <a:pt x="37" y="7"/>
                            </a:lnTo>
                            <a:lnTo>
                              <a:pt x="25" y="5"/>
                            </a:lnTo>
                            <a:lnTo>
                              <a:pt x="17" y="6"/>
                            </a:lnTo>
                            <a:lnTo>
                              <a:pt x="0" y="13"/>
                            </a:lnTo>
                            <a:lnTo>
                              <a:pt x="2" y="9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49" name="Freeform 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30" y="2047"/>
                        <a:ext cx="74" cy="3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9"/>
                          </a:cxn>
                          <a:cxn ang="0">
                            <a:pos x="11" y="9"/>
                          </a:cxn>
                          <a:cxn ang="0">
                            <a:pos x="17" y="5"/>
                          </a:cxn>
                          <a:cxn ang="0">
                            <a:pos x="24" y="2"/>
                          </a:cxn>
                          <a:cxn ang="0">
                            <a:pos x="33" y="0"/>
                          </a:cxn>
                          <a:cxn ang="0">
                            <a:pos x="41" y="1"/>
                          </a:cxn>
                          <a:cxn ang="0">
                            <a:pos x="50" y="3"/>
                          </a:cxn>
                          <a:cxn ang="0">
                            <a:pos x="55" y="6"/>
                          </a:cxn>
                          <a:cxn ang="0">
                            <a:pos x="63" y="12"/>
                          </a:cxn>
                          <a:cxn ang="0">
                            <a:pos x="68" y="18"/>
                          </a:cxn>
                          <a:cxn ang="0">
                            <a:pos x="73" y="25"/>
                          </a:cxn>
                          <a:cxn ang="0">
                            <a:pos x="71" y="29"/>
                          </a:cxn>
                          <a:cxn ang="0">
                            <a:pos x="65" y="29"/>
                          </a:cxn>
                          <a:cxn ang="0">
                            <a:pos x="58" y="19"/>
                          </a:cxn>
                          <a:cxn ang="0">
                            <a:pos x="53" y="16"/>
                          </a:cxn>
                          <a:cxn ang="0">
                            <a:pos x="49" y="21"/>
                          </a:cxn>
                          <a:cxn ang="0">
                            <a:pos x="44" y="23"/>
                          </a:cxn>
                          <a:cxn ang="0">
                            <a:pos x="39" y="23"/>
                          </a:cxn>
                          <a:cxn ang="0">
                            <a:pos x="33" y="21"/>
                          </a:cxn>
                          <a:cxn ang="0">
                            <a:pos x="30" y="18"/>
                          </a:cxn>
                          <a:cxn ang="0">
                            <a:pos x="28" y="13"/>
                          </a:cxn>
                          <a:cxn ang="0">
                            <a:pos x="21" y="16"/>
                          </a:cxn>
                          <a:cxn ang="0">
                            <a:pos x="12" y="15"/>
                          </a:cxn>
                          <a:cxn ang="0">
                            <a:pos x="6" y="15"/>
                          </a:cxn>
                          <a:cxn ang="0">
                            <a:pos x="0" y="9"/>
                          </a:cxn>
                        </a:cxnLst>
                        <a:rect l="0" t="0" r="r" b="b"/>
                        <a:pathLst>
                          <a:path w="74" h="30">
                            <a:moveTo>
                              <a:pt x="0" y="9"/>
                            </a:moveTo>
                            <a:lnTo>
                              <a:pt x="11" y="9"/>
                            </a:lnTo>
                            <a:lnTo>
                              <a:pt x="17" y="5"/>
                            </a:lnTo>
                            <a:lnTo>
                              <a:pt x="24" y="2"/>
                            </a:lnTo>
                            <a:lnTo>
                              <a:pt x="33" y="0"/>
                            </a:lnTo>
                            <a:lnTo>
                              <a:pt x="41" y="1"/>
                            </a:lnTo>
                            <a:lnTo>
                              <a:pt x="50" y="3"/>
                            </a:lnTo>
                            <a:lnTo>
                              <a:pt x="55" y="6"/>
                            </a:lnTo>
                            <a:lnTo>
                              <a:pt x="63" y="12"/>
                            </a:lnTo>
                            <a:lnTo>
                              <a:pt x="68" y="18"/>
                            </a:lnTo>
                            <a:lnTo>
                              <a:pt x="73" y="25"/>
                            </a:lnTo>
                            <a:lnTo>
                              <a:pt x="71" y="29"/>
                            </a:lnTo>
                            <a:lnTo>
                              <a:pt x="65" y="29"/>
                            </a:lnTo>
                            <a:lnTo>
                              <a:pt x="58" y="19"/>
                            </a:lnTo>
                            <a:lnTo>
                              <a:pt x="53" y="16"/>
                            </a:lnTo>
                            <a:lnTo>
                              <a:pt x="49" y="21"/>
                            </a:lnTo>
                            <a:lnTo>
                              <a:pt x="44" y="23"/>
                            </a:lnTo>
                            <a:lnTo>
                              <a:pt x="39" y="23"/>
                            </a:lnTo>
                            <a:lnTo>
                              <a:pt x="33" y="21"/>
                            </a:lnTo>
                            <a:lnTo>
                              <a:pt x="30" y="18"/>
                            </a:lnTo>
                            <a:lnTo>
                              <a:pt x="28" y="13"/>
                            </a:lnTo>
                            <a:lnTo>
                              <a:pt x="21" y="16"/>
                            </a:lnTo>
                            <a:lnTo>
                              <a:pt x="12" y="15"/>
                            </a:lnTo>
                            <a:lnTo>
                              <a:pt x="6" y="15"/>
                            </a:lnTo>
                            <a:lnTo>
                              <a:pt x="0" y="9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50" name="Freeform 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45" y="2066"/>
                        <a:ext cx="34" cy="1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6" y="2"/>
                          </a:cxn>
                          <a:cxn ang="0">
                            <a:pos x="10" y="6"/>
                          </a:cxn>
                          <a:cxn ang="0">
                            <a:pos x="16" y="10"/>
                          </a:cxn>
                          <a:cxn ang="0">
                            <a:pos x="21" y="13"/>
                          </a:cxn>
                          <a:cxn ang="0">
                            <a:pos x="27" y="13"/>
                          </a:cxn>
                          <a:cxn ang="0">
                            <a:pos x="33" y="10"/>
                          </a:cxn>
                          <a:cxn ang="0">
                            <a:pos x="26" y="13"/>
                          </a:cxn>
                          <a:cxn ang="0">
                            <a:pos x="22" y="16"/>
                          </a:cxn>
                          <a:cxn ang="0">
                            <a:pos x="17" y="14"/>
                          </a:cxn>
                          <a:cxn ang="0">
                            <a:pos x="8" y="8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 w="34" h="17">
                            <a:moveTo>
                              <a:pt x="0" y="0"/>
                            </a:moveTo>
                            <a:lnTo>
                              <a:pt x="6" y="2"/>
                            </a:lnTo>
                            <a:lnTo>
                              <a:pt x="10" y="6"/>
                            </a:lnTo>
                            <a:lnTo>
                              <a:pt x="16" y="10"/>
                            </a:lnTo>
                            <a:lnTo>
                              <a:pt x="21" y="13"/>
                            </a:lnTo>
                            <a:lnTo>
                              <a:pt x="27" y="13"/>
                            </a:lnTo>
                            <a:lnTo>
                              <a:pt x="33" y="10"/>
                            </a:lnTo>
                            <a:lnTo>
                              <a:pt x="26" y="13"/>
                            </a:lnTo>
                            <a:lnTo>
                              <a:pt x="22" y="16"/>
                            </a:lnTo>
                            <a:lnTo>
                              <a:pt x="17" y="14"/>
                            </a:lnTo>
                            <a:lnTo>
                              <a:pt x="8" y="8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44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50" y="2049"/>
                      <a:ext cx="78" cy="59"/>
                      <a:chOff x="3550" y="2049"/>
                      <a:chExt cx="78" cy="59"/>
                    </a:xfrm>
                  </p:grpSpPr>
                  <p:sp>
                    <p:nvSpPr>
                      <p:cNvPr id="45" name="Freeform 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50" y="2049"/>
                        <a:ext cx="78" cy="4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" y="39"/>
                          </a:cxn>
                          <a:cxn ang="0">
                            <a:pos x="0" y="35"/>
                          </a:cxn>
                          <a:cxn ang="0">
                            <a:pos x="4" y="23"/>
                          </a:cxn>
                          <a:cxn ang="0">
                            <a:pos x="11" y="13"/>
                          </a:cxn>
                          <a:cxn ang="0">
                            <a:pos x="18" y="8"/>
                          </a:cxn>
                          <a:cxn ang="0">
                            <a:pos x="27" y="3"/>
                          </a:cxn>
                          <a:cxn ang="0">
                            <a:pos x="42" y="0"/>
                          </a:cxn>
                          <a:cxn ang="0">
                            <a:pos x="55" y="0"/>
                          </a:cxn>
                          <a:cxn ang="0">
                            <a:pos x="66" y="0"/>
                          </a:cxn>
                          <a:cxn ang="0">
                            <a:pos x="75" y="6"/>
                          </a:cxn>
                          <a:cxn ang="0">
                            <a:pos x="77" y="11"/>
                          </a:cxn>
                          <a:cxn ang="0">
                            <a:pos x="72" y="8"/>
                          </a:cxn>
                          <a:cxn ang="0">
                            <a:pos x="63" y="6"/>
                          </a:cxn>
                          <a:cxn ang="0">
                            <a:pos x="49" y="6"/>
                          </a:cxn>
                          <a:cxn ang="0">
                            <a:pos x="39" y="8"/>
                          </a:cxn>
                          <a:cxn ang="0">
                            <a:pos x="30" y="12"/>
                          </a:cxn>
                          <a:cxn ang="0">
                            <a:pos x="22" y="15"/>
                          </a:cxn>
                          <a:cxn ang="0">
                            <a:pos x="16" y="20"/>
                          </a:cxn>
                          <a:cxn ang="0">
                            <a:pos x="11" y="27"/>
                          </a:cxn>
                          <a:cxn ang="0">
                            <a:pos x="7" y="35"/>
                          </a:cxn>
                          <a:cxn ang="0">
                            <a:pos x="1" y="39"/>
                          </a:cxn>
                        </a:cxnLst>
                        <a:rect l="0" t="0" r="r" b="b"/>
                        <a:pathLst>
                          <a:path w="78" h="40">
                            <a:moveTo>
                              <a:pt x="1" y="39"/>
                            </a:moveTo>
                            <a:lnTo>
                              <a:pt x="0" y="35"/>
                            </a:lnTo>
                            <a:lnTo>
                              <a:pt x="4" y="23"/>
                            </a:lnTo>
                            <a:lnTo>
                              <a:pt x="11" y="13"/>
                            </a:lnTo>
                            <a:lnTo>
                              <a:pt x="18" y="8"/>
                            </a:lnTo>
                            <a:lnTo>
                              <a:pt x="27" y="3"/>
                            </a:lnTo>
                            <a:lnTo>
                              <a:pt x="42" y="0"/>
                            </a:lnTo>
                            <a:lnTo>
                              <a:pt x="55" y="0"/>
                            </a:lnTo>
                            <a:lnTo>
                              <a:pt x="66" y="0"/>
                            </a:lnTo>
                            <a:lnTo>
                              <a:pt x="75" y="6"/>
                            </a:lnTo>
                            <a:lnTo>
                              <a:pt x="77" y="11"/>
                            </a:lnTo>
                            <a:lnTo>
                              <a:pt x="72" y="8"/>
                            </a:lnTo>
                            <a:lnTo>
                              <a:pt x="63" y="6"/>
                            </a:lnTo>
                            <a:lnTo>
                              <a:pt x="49" y="6"/>
                            </a:lnTo>
                            <a:lnTo>
                              <a:pt x="39" y="8"/>
                            </a:lnTo>
                            <a:lnTo>
                              <a:pt x="30" y="12"/>
                            </a:lnTo>
                            <a:lnTo>
                              <a:pt x="22" y="15"/>
                            </a:lnTo>
                            <a:lnTo>
                              <a:pt x="16" y="20"/>
                            </a:lnTo>
                            <a:lnTo>
                              <a:pt x="11" y="27"/>
                            </a:lnTo>
                            <a:lnTo>
                              <a:pt x="7" y="35"/>
                            </a:lnTo>
                            <a:lnTo>
                              <a:pt x="1" y="39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46" name="Freeform 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66" y="2072"/>
                        <a:ext cx="62" cy="3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17"/>
                          </a:cxn>
                          <a:cxn ang="0">
                            <a:pos x="1" y="10"/>
                          </a:cxn>
                          <a:cxn ang="0">
                            <a:pos x="10" y="4"/>
                          </a:cxn>
                          <a:cxn ang="0">
                            <a:pos x="17" y="2"/>
                          </a:cxn>
                          <a:cxn ang="0">
                            <a:pos x="27" y="0"/>
                          </a:cxn>
                          <a:cxn ang="0">
                            <a:pos x="37" y="2"/>
                          </a:cxn>
                          <a:cxn ang="0">
                            <a:pos x="44" y="4"/>
                          </a:cxn>
                          <a:cxn ang="0">
                            <a:pos x="53" y="4"/>
                          </a:cxn>
                          <a:cxn ang="0">
                            <a:pos x="49" y="8"/>
                          </a:cxn>
                          <a:cxn ang="0">
                            <a:pos x="55" y="14"/>
                          </a:cxn>
                          <a:cxn ang="0">
                            <a:pos x="56" y="21"/>
                          </a:cxn>
                          <a:cxn ang="0">
                            <a:pos x="59" y="28"/>
                          </a:cxn>
                          <a:cxn ang="0">
                            <a:pos x="61" y="29"/>
                          </a:cxn>
                          <a:cxn ang="0">
                            <a:pos x="59" y="35"/>
                          </a:cxn>
                          <a:cxn ang="0">
                            <a:pos x="51" y="31"/>
                          </a:cxn>
                          <a:cxn ang="0">
                            <a:pos x="47" y="25"/>
                          </a:cxn>
                          <a:cxn ang="0">
                            <a:pos x="46" y="21"/>
                          </a:cxn>
                          <a:cxn ang="0">
                            <a:pos x="40" y="20"/>
                          </a:cxn>
                          <a:cxn ang="0">
                            <a:pos x="37" y="22"/>
                          </a:cxn>
                          <a:cxn ang="0">
                            <a:pos x="31" y="24"/>
                          </a:cxn>
                          <a:cxn ang="0">
                            <a:pos x="23" y="24"/>
                          </a:cxn>
                          <a:cxn ang="0">
                            <a:pos x="18" y="21"/>
                          </a:cxn>
                          <a:cxn ang="0">
                            <a:pos x="15" y="16"/>
                          </a:cxn>
                          <a:cxn ang="0">
                            <a:pos x="14" y="12"/>
                          </a:cxn>
                          <a:cxn ang="0">
                            <a:pos x="6" y="14"/>
                          </a:cxn>
                          <a:cxn ang="0">
                            <a:pos x="0" y="17"/>
                          </a:cxn>
                        </a:cxnLst>
                        <a:rect l="0" t="0" r="r" b="b"/>
                        <a:pathLst>
                          <a:path w="62" h="36">
                            <a:moveTo>
                              <a:pt x="0" y="17"/>
                            </a:moveTo>
                            <a:lnTo>
                              <a:pt x="1" y="10"/>
                            </a:lnTo>
                            <a:lnTo>
                              <a:pt x="10" y="4"/>
                            </a:lnTo>
                            <a:lnTo>
                              <a:pt x="17" y="2"/>
                            </a:lnTo>
                            <a:lnTo>
                              <a:pt x="27" y="0"/>
                            </a:lnTo>
                            <a:lnTo>
                              <a:pt x="37" y="2"/>
                            </a:lnTo>
                            <a:lnTo>
                              <a:pt x="44" y="4"/>
                            </a:lnTo>
                            <a:lnTo>
                              <a:pt x="53" y="4"/>
                            </a:lnTo>
                            <a:lnTo>
                              <a:pt x="49" y="8"/>
                            </a:lnTo>
                            <a:lnTo>
                              <a:pt x="55" y="14"/>
                            </a:lnTo>
                            <a:lnTo>
                              <a:pt x="56" y="21"/>
                            </a:lnTo>
                            <a:lnTo>
                              <a:pt x="59" y="28"/>
                            </a:lnTo>
                            <a:lnTo>
                              <a:pt x="61" y="29"/>
                            </a:lnTo>
                            <a:lnTo>
                              <a:pt x="59" y="35"/>
                            </a:lnTo>
                            <a:lnTo>
                              <a:pt x="51" y="31"/>
                            </a:lnTo>
                            <a:lnTo>
                              <a:pt x="47" y="25"/>
                            </a:lnTo>
                            <a:lnTo>
                              <a:pt x="46" y="21"/>
                            </a:lnTo>
                            <a:lnTo>
                              <a:pt x="40" y="20"/>
                            </a:lnTo>
                            <a:lnTo>
                              <a:pt x="37" y="22"/>
                            </a:lnTo>
                            <a:lnTo>
                              <a:pt x="31" y="24"/>
                            </a:lnTo>
                            <a:lnTo>
                              <a:pt x="23" y="24"/>
                            </a:lnTo>
                            <a:lnTo>
                              <a:pt x="18" y="21"/>
                            </a:lnTo>
                            <a:lnTo>
                              <a:pt x="15" y="16"/>
                            </a:lnTo>
                            <a:lnTo>
                              <a:pt x="14" y="12"/>
                            </a:lnTo>
                            <a:lnTo>
                              <a:pt x="6" y="14"/>
                            </a:lnTo>
                            <a:lnTo>
                              <a:pt x="0" y="17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47" name="Freeform 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61" y="2091"/>
                        <a:ext cx="17" cy="1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6" y="0"/>
                          </a:cxn>
                          <a:cxn ang="0">
                            <a:pos x="3" y="7"/>
                          </a:cxn>
                          <a:cxn ang="0">
                            <a:pos x="0" y="12"/>
                          </a:cxn>
                          <a:cxn ang="0">
                            <a:pos x="9" y="16"/>
                          </a:cxn>
                          <a:cxn ang="0">
                            <a:pos x="9" y="3"/>
                          </a:cxn>
                          <a:cxn ang="0">
                            <a:pos x="16" y="0"/>
                          </a:cxn>
                        </a:cxnLst>
                        <a:rect l="0" t="0" r="r" b="b"/>
                        <a:pathLst>
                          <a:path w="17" h="17">
                            <a:moveTo>
                              <a:pt x="16" y="0"/>
                            </a:moveTo>
                            <a:lnTo>
                              <a:pt x="3" y="7"/>
                            </a:lnTo>
                            <a:lnTo>
                              <a:pt x="0" y="12"/>
                            </a:lnTo>
                            <a:lnTo>
                              <a:pt x="9" y="16"/>
                            </a:lnTo>
                            <a:lnTo>
                              <a:pt x="9" y="3"/>
                            </a:lnTo>
                            <a:lnTo>
                              <a:pt x="16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42" name="Freeform 37"/>
                  <p:cNvSpPr>
                    <a:spLocks/>
                  </p:cNvSpPr>
                  <p:nvPr/>
                </p:nvSpPr>
                <p:spPr bwMode="auto">
                  <a:xfrm>
                    <a:off x="3494" y="2133"/>
                    <a:ext cx="60" cy="34"/>
                  </a:xfrm>
                  <a:custGeom>
                    <a:avLst/>
                    <a:gdLst/>
                    <a:ahLst/>
                    <a:cxnLst>
                      <a:cxn ang="0">
                        <a:pos x="15" y="0"/>
                      </a:cxn>
                      <a:cxn ang="0">
                        <a:pos x="9" y="3"/>
                      </a:cxn>
                      <a:cxn ang="0">
                        <a:pos x="5" y="5"/>
                      </a:cxn>
                      <a:cxn ang="0">
                        <a:pos x="1" y="10"/>
                      </a:cxn>
                      <a:cxn ang="0">
                        <a:pos x="0" y="15"/>
                      </a:cxn>
                      <a:cxn ang="0">
                        <a:pos x="2" y="21"/>
                      </a:cxn>
                      <a:cxn ang="0">
                        <a:pos x="10" y="21"/>
                      </a:cxn>
                      <a:cxn ang="0">
                        <a:pos x="17" y="25"/>
                      </a:cxn>
                      <a:cxn ang="0">
                        <a:pos x="22" y="29"/>
                      </a:cxn>
                      <a:cxn ang="0">
                        <a:pos x="29" y="33"/>
                      </a:cxn>
                      <a:cxn ang="0">
                        <a:pos x="38" y="31"/>
                      </a:cxn>
                      <a:cxn ang="0">
                        <a:pos x="44" y="28"/>
                      </a:cxn>
                      <a:cxn ang="0">
                        <a:pos x="53" y="25"/>
                      </a:cxn>
                      <a:cxn ang="0">
                        <a:pos x="59" y="25"/>
                      </a:cxn>
                    </a:cxnLst>
                    <a:rect l="0" t="0" r="r" b="b"/>
                    <a:pathLst>
                      <a:path w="60" h="34">
                        <a:moveTo>
                          <a:pt x="15" y="0"/>
                        </a:moveTo>
                        <a:lnTo>
                          <a:pt x="9" y="3"/>
                        </a:lnTo>
                        <a:lnTo>
                          <a:pt x="5" y="5"/>
                        </a:lnTo>
                        <a:lnTo>
                          <a:pt x="1" y="10"/>
                        </a:lnTo>
                        <a:lnTo>
                          <a:pt x="0" y="15"/>
                        </a:lnTo>
                        <a:lnTo>
                          <a:pt x="2" y="21"/>
                        </a:lnTo>
                        <a:lnTo>
                          <a:pt x="10" y="21"/>
                        </a:lnTo>
                        <a:lnTo>
                          <a:pt x="17" y="25"/>
                        </a:lnTo>
                        <a:lnTo>
                          <a:pt x="22" y="29"/>
                        </a:lnTo>
                        <a:lnTo>
                          <a:pt x="29" y="33"/>
                        </a:lnTo>
                        <a:lnTo>
                          <a:pt x="38" y="31"/>
                        </a:lnTo>
                        <a:lnTo>
                          <a:pt x="44" y="28"/>
                        </a:lnTo>
                        <a:lnTo>
                          <a:pt x="53" y="25"/>
                        </a:lnTo>
                        <a:lnTo>
                          <a:pt x="59" y="2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FF7F3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2" name="Group 38"/>
                <p:cNvGrpSpPr>
                  <a:grpSpLocks/>
                </p:cNvGrpSpPr>
                <p:nvPr/>
              </p:nvGrpSpPr>
              <p:grpSpPr bwMode="auto">
                <a:xfrm>
                  <a:off x="3324" y="1805"/>
                  <a:ext cx="439" cy="427"/>
                  <a:chOff x="3324" y="1805"/>
                  <a:chExt cx="439" cy="427"/>
                </a:xfrm>
              </p:grpSpPr>
              <p:sp>
                <p:nvSpPr>
                  <p:cNvPr id="34" name="Freeform 39"/>
                  <p:cNvSpPr>
                    <a:spLocks/>
                  </p:cNvSpPr>
                  <p:nvPr/>
                </p:nvSpPr>
                <p:spPr bwMode="auto">
                  <a:xfrm>
                    <a:off x="3324" y="1805"/>
                    <a:ext cx="439" cy="427"/>
                  </a:xfrm>
                  <a:custGeom>
                    <a:avLst/>
                    <a:gdLst/>
                    <a:ahLst/>
                    <a:cxnLst>
                      <a:cxn ang="0">
                        <a:pos x="67" y="392"/>
                      </a:cxn>
                      <a:cxn ang="0">
                        <a:pos x="54" y="373"/>
                      </a:cxn>
                      <a:cxn ang="0">
                        <a:pos x="40" y="349"/>
                      </a:cxn>
                      <a:cxn ang="0">
                        <a:pos x="31" y="323"/>
                      </a:cxn>
                      <a:cxn ang="0">
                        <a:pos x="23" y="303"/>
                      </a:cxn>
                      <a:cxn ang="0">
                        <a:pos x="15" y="231"/>
                      </a:cxn>
                      <a:cxn ang="0">
                        <a:pos x="0" y="199"/>
                      </a:cxn>
                      <a:cxn ang="0">
                        <a:pos x="3" y="160"/>
                      </a:cxn>
                      <a:cxn ang="0">
                        <a:pos x="38" y="124"/>
                      </a:cxn>
                      <a:cxn ang="0">
                        <a:pos x="57" y="74"/>
                      </a:cxn>
                      <a:cxn ang="0">
                        <a:pos x="79" y="45"/>
                      </a:cxn>
                      <a:cxn ang="0">
                        <a:pos x="115" y="33"/>
                      </a:cxn>
                      <a:cxn ang="0">
                        <a:pos x="168" y="5"/>
                      </a:cxn>
                      <a:cxn ang="0">
                        <a:pos x="203" y="2"/>
                      </a:cxn>
                      <a:cxn ang="0">
                        <a:pos x="236" y="5"/>
                      </a:cxn>
                      <a:cxn ang="0">
                        <a:pos x="285" y="18"/>
                      </a:cxn>
                      <a:cxn ang="0">
                        <a:pos x="330" y="35"/>
                      </a:cxn>
                      <a:cxn ang="0">
                        <a:pos x="361" y="70"/>
                      </a:cxn>
                      <a:cxn ang="0">
                        <a:pos x="376" y="104"/>
                      </a:cxn>
                      <a:cxn ang="0">
                        <a:pos x="395" y="132"/>
                      </a:cxn>
                      <a:cxn ang="0">
                        <a:pos x="422" y="181"/>
                      </a:cxn>
                      <a:cxn ang="0">
                        <a:pos x="438" y="224"/>
                      </a:cxn>
                      <a:cxn ang="0">
                        <a:pos x="428" y="262"/>
                      </a:cxn>
                      <a:cxn ang="0">
                        <a:pos x="421" y="299"/>
                      </a:cxn>
                      <a:cxn ang="0">
                        <a:pos x="393" y="327"/>
                      </a:cxn>
                      <a:cxn ang="0">
                        <a:pos x="347" y="373"/>
                      </a:cxn>
                      <a:cxn ang="0">
                        <a:pos x="330" y="404"/>
                      </a:cxn>
                      <a:cxn ang="0">
                        <a:pos x="286" y="426"/>
                      </a:cxn>
                      <a:cxn ang="0">
                        <a:pos x="321" y="345"/>
                      </a:cxn>
                      <a:cxn ang="0">
                        <a:pos x="337" y="275"/>
                      </a:cxn>
                      <a:cxn ang="0">
                        <a:pos x="332" y="238"/>
                      </a:cxn>
                      <a:cxn ang="0">
                        <a:pos x="330" y="188"/>
                      </a:cxn>
                      <a:cxn ang="0">
                        <a:pos x="287" y="198"/>
                      </a:cxn>
                      <a:cxn ang="0">
                        <a:pos x="243" y="210"/>
                      </a:cxn>
                      <a:cxn ang="0">
                        <a:pos x="180" y="208"/>
                      </a:cxn>
                      <a:cxn ang="0">
                        <a:pos x="152" y="197"/>
                      </a:cxn>
                      <a:cxn ang="0">
                        <a:pos x="118" y="202"/>
                      </a:cxn>
                      <a:cxn ang="0">
                        <a:pos x="108" y="229"/>
                      </a:cxn>
                      <a:cxn ang="0">
                        <a:pos x="89" y="245"/>
                      </a:cxn>
                      <a:cxn ang="0">
                        <a:pos x="77" y="288"/>
                      </a:cxn>
                      <a:cxn ang="0">
                        <a:pos x="64" y="298"/>
                      </a:cxn>
                      <a:cxn ang="0">
                        <a:pos x="50" y="302"/>
                      </a:cxn>
                      <a:cxn ang="0">
                        <a:pos x="45" y="314"/>
                      </a:cxn>
                      <a:cxn ang="0">
                        <a:pos x="52" y="333"/>
                      </a:cxn>
                      <a:cxn ang="0">
                        <a:pos x="76" y="341"/>
                      </a:cxn>
                      <a:cxn ang="0">
                        <a:pos x="84" y="402"/>
                      </a:cxn>
                    </a:cxnLst>
                    <a:rect l="0" t="0" r="r" b="b"/>
                    <a:pathLst>
                      <a:path w="439" h="427">
                        <a:moveTo>
                          <a:pt x="84" y="402"/>
                        </a:moveTo>
                        <a:lnTo>
                          <a:pt x="67" y="392"/>
                        </a:lnTo>
                        <a:lnTo>
                          <a:pt x="57" y="382"/>
                        </a:lnTo>
                        <a:lnTo>
                          <a:pt x="54" y="373"/>
                        </a:lnTo>
                        <a:lnTo>
                          <a:pt x="50" y="354"/>
                        </a:lnTo>
                        <a:lnTo>
                          <a:pt x="40" y="349"/>
                        </a:lnTo>
                        <a:lnTo>
                          <a:pt x="36" y="332"/>
                        </a:lnTo>
                        <a:lnTo>
                          <a:pt x="31" y="323"/>
                        </a:lnTo>
                        <a:lnTo>
                          <a:pt x="27" y="318"/>
                        </a:lnTo>
                        <a:lnTo>
                          <a:pt x="23" y="303"/>
                        </a:lnTo>
                        <a:lnTo>
                          <a:pt x="6" y="276"/>
                        </a:lnTo>
                        <a:lnTo>
                          <a:pt x="15" y="231"/>
                        </a:lnTo>
                        <a:lnTo>
                          <a:pt x="6" y="226"/>
                        </a:lnTo>
                        <a:lnTo>
                          <a:pt x="0" y="199"/>
                        </a:lnTo>
                        <a:lnTo>
                          <a:pt x="1" y="181"/>
                        </a:lnTo>
                        <a:lnTo>
                          <a:pt x="3" y="160"/>
                        </a:lnTo>
                        <a:lnTo>
                          <a:pt x="13" y="137"/>
                        </a:lnTo>
                        <a:lnTo>
                          <a:pt x="38" y="124"/>
                        </a:lnTo>
                        <a:lnTo>
                          <a:pt x="36" y="101"/>
                        </a:lnTo>
                        <a:lnTo>
                          <a:pt x="57" y="74"/>
                        </a:lnTo>
                        <a:lnTo>
                          <a:pt x="68" y="63"/>
                        </a:lnTo>
                        <a:lnTo>
                          <a:pt x="79" y="45"/>
                        </a:lnTo>
                        <a:lnTo>
                          <a:pt x="97" y="33"/>
                        </a:lnTo>
                        <a:lnTo>
                          <a:pt x="115" y="33"/>
                        </a:lnTo>
                        <a:lnTo>
                          <a:pt x="144" y="7"/>
                        </a:lnTo>
                        <a:lnTo>
                          <a:pt x="168" y="5"/>
                        </a:lnTo>
                        <a:lnTo>
                          <a:pt x="186" y="0"/>
                        </a:lnTo>
                        <a:lnTo>
                          <a:pt x="203" y="2"/>
                        </a:lnTo>
                        <a:lnTo>
                          <a:pt x="219" y="5"/>
                        </a:lnTo>
                        <a:lnTo>
                          <a:pt x="236" y="5"/>
                        </a:lnTo>
                        <a:lnTo>
                          <a:pt x="260" y="7"/>
                        </a:lnTo>
                        <a:lnTo>
                          <a:pt x="285" y="18"/>
                        </a:lnTo>
                        <a:lnTo>
                          <a:pt x="299" y="27"/>
                        </a:lnTo>
                        <a:lnTo>
                          <a:pt x="330" y="35"/>
                        </a:lnTo>
                        <a:lnTo>
                          <a:pt x="350" y="55"/>
                        </a:lnTo>
                        <a:lnTo>
                          <a:pt x="361" y="70"/>
                        </a:lnTo>
                        <a:lnTo>
                          <a:pt x="371" y="87"/>
                        </a:lnTo>
                        <a:lnTo>
                          <a:pt x="376" y="104"/>
                        </a:lnTo>
                        <a:lnTo>
                          <a:pt x="385" y="118"/>
                        </a:lnTo>
                        <a:lnTo>
                          <a:pt x="395" y="132"/>
                        </a:lnTo>
                        <a:lnTo>
                          <a:pt x="412" y="149"/>
                        </a:lnTo>
                        <a:lnTo>
                          <a:pt x="422" y="181"/>
                        </a:lnTo>
                        <a:lnTo>
                          <a:pt x="431" y="206"/>
                        </a:lnTo>
                        <a:lnTo>
                          <a:pt x="438" y="224"/>
                        </a:lnTo>
                        <a:lnTo>
                          <a:pt x="436" y="236"/>
                        </a:lnTo>
                        <a:lnTo>
                          <a:pt x="428" y="262"/>
                        </a:lnTo>
                        <a:lnTo>
                          <a:pt x="419" y="276"/>
                        </a:lnTo>
                        <a:lnTo>
                          <a:pt x="421" y="299"/>
                        </a:lnTo>
                        <a:lnTo>
                          <a:pt x="415" y="312"/>
                        </a:lnTo>
                        <a:lnTo>
                          <a:pt x="393" y="327"/>
                        </a:lnTo>
                        <a:lnTo>
                          <a:pt x="386" y="342"/>
                        </a:lnTo>
                        <a:lnTo>
                          <a:pt x="347" y="373"/>
                        </a:lnTo>
                        <a:lnTo>
                          <a:pt x="347" y="387"/>
                        </a:lnTo>
                        <a:lnTo>
                          <a:pt x="330" y="404"/>
                        </a:lnTo>
                        <a:lnTo>
                          <a:pt x="301" y="419"/>
                        </a:lnTo>
                        <a:lnTo>
                          <a:pt x="286" y="426"/>
                        </a:lnTo>
                        <a:lnTo>
                          <a:pt x="304" y="387"/>
                        </a:lnTo>
                        <a:lnTo>
                          <a:pt x="321" y="345"/>
                        </a:lnTo>
                        <a:lnTo>
                          <a:pt x="330" y="311"/>
                        </a:lnTo>
                        <a:lnTo>
                          <a:pt x="337" y="275"/>
                        </a:lnTo>
                        <a:lnTo>
                          <a:pt x="337" y="257"/>
                        </a:lnTo>
                        <a:lnTo>
                          <a:pt x="332" y="238"/>
                        </a:lnTo>
                        <a:lnTo>
                          <a:pt x="334" y="200"/>
                        </a:lnTo>
                        <a:lnTo>
                          <a:pt x="330" y="188"/>
                        </a:lnTo>
                        <a:lnTo>
                          <a:pt x="321" y="180"/>
                        </a:lnTo>
                        <a:lnTo>
                          <a:pt x="287" y="198"/>
                        </a:lnTo>
                        <a:lnTo>
                          <a:pt x="269" y="206"/>
                        </a:lnTo>
                        <a:lnTo>
                          <a:pt x="243" y="210"/>
                        </a:lnTo>
                        <a:lnTo>
                          <a:pt x="207" y="210"/>
                        </a:lnTo>
                        <a:lnTo>
                          <a:pt x="180" y="208"/>
                        </a:lnTo>
                        <a:lnTo>
                          <a:pt x="166" y="204"/>
                        </a:lnTo>
                        <a:lnTo>
                          <a:pt x="152" y="197"/>
                        </a:lnTo>
                        <a:lnTo>
                          <a:pt x="135" y="197"/>
                        </a:lnTo>
                        <a:lnTo>
                          <a:pt x="118" y="202"/>
                        </a:lnTo>
                        <a:lnTo>
                          <a:pt x="111" y="214"/>
                        </a:lnTo>
                        <a:lnTo>
                          <a:pt x="108" y="229"/>
                        </a:lnTo>
                        <a:lnTo>
                          <a:pt x="101" y="243"/>
                        </a:lnTo>
                        <a:lnTo>
                          <a:pt x="89" y="245"/>
                        </a:lnTo>
                        <a:lnTo>
                          <a:pt x="81" y="262"/>
                        </a:lnTo>
                        <a:lnTo>
                          <a:pt x="77" y="288"/>
                        </a:lnTo>
                        <a:lnTo>
                          <a:pt x="72" y="295"/>
                        </a:lnTo>
                        <a:lnTo>
                          <a:pt x="64" y="298"/>
                        </a:lnTo>
                        <a:lnTo>
                          <a:pt x="56" y="299"/>
                        </a:lnTo>
                        <a:lnTo>
                          <a:pt x="50" y="302"/>
                        </a:lnTo>
                        <a:lnTo>
                          <a:pt x="47" y="308"/>
                        </a:lnTo>
                        <a:lnTo>
                          <a:pt x="45" y="314"/>
                        </a:lnTo>
                        <a:lnTo>
                          <a:pt x="47" y="324"/>
                        </a:lnTo>
                        <a:lnTo>
                          <a:pt x="52" y="333"/>
                        </a:lnTo>
                        <a:lnTo>
                          <a:pt x="63" y="341"/>
                        </a:lnTo>
                        <a:lnTo>
                          <a:pt x="76" y="341"/>
                        </a:lnTo>
                        <a:lnTo>
                          <a:pt x="80" y="376"/>
                        </a:lnTo>
                        <a:lnTo>
                          <a:pt x="84" y="402"/>
                        </a:lnTo>
                      </a:path>
                    </a:pathLst>
                  </a:custGeom>
                  <a:solidFill>
                    <a:srgbClr val="7F5F3F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35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339" y="1821"/>
                    <a:ext cx="411" cy="300"/>
                    <a:chOff x="3339" y="1821"/>
                    <a:chExt cx="411" cy="300"/>
                  </a:xfrm>
                </p:grpSpPr>
                <p:sp>
                  <p:nvSpPr>
                    <p:cNvPr id="36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339" y="1934"/>
                      <a:ext cx="173" cy="120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119"/>
                        </a:cxn>
                        <a:cxn ang="0">
                          <a:pos x="36" y="119"/>
                        </a:cxn>
                        <a:cxn ang="0">
                          <a:pos x="86" y="93"/>
                        </a:cxn>
                        <a:cxn ang="0">
                          <a:pos x="49" y="89"/>
                        </a:cxn>
                        <a:cxn ang="0">
                          <a:pos x="21" y="85"/>
                        </a:cxn>
                        <a:cxn ang="0">
                          <a:pos x="9" y="81"/>
                        </a:cxn>
                        <a:cxn ang="0">
                          <a:pos x="0" y="66"/>
                        </a:cxn>
                        <a:cxn ang="0">
                          <a:pos x="0" y="39"/>
                        </a:cxn>
                        <a:cxn ang="0">
                          <a:pos x="21" y="49"/>
                        </a:cxn>
                        <a:cxn ang="0">
                          <a:pos x="37" y="56"/>
                        </a:cxn>
                        <a:cxn ang="0">
                          <a:pos x="61" y="59"/>
                        </a:cxn>
                        <a:cxn ang="0">
                          <a:pos x="78" y="61"/>
                        </a:cxn>
                        <a:cxn ang="0">
                          <a:pos x="102" y="71"/>
                        </a:cxn>
                        <a:cxn ang="0">
                          <a:pos x="85" y="51"/>
                        </a:cxn>
                        <a:cxn ang="0">
                          <a:pos x="71" y="40"/>
                        </a:cxn>
                        <a:cxn ang="0">
                          <a:pos x="51" y="30"/>
                        </a:cxn>
                        <a:cxn ang="0">
                          <a:pos x="53" y="8"/>
                        </a:cxn>
                        <a:cxn ang="0">
                          <a:pos x="51" y="0"/>
                        </a:cxn>
                        <a:cxn ang="0">
                          <a:pos x="78" y="1"/>
                        </a:cxn>
                        <a:cxn ang="0">
                          <a:pos x="78" y="20"/>
                        </a:cxn>
                        <a:cxn ang="0">
                          <a:pos x="82" y="34"/>
                        </a:cxn>
                        <a:cxn ang="0">
                          <a:pos x="90" y="44"/>
                        </a:cxn>
                        <a:cxn ang="0">
                          <a:pos x="106" y="52"/>
                        </a:cxn>
                        <a:cxn ang="0">
                          <a:pos x="131" y="61"/>
                        </a:cxn>
                        <a:cxn ang="0">
                          <a:pos x="160" y="71"/>
                        </a:cxn>
                        <a:cxn ang="0">
                          <a:pos x="172" y="73"/>
                        </a:cxn>
                      </a:cxnLst>
                      <a:rect l="0" t="0" r="r" b="b"/>
                      <a:pathLst>
                        <a:path w="173" h="120">
                          <a:moveTo>
                            <a:pt x="5" y="119"/>
                          </a:moveTo>
                          <a:lnTo>
                            <a:pt x="36" y="119"/>
                          </a:lnTo>
                          <a:lnTo>
                            <a:pt x="86" y="93"/>
                          </a:lnTo>
                          <a:lnTo>
                            <a:pt x="49" y="89"/>
                          </a:lnTo>
                          <a:lnTo>
                            <a:pt x="21" y="85"/>
                          </a:lnTo>
                          <a:lnTo>
                            <a:pt x="9" y="81"/>
                          </a:lnTo>
                          <a:lnTo>
                            <a:pt x="0" y="66"/>
                          </a:lnTo>
                          <a:lnTo>
                            <a:pt x="0" y="39"/>
                          </a:lnTo>
                          <a:lnTo>
                            <a:pt x="21" y="49"/>
                          </a:lnTo>
                          <a:lnTo>
                            <a:pt x="37" y="56"/>
                          </a:lnTo>
                          <a:lnTo>
                            <a:pt x="61" y="59"/>
                          </a:lnTo>
                          <a:lnTo>
                            <a:pt x="78" y="61"/>
                          </a:lnTo>
                          <a:lnTo>
                            <a:pt x="102" y="71"/>
                          </a:lnTo>
                          <a:lnTo>
                            <a:pt x="85" y="51"/>
                          </a:lnTo>
                          <a:lnTo>
                            <a:pt x="71" y="40"/>
                          </a:lnTo>
                          <a:lnTo>
                            <a:pt x="51" y="30"/>
                          </a:lnTo>
                          <a:lnTo>
                            <a:pt x="53" y="8"/>
                          </a:lnTo>
                          <a:lnTo>
                            <a:pt x="51" y="0"/>
                          </a:lnTo>
                          <a:lnTo>
                            <a:pt x="78" y="1"/>
                          </a:lnTo>
                          <a:lnTo>
                            <a:pt x="78" y="20"/>
                          </a:lnTo>
                          <a:lnTo>
                            <a:pt x="82" y="34"/>
                          </a:lnTo>
                          <a:lnTo>
                            <a:pt x="90" y="44"/>
                          </a:lnTo>
                          <a:lnTo>
                            <a:pt x="106" y="52"/>
                          </a:lnTo>
                          <a:lnTo>
                            <a:pt x="131" y="61"/>
                          </a:lnTo>
                          <a:lnTo>
                            <a:pt x="160" y="71"/>
                          </a:lnTo>
                          <a:lnTo>
                            <a:pt x="172" y="73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5F3F1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7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3366" y="1880"/>
                      <a:ext cx="334" cy="99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5"/>
                        </a:cxn>
                        <a:cxn ang="0">
                          <a:pos x="23" y="38"/>
                        </a:cxn>
                        <a:cxn ang="0">
                          <a:pos x="55" y="40"/>
                        </a:cxn>
                        <a:cxn ang="0">
                          <a:pos x="78" y="36"/>
                        </a:cxn>
                        <a:cxn ang="0">
                          <a:pos x="70" y="58"/>
                        </a:cxn>
                        <a:cxn ang="0">
                          <a:pos x="80" y="74"/>
                        </a:cxn>
                        <a:cxn ang="0">
                          <a:pos x="102" y="57"/>
                        </a:cxn>
                        <a:cxn ang="0">
                          <a:pos x="123" y="36"/>
                        </a:cxn>
                        <a:cxn ang="0">
                          <a:pos x="147" y="21"/>
                        </a:cxn>
                        <a:cxn ang="0">
                          <a:pos x="178" y="4"/>
                        </a:cxn>
                        <a:cxn ang="0">
                          <a:pos x="188" y="0"/>
                        </a:cxn>
                        <a:cxn ang="0">
                          <a:pos x="260" y="19"/>
                        </a:cxn>
                        <a:cxn ang="0">
                          <a:pos x="285" y="50"/>
                        </a:cxn>
                        <a:cxn ang="0">
                          <a:pos x="292" y="59"/>
                        </a:cxn>
                        <a:cxn ang="0">
                          <a:pos x="292" y="96"/>
                        </a:cxn>
                        <a:cxn ang="0">
                          <a:pos x="307" y="98"/>
                        </a:cxn>
                        <a:cxn ang="0">
                          <a:pos x="328" y="74"/>
                        </a:cxn>
                        <a:cxn ang="0">
                          <a:pos x="333" y="54"/>
                        </a:cxn>
                        <a:cxn ang="0">
                          <a:pos x="333" y="33"/>
                        </a:cxn>
                      </a:cxnLst>
                      <a:rect l="0" t="0" r="r" b="b"/>
                      <a:pathLst>
                        <a:path w="334" h="99">
                          <a:moveTo>
                            <a:pt x="0" y="45"/>
                          </a:moveTo>
                          <a:lnTo>
                            <a:pt x="23" y="38"/>
                          </a:lnTo>
                          <a:lnTo>
                            <a:pt x="55" y="40"/>
                          </a:lnTo>
                          <a:lnTo>
                            <a:pt x="78" y="36"/>
                          </a:lnTo>
                          <a:lnTo>
                            <a:pt x="70" y="58"/>
                          </a:lnTo>
                          <a:lnTo>
                            <a:pt x="80" y="74"/>
                          </a:lnTo>
                          <a:lnTo>
                            <a:pt x="102" y="57"/>
                          </a:lnTo>
                          <a:lnTo>
                            <a:pt x="123" y="36"/>
                          </a:lnTo>
                          <a:lnTo>
                            <a:pt x="147" y="21"/>
                          </a:lnTo>
                          <a:lnTo>
                            <a:pt x="178" y="4"/>
                          </a:lnTo>
                          <a:lnTo>
                            <a:pt x="188" y="0"/>
                          </a:lnTo>
                          <a:lnTo>
                            <a:pt x="260" y="19"/>
                          </a:lnTo>
                          <a:lnTo>
                            <a:pt x="285" y="50"/>
                          </a:lnTo>
                          <a:lnTo>
                            <a:pt x="292" y="59"/>
                          </a:lnTo>
                          <a:lnTo>
                            <a:pt x="292" y="96"/>
                          </a:lnTo>
                          <a:lnTo>
                            <a:pt x="307" y="98"/>
                          </a:lnTo>
                          <a:lnTo>
                            <a:pt x="328" y="74"/>
                          </a:lnTo>
                          <a:lnTo>
                            <a:pt x="333" y="54"/>
                          </a:lnTo>
                          <a:lnTo>
                            <a:pt x="333" y="33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5F3F1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3385" y="1821"/>
                      <a:ext cx="294" cy="122"/>
                    </a:xfrm>
                    <a:custGeom>
                      <a:avLst/>
                      <a:gdLst/>
                      <a:ahLst/>
                      <a:cxnLst>
                        <a:cxn ang="0">
                          <a:pos x="102" y="82"/>
                        </a:cxn>
                        <a:cxn ang="0">
                          <a:pos x="78" y="72"/>
                        </a:cxn>
                        <a:cxn ang="0">
                          <a:pos x="40" y="72"/>
                        </a:cxn>
                        <a:cxn ang="0">
                          <a:pos x="0" y="78"/>
                        </a:cxn>
                        <a:cxn ang="0">
                          <a:pos x="61" y="55"/>
                        </a:cxn>
                        <a:cxn ang="0">
                          <a:pos x="111" y="54"/>
                        </a:cxn>
                        <a:cxn ang="0">
                          <a:pos x="93" y="42"/>
                        </a:cxn>
                        <a:cxn ang="0">
                          <a:pos x="56" y="31"/>
                        </a:cxn>
                        <a:cxn ang="0">
                          <a:pos x="104" y="29"/>
                        </a:cxn>
                        <a:cxn ang="0">
                          <a:pos x="122" y="39"/>
                        </a:cxn>
                        <a:cxn ang="0">
                          <a:pos x="145" y="49"/>
                        </a:cxn>
                        <a:cxn ang="0">
                          <a:pos x="160" y="35"/>
                        </a:cxn>
                        <a:cxn ang="0">
                          <a:pos x="131" y="5"/>
                        </a:cxn>
                        <a:cxn ang="0">
                          <a:pos x="152" y="0"/>
                        </a:cxn>
                        <a:cxn ang="0">
                          <a:pos x="169" y="0"/>
                        </a:cxn>
                        <a:cxn ang="0">
                          <a:pos x="183" y="39"/>
                        </a:cxn>
                        <a:cxn ang="0">
                          <a:pos x="198" y="25"/>
                        </a:cxn>
                        <a:cxn ang="0">
                          <a:pos x="203" y="11"/>
                        </a:cxn>
                        <a:cxn ang="0">
                          <a:pos x="217" y="27"/>
                        </a:cxn>
                        <a:cxn ang="0">
                          <a:pos x="228" y="43"/>
                        </a:cxn>
                        <a:cxn ang="0">
                          <a:pos x="232" y="51"/>
                        </a:cxn>
                        <a:cxn ang="0">
                          <a:pos x="237" y="61"/>
                        </a:cxn>
                        <a:cxn ang="0">
                          <a:pos x="249" y="65"/>
                        </a:cxn>
                        <a:cxn ang="0">
                          <a:pos x="253" y="35"/>
                        </a:cxn>
                        <a:cxn ang="0">
                          <a:pos x="271" y="41"/>
                        </a:cxn>
                        <a:cxn ang="0">
                          <a:pos x="268" y="66"/>
                        </a:cxn>
                        <a:cxn ang="0">
                          <a:pos x="265" y="77"/>
                        </a:cxn>
                        <a:cxn ang="0">
                          <a:pos x="278" y="92"/>
                        </a:cxn>
                        <a:cxn ang="0">
                          <a:pos x="293" y="121"/>
                        </a:cxn>
                      </a:cxnLst>
                      <a:rect l="0" t="0" r="r" b="b"/>
                      <a:pathLst>
                        <a:path w="294" h="122">
                          <a:moveTo>
                            <a:pt x="102" y="82"/>
                          </a:moveTo>
                          <a:lnTo>
                            <a:pt x="78" y="72"/>
                          </a:lnTo>
                          <a:lnTo>
                            <a:pt x="40" y="72"/>
                          </a:lnTo>
                          <a:lnTo>
                            <a:pt x="0" y="78"/>
                          </a:lnTo>
                          <a:lnTo>
                            <a:pt x="61" y="55"/>
                          </a:lnTo>
                          <a:lnTo>
                            <a:pt x="111" y="54"/>
                          </a:lnTo>
                          <a:lnTo>
                            <a:pt x="93" y="42"/>
                          </a:lnTo>
                          <a:lnTo>
                            <a:pt x="56" y="31"/>
                          </a:lnTo>
                          <a:lnTo>
                            <a:pt x="104" y="29"/>
                          </a:lnTo>
                          <a:lnTo>
                            <a:pt x="122" y="39"/>
                          </a:lnTo>
                          <a:lnTo>
                            <a:pt x="145" y="49"/>
                          </a:lnTo>
                          <a:lnTo>
                            <a:pt x="160" y="35"/>
                          </a:lnTo>
                          <a:lnTo>
                            <a:pt x="131" y="5"/>
                          </a:lnTo>
                          <a:lnTo>
                            <a:pt x="152" y="0"/>
                          </a:lnTo>
                          <a:lnTo>
                            <a:pt x="169" y="0"/>
                          </a:lnTo>
                          <a:lnTo>
                            <a:pt x="183" y="39"/>
                          </a:lnTo>
                          <a:lnTo>
                            <a:pt x="198" y="25"/>
                          </a:lnTo>
                          <a:lnTo>
                            <a:pt x="203" y="11"/>
                          </a:lnTo>
                          <a:lnTo>
                            <a:pt x="217" y="27"/>
                          </a:lnTo>
                          <a:lnTo>
                            <a:pt x="228" y="43"/>
                          </a:lnTo>
                          <a:lnTo>
                            <a:pt x="232" y="51"/>
                          </a:lnTo>
                          <a:lnTo>
                            <a:pt x="237" y="61"/>
                          </a:lnTo>
                          <a:lnTo>
                            <a:pt x="249" y="65"/>
                          </a:lnTo>
                          <a:lnTo>
                            <a:pt x="253" y="35"/>
                          </a:lnTo>
                          <a:lnTo>
                            <a:pt x="271" y="41"/>
                          </a:lnTo>
                          <a:lnTo>
                            <a:pt x="268" y="66"/>
                          </a:lnTo>
                          <a:lnTo>
                            <a:pt x="265" y="77"/>
                          </a:lnTo>
                          <a:lnTo>
                            <a:pt x="278" y="92"/>
                          </a:lnTo>
                          <a:lnTo>
                            <a:pt x="293" y="121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5F3F1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9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3667" y="1935"/>
                      <a:ext cx="83" cy="186"/>
                    </a:xfrm>
                    <a:custGeom>
                      <a:avLst/>
                      <a:gdLst/>
                      <a:ahLst/>
                      <a:cxnLst>
                        <a:cxn ang="0">
                          <a:pos x="44" y="0"/>
                        </a:cxn>
                        <a:cxn ang="0">
                          <a:pos x="64" y="43"/>
                        </a:cxn>
                        <a:cxn ang="0">
                          <a:pos x="73" y="67"/>
                        </a:cxn>
                        <a:cxn ang="0">
                          <a:pos x="81" y="89"/>
                        </a:cxn>
                        <a:cxn ang="0">
                          <a:pos x="82" y="106"/>
                        </a:cxn>
                        <a:cxn ang="0">
                          <a:pos x="77" y="127"/>
                        </a:cxn>
                        <a:cxn ang="0">
                          <a:pos x="71" y="137"/>
                        </a:cxn>
                        <a:cxn ang="0">
                          <a:pos x="64" y="108"/>
                        </a:cxn>
                        <a:cxn ang="0">
                          <a:pos x="56" y="84"/>
                        </a:cxn>
                        <a:cxn ang="0">
                          <a:pos x="40" y="55"/>
                        </a:cxn>
                        <a:cxn ang="0">
                          <a:pos x="25" y="33"/>
                        </a:cxn>
                        <a:cxn ang="0">
                          <a:pos x="16" y="81"/>
                        </a:cxn>
                        <a:cxn ang="0">
                          <a:pos x="36" y="109"/>
                        </a:cxn>
                        <a:cxn ang="0">
                          <a:pos x="47" y="123"/>
                        </a:cxn>
                        <a:cxn ang="0">
                          <a:pos x="53" y="185"/>
                        </a:cxn>
                        <a:cxn ang="0">
                          <a:pos x="18" y="170"/>
                        </a:cxn>
                        <a:cxn ang="0">
                          <a:pos x="11" y="146"/>
                        </a:cxn>
                        <a:cxn ang="0">
                          <a:pos x="0" y="117"/>
                        </a:cxn>
                      </a:cxnLst>
                      <a:rect l="0" t="0" r="r" b="b"/>
                      <a:pathLst>
                        <a:path w="83" h="186">
                          <a:moveTo>
                            <a:pt x="44" y="0"/>
                          </a:moveTo>
                          <a:lnTo>
                            <a:pt x="64" y="43"/>
                          </a:lnTo>
                          <a:lnTo>
                            <a:pt x="73" y="67"/>
                          </a:lnTo>
                          <a:lnTo>
                            <a:pt x="81" y="89"/>
                          </a:lnTo>
                          <a:lnTo>
                            <a:pt x="82" y="106"/>
                          </a:lnTo>
                          <a:lnTo>
                            <a:pt x="77" y="127"/>
                          </a:lnTo>
                          <a:lnTo>
                            <a:pt x="71" y="137"/>
                          </a:lnTo>
                          <a:lnTo>
                            <a:pt x="64" y="108"/>
                          </a:lnTo>
                          <a:lnTo>
                            <a:pt x="56" y="84"/>
                          </a:lnTo>
                          <a:lnTo>
                            <a:pt x="40" y="55"/>
                          </a:lnTo>
                          <a:lnTo>
                            <a:pt x="25" y="33"/>
                          </a:lnTo>
                          <a:lnTo>
                            <a:pt x="16" y="81"/>
                          </a:lnTo>
                          <a:lnTo>
                            <a:pt x="36" y="109"/>
                          </a:lnTo>
                          <a:lnTo>
                            <a:pt x="47" y="123"/>
                          </a:lnTo>
                          <a:lnTo>
                            <a:pt x="53" y="185"/>
                          </a:lnTo>
                          <a:lnTo>
                            <a:pt x="18" y="170"/>
                          </a:lnTo>
                          <a:lnTo>
                            <a:pt x="11" y="146"/>
                          </a:lnTo>
                          <a:lnTo>
                            <a:pt x="0" y="117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5F3F1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33" name="Oval 45"/>
                <p:cNvSpPr>
                  <a:spLocks noChangeArrowheads="1"/>
                </p:cNvSpPr>
                <p:nvPr/>
              </p:nvSpPr>
              <p:spPr bwMode="auto">
                <a:xfrm>
                  <a:off x="3385" y="2134"/>
                  <a:ext cx="18" cy="20"/>
                </a:xfrm>
                <a:prstGeom prst="ellipse">
                  <a:avLst/>
                </a:prstGeom>
                <a:solidFill>
                  <a:srgbClr val="FF5FBF"/>
                </a:solidFill>
                <a:ln w="12700">
                  <a:solidFill>
                    <a:srgbClr val="FF009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" name="Group 46"/>
              <p:cNvGrpSpPr>
                <a:grpSpLocks/>
              </p:cNvGrpSpPr>
              <p:nvPr/>
            </p:nvGrpSpPr>
            <p:grpSpPr bwMode="auto">
              <a:xfrm>
                <a:off x="3091" y="2216"/>
                <a:ext cx="760" cy="935"/>
                <a:chOff x="3091" y="2216"/>
                <a:chExt cx="760" cy="935"/>
              </a:xfrm>
            </p:grpSpPr>
            <p:sp>
              <p:nvSpPr>
                <p:cNvPr id="17" name="Freeform 47"/>
                <p:cNvSpPr>
                  <a:spLocks/>
                </p:cNvSpPr>
                <p:nvPr/>
              </p:nvSpPr>
              <p:spPr bwMode="auto">
                <a:xfrm>
                  <a:off x="3449" y="2216"/>
                  <a:ext cx="70" cy="293"/>
                </a:xfrm>
                <a:custGeom>
                  <a:avLst/>
                  <a:gdLst/>
                  <a:ahLst/>
                  <a:cxnLst>
                    <a:cxn ang="0">
                      <a:pos x="69" y="4"/>
                    </a:cxn>
                    <a:cxn ang="0">
                      <a:pos x="13" y="282"/>
                    </a:cxn>
                    <a:cxn ang="0">
                      <a:pos x="0" y="292"/>
                    </a:cxn>
                    <a:cxn ang="0">
                      <a:pos x="58" y="3"/>
                    </a:cxn>
                    <a:cxn ang="0">
                      <a:pos x="62" y="0"/>
                    </a:cxn>
                    <a:cxn ang="0">
                      <a:pos x="66" y="0"/>
                    </a:cxn>
                    <a:cxn ang="0">
                      <a:pos x="69" y="4"/>
                    </a:cxn>
                  </a:cxnLst>
                  <a:rect l="0" t="0" r="r" b="b"/>
                  <a:pathLst>
                    <a:path w="70" h="293">
                      <a:moveTo>
                        <a:pt x="69" y="4"/>
                      </a:moveTo>
                      <a:lnTo>
                        <a:pt x="13" y="282"/>
                      </a:lnTo>
                      <a:lnTo>
                        <a:pt x="0" y="292"/>
                      </a:lnTo>
                      <a:lnTo>
                        <a:pt x="58" y="3"/>
                      </a:lnTo>
                      <a:lnTo>
                        <a:pt x="62" y="0"/>
                      </a:lnTo>
                      <a:lnTo>
                        <a:pt x="66" y="0"/>
                      </a:lnTo>
                      <a:lnTo>
                        <a:pt x="69" y="4"/>
                      </a:lnTo>
                    </a:path>
                  </a:pathLst>
                </a:custGeom>
                <a:solidFill>
                  <a:srgbClr val="BF7F1F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18" name="Group 48"/>
                <p:cNvGrpSpPr>
                  <a:grpSpLocks/>
                </p:cNvGrpSpPr>
                <p:nvPr/>
              </p:nvGrpSpPr>
              <p:grpSpPr bwMode="auto">
                <a:xfrm>
                  <a:off x="3091" y="2325"/>
                  <a:ext cx="760" cy="826"/>
                  <a:chOff x="3091" y="2325"/>
                  <a:chExt cx="760" cy="826"/>
                </a:xfrm>
              </p:grpSpPr>
              <p:sp>
                <p:nvSpPr>
                  <p:cNvPr id="22" name="Freeform 49"/>
                  <p:cNvSpPr>
                    <a:spLocks/>
                  </p:cNvSpPr>
                  <p:nvPr/>
                </p:nvSpPr>
                <p:spPr bwMode="auto">
                  <a:xfrm>
                    <a:off x="3091" y="2325"/>
                    <a:ext cx="760" cy="826"/>
                  </a:xfrm>
                  <a:custGeom>
                    <a:avLst/>
                    <a:gdLst/>
                    <a:ahLst/>
                    <a:cxnLst>
                      <a:cxn ang="0">
                        <a:pos x="263" y="8"/>
                      </a:cxn>
                      <a:cxn ang="0">
                        <a:pos x="226" y="17"/>
                      </a:cxn>
                      <a:cxn ang="0">
                        <a:pos x="186" y="26"/>
                      </a:cxn>
                      <a:cxn ang="0">
                        <a:pos x="157" y="35"/>
                      </a:cxn>
                      <a:cxn ang="0">
                        <a:pos x="133" y="48"/>
                      </a:cxn>
                      <a:cxn ang="0">
                        <a:pos x="113" y="64"/>
                      </a:cxn>
                      <a:cxn ang="0">
                        <a:pos x="93" y="84"/>
                      </a:cxn>
                      <a:cxn ang="0">
                        <a:pos x="64" y="126"/>
                      </a:cxn>
                      <a:cxn ang="0">
                        <a:pos x="0" y="236"/>
                      </a:cxn>
                      <a:cxn ang="0">
                        <a:pos x="18" y="255"/>
                      </a:cxn>
                      <a:cxn ang="0">
                        <a:pos x="186" y="334"/>
                      </a:cxn>
                      <a:cxn ang="0">
                        <a:pos x="180" y="509"/>
                      </a:cxn>
                      <a:cxn ang="0">
                        <a:pos x="165" y="636"/>
                      </a:cxn>
                      <a:cxn ang="0">
                        <a:pos x="121" y="758"/>
                      </a:cxn>
                      <a:cxn ang="0">
                        <a:pos x="715" y="825"/>
                      </a:cxn>
                      <a:cxn ang="0">
                        <a:pos x="620" y="513"/>
                      </a:cxn>
                      <a:cxn ang="0">
                        <a:pos x="651" y="482"/>
                      </a:cxn>
                      <a:cxn ang="0">
                        <a:pos x="668" y="432"/>
                      </a:cxn>
                      <a:cxn ang="0">
                        <a:pos x="669" y="383"/>
                      </a:cxn>
                      <a:cxn ang="0">
                        <a:pos x="673" y="340"/>
                      </a:cxn>
                      <a:cxn ang="0">
                        <a:pos x="704" y="109"/>
                      </a:cxn>
                      <a:cxn ang="0">
                        <a:pos x="682" y="69"/>
                      </a:cxn>
                      <a:cxn ang="0">
                        <a:pos x="645" y="45"/>
                      </a:cxn>
                      <a:cxn ang="0">
                        <a:pos x="534" y="11"/>
                      </a:cxn>
                      <a:cxn ang="0">
                        <a:pos x="514" y="4"/>
                      </a:cxn>
                      <a:cxn ang="0">
                        <a:pos x="494" y="0"/>
                      </a:cxn>
                      <a:cxn ang="0">
                        <a:pos x="500" y="23"/>
                      </a:cxn>
                      <a:cxn ang="0">
                        <a:pos x="514" y="45"/>
                      </a:cxn>
                      <a:cxn ang="0">
                        <a:pos x="528" y="71"/>
                      </a:cxn>
                      <a:cxn ang="0">
                        <a:pos x="535" y="92"/>
                      </a:cxn>
                      <a:cxn ang="0">
                        <a:pos x="537" y="119"/>
                      </a:cxn>
                      <a:cxn ang="0">
                        <a:pos x="529" y="146"/>
                      </a:cxn>
                      <a:cxn ang="0">
                        <a:pos x="511" y="166"/>
                      </a:cxn>
                      <a:cxn ang="0">
                        <a:pos x="482" y="182"/>
                      </a:cxn>
                      <a:cxn ang="0">
                        <a:pos x="451" y="192"/>
                      </a:cxn>
                      <a:cxn ang="0">
                        <a:pos x="416" y="192"/>
                      </a:cxn>
                      <a:cxn ang="0">
                        <a:pos x="383" y="182"/>
                      </a:cxn>
                      <a:cxn ang="0">
                        <a:pos x="342" y="160"/>
                      </a:cxn>
                      <a:cxn ang="0">
                        <a:pos x="316" y="136"/>
                      </a:cxn>
                      <a:cxn ang="0">
                        <a:pos x="302" y="105"/>
                      </a:cxn>
                      <a:cxn ang="0">
                        <a:pos x="290" y="69"/>
                      </a:cxn>
                      <a:cxn ang="0">
                        <a:pos x="278" y="28"/>
                      </a:cxn>
                      <a:cxn ang="0">
                        <a:pos x="276" y="4"/>
                      </a:cxn>
                    </a:cxnLst>
                    <a:rect l="0" t="0" r="r" b="b"/>
                    <a:pathLst>
                      <a:path w="760" h="826">
                        <a:moveTo>
                          <a:pt x="276" y="4"/>
                        </a:moveTo>
                        <a:lnTo>
                          <a:pt x="263" y="8"/>
                        </a:lnTo>
                        <a:lnTo>
                          <a:pt x="244" y="13"/>
                        </a:lnTo>
                        <a:lnTo>
                          <a:pt x="226" y="17"/>
                        </a:lnTo>
                        <a:lnTo>
                          <a:pt x="205" y="22"/>
                        </a:lnTo>
                        <a:lnTo>
                          <a:pt x="186" y="26"/>
                        </a:lnTo>
                        <a:lnTo>
                          <a:pt x="169" y="31"/>
                        </a:lnTo>
                        <a:lnTo>
                          <a:pt x="157" y="35"/>
                        </a:lnTo>
                        <a:lnTo>
                          <a:pt x="146" y="41"/>
                        </a:lnTo>
                        <a:lnTo>
                          <a:pt x="133" y="48"/>
                        </a:lnTo>
                        <a:lnTo>
                          <a:pt x="122" y="56"/>
                        </a:lnTo>
                        <a:lnTo>
                          <a:pt x="113" y="64"/>
                        </a:lnTo>
                        <a:lnTo>
                          <a:pt x="103" y="73"/>
                        </a:lnTo>
                        <a:lnTo>
                          <a:pt x="93" y="84"/>
                        </a:lnTo>
                        <a:lnTo>
                          <a:pt x="82" y="98"/>
                        </a:lnTo>
                        <a:lnTo>
                          <a:pt x="64" y="126"/>
                        </a:lnTo>
                        <a:lnTo>
                          <a:pt x="36" y="175"/>
                        </a:lnTo>
                        <a:lnTo>
                          <a:pt x="0" y="236"/>
                        </a:lnTo>
                        <a:lnTo>
                          <a:pt x="4" y="245"/>
                        </a:lnTo>
                        <a:lnTo>
                          <a:pt x="18" y="255"/>
                        </a:lnTo>
                        <a:lnTo>
                          <a:pt x="180" y="316"/>
                        </a:lnTo>
                        <a:lnTo>
                          <a:pt x="186" y="334"/>
                        </a:lnTo>
                        <a:lnTo>
                          <a:pt x="187" y="408"/>
                        </a:lnTo>
                        <a:lnTo>
                          <a:pt x="180" y="509"/>
                        </a:lnTo>
                        <a:lnTo>
                          <a:pt x="173" y="586"/>
                        </a:lnTo>
                        <a:lnTo>
                          <a:pt x="165" y="636"/>
                        </a:lnTo>
                        <a:lnTo>
                          <a:pt x="148" y="703"/>
                        </a:lnTo>
                        <a:lnTo>
                          <a:pt x="121" y="758"/>
                        </a:lnTo>
                        <a:lnTo>
                          <a:pt x="86" y="825"/>
                        </a:lnTo>
                        <a:lnTo>
                          <a:pt x="715" y="825"/>
                        </a:lnTo>
                        <a:lnTo>
                          <a:pt x="649" y="657"/>
                        </a:lnTo>
                        <a:lnTo>
                          <a:pt x="620" y="513"/>
                        </a:lnTo>
                        <a:lnTo>
                          <a:pt x="634" y="501"/>
                        </a:lnTo>
                        <a:lnTo>
                          <a:pt x="651" y="482"/>
                        </a:lnTo>
                        <a:lnTo>
                          <a:pt x="661" y="460"/>
                        </a:lnTo>
                        <a:lnTo>
                          <a:pt x="668" y="432"/>
                        </a:lnTo>
                        <a:lnTo>
                          <a:pt x="669" y="407"/>
                        </a:lnTo>
                        <a:lnTo>
                          <a:pt x="669" y="383"/>
                        </a:lnTo>
                        <a:lnTo>
                          <a:pt x="670" y="365"/>
                        </a:lnTo>
                        <a:lnTo>
                          <a:pt x="673" y="340"/>
                        </a:lnTo>
                        <a:lnTo>
                          <a:pt x="759" y="268"/>
                        </a:lnTo>
                        <a:lnTo>
                          <a:pt x="704" y="109"/>
                        </a:lnTo>
                        <a:lnTo>
                          <a:pt x="695" y="85"/>
                        </a:lnTo>
                        <a:lnTo>
                          <a:pt x="682" y="69"/>
                        </a:lnTo>
                        <a:lnTo>
                          <a:pt x="666" y="55"/>
                        </a:lnTo>
                        <a:lnTo>
                          <a:pt x="645" y="45"/>
                        </a:lnTo>
                        <a:lnTo>
                          <a:pt x="551" y="16"/>
                        </a:lnTo>
                        <a:lnTo>
                          <a:pt x="534" y="11"/>
                        </a:lnTo>
                        <a:lnTo>
                          <a:pt x="523" y="7"/>
                        </a:lnTo>
                        <a:lnTo>
                          <a:pt x="514" y="4"/>
                        </a:lnTo>
                        <a:lnTo>
                          <a:pt x="504" y="2"/>
                        </a:lnTo>
                        <a:lnTo>
                          <a:pt x="494" y="0"/>
                        </a:lnTo>
                        <a:lnTo>
                          <a:pt x="494" y="14"/>
                        </a:lnTo>
                        <a:lnTo>
                          <a:pt x="500" y="23"/>
                        </a:lnTo>
                        <a:lnTo>
                          <a:pt x="506" y="33"/>
                        </a:lnTo>
                        <a:lnTo>
                          <a:pt x="514" y="45"/>
                        </a:lnTo>
                        <a:lnTo>
                          <a:pt x="521" y="57"/>
                        </a:lnTo>
                        <a:lnTo>
                          <a:pt x="528" y="71"/>
                        </a:lnTo>
                        <a:lnTo>
                          <a:pt x="532" y="82"/>
                        </a:lnTo>
                        <a:lnTo>
                          <a:pt x="535" y="92"/>
                        </a:lnTo>
                        <a:lnTo>
                          <a:pt x="537" y="105"/>
                        </a:lnTo>
                        <a:lnTo>
                          <a:pt x="537" y="119"/>
                        </a:lnTo>
                        <a:lnTo>
                          <a:pt x="534" y="132"/>
                        </a:lnTo>
                        <a:lnTo>
                          <a:pt x="529" y="146"/>
                        </a:lnTo>
                        <a:lnTo>
                          <a:pt x="522" y="157"/>
                        </a:lnTo>
                        <a:lnTo>
                          <a:pt x="511" y="166"/>
                        </a:lnTo>
                        <a:lnTo>
                          <a:pt x="497" y="175"/>
                        </a:lnTo>
                        <a:lnTo>
                          <a:pt x="482" y="182"/>
                        </a:lnTo>
                        <a:lnTo>
                          <a:pt x="467" y="188"/>
                        </a:lnTo>
                        <a:lnTo>
                          <a:pt x="451" y="192"/>
                        </a:lnTo>
                        <a:lnTo>
                          <a:pt x="436" y="195"/>
                        </a:lnTo>
                        <a:lnTo>
                          <a:pt x="416" y="192"/>
                        </a:lnTo>
                        <a:lnTo>
                          <a:pt x="399" y="187"/>
                        </a:lnTo>
                        <a:lnTo>
                          <a:pt x="383" y="182"/>
                        </a:lnTo>
                        <a:lnTo>
                          <a:pt x="364" y="172"/>
                        </a:lnTo>
                        <a:lnTo>
                          <a:pt x="342" y="160"/>
                        </a:lnTo>
                        <a:lnTo>
                          <a:pt x="330" y="152"/>
                        </a:lnTo>
                        <a:lnTo>
                          <a:pt x="316" y="136"/>
                        </a:lnTo>
                        <a:lnTo>
                          <a:pt x="310" y="121"/>
                        </a:lnTo>
                        <a:lnTo>
                          <a:pt x="302" y="105"/>
                        </a:lnTo>
                        <a:lnTo>
                          <a:pt x="296" y="88"/>
                        </a:lnTo>
                        <a:lnTo>
                          <a:pt x="290" y="69"/>
                        </a:lnTo>
                        <a:lnTo>
                          <a:pt x="285" y="51"/>
                        </a:lnTo>
                        <a:lnTo>
                          <a:pt x="278" y="28"/>
                        </a:lnTo>
                        <a:lnTo>
                          <a:pt x="275" y="12"/>
                        </a:lnTo>
                        <a:lnTo>
                          <a:pt x="276" y="4"/>
                        </a:lnTo>
                      </a:path>
                    </a:pathLst>
                  </a:custGeom>
                  <a:solidFill>
                    <a:srgbClr val="FFFF0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23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3117" y="2459"/>
                    <a:ext cx="411" cy="606"/>
                    <a:chOff x="3117" y="2459"/>
                    <a:chExt cx="411" cy="606"/>
                  </a:xfrm>
                </p:grpSpPr>
                <p:sp>
                  <p:nvSpPr>
                    <p:cNvPr id="25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117" y="2459"/>
                      <a:ext cx="411" cy="606"/>
                    </a:xfrm>
                    <a:custGeom>
                      <a:avLst/>
                      <a:gdLst/>
                      <a:ahLst/>
                      <a:cxnLst>
                        <a:cxn ang="0">
                          <a:pos x="4" y="142"/>
                        </a:cxn>
                        <a:cxn ang="0">
                          <a:pos x="0" y="222"/>
                        </a:cxn>
                        <a:cxn ang="0">
                          <a:pos x="7" y="368"/>
                        </a:cxn>
                        <a:cxn ang="0">
                          <a:pos x="1" y="445"/>
                        </a:cxn>
                        <a:cxn ang="0">
                          <a:pos x="10" y="530"/>
                        </a:cxn>
                        <a:cxn ang="0">
                          <a:pos x="39" y="605"/>
                        </a:cxn>
                        <a:cxn ang="0">
                          <a:pos x="116" y="596"/>
                        </a:cxn>
                        <a:cxn ang="0">
                          <a:pos x="204" y="537"/>
                        </a:cxn>
                        <a:cxn ang="0">
                          <a:pos x="349" y="318"/>
                        </a:cxn>
                        <a:cxn ang="0">
                          <a:pos x="378" y="274"/>
                        </a:cxn>
                        <a:cxn ang="0">
                          <a:pos x="387" y="251"/>
                        </a:cxn>
                        <a:cxn ang="0">
                          <a:pos x="401" y="204"/>
                        </a:cxn>
                        <a:cxn ang="0">
                          <a:pos x="401" y="188"/>
                        </a:cxn>
                        <a:cxn ang="0">
                          <a:pos x="392" y="172"/>
                        </a:cxn>
                        <a:cxn ang="0">
                          <a:pos x="378" y="155"/>
                        </a:cxn>
                        <a:cxn ang="0">
                          <a:pos x="370" y="140"/>
                        </a:cxn>
                        <a:cxn ang="0">
                          <a:pos x="371" y="126"/>
                        </a:cxn>
                        <a:cxn ang="0">
                          <a:pos x="387" y="131"/>
                        </a:cxn>
                        <a:cxn ang="0">
                          <a:pos x="396" y="149"/>
                        </a:cxn>
                        <a:cxn ang="0">
                          <a:pos x="402" y="159"/>
                        </a:cxn>
                        <a:cxn ang="0">
                          <a:pos x="410" y="156"/>
                        </a:cxn>
                        <a:cxn ang="0">
                          <a:pos x="409" y="137"/>
                        </a:cxn>
                        <a:cxn ang="0">
                          <a:pos x="404" y="100"/>
                        </a:cxn>
                        <a:cxn ang="0">
                          <a:pos x="399" y="82"/>
                        </a:cxn>
                        <a:cxn ang="0">
                          <a:pos x="388" y="73"/>
                        </a:cxn>
                        <a:cxn ang="0">
                          <a:pos x="377" y="40"/>
                        </a:cxn>
                        <a:cxn ang="0">
                          <a:pos x="370" y="17"/>
                        </a:cxn>
                        <a:cxn ang="0">
                          <a:pos x="365" y="3"/>
                        </a:cxn>
                        <a:cxn ang="0">
                          <a:pos x="353" y="0"/>
                        </a:cxn>
                        <a:cxn ang="0">
                          <a:pos x="300" y="78"/>
                        </a:cxn>
                        <a:cxn ang="0">
                          <a:pos x="285" y="100"/>
                        </a:cxn>
                        <a:cxn ang="0">
                          <a:pos x="282" y="114"/>
                        </a:cxn>
                        <a:cxn ang="0">
                          <a:pos x="300" y="179"/>
                        </a:cxn>
                        <a:cxn ang="0">
                          <a:pos x="319" y="239"/>
                        </a:cxn>
                        <a:cxn ang="0">
                          <a:pos x="159" y="370"/>
                        </a:cxn>
                        <a:cxn ang="0">
                          <a:pos x="159" y="184"/>
                        </a:cxn>
                      </a:cxnLst>
                      <a:rect l="0" t="0" r="r" b="b"/>
                      <a:pathLst>
                        <a:path w="411" h="606">
                          <a:moveTo>
                            <a:pt x="14" y="104"/>
                          </a:moveTo>
                          <a:lnTo>
                            <a:pt x="4" y="142"/>
                          </a:lnTo>
                          <a:lnTo>
                            <a:pt x="2" y="169"/>
                          </a:lnTo>
                          <a:lnTo>
                            <a:pt x="0" y="222"/>
                          </a:lnTo>
                          <a:lnTo>
                            <a:pt x="7" y="287"/>
                          </a:lnTo>
                          <a:lnTo>
                            <a:pt x="7" y="368"/>
                          </a:lnTo>
                          <a:lnTo>
                            <a:pt x="3" y="409"/>
                          </a:lnTo>
                          <a:lnTo>
                            <a:pt x="1" y="445"/>
                          </a:lnTo>
                          <a:lnTo>
                            <a:pt x="2" y="489"/>
                          </a:lnTo>
                          <a:lnTo>
                            <a:pt x="10" y="530"/>
                          </a:lnTo>
                          <a:lnTo>
                            <a:pt x="19" y="571"/>
                          </a:lnTo>
                          <a:lnTo>
                            <a:pt x="39" y="605"/>
                          </a:lnTo>
                          <a:lnTo>
                            <a:pt x="79" y="601"/>
                          </a:lnTo>
                          <a:lnTo>
                            <a:pt x="116" y="596"/>
                          </a:lnTo>
                          <a:lnTo>
                            <a:pt x="164" y="581"/>
                          </a:lnTo>
                          <a:lnTo>
                            <a:pt x="204" y="537"/>
                          </a:lnTo>
                          <a:lnTo>
                            <a:pt x="231" y="499"/>
                          </a:lnTo>
                          <a:lnTo>
                            <a:pt x="349" y="318"/>
                          </a:lnTo>
                          <a:lnTo>
                            <a:pt x="373" y="285"/>
                          </a:lnTo>
                          <a:lnTo>
                            <a:pt x="378" y="274"/>
                          </a:lnTo>
                          <a:lnTo>
                            <a:pt x="382" y="262"/>
                          </a:lnTo>
                          <a:lnTo>
                            <a:pt x="387" y="251"/>
                          </a:lnTo>
                          <a:lnTo>
                            <a:pt x="390" y="238"/>
                          </a:lnTo>
                          <a:lnTo>
                            <a:pt x="401" y="204"/>
                          </a:lnTo>
                          <a:lnTo>
                            <a:pt x="402" y="197"/>
                          </a:lnTo>
                          <a:lnTo>
                            <a:pt x="401" y="188"/>
                          </a:lnTo>
                          <a:lnTo>
                            <a:pt x="397" y="180"/>
                          </a:lnTo>
                          <a:lnTo>
                            <a:pt x="392" y="172"/>
                          </a:lnTo>
                          <a:lnTo>
                            <a:pt x="386" y="163"/>
                          </a:lnTo>
                          <a:lnTo>
                            <a:pt x="378" y="155"/>
                          </a:lnTo>
                          <a:lnTo>
                            <a:pt x="376" y="147"/>
                          </a:lnTo>
                          <a:lnTo>
                            <a:pt x="370" y="140"/>
                          </a:lnTo>
                          <a:lnTo>
                            <a:pt x="359" y="131"/>
                          </a:lnTo>
                          <a:lnTo>
                            <a:pt x="371" y="126"/>
                          </a:lnTo>
                          <a:lnTo>
                            <a:pt x="382" y="123"/>
                          </a:lnTo>
                          <a:lnTo>
                            <a:pt x="387" y="131"/>
                          </a:lnTo>
                          <a:lnTo>
                            <a:pt x="394" y="141"/>
                          </a:lnTo>
                          <a:lnTo>
                            <a:pt x="396" y="149"/>
                          </a:lnTo>
                          <a:lnTo>
                            <a:pt x="398" y="155"/>
                          </a:lnTo>
                          <a:lnTo>
                            <a:pt x="402" y="159"/>
                          </a:lnTo>
                          <a:lnTo>
                            <a:pt x="408" y="162"/>
                          </a:lnTo>
                          <a:lnTo>
                            <a:pt x="410" y="156"/>
                          </a:lnTo>
                          <a:lnTo>
                            <a:pt x="410" y="148"/>
                          </a:lnTo>
                          <a:lnTo>
                            <a:pt x="409" y="137"/>
                          </a:lnTo>
                          <a:lnTo>
                            <a:pt x="406" y="119"/>
                          </a:lnTo>
                          <a:lnTo>
                            <a:pt x="404" y="100"/>
                          </a:lnTo>
                          <a:lnTo>
                            <a:pt x="400" y="96"/>
                          </a:lnTo>
                          <a:lnTo>
                            <a:pt x="399" y="82"/>
                          </a:lnTo>
                          <a:lnTo>
                            <a:pt x="398" y="77"/>
                          </a:lnTo>
                          <a:lnTo>
                            <a:pt x="388" y="73"/>
                          </a:lnTo>
                          <a:lnTo>
                            <a:pt x="382" y="53"/>
                          </a:lnTo>
                          <a:lnTo>
                            <a:pt x="377" y="40"/>
                          </a:lnTo>
                          <a:lnTo>
                            <a:pt x="372" y="28"/>
                          </a:lnTo>
                          <a:lnTo>
                            <a:pt x="370" y="17"/>
                          </a:lnTo>
                          <a:lnTo>
                            <a:pt x="369" y="10"/>
                          </a:lnTo>
                          <a:lnTo>
                            <a:pt x="365" y="3"/>
                          </a:lnTo>
                          <a:lnTo>
                            <a:pt x="359" y="0"/>
                          </a:lnTo>
                          <a:lnTo>
                            <a:pt x="353" y="0"/>
                          </a:lnTo>
                          <a:lnTo>
                            <a:pt x="347" y="25"/>
                          </a:lnTo>
                          <a:lnTo>
                            <a:pt x="300" y="78"/>
                          </a:lnTo>
                          <a:lnTo>
                            <a:pt x="290" y="93"/>
                          </a:lnTo>
                          <a:lnTo>
                            <a:pt x="285" y="100"/>
                          </a:lnTo>
                          <a:lnTo>
                            <a:pt x="283" y="107"/>
                          </a:lnTo>
                          <a:lnTo>
                            <a:pt x="282" y="114"/>
                          </a:lnTo>
                          <a:lnTo>
                            <a:pt x="290" y="138"/>
                          </a:lnTo>
                          <a:lnTo>
                            <a:pt x="300" y="179"/>
                          </a:lnTo>
                          <a:lnTo>
                            <a:pt x="311" y="203"/>
                          </a:lnTo>
                          <a:lnTo>
                            <a:pt x="319" y="239"/>
                          </a:lnTo>
                          <a:lnTo>
                            <a:pt x="248" y="294"/>
                          </a:lnTo>
                          <a:lnTo>
                            <a:pt x="159" y="370"/>
                          </a:lnTo>
                          <a:lnTo>
                            <a:pt x="162" y="280"/>
                          </a:lnTo>
                          <a:lnTo>
                            <a:pt x="159" y="184"/>
                          </a:lnTo>
                          <a:lnTo>
                            <a:pt x="14" y="104"/>
                          </a:lnTo>
                        </a:path>
                      </a:pathLst>
                    </a:custGeom>
                    <a:solidFill>
                      <a:srgbClr val="FF9F7F"/>
                    </a:solidFill>
                    <a:ln w="12700" cap="rnd" cmpd="sng">
                      <a:solidFill>
                        <a:srgbClr val="BF3F00"/>
                      </a:solidFill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6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3446" y="2534"/>
                      <a:ext cx="59" cy="1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"/>
                        </a:cxn>
                        <a:cxn ang="0">
                          <a:pos x="38" y="0"/>
                        </a:cxn>
                        <a:cxn ang="0">
                          <a:pos x="58" y="0"/>
                        </a:cxn>
                      </a:cxnLst>
                      <a:rect l="0" t="0" r="r" b="b"/>
                      <a:pathLst>
                        <a:path w="59" h="17">
                          <a:moveTo>
                            <a:pt x="0" y="16"/>
                          </a:moveTo>
                          <a:lnTo>
                            <a:pt x="38" y="0"/>
                          </a:lnTo>
                          <a:lnTo>
                            <a:pt x="58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BF3F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7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3438" y="2559"/>
                      <a:ext cx="78" cy="1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"/>
                        </a:cxn>
                        <a:cxn ang="0">
                          <a:pos x="44" y="3"/>
                        </a:cxn>
                        <a:cxn ang="0">
                          <a:pos x="77" y="0"/>
                        </a:cxn>
                      </a:cxnLst>
                      <a:rect l="0" t="0" r="r" b="b"/>
                      <a:pathLst>
                        <a:path w="78" h="17">
                          <a:moveTo>
                            <a:pt x="0" y="16"/>
                          </a:moveTo>
                          <a:lnTo>
                            <a:pt x="44" y="3"/>
                          </a:lnTo>
                          <a:lnTo>
                            <a:pt x="77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BF3F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8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3445" y="2522"/>
                      <a:ext cx="34" cy="2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3"/>
                        </a:cxn>
                        <a:cxn ang="0">
                          <a:pos x="28" y="0"/>
                        </a:cxn>
                        <a:cxn ang="0">
                          <a:pos x="33" y="12"/>
                        </a:cxn>
                      </a:cxnLst>
                      <a:rect l="0" t="0" r="r" b="b"/>
                      <a:pathLst>
                        <a:path w="34" h="24">
                          <a:moveTo>
                            <a:pt x="0" y="23"/>
                          </a:moveTo>
                          <a:lnTo>
                            <a:pt x="28" y="0"/>
                          </a:lnTo>
                          <a:lnTo>
                            <a:pt x="33" y="12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BF3F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9" name="Line 5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470" y="2483"/>
                      <a:ext cx="16" cy="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BF3F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24" name="Freeform 56"/>
                  <p:cNvSpPr>
                    <a:spLocks/>
                  </p:cNvSpPr>
                  <p:nvPr/>
                </p:nvSpPr>
                <p:spPr bwMode="auto">
                  <a:xfrm>
                    <a:off x="3091" y="2529"/>
                    <a:ext cx="195" cy="121"/>
                  </a:xfrm>
                  <a:custGeom>
                    <a:avLst/>
                    <a:gdLst/>
                    <a:ahLst/>
                    <a:cxnLst>
                      <a:cxn ang="0">
                        <a:pos x="89" y="44"/>
                      </a:cxn>
                      <a:cxn ang="0">
                        <a:pos x="16" y="0"/>
                      </a:cxn>
                      <a:cxn ang="0">
                        <a:pos x="0" y="32"/>
                      </a:cxn>
                      <a:cxn ang="0">
                        <a:pos x="4" y="41"/>
                      </a:cxn>
                      <a:cxn ang="0">
                        <a:pos x="18" y="51"/>
                      </a:cxn>
                      <a:cxn ang="0">
                        <a:pos x="194" y="120"/>
                      </a:cxn>
                      <a:cxn ang="0">
                        <a:pos x="194" y="104"/>
                      </a:cxn>
                      <a:cxn ang="0">
                        <a:pos x="89" y="44"/>
                      </a:cxn>
                    </a:cxnLst>
                    <a:rect l="0" t="0" r="r" b="b"/>
                    <a:pathLst>
                      <a:path w="195" h="121">
                        <a:moveTo>
                          <a:pt x="89" y="44"/>
                        </a:moveTo>
                        <a:lnTo>
                          <a:pt x="16" y="0"/>
                        </a:lnTo>
                        <a:lnTo>
                          <a:pt x="0" y="32"/>
                        </a:lnTo>
                        <a:lnTo>
                          <a:pt x="4" y="41"/>
                        </a:lnTo>
                        <a:lnTo>
                          <a:pt x="18" y="51"/>
                        </a:lnTo>
                        <a:lnTo>
                          <a:pt x="194" y="120"/>
                        </a:lnTo>
                        <a:lnTo>
                          <a:pt x="194" y="104"/>
                        </a:lnTo>
                        <a:lnTo>
                          <a:pt x="89" y="44"/>
                        </a:lnTo>
                      </a:path>
                    </a:pathLst>
                  </a:custGeom>
                  <a:solidFill>
                    <a:srgbClr val="FFFF00"/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9" name="Group 57"/>
                <p:cNvGrpSpPr>
                  <a:grpSpLocks/>
                </p:cNvGrpSpPr>
                <p:nvPr/>
              </p:nvGrpSpPr>
              <p:grpSpPr bwMode="auto">
                <a:xfrm>
                  <a:off x="3410" y="2398"/>
                  <a:ext cx="79" cy="140"/>
                  <a:chOff x="3410" y="2398"/>
                  <a:chExt cx="79" cy="140"/>
                </a:xfrm>
              </p:grpSpPr>
              <p:sp>
                <p:nvSpPr>
                  <p:cNvPr id="20" name="Freeform 58"/>
                  <p:cNvSpPr>
                    <a:spLocks/>
                  </p:cNvSpPr>
                  <p:nvPr/>
                </p:nvSpPr>
                <p:spPr bwMode="auto">
                  <a:xfrm>
                    <a:off x="3410" y="2400"/>
                    <a:ext cx="75" cy="138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47" y="9"/>
                      </a:cxn>
                      <a:cxn ang="0">
                        <a:pos x="26" y="20"/>
                      </a:cxn>
                      <a:cxn ang="0">
                        <a:pos x="11" y="43"/>
                      </a:cxn>
                      <a:cxn ang="0">
                        <a:pos x="0" y="60"/>
                      </a:cxn>
                      <a:cxn ang="0">
                        <a:pos x="3" y="79"/>
                      </a:cxn>
                      <a:cxn ang="0">
                        <a:pos x="4" y="115"/>
                      </a:cxn>
                      <a:cxn ang="0">
                        <a:pos x="9" y="137"/>
                      </a:cxn>
                      <a:cxn ang="0">
                        <a:pos x="33" y="112"/>
                      </a:cxn>
                      <a:cxn ang="0">
                        <a:pos x="34" y="89"/>
                      </a:cxn>
                      <a:cxn ang="0">
                        <a:pos x="32" y="79"/>
                      </a:cxn>
                      <a:cxn ang="0">
                        <a:pos x="29" y="72"/>
                      </a:cxn>
                      <a:cxn ang="0">
                        <a:pos x="34" y="68"/>
                      </a:cxn>
                      <a:cxn ang="0">
                        <a:pos x="38" y="63"/>
                      </a:cxn>
                      <a:cxn ang="0">
                        <a:pos x="44" y="54"/>
                      </a:cxn>
                      <a:cxn ang="0">
                        <a:pos x="46" y="44"/>
                      </a:cxn>
                      <a:cxn ang="0">
                        <a:pos x="48" y="35"/>
                      </a:cxn>
                      <a:cxn ang="0">
                        <a:pos x="56" y="34"/>
                      </a:cxn>
                      <a:cxn ang="0">
                        <a:pos x="64" y="30"/>
                      </a:cxn>
                      <a:cxn ang="0">
                        <a:pos x="69" y="25"/>
                      </a:cxn>
                      <a:cxn ang="0">
                        <a:pos x="73" y="18"/>
                      </a:cxn>
                      <a:cxn ang="0">
                        <a:pos x="74" y="8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75" h="138">
                        <a:moveTo>
                          <a:pt x="71" y="0"/>
                        </a:moveTo>
                        <a:lnTo>
                          <a:pt x="47" y="9"/>
                        </a:lnTo>
                        <a:lnTo>
                          <a:pt x="26" y="20"/>
                        </a:lnTo>
                        <a:lnTo>
                          <a:pt x="11" y="43"/>
                        </a:lnTo>
                        <a:lnTo>
                          <a:pt x="0" y="60"/>
                        </a:lnTo>
                        <a:lnTo>
                          <a:pt x="3" y="79"/>
                        </a:lnTo>
                        <a:lnTo>
                          <a:pt x="4" y="115"/>
                        </a:lnTo>
                        <a:lnTo>
                          <a:pt x="9" y="137"/>
                        </a:lnTo>
                        <a:lnTo>
                          <a:pt x="33" y="112"/>
                        </a:lnTo>
                        <a:lnTo>
                          <a:pt x="34" y="89"/>
                        </a:lnTo>
                        <a:lnTo>
                          <a:pt x="32" y="79"/>
                        </a:lnTo>
                        <a:lnTo>
                          <a:pt x="29" y="72"/>
                        </a:lnTo>
                        <a:lnTo>
                          <a:pt x="34" y="68"/>
                        </a:lnTo>
                        <a:lnTo>
                          <a:pt x="38" y="63"/>
                        </a:lnTo>
                        <a:lnTo>
                          <a:pt x="44" y="54"/>
                        </a:lnTo>
                        <a:lnTo>
                          <a:pt x="46" y="44"/>
                        </a:lnTo>
                        <a:lnTo>
                          <a:pt x="48" y="35"/>
                        </a:lnTo>
                        <a:lnTo>
                          <a:pt x="56" y="34"/>
                        </a:lnTo>
                        <a:lnTo>
                          <a:pt x="64" y="30"/>
                        </a:lnTo>
                        <a:lnTo>
                          <a:pt x="69" y="25"/>
                        </a:lnTo>
                        <a:lnTo>
                          <a:pt x="73" y="18"/>
                        </a:lnTo>
                        <a:lnTo>
                          <a:pt x="74" y="8"/>
                        </a:lnTo>
                        <a:lnTo>
                          <a:pt x="71" y="0"/>
                        </a:lnTo>
                      </a:path>
                    </a:pathLst>
                  </a:custGeom>
                  <a:solidFill>
                    <a:srgbClr val="FF9F7F"/>
                  </a:solidFill>
                  <a:ln w="12700" cap="rnd" cmpd="sng">
                    <a:solidFill>
                      <a:srgbClr val="BF3F00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" name="Freeform 59"/>
                  <p:cNvSpPr>
                    <a:spLocks/>
                  </p:cNvSpPr>
                  <p:nvPr/>
                </p:nvSpPr>
                <p:spPr bwMode="auto">
                  <a:xfrm>
                    <a:off x="3457" y="2398"/>
                    <a:ext cx="32" cy="17"/>
                  </a:xfrm>
                  <a:custGeom>
                    <a:avLst/>
                    <a:gdLst/>
                    <a:ahLst/>
                    <a:cxnLst>
                      <a:cxn ang="0">
                        <a:pos x="0" y="12"/>
                      </a:cxn>
                      <a:cxn ang="0">
                        <a:pos x="30" y="0"/>
                      </a:cxn>
                      <a:cxn ang="0">
                        <a:pos x="31" y="4"/>
                      </a:cxn>
                      <a:cxn ang="0">
                        <a:pos x="28" y="9"/>
                      </a:cxn>
                      <a:cxn ang="0">
                        <a:pos x="12" y="14"/>
                      </a:cxn>
                      <a:cxn ang="0">
                        <a:pos x="8" y="16"/>
                      </a:cxn>
                      <a:cxn ang="0">
                        <a:pos x="3" y="14"/>
                      </a:cxn>
                      <a:cxn ang="0">
                        <a:pos x="0" y="12"/>
                      </a:cxn>
                    </a:cxnLst>
                    <a:rect l="0" t="0" r="r" b="b"/>
                    <a:pathLst>
                      <a:path w="32" h="17">
                        <a:moveTo>
                          <a:pt x="0" y="12"/>
                        </a:moveTo>
                        <a:lnTo>
                          <a:pt x="30" y="0"/>
                        </a:lnTo>
                        <a:lnTo>
                          <a:pt x="31" y="4"/>
                        </a:lnTo>
                        <a:lnTo>
                          <a:pt x="28" y="9"/>
                        </a:lnTo>
                        <a:lnTo>
                          <a:pt x="12" y="14"/>
                        </a:lnTo>
                        <a:lnTo>
                          <a:pt x="8" y="16"/>
                        </a:lnTo>
                        <a:lnTo>
                          <a:pt x="3" y="14"/>
                        </a:lnTo>
                        <a:lnTo>
                          <a:pt x="0" y="12"/>
                        </a:lnTo>
                      </a:path>
                    </a:pathLst>
                  </a:custGeom>
                  <a:solidFill>
                    <a:srgbClr val="FF001F"/>
                  </a:solidFill>
                  <a:ln w="12700" cap="rnd" cmpd="sng">
                    <a:solidFill>
                      <a:srgbClr val="FF001F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</p:grpSp>
        <p:sp>
          <p:nvSpPr>
            <p:cNvPr id="12" name="Freeform 60"/>
            <p:cNvSpPr>
              <a:spLocks/>
            </p:cNvSpPr>
            <p:nvPr/>
          </p:nvSpPr>
          <p:spPr bwMode="auto">
            <a:xfrm>
              <a:off x="3477" y="2325"/>
              <a:ext cx="498" cy="596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482" y="58"/>
                </a:cxn>
                <a:cxn ang="0">
                  <a:pos x="460" y="65"/>
                </a:cxn>
                <a:cxn ang="0">
                  <a:pos x="497" y="82"/>
                </a:cxn>
                <a:cxn ang="0">
                  <a:pos x="332" y="595"/>
                </a:cxn>
                <a:cxn ang="0">
                  <a:pos x="123" y="571"/>
                </a:cxn>
                <a:cxn ang="0">
                  <a:pos x="0" y="504"/>
                </a:cxn>
                <a:cxn ang="0">
                  <a:pos x="193" y="0"/>
                </a:cxn>
              </a:cxnLst>
              <a:rect l="0" t="0" r="r" b="b"/>
              <a:pathLst>
                <a:path w="498" h="596">
                  <a:moveTo>
                    <a:pt x="193" y="0"/>
                  </a:moveTo>
                  <a:lnTo>
                    <a:pt x="482" y="58"/>
                  </a:lnTo>
                  <a:lnTo>
                    <a:pt x="460" y="65"/>
                  </a:lnTo>
                  <a:lnTo>
                    <a:pt x="497" y="82"/>
                  </a:lnTo>
                  <a:lnTo>
                    <a:pt x="332" y="595"/>
                  </a:lnTo>
                  <a:lnTo>
                    <a:pt x="123" y="571"/>
                  </a:lnTo>
                  <a:lnTo>
                    <a:pt x="0" y="504"/>
                  </a:lnTo>
                  <a:lnTo>
                    <a:pt x="193" y="0"/>
                  </a:lnTo>
                </a:path>
              </a:pathLst>
            </a:custGeom>
            <a:solidFill>
              <a:srgbClr val="9FB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61"/>
            <p:cNvSpPr>
              <a:spLocks/>
            </p:cNvSpPr>
            <p:nvPr/>
          </p:nvSpPr>
          <p:spPr bwMode="auto">
            <a:xfrm>
              <a:off x="3401" y="2696"/>
              <a:ext cx="520" cy="291"/>
            </a:xfrm>
            <a:custGeom>
              <a:avLst/>
              <a:gdLst/>
              <a:ahLst/>
              <a:cxnLst>
                <a:cxn ang="0">
                  <a:pos x="478" y="20"/>
                </a:cxn>
                <a:cxn ang="0">
                  <a:pos x="494" y="117"/>
                </a:cxn>
                <a:cxn ang="0">
                  <a:pos x="511" y="199"/>
                </a:cxn>
                <a:cxn ang="0">
                  <a:pos x="519" y="244"/>
                </a:cxn>
                <a:cxn ang="0">
                  <a:pos x="509" y="270"/>
                </a:cxn>
                <a:cxn ang="0">
                  <a:pos x="432" y="287"/>
                </a:cxn>
                <a:cxn ang="0">
                  <a:pos x="275" y="278"/>
                </a:cxn>
                <a:cxn ang="0">
                  <a:pos x="195" y="290"/>
                </a:cxn>
                <a:cxn ang="0">
                  <a:pos x="133" y="282"/>
                </a:cxn>
                <a:cxn ang="0">
                  <a:pos x="53" y="275"/>
                </a:cxn>
                <a:cxn ang="0">
                  <a:pos x="31" y="241"/>
                </a:cxn>
                <a:cxn ang="0">
                  <a:pos x="15" y="212"/>
                </a:cxn>
                <a:cxn ang="0">
                  <a:pos x="4" y="175"/>
                </a:cxn>
                <a:cxn ang="0">
                  <a:pos x="2" y="152"/>
                </a:cxn>
                <a:cxn ang="0">
                  <a:pos x="14" y="145"/>
                </a:cxn>
                <a:cxn ang="0">
                  <a:pos x="27" y="157"/>
                </a:cxn>
                <a:cxn ang="0">
                  <a:pos x="57" y="171"/>
                </a:cxn>
                <a:cxn ang="0">
                  <a:pos x="41" y="151"/>
                </a:cxn>
                <a:cxn ang="0">
                  <a:pos x="65" y="138"/>
                </a:cxn>
                <a:cxn ang="0">
                  <a:pos x="111" y="133"/>
                </a:cxn>
                <a:cxn ang="0">
                  <a:pos x="152" y="133"/>
                </a:cxn>
                <a:cxn ang="0">
                  <a:pos x="114" y="128"/>
                </a:cxn>
                <a:cxn ang="0">
                  <a:pos x="89" y="128"/>
                </a:cxn>
                <a:cxn ang="0">
                  <a:pos x="69" y="117"/>
                </a:cxn>
                <a:cxn ang="0">
                  <a:pos x="94" y="102"/>
                </a:cxn>
                <a:cxn ang="0">
                  <a:pos x="159" y="97"/>
                </a:cxn>
                <a:cxn ang="0">
                  <a:pos x="198" y="110"/>
                </a:cxn>
                <a:cxn ang="0">
                  <a:pos x="221" y="143"/>
                </a:cxn>
                <a:cxn ang="0">
                  <a:pos x="265" y="167"/>
                </a:cxn>
                <a:cxn ang="0">
                  <a:pos x="331" y="170"/>
                </a:cxn>
                <a:cxn ang="0">
                  <a:pos x="408" y="152"/>
                </a:cxn>
                <a:cxn ang="0">
                  <a:pos x="442" y="68"/>
                </a:cxn>
              </a:cxnLst>
              <a:rect l="0" t="0" r="r" b="b"/>
              <a:pathLst>
                <a:path w="520" h="291">
                  <a:moveTo>
                    <a:pt x="471" y="0"/>
                  </a:moveTo>
                  <a:lnTo>
                    <a:pt x="478" y="20"/>
                  </a:lnTo>
                  <a:lnTo>
                    <a:pt x="489" y="77"/>
                  </a:lnTo>
                  <a:lnTo>
                    <a:pt x="494" y="117"/>
                  </a:lnTo>
                  <a:lnTo>
                    <a:pt x="503" y="175"/>
                  </a:lnTo>
                  <a:lnTo>
                    <a:pt x="511" y="199"/>
                  </a:lnTo>
                  <a:lnTo>
                    <a:pt x="516" y="223"/>
                  </a:lnTo>
                  <a:lnTo>
                    <a:pt x="519" y="244"/>
                  </a:lnTo>
                  <a:lnTo>
                    <a:pt x="516" y="256"/>
                  </a:lnTo>
                  <a:lnTo>
                    <a:pt x="509" y="270"/>
                  </a:lnTo>
                  <a:lnTo>
                    <a:pt x="494" y="280"/>
                  </a:lnTo>
                  <a:lnTo>
                    <a:pt x="432" y="287"/>
                  </a:lnTo>
                  <a:lnTo>
                    <a:pt x="356" y="287"/>
                  </a:lnTo>
                  <a:lnTo>
                    <a:pt x="275" y="278"/>
                  </a:lnTo>
                  <a:lnTo>
                    <a:pt x="226" y="288"/>
                  </a:lnTo>
                  <a:lnTo>
                    <a:pt x="195" y="290"/>
                  </a:lnTo>
                  <a:lnTo>
                    <a:pt x="163" y="287"/>
                  </a:lnTo>
                  <a:lnTo>
                    <a:pt x="133" y="282"/>
                  </a:lnTo>
                  <a:lnTo>
                    <a:pt x="109" y="281"/>
                  </a:lnTo>
                  <a:lnTo>
                    <a:pt x="53" y="275"/>
                  </a:lnTo>
                  <a:lnTo>
                    <a:pt x="32" y="259"/>
                  </a:lnTo>
                  <a:lnTo>
                    <a:pt x="31" y="241"/>
                  </a:lnTo>
                  <a:lnTo>
                    <a:pt x="19" y="225"/>
                  </a:lnTo>
                  <a:lnTo>
                    <a:pt x="15" y="212"/>
                  </a:lnTo>
                  <a:lnTo>
                    <a:pt x="15" y="191"/>
                  </a:lnTo>
                  <a:lnTo>
                    <a:pt x="4" y="175"/>
                  </a:lnTo>
                  <a:lnTo>
                    <a:pt x="0" y="159"/>
                  </a:lnTo>
                  <a:lnTo>
                    <a:pt x="2" y="152"/>
                  </a:lnTo>
                  <a:lnTo>
                    <a:pt x="7" y="146"/>
                  </a:lnTo>
                  <a:lnTo>
                    <a:pt x="14" y="145"/>
                  </a:lnTo>
                  <a:lnTo>
                    <a:pt x="20" y="148"/>
                  </a:lnTo>
                  <a:lnTo>
                    <a:pt x="27" y="157"/>
                  </a:lnTo>
                  <a:lnTo>
                    <a:pt x="36" y="164"/>
                  </a:lnTo>
                  <a:lnTo>
                    <a:pt x="57" y="171"/>
                  </a:lnTo>
                  <a:lnTo>
                    <a:pt x="45" y="162"/>
                  </a:lnTo>
                  <a:lnTo>
                    <a:pt x="41" y="151"/>
                  </a:lnTo>
                  <a:lnTo>
                    <a:pt x="49" y="143"/>
                  </a:lnTo>
                  <a:lnTo>
                    <a:pt x="65" y="138"/>
                  </a:lnTo>
                  <a:lnTo>
                    <a:pt x="84" y="138"/>
                  </a:lnTo>
                  <a:lnTo>
                    <a:pt x="111" y="133"/>
                  </a:lnTo>
                  <a:lnTo>
                    <a:pt x="143" y="133"/>
                  </a:lnTo>
                  <a:lnTo>
                    <a:pt x="152" y="133"/>
                  </a:lnTo>
                  <a:lnTo>
                    <a:pt x="137" y="126"/>
                  </a:lnTo>
                  <a:lnTo>
                    <a:pt x="114" y="128"/>
                  </a:lnTo>
                  <a:lnTo>
                    <a:pt x="103" y="128"/>
                  </a:lnTo>
                  <a:lnTo>
                    <a:pt x="89" y="128"/>
                  </a:lnTo>
                  <a:lnTo>
                    <a:pt x="74" y="123"/>
                  </a:lnTo>
                  <a:lnTo>
                    <a:pt x="69" y="117"/>
                  </a:lnTo>
                  <a:lnTo>
                    <a:pt x="67" y="107"/>
                  </a:lnTo>
                  <a:lnTo>
                    <a:pt x="94" y="102"/>
                  </a:lnTo>
                  <a:lnTo>
                    <a:pt x="132" y="99"/>
                  </a:lnTo>
                  <a:lnTo>
                    <a:pt x="159" y="97"/>
                  </a:lnTo>
                  <a:lnTo>
                    <a:pt x="181" y="102"/>
                  </a:lnTo>
                  <a:lnTo>
                    <a:pt x="198" y="110"/>
                  </a:lnTo>
                  <a:lnTo>
                    <a:pt x="212" y="129"/>
                  </a:lnTo>
                  <a:lnTo>
                    <a:pt x="221" y="143"/>
                  </a:lnTo>
                  <a:lnTo>
                    <a:pt x="241" y="156"/>
                  </a:lnTo>
                  <a:lnTo>
                    <a:pt x="265" y="167"/>
                  </a:lnTo>
                  <a:lnTo>
                    <a:pt x="297" y="171"/>
                  </a:lnTo>
                  <a:lnTo>
                    <a:pt x="331" y="170"/>
                  </a:lnTo>
                  <a:lnTo>
                    <a:pt x="397" y="152"/>
                  </a:lnTo>
                  <a:lnTo>
                    <a:pt x="408" y="152"/>
                  </a:lnTo>
                  <a:lnTo>
                    <a:pt x="433" y="112"/>
                  </a:lnTo>
                  <a:lnTo>
                    <a:pt x="442" y="68"/>
                  </a:lnTo>
                  <a:lnTo>
                    <a:pt x="471" y="0"/>
                  </a:lnTo>
                </a:path>
              </a:pathLst>
            </a:custGeom>
            <a:solidFill>
              <a:srgbClr val="FF9F7F"/>
            </a:solidFill>
            <a:ln w="12700" cap="rnd" cmpd="sng">
              <a:solidFill>
                <a:srgbClr val="BF3F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2" name="Group 62"/>
          <p:cNvGrpSpPr>
            <a:grpSpLocks/>
          </p:cNvGrpSpPr>
          <p:nvPr/>
        </p:nvGrpSpPr>
        <p:grpSpPr bwMode="auto">
          <a:xfrm>
            <a:off x="3052763" y="4368800"/>
            <a:ext cx="906462" cy="1033463"/>
            <a:chOff x="1923" y="2752"/>
            <a:chExt cx="571" cy="651"/>
          </a:xfrm>
        </p:grpSpPr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1990" y="2836"/>
              <a:ext cx="443" cy="517"/>
            </a:xfrm>
            <a:custGeom>
              <a:avLst/>
              <a:gdLst/>
              <a:ahLst/>
              <a:cxnLst>
                <a:cxn ang="0">
                  <a:pos x="0" y="381"/>
                </a:cxn>
                <a:cxn ang="0">
                  <a:pos x="10" y="355"/>
                </a:cxn>
                <a:cxn ang="0">
                  <a:pos x="0" y="292"/>
                </a:cxn>
                <a:cxn ang="0">
                  <a:pos x="0" y="251"/>
                </a:cxn>
                <a:cxn ang="0">
                  <a:pos x="8" y="183"/>
                </a:cxn>
                <a:cxn ang="0">
                  <a:pos x="24" y="135"/>
                </a:cxn>
                <a:cxn ang="0">
                  <a:pos x="44" y="96"/>
                </a:cxn>
                <a:cxn ang="0">
                  <a:pos x="70" y="58"/>
                </a:cxn>
                <a:cxn ang="0">
                  <a:pos x="114" y="29"/>
                </a:cxn>
                <a:cxn ang="0">
                  <a:pos x="164" y="7"/>
                </a:cxn>
                <a:cxn ang="0">
                  <a:pos x="229" y="0"/>
                </a:cxn>
                <a:cxn ang="0">
                  <a:pos x="307" y="19"/>
                </a:cxn>
                <a:cxn ang="0">
                  <a:pos x="380" y="60"/>
                </a:cxn>
                <a:cxn ang="0">
                  <a:pos x="418" y="99"/>
                </a:cxn>
                <a:cxn ang="0">
                  <a:pos x="442" y="147"/>
                </a:cxn>
                <a:cxn ang="0">
                  <a:pos x="440" y="200"/>
                </a:cxn>
                <a:cxn ang="0">
                  <a:pos x="430" y="251"/>
                </a:cxn>
                <a:cxn ang="0">
                  <a:pos x="401" y="308"/>
                </a:cxn>
                <a:cxn ang="0">
                  <a:pos x="399" y="348"/>
                </a:cxn>
                <a:cxn ang="0">
                  <a:pos x="396" y="365"/>
                </a:cxn>
                <a:cxn ang="0">
                  <a:pos x="392" y="381"/>
                </a:cxn>
                <a:cxn ang="0">
                  <a:pos x="356" y="434"/>
                </a:cxn>
                <a:cxn ang="0">
                  <a:pos x="336" y="456"/>
                </a:cxn>
                <a:cxn ang="0">
                  <a:pos x="319" y="479"/>
                </a:cxn>
                <a:cxn ang="0">
                  <a:pos x="311" y="489"/>
                </a:cxn>
                <a:cxn ang="0">
                  <a:pos x="304" y="495"/>
                </a:cxn>
                <a:cxn ang="0">
                  <a:pos x="297" y="498"/>
                </a:cxn>
                <a:cxn ang="0">
                  <a:pos x="286" y="498"/>
                </a:cxn>
                <a:cxn ang="0">
                  <a:pos x="270" y="493"/>
                </a:cxn>
                <a:cxn ang="0">
                  <a:pos x="259" y="492"/>
                </a:cxn>
                <a:cxn ang="0">
                  <a:pos x="249" y="492"/>
                </a:cxn>
                <a:cxn ang="0">
                  <a:pos x="218" y="516"/>
                </a:cxn>
                <a:cxn ang="0">
                  <a:pos x="0" y="381"/>
                </a:cxn>
              </a:cxnLst>
              <a:rect l="0" t="0" r="r" b="b"/>
              <a:pathLst>
                <a:path w="443" h="517">
                  <a:moveTo>
                    <a:pt x="0" y="381"/>
                  </a:moveTo>
                  <a:lnTo>
                    <a:pt x="10" y="355"/>
                  </a:lnTo>
                  <a:lnTo>
                    <a:pt x="0" y="292"/>
                  </a:lnTo>
                  <a:lnTo>
                    <a:pt x="0" y="251"/>
                  </a:lnTo>
                  <a:lnTo>
                    <a:pt x="8" y="183"/>
                  </a:lnTo>
                  <a:lnTo>
                    <a:pt x="24" y="135"/>
                  </a:lnTo>
                  <a:lnTo>
                    <a:pt x="44" y="96"/>
                  </a:lnTo>
                  <a:lnTo>
                    <a:pt x="70" y="58"/>
                  </a:lnTo>
                  <a:lnTo>
                    <a:pt x="114" y="29"/>
                  </a:lnTo>
                  <a:lnTo>
                    <a:pt x="164" y="7"/>
                  </a:lnTo>
                  <a:lnTo>
                    <a:pt x="229" y="0"/>
                  </a:lnTo>
                  <a:lnTo>
                    <a:pt x="307" y="19"/>
                  </a:lnTo>
                  <a:lnTo>
                    <a:pt x="380" y="60"/>
                  </a:lnTo>
                  <a:lnTo>
                    <a:pt x="418" y="99"/>
                  </a:lnTo>
                  <a:lnTo>
                    <a:pt x="442" y="147"/>
                  </a:lnTo>
                  <a:lnTo>
                    <a:pt x="440" y="200"/>
                  </a:lnTo>
                  <a:lnTo>
                    <a:pt x="430" y="251"/>
                  </a:lnTo>
                  <a:lnTo>
                    <a:pt x="401" y="308"/>
                  </a:lnTo>
                  <a:lnTo>
                    <a:pt x="399" y="348"/>
                  </a:lnTo>
                  <a:lnTo>
                    <a:pt x="396" y="365"/>
                  </a:lnTo>
                  <a:lnTo>
                    <a:pt x="392" y="381"/>
                  </a:lnTo>
                  <a:lnTo>
                    <a:pt x="356" y="434"/>
                  </a:lnTo>
                  <a:lnTo>
                    <a:pt x="336" y="456"/>
                  </a:lnTo>
                  <a:lnTo>
                    <a:pt x="319" y="479"/>
                  </a:lnTo>
                  <a:lnTo>
                    <a:pt x="311" y="489"/>
                  </a:lnTo>
                  <a:lnTo>
                    <a:pt x="304" y="495"/>
                  </a:lnTo>
                  <a:lnTo>
                    <a:pt x="297" y="498"/>
                  </a:lnTo>
                  <a:lnTo>
                    <a:pt x="286" y="498"/>
                  </a:lnTo>
                  <a:lnTo>
                    <a:pt x="270" y="493"/>
                  </a:lnTo>
                  <a:lnTo>
                    <a:pt x="259" y="492"/>
                  </a:lnTo>
                  <a:lnTo>
                    <a:pt x="249" y="492"/>
                  </a:lnTo>
                  <a:lnTo>
                    <a:pt x="218" y="516"/>
                  </a:lnTo>
                  <a:lnTo>
                    <a:pt x="0" y="381"/>
                  </a:lnTo>
                </a:path>
              </a:pathLst>
            </a:custGeom>
            <a:solidFill>
              <a:srgbClr val="FFBF7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Oval 64"/>
            <p:cNvSpPr>
              <a:spLocks noChangeArrowheads="1"/>
            </p:cNvSpPr>
            <p:nvPr/>
          </p:nvSpPr>
          <p:spPr bwMode="auto">
            <a:xfrm>
              <a:off x="2238" y="3238"/>
              <a:ext cx="61" cy="7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2232" y="3173"/>
              <a:ext cx="53" cy="10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5"/>
                </a:cxn>
                <a:cxn ang="0">
                  <a:pos x="0" y="31"/>
                </a:cxn>
                <a:cxn ang="0">
                  <a:pos x="10" y="65"/>
                </a:cxn>
                <a:cxn ang="0">
                  <a:pos x="24" y="94"/>
                </a:cxn>
                <a:cxn ang="0">
                  <a:pos x="40" y="99"/>
                </a:cxn>
                <a:cxn ang="0">
                  <a:pos x="52" y="94"/>
                </a:cxn>
              </a:cxnLst>
              <a:rect l="0" t="0" r="r" b="b"/>
              <a:pathLst>
                <a:path w="53" h="100">
                  <a:moveTo>
                    <a:pt x="3" y="0"/>
                  </a:moveTo>
                  <a:lnTo>
                    <a:pt x="0" y="15"/>
                  </a:lnTo>
                  <a:lnTo>
                    <a:pt x="0" y="31"/>
                  </a:lnTo>
                  <a:lnTo>
                    <a:pt x="10" y="65"/>
                  </a:lnTo>
                  <a:lnTo>
                    <a:pt x="24" y="94"/>
                  </a:lnTo>
                  <a:lnTo>
                    <a:pt x="40" y="99"/>
                  </a:lnTo>
                  <a:lnTo>
                    <a:pt x="52" y="94"/>
                  </a:lnTo>
                </a:path>
              </a:pathLst>
            </a:custGeom>
            <a:noFill/>
            <a:ln w="12700" cap="rnd" cmpd="sng">
              <a:solidFill>
                <a:srgbClr val="FF7F3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1957" y="3188"/>
              <a:ext cx="286" cy="215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75" y="58"/>
                </a:cxn>
                <a:cxn ang="0">
                  <a:pos x="220" y="85"/>
                </a:cxn>
                <a:cxn ang="0">
                  <a:pos x="245" y="104"/>
                </a:cxn>
                <a:cxn ang="0">
                  <a:pos x="261" y="120"/>
                </a:cxn>
                <a:cxn ang="0">
                  <a:pos x="271" y="135"/>
                </a:cxn>
                <a:cxn ang="0">
                  <a:pos x="280" y="150"/>
                </a:cxn>
                <a:cxn ang="0">
                  <a:pos x="285" y="164"/>
                </a:cxn>
                <a:cxn ang="0">
                  <a:pos x="249" y="214"/>
                </a:cxn>
                <a:cxn ang="0">
                  <a:pos x="0" y="34"/>
                </a:cxn>
                <a:cxn ang="0">
                  <a:pos x="49" y="0"/>
                </a:cxn>
              </a:cxnLst>
              <a:rect l="0" t="0" r="r" b="b"/>
              <a:pathLst>
                <a:path w="286" h="215">
                  <a:moveTo>
                    <a:pt x="49" y="0"/>
                  </a:moveTo>
                  <a:lnTo>
                    <a:pt x="175" y="58"/>
                  </a:lnTo>
                  <a:lnTo>
                    <a:pt x="220" y="85"/>
                  </a:lnTo>
                  <a:lnTo>
                    <a:pt x="245" y="104"/>
                  </a:lnTo>
                  <a:lnTo>
                    <a:pt x="261" y="120"/>
                  </a:lnTo>
                  <a:lnTo>
                    <a:pt x="271" y="135"/>
                  </a:lnTo>
                  <a:lnTo>
                    <a:pt x="280" y="150"/>
                  </a:lnTo>
                  <a:lnTo>
                    <a:pt x="285" y="164"/>
                  </a:lnTo>
                  <a:lnTo>
                    <a:pt x="249" y="214"/>
                  </a:lnTo>
                  <a:lnTo>
                    <a:pt x="0" y="34"/>
                  </a:lnTo>
                  <a:lnTo>
                    <a:pt x="49" y="0"/>
                  </a:lnTo>
                </a:path>
              </a:pathLst>
            </a:custGeom>
            <a:solidFill>
              <a:srgbClr val="5F3F1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67" name="Group 67"/>
            <p:cNvGrpSpPr>
              <a:grpSpLocks/>
            </p:cNvGrpSpPr>
            <p:nvPr/>
          </p:nvGrpSpPr>
          <p:grpSpPr bwMode="auto">
            <a:xfrm>
              <a:off x="1923" y="2752"/>
              <a:ext cx="571" cy="478"/>
              <a:chOff x="1923" y="2752"/>
              <a:chExt cx="571" cy="478"/>
            </a:xfrm>
          </p:grpSpPr>
          <p:sp>
            <p:nvSpPr>
              <p:cNvPr id="68" name="Freeform 68"/>
              <p:cNvSpPr>
                <a:spLocks/>
              </p:cNvSpPr>
              <p:nvPr/>
            </p:nvSpPr>
            <p:spPr bwMode="auto">
              <a:xfrm>
                <a:off x="1923" y="2752"/>
                <a:ext cx="571" cy="478"/>
              </a:xfrm>
              <a:custGeom>
                <a:avLst/>
                <a:gdLst/>
                <a:ahLst/>
                <a:cxnLst>
                  <a:cxn ang="0">
                    <a:pos x="266" y="15"/>
                  </a:cxn>
                  <a:cxn ang="0">
                    <a:pos x="290" y="0"/>
                  </a:cxn>
                  <a:cxn ang="0">
                    <a:pos x="339" y="23"/>
                  </a:cxn>
                  <a:cxn ang="0">
                    <a:pos x="406" y="58"/>
                  </a:cxn>
                  <a:cxn ang="0">
                    <a:pos x="539" y="209"/>
                  </a:cxn>
                  <a:cxn ang="0">
                    <a:pos x="560" y="233"/>
                  </a:cxn>
                  <a:cxn ang="0">
                    <a:pos x="566" y="258"/>
                  </a:cxn>
                  <a:cxn ang="0">
                    <a:pos x="570" y="284"/>
                  </a:cxn>
                  <a:cxn ang="0">
                    <a:pos x="567" y="306"/>
                  </a:cxn>
                  <a:cxn ang="0">
                    <a:pos x="562" y="326"/>
                  </a:cxn>
                  <a:cxn ang="0">
                    <a:pos x="552" y="344"/>
                  </a:cxn>
                  <a:cxn ang="0">
                    <a:pos x="538" y="358"/>
                  </a:cxn>
                  <a:cxn ang="0">
                    <a:pos x="471" y="398"/>
                  </a:cxn>
                  <a:cxn ang="0">
                    <a:pos x="453" y="405"/>
                  </a:cxn>
                  <a:cxn ang="0">
                    <a:pos x="436" y="406"/>
                  </a:cxn>
                  <a:cxn ang="0">
                    <a:pos x="407" y="425"/>
                  </a:cxn>
                  <a:cxn ang="0">
                    <a:pos x="363" y="427"/>
                  </a:cxn>
                  <a:cxn ang="0">
                    <a:pos x="349" y="431"/>
                  </a:cxn>
                  <a:cxn ang="0">
                    <a:pos x="341" y="414"/>
                  </a:cxn>
                  <a:cxn ang="0">
                    <a:pos x="325" y="412"/>
                  </a:cxn>
                  <a:cxn ang="0">
                    <a:pos x="311" y="415"/>
                  </a:cxn>
                  <a:cxn ang="0">
                    <a:pos x="304" y="425"/>
                  </a:cxn>
                  <a:cxn ang="0">
                    <a:pos x="300" y="436"/>
                  </a:cxn>
                  <a:cxn ang="0">
                    <a:pos x="301" y="443"/>
                  </a:cxn>
                  <a:cxn ang="0">
                    <a:pos x="279" y="449"/>
                  </a:cxn>
                  <a:cxn ang="0">
                    <a:pos x="254" y="463"/>
                  </a:cxn>
                  <a:cxn ang="0">
                    <a:pos x="220" y="465"/>
                  </a:cxn>
                  <a:cxn ang="0">
                    <a:pos x="182" y="472"/>
                  </a:cxn>
                  <a:cxn ang="0">
                    <a:pos x="139" y="477"/>
                  </a:cxn>
                  <a:cxn ang="0">
                    <a:pos x="81" y="463"/>
                  </a:cxn>
                  <a:cxn ang="0">
                    <a:pos x="35" y="443"/>
                  </a:cxn>
                  <a:cxn ang="0">
                    <a:pos x="28" y="427"/>
                  </a:cxn>
                  <a:cxn ang="0">
                    <a:pos x="20" y="413"/>
                  </a:cxn>
                  <a:cxn ang="0">
                    <a:pos x="15" y="384"/>
                  </a:cxn>
                  <a:cxn ang="0">
                    <a:pos x="5" y="332"/>
                  </a:cxn>
                  <a:cxn ang="0">
                    <a:pos x="2" y="307"/>
                  </a:cxn>
                  <a:cxn ang="0">
                    <a:pos x="0" y="282"/>
                  </a:cxn>
                  <a:cxn ang="0">
                    <a:pos x="3" y="262"/>
                  </a:cxn>
                  <a:cxn ang="0">
                    <a:pos x="15" y="236"/>
                  </a:cxn>
                  <a:cxn ang="0">
                    <a:pos x="28" y="205"/>
                  </a:cxn>
                  <a:cxn ang="0">
                    <a:pos x="53" y="162"/>
                  </a:cxn>
                  <a:cxn ang="0">
                    <a:pos x="100" y="100"/>
                  </a:cxn>
                  <a:cxn ang="0">
                    <a:pos x="140" y="66"/>
                  </a:cxn>
                  <a:cxn ang="0">
                    <a:pos x="200" y="31"/>
                  </a:cxn>
                  <a:cxn ang="0">
                    <a:pos x="238" y="23"/>
                  </a:cxn>
                  <a:cxn ang="0">
                    <a:pos x="266" y="15"/>
                  </a:cxn>
                </a:cxnLst>
                <a:rect l="0" t="0" r="r" b="b"/>
                <a:pathLst>
                  <a:path w="571" h="478">
                    <a:moveTo>
                      <a:pt x="266" y="15"/>
                    </a:moveTo>
                    <a:lnTo>
                      <a:pt x="290" y="0"/>
                    </a:lnTo>
                    <a:lnTo>
                      <a:pt x="339" y="23"/>
                    </a:lnTo>
                    <a:lnTo>
                      <a:pt x="406" y="58"/>
                    </a:lnTo>
                    <a:lnTo>
                      <a:pt x="539" y="209"/>
                    </a:lnTo>
                    <a:lnTo>
                      <a:pt x="560" y="233"/>
                    </a:lnTo>
                    <a:lnTo>
                      <a:pt x="566" y="258"/>
                    </a:lnTo>
                    <a:lnTo>
                      <a:pt x="570" y="284"/>
                    </a:lnTo>
                    <a:lnTo>
                      <a:pt x="567" y="306"/>
                    </a:lnTo>
                    <a:lnTo>
                      <a:pt x="562" y="326"/>
                    </a:lnTo>
                    <a:lnTo>
                      <a:pt x="552" y="344"/>
                    </a:lnTo>
                    <a:lnTo>
                      <a:pt x="538" y="358"/>
                    </a:lnTo>
                    <a:lnTo>
                      <a:pt x="471" y="398"/>
                    </a:lnTo>
                    <a:lnTo>
                      <a:pt x="453" y="405"/>
                    </a:lnTo>
                    <a:lnTo>
                      <a:pt x="436" y="406"/>
                    </a:lnTo>
                    <a:lnTo>
                      <a:pt x="407" y="425"/>
                    </a:lnTo>
                    <a:lnTo>
                      <a:pt x="363" y="427"/>
                    </a:lnTo>
                    <a:lnTo>
                      <a:pt x="349" y="431"/>
                    </a:lnTo>
                    <a:lnTo>
                      <a:pt x="341" y="414"/>
                    </a:lnTo>
                    <a:lnTo>
                      <a:pt x="325" y="412"/>
                    </a:lnTo>
                    <a:lnTo>
                      <a:pt x="311" y="415"/>
                    </a:lnTo>
                    <a:lnTo>
                      <a:pt x="304" y="425"/>
                    </a:lnTo>
                    <a:lnTo>
                      <a:pt x="300" y="436"/>
                    </a:lnTo>
                    <a:lnTo>
                      <a:pt x="301" y="443"/>
                    </a:lnTo>
                    <a:lnTo>
                      <a:pt x="279" y="449"/>
                    </a:lnTo>
                    <a:lnTo>
                      <a:pt x="254" y="463"/>
                    </a:lnTo>
                    <a:lnTo>
                      <a:pt x="220" y="465"/>
                    </a:lnTo>
                    <a:lnTo>
                      <a:pt x="182" y="472"/>
                    </a:lnTo>
                    <a:lnTo>
                      <a:pt x="139" y="477"/>
                    </a:lnTo>
                    <a:lnTo>
                      <a:pt x="81" y="463"/>
                    </a:lnTo>
                    <a:lnTo>
                      <a:pt x="35" y="443"/>
                    </a:lnTo>
                    <a:lnTo>
                      <a:pt x="28" y="427"/>
                    </a:lnTo>
                    <a:lnTo>
                      <a:pt x="20" y="413"/>
                    </a:lnTo>
                    <a:lnTo>
                      <a:pt x="15" y="384"/>
                    </a:lnTo>
                    <a:lnTo>
                      <a:pt x="5" y="332"/>
                    </a:lnTo>
                    <a:lnTo>
                      <a:pt x="2" y="307"/>
                    </a:lnTo>
                    <a:lnTo>
                      <a:pt x="0" y="282"/>
                    </a:lnTo>
                    <a:lnTo>
                      <a:pt x="3" y="262"/>
                    </a:lnTo>
                    <a:lnTo>
                      <a:pt x="15" y="236"/>
                    </a:lnTo>
                    <a:lnTo>
                      <a:pt x="28" y="205"/>
                    </a:lnTo>
                    <a:lnTo>
                      <a:pt x="53" y="162"/>
                    </a:lnTo>
                    <a:lnTo>
                      <a:pt x="100" y="100"/>
                    </a:lnTo>
                    <a:lnTo>
                      <a:pt x="140" y="66"/>
                    </a:lnTo>
                    <a:lnTo>
                      <a:pt x="200" y="31"/>
                    </a:lnTo>
                    <a:lnTo>
                      <a:pt x="238" y="23"/>
                    </a:lnTo>
                    <a:lnTo>
                      <a:pt x="266" y="15"/>
                    </a:lnTo>
                  </a:path>
                </a:pathLst>
              </a:custGeom>
              <a:solidFill>
                <a:srgbClr val="9F7F5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" name="Freeform 69"/>
              <p:cNvSpPr>
                <a:spLocks/>
              </p:cNvSpPr>
              <p:nvPr/>
            </p:nvSpPr>
            <p:spPr bwMode="auto">
              <a:xfrm>
                <a:off x="2362" y="3128"/>
                <a:ext cx="83" cy="87"/>
              </a:xfrm>
              <a:custGeom>
                <a:avLst/>
                <a:gdLst/>
                <a:ahLst/>
                <a:cxnLst>
                  <a:cxn ang="0">
                    <a:pos x="15" y="10"/>
                  </a:cxn>
                  <a:cxn ang="0">
                    <a:pos x="65" y="10"/>
                  </a:cxn>
                  <a:cxn ang="0">
                    <a:pos x="59" y="0"/>
                  </a:cxn>
                  <a:cxn ang="0">
                    <a:pos x="69" y="0"/>
                  </a:cxn>
                  <a:cxn ang="0">
                    <a:pos x="82" y="12"/>
                  </a:cxn>
                  <a:cxn ang="0">
                    <a:pos x="82" y="21"/>
                  </a:cxn>
                  <a:cxn ang="0">
                    <a:pos x="74" y="22"/>
                  </a:cxn>
                  <a:cxn ang="0">
                    <a:pos x="71" y="36"/>
                  </a:cxn>
                  <a:cxn ang="0">
                    <a:pos x="68" y="49"/>
                  </a:cxn>
                  <a:cxn ang="0">
                    <a:pos x="63" y="61"/>
                  </a:cxn>
                  <a:cxn ang="0">
                    <a:pos x="59" y="69"/>
                  </a:cxn>
                  <a:cxn ang="0">
                    <a:pos x="55" y="73"/>
                  </a:cxn>
                  <a:cxn ang="0">
                    <a:pos x="49" y="78"/>
                  </a:cxn>
                  <a:cxn ang="0">
                    <a:pos x="41" y="82"/>
                  </a:cxn>
                  <a:cxn ang="0">
                    <a:pos x="34" y="85"/>
                  </a:cxn>
                  <a:cxn ang="0">
                    <a:pos x="26" y="85"/>
                  </a:cxn>
                  <a:cxn ang="0">
                    <a:pos x="20" y="86"/>
                  </a:cxn>
                  <a:cxn ang="0">
                    <a:pos x="27" y="77"/>
                  </a:cxn>
                  <a:cxn ang="0">
                    <a:pos x="34" y="76"/>
                  </a:cxn>
                  <a:cxn ang="0">
                    <a:pos x="43" y="72"/>
                  </a:cxn>
                  <a:cxn ang="0">
                    <a:pos x="50" y="67"/>
                  </a:cxn>
                  <a:cxn ang="0">
                    <a:pos x="54" y="61"/>
                  </a:cxn>
                  <a:cxn ang="0">
                    <a:pos x="57" y="55"/>
                  </a:cxn>
                  <a:cxn ang="0">
                    <a:pos x="61" y="45"/>
                  </a:cxn>
                  <a:cxn ang="0">
                    <a:pos x="63" y="33"/>
                  </a:cxn>
                  <a:cxn ang="0">
                    <a:pos x="65" y="22"/>
                  </a:cxn>
                  <a:cxn ang="0">
                    <a:pos x="0" y="28"/>
                  </a:cxn>
                  <a:cxn ang="0">
                    <a:pos x="15" y="10"/>
                  </a:cxn>
                </a:cxnLst>
                <a:rect l="0" t="0" r="r" b="b"/>
                <a:pathLst>
                  <a:path w="83" h="87">
                    <a:moveTo>
                      <a:pt x="15" y="10"/>
                    </a:moveTo>
                    <a:lnTo>
                      <a:pt x="65" y="10"/>
                    </a:lnTo>
                    <a:lnTo>
                      <a:pt x="59" y="0"/>
                    </a:lnTo>
                    <a:lnTo>
                      <a:pt x="69" y="0"/>
                    </a:lnTo>
                    <a:lnTo>
                      <a:pt x="82" y="12"/>
                    </a:lnTo>
                    <a:lnTo>
                      <a:pt x="82" y="21"/>
                    </a:lnTo>
                    <a:lnTo>
                      <a:pt x="74" y="22"/>
                    </a:lnTo>
                    <a:lnTo>
                      <a:pt x="71" y="36"/>
                    </a:lnTo>
                    <a:lnTo>
                      <a:pt x="68" y="49"/>
                    </a:lnTo>
                    <a:lnTo>
                      <a:pt x="63" y="61"/>
                    </a:lnTo>
                    <a:lnTo>
                      <a:pt x="59" y="69"/>
                    </a:lnTo>
                    <a:lnTo>
                      <a:pt x="55" y="73"/>
                    </a:lnTo>
                    <a:lnTo>
                      <a:pt x="49" y="78"/>
                    </a:lnTo>
                    <a:lnTo>
                      <a:pt x="41" y="82"/>
                    </a:lnTo>
                    <a:lnTo>
                      <a:pt x="34" y="85"/>
                    </a:lnTo>
                    <a:lnTo>
                      <a:pt x="26" y="85"/>
                    </a:lnTo>
                    <a:lnTo>
                      <a:pt x="20" y="86"/>
                    </a:lnTo>
                    <a:lnTo>
                      <a:pt x="27" y="77"/>
                    </a:lnTo>
                    <a:lnTo>
                      <a:pt x="34" y="76"/>
                    </a:lnTo>
                    <a:lnTo>
                      <a:pt x="43" y="72"/>
                    </a:lnTo>
                    <a:lnTo>
                      <a:pt x="50" y="67"/>
                    </a:lnTo>
                    <a:lnTo>
                      <a:pt x="54" y="61"/>
                    </a:lnTo>
                    <a:lnTo>
                      <a:pt x="57" y="55"/>
                    </a:lnTo>
                    <a:lnTo>
                      <a:pt x="61" y="45"/>
                    </a:lnTo>
                    <a:lnTo>
                      <a:pt x="63" y="33"/>
                    </a:lnTo>
                    <a:lnTo>
                      <a:pt x="65" y="22"/>
                    </a:lnTo>
                    <a:lnTo>
                      <a:pt x="0" y="28"/>
                    </a:lnTo>
                    <a:lnTo>
                      <a:pt x="15" y="10"/>
                    </a:lnTo>
                  </a:path>
                </a:pathLst>
              </a:custGeom>
              <a:solidFill>
                <a:srgbClr val="9F7F5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70" name="Group 70"/>
          <p:cNvGrpSpPr>
            <a:grpSpLocks/>
          </p:cNvGrpSpPr>
          <p:nvPr/>
        </p:nvGrpSpPr>
        <p:grpSpPr bwMode="auto">
          <a:xfrm>
            <a:off x="4059238" y="4541838"/>
            <a:ext cx="882650" cy="1012825"/>
            <a:chOff x="2557" y="2861"/>
            <a:chExt cx="556" cy="638"/>
          </a:xfrm>
        </p:grpSpPr>
        <p:grpSp>
          <p:nvGrpSpPr>
            <p:cNvPr id="71" name="Group 71"/>
            <p:cNvGrpSpPr>
              <a:grpSpLocks/>
            </p:cNvGrpSpPr>
            <p:nvPr/>
          </p:nvGrpSpPr>
          <p:grpSpPr bwMode="auto">
            <a:xfrm>
              <a:off x="2557" y="2861"/>
              <a:ext cx="529" cy="638"/>
              <a:chOff x="2557" y="2861"/>
              <a:chExt cx="529" cy="638"/>
            </a:xfrm>
          </p:grpSpPr>
          <p:sp>
            <p:nvSpPr>
              <p:cNvPr id="73" name="Freeform 72"/>
              <p:cNvSpPr>
                <a:spLocks/>
              </p:cNvSpPr>
              <p:nvPr/>
            </p:nvSpPr>
            <p:spPr bwMode="auto">
              <a:xfrm>
                <a:off x="2595" y="2890"/>
                <a:ext cx="491" cy="609"/>
              </a:xfrm>
              <a:custGeom>
                <a:avLst/>
                <a:gdLst/>
                <a:ahLst/>
                <a:cxnLst>
                  <a:cxn ang="0">
                    <a:pos x="422" y="87"/>
                  </a:cxn>
                  <a:cxn ang="0">
                    <a:pos x="456" y="173"/>
                  </a:cxn>
                  <a:cxn ang="0">
                    <a:pos x="458" y="202"/>
                  </a:cxn>
                  <a:cxn ang="0">
                    <a:pos x="451" y="232"/>
                  </a:cxn>
                  <a:cxn ang="0">
                    <a:pos x="456" y="275"/>
                  </a:cxn>
                  <a:cxn ang="0">
                    <a:pos x="490" y="343"/>
                  </a:cxn>
                  <a:cxn ang="0">
                    <a:pos x="466" y="374"/>
                  </a:cxn>
                  <a:cxn ang="0">
                    <a:pos x="475" y="391"/>
                  </a:cxn>
                  <a:cxn ang="0">
                    <a:pos x="468" y="429"/>
                  </a:cxn>
                  <a:cxn ang="0">
                    <a:pos x="461" y="461"/>
                  </a:cxn>
                  <a:cxn ang="0">
                    <a:pos x="458" y="482"/>
                  </a:cxn>
                  <a:cxn ang="0">
                    <a:pos x="461" y="511"/>
                  </a:cxn>
                  <a:cxn ang="0">
                    <a:pos x="451" y="538"/>
                  </a:cxn>
                  <a:cxn ang="0">
                    <a:pos x="429" y="548"/>
                  </a:cxn>
                  <a:cxn ang="0">
                    <a:pos x="396" y="555"/>
                  </a:cxn>
                  <a:cxn ang="0">
                    <a:pos x="302" y="608"/>
                  </a:cxn>
                  <a:cxn ang="0">
                    <a:pos x="34" y="439"/>
                  </a:cxn>
                  <a:cxn ang="0">
                    <a:pos x="29" y="374"/>
                  </a:cxn>
                  <a:cxn ang="0">
                    <a:pos x="12" y="326"/>
                  </a:cxn>
                  <a:cxn ang="0">
                    <a:pos x="8" y="295"/>
                  </a:cxn>
                  <a:cxn ang="0">
                    <a:pos x="0" y="251"/>
                  </a:cxn>
                  <a:cxn ang="0">
                    <a:pos x="8" y="195"/>
                  </a:cxn>
                  <a:cxn ang="0">
                    <a:pos x="22" y="137"/>
                  </a:cxn>
                  <a:cxn ang="0">
                    <a:pos x="39" y="96"/>
                  </a:cxn>
                  <a:cxn ang="0">
                    <a:pos x="68" y="65"/>
                  </a:cxn>
                  <a:cxn ang="0">
                    <a:pos x="104" y="31"/>
                  </a:cxn>
                  <a:cxn ang="0">
                    <a:pos x="147" y="12"/>
                  </a:cxn>
                  <a:cxn ang="0">
                    <a:pos x="200" y="2"/>
                  </a:cxn>
                  <a:cxn ang="0">
                    <a:pos x="241" y="0"/>
                  </a:cxn>
                  <a:cxn ang="0">
                    <a:pos x="290" y="2"/>
                  </a:cxn>
                  <a:cxn ang="0">
                    <a:pos x="345" y="14"/>
                  </a:cxn>
                  <a:cxn ang="0">
                    <a:pos x="386" y="38"/>
                  </a:cxn>
                  <a:cxn ang="0">
                    <a:pos x="422" y="87"/>
                  </a:cxn>
                </a:cxnLst>
                <a:rect l="0" t="0" r="r" b="b"/>
                <a:pathLst>
                  <a:path w="491" h="609">
                    <a:moveTo>
                      <a:pt x="422" y="87"/>
                    </a:moveTo>
                    <a:lnTo>
                      <a:pt x="456" y="173"/>
                    </a:lnTo>
                    <a:lnTo>
                      <a:pt x="458" y="202"/>
                    </a:lnTo>
                    <a:lnTo>
                      <a:pt x="451" y="232"/>
                    </a:lnTo>
                    <a:lnTo>
                      <a:pt x="456" y="275"/>
                    </a:lnTo>
                    <a:lnTo>
                      <a:pt x="490" y="343"/>
                    </a:lnTo>
                    <a:lnTo>
                      <a:pt x="466" y="374"/>
                    </a:lnTo>
                    <a:lnTo>
                      <a:pt x="475" y="391"/>
                    </a:lnTo>
                    <a:lnTo>
                      <a:pt x="468" y="429"/>
                    </a:lnTo>
                    <a:lnTo>
                      <a:pt x="461" y="461"/>
                    </a:lnTo>
                    <a:lnTo>
                      <a:pt x="458" y="482"/>
                    </a:lnTo>
                    <a:lnTo>
                      <a:pt x="461" y="511"/>
                    </a:lnTo>
                    <a:lnTo>
                      <a:pt x="451" y="538"/>
                    </a:lnTo>
                    <a:lnTo>
                      <a:pt x="429" y="548"/>
                    </a:lnTo>
                    <a:lnTo>
                      <a:pt x="396" y="555"/>
                    </a:lnTo>
                    <a:lnTo>
                      <a:pt x="302" y="608"/>
                    </a:lnTo>
                    <a:lnTo>
                      <a:pt x="34" y="439"/>
                    </a:lnTo>
                    <a:lnTo>
                      <a:pt x="29" y="374"/>
                    </a:lnTo>
                    <a:lnTo>
                      <a:pt x="12" y="326"/>
                    </a:lnTo>
                    <a:lnTo>
                      <a:pt x="8" y="295"/>
                    </a:lnTo>
                    <a:lnTo>
                      <a:pt x="0" y="251"/>
                    </a:lnTo>
                    <a:lnTo>
                      <a:pt x="8" y="195"/>
                    </a:lnTo>
                    <a:lnTo>
                      <a:pt x="22" y="137"/>
                    </a:lnTo>
                    <a:lnTo>
                      <a:pt x="39" y="96"/>
                    </a:lnTo>
                    <a:lnTo>
                      <a:pt x="68" y="65"/>
                    </a:lnTo>
                    <a:lnTo>
                      <a:pt x="104" y="31"/>
                    </a:lnTo>
                    <a:lnTo>
                      <a:pt x="147" y="12"/>
                    </a:lnTo>
                    <a:lnTo>
                      <a:pt x="200" y="2"/>
                    </a:lnTo>
                    <a:lnTo>
                      <a:pt x="241" y="0"/>
                    </a:lnTo>
                    <a:lnTo>
                      <a:pt x="290" y="2"/>
                    </a:lnTo>
                    <a:lnTo>
                      <a:pt x="345" y="14"/>
                    </a:lnTo>
                    <a:lnTo>
                      <a:pt x="386" y="38"/>
                    </a:lnTo>
                    <a:lnTo>
                      <a:pt x="422" y="87"/>
                    </a:lnTo>
                  </a:path>
                </a:pathLst>
              </a:custGeom>
              <a:solidFill>
                <a:srgbClr val="BF7F3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4" name="Freeform 73"/>
              <p:cNvSpPr>
                <a:spLocks/>
              </p:cNvSpPr>
              <p:nvPr/>
            </p:nvSpPr>
            <p:spPr bwMode="auto">
              <a:xfrm>
                <a:off x="2557" y="2861"/>
                <a:ext cx="502" cy="515"/>
              </a:xfrm>
              <a:custGeom>
                <a:avLst/>
                <a:gdLst/>
                <a:ahLst/>
                <a:cxnLst>
                  <a:cxn ang="0">
                    <a:pos x="41" y="454"/>
                  </a:cxn>
                  <a:cxn ang="0">
                    <a:pos x="31" y="391"/>
                  </a:cxn>
                  <a:cxn ang="0">
                    <a:pos x="22" y="365"/>
                  </a:cxn>
                  <a:cxn ang="0">
                    <a:pos x="5" y="324"/>
                  </a:cxn>
                  <a:cxn ang="0">
                    <a:pos x="0" y="290"/>
                  </a:cxn>
                  <a:cxn ang="0">
                    <a:pos x="0" y="248"/>
                  </a:cxn>
                  <a:cxn ang="0">
                    <a:pos x="7" y="195"/>
                  </a:cxn>
                  <a:cxn ang="0">
                    <a:pos x="26" y="142"/>
                  </a:cxn>
                  <a:cxn ang="0">
                    <a:pos x="50" y="94"/>
                  </a:cxn>
                  <a:cxn ang="0">
                    <a:pos x="82" y="55"/>
                  </a:cxn>
                  <a:cxn ang="0">
                    <a:pos x="111" y="31"/>
                  </a:cxn>
                  <a:cxn ang="0">
                    <a:pos x="149" y="10"/>
                  </a:cxn>
                  <a:cxn ang="0">
                    <a:pos x="190" y="0"/>
                  </a:cxn>
                  <a:cxn ang="0">
                    <a:pos x="253" y="0"/>
                  </a:cxn>
                  <a:cxn ang="0">
                    <a:pos x="320" y="10"/>
                  </a:cxn>
                  <a:cxn ang="0">
                    <a:pos x="371" y="10"/>
                  </a:cxn>
                  <a:cxn ang="0">
                    <a:pos x="417" y="14"/>
                  </a:cxn>
                  <a:cxn ang="0">
                    <a:pos x="436" y="19"/>
                  </a:cxn>
                  <a:cxn ang="0">
                    <a:pos x="455" y="34"/>
                  </a:cxn>
                  <a:cxn ang="0">
                    <a:pos x="472" y="65"/>
                  </a:cxn>
                  <a:cxn ang="0">
                    <a:pos x="484" y="87"/>
                  </a:cxn>
                  <a:cxn ang="0">
                    <a:pos x="501" y="111"/>
                  </a:cxn>
                  <a:cxn ang="0">
                    <a:pos x="489" y="147"/>
                  </a:cxn>
                  <a:cxn ang="0">
                    <a:pos x="475" y="181"/>
                  </a:cxn>
                  <a:cxn ang="0">
                    <a:pos x="475" y="198"/>
                  </a:cxn>
                  <a:cxn ang="0">
                    <a:pos x="467" y="219"/>
                  </a:cxn>
                  <a:cxn ang="0">
                    <a:pos x="465" y="246"/>
                  </a:cxn>
                  <a:cxn ang="0">
                    <a:pos x="451" y="258"/>
                  </a:cxn>
                  <a:cxn ang="0">
                    <a:pos x="441" y="338"/>
                  </a:cxn>
                  <a:cxn ang="0">
                    <a:pos x="426" y="352"/>
                  </a:cxn>
                  <a:cxn ang="0">
                    <a:pos x="412" y="350"/>
                  </a:cxn>
                  <a:cxn ang="0">
                    <a:pos x="402" y="331"/>
                  </a:cxn>
                  <a:cxn ang="0">
                    <a:pos x="388" y="309"/>
                  </a:cxn>
                  <a:cxn ang="0">
                    <a:pos x="369" y="309"/>
                  </a:cxn>
                  <a:cxn ang="0">
                    <a:pos x="359" y="338"/>
                  </a:cxn>
                  <a:cxn ang="0">
                    <a:pos x="354" y="379"/>
                  </a:cxn>
                  <a:cxn ang="0">
                    <a:pos x="359" y="413"/>
                  </a:cxn>
                  <a:cxn ang="0">
                    <a:pos x="366" y="432"/>
                  </a:cxn>
                  <a:cxn ang="0">
                    <a:pos x="381" y="446"/>
                  </a:cxn>
                  <a:cxn ang="0">
                    <a:pos x="407" y="463"/>
                  </a:cxn>
                  <a:cxn ang="0">
                    <a:pos x="369" y="456"/>
                  </a:cxn>
                  <a:cxn ang="0">
                    <a:pos x="349" y="456"/>
                  </a:cxn>
                  <a:cxn ang="0">
                    <a:pos x="345" y="463"/>
                  </a:cxn>
                  <a:cxn ang="0">
                    <a:pos x="316" y="495"/>
                  </a:cxn>
                  <a:cxn ang="0">
                    <a:pos x="296" y="499"/>
                  </a:cxn>
                  <a:cxn ang="0">
                    <a:pos x="272" y="509"/>
                  </a:cxn>
                  <a:cxn ang="0">
                    <a:pos x="253" y="514"/>
                  </a:cxn>
                  <a:cxn ang="0">
                    <a:pos x="176" y="504"/>
                  </a:cxn>
                  <a:cxn ang="0">
                    <a:pos x="142" y="502"/>
                  </a:cxn>
                  <a:cxn ang="0">
                    <a:pos x="137" y="492"/>
                  </a:cxn>
                  <a:cxn ang="0">
                    <a:pos x="96" y="478"/>
                  </a:cxn>
                  <a:cxn ang="0">
                    <a:pos x="67" y="473"/>
                  </a:cxn>
                  <a:cxn ang="0">
                    <a:pos x="41" y="454"/>
                  </a:cxn>
                </a:cxnLst>
                <a:rect l="0" t="0" r="r" b="b"/>
                <a:pathLst>
                  <a:path w="502" h="515">
                    <a:moveTo>
                      <a:pt x="41" y="454"/>
                    </a:moveTo>
                    <a:lnTo>
                      <a:pt x="31" y="391"/>
                    </a:lnTo>
                    <a:lnTo>
                      <a:pt x="22" y="365"/>
                    </a:lnTo>
                    <a:lnTo>
                      <a:pt x="5" y="324"/>
                    </a:lnTo>
                    <a:lnTo>
                      <a:pt x="0" y="290"/>
                    </a:lnTo>
                    <a:lnTo>
                      <a:pt x="0" y="248"/>
                    </a:lnTo>
                    <a:lnTo>
                      <a:pt x="7" y="195"/>
                    </a:lnTo>
                    <a:lnTo>
                      <a:pt x="26" y="142"/>
                    </a:lnTo>
                    <a:lnTo>
                      <a:pt x="50" y="94"/>
                    </a:lnTo>
                    <a:lnTo>
                      <a:pt x="82" y="55"/>
                    </a:lnTo>
                    <a:lnTo>
                      <a:pt x="111" y="31"/>
                    </a:lnTo>
                    <a:lnTo>
                      <a:pt x="149" y="10"/>
                    </a:lnTo>
                    <a:lnTo>
                      <a:pt x="190" y="0"/>
                    </a:lnTo>
                    <a:lnTo>
                      <a:pt x="253" y="0"/>
                    </a:lnTo>
                    <a:lnTo>
                      <a:pt x="320" y="10"/>
                    </a:lnTo>
                    <a:lnTo>
                      <a:pt x="371" y="10"/>
                    </a:lnTo>
                    <a:lnTo>
                      <a:pt x="417" y="14"/>
                    </a:lnTo>
                    <a:lnTo>
                      <a:pt x="436" y="19"/>
                    </a:lnTo>
                    <a:lnTo>
                      <a:pt x="455" y="34"/>
                    </a:lnTo>
                    <a:lnTo>
                      <a:pt x="472" y="65"/>
                    </a:lnTo>
                    <a:lnTo>
                      <a:pt x="484" y="87"/>
                    </a:lnTo>
                    <a:lnTo>
                      <a:pt x="501" y="111"/>
                    </a:lnTo>
                    <a:lnTo>
                      <a:pt x="489" y="147"/>
                    </a:lnTo>
                    <a:lnTo>
                      <a:pt x="475" y="181"/>
                    </a:lnTo>
                    <a:lnTo>
                      <a:pt x="475" y="198"/>
                    </a:lnTo>
                    <a:lnTo>
                      <a:pt x="467" y="219"/>
                    </a:lnTo>
                    <a:lnTo>
                      <a:pt x="465" y="246"/>
                    </a:lnTo>
                    <a:lnTo>
                      <a:pt x="451" y="258"/>
                    </a:lnTo>
                    <a:lnTo>
                      <a:pt x="441" y="338"/>
                    </a:lnTo>
                    <a:lnTo>
                      <a:pt x="426" y="352"/>
                    </a:lnTo>
                    <a:lnTo>
                      <a:pt x="412" y="350"/>
                    </a:lnTo>
                    <a:lnTo>
                      <a:pt x="402" y="331"/>
                    </a:lnTo>
                    <a:lnTo>
                      <a:pt x="388" y="309"/>
                    </a:lnTo>
                    <a:lnTo>
                      <a:pt x="369" y="309"/>
                    </a:lnTo>
                    <a:lnTo>
                      <a:pt x="359" y="338"/>
                    </a:lnTo>
                    <a:lnTo>
                      <a:pt x="354" y="379"/>
                    </a:lnTo>
                    <a:lnTo>
                      <a:pt x="359" y="413"/>
                    </a:lnTo>
                    <a:lnTo>
                      <a:pt x="366" y="432"/>
                    </a:lnTo>
                    <a:lnTo>
                      <a:pt x="381" y="446"/>
                    </a:lnTo>
                    <a:lnTo>
                      <a:pt x="407" y="463"/>
                    </a:lnTo>
                    <a:lnTo>
                      <a:pt x="369" y="456"/>
                    </a:lnTo>
                    <a:lnTo>
                      <a:pt x="349" y="456"/>
                    </a:lnTo>
                    <a:lnTo>
                      <a:pt x="345" y="463"/>
                    </a:lnTo>
                    <a:lnTo>
                      <a:pt x="316" y="495"/>
                    </a:lnTo>
                    <a:lnTo>
                      <a:pt x="296" y="499"/>
                    </a:lnTo>
                    <a:lnTo>
                      <a:pt x="272" y="509"/>
                    </a:lnTo>
                    <a:lnTo>
                      <a:pt x="253" y="514"/>
                    </a:lnTo>
                    <a:lnTo>
                      <a:pt x="176" y="504"/>
                    </a:lnTo>
                    <a:lnTo>
                      <a:pt x="142" y="502"/>
                    </a:lnTo>
                    <a:lnTo>
                      <a:pt x="137" y="492"/>
                    </a:lnTo>
                    <a:lnTo>
                      <a:pt x="96" y="478"/>
                    </a:lnTo>
                    <a:lnTo>
                      <a:pt x="67" y="473"/>
                    </a:lnTo>
                    <a:lnTo>
                      <a:pt x="41" y="454"/>
                    </a:lnTo>
                  </a:path>
                </a:pathLst>
              </a:custGeom>
              <a:solidFill>
                <a:srgbClr val="5F5F5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72" name="Freeform 74"/>
            <p:cNvSpPr>
              <a:spLocks/>
            </p:cNvSpPr>
            <p:nvPr/>
          </p:nvSpPr>
          <p:spPr bwMode="auto">
            <a:xfrm>
              <a:off x="2983" y="3076"/>
              <a:ext cx="130" cy="155"/>
            </a:xfrm>
            <a:custGeom>
              <a:avLst/>
              <a:gdLst/>
              <a:ahLst/>
              <a:cxnLst>
                <a:cxn ang="0">
                  <a:pos x="13" y="48"/>
                </a:cxn>
                <a:cxn ang="0">
                  <a:pos x="94" y="12"/>
                </a:cxn>
                <a:cxn ang="0">
                  <a:pos x="66" y="12"/>
                </a:cxn>
                <a:cxn ang="0">
                  <a:pos x="69" y="0"/>
                </a:cxn>
                <a:cxn ang="0">
                  <a:pos x="127" y="2"/>
                </a:cxn>
                <a:cxn ang="0">
                  <a:pos x="129" y="12"/>
                </a:cxn>
                <a:cxn ang="0">
                  <a:pos x="118" y="28"/>
                </a:cxn>
                <a:cxn ang="0">
                  <a:pos x="120" y="56"/>
                </a:cxn>
                <a:cxn ang="0">
                  <a:pos x="120" y="87"/>
                </a:cxn>
                <a:cxn ang="0">
                  <a:pos x="119" y="107"/>
                </a:cxn>
                <a:cxn ang="0">
                  <a:pos x="113" y="126"/>
                </a:cxn>
                <a:cxn ang="0">
                  <a:pos x="105" y="137"/>
                </a:cxn>
                <a:cxn ang="0">
                  <a:pos x="95" y="148"/>
                </a:cxn>
                <a:cxn ang="0">
                  <a:pos x="83" y="152"/>
                </a:cxn>
                <a:cxn ang="0">
                  <a:pos x="71" y="154"/>
                </a:cxn>
                <a:cxn ang="0">
                  <a:pos x="71" y="147"/>
                </a:cxn>
                <a:cxn ang="0">
                  <a:pos x="88" y="137"/>
                </a:cxn>
                <a:cxn ang="0">
                  <a:pos x="100" y="123"/>
                </a:cxn>
                <a:cxn ang="0">
                  <a:pos x="110" y="90"/>
                </a:cxn>
                <a:cxn ang="0">
                  <a:pos x="111" y="65"/>
                </a:cxn>
                <a:cxn ang="0">
                  <a:pos x="106" y="41"/>
                </a:cxn>
                <a:cxn ang="0">
                  <a:pos x="0" y="100"/>
                </a:cxn>
                <a:cxn ang="0">
                  <a:pos x="13" y="48"/>
                </a:cxn>
              </a:cxnLst>
              <a:rect l="0" t="0" r="r" b="b"/>
              <a:pathLst>
                <a:path w="130" h="155">
                  <a:moveTo>
                    <a:pt x="13" y="48"/>
                  </a:moveTo>
                  <a:lnTo>
                    <a:pt x="94" y="12"/>
                  </a:lnTo>
                  <a:lnTo>
                    <a:pt x="66" y="12"/>
                  </a:lnTo>
                  <a:lnTo>
                    <a:pt x="69" y="0"/>
                  </a:lnTo>
                  <a:lnTo>
                    <a:pt x="127" y="2"/>
                  </a:lnTo>
                  <a:lnTo>
                    <a:pt x="129" y="12"/>
                  </a:lnTo>
                  <a:lnTo>
                    <a:pt x="118" y="28"/>
                  </a:lnTo>
                  <a:lnTo>
                    <a:pt x="120" y="56"/>
                  </a:lnTo>
                  <a:lnTo>
                    <a:pt x="120" y="87"/>
                  </a:lnTo>
                  <a:lnTo>
                    <a:pt x="119" y="107"/>
                  </a:lnTo>
                  <a:lnTo>
                    <a:pt x="113" y="126"/>
                  </a:lnTo>
                  <a:lnTo>
                    <a:pt x="105" y="137"/>
                  </a:lnTo>
                  <a:lnTo>
                    <a:pt x="95" y="148"/>
                  </a:lnTo>
                  <a:lnTo>
                    <a:pt x="83" y="152"/>
                  </a:lnTo>
                  <a:lnTo>
                    <a:pt x="71" y="154"/>
                  </a:lnTo>
                  <a:lnTo>
                    <a:pt x="71" y="147"/>
                  </a:lnTo>
                  <a:lnTo>
                    <a:pt x="88" y="137"/>
                  </a:lnTo>
                  <a:lnTo>
                    <a:pt x="100" y="123"/>
                  </a:lnTo>
                  <a:lnTo>
                    <a:pt x="110" y="90"/>
                  </a:lnTo>
                  <a:lnTo>
                    <a:pt x="111" y="65"/>
                  </a:lnTo>
                  <a:lnTo>
                    <a:pt x="106" y="41"/>
                  </a:lnTo>
                  <a:lnTo>
                    <a:pt x="0" y="100"/>
                  </a:lnTo>
                  <a:lnTo>
                    <a:pt x="13" y="48"/>
                  </a:lnTo>
                </a:path>
              </a:pathLst>
            </a:custGeom>
            <a:solidFill>
              <a:srgbClr val="9F9F9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5" name="Rectangle 75"/>
          <p:cNvSpPr>
            <a:spLocks noChangeArrowheads="1"/>
          </p:cNvSpPr>
          <p:nvPr/>
        </p:nvSpPr>
        <p:spPr bwMode="auto">
          <a:xfrm>
            <a:off x="5581650" y="4303713"/>
            <a:ext cx="38100" cy="30162"/>
          </a:xfrm>
          <a:prstGeom prst="rect">
            <a:avLst/>
          </a:prstGeom>
          <a:solidFill>
            <a:srgbClr val="FADB3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" name="Freeform 76"/>
          <p:cNvSpPr>
            <a:spLocks/>
          </p:cNvSpPr>
          <p:nvPr/>
        </p:nvSpPr>
        <p:spPr bwMode="auto">
          <a:xfrm>
            <a:off x="5478463" y="3849688"/>
            <a:ext cx="44450" cy="115887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13" y="10"/>
              </a:cxn>
              <a:cxn ang="0">
                <a:pos x="18" y="5"/>
              </a:cxn>
              <a:cxn ang="0">
                <a:pos x="27" y="0"/>
              </a:cxn>
              <a:cxn ang="0">
                <a:pos x="15" y="62"/>
              </a:cxn>
              <a:cxn ang="0">
                <a:pos x="0" y="72"/>
              </a:cxn>
            </a:cxnLst>
            <a:rect l="0" t="0" r="r" b="b"/>
            <a:pathLst>
              <a:path w="28" h="73">
                <a:moveTo>
                  <a:pt x="0" y="72"/>
                </a:moveTo>
                <a:lnTo>
                  <a:pt x="13" y="10"/>
                </a:lnTo>
                <a:lnTo>
                  <a:pt x="18" y="5"/>
                </a:lnTo>
                <a:lnTo>
                  <a:pt x="27" y="0"/>
                </a:lnTo>
                <a:lnTo>
                  <a:pt x="15" y="62"/>
                </a:lnTo>
                <a:lnTo>
                  <a:pt x="0" y="72"/>
                </a:lnTo>
              </a:path>
            </a:pathLst>
          </a:custGeom>
          <a:solidFill>
            <a:srgbClr val="E56C00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7" name="Freeform 77"/>
          <p:cNvSpPr>
            <a:spLocks/>
          </p:cNvSpPr>
          <p:nvPr/>
        </p:nvSpPr>
        <p:spPr bwMode="auto">
          <a:xfrm>
            <a:off x="3814763" y="4953000"/>
            <a:ext cx="36512" cy="30163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0" y="0"/>
              </a:cxn>
              <a:cxn ang="0">
                <a:pos x="22" y="17"/>
              </a:cxn>
              <a:cxn ang="0">
                <a:pos x="0" y="18"/>
              </a:cxn>
            </a:cxnLst>
            <a:rect l="0" t="0" r="r" b="b"/>
            <a:pathLst>
              <a:path w="23" h="19">
                <a:moveTo>
                  <a:pt x="0" y="18"/>
                </a:moveTo>
                <a:lnTo>
                  <a:pt x="20" y="0"/>
                </a:lnTo>
                <a:lnTo>
                  <a:pt x="22" y="17"/>
                </a:lnTo>
                <a:lnTo>
                  <a:pt x="0" y="18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78" name="Freeform 78"/>
          <p:cNvSpPr>
            <a:spLocks/>
          </p:cNvSpPr>
          <p:nvPr/>
        </p:nvSpPr>
        <p:spPr bwMode="auto">
          <a:xfrm>
            <a:off x="5846763" y="4541838"/>
            <a:ext cx="104775" cy="206375"/>
          </a:xfrm>
          <a:custGeom>
            <a:avLst/>
            <a:gdLst/>
            <a:ahLst/>
            <a:cxnLst>
              <a:cxn ang="0">
                <a:pos x="20" y="7"/>
              </a:cxn>
              <a:cxn ang="0">
                <a:pos x="24" y="19"/>
              </a:cxn>
              <a:cxn ang="0">
                <a:pos x="28" y="34"/>
              </a:cxn>
              <a:cxn ang="0">
                <a:pos x="30" y="48"/>
              </a:cxn>
              <a:cxn ang="0">
                <a:pos x="29" y="62"/>
              </a:cxn>
              <a:cxn ang="0">
                <a:pos x="26" y="81"/>
              </a:cxn>
              <a:cxn ang="0">
                <a:pos x="20" y="92"/>
              </a:cxn>
              <a:cxn ang="0">
                <a:pos x="11" y="105"/>
              </a:cxn>
              <a:cxn ang="0">
                <a:pos x="0" y="116"/>
              </a:cxn>
              <a:cxn ang="0">
                <a:pos x="7" y="123"/>
              </a:cxn>
              <a:cxn ang="0">
                <a:pos x="12" y="125"/>
              </a:cxn>
              <a:cxn ang="0">
                <a:pos x="16" y="125"/>
              </a:cxn>
              <a:cxn ang="0">
                <a:pos x="21" y="125"/>
              </a:cxn>
              <a:cxn ang="0">
                <a:pos x="26" y="123"/>
              </a:cxn>
              <a:cxn ang="0">
                <a:pos x="31" y="122"/>
              </a:cxn>
              <a:cxn ang="0">
                <a:pos x="38" y="122"/>
              </a:cxn>
              <a:cxn ang="0">
                <a:pos x="41" y="124"/>
              </a:cxn>
              <a:cxn ang="0">
                <a:pos x="43" y="127"/>
              </a:cxn>
              <a:cxn ang="0">
                <a:pos x="49" y="129"/>
              </a:cxn>
              <a:cxn ang="0">
                <a:pos x="56" y="126"/>
              </a:cxn>
              <a:cxn ang="0">
                <a:pos x="60" y="116"/>
              </a:cxn>
              <a:cxn ang="0">
                <a:pos x="63" y="96"/>
              </a:cxn>
              <a:cxn ang="0">
                <a:pos x="65" y="75"/>
              </a:cxn>
              <a:cxn ang="0">
                <a:pos x="64" y="51"/>
              </a:cxn>
              <a:cxn ang="0">
                <a:pos x="61" y="35"/>
              </a:cxn>
              <a:cxn ang="0">
                <a:pos x="55" y="14"/>
              </a:cxn>
              <a:cxn ang="0">
                <a:pos x="52" y="7"/>
              </a:cxn>
              <a:cxn ang="0">
                <a:pos x="48" y="2"/>
              </a:cxn>
              <a:cxn ang="0">
                <a:pos x="41" y="0"/>
              </a:cxn>
              <a:cxn ang="0">
                <a:pos x="33" y="0"/>
              </a:cxn>
              <a:cxn ang="0">
                <a:pos x="25" y="2"/>
              </a:cxn>
              <a:cxn ang="0">
                <a:pos x="20" y="7"/>
              </a:cxn>
            </a:cxnLst>
            <a:rect l="0" t="0" r="r" b="b"/>
            <a:pathLst>
              <a:path w="66" h="130">
                <a:moveTo>
                  <a:pt x="20" y="7"/>
                </a:moveTo>
                <a:lnTo>
                  <a:pt x="24" y="19"/>
                </a:lnTo>
                <a:lnTo>
                  <a:pt x="28" y="34"/>
                </a:lnTo>
                <a:lnTo>
                  <a:pt x="30" y="48"/>
                </a:lnTo>
                <a:lnTo>
                  <a:pt x="29" y="62"/>
                </a:lnTo>
                <a:lnTo>
                  <a:pt x="26" y="81"/>
                </a:lnTo>
                <a:lnTo>
                  <a:pt x="20" y="92"/>
                </a:lnTo>
                <a:lnTo>
                  <a:pt x="11" y="105"/>
                </a:lnTo>
                <a:lnTo>
                  <a:pt x="0" y="116"/>
                </a:lnTo>
                <a:lnTo>
                  <a:pt x="7" y="123"/>
                </a:lnTo>
                <a:lnTo>
                  <a:pt x="12" y="125"/>
                </a:lnTo>
                <a:lnTo>
                  <a:pt x="16" y="125"/>
                </a:lnTo>
                <a:lnTo>
                  <a:pt x="21" y="125"/>
                </a:lnTo>
                <a:lnTo>
                  <a:pt x="26" y="123"/>
                </a:lnTo>
                <a:lnTo>
                  <a:pt x="31" y="122"/>
                </a:lnTo>
                <a:lnTo>
                  <a:pt x="38" y="122"/>
                </a:lnTo>
                <a:lnTo>
                  <a:pt x="41" y="124"/>
                </a:lnTo>
                <a:lnTo>
                  <a:pt x="43" y="127"/>
                </a:lnTo>
                <a:lnTo>
                  <a:pt x="49" y="129"/>
                </a:lnTo>
                <a:lnTo>
                  <a:pt x="56" y="126"/>
                </a:lnTo>
                <a:lnTo>
                  <a:pt x="60" y="116"/>
                </a:lnTo>
                <a:lnTo>
                  <a:pt x="63" y="96"/>
                </a:lnTo>
                <a:lnTo>
                  <a:pt x="65" y="75"/>
                </a:lnTo>
                <a:lnTo>
                  <a:pt x="64" y="51"/>
                </a:lnTo>
                <a:lnTo>
                  <a:pt x="61" y="35"/>
                </a:lnTo>
                <a:lnTo>
                  <a:pt x="55" y="14"/>
                </a:lnTo>
                <a:lnTo>
                  <a:pt x="52" y="7"/>
                </a:lnTo>
                <a:lnTo>
                  <a:pt x="48" y="2"/>
                </a:lnTo>
                <a:lnTo>
                  <a:pt x="41" y="0"/>
                </a:lnTo>
                <a:lnTo>
                  <a:pt x="33" y="0"/>
                </a:lnTo>
                <a:lnTo>
                  <a:pt x="25" y="2"/>
                </a:lnTo>
                <a:lnTo>
                  <a:pt x="20" y="7"/>
                </a:lnTo>
              </a:path>
            </a:pathLst>
          </a:custGeom>
          <a:solidFill>
            <a:srgbClr val="7F5F3F"/>
          </a:solidFill>
          <a:ln w="12700" cap="rnd" cmpd="sng">
            <a:solidFill>
              <a:srgbClr val="3F1F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grpSp>
        <p:nvGrpSpPr>
          <p:cNvPr id="79" name="Group 79"/>
          <p:cNvGrpSpPr>
            <a:grpSpLocks/>
          </p:cNvGrpSpPr>
          <p:nvPr/>
        </p:nvGrpSpPr>
        <p:grpSpPr bwMode="auto">
          <a:xfrm>
            <a:off x="5184775" y="4432300"/>
            <a:ext cx="771525" cy="1050925"/>
            <a:chOff x="3266" y="2792"/>
            <a:chExt cx="486" cy="662"/>
          </a:xfrm>
        </p:grpSpPr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3266" y="2816"/>
              <a:ext cx="464" cy="638"/>
            </a:xfrm>
            <a:custGeom>
              <a:avLst/>
              <a:gdLst/>
              <a:ahLst/>
              <a:cxnLst>
                <a:cxn ang="0">
                  <a:pos x="45" y="161"/>
                </a:cxn>
                <a:cxn ang="0">
                  <a:pos x="24" y="243"/>
                </a:cxn>
                <a:cxn ang="0">
                  <a:pos x="14" y="291"/>
                </a:cxn>
                <a:cxn ang="0">
                  <a:pos x="2" y="340"/>
                </a:cxn>
                <a:cxn ang="0">
                  <a:pos x="0" y="393"/>
                </a:cxn>
                <a:cxn ang="0">
                  <a:pos x="4" y="432"/>
                </a:cxn>
                <a:cxn ang="0">
                  <a:pos x="12" y="456"/>
                </a:cxn>
                <a:cxn ang="0">
                  <a:pos x="14" y="495"/>
                </a:cxn>
                <a:cxn ang="0">
                  <a:pos x="36" y="519"/>
                </a:cxn>
                <a:cxn ang="0">
                  <a:pos x="53" y="555"/>
                </a:cxn>
                <a:cxn ang="0">
                  <a:pos x="91" y="637"/>
                </a:cxn>
                <a:cxn ang="0">
                  <a:pos x="420" y="567"/>
                </a:cxn>
                <a:cxn ang="0">
                  <a:pos x="405" y="504"/>
                </a:cxn>
                <a:cxn ang="0">
                  <a:pos x="427" y="454"/>
                </a:cxn>
                <a:cxn ang="0">
                  <a:pos x="446" y="386"/>
                </a:cxn>
                <a:cxn ang="0">
                  <a:pos x="461" y="309"/>
                </a:cxn>
                <a:cxn ang="0">
                  <a:pos x="463" y="238"/>
                </a:cxn>
                <a:cxn ang="0">
                  <a:pos x="453" y="169"/>
                </a:cxn>
                <a:cxn ang="0">
                  <a:pos x="434" y="113"/>
                </a:cxn>
                <a:cxn ang="0">
                  <a:pos x="393" y="58"/>
                </a:cxn>
                <a:cxn ang="0">
                  <a:pos x="352" y="24"/>
                </a:cxn>
                <a:cxn ang="0">
                  <a:pos x="314" y="10"/>
                </a:cxn>
                <a:cxn ang="0">
                  <a:pos x="263" y="2"/>
                </a:cxn>
                <a:cxn ang="0">
                  <a:pos x="203" y="0"/>
                </a:cxn>
                <a:cxn ang="0">
                  <a:pos x="157" y="10"/>
                </a:cxn>
                <a:cxn ang="0">
                  <a:pos x="122" y="31"/>
                </a:cxn>
                <a:cxn ang="0">
                  <a:pos x="86" y="60"/>
                </a:cxn>
                <a:cxn ang="0">
                  <a:pos x="67" y="92"/>
                </a:cxn>
                <a:cxn ang="0">
                  <a:pos x="50" y="130"/>
                </a:cxn>
                <a:cxn ang="0">
                  <a:pos x="45" y="161"/>
                </a:cxn>
              </a:cxnLst>
              <a:rect l="0" t="0" r="r" b="b"/>
              <a:pathLst>
                <a:path w="464" h="638">
                  <a:moveTo>
                    <a:pt x="45" y="161"/>
                  </a:moveTo>
                  <a:lnTo>
                    <a:pt x="24" y="243"/>
                  </a:lnTo>
                  <a:lnTo>
                    <a:pt x="14" y="291"/>
                  </a:lnTo>
                  <a:lnTo>
                    <a:pt x="2" y="340"/>
                  </a:lnTo>
                  <a:lnTo>
                    <a:pt x="0" y="393"/>
                  </a:lnTo>
                  <a:lnTo>
                    <a:pt x="4" y="432"/>
                  </a:lnTo>
                  <a:lnTo>
                    <a:pt x="12" y="456"/>
                  </a:lnTo>
                  <a:lnTo>
                    <a:pt x="14" y="495"/>
                  </a:lnTo>
                  <a:lnTo>
                    <a:pt x="36" y="519"/>
                  </a:lnTo>
                  <a:lnTo>
                    <a:pt x="53" y="555"/>
                  </a:lnTo>
                  <a:lnTo>
                    <a:pt x="91" y="637"/>
                  </a:lnTo>
                  <a:lnTo>
                    <a:pt x="420" y="567"/>
                  </a:lnTo>
                  <a:lnTo>
                    <a:pt x="405" y="504"/>
                  </a:lnTo>
                  <a:lnTo>
                    <a:pt x="427" y="454"/>
                  </a:lnTo>
                  <a:lnTo>
                    <a:pt x="446" y="386"/>
                  </a:lnTo>
                  <a:lnTo>
                    <a:pt x="461" y="309"/>
                  </a:lnTo>
                  <a:lnTo>
                    <a:pt x="463" y="238"/>
                  </a:lnTo>
                  <a:lnTo>
                    <a:pt x="453" y="169"/>
                  </a:lnTo>
                  <a:lnTo>
                    <a:pt x="434" y="113"/>
                  </a:lnTo>
                  <a:lnTo>
                    <a:pt x="393" y="58"/>
                  </a:lnTo>
                  <a:lnTo>
                    <a:pt x="352" y="24"/>
                  </a:lnTo>
                  <a:lnTo>
                    <a:pt x="314" y="10"/>
                  </a:lnTo>
                  <a:lnTo>
                    <a:pt x="263" y="2"/>
                  </a:lnTo>
                  <a:lnTo>
                    <a:pt x="203" y="0"/>
                  </a:lnTo>
                  <a:lnTo>
                    <a:pt x="157" y="10"/>
                  </a:lnTo>
                  <a:lnTo>
                    <a:pt x="122" y="31"/>
                  </a:lnTo>
                  <a:lnTo>
                    <a:pt x="86" y="60"/>
                  </a:lnTo>
                  <a:lnTo>
                    <a:pt x="67" y="92"/>
                  </a:lnTo>
                  <a:lnTo>
                    <a:pt x="50" y="130"/>
                  </a:lnTo>
                  <a:lnTo>
                    <a:pt x="45" y="161"/>
                  </a:lnTo>
                </a:path>
              </a:pathLst>
            </a:custGeom>
            <a:solidFill>
              <a:srgbClr val="FFBF5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3266" y="2792"/>
              <a:ext cx="486" cy="577"/>
            </a:xfrm>
            <a:custGeom>
              <a:avLst/>
              <a:gdLst/>
              <a:ahLst/>
              <a:cxnLst>
                <a:cxn ang="0">
                  <a:pos x="69" y="75"/>
                </a:cxn>
                <a:cxn ang="0">
                  <a:pos x="113" y="22"/>
                </a:cxn>
                <a:cxn ang="0">
                  <a:pos x="188" y="0"/>
                </a:cxn>
                <a:cxn ang="0">
                  <a:pos x="270" y="0"/>
                </a:cxn>
                <a:cxn ang="0">
                  <a:pos x="331" y="19"/>
                </a:cxn>
                <a:cxn ang="0">
                  <a:pos x="376" y="51"/>
                </a:cxn>
                <a:cxn ang="0">
                  <a:pos x="420" y="89"/>
                </a:cxn>
                <a:cxn ang="0">
                  <a:pos x="458" y="144"/>
                </a:cxn>
                <a:cxn ang="0">
                  <a:pos x="480" y="231"/>
                </a:cxn>
                <a:cxn ang="0">
                  <a:pos x="482" y="311"/>
                </a:cxn>
                <a:cxn ang="0">
                  <a:pos x="468" y="398"/>
                </a:cxn>
                <a:cxn ang="0">
                  <a:pos x="446" y="492"/>
                </a:cxn>
                <a:cxn ang="0">
                  <a:pos x="405" y="540"/>
                </a:cxn>
                <a:cxn ang="0">
                  <a:pos x="350" y="562"/>
                </a:cxn>
                <a:cxn ang="0">
                  <a:pos x="304" y="576"/>
                </a:cxn>
                <a:cxn ang="0">
                  <a:pos x="244" y="564"/>
                </a:cxn>
                <a:cxn ang="0">
                  <a:pos x="202" y="560"/>
                </a:cxn>
                <a:cxn ang="0">
                  <a:pos x="122" y="555"/>
                </a:cxn>
                <a:cxn ang="0">
                  <a:pos x="130" y="512"/>
                </a:cxn>
                <a:cxn ang="0">
                  <a:pos x="126" y="484"/>
                </a:cxn>
                <a:cxn ang="0">
                  <a:pos x="114" y="466"/>
                </a:cxn>
                <a:cxn ang="0">
                  <a:pos x="133" y="441"/>
                </a:cxn>
                <a:cxn ang="0">
                  <a:pos x="130" y="401"/>
                </a:cxn>
                <a:cxn ang="0">
                  <a:pos x="110" y="343"/>
                </a:cxn>
                <a:cxn ang="0">
                  <a:pos x="62" y="315"/>
                </a:cxn>
                <a:cxn ang="0">
                  <a:pos x="28" y="336"/>
                </a:cxn>
                <a:cxn ang="0">
                  <a:pos x="40" y="387"/>
                </a:cxn>
                <a:cxn ang="0">
                  <a:pos x="33" y="418"/>
                </a:cxn>
                <a:cxn ang="0">
                  <a:pos x="14" y="338"/>
                </a:cxn>
                <a:cxn ang="0">
                  <a:pos x="9" y="250"/>
                </a:cxn>
                <a:cxn ang="0">
                  <a:pos x="24" y="161"/>
                </a:cxn>
                <a:cxn ang="0">
                  <a:pos x="60" y="111"/>
                </a:cxn>
              </a:cxnLst>
              <a:rect l="0" t="0" r="r" b="b"/>
              <a:pathLst>
                <a:path w="486" h="577">
                  <a:moveTo>
                    <a:pt x="60" y="111"/>
                  </a:moveTo>
                  <a:lnTo>
                    <a:pt x="69" y="75"/>
                  </a:lnTo>
                  <a:lnTo>
                    <a:pt x="89" y="38"/>
                  </a:lnTo>
                  <a:lnTo>
                    <a:pt x="113" y="22"/>
                  </a:lnTo>
                  <a:lnTo>
                    <a:pt x="140" y="10"/>
                  </a:lnTo>
                  <a:lnTo>
                    <a:pt x="188" y="0"/>
                  </a:lnTo>
                  <a:lnTo>
                    <a:pt x="224" y="0"/>
                  </a:lnTo>
                  <a:lnTo>
                    <a:pt x="270" y="0"/>
                  </a:lnTo>
                  <a:lnTo>
                    <a:pt x="306" y="7"/>
                  </a:lnTo>
                  <a:lnTo>
                    <a:pt x="331" y="19"/>
                  </a:lnTo>
                  <a:lnTo>
                    <a:pt x="350" y="29"/>
                  </a:lnTo>
                  <a:lnTo>
                    <a:pt x="376" y="51"/>
                  </a:lnTo>
                  <a:lnTo>
                    <a:pt x="400" y="72"/>
                  </a:lnTo>
                  <a:lnTo>
                    <a:pt x="420" y="89"/>
                  </a:lnTo>
                  <a:lnTo>
                    <a:pt x="439" y="111"/>
                  </a:lnTo>
                  <a:lnTo>
                    <a:pt x="458" y="144"/>
                  </a:lnTo>
                  <a:lnTo>
                    <a:pt x="468" y="181"/>
                  </a:lnTo>
                  <a:lnTo>
                    <a:pt x="480" y="231"/>
                  </a:lnTo>
                  <a:lnTo>
                    <a:pt x="485" y="270"/>
                  </a:lnTo>
                  <a:lnTo>
                    <a:pt x="482" y="311"/>
                  </a:lnTo>
                  <a:lnTo>
                    <a:pt x="480" y="352"/>
                  </a:lnTo>
                  <a:lnTo>
                    <a:pt x="468" y="398"/>
                  </a:lnTo>
                  <a:lnTo>
                    <a:pt x="456" y="446"/>
                  </a:lnTo>
                  <a:lnTo>
                    <a:pt x="446" y="492"/>
                  </a:lnTo>
                  <a:lnTo>
                    <a:pt x="427" y="526"/>
                  </a:lnTo>
                  <a:lnTo>
                    <a:pt x="405" y="540"/>
                  </a:lnTo>
                  <a:lnTo>
                    <a:pt x="379" y="552"/>
                  </a:lnTo>
                  <a:lnTo>
                    <a:pt x="350" y="562"/>
                  </a:lnTo>
                  <a:lnTo>
                    <a:pt x="331" y="572"/>
                  </a:lnTo>
                  <a:lnTo>
                    <a:pt x="304" y="576"/>
                  </a:lnTo>
                  <a:lnTo>
                    <a:pt x="280" y="574"/>
                  </a:lnTo>
                  <a:lnTo>
                    <a:pt x="244" y="564"/>
                  </a:lnTo>
                  <a:lnTo>
                    <a:pt x="216" y="563"/>
                  </a:lnTo>
                  <a:lnTo>
                    <a:pt x="202" y="560"/>
                  </a:lnTo>
                  <a:lnTo>
                    <a:pt x="204" y="569"/>
                  </a:lnTo>
                  <a:lnTo>
                    <a:pt x="122" y="555"/>
                  </a:lnTo>
                  <a:lnTo>
                    <a:pt x="132" y="526"/>
                  </a:lnTo>
                  <a:lnTo>
                    <a:pt x="130" y="512"/>
                  </a:lnTo>
                  <a:lnTo>
                    <a:pt x="130" y="499"/>
                  </a:lnTo>
                  <a:lnTo>
                    <a:pt x="126" y="484"/>
                  </a:lnTo>
                  <a:lnTo>
                    <a:pt x="122" y="476"/>
                  </a:lnTo>
                  <a:lnTo>
                    <a:pt x="114" y="466"/>
                  </a:lnTo>
                  <a:lnTo>
                    <a:pt x="124" y="454"/>
                  </a:lnTo>
                  <a:lnTo>
                    <a:pt x="133" y="441"/>
                  </a:lnTo>
                  <a:lnTo>
                    <a:pt x="136" y="429"/>
                  </a:lnTo>
                  <a:lnTo>
                    <a:pt x="130" y="401"/>
                  </a:lnTo>
                  <a:lnTo>
                    <a:pt x="127" y="364"/>
                  </a:lnTo>
                  <a:lnTo>
                    <a:pt x="110" y="343"/>
                  </a:lnTo>
                  <a:lnTo>
                    <a:pt x="86" y="336"/>
                  </a:lnTo>
                  <a:lnTo>
                    <a:pt x="62" y="315"/>
                  </a:lnTo>
                  <a:lnTo>
                    <a:pt x="45" y="315"/>
                  </a:lnTo>
                  <a:lnTo>
                    <a:pt x="28" y="336"/>
                  </a:lnTo>
                  <a:lnTo>
                    <a:pt x="28" y="364"/>
                  </a:lnTo>
                  <a:lnTo>
                    <a:pt x="40" y="387"/>
                  </a:lnTo>
                  <a:lnTo>
                    <a:pt x="42" y="421"/>
                  </a:lnTo>
                  <a:lnTo>
                    <a:pt x="33" y="418"/>
                  </a:lnTo>
                  <a:lnTo>
                    <a:pt x="24" y="412"/>
                  </a:lnTo>
                  <a:lnTo>
                    <a:pt x="14" y="338"/>
                  </a:lnTo>
                  <a:lnTo>
                    <a:pt x="0" y="289"/>
                  </a:lnTo>
                  <a:lnTo>
                    <a:pt x="9" y="250"/>
                  </a:lnTo>
                  <a:lnTo>
                    <a:pt x="16" y="207"/>
                  </a:lnTo>
                  <a:lnTo>
                    <a:pt x="24" y="161"/>
                  </a:lnTo>
                  <a:lnTo>
                    <a:pt x="24" y="140"/>
                  </a:lnTo>
                  <a:lnTo>
                    <a:pt x="60" y="111"/>
                  </a:lnTo>
                </a:path>
              </a:pathLst>
            </a:custGeom>
            <a:solidFill>
              <a:srgbClr val="5F3F1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82" name="Freeform 82"/>
          <p:cNvSpPr>
            <a:spLocks/>
          </p:cNvSpPr>
          <p:nvPr/>
        </p:nvSpPr>
        <p:spPr bwMode="auto">
          <a:xfrm>
            <a:off x="4119563" y="5218113"/>
            <a:ext cx="539750" cy="238125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7" y="0"/>
              </a:cxn>
              <a:cxn ang="0">
                <a:pos x="49" y="2"/>
              </a:cxn>
              <a:cxn ang="0">
                <a:pos x="94" y="10"/>
              </a:cxn>
              <a:cxn ang="0">
                <a:pos x="164" y="33"/>
              </a:cxn>
              <a:cxn ang="0">
                <a:pos x="200" y="49"/>
              </a:cxn>
              <a:cxn ang="0">
                <a:pos x="241" y="67"/>
              </a:cxn>
              <a:cxn ang="0">
                <a:pos x="285" y="87"/>
              </a:cxn>
              <a:cxn ang="0">
                <a:pos x="323" y="108"/>
              </a:cxn>
              <a:cxn ang="0">
                <a:pos x="335" y="122"/>
              </a:cxn>
              <a:cxn ang="0">
                <a:pos x="339" y="149"/>
              </a:cxn>
              <a:cxn ang="0">
                <a:pos x="0" y="17"/>
              </a:cxn>
            </a:cxnLst>
            <a:rect l="0" t="0" r="r" b="b"/>
            <a:pathLst>
              <a:path w="340" h="150">
                <a:moveTo>
                  <a:pt x="0" y="17"/>
                </a:moveTo>
                <a:lnTo>
                  <a:pt x="7" y="0"/>
                </a:lnTo>
                <a:lnTo>
                  <a:pt x="49" y="2"/>
                </a:lnTo>
                <a:lnTo>
                  <a:pt x="94" y="10"/>
                </a:lnTo>
                <a:lnTo>
                  <a:pt x="164" y="33"/>
                </a:lnTo>
                <a:lnTo>
                  <a:pt x="200" y="49"/>
                </a:lnTo>
                <a:lnTo>
                  <a:pt x="241" y="67"/>
                </a:lnTo>
                <a:lnTo>
                  <a:pt x="285" y="87"/>
                </a:lnTo>
                <a:lnTo>
                  <a:pt x="323" y="108"/>
                </a:lnTo>
                <a:lnTo>
                  <a:pt x="335" y="122"/>
                </a:lnTo>
                <a:lnTo>
                  <a:pt x="339" y="149"/>
                </a:lnTo>
                <a:lnTo>
                  <a:pt x="0" y="17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3" name="Freeform 83"/>
          <p:cNvSpPr>
            <a:spLocks/>
          </p:cNvSpPr>
          <p:nvPr/>
        </p:nvSpPr>
        <p:spPr bwMode="auto">
          <a:xfrm>
            <a:off x="2662238" y="5075238"/>
            <a:ext cx="3589337" cy="584200"/>
          </a:xfrm>
          <a:custGeom>
            <a:avLst/>
            <a:gdLst/>
            <a:ahLst/>
            <a:cxnLst>
              <a:cxn ang="0">
                <a:pos x="10" y="265"/>
              </a:cxn>
              <a:cxn ang="0">
                <a:pos x="96" y="158"/>
              </a:cxn>
              <a:cxn ang="0">
                <a:pos x="145" y="111"/>
              </a:cxn>
              <a:cxn ang="0">
                <a:pos x="187" y="76"/>
              </a:cxn>
              <a:cxn ang="0">
                <a:pos x="255" y="20"/>
              </a:cxn>
              <a:cxn ang="0">
                <a:pos x="284" y="0"/>
              </a:cxn>
              <a:cxn ang="0">
                <a:pos x="480" y="96"/>
              </a:cxn>
              <a:cxn ang="0">
                <a:pos x="524" y="147"/>
              </a:cxn>
              <a:cxn ang="0">
                <a:pos x="558" y="188"/>
              </a:cxn>
              <a:cxn ang="0">
                <a:pos x="597" y="234"/>
              </a:cxn>
              <a:cxn ang="0">
                <a:pos x="616" y="265"/>
              </a:cxn>
              <a:cxn ang="0">
                <a:pos x="736" y="199"/>
              </a:cxn>
              <a:cxn ang="0">
                <a:pos x="789" y="168"/>
              </a:cxn>
              <a:cxn ang="0">
                <a:pos x="861" y="143"/>
              </a:cxn>
              <a:cxn ang="0">
                <a:pos x="918" y="96"/>
              </a:cxn>
              <a:cxn ang="0">
                <a:pos x="1010" y="122"/>
              </a:cxn>
              <a:cxn ang="0">
                <a:pos x="1086" y="152"/>
              </a:cxn>
              <a:cxn ang="0">
                <a:pos x="1163" y="184"/>
              </a:cxn>
              <a:cxn ang="0">
                <a:pos x="1173" y="188"/>
              </a:cxn>
              <a:cxn ang="0">
                <a:pos x="1231" y="199"/>
              </a:cxn>
              <a:cxn ang="0">
                <a:pos x="1294" y="265"/>
              </a:cxn>
              <a:cxn ang="0">
                <a:pos x="1327" y="305"/>
              </a:cxn>
              <a:cxn ang="0">
                <a:pos x="1409" y="347"/>
              </a:cxn>
              <a:cxn ang="0">
                <a:pos x="1640" y="224"/>
              </a:cxn>
              <a:cxn ang="0">
                <a:pos x="1977" y="147"/>
              </a:cxn>
              <a:cxn ang="0">
                <a:pos x="2102" y="188"/>
              </a:cxn>
              <a:cxn ang="0">
                <a:pos x="2226" y="269"/>
              </a:cxn>
              <a:cxn ang="0">
                <a:pos x="2260" y="367"/>
              </a:cxn>
              <a:cxn ang="0">
                <a:pos x="0" y="367"/>
              </a:cxn>
              <a:cxn ang="0">
                <a:pos x="10" y="265"/>
              </a:cxn>
            </a:cxnLst>
            <a:rect l="0" t="0" r="r" b="b"/>
            <a:pathLst>
              <a:path w="2261" h="368">
                <a:moveTo>
                  <a:pt x="10" y="265"/>
                </a:moveTo>
                <a:lnTo>
                  <a:pt x="96" y="158"/>
                </a:lnTo>
                <a:lnTo>
                  <a:pt x="145" y="111"/>
                </a:lnTo>
                <a:lnTo>
                  <a:pt x="187" y="76"/>
                </a:lnTo>
                <a:lnTo>
                  <a:pt x="255" y="20"/>
                </a:lnTo>
                <a:lnTo>
                  <a:pt x="284" y="0"/>
                </a:lnTo>
                <a:lnTo>
                  <a:pt x="480" y="96"/>
                </a:lnTo>
                <a:lnTo>
                  <a:pt x="524" y="147"/>
                </a:lnTo>
                <a:lnTo>
                  <a:pt x="558" y="188"/>
                </a:lnTo>
                <a:lnTo>
                  <a:pt x="597" y="234"/>
                </a:lnTo>
                <a:lnTo>
                  <a:pt x="616" y="265"/>
                </a:lnTo>
                <a:lnTo>
                  <a:pt x="736" y="199"/>
                </a:lnTo>
                <a:lnTo>
                  <a:pt x="789" y="168"/>
                </a:lnTo>
                <a:lnTo>
                  <a:pt x="861" y="143"/>
                </a:lnTo>
                <a:lnTo>
                  <a:pt x="918" y="96"/>
                </a:lnTo>
                <a:lnTo>
                  <a:pt x="1010" y="122"/>
                </a:lnTo>
                <a:lnTo>
                  <a:pt x="1086" y="152"/>
                </a:lnTo>
                <a:lnTo>
                  <a:pt x="1163" y="184"/>
                </a:lnTo>
                <a:lnTo>
                  <a:pt x="1173" y="188"/>
                </a:lnTo>
                <a:lnTo>
                  <a:pt x="1231" y="199"/>
                </a:lnTo>
                <a:lnTo>
                  <a:pt x="1294" y="265"/>
                </a:lnTo>
                <a:lnTo>
                  <a:pt x="1327" y="305"/>
                </a:lnTo>
                <a:lnTo>
                  <a:pt x="1409" y="347"/>
                </a:lnTo>
                <a:lnTo>
                  <a:pt x="1640" y="224"/>
                </a:lnTo>
                <a:lnTo>
                  <a:pt x="1977" y="147"/>
                </a:lnTo>
                <a:lnTo>
                  <a:pt x="2102" y="188"/>
                </a:lnTo>
                <a:lnTo>
                  <a:pt x="2226" y="269"/>
                </a:lnTo>
                <a:lnTo>
                  <a:pt x="2260" y="367"/>
                </a:lnTo>
                <a:lnTo>
                  <a:pt x="0" y="367"/>
                </a:lnTo>
                <a:lnTo>
                  <a:pt x="10" y="265"/>
                </a:lnTo>
              </a:path>
            </a:pathLst>
          </a:custGeom>
          <a:solidFill>
            <a:srgbClr val="5F5F5F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4" name="Freeform 84"/>
          <p:cNvSpPr>
            <a:spLocks/>
          </p:cNvSpPr>
          <p:nvPr/>
        </p:nvSpPr>
        <p:spPr bwMode="auto">
          <a:xfrm>
            <a:off x="3054350" y="5237163"/>
            <a:ext cx="454025" cy="3254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8" y="33"/>
              </a:cxn>
              <a:cxn ang="0">
                <a:pos x="185" y="51"/>
              </a:cxn>
              <a:cxn ang="0">
                <a:pos x="210" y="65"/>
              </a:cxn>
              <a:cxn ang="0">
                <a:pos x="236" y="86"/>
              </a:cxn>
              <a:cxn ang="0">
                <a:pos x="258" y="114"/>
              </a:cxn>
              <a:cxn ang="0">
                <a:pos x="273" y="142"/>
              </a:cxn>
              <a:cxn ang="0">
                <a:pos x="285" y="171"/>
              </a:cxn>
              <a:cxn ang="0">
                <a:pos x="263" y="204"/>
              </a:cxn>
              <a:cxn ang="0">
                <a:pos x="253" y="169"/>
              </a:cxn>
              <a:cxn ang="0">
                <a:pos x="234" y="138"/>
              </a:cxn>
              <a:cxn ang="0">
                <a:pos x="217" y="116"/>
              </a:cxn>
              <a:cxn ang="0">
                <a:pos x="202" y="101"/>
              </a:cxn>
              <a:cxn ang="0">
                <a:pos x="174" y="84"/>
              </a:cxn>
              <a:cxn ang="0">
                <a:pos x="142" y="68"/>
              </a:cxn>
              <a:cxn ang="0">
                <a:pos x="97" y="49"/>
              </a:cxn>
              <a:cxn ang="0">
                <a:pos x="54" y="29"/>
              </a:cxn>
              <a:cxn ang="0">
                <a:pos x="0" y="0"/>
              </a:cxn>
            </a:cxnLst>
            <a:rect l="0" t="0" r="r" b="b"/>
            <a:pathLst>
              <a:path w="286" h="205">
                <a:moveTo>
                  <a:pt x="0" y="0"/>
                </a:moveTo>
                <a:lnTo>
                  <a:pt x="138" y="33"/>
                </a:lnTo>
                <a:lnTo>
                  <a:pt x="185" y="51"/>
                </a:lnTo>
                <a:lnTo>
                  <a:pt x="210" y="65"/>
                </a:lnTo>
                <a:lnTo>
                  <a:pt x="236" y="86"/>
                </a:lnTo>
                <a:lnTo>
                  <a:pt x="258" y="114"/>
                </a:lnTo>
                <a:lnTo>
                  <a:pt x="273" y="142"/>
                </a:lnTo>
                <a:lnTo>
                  <a:pt x="285" y="171"/>
                </a:lnTo>
                <a:lnTo>
                  <a:pt x="263" y="204"/>
                </a:lnTo>
                <a:lnTo>
                  <a:pt x="253" y="169"/>
                </a:lnTo>
                <a:lnTo>
                  <a:pt x="234" y="138"/>
                </a:lnTo>
                <a:lnTo>
                  <a:pt x="217" y="116"/>
                </a:lnTo>
                <a:lnTo>
                  <a:pt x="202" y="101"/>
                </a:lnTo>
                <a:lnTo>
                  <a:pt x="174" y="84"/>
                </a:lnTo>
                <a:lnTo>
                  <a:pt x="142" y="68"/>
                </a:lnTo>
                <a:lnTo>
                  <a:pt x="97" y="49"/>
                </a:lnTo>
                <a:lnTo>
                  <a:pt x="54" y="29"/>
                </a:lnTo>
                <a:lnTo>
                  <a:pt x="0" y="0"/>
                </a:lnTo>
              </a:path>
            </a:pathLst>
          </a:custGeom>
          <a:solidFill>
            <a:srgbClr val="7F7F7F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gray">
          <a:xfrm>
            <a:off x="2879725" y="3046413"/>
            <a:ext cx="1112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 u="none">
                <a:solidFill>
                  <a:srgbClr val="FFFF66"/>
                </a:solidFill>
                <a:latin typeface="Arial" charset="0"/>
                <a:ea typeface="굴림" charset="-127"/>
              </a:rPr>
              <a:t>a + b = 10</a:t>
            </a:r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3600450" y="1508125"/>
            <a:ext cx="1179810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2"/>
                </a:solidFill>
                <a:latin typeface="Arial" charset="0"/>
                <a:ea typeface="굴림" charset="-127"/>
              </a:rPr>
              <a:t>Class</a:t>
            </a:r>
          </a:p>
          <a:p>
            <a:pPr algn="ctr"/>
            <a:r>
              <a:rPr lang="en-US" altLang="ko-KR" sz="2400" u="none" dirty="0">
                <a:solidFill>
                  <a:schemeClr val="tx2"/>
                </a:solidFill>
                <a:latin typeface="Arial" charset="0"/>
                <a:ea typeface="굴림" charset="-127"/>
              </a:rPr>
              <a:t>Course</a:t>
            </a:r>
          </a:p>
        </p:txBody>
      </p:sp>
      <p:sp>
        <p:nvSpPr>
          <p:cNvPr id="87" name="Rectangle 87"/>
          <p:cNvSpPr>
            <a:spLocks noChangeArrowheads="1"/>
          </p:cNvSpPr>
          <p:nvPr/>
        </p:nvSpPr>
        <p:spPr bwMode="auto">
          <a:xfrm>
            <a:off x="441325" y="2338388"/>
            <a:ext cx="147955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2"/>
                </a:solidFill>
                <a:latin typeface="Arial" charset="0"/>
                <a:ea typeface="굴림" charset="-127"/>
              </a:rPr>
              <a:t>Properties</a:t>
            </a:r>
            <a:endParaRPr lang="en-US" altLang="ko-KR" sz="1800" b="1" u="none" dirty="0">
              <a:solidFill>
                <a:schemeClr val="tx2"/>
              </a:solidFill>
              <a:latin typeface="Arial" charset="0"/>
              <a:ea typeface="굴림" charset="-127"/>
            </a:endParaRPr>
          </a:p>
          <a:p>
            <a:pPr algn="ctr"/>
            <a:r>
              <a:rPr lang="en-US" altLang="ko-KR" sz="1800" u="none" dirty="0">
                <a:solidFill>
                  <a:schemeClr val="tx2"/>
                </a:solidFill>
                <a:latin typeface="Arial" charset="0"/>
                <a:ea typeface="굴림" charset="-127"/>
              </a:rPr>
              <a:t>Name</a:t>
            </a:r>
          </a:p>
          <a:p>
            <a:pPr algn="ctr"/>
            <a:r>
              <a:rPr lang="en-US" altLang="ko-KR" sz="1800" u="none" dirty="0">
                <a:solidFill>
                  <a:schemeClr val="tx2"/>
                </a:solidFill>
                <a:latin typeface="Arial" charset="0"/>
                <a:ea typeface="굴림" charset="-127"/>
              </a:rPr>
              <a:t>Location</a:t>
            </a:r>
          </a:p>
          <a:p>
            <a:pPr algn="ctr"/>
            <a:r>
              <a:rPr lang="en-US" altLang="ko-KR" sz="1800" u="none" dirty="0">
                <a:solidFill>
                  <a:schemeClr val="tx2"/>
                </a:solidFill>
                <a:latin typeface="Arial" charset="0"/>
                <a:ea typeface="굴림" charset="-127"/>
              </a:rPr>
              <a:t>Days offered</a:t>
            </a:r>
          </a:p>
          <a:p>
            <a:pPr algn="ctr"/>
            <a:r>
              <a:rPr lang="en-US" altLang="ko-KR" sz="1800" u="none" dirty="0">
                <a:solidFill>
                  <a:schemeClr val="tx2"/>
                </a:solidFill>
                <a:latin typeface="Arial" charset="0"/>
                <a:ea typeface="굴림" charset="-127"/>
              </a:rPr>
              <a:t>Credit hours</a:t>
            </a:r>
          </a:p>
          <a:p>
            <a:pPr algn="ctr"/>
            <a:r>
              <a:rPr lang="en-US" altLang="ko-KR" sz="1800" u="none" dirty="0">
                <a:solidFill>
                  <a:schemeClr val="tx2"/>
                </a:solidFill>
                <a:latin typeface="Arial" charset="0"/>
                <a:ea typeface="굴림" charset="-127"/>
              </a:rPr>
              <a:t>Start time</a:t>
            </a:r>
          </a:p>
          <a:p>
            <a:pPr algn="ctr"/>
            <a:r>
              <a:rPr lang="en-US" altLang="ko-KR" sz="1800" u="none" dirty="0">
                <a:solidFill>
                  <a:schemeClr val="tx2"/>
                </a:solidFill>
                <a:latin typeface="Arial" charset="0"/>
                <a:ea typeface="굴림" charset="-127"/>
              </a:rPr>
              <a:t>End time</a:t>
            </a:r>
          </a:p>
        </p:txBody>
      </p:sp>
      <p:sp>
        <p:nvSpPr>
          <p:cNvPr id="88" name="Rectangle 88"/>
          <p:cNvSpPr>
            <a:spLocks noChangeArrowheads="1"/>
          </p:cNvSpPr>
          <p:nvPr/>
        </p:nvSpPr>
        <p:spPr bwMode="auto">
          <a:xfrm>
            <a:off x="6564313" y="2338388"/>
            <a:ext cx="21780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2"/>
                </a:solidFill>
                <a:latin typeface="Arial" charset="0"/>
                <a:ea typeface="굴림" charset="-127"/>
              </a:rPr>
              <a:t>Behavior</a:t>
            </a:r>
          </a:p>
          <a:p>
            <a:pPr algn="ctr"/>
            <a:r>
              <a:rPr lang="en-US" altLang="ko-KR" sz="1800" u="none" dirty="0">
                <a:solidFill>
                  <a:schemeClr val="tx2"/>
                </a:solidFill>
                <a:latin typeface="Arial" charset="0"/>
                <a:ea typeface="굴림" charset="-127"/>
              </a:rPr>
              <a:t>Add a student</a:t>
            </a:r>
          </a:p>
          <a:p>
            <a:pPr algn="ctr"/>
            <a:r>
              <a:rPr lang="en-US" altLang="ko-KR" sz="1800" u="none" dirty="0">
                <a:solidFill>
                  <a:schemeClr val="tx2"/>
                </a:solidFill>
                <a:latin typeface="Arial" charset="0"/>
                <a:ea typeface="굴림" charset="-127"/>
              </a:rPr>
              <a:t>Delete a student</a:t>
            </a:r>
          </a:p>
          <a:p>
            <a:pPr algn="ctr"/>
            <a:r>
              <a:rPr lang="en-US" altLang="ko-KR" sz="1800" u="none" dirty="0">
                <a:solidFill>
                  <a:schemeClr val="tx2"/>
                </a:solidFill>
                <a:latin typeface="Arial" charset="0"/>
                <a:ea typeface="굴림" charset="-127"/>
              </a:rPr>
              <a:t>Get course roster</a:t>
            </a:r>
          </a:p>
          <a:p>
            <a:pPr algn="ctr"/>
            <a:r>
              <a:rPr lang="en-US" altLang="ko-KR" sz="1800" u="none" dirty="0">
                <a:solidFill>
                  <a:schemeClr val="tx2"/>
                </a:solidFill>
                <a:latin typeface="Arial" charset="0"/>
                <a:ea typeface="굴림" charset="-127"/>
              </a:rPr>
              <a:t>Determine if it is full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2. History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2400" dirty="0"/>
              <a:t>Root: SIMULA (1966)</a:t>
            </a:r>
            <a:endParaRPr lang="en-US" altLang="ko-KR" sz="2800" dirty="0"/>
          </a:p>
          <a:p>
            <a:pPr lvl="1"/>
            <a:r>
              <a:rPr lang="en-US" altLang="ko-KR" sz="2000" dirty="0"/>
              <a:t>Dahl &amp; </a:t>
            </a:r>
            <a:r>
              <a:rPr lang="en-US" altLang="ko-KR" sz="2000" dirty="0" err="1"/>
              <a:t>Nygarrd</a:t>
            </a:r>
            <a:r>
              <a:rPr lang="en-US" altLang="ko-KR" sz="2000" dirty="0"/>
              <a:t> 66 CACM paper</a:t>
            </a:r>
          </a:p>
          <a:p>
            <a:pPr lvl="1"/>
            <a:r>
              <a:rPr lang="en-US" altLang="ko-KR" sz="2000" dirty="0"/>
              <a:t>Simulation language</a:t>
            </a:r>
          </a:p>
          <a:p>
            <a:pPr lvl="1"/>
            <a:r>
              <a:rPr lang="en-US" altLang="ko-KR" sz="2000" dirty="0"/>
              <a:t>Notion of </a:t>
            </a:r>
            <a:r>
              <a:rPr lang="en-US" altLang="ko-KR" sz="2000" dirty="0">
                <a:solidFill>
                  <a:srgbClr val="FF0000"/>
                </a:solidFill>
              </a:rPr>
              <a:t>Class</a:t>
            </a:r>
          </a:p>
          <a:p>
            <a:pPr lvl="1">
              <a:buNone/>
            </a:pPr>
            <a:endParaRPr lang="en-US" altLang="ko-KR" sz="2400" dirty="0"/>
          </a:p>
          <a:p>
            <a:r>
              <a:rPr lang="en-US" altLang="ko-KR" sz="2400" dirty="0"/>
              <a:t>SMALLTALK (1970 - 1980)</a:t>
            </a:r>
            <a:endParaRPr lang="en-US" altLang="ko-KR" sz="2800" dirty="0"/>
          </a:p>
          <a:p>
            <a:pPr lvl="1"/>
            <a:r>
              <a:rPr lang="en-US" altLang="ko-KR" sz="2000" dirty="0"/>
              <a:t>Xerox PARC, Adele Goldberg</a:t>
            </a:r>
          </a:p>
          <a:p>
            <a:pPr lvl="1"/>
            <a:r>
              <a:rPr lang="en-US" altLang="ko-KR" sz="2000" dirty="0"/>
              <a:t>The first substantial, interactive, display-based implementation</a:t>
            </a:r>
          </a:p>
          <a:p>
            <a:pPr lvl="1"/>
            <a:r>
              <a:rPr lang="en-US" altLang="ko-KR" sz="2000" dirty="0"/>
              <a:t>An integrated programming language environment</a:t>
            </a:r>
          </a:p>
          <a:p>
            <a:pPr lvl="1"/>
            <a:r>
              <a:rPr lang="en-US" altLang="ko-KR" sz="2000" dirty="0"/>
              <a:t>User interface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</a:rPr>
              <a:t>Class</a:t>
            </a:r>
            <a:r>
              <a:rPr lang="en-US" altLang="ko-KR" sz="2000" dirty="0"/>
              <a:t> library</a:t>
            </a:r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692696"/>
            <a:ext cx="3744416" cy="193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16870"/>
              </p:ext>
            </p:extLst>
          </p:nvPr>
        </p:nvGraphicFramePr>
        <p:xfrm>
          <a:off x="611560" y="2708920"/>
          <a:ext cx="8280920" cy="267531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0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0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94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자바로 작성된 클래스의 예 </a:t>
                      </a:r>
                      <a:r>
                        <a:rPr lang="en-US" altLang="ko-KR" sz="1400" dirty="0"/>
                        <a:t>AvgTest.java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2053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01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02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03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04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05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06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07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08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class </a:t>
                      </a:r>
                      <a:r>
                        <a:rPr lang="en-US" altLang="ko-KR" sz="1400" dirty="0" err="1"/>
                        <a:t>Avg</a:t>
                      </a:r>
                      <a:r>
                        <a:rPr lang="en-US" altLang="ko-KR" sz="1400" dirty="0"/>
                        <a:t> {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String name;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</a:t>
                      </a: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avg</a:t>
                      </a:r>
                      <a:r>
                        <a:rPr lang="en-US" altLang="ko-KR" sz="1400" dirty="0"/>
                        <a:t>;   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public String average(</a:t>
                      </a: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kor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 eng)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{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</a:t>
                      </a:r>
                      <a:r>
                        <a:rPr lang="en-US" altLang="ko-KR" sz="1400" dirty="0" err="1"/>
                        <a:t>avg</a:t>
                      </a:r>
                      <a:r>
                        <a:rPr lang="en-US" altLang="ko-KR" sz="1400" dirty="0"/>
                        <a:t> = (</a:t>
                      </a:r>
                      <a:r>
                        <a:rPr lang="en-US" altLang="ko-KR" sz="1400" dirty="0" err="1"/>
                        <a:t>kor+eng</a:t>
                      </a:r>
                      <a:r>
                        <a:rPr lang="en-US" altLang="ko-KR" sz="1400" dirty="0"/>
                        <a:t>)/2;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return </a:t>
                      </a:r>
                      <a:r>
                        <a:rPr lang="en-US" altLang="ko-KR" sz="1400" dirty="0" err="1"/>
                        <a:t>name+avg</a:t>
                      </a:r>
                      <a:r>
                        <a:rPr lang="en-US" altLang="ko-KR" sz="1400" dirty="0"/>
                        <a:t>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}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116632"/>
            <a:ext cx="468052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28600" y="2801505"/>
          <a:ext cx="7943800" cy="373411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41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2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46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AvgTest.java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4409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01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02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03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04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05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06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07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08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09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10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public class </a:t>
                      </a:r>
                      <a:r>
                        <a:rPr lang="en-US" altLang="ko-KR" sz="1400" dirty="0" err="1"/>
                        <a:t>AvgTest</a:t>
                      </a:r>
                      <a:r>
                        <a:rPr lang="en-US" altLang="ko-KR" sz="1400" dirty="0"/>
                        <a:t> {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public static void main(String[] </a:t>
                      </a:r>
                      <a:r>
                        <a:rPr lang="en-US" altLang="ko-KR" sz="1400" dirty="0" err="1"/>
                        <a:t>args</a:t>
                      </a:r>
                      <a:r>
                        <a:rPr lang="en-US" altLang="ko-KR" sz="1400" dirty="0"/>
                        <a:t>) {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</a:t>
                      </a:r>
                      <a:r>
                        <a:rPr lang="en-US" altLang="ko-KR" sz="1400" dirty="0" err="1"/>
                        <a:t>Avg</a:t>
                      </a:r>
                      <a:r>
                        <a:rPr lang="en-US" altLang="ko-KR" sz="1400" dirty="0"/>
                        <a:t> student1 = new </a:t>
                      </a:r>
                      <a:r>
                        <a:rPr lang="en-US" altLang="ko-KR" sz="1400" dirty="0" err="1"/>
                        <a:t>Avg</a:t>
                      </a:r>
                      <a:r>
                        <a:rPr lang="en-US" altLang="ko-KR" sz="1400" dirty="0"/>
                        <a:t>();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</a:t>
                      </a:r>
                      <a:r>
                        <a:rPr lang="en-US" altLang="ko-KR" sz="1400" dirty="0" err="1"/>
                        <a:t>Avg</a:t>
                      </a:r>
                      <a:r>
                        <a:rPr lang="en-US" altLang="ko-KR" sz="1400" dirty="0"/>
                        <a:t> student2 = new </a:t>
                      </a:r>
                      <a:r>
                        <a:rPr lang="en-US" altLang="ko-KR" sz="1400" dirty="0" err="1"/>
                        <a:t>Avg</a:t>
                      </a:r>
                      <a:r>
                        <a:rPr lang="en-US" altLang="ko-KR" sz="1400" dirty="0"/>
                        <a:t>();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student1.name = "</a:t>
                      </a:r>
                      <a:r>
                        <a:rPr lang="ko-KR" altLang="en-US" sz="1400" dirty="0"/>
                        <a:t>김철수</a:t>
                      </a:r>
                      <a:r>
                        <a:rPr lang="en-US" altLang="ko-KR" sz="1400" dirty="0"/>
                        <a:t>";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student2.name = "</a:t>
                      </a:r>
                      <a:r>
                        <a:rPr lang="ko-KR" altLang="en-US" sz="1400" dirty="0"/>
                        <a:t>김영희</a:t>
                      </a:r>
                      <a:r>
                        <a:rPr lang="en-US" altLang="ko-KR" sz="1400" dirty="0"/>
                        <a:t>";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String st1_avg = student1.average(70,80);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String st2_avg = student2.average(80,90);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</a:t>
                      </a:r>
                      <a:r>
                        <a:rPr lang="en-US" altLang="ko-KR" sz="1400" dirty="0" err="1"/>
                        <a:t>System.out.println</a:t>
                      </a:r>
                      <a:r>
                        <a:rPr lang="en-US" altLang="ko-KR" sz="1400" dirty="0"/>
                        <a:t>(st1_avg);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</a:t>
                      </a:r>
                      <a:r>
                        <a:rPr lang="en-US" altLang="ko-KR" sz="1400" dirty="0" err="1"/>
                        <a:t>System.out.println</a:t>
                      </a:r>
                      <a:r>
                        <a:rPr lang="en-US" altLang="ko-KR" sz="1400" dirty="0"/>
                        <a:t>(st2_avg);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}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Example code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071678"/>
            <a:ext cx="6510283" cy="340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Instance (object) 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instance is an object which belongs to a class</a:t>
            </a:r>
          </a:p>
          <a:p>
            <a:r>
              <a:rPr lang="en-US" altLang="ko-KR" dirty="0"/>
              <a:t>All instances of a class have the same set of attributes and methods</a:t>
            </a:r>
          </a:p>
          <a:p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4071942"/>
            <a:ext cx="5068696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Instance (C++)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dirty="0"/>
              <a:t>Employee </a:t>
            </a:r>
            <a:r>
              <a:rPr lang="en-US" altLang="ko-KR" dirty="0" err="1"/>
              <a:t>kim</a:t>
            </a:r>
            <a:r>
              <a:rPr lang="en-US" altLang="ko-KR" dirty="0"/>
              <a:t>, park;</a:t>
            </a:r>
          </a:p>
          <a:p>
            <a:pPr>
              <a:buNone/>
            </a:pPr>
            <a:r>
              <a:rPr lang="en-US" altLang="ko-KR" dirty="0"/>
              <a:t>Employee  </a:t>
            </a:r>
            <a:r>
              <a:rPr lang="en-US" altLang="ko-KR" dirty="0" err="1"/>
              <a:t>emplist</a:t>
            </a:r>
            <a:r>
              <a:rPr lang="en-US" altLang="ko-KR" dirty="0"/>
              <a:t>[10];</a:t>
            </a:r>
          </a:p>
          <a:p>
            <a:pPr>
              <a:buNone/>
            </a:pPr>
            <a:r>
              <a:rPr lang="en-US" altLang="ko-KR" dirty="0"/>
              <a:t> . . . . . </a:t>
            </a:r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kim.promote</a:t>
            </a:r>
            <a:r>
              <a:rPr lang="en-US" altLang="ko-KR" dirty="0"/>
              <a:t>(“manager”);</a:t>
            </a:r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kim.changeDept</a:t>
            </a:r>
            <a:r>
              <a:rPr lang="en-US" altLang="ko-KR" dirty="0"/>
              <a:t>(“</a:t>
            </a:r>
            <a:r>
              <a:rPr lang="en-US" altLang="ko-KR" dirty="0" err="1"/>
              <a:t>sale_dept</a:t>
            </a:r>
            <a:r>
              <a:rPr lang="en-US" altLang="ko-KR" dirty="0"/>
              <a:t>”);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Employee *</a:t>
            </a:r>
            <a:r>
              <a:rPr lang="en-US" altLang="ko-KR" dirty="0" err="1"/>
              <a:t>honorEmployee</a:t>
            </a:r>
            <a:r>
              <a:rPr lang="en-US" altLang="ko-KR" dirty="0"/>
              <a:t>;</a:t>
            </a:r>
          </a:p>
          <a:p>
            <a:pPr>
              <a:buNone/>
            </a:pPr>
            <a:r>
              <a:rPr lang="en-US" altLang="ko-KR" dirty="0" err="1"/>
              <a:t>honorEmployee</a:t>
            </a:r>
            <a:r>
              <a:rPr lang="en-US" altLang="ko-KR" dirty="0"/>
              <a:t> = &amp;park;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2143116"/>
            <a:ext cx="24955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Instance (Java)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Employee lee = new Employee( );</a:t>
            </a:r>
          </a:p>
          <a:p>
            <a:r>
              <a:rPr lang="en-US" altLang="ko-KR" dirty="0"/>
              <a:t>Employee </a:t>
            </a:r>
            <a:r>
              <a:rPr lang="en-US" altLang="ko-KR" dirty="0" err="1"/>
              <a:t>choi</a:t>
            </a:r>
            <a:r>
              <a:rPr lang="en-US" altLang="ko-KR" dirty="0"/>
              <a:t> = new Employee( );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(constructor)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이름과 동일한 이름을 가진 </a:t>
            </a:r>
            <a:r>
              <a:rPr lang="ko-KR" altLang="en-US" dirty="0" err="1"/>
              <a:t>메소드</a:t>
            </a:r>
            <a:r>
              <a:rPr lang="en-US" altLang="ko-KR" dirty="0"/>
              <a:t>(</a:t>
            </a:r>
            <a:r>
              <a:rPr lang="ko-KR" altLang="en-US" dirty="0"/>
              <a:t>오퍼레이션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생성함</a:t>
            </a:r>
            <a:endParaRPr lang="en-US" altLang="ko-KR" dirty="0"/>
          </a:p>
          <a:p>
            <a:r>
              <a:rPr lang="en-US" altLang="ko-KR" dirty="0"/>
              <a:t>Called automatically when an object is created using </a:t>
            </a:r>
            <a:r>
              <a:rPr lang="en-US" altLang="ko-KR" u="sng" dirty="0"/>
              <a:t>new </a:t>
            </a:r>
            <a:r>
              <a:rPr lang="en-US" altLang="ko-KR" dirty="0"/>
              <a:t>operation</a:t>
            </a:r>
          </a:p>
          <a:p>
            <a:r>
              <a:rPr lang="en-US" altLang="ko-KR" dirty="0"/>
              <a:t>Can be overloaded</a:t>
            </a:r>
            <a:endParaRPr lang="ko-KR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생성자의 예 </a:t>
            </a:r>
            <a:r>
              <a:rPr lang="en-US" altLang="ko-KR" dirty="0"/>
              <a:t>(C++)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sz="2900" dirty="0"/>
              <a:t>class Employee {</a:t>
            </a:r>
          </a:p>
          <a:p>
            <a:pPr>
              <a:buNone/>
            </a:pPr>
            <a:r>
              <a:rPr lang="en-US" altLang="ko-KR" sz="2900" dirty="0"/>
              <a:t>  char* name;</a:t>
            </a:r>
          </a:p>
          <a:p>
            <a:pPr>
              <a:buNone/>
            </a:pPr>
            <a:r>
              <a:rPr lang="en-US" altLang="ko-KR" sz="2900" dirty="0"/>
              <a:t>  </a:t>
            </a:r>
            <a:r>
              <a:rPr lang="en-US" altLang="ko-KR" sz="2900" dirty="0" err="1"/>
              <a:t>titleType</a:t>
            </a:r>
            <a:r>
              <a:rPr lang="en-US" altLang="ko-KR" sz="2900" dirty="0"/>
              <a:t> title; // '</a:t>
            </a:r>
            <a:r>
              <a:rPr lang="en-US" altLang="ko-KR" sz="2900" dirty="0" err="1"/>
              <a:t>titleType</a:t>
            </a:r>
            <a:r>
              <a:rPr lang="en-US" altLang="ko-KR" sz="2900" dirty="0"/>
              <a:t>' defined elsewhere</a:t>
            </a:r>
          </a:p>
          <a:p>
            <a:pPr>
              <a:buNone/>
            </a:pPr>
            <a:r>
              <a:rPr lang="en-US" altLang="ko-KR" sz="2900" dirty="0"/>
              <a:t>  </a:t>
            </a:r>
            <a:r>
              <a:rPr lang="en-US" altLang="ko-KR" sz="2900" dirty="0" err="1"/>
              <a:t>deptType</a:t>
            </a:r>
            <a:r>
              <a:rPr lang="en-US" altLang="ko-KR" sz="2900" dirty="0"/>
              <a:t> dept; // '</a:t>
            </a:r>
            <a:r>
              <a:rPr lang="en-US" altLang="ko-KR" sz="2900" dirty="0" err="1"/>
              <a:t>deptType</a:t>
            </a:r>
            <a:r>
              <a:rPr lang="en-US" altLang="ko-KR" sz="2900" dirty="0"/>
              <a:t>' defined elsewhere</a:t>
            </a:r>
          </a:p>
          <a:p>
            <a:pPr>
              <a:buNone/>
            </a:pPr>
            <a:r>
              <a:rPr lang="en-US" altLang="ko-KR" sz="2900" dirty="0"/>
              <a:t>  </a:t>
            </a:r>
            <a:r>
              <a:rPr lang="en-US" altLang="ko-KR" sz="2900" dirty="0" err="1"/>
              <a:t>int</a:t>
            </a:r>
            <a:r>
              <a:rPr lang="en-US" altLang="ko-KR" sz="2900" dirty="0"/>
              <a:t> salary;</a:t>
            </a:r>
          </a:p>
          <a:p>
            <a:pPr>
              <a:buNone/>
            </a:pPr>
            <a:r>
              <a:rPr lang="en-US" altLang="ko-KR" sz="2900" dirty="0"/>
              <a:t>// ...</a:t>
            </a:r>
          </a:p>
          <a:p>
            <a:pPr>
              <a:buNone/>
            </a:pPr>
            <a:r>
              <a:rPr lang="en-US" altLang="ko-KR" sz="2900" dirty="0"/>
              <a:t> public:</a:t>
            </a:r>
          </a:p>
          <a:p>
            <a:pPr>
              <a:buNone/>
            </a:pPr>
            <a:r>
              <a:rPr lang="en-US" altLang="ko-KR" sz="2900" dirty="0"/>
              <a:t>   Employee ( char* name) {</a:t>
            </a:r>
          </a:p>
          <a:p>
            <a:pPr>
              <a:buNone/>
            </a:pPr>
            <a:r>
              <a:rPr lang="en-US" altLang="ko-KR" sz="2900" dirty="0"/>
              <a:t>      this-&gt;name = name;</a:t>
            </a:r>
          </a:p>
          <a:p>
            <a:pPr>
              <a:buNone/>
            </a:pPr>
            <a:r>
              <a:rPr lang="en-US" altLang="ko-KR" sz="2900" dirty="0"/>
              <a:t>     }</a:t>
            </a:r>
          </a:p>
          <a:p>
            <a:pPr>
              <a:buNone/>
            </a:pPr>
            <a:r>
              <a:rPr lang="en-US" altLang="ko-KR" sz="2900" dirty="0"/>
              <a:t> ~</a:t>
            </a:r>
            <a:r>
              <a:rPr lang="en-US" altLang="ko-KR" sz="2900" dirty="0" err="1"/>
              <a:t>Emplyee</a:t>
            </a:r>
            <a:r>
              <a:rPr lang="en-US" altLang="ko-KR" sz="2900" dirty="0"/>
              <a:t>( ) {</a:t>
            </a:r>
          </a:p>
          <a:p>
            <a:pPr>
              <a:buNone/>
            </a:pPr>
            <a:r>
              <a:rPr lang="en-US" altLang="ko-KR" sz="2900" dirty="0"/>
              <a:t>       delete name; } </a:t>
            </a:r>
          </a:p>
          <a:p>
            <a:pPr>
              <a:buNone/>
            </a:pPr>
            <a:r>
              <a:rPr lang="en-US" altLang="ko-KR" sz="2900" dirty="0"/>
              <a:t>   void promote (</a:t>
            </a:r>
            <a:r>
              <a:rPr lang="en-US" altLang="ko-KR" sz="2900" dirty="0" err="1"/>
              <a:t>titleType</a:t>
            </a:r>
            <a:r>
              <a:rPr lang="en-US" altLang="ko-KR" sz="2900" dirty="0"/>
              <a:t> </a:t>
            </a:r>
            <a:r>
              <a:rPr lang="en-US" altLang="ko-KR" sz="2900" dirty="0" err="1"/>
              <a:t>newTitle</a:t>
            </a:r>
            <a:r>
              <a:rPr lang="en-US" altLang="ko-KR" sz="2900" dirty="0"/>
              <a:t>); // updates 'title'</a:t>
            </a:r>
          </a:p>
          <a:p>
            <a:pPr>
              <a:buNone/>
            </a:pPr>
            <a:r>
              <a:rPr lang="en-US" altLang="ko-KR" sz="2900" dirty="0"/>
              <a:t>    };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소멸자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생성자의 반대로 생성된 객체 </a:t>
            </a:r>
            <a:r>
              <a:rPr lang="ko-KR" altLang="en-US" dirty="0" err="1"/>
              <a:t>인스턴스를</a:t>
            </a:r>
            <a:r>
              <a:rPr lang="ko-KR" altLang="en-US" dirty="0"/>
              <a:t> 메모리로부터 제거함</a:t>
            </a:r>
            <a:endParaRPr lang="en-US" altLang="ko-KR" dirty="0"/>
          </a:p>
          <a:p>
            <a:pPr>
              <a:buNone/>
            </a:pPr>
            <a:r>
              <a:rPr lang="ko-KR" altLang="en-US" dirty="0"/>
              <a:t>객체가 제거되면 자동적으로 수행됨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variable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variable commonly used for the entire objects belong to the same class.</a:t>
            </a:r>
          </a:p>
          <a:p>
            <a:r>
              <a:rPr lang="en-US" altLang="ko-KR" dirty="0"/>
              <a:t>Useful for counting the objects.</a:t>
            </a:r>
          </a:p>
          <a:p>
            <a:r>
              <a:rPr lang="en-US" altLang="ko-KR" dirty="0"/>
              <a:t>Keyword “static” 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4525963"/>
          </a:xfrm>
        </p:spPr>
        <p:txBody>
          <a:bodyPr/>
          <a:lstStyle/>
          <a:p>
            <a:r>
              <a:rPr lang="en-US" altLang="ko-KR" sz="2800" dirty="0"/>
              <a:t>AI Community (1980’s)</a:t>
            </a:r>
            <a:endParaRPr lang="en-US" altLang="ko-KR" dirty="0"/>
          </a:p>
          <a:p>
            <a:pPr lvl="1"/>
            <a:r>
              <a:rPr lang="en-US" altLang="ko-KR" sz="2400" dirty="0"/>
              <a:t>AI Language Side</a:t>
            </a:r>
            <a:endParaRPr lang="en-US" altLang="ko-KR" dirty="0"/>
          </a:p>
          <a:p>
            <a:pPr lvl="2"/>
            <a:r>
              <a:rPr lang="en-US" altLang="ko-KR" sz="2000" dirty="0"/>
              <a:t>Actor: Concurrent Objects(Carl Hewitt at MIT)</a:t>
            </a:r>
          </a:p>
          <a:p>
            <a:pPr lvl="2"/>
            <a:r>
              <a:rPr lang="en-US" altLang="ko-KR" sz="2000" dirty="0"/>
              <a:t>Flavors(MIT), Loops(XEROX): OO-Programming in Lisp</a:t>
            </a:r>
            <a:endParaRPr lang="en-US" altLang="ko-KR" dirty="0"/>
          </a:p>
          <a:p>
            <a:pPr lvl="1"/>
            <a:r>
              <a:rPr lang="en-US" altLang="ko-KR" sz="2400" dirty="0"/>
              <a:t>AI Application Development Tools</a:t>
            </a:r>
            <a:endParaRPr lang="en-US" altLang="ko-KR" dirty="0"/>
          </a:p>
          <a:p>
            <a:pPr lvl="2"/>
            <a:r>
              <a:rPr lang="en-US" altLang="ko-KR" sz="2000" dirty="0"/>
              <a:t>Strobe(</a:t>
            </a:r>
            <a:r>
              <a:rPr lang="en-US" altLang="ko-KR" sz="2000" dirty="0" err="1"/>
              <a:t>Schlumberge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2000" dirty="0"/>
              <a:t>KEE(</a:t>
            </a:r>
            <a:r>
              <a:rPr lang="en-US" altLang="ko-KR" sz="2000" dirty="0" err="1"/>
              <a:t>Intellicorp</a:t>
            </a:r>
            <a:r>
              <a:rPr lang="en-US" altLang="ko-KR" sz="2000" dirty="0"/>
              <a:t>)</a:t>
            </a:r>
            <a:endParaRPr lang="en-US" altLang="ko-KR" dirty="0"/>
          </a:p>
          <a:p>
            <a:r>
              <a:rPr lang="en-US" altLang="ko-KR" sz="2800" dirty="0"/>
              <a:t>Programming Language Community (1980’s)</a:t>
            </a:r>
          </a:p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Abstract Data Type</a:t>
            </a:r>
            <a:r>
              <a:rPr lang="en-US" altLang="ko-KR" sz="2400" dirty="0"/>
              <a:t>, Encapsulation</a:t>
            </a:r>
          </a:p>
          <a:p>
            <a:pPr lvl="1"/>
            <a:r>
              <a:rPr lang="en-US" altLang="ko-KR" sz="2400" dirty="0" err="1"/>
              <a:t>Alphard</a:t>
            </a:r>
            <a:r>
              <a:rPr lang="en-US" altLang="ko-KR" sz="2400" dirty="0"/>
              <a:t>, CLU, ADA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500042"/>
            <a:ext cx="8229600" cy="5857916"/>
          </a:xfrm>
        </p:spPr>
        <p:txBody>
          <a:bodyPr>
            <a:normAutofit fontScale="25000" lnSpcReduction="20000"/>
          </a:bodyPr>
          <a:lstStyle/>
          <a:p>
            <a:endParaRPr lang="en-US" b="1" dirty="0"/>
          </a:p>
          <a:p>
            <a:r>
              <a:rPr lang="en-US" sz="8000" b="1" dirty="0"/>
              <a:t>class Box {</a:t>
            </a:r>
            <a:br>
              <a:rPr lang="en-US" sz="8000" b="1" dirty="0"/>
            </a:br>
            <a:r>
              <a:rPr lang="en-US" sz="8000" b="1" dirty="0"/>
              <a:t>  double width;</a:t>
            </a:r>
            <a:br>
              <a:rPr lang="en-US" sz="8000" b="1" dirty="0"/>
            </a:br>
            <a:r>
              <a:rPr lang="en-US" sz="8000" b="1" dirty="0"/>
              <a:t>  public </a:t>
            </a:r>
            <a:r>
              <a:rPr lang="en-US" sz="8000" b="1" dirty="0">
                <a:solidFill>
                  <a:srgbClr val="FF0000"/>
                </a:solidFill>
              </a:rPr>
              <a:t>static</a:t>
            </a:r>
            <a:r>
              <a:rPr lang="en-US" sz="8000" b="1" dirty="0"/>
              <a:t> </a:t>
            </a:r>
            <a:r>
              <a:rPr lang="en-US" sz="8000" b="1" dirty="0" err="1"/>
              <a:t>int</a:t>
            </a:r>
            <a:r>
              <a:rPr lang="en-US" sz="8000" b="1" dirty="0"/>
              <a:t> </a:t>
            </a:r>
            <a:r>
              <a:rPr lang="en-US" sz="8000" b="1" dirty="0" err="1"/>
              <a:t>numBoxes</a:t>
            </a:r>
            <a:r>
              <a:rPr lang="en-US" sz="8000" b="1" dirty="0"/>
              <a:t> = 0; </a:t>
            </a:r>
            <a:br>
              <a:rPr lang="en-US" sz="8000" b="1" dirty="0"/>
            </a:br>
            <a:r>
              <a:rPr lang="en-US" sz="8000" b="1" dirty="0"/>
              <a:t>        </a:t>
            </a:r>
            <a:br>
              <a:rPr lang="en-US" sz="8000" b="1" dirty="0"/>
            </a:br>
            <a:r>
              <a:rPr lang="en-US" sz="8000" b="1" dirty="0"/>
              <a:t>  public Box() {</a:t>
            </a:r>
            <a:br>
              <a:rPr lang="en-US" sz="8000" b="1" dirty="0"/>
            </a:br>
            <a:r>
              <a:rPr lang="en-US" sz="8000" b="1" dirty="0"/>
              <a:t>    width = 5.0;</a:t>
            </a:r>
            <a:br>
              <a:rPr lang="en-US" sz="8000" b="1" dirty="0"/>
            </a:br>
            <a:r>
              <a:rPr lang="en-US" sz="8000" b="1" dirty="0"/>
              <a:t>    </a:t>
            </a:r>
            <a:r>
              <a:rPr lang="en-US" sz="8000" b="1" dirty="0" err="1"/>
              <a:t>numBoxes</a:t>
            </a:r>
            <a:r>
              <a:rPr lang="en-US" sz="8000" b="1" dirty="0"/>
              <a:t>++; </a:t>
            </a:r>
          </a:p>
          <a:p>
            <a:pPr>
              <a:buNone/>
            </a:pPr>
            <a:r>
              <a:rPr lang="en-US" sz="8000" b="1" dirty="0"/>
              <a:t>    // </a:t>
            </a:r>
            <a:r>
              <a:rPr lang="en-US" sz="8000" b="1" dirty="0" err="1"/>
              <a:t>numBoxes</a:t>
            </a:r>
            <a:r>
              <a:rPr lang="en-US" sz="8000" b="1" dirty="0"/>
              <a:t> is incremented to count number of objects.</a:t>
            </a:r>
            <a:br>
              <a:rPr lang="en-US" sz="8000" b="1" dirty="0"/>
            </a:br>
            <a:r>
              <a:rPr lang="en-US" sz="8000" b="1" dirty="0"/>
              <a:t>  }</a:t>
            </a:r>
            <a:br>
              <a:rPr lang="en-US" sz="8000" b="1" dirty="0"/>
            </a:br>
            <a:r>
              <a:rPr lang="en-US" sz="8000" b="1" dirty="0"/>
              <a:t>}</a:t>
            </a:r>
            <a:br>
              <a:rPr lang="en-US" sz="8000" b="1" dirty="0"/>
            </a:br>
            <a:r>
              <a:rPr lang="en-US" sz="8000" b="1" dirty="0"/>
              <a:t>        </a:t>
            </a:r>
            <a:br>
              <a:rPr lang="en-US" sz="8000" b="1" dirty="0"/>
            </a:br>
            <a:r>
              <a:rPr lang="en-US" sz="8000" b="1" dirty="0"/>
              <a:t>public class </a:t>
            </a:r>
            <a:r>
              <a:rPr lang="en-US" sz="8000" b="1" dirty="0" err="1"/>
              <a:t>TestStaticVar</a:t>
            </a:r>
            <a:r>
              <a:rPr lang="en-US" sz="8000" b="1" dirty="0"/>
              <a:t> {</a:t>
            </a:r>
            <a:br>
              <a:rPr lang="en-US" sz="8000" b="1" dirty="0"/>
            </a:br>
            <a:r>
              <a:rPr lang="en-US" sz="8000" b="1" dirty="0"/>
              <a:t>  public</a:t>
            </a:r>
            <a:r>
              <a:rPr lang="en-US" sz="8000" b="1" dirty="0">
                <a:solidFill>
                  <a:srgbClr val="FF0000"/>
                </a:solidFill>
              </a:rPr>
              <a:t> static</a:t>
            </a:r>
            <a:r>
              <a:rPr lang="en-US" sz="8000" b="1" dirty="0"/>
              <a:t> void main (String </a:t>
            </a:r>
            <a:r>
              <a:rPr lang="en-US" sz="8000" b="1" dirty="0" err="1"/>
              <a:t>args</a:t>
            </a:r>
            <a:r>
              <a:rPr lang="en-US" sz="8000" b="1" dirty="0"/>
              <a:t>[]) {</a:t>
            </a:r>
            <a:br>
              <a:rPr lang="en-US" sz="8000" b="1" dirty="0"/>
            </a:br>
            <a:r>
              <a:rPr lang="en-US" sz="8000" b="1" dirty="0"/>
              <a:t>    Box box1 = new Box();</a:t>
            </a:r>
            <a:br>
              <a:rPr lang="en-US" sz="8000" b="1" dirty="0"/>
            </a:br>
            <a:r>
              <a:rPr lang="en-US" sz="8000" b="1" dirty="0"/>
              <a:t>    Box box2 = new Box();</a:t>
            </a:r>
            <a:br>
              <a:rPr lang="en-US" sz="8000" b="1" dirty="0"/>
            </a:br>
            <a:r>
              <a:rPr lang="en-US" sz="8000" b="1" dirty="0"/>
              <a:t>        </a:t>
            </a:r>
            <a:br>
              <a:rPr lang="en-US" sz="8000" b="1" dirty="0"/>
            </a:br>
            <a:r>
              <a:rPr lang="en-US" sz="8000" b="1" dirty="0"/>
              <a:t>  </a:t>
            </a:r>
            <a:r>
              <a:rPr lang="en-US" sz="8000" b="1" dirty="0" err="1"/>
              <a:t>System.out.println</a:t>
            </a:r>
            <a:r>
              <a:rPr lang="en-US" sz="8000" b="1" dirty="0"/>
              <a:t>("Number of objects = " + </a:t>
            </a:r>
            <a:r>
              <a:rPr lang="en-US" sz="8000" b="1" dirty="0" err="1"/>
              <a:t>Box.numBoxes</a:t>
            </a:r>
            <a:r>
              <a:rPr lang="en-US" sz="8000" b="1" dirty="0"/>
              <a:t>);</a:t>
            </a:r>
            <a:br>
              <a:rPr lang="en-US" sz="8000" b="1" dirty="0"/>
            </a:br>
            <a:r>
              <a:rPr lang="en-US" sz="8000" b="1" dirty="0"/>
              <a:t>  } </a:t>
            </a:r>
            <a:br>
              <a:rPr lang="en-US" sz="8000" b="1" dirty="0"/>
            </a:br>
            <a:r>
              <a:rPr lang="en-US" sz="8000" b="1" dirty="0"/>
              <a:t>}</a:t>
            </a:r>
            <a:br>
              <a:rPr lang="en-US" sz="8000" b="1" dirty="0"/>
            </a:br>
            <a:br>
              <a:rPr lang="en-US" sz="8000" b="1" dirty="0"/>
            </a:br>
            <a:endParaRPr lang="ko-KR" altLang="en-US" sz="8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</a:rPr>
              <a:t>클래스 </a:t>
            </a:r>
            <a:r>
              <a:rPr lang="ko-KR" altLang="en-US" dirty="0" err="1">
                <a:solidFill>
                  <a:schemeClr val="tx2"/>
                </a:solidFill>
              </a:rPr>
              <a:t>메소드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/>
              <a:t> </a:t>
            </a:r>
          </a:p>
          <a:p>
            <a:r>
              <a:rPr lang="ko-KR" altLang="en-US" dirty="0"/>
              <a:t>정적 </a:t>
            </a:r>
            <a:r>
              <a:rPr lang="ko-KR" altLang="en-US" dirty="0" err="1"/>
              <a:t>메서드는</a:t>
            </a:r>
            <a:r>
              <a:rPr lang="ko-KR" altLang="en-US" dirty="0"/>
              <a:t> 클래스 종속적인 </a:t>
            </a:r>
            <a:r>
              <a:rPr lang="ko-KR" altLang="en-US" dirty="0" err="1"/>
              <a:t>메서드를</a:t>
            </a:r>
            <a:r>
              <a:rPr lang="ko-KR" altLang="en-US" dirty="0"/>
              <a:t> 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녀석은 설계도인 클래스에 선언되어 있지만 </a:t>
            </a:r>
            <a:r>
              <a:rPr lang="ko-KR" altLang="en-US" dirty="0" err="1"/>
              <a:t>인스턴스를</a:t>
            </a:r>
            <a:r>
              <a:rPr lang="ko-KR" altLang="en-US" dirty="0"/>
              <a:t> </a:t>
            </a:r>
            <a:r>
              <a:rPr lang="ko-KR" altLang="en-US" dirty="0" err="1"/>
              <a:t>만들때</a:t>
            </a:r>
            <a:r>
              <a:rPr lang="ko-KR" altLang="en-US" dirty="0"/>
              <a:t> 포함되지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메모리에 </a:t>
            </a:r>
            <a:r>
              <a:rPr lang="ko-KR" altLang="en-US" dirty="0" err="1"/>
              <a:t>로드되는</a:t>
            </a:r>
            <a:r>
              <a:rPr lang="ko-KR" altLang="en-US" dirty="0"/>
              <a:t> 시점도 비정적 </a:t>
            </a:r>
            <a:r>
              <a:rPr lang="ko-KR" altLang="en-US" dirty="0" err="1"/>
              <a:t>메서드</a:t>
            </a:r>
            <a:r>
              <a:rPr lang="en-US" altLang="ko-KR" dirty="0"/>
              <a:t>...</a:t>
            </a:r>
            <a:r>
              <a:rPr lang="ko-KR" altLang="en-US" dirty="0"/>
              <a:t>즉 </a:t>
            </a:r>
            <a:r>
              <a:rPr lang="ko-KR" altLang="en-US" dirty="0" err="1"/>
              <a:t>인스턴스측</a:t>
            </a:r>
            <a:r>
              <a:rPr lang="ko-KR" altLang="en-US" dirty="0"/>
              <a:t> </a:t>
            </a:r>
            <a:r>
              <a:rPr lang="ko-KR" altLang="en-US" dirty="0" err="1"/>
              <a:t>메서드와</a:t>
            </a:r>
            <a:r>
              <a:rPr lang="ko-KR" altLang="en-US" dirty="0"/>
              <a:t> 달리 </a:t>
            </a:r>
            <a:r>
              <a:rPr lang="ko-KR" altLang="en-US" dirty="0" err="1"/>
              <a:t>인스턴스메서드는</a:t>
            </a:r>
            <a:r>
              <a:rPr lang="ko-KR" altLang="en-US" dirty="0"/>
              <a:t> 객체를 생성하는 시점</a:t>
            </a:r>
            <a:r>
              <a:rPr lang="en-US" altLang="ko-KR" dirty="0"/>
              <a:t>...</a:t>
            </a:r>
            <a:r>
              <a:rPr lang="ko-KR" altLang="en-US" dirty="0"/>
              <a:t>즉 </a:t>
            </a:r>
            <a:r>
              <a:rPr lang="en-US" altLang="ko-KR" dirty="0"/>
              <a:t>new </a:t>
            </a:r>
            <a:r>
              <a:rPr lang="ko-KR" altLang="en-US" dirty="0"/>
              <a:t>연산자를 사용해서 메모리에 </a:t>
            </a:r>
            <a:r>
              <a:rPr lang="ko-KR" altLang="en-US" dirty="0" err="1"/>
              <a:t>로드되는</a:t>
            </a:r>
            <a:r>
              <a:rPr lang="ko-KR" altLang="en-US" dirty="0"/>
              <a:t> 시점에 같이 </a:t>
            </a:r>
            <a:r>
              <a:rPr lang="ko-KR" altLang="en-US" dirty="0" err="1"/>
              <a:t>로드되는</a:t>
            </a:r>
            <a:r>
              <a:rPr lang="ko-KR" altLang="en-US" dirty="0"/>
              <a:t> 반면 정적 </a:t>
            </a:r>
            <a:r>
              <a:rPr lang="ko-KR" altLang="en-US" dirty="0" err="1"/>
              <a:t>메서드는</a:t>
            </a:r>
            <a:r>
              <a:rPr lang="ko-KR" altLang="en-US" dirty="0"/>
              <a:t> 프로그램이 실행되어 시작되기 </a:t>
            </a:r>
            <a:r>
              <a:rPr lang="ko-KR" altLang="en-US" dirty="0" err="1"/>
              <a:t>바로전에</a:t>
            </a:r>
            <a:r>
              <a:rPr lang="ko-KR" altLang="en-US" dirty="0"/>
              <a:t> 모두 메모리에 </a:t>
            </a:r>
            <a:r>
              <a:rPr lang="ko-KR" altLang="en-US" dirty="0" err="1"/>
              <a:t>로드됩니다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</a:t>
            </a:r>
            <a:r>
              <a:rPr lang="ko-KR" altLang="en-US" dirty="0" err="1"/>
              <a:t>메서드가</a:t>
            </a:r>
            <a:r>
              <a:rPr lang="ko-KR" altLang="en-US" dirty="0"/>
              <a:t> 실행이 되려면 메모리에 우선 </a:t>
            </a:r>
            <a:r>
              <a:rPr lang="ko-KR" altLang="en-US" dirty="0" err="1"/>
              <a:t>로드되어야</a:t>
            </a:r>
            <a:r>
              <a:rPr lang="ko-KR" altLang="en-US" dirty="0"/>
              <a:t> 하는데 위에서 설명한 차이로 인해 </a:t>
            </a:r>
            <a:r>
              <a:rPr lang="ko-KR" altLang="en-US" dirty="0" err="1"/>
              <a:t>정적메서드는</a:t>
            </a:r>
            <a:r>
              <a:rPr lang="ko-KR" altLang="en-US" dirty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생성을 하지 않고도 </a:t>
            </a:r>
            <a:r>
              <a:rPr lang="ko-KR" altLang="en-US" dirty="0" err="1"/>
              <a:t>클래스명을</a:t>
            </a:r>
            <a:r>
              <a:rPr lang="ko-KR" altLang="en-US" dirty="0"/>
              <a:t> 사용하여 바로 실행이 가능합니다</a:t>
            </a:r>
            <a:r>
              <a:rPr lang="en-US" altLang="ko-KR" dirty="0"/>
              <a:t>. </a:t>
            </a:r>
            <a:r>
              <a:rPr lang="ko-KR" altLang="en-US" dirty="0" err="1"/>
              <a:t>이에반해</a:t>
            </a:r>
            <a:r>
              <a:rPr lang="ko-KR" altLang="en-US" dirty="0"/>
              <a:t>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메서드는</a:t>
            </a:r>
            <a:r>
              <a:rPr lang="ko-KR" altLang="en-US" dirty="0"/>
              <a:t> </a:t>
            </a:r>
            <a:r>
              <a:rPr lang="en-US" altLang="ko-KR" dirty="0"/>
              <a:t>new </a:t>
            </a:r>
            <a:r>
              <a:rPr lang="ko-KR" altLang="en-US" dirty="0"/>
              <a:t>연산자를 통해 </a:t>
            </a:r>
            <a:r>
              <a:rPr lang="ko-KR" altLang="en-US" dirty="0" err="1"/>
              <a:t>인스턴스가</a:t>
            </a:r>
            <a:r>
              <a:rPr lang="ko-KR" altLang="en-US" dirty="0"/>
              <a:t> 생성되고 나면 실행이 가능하죠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ko-KR" altLang="en-US" dirty="0" err="1"/>
              <a:t>모든게</a:t>
            </a:r>
            <a:r>
              <a:rPr lang="ko-KR" altLang="en-US" dirty="0"/>
              <a:t> 객체이어야 하는 </a:t>
            </a:r>
            <a:r>
              <a:rPr lang="en-US" altLang="ko-KR" dirty="0"/>
              <a:t>C# </a:t>
            </a:r>
            <a:r>
              <a:rPr lang="ko-KR" altLang="en-US" dirty="0"/>
              <a:t>이나 </a:t>
            </a:r>
            <a:r>
              <a:rPr lang="en-US" altLang="ko-KR" dirty="0"/>
              <a:t>Java</a:t>
            </a:r>
            <a:r>
              <a:rPr lang="ko-KR" altLang="en-US" dirty="0"/>
              <a:t>의 경우 정적 메서드가 없으면 </a:t>
            </a:r>
            <a:r>
              <a:rPr lang="en-US" altLang="ko-KR" dirty="0"/>
              <a:t>Main </a:t>
            </a:r>
            <a:r>
              <a:rPr lang="ko-KR" altLang="en-US" dirty="0"/>
              <a:t>은 실행 될 수 없을겁니다</a:t>
            </a:r>
            <a:r>
              <a:rPr lang="en-US" altLang="ko-KR" dirty="0"/>
              <a:t>. </a:t>
            </a:r>
            <a:r>
              <a:rPr lang="ko-KR" altLang="en-US" dirty="0"/>
              <a:t>왜냐하면 </a:t>
            </a:r>
            <a:r>
              <a:rPr lang="ko-KR" altLang="en-US" dirty="0" err="1"/>
              <a:t>정적메서드가</a:t>
            </a:r>
            <a:r>
              <a:rPr lang="ko-KR" altLang="en-US" dirty="0"/>
              <a:t> 없을 경우 </a:t>
            </a:r>
            <a:r>
              <a:rPr lang="en-US" altLang="ko-KR" dirty="0"/>
              <a:t>Main </a:t>
            </a:r>
            <a:r>
              <a:rPr lang="ko-KR" altLang="en-US" dirty="0" err="1"/>
              <a:t>메서드가</a:t>
            </a:r>
            <a:r>
              <a:rPr lang="ko-KR" altLang="en-US" dirty="0"/>
              <a:t> 포함된 클래스를 누군가가 </a:t>
            </a:r>
            <a:r>
              <a:rPr lang="en-US" altLang="ko-KR" dirty="0"/>
              <a:t>new </a:t>
            </a:r>
            <a:r>
              <a:rPr lang="ko-KR" altLang="en-US" dirty="0"/>
              <a:t>연산자로 </a:t>
            </a:r>
            <a:r>
              <a:rPr lang="ko-KR" altLang="en-US" dirty="0" err="1"/>
              <a:t>인스턴스</a:t>
            </a:r>
            <a:r>
              <a:rPr lang="ko-KR" altLang="en-US" dirty="0"/>
              <a:t> 생성을 해주어야 실행이 </a:t>
            </a:r>
            <a:r>
              <a:rPr lang="ko-KR" altLang="en-US" dirty="0" err="1"/>
              <a:t>될텐데</a:t>
            </a:r>
            <a:r>
              <a:rPr lang="ko-KR" altLang="en-US" dirty="0"/>
              <a:t> 사실 프로그램의 시작점이 </a:t>
            </a:r>
            <a:r>
              <a:rPr lang="en-US" altLang="ko-KR" dirty="0"/>
              <a:t>Main</a:t>
            </a:r>
            <a:r>
              <a:rPr lang="ko-KR" altLang="en-US" dirty="0"/>
              <a:t>인 마당에 </a:t>
            </a:r>
            <a:r>
              <a:rPr lang="en-US" altLang="ko-KR" dirty="0"/>
              <a:t>Main </a:t>
            </a:r>
            <a:r>
              <a:rPr lang="ko-KR" altLang="en-US" dirty="0" err="1"/>
              <a:t>메서드가</a:t>
            </a:r>
            <a:r>
              <a:rPr lang="ko-KR" altLang="en-US" dirty="0"/>
              <a:t> 포함된 클래스를 </a:t>
            </a:r>
            <a:r>
              <a:rPr lang="ko-KR" altLang="en-US" dirty="0" err="1"/>
              <a:t>인스턴스화</a:t>
            </a:r>
            <a:r>
              <a:rPr lang="ko-KR" altLang="en-US" dirty="0"/>
              <a:t> 시키는 것은 불가능하죠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결국 </a:t>
            </a:r>
            <a:r>
              <a:rPr lang="en-US" altLang="ko-KR" dirty="0"/>
              <a:t>Main </a:t>
            </a:r>
            <a:r>
              <a:rPr lang="ko-KR" altLang="en-US" dirty="0" err="1"/>
              <a:t>메서드는</a:t>
            </a:r>
            <a:r>
              <a:rPr lang="ko-KR" altLang="en-US" dirty="0"/>
              <a:t> </a:t>
            </a:r>
            <a:r>
              <a:rPr lang="ko-KR" altLang="en-US" dirty="0" err="1"/>
              <a:t>인스턴스화할</a:t>
            </a:r>
            <a:r>
              <a:rPr lang="ko-KR" altLang="en-US" dirty="0"/>
              <a:t> </a:t>
            </a:r>
            <a:r>
              <a:rPr lang="ko-KR" altLang="en-US" dirty="0" err="1"/>
              <a:t>필요없는</a:t>
            </a:r>
            <a:r>
              <a:rPr lang="ko-KR" altLang="en-US" dirty="0"/>
              <a:t> </a:t>
            </a:r>
            <a:r>
              <a:rPr lang="en-US" altLang="ko-KR" dirty="0"/>
              <a:t>static </a:t>
            </a:r>
            <a:r>
              <a:rPr lang="ko-KR" altLang="en-US" dirty="0" err="1"/>
              <a:t>메서드의</a:t>
            </a:r>
            <a:r>
              <a:rPr lang="ko-KR" altLang="en-US" dirty="0"/>
              <a:t> 도움으로 실행이 </a:t>
            </a:r>
            <a:r>
              <a:rPr lang="ko-KR" altLang="en-US" dirty="0" err="1"/>
              <a:t>되는것입니다</a:t>
            </a:r>
            <a:r>
              <a:rPr lang="en-US" altLang="ko-KR" dirty="0"/>
              <a:t>. </a:t>
            </a:r>
            <a:r>
              <a:rPr lang="ko-KR" altLang="en-US" dirty="0" err="1"/>
              <a:t>설명드린대로</a:t>
            </a:r>
            <a:r>
              <a:rPr lang="ko-KR" altLang="en-US" dirty="0"/>
              <a:t> </a:t>
            </a:r>
            <a:r>
              <a:rPr lang="en-US" altLang="ko-KR" dirty="0"/>
              <a:t>static </a:t>
            </a:r>
            <a:r>
              <a:rPr lang="ko-KR" altLang="en-US" dirty="0" err="1"/>
              <a:t>메서드들은</a:t>
            </a:r>
            <a:r>
              <a:rPr lang="ko-KR" altLang="en-US" dirty="0"/>
              <a:t> </a:t>
            </a:r>
            <a:r>
              <a:rPr lang="ko-KR" altLang="en-US" dirty="0" err="1"/>
              <a:t>닷넷의</a:t>
            </a:r>
            <a:r>
              <a:rPr lang="ko-KR" altLang="en-US" dirty="0"/>
              <a:t> </a:t>
            </a:r>
            <a:r>
              <a:rPr lang="en-US" altLang="ko-KR" dirty="0"/>
              <a:t>CLR</a:t>
            </a:r>
            <a:r>
              <a:rPr lang="ko-KR" altLang="en-US" dirty="0"/>
              <a:t>이나 </a:t>
            </a:r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/>
              <a:t>VM</a:t>
            </a:r>
            <a:r>
              <a:rPr lang="ko-KR" altLang="en-US" dirty="0"/>
              <a:t>이 </a:t>
            </a:r>
            <a:r>
              <a:rPr lang="en-US" altLang="ko-KR" dirty="0"/>
              <a:t>Main</a:t>
            </a:r>
            <a:r>
              <a:rPr lang="ko-KR" altLang="en-US" dirty="0"/>
              <a:t>을 실행시키려는 시도를 하기 전에 메모리에 로드되기 때문입니다</a:t>
            </a:r>
            <a:r>
              <a:rPr lang="en-US" altLang="ko-KR" dirty="0"/>
              <a:t>. </a:t>
            </a:r>
            <a:r>
              <a:rPr lang="ko-KR" altLang="en-US" dirty="0"/>
              <a:t>그 후에 </a:t>
            </a:r>
            <a:r>
              <a:rPr lang="en-US" altLang="ko-KR" dirty="0"/>
              <a:t>Main</a:t>
            </a:r>
            <a:r>
              <a:rPr lang="ko-KR" altLang="en-US" dirty="0"/>
              <a:t>을 실행하려고 하는데 이미 메모리에 </a:t>
            </a:r>
            <a:r>
              <a:rPr lang="en-US" altLang="ko-KR" dirty="0"/>
              <a:t>Main</a:t>
            </a:r>
            <a:r>
              <a:rPr lang="ko-KR" altLang="en-US" dirty="0"/>
              <a:t>이 </a:t>
            </a:r>
            <a:r>
              <a:rPr lang="en-US" altLang="ko-KR" dirty="0"/>
              <a:t>static</a:t>
            </a:r>
            <a:r>
              <a:rPr lang="ko-KR" altLang="en-US" dirty="0"/>
              <a:t>으로 </a:t>
            </a:r>
            <a:r>
              <a:rPr lang="ko-KR" altLang="en-US" dirty="0" err="1"/>
              <a:t>로드되었으므로</a:t>
            </a:r>
            <a:r>
              <a:rPr lang="ko-KR" altLang="en-US" dirty="0"/>
              <a:t> 실행이 가능한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다시 한번 모든 코드들을 살펴보시면 </a:t>
            </a:r>
            <a:r>
              <a:rPr lang="en-US" altLang="ko-KR" dirty="0"/>
              <a:t>Main</a:t>
            </a:r>
            <a:r>
              <a:rPr lang="ko-KR" altLang="en-US" dirty="0"/>
              <a:t>은 </a:t>
            </a:r>
            <a:r>
              <a:rPr lang="en-US" altLang="ko-KR" dirty="0"/>
              <a:t>static</a:t>
            </a:r>
            <a:r>
              <a:rPr lang="ko-KR" altLang="en-US" dirty="0"/>
              <a:t>으로 필수적으로 선언되어 </a:t>
            </a:r>
            <a:r>
              <a:rPr lang="ko-KR" altLang="en-US" dirty="0" err="1"/>
              <a:t>있을겁니다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</a:t>
            </a:r>
            <a:r>
              <a:rPr lang="ko-KR" altLang="en-US" dirty="0"/>
              <a:t>나 </a:t>
            </a:r>
            <a:r>
              <a:rPr lang="en-US" altLang="ko-KR" dirty="0"/>
              <a:t>C#</a:t>
            </a:r>
            <a:r>
              <a:rPr lang="ko-KR" altLang="en-US" dirty="0"/>
              <a:t>이라면요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import </a:t>
            </a:r>
            <a:r>
              <a:rPr lang="en-US" b="1" dirty="0" err="1"/>
              <a:t>java.util.Calendar</a:t>
            </a:r>
            <a:r>
              <a:rPr lang="en-US" b="1" dirty="0"/>
              <a:t>;</a:t>
            </a:r>
            <a:br>
              <a:rPr lang="en-US" b="1" dirty="0"/>
            </a:br>
            <a:r>
              <a:rPr lang="en-US" b="1" dirty="0"/>
              <a:t>import </a:t>
            </a:r>
            <a:r>
              <a:rPr lang="en-US" b="1" dirty="0" err="1"/>
              <a:t>java.util.Formatter</a:t>
            </a:r>
            <a:r>
              <a:rPr lang="en-US" b="1" dirty="0"/>
              <a:t>;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public class </a:t>
            </a:r>
            <a:r>
              <a:rPr lang="en-US" b="1" dirty="0" err="1"/>
              <a:t>MainClass</a:t>
            </a:r>
            <a:r>
              <a:rPr lang="en-US" b="1" dirty="0"/>
              <a:t> {</a:t>
            </a:r>
            <a:br>
              <a:rPr lang="en-US" b="1" dirty="0"/>
            </a:br>
            <a:r>
              <a:rPr lang="en-US" b="1" dirty="0"/>
              <a:t>  public </a:t>
            </a:r>
            <a:r>
              <a:rPr lang="en-US" b="1" dirty="0">
                <a:solidFill>
                  <a:srgbClr val="FF0000"/>
                </a:solidFill>
              </a:rPr>
              <a:t>static</a:t>
            </a:r>
            <a:r>
              <a:rPr lang="en-US" b="1" dirty="0"/>
              <a:t> void main(String </a:t>
            </a:r>
            <a:r>
              <a:rPr lang="en-US" b="1" dirty="0" err="1"/>
              <a:t>args</a:t>
            </a:r>
            <a:r>
              <a:rPr lang="en-US" b="1" dirty="0"/>
              <a:t>[]) {</a:t>
            </a:r>
            <a:br>
              <a:rPr lang="en-US" b="1" dirty="0"/>
            </a:br>
            <a:r>
              <a:rPr lang="en-US" b="1" dirty="0"/>
              <a:t>    Formatter </a:t>
            </a:r>
            <a:r>
              <a:rPr lang="en-US" b="1" dirty="0" err="1"/>
              <a:t>fmt</a:t>
            </a:r>
            <a:r>
              <a:rPr lang="en-US" b="1" dirty="0"/>
              <a:t> = new Formatter();</a:t>
            </a:r>
            <a:br>
              <a:rPr lang="en-US" b="1" dirty="0"/>
            </a:br>
            <a:r>
              <a:rPr lang="en-US" b="1" dirty="0"/>
              <a:t>    Calendar cal = </a:t>
            </a:r>
            <a:r>
              <a:rPr lang="en-US" b="1" dirty="0" err="1"/>
              <a:t>Calendar.getInstance</a:t>
            </a:r>
            <a:r>
              <a:rPr lang="en-US" b="1" dirty="0"/>
              <a:t>();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    </a:t>
            </a:r>
            <a:r>
              <a:rPr lang="en-US" b="1" dirty="0" err="1"/>
              <a:t>fmt</a:t>
            </a:r>
            <a:r>
              <a:rPr lang="en-US" b="1" dirty="0"/>
              <a:t> = new Formatter();</a:t>
            </a:r>
            <a:br>
              <a:rPr lang="en-US" b="1" dirty="0"/>
            </a:br>
            <a:r>
              <a:rPr lang="en-US" b="1" dirty="0"/>
              <a:t>    </a:t>
            </a:r>
            <a:r>
              <a:rPr lang="en-US" b="1" dirty="0" err="1"/>
              <a:t>fmt.format</a:t>
            </a:r>
            <a:r>
              <a:rPr lang="en-US" b="1" dirty="0"/>
              <a:t>("%</a:t>
            </a:r>
            <a:r>
              <a:rPr lang="en-US" b="1" dirty="0" err="1"/>
              <a:t>tl</a:t>
            </a:r>
            <a:r>
              <a:rPr lang="en-US" b="1" dirty="0"/>
              <a:t>:%</a:t>
            </a:r>
            <a:r>
              <a:rPr lang="en-US" b="1" dirty="0" err="1"/>
              <a:t>tM</a:t>
            </a:r>
            <a:r>
              <a:rPr lang="en-US" b="1" dirty="0"/>
              <a:t>", cal, cal);</a:t>
            </a:r>
            <a:br>
              <a:rPr lang="en-US" b="1" dirty="0"/>
            </a:br>
            <a:r>
              <a:rPr lang="en-US" b="1" dirty="0"/>
              <a:t>    </a:t>
            </a:r>
            <a:r>
              <a:rPr lang="en-US" b="1" dirty="0" err="1"/>
              <a:t>System.out.println</a:t>
            </a:r>
            <a:r>
              <a:rPr lang="en-US" b="1" dirty="0"/>
              <a:t>(</a:t>
            </a:r>
            <a:r>
              <a:rPr lang="en-US" b="1" dirty="0" err="1"/>
              <a:t>fmt</a:t>
            </a:r>
            <a:r>
              <a:rPr lang="en-US" b="1" dirty="0"/>
              <a:t>);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  }</a:t>
            </a:r>
            <a:br>
              <a:rPr lang="en-US" b="1" dirty="0"/>
            </a:br>
            <a:r>
              <a:rPr lang="en-US" b="1" dirty="0"/>
              <a:t>}</a:t>
            </a:r>
            <a:br>
              <a:rPr lang="en-US" b="1" dirty="0"/>
            </a:br>
            <a:endParaRPr lang="ko-KR" altLang="en-US" dirty="0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6) Inheritance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class can be specialized into lower-level object types</a:t>
            </a:r>
          </a:p>
          <a:p>
            <a:r>
              <a:rPr lang="ko-KR" altLang="en-US" dirty="0"/>
              <a:t>상속이라 상위 클래스의 속성 또는 행위를 하위 클래스가 상속하여 재 사용하는 것을 의미한다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super class, base class, parent class</a:t>
            </a:r>
          </a:p>
          <a:p>
            <a:r>
              <a:rPr lang="en-US" altLang="ko-KR" dirty="0"/>
              <a:t>sub class, derived class, child class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Inheritance </a:t>
            </a:r>
            <a:r>
              <a:rPr lang="ko-KR" altLang="en-US" dirty="0"/>
              <a:t>계층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5" y="1643050"/>
            <a:ext cx="4599509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68" y="3786190"/>
            <a:ext cx="5251765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28600" y="1484784"/>
          <a:ext cx="8915400" cy="446754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94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AvgTest1.java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2053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01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02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03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04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05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06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07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08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09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10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11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12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13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14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15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class Avg1 {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String name;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</a:t>
                      </a: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avg</a:t>
                      </a:r>
                      <a:r>
                        <a:rPr lang="en-US" altLang="ko-KR" sz="1400" dirty="0"/>
                        <a:t>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public String average(</a:t>
                      </a: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kor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 eng)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{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</a:t>
                      </a:r>
                      <a:r>
                        <a:rPr lang="en-US" altLang="ko-KR" sz="1400" dirty="0" err="1"/>
                        <a:t>avg</a:t>
                      </a:r>
                      <a:r>
                        <a:rPr lang="en-US" altLang="ko-KR" sz="1400" dirty="0"/>
                        <a:t> = (</a:t>
                      </a:r>
                      <a:r>
                        <a:rPr lang="en-US" altLang="ko-KR" sz="1400" dirty="0" err="1"/>
                        <a:t>kor+eng</a:t>
                      </a:r>
                      <a:r>
                        <a:rPr lang="en-US" altLang="ko-KR" sz="1400" dirty="0"/>
                        <a:t>)/2;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return </a:t>
                      </a:r>
                      <a:r>
                        <a:rPr lang="en-US" altLang="ko-KR" sz="1400" dirty="0" err="1"/>
                        <a:t>name+avg</a:t>
                      </a:r>
                      <a:r>
                        <a:rPr lang="en-US" altLang="ko-KR" sz="1400" dirty="0"/>
                        <a:t>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}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}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class Avg1Total extends Avg1 {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public </a:t>
                      </a: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 total(</a:t>
                      </a: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kor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 eng)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{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</a:t>
                      </a: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 score = </a:t>
                      </a:r>
                      <a:r>
                        <a:rPr lang="en-US" altLang="ko-KR" sz="1400" dirty="0" err="1"/>
                        <a:t>kor</a:t>
                      </a:r>
                      <a:r>
                        <a:rPr lang="en-US" altLang="ko-KR" sz="1400" dirty="0"/>
                        <a:t> + eng;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return score;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}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95300" y="1752600"/>
          <a:ext cx="7965132" cy="395547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42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94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AvgTest1.java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2053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17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18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19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20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21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22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23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24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25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26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27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28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29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public class AvgTest1 {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public static void main(String[] </a:t>
                      </a:r>
                      <a:r>
                        <a:rPr lang="en-US" altLang="ko-KR" sz="1400" dirty="0" err="1"/>
                        <a:t>args</a:t>
                      </a:r>
                      <a:r>
                        <a:rPr lang="en-US" altLang="ko-KR" sz="1400" dirty="0"/>
                        <a:t>) {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Avg1Total student1 = new Avg1Total();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Avg1Total student2 = new Avg1Total();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student1.name = "</a:t>
                      </a:r>
                      <a:r>
                        <a:rPr lang="ko-KR" altLang="en-US" sz="1400" dirty="0"/>
                        <a:t>김철수</a:t>
                      </a:r>
                      <a:r>
                        <a:rPr lang="en-US" altLang="ko-KR" sz="1400" dirty="0"/>
                        <a:t>";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student2.name = "</a:t>
                      </a:r>
                      <a:r>
                        <a:rPr lang="ko-KR" altLang="en-US" sz="1400" dirty="0"/>
                        <a:t>김영희</a:t>
                      </a:r>
                      <a:r>
                        <a:rPr lang="en-US" altLang="ko-KR" sz="1400" dirty="0"/>
                        <a:t>";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String st1_avg = student1.average(70,80);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String st2_avg = student2.average(80,90);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</a:t>
                      </a: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 st1_total = student1.total(70,80);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</a:t>
                      </a: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 st2_total = student2.total(80,90);      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</a:t>
                      </a:r>
                      <a:r>
                        <a:rPr lang="en-US" altLang="ko-KR" sz="1400" dirty="0" err="1"/>
                        <a:t>System.out.println</a:t>
                      </a:r>
                      <a:r>
                        <a:rPr lang="en-US" altLang="ko-KR" sz="1400" dirty="0"/>
                        <a:t>(st1_avg+" </a:t>
                      </a:r>
                      <a:r>
                        <a:rPr lang="ko-KR" altLang="en-US" sz="1400" dirty="0"/>
                        <a:t>총점</a:t>
                      </a:r>
                      <a:r>
                        <a:rPr lang="en-US" altLang="ko-KR" sz="1400" dirty="0"/>
                        <a:t>=" + st1_total);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</a:t>
                      </a:r>
                      <a:r>
                        <a:rPr lang="en-US" altLang="ko-KR" sz="1400" dirty="0" err="1"/>
                        <a:t>System.out.println</a:t>
                      </a:r>
                      <a:r>
                        <a:rPr lang="en-US" altLang="ko-KR" sz="1400" dirty="0"/>
                        <a:t>(st2_avg+" </a:t>
                      </a:r>
                      <a:r>
                        <a:rPr lang="ko-KR" altLang="en-US" sz="1400" dirty="0"/>
                        <a:t>총점</a:t>
                      </a:r>
                      <a:r>
                        <a:rPr lang="en-US" altLang="ko-KR" sz="1400" dirty="0"/>
                        <a:t>=" + st2_total);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}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7) </a:t>
            </a:r>
            <a:r>
              <a:rPr lang="ko-KR" altLang="en-US" dirty="0" err="1"/>
              <a:t>다형성</a:t>
            </a:r>
            <a:r>
              <a:rPr lang="ko-KR" altLang="en-US" dirty="0"/>
              <a:t> </a:t>
            </a:r>
            <a:r>
              <a:rPr lang="en-US" altLang="ko-KR" dirty="0"/>
              <a:t>(Polymorphism)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 Overloading</a:t>
            </a:r>
          </a:p>
          <a:p>
            <a:pPr lvl="1"/>
            <a:r>
              <a:rPr lang="en-US" altLang="ko-KR" dirty="0"/>
              <a:t>The ability of two or more objects responding to the same message, each in its own way.</a:t>
            </a:r>
          </a:p>
          <a:p>
            <a:endParaRPr lang="en-US" altLang="ko-KR" dirty="0"/>
          </a:p>
          <a:p>
            <a:r>
              <a:rPr lang="en-US" altLang="ko-KR" dirty="0"/>
              <a:t>Operator Overloading</a:t>
            </a:r>
          </a:p>
          <a:p>
            <a:pPr lvl="1"/>
            <a:r>
              <a:rPr lang="ko-KR" altLang="en-US" dirty="0"/>
              <a:t>일반적인 연산자</a:t>
            </a:r>
            <a:r>
              <a:rPr lang="en-US" altLang="ko-KR" dirty="0"/>
              <a:t>(+,-,*,/) </a:t>
            </a:r>
            <a:r>
              <a:rPr lang="ko-KR" altLang="en-US" dirty="0"/>
              <a:t>등이 다른 비슷한 용도로 사용할 수 있도록 재정의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Overriding vs. overloading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990600"/>
            <a:ext cx="8610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메소드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오버라이딩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(method overriding)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상속 받은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메소드에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대해 서브 클래스가 이를 무시하고 재정의함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메소드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이름과 매개 변수가 같으면서 구현이 다른 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메소드가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클래스의 계층상 여러 개 존재할 수 있음을 의미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한 클래스의 참조 변수가 계층상의 여러 클래스를 참조할 수 있음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시스템이 실행 시간에 객체의 클래스를 판단해서 그 클래스에서 구현된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메소드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실행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동적 바인딩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참고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메소드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오버로딩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(method overloading)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한 클래스 내에서 이름이 같고 매개 변수의 수나 타입만 다른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메소드들이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여러 개 구현되어 있을 수 있음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메소드를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호출하면 시스템은 인자의 수와 타입에 일치하는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메소드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구현을 선정하여 실행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일종의 다형성의 예가 될 수 있음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Function Overloading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1762390"/>
            <a:ext cx="7704856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30000"/>
              </a:lnSpc>
            </a:pPr>
            <a:r>
              <a:rPr lang="ko-KR" altLang="en-US" b="1" dirty="0"/>
              <a:t>동일한 이름의 오퍼레이션이라도 오퍼레이션이 일어나는 클래스에 따라 행동이 다름</a:t>
            </a:r>
          </a:p>
          <a:p>
            <a:pPr lvl="1">
              <a:lnSpc>
                <a:spcPct val="130000"/>
              </a:lnSpc>
            </a:pPr>
            <a:r>
              <a:rPr lang="ko-KR" altLang="en-US" b="1" dirty="0"/>
              <a:t>각 클래스마다 자신의 오퍼레이션이 어떻게 행동하는 지를 앎</a:t>
            </a:r>
            <a:endParaRPr lang="en-US" altLang="ko-KR" b="1" dirty="0"/>
          </a:p>
          <a:p>
            <a:pPr lvl="1">
              <a:lnSpc>
                <a:spcPct val="130000"/>
              </a:lnSpc>
            </a:pPr>
            <a:endParaRPr lang="ko-KR" altLang="en-US" b="1" dirty="0"/>
          </a:p>
          <a:p>
            <a:pPr lvl="1">
              <a:lnSpc>
                <a:spcPct val="130000"/>
              </a:lnSpc>
            </a:pPr>
            <a:r>
              <a:rPr lang="en-US" altLang="ko-KR" b="1" dirty="0"/>
              <a:t>(</a:t>
            </a:r>
            <a:r>
              <a:rPr lang="ko-KR" altLang="en-US" b="1" dirty="0"/>
              <a:t>예</a:t>
            </a:r>
            <a:r>
              <a:rPr lang="en-US" altLang="ko-KR" b="1" dirty="0"/>
              <a:t>) open( )</a:t>
            </a:r>
          </a:p>
          <a:p>
            <a:pPr lvl="2">
              <a:lnSpc>
                <a:spcPct val="130000"/>
              </a:lnSpc>
            </a:pPr>
            <a:r>
              <a:rPr lang="en-US" altLang="ko-KR" b="1" dirty="0"/>
              <a:t>open door, open window, open newspaper, open present, open account, open conversation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Tree of PL’s</a:t>
            </a:r>
            <a:endParaRPr lang="ko-KR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9136" y="1600200"/>
            <a:ext cx="474572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오버로딩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public class </a:t>
            </a:r>
            <a:r>
              <a:rPr lang="en-US" b="1" dirty="0" err="1"/>
              <a:t>MainNotSpecial</a:t>
            </a:r>
            <a:r>
              <a:rPr lang="en-US" b="1" dirty="0"/>
              <a:t> {</a:t>
            </a:r>
            <a:br>
              <a:rPr lang="en-US" b="1" dirty="0"/>
            </a:br>
            <a:r>
              <a:rPr lang="en-US" b="1" dirty="0"/>
              <a:t>  public static void main() {</a:t>
            </a:r>
            <a:br>
              <a:rPr lang="en-US" b="1" dirty="0"/>
            </a:br>
            <a:r>
              <a:rPr lang="en-US" b="1" dirty="0"/>
              <a:t>    </a:t>
            </a:r>
            <a:r>
              <a:rPr lang="en-US" b="1" dirty="0" err="1"/>
              <a:t>System.out.println</a:t>
            </a:r>
            <a:r>
              <a:rPr lang="en-US" b="1" dirty="0"/>
              <a:t>("In no-argument main");</a:t>
            </a:r>
            <a:br>
              <a:rPr lang="en-US" b="1" dirty="0"/>
            </a:br>
            <a:r>
              <a:rPr lang="en-US" b="1" dirty="0"/>
              <a:t>  }</a:t>
            </a:r>
            <a:br>
              <a:rPr lang="en-US" b="1" dirty="0"/>
            </a:br>
            <a:r>
              <a:rPr lang="en-US" b="1" dirty="0"/>
              <a:t>  public static void main(String[] </a:t>
            </a:r>
            <a:r>
              <a:rPr lang="en-US" b="1" dirty="0" err="1"/>
              <a:t>argv</a:t>
            </a:r>
            <a:r>
              <a:rPr lang="en-US" b="1" dirty="0"/>
              <a:t>) {</a:t>
            </a:r>
            <a:br>
              <a:rPr lang="en-US" b="1" dirty="0"/>
            </a:br>
            <a:r>
              <a:rPr lang="en-US" b="1" dirty="0"/>
              <a:t>    </a:t>
            </a:r>
            <a:r>
              <a:rPr lang="en-US" b="1" dirty="0" err="1"/>
              <a:t>System.out.println</a:t>
            </a:r>
            <a:r>
              <a:rPr lang="en-US" b="1" dirty="0"/>
              <a:t>("In String[] main");</a:t>
            </a:r>
            <a:br>
              <a:rPr lang="en-US" b="1" dirty="0"/>
            </a:br>
            <a:r>
              <a:rPr lang="en-US" b="1" dirty="0"/>
              <a:t>  }</a:t>
            </a:r>
            <a:br>
              <a:rPr lang="en-US" b="1" dirty="0"/>
            </a:br>
            <a:r>
              <a:rPr lang="en-US" b="1" dirty="0"/>
              <a:t>  public static void main(</a:t>
            </a:r>
            <a:r>
              <a:rPr lang="en-US" b="1" dirty="0" err="1"/>
              <a:t>int</a:t>
            </a:r>
            <a:r>
              <a:rPr lang="en-US" b="1" dirty="0"/>
              <a:t> </a:t>
            </a:r>
            <a:r>
              <a:rPr lang="en-US" b="1" dirty="0" err="1"/>
              <a:t>argc</a:t>
            </a:r>
            <a:r>
              <a:rPr lang="en-US" b="1" dirty="0"/>
              <a:t>, String </a:t>
            </a:r>
            <a:r>
              <a:rPr lang="en-US" b="1" dirty="0" err="1"/>
              <a:t>argv</a:t>
            </a:r>
            <a:r>
              <a:rPr lang="en-US" b="1" dirty="0"/>
              <a:t>[]) {</a:t>
            </a:r>
            <a:br>
              <a:rPr lang="en-US" b="1" dirty="0"/>
            </a:br>
            <a:r>
              <a:rPr lang="en-US" b="1" dirty="0"/>
              <a:t>    </a:t>
            </a:r>
            <a:r>
              <a:rPr lang="en-US" b="1" dirty="0" err="1"/>
              <a:t>System.out.println</a:t>
            </a:r>
            <a:r>
              <a:rPr lang="en-US" b="1" dirty="0"/>
              <a:t>("In </a:t>
            </a:r>
            <a:r>
              <a:rPr lang="en-US" b="1" dirty="0" err="1"/>
              <a:t>int,String</a:t>
            </a:r>
            <a:r>
              <a:rPr lang="en-US" b="1" dirty="0"/>
              <a:t>[] main");</a:t>
            </a:r>
            <a:br>
              <a:rPr lang="en-US" b="1" dirty="0"/>
            </a:br>
            <a:r>
              <a:rPr lang="en-US" b="1" dirty="0"/>
              <a:t>  }</a:t>
            </a:r>
            <a:br>
              <a:rPr lang="en-US" b="1" dirty="0"/>
            </a:br>
            <a:r>
              <a:rPr lang="en-US" b="1" dirty="0"/>
              <a:t>  public static void main(String </a:t>
            </a:r>
            <a:r>
              <a:rPr lang="en-US" b="1" dirty="0" err="1"/>
              <a:t>argv</a:t>
            </a:r>
            <a:r>
              <a:rPr lang="en-US" b="1" dirty="0"/>
              <a:t>) {</a:t>
            </a:r>
            <a:br>
              <a:rPr lang="en-US" b="1" dirty="0"/>
            </a:br>
            <a:r>
              <a:rPr lang="en-US" b="1" dirty="0"/>
              <a:t>    </a:t>
            </a:r>
            <a:r>
              <a:rPr lang="en-US" b="1" dirty="0" err="1"/>
              <a:t>System.out.println</a:t>
            </a:r>
            <a:r>
              <a:rPr lang="en-US" b="1" dirty="0"/>
              <a:t>("In String main");</a:t>
            </a:r>
            <a:br>
              <a:rPr lang="en-US" b="1" dirty="0"/>
            </a:br>
            <a:r>
              <a:rPr lang="en-US" b="1" dirty="0"/>
              <a:t>  }</a:t>
            </a:r>
            <a:br>
              <a:rPr lang="en-US" b="1" dirty="0"/>
            </a:br>
            <a:r>
              <a:rPr lang="en-US" b="1" dirty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28600" y="1700808"/>
          <a:ext cx="8519864" cy="395547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73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73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AvgTest3.java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696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01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02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03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04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05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06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07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08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09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10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11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12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13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class Avg3 {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public String name;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private </a:t>
                      </a: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avg</a:t>
                      </a:r>
                      <a:r>
                        <a:rPr lang="en-US" altLang="ko-KR" sz="1400" dirty="0"/>
                        <a:t>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public String average(</a:t>
                      </a: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kor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 eng)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{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</a:t>
                      </a:r>
                      <a:r>
                        <a:rPr lang="en-US" altLang="ko-KR" sz="1400" dirty="0" err="1"/>
                        <a:t>avg</a:t>
                      </a:r>
                      <a:r>
                        <a:rPr lang="en-US" altLang="ko-KR" sz="1400" dirty="0"/>
                        <a:t> = (</a:t>
                      </a:r>
                      <a:r>
                        <a:rPr lang="en-US" altLang="ko-KR" sz="1400" dirty="0" err="1"/>
                        <a:t>kor+eng</a:t>
                      </a:r>
                      <a:r>
                        <a:rPr lang="en-US" altLang="ko-KR" sz="1400" dirty="0"/>
                        <a:t>)/2;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return name+" </a:t>
                      </a:r>
                      <a:r>
                        <a:rPr lang="ko-KR" altLang="en-US" sz="1400" dirty="0"/>
                        <a:t>두 과목 평균 </a:t>
                      </a:r>
                      <a:r>
                        <a:rPr lang="en-US" altLang="ko-KR" sz="1400" dirty="0"/>
                        <a:t>: "+</a:t>
                      </a:r>
                      <a:r>
                        <a:rPr lang="en-US" altLang="ko-KR" sz="1400" dirty="0" err="1"/>
                        <a:t>avg</a:t>
                      </a:r>
                      <a:r>
                        <a:rPr lang="en-US" altLang="ko-KR" sz="1400" dirty="0"/>
                        <a:t>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}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public String average(</a:t>
                      </a: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kor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 eng, </a:t>
                      </a:r>
                      <a:r>
                        <a:rPr lang="en-US" altLang="ko-KR" sz="1400" dirty="0" err="1"/>
                        <a:t>int</a:t>
                      </a:r>
                      <a:r>
                        <a:rPr lang="en-US" altLang="ko-KR" sz="1400" dirty="0"/>
                        <a:t> mat)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{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 </a:t>
                      </a:r>
                      <a:r>
                        <a:rPr lang="en-US" altLang="ko-KR" sz="1400" dirty="0" err="1"/>
                        <a:t>avg</a:t>
                      </a:r>
                      <a:r>
                        <a:rPr lang="en-US" altLang="ko-KR" sz="1400" dirty="0"/>
                        <a:t> = (</a:t>
                      </a:r>
                      <a:r>
                        <a:rPr lang="en-US" altLang="ko-KR" sz="1400" dirty="0" err="1"/>
                        <a:t>kor+eng+mat</a:t>
                      </a:r>
                      <a:r>
                        <a:rPr lang="en-US" altLang="ko-KR" sz="1400" dirty="0"/>
                        <a:t>)/3;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    return name+" </a:t>
                      </a:r>
                      <a:r>
                        <a:rPr lang="ko-KR" altLang="en-US" sz="1400" dirty="0"/>
                        <a:t>세 과목 평균 </a:t>
                      </a:r>
                      <a:r>
                        <a:rPr lang="en-US" altLang="ko-KR" sz="1400" dirty="0"/>
                        <a:t>: "+</a:t>
                      </a:r>
                      <a:r>
                        <a:rPr lang="en-US" altLang="ko-KR" sz="1400" dirty="0" err="1"/>
                        <a:t>avg</a:t>
                      </a:r>
                      <a:r>
                        <a:rPr lang="en-US" altLang="ko-KR" sz="1400" dirty="0"/>
                        <a:t>;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   }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4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8) </a:t>
            </a:r>
            <a:r>
              <a:rPr lang="ko-KR" altLang="en-US" dirty="0"/>
              <a:t>추상 클래스 </a:t>
            </a:r>
            <a:r>
              <a:rPr lang="en-US" altLang="ko-KR" dirty="0"/>
              <a:t>(Abstract class)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가상 클래스 개념으로 여러 개의 클래스의 상위클래스로 상속 계층을 만들어 구조화시킴</a:t>
            </a:r>
            <a:endParaRPr lang="en-US" altLang="ko-KR" dirty="0"/>
          </a:p>
          <a:p>
            <a:r>
              <a:rPr lang="ko-KR" altLang="en-US" dirty="0"/>
              <a:t>하위 클래스의 인터페이스 역할</a:t>
            </a:r>
            <a:endParaRPr lang="en-US" altLang="ko-KR" dirty="0"/>
          </a:p>
          <a:p>
            <a:r>
              <a:rPr lang="en-US" altLang="ko-KR" dirty="0"/>
              <a:t>Operation </a:t>
            </a:r>
            <a:r>
              <a:rPr lang="ko-KR" altLang="en-US" dirty="0"/>
              <a:t>중에 </a:t>
            </a:r>
            <a:r>
              <a:rPr lang="en-US" altLang="ko-KR" dirty="0"/>
              <a:t>virtual(abstract) </a:t>
            </a:r>
            <a:r>
              <a:rPr lang="ko-KR" altLang="en-US" dirty="0"/>
              <a:t>함수를 포함해야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추상 클래스에서 상속 받은 클래스를 </a:t>
            </a:r>
            <a:r>
              <a:rPr lang="en-US" altLang="ko-KR" dirty="0"/>
              <a:t>concrete class</a:t>
            </a:r>
            <a:r>
              <a:rPr lang="ko-KR" altLang="en-US" dirty="0"/>
              <a:t>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 </a:t>
            </a:r>
            <a:r>
              <a:rPr lang="en-US" altLang="ko-KR" dirty="0"/>
              <a:t>/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700808"/>
            <a:ext cx="8283575" cy="494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아직 덜 구현된 클래스</a:t>
            </a:r>
            <a:r>
              <a: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208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추상 메쏘드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208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(abstract method)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메쏘드 의 인터페이스만 정의되어 있는 메쏘드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메쏘드 의 선언 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abstract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라는 키워드 사용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ko-KR" sz="1800" b="0" i="1" u="none" strike="noStrike" kern="1200" cap="none" spc="0" normalizeH="0" baseline="0" noProof="0">
                <a:ln>
                  <a:noFill/>
                </a:ln>
                <a:solidFill>
                  <a:srgbClr val="0208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visibilty_type 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0208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abstract  </a:t>
            </a:r>
            <a:r>
              <a:rPr kumimoji="0" lang="en-US" altLang="ko-KR" sz="1800" b="0" i="1" u="none" strike="noStrike" kern="1200" cap="none" spc="0" normalizeH="0" baseline="0" noProof="0">
                <a:ln>
                  <a:noFill/>
                </a:ln>
                <a:solidFill>
                  <a:srgbClr val="0208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return_type  function_name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208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1800" b="0" i="1" u="none" strike="noStrike" kern="1200" cap="none" spc="0" normalizeH="0" baseline="0" noProof="0">
                <a:ln>
                  <a:noFill/>
                </a:ln>
                <a:solidFill>
                  <a:srgbClr val="0208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argumet_list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208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;</a:t>
            </a:r>
          </a:p>
          <a:p>
            <a:pPr marL="342900" marR="0" lvl="0" indent="-342900" algn="l" defTabSz="914400" rtl="0" eaLnBrk="1" fontAlgn="auto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altLang="ko-KR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추상 메소드는 몸체를 가지지 않는다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208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추상 클래스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추상 메소드를 갖는 클래스는 추상 클래스이다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추상 클래스를 상속 받는 서브 클래스가 추상 메소드를  구현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3568" y="1700808"/>
            <a:ext cx="7554913" cy="3962400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208FE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클래스 계층구조에서 사용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공통적인 것들을 적절한 위치에 배치하는데 유용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추상 클래스의 자식 클래스가 추상 메소드 구현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자식이 구현하지 않으면 자식 클래스도 추상 클래스 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추상 클래스로부터 객체 생성 불가 </a:t>
            </a: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!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57200" y="1371600"/>
            <a:ext cx="8219256" cy="48657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예제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Shape.java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CI Tulip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     1  public </a:t>
            </a:r>
            <a:r>
              <a:rPr kumimoji="0" lang="en-US" altLang="ko-KR" sz="1800" b="0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abstract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class Shape {</a:t>
            </a:r>
          </a:p>
          <a:p>
            <a:pPr marL="742950" marR="0" lvl="1" indent="-285750" algn="l" defTabSz="914400" rtl="0" eaLnBrk="1" fontAlgn="auto" latinLnBrk="1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     2      public </a:t>
            </a:r>
            <a:r>
              <a:rPr kumimoji="0" lang="en-US" altLang="ko-KR" sz="1800" b="0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abstract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 double area();</a:t>
            </a:r>
          </a:p>
          <a:p>
            <a:pPr marL="742950" marR="0" lvl="1" indent="-285750" algn="l" defTabSz="914400" rtl="0" eaLnBrk="1" fontAlgn="auto" latinLnBrk="1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     3      public </a:t>
            </a:r>
            <a:r>
              <a:rPr kumimoji="0" lang="en-US" altLang="ko-KR" sz="1800" b="0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abstract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 double circumference();</a:t>
            </a:r>
          </a:p>
          <a:p>
            <a:pPr marL="742950" marR="0" lvl="1" indent="-285750" algn="l" defTabSz="914400" rtl="0" eaLnBrk="1" fontAlgn="auto" latinLnBrk="1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     4  }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양재 튼튼B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5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예제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Circle.java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파일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"/>
              </a:lnSpc>
              <a:spcBef>
                <a:spcPts val="8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endParaRPr kumimoji="0" lang="ko-KR" alt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양재 튼튼B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신명조"/>
                <a:ea typeface="+mn-ea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   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1  class Circle </a:t>
            </a:r>
            <a:r>
              <a:rPr kumimoji="0" lang="en-US" altLang="ko-KR" sz="1800" b="1" i="0" u="sng" strike="noStrike" kern="1200" cap="none" spc="0" normalizeH="0" baseline="0" noProof="0">
                <a:ln>
                  <a:noFill/>
                </a:ln>
                <a:solidFill>
                  <a:srgbClr val="0208FE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extends Shape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{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CI Tulip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     2      protected int  r;</a:t>
            </a:r>
          </a:p>
          <a:p>
            <a:pPr marL="742950" marR="0" lvl="1" indent="-285750" algn="l" defTabSz="914400" rtl="0" eaLnBrk="1" fontAlgn="auto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     3</a:t>
            </a:r>
          </a:p>
          <a:p>
            <a:pPr marL="742950" marR="0" lvl="1" indent="-285750" algn="l" defTabSz="914400" rtl="0" eaLnBrk="1" fontAlgn="auto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     4      public Circle() {</a:t>
            </a:r>
          </a:p>
          <a:p>
            <a:pPr marL="742950" marR="0" lvl="1" indent="-285750" algn="l" defTabSz="914400" rtl="0" eaLnBrk="1" fontAlgn="auto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     5          r = 0;</a:t>
            </a:r>
          </a:p>
          <a:p>
            <a:pPr marL="742950" marR="0" lvl="1" indent="-285750" algn="l" defTabSz="914400" rtl="0" eaLnBrk="1" fontAlgn="auto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     6      }</a:t>
            </a:r>
          </a:p>
          <a:p>
            <a:pPr marL="742950" marR="0" lvl="1" indent="-285750" algn="l" defTabSz="914400" rtl="0" eaLnBrk="1" fontAlgn="auto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     7    </a:t>
            </a:r>
          </a:p>
          <a:p>
            <a:pPr marL="742950" marR="0" lvl="1" indent="-285750" algn="l" defTabSz="914400" rtl="0" eaLnBrk="1" fontAlgn="auto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    12      </a:t>
            </a:r>
            <a:r>
              <a:rPr kumimoji="0" lang="en-US" altLang="ko-KR" sz="1800" b="1" i="0" u="sng" strike="noStrike" kern="1200" cap="none" spc="0" normalizeH="0" baseline="0" noProof="0">
                <a:ln>
                  <a:noFill/>
                </a:ln>
                <a:solidFill>
                  <a:srgbClr val="0208FE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public double circumference()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 {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CI Tulip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    13     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    return Math.PI*2*r;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CI Tulip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    14      }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CI Tulip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    15</a:t>
            </a:r>
          </a:p>
          <a:p>
            <a:pPr marL="742950" marR="0" lvl="1" indent="-285750" algn="l" defTabSz="914400" rtl="0" eaLnBrk="1" fontAlgn="auto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    16      </a:t>
            </a:r>
            <a:r>
              <a:rPr kumimoji="0" lang="en-US" altLang="ko-KR" sz="1800" b="1" i="0" u="sng" strike="noStrike" kern="1200" cap="none" spc="0" normalizeH="0" baseline="0" noProof="0">
                <a:ln>
                  <a:noFill/>
                </a:ln>
                <a:solidFill>
                  <a:srgbClr val="0208FE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public double area()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 {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CI Tulip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    17     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    return Math.PI*r*r;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CI Tulip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    18      }</a:t>
            </a:r>
          </a:p>
          <a:p>
            <a:pPr marL="742950" marR="0" lvl="1" indent="-285750" algn="l" defTabSz="914400" rtl="0" eaLnBrk="1" fontAlgn="auto" latinLnBrk="1" hangingPunct="1">
              <a:lnSpc>
                <a:spcPct val="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고딕"/>
                <a:ea typeface="+mn-ea"/>
                <a:cs typeface="+mn-cs"/>
              </a:rPr>
              <a:t>    ……….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양재 튼튼B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(C++)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9) Generic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클래스안의</a:t>
            </a:r>
            <a:r>
              <a:rPr lang="ko-KR" altLang="en-US" dirty="0"/>
              <a:t> 데이터의 타입을 미리 정하지 않고 객체를 생성할 때 그 타입을 선언하여 만들 수 있게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C++</a:t>
            </a:r>
            <a:r>
              <a:rPr lang="ko-KR" altLang="en-US" dirty="0"/>
              <a:t>의 독특한 특징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dirty="0"/>
              <a:t>template &lt;class T&gt;</a:t>
            </a:r>
          </a:p>
          <a:p>
            <a:pPr>
              <a:buNone/>
            </a:pPr>
            <a:r>
              <a:rPr lang="en-US" altLang="ko-KR" dirty="0"/>
              <a:t>  class List {</a:t>
            </a:r>
          </a:p>
          <a:p>
            <a:pPr>
              <a:buNone/>
            </a:pPr>
            <a:r>
              <a:rPr lang="en-US" altLang="ko-KR" dirty="0"/>
              <a:t>    T* contents;</a:t>
            </a:r>
          </a:p>
          <a:p>
            <a:pPr>
              <a:buNone/>
            </a:pPr>
            <a:r>
              <a:rPr lang="en-US" altLang="ko-KR" dirty="0"/>
              <a:t>  public:</a:t>
            </a:r>
          </a:p>
          <a:p>
            <a:pPr>
              <a:buNone/>
            </a:pPr>
            <a:r>
              <a:rPr lang="en-US" altLang="ko-KR" dirty="0"/>
              <a:t>     void append (T item);</a:t>
            </a:r>
          </a:p>
          <a:p>
            <a:pPr>
              <a:buNone/>
            </a:pPr>
            <a:r>
              <a:rPr lang="en-US" altLang="ko-KR" dirty="0"/>
              <a:t>   // ...</a:t>
            </a:r>
          </a:p>
          <a:p>
            <a:pPr>
              <a:buNone/>
            </a:pPr>
            <a:r>
              <a:rPr lang="en-US" altLang="ko-KR" dirty="0"/>
              <a:t>   };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dirty="0"/>
              <a:t>    </a:t>
            </a:r>
            <a:r>
              <a:rPr lang="en-US" altLang="ko-KR" dirty="0"/>
              <a:t>List &lt;</a:t>
            </a:r>
            <a:r>
              <a:rPr lang="en-US" altLang="ko-KR" dirty="0" err="1"/>
              <a:t>int</a:t>
            </a:r>
            <a:r>
              <a:rPr lang="en-US" altLang="ko-KR" dirty="0"/>
              <a:t>&gt; </a:t>
            </a:r>
            <a:r>
              <a:rPr lang="en-US" altLang="ko-KR" dirty="0" err="1"/>
              <a:t>intList</a:t>
            </a:r>
            <a:r>
              <a:rPr lang="en-US" altLang="ko-KR" dirty="0"/>
              <a:t>; // an object</a:t>
            </a:r>
          </a:p>
          <a:p>
            <a:pPr>
              <a:buNone/>
            </a:pPr>
            <a:r>
              <a:rPr lang="en-US" altLang="ko-KR" dirty="0"/>
              <a:t>    List &lt;Figure&gt; </a:t>
            </a:r>
            <a:r>
              <a:rPr lang="en-US" altLang="ko-KR" dirty="0" err="1"/>
              <a:t>figureList</a:t>
            </a:r>
            <a:r>
              <a:rPr lang="en-US" altLang="ko-KR" dirty="0"/>
              <a:t>;</a:t>
            </a:r>
          </a:p>
          <a:p>
            <a:pPr>
              <a:buNone/>
            </a:pPr>
            <a:r>
              <a:rPr lang="en-US" altLang="ko-KR" dirty="0"/>
              <a:t>     . . .</a:t>
            </a:r>
          </a:p>
          <a:p>
            <a:pPr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intList</a:t>
            </a:r>
            <a:r>
              <a:rPr lang="en-US" altLang="ko-KR" dirty="0"/>
              <a:t> . append(10);</a:t>
            </a:r>
          </a:p>
          <a:p>
            <a:pPr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figureList</a:t>
            </a:r>
            <a:r>
              <a:rPr lang="en-US" altLang="ko-KR" dirty="0"/>
              <a:t> . append(</a:t>
            </a:r>
            <a:r>
              <a:rPr lang="en-US" altLang="ko-KR" dirty="0" err="1"/>
              <a:t>myCircle</a:t>
            </a:r>
            <a:r>
              <a:rPr lang="en-US" altLang="ko-KR" dirty="0"/>
              <a:t>);</a:t>
            </a:r>
          </a:p>
          <a:p>
            <a:pPr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figureList</a:t>
            </a:r>
            <a:r>
              <a:rPr lang="en-US" altLang="ko-KR" dirty="0"/>
              <a:t> . append(</a:t>
            </a:r>
            <a:r>
              <a:rPr lang="en-US" altLang="ko-KR" dirty="0" err="1"/>
              <a:t>myPolygon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Generic Class</a:t>
            </a:r>
            <a:r>
              <a:rPr lang="ko-KR" altLang="en-US" dirty="0"/>
              <a:t>의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910" y="1428736"/>
            <a:ext cx="7072330" cy="5000660"/>
          </a:xfrm>
        </p:spPr>
        <p:txBody>
          <a:bodyPr>
            <a:normAutofit fontScale="32500" lnSpcReduction="20000"/>
          </a:bodyPr>
          <a:lstStyle/>
          <a:p>
            <a:r>
              <a:rPr lang="en-US" b="1" dirty="0"/>
              <a:t>class Gen&lt;T&gt; {</a:t>
            </a:r>
            <a:br>
              <a:rPr lang="en-US" b="1" dirty="0"/>
            </a:br>
            <a:r>
              <a:rPr lang="en-US" b="1" dirty="0"/>
              <a:t>  T ob; // declare an object of type T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  Gen(T o) {</a:t>
            </a:r>
            <a:br>
              <a:rPr lang="en-US" b="1" dirty="0"/>
            </a:br>
            <a:r>
              <a:rPr lang="en-US" b="1" dirty="0"/>
              <a:t>    ob = o;</a:t>
            </a:r>
            <a:br>
              <a:rPr lang="en-US" b="1" dirty="0"/>
            </a:br>
            <a:r>
              <a:rPr lang="en-US" b="1" dirty="0"/>
              <a:t>  }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  T </a:t>
            </a:r>
            <a:r>
              <a:rPr lang="en-US" b="1" dirty="0" err="1"/>
              <a:t>getob</a:t>
            </a:r>
            <a:r>
              <a:rPr lang="en-US" b="1" dirty="0"/>
              <a:t>() {</a:t>
            </a:r>
            <a:br>
              <a:rPr lang="en-US" b="1" dirty="0"/>
            </a:br>
            <a:r>
              <a:rPr lang="en-US" b="1" dirty="0"/>
              <a:t>    return ob;</a:t>
            </a:r>
            <a:br>
              <a:rPr lang="en-US" b="1" dirty="0"/>
            </a:br>
            <a:r>
              <a:rPr lang="en-US" b="1" dirty="0"/>
              <a:t>  }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  void </a:t>
            </a:r>
            <a:r>
              <a:rPr lang="en-US" b="1" dirty="0" err="1"/>
              <a:t>showType</a:t>
            </a:r>
            <a:r>
              <a:rPr lang="en-US" b="1" dirty="0"/>
              <a:t>() {</a:t>
            </a:r>
            <a:br>
              <a:rPr lang="en-US" b="1" dirty="0"/>
            </a:br>
            <a:r>
              <a:rPr lang="en-US" b="1" dirty="0"/>
              <a:t>    </a:t>
            </a:r>
            <a:r>
              <a:rPr lang="en-US" b="1" dirty="0" err="1"/>
              <a:t>System.out.println</a:t>
            </a:r>
            <a:r>
              <a:rPr lang="en-US" b="1" dirty="0"/>
              <a:t>("Type of T is " + </a:t>
            </a:r>
            <a:r>
              <a:rPr lang="en-US" b="1" dirty="0" err="1"/>
              <a:t>ob.getClass</a:t>
            </a:r>
            <a:r>
              <a:rPr lang="en-US" b="1" dirty="0"/>
              <a:t>().</a:t>
            </a:r>
            <a:r>
              <a:rPr lang="en-US" b="1" dirty="0" err="1"/>
              <a:t>getName</a:t>
            </a:r>
            <a:r>
              <a:rPr lang="en-US" b="1" dirty="0"/>
              <a:t>());</a:t>
            </a:r>
            <a:br>
              <a:rPr lang="en-US" b="1" dirty="0"/>
            </a:br>
            <a:r>
              <a:rPr lang="en-US" b="1" dirty="0"/>
              <a:t>  }</a:t>
            </a:r>
            <a:br>
              <a:rPr lang="en-US" b="1" dirty="0"/>
            </a:br>
            <a:r>
              <a:rPr lang="en-US" b="1" dirty="0"/>
              <a:t>}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public class </a:t>
            </a:r>
            <a:r>
              <a:rPr lang="en-US" b="1" dirty="0" err="1"/>
              <a:t>GenDemo</a:t>
            </a:r>
            <a:r>
              <a:rPr lang="en-US" b="1" dirty="0"/>
              <a:t> {</a:t>
            </a:r>
            <a:br>
              <a:rPr lang="en-US" b="1" dirty="0"/>
            </a:br>
            <a:r>
              <a:rPr lang="en-US" b="1" dirty="0"/>
              <a:t>  public static void main(String </a:t>
            </a:r>
            <a:r>
              <a:rPr lang="en-US" b="1" dirty="0" err="1"/>
              <a:t>args</a:t>
            </a:r>
            <a:r>
              <a:rPr lang="en-US" b="1" dirty="0"/>
              <a:t>[]) {</a:t>
            </a:r>
            <a:br>
              <a:rPr lang="en-US" b="1" dirty="0"/>
            </a:br>
            <a:r>
              <a:rPr lang="en-US" b="1" dirty="0"/>
              <a:t>    Gen&lt;Integer&gt; </a:t>
            </a:r>
            <a:r>
              <a:rPr lang="en-US" b="1" dirty="0" err="1"/>
              <a:t>iOb</a:t>
            </a:r>
            <a:r>
              <a:rPr lang="en-US" b="1" dirty="0"/>
              <a:t>;</a:t>
            </a:r>
            <a:br>
              <a:rPr lang="en-US" b="1" dirty="0"/>
            </a:br>
            <a:r>
              <a:rPr lang="en-US" b="1" dirty="0"/>
              <a:t>    </a:t>
            </a:r>
            <a:r>
              <a:rPr lang="en-US" b="1" dirty="0" err="1"/>
              <a:t>iOb</a:t>
            </a:r>
            <a:r>
              <a:rPr lang="en-US" b="1" dirty="0"/>
              <a:t> = new Gen&lt;Integer&gt;(88);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    </a:t>
            </a:r>
            <a:r>
              <a:rPr lang="en-US" b="1" dirty="0" err="1"/>
              <a:t>iOb.showType</a:t>
            </a:r>
            <a:r>
              <a:rPr lang="en-US" b="1" dirty="0"/>
              <a:t>();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    </a:t>
            </a:r>
            <a:r>
              <a:rPr lang="en-US" b="1" dirty="0" err="1"/>
              <a:t>int</a:t>
            </a:r>
            <a:r>
              <a:rPr lang="en-US" b="1" dirty="0"/>
              <a:t> v = </a:t>
            </a:r>
            <a:r>
              <a:rPr lang="en-US" b="1" dirty="0" err="1"/>
              <a:t>iOb.getob</a:t>
            </a:r>
            <a:r>
              <a:rPr lang="en-US" b="1" dirty="0"/>
              <a:t>();</a:t>
            </a:r>
            <a:br>
              <a:rPr lang="en-US" b="1" dirty="0"/>
            </a:br>
            <a:r>
              <a:rPr lang="en-US" b="1" dirty="0"/>
              <a:t>    </a:t>
            </a:r>
            <a:r>
              <a:rPr lang="en-US" b="1" dirty="0" err="1"/>
              <a:t>System.out.println</a:t>
            </a:r>
            <a:r>
              <a:rPr lang="en-US" b="1" dirty="0"/>
              <a:t>("value: " + v);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    </a:t>
            </a:r>
            <a:r>
              <a:rPr lang="en-US" b="1" dirty="0" err="1"/>
              <a:t>System.out.println</a:t>
            </a:r>
            <a:r>
              <a:rPr lang="en-US" b="1" dirty="0"/>
              <a:t>();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    Gen&lt;String&gt; </a:t>
            </a:r>
            <a:r>
              <a:rPr lang="en-US" b="1" dirty="0" err="1"/>
              <a:t>strOb</a:t>
            </a:r>
            <a:r>
              <a:rPr lang="en-US" b="1" dirty="0"/>
              <a:t> = new Gen&lt;String&gt;("Generics Test");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    </a:t>
            </a:r>
            <a:r>
              <a:rPr lang="en-US" b="1" dirty="0" err="1"/>
              <a:t>strOb.showType</a:t>
            </a:r>
            <a:r>
              <a:rPr lang="en-US" b="1" dirty="0"/>
              <a:t>();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    String </a:t>
            </a:r>
            <a:r>
              <a:rPr lang="en-US" b="1" dirty="0" err="1"/>
              <a:t>str</a:t>
            </a:r>
            <a:r>
              <a:rPr lang="en-US" b="1" dirty="0"/>
              <a:t> = </a:t>
            </a:r>
            <a:r>
              <a:rPr lang="en-US" b="1" dirty="0" err="1"/>
              <a:t>strOb.getob</a:t>
            </a:r>
            <a:r>
              <a:rPr lang="en-US" b="1" dirty="0"/>
              <a:t>();</a:t>
            </a:r>
            <a:br>
              <a:rPr lang="en-US" b="1" dirty="0"/>
            </a:br>
            <a:r>
              <a:rPr lang="en-US" b="1" dirty="0"/>
              <a:t>    </a:t>
            </a:r>
            <a:r>
              <a:rPr lang="en-US" b="1" dirty="0" err="1"/>
              <a:t>System.out.println</a:t>
            </a:r>
            <a:r>
              <a:rPr lang="en-US" b="1" dirty="0"/>
              <a:t>("value: " + </a:t>
            </a:r>
            <a:r>
              <a:rPr lang="en-US" b="1" dirty="0" err="1"/>
              <a:t>str</a:t>
            </a:r>
            <a:r>
              <a:rPr lang="en-US" b="1" dirty="0"/>
              <a:t>);</a:t>
            </a:r>
            <a:br>
              <a:rPr lang="en-US" b="1" dirty="0"/>
            </a:br>
            <a:r>
              <a:rPr lang="en-US" b="1" dirty="0"/>
              <a:t>  }</a:t>
            </a:r>
            <a:br>
              <a:rPr lang="en-US" b="1" dirty="0"/>
            </a:br>
            <a:r>
              <a:rPr lang="en-US" b="1" dirty="0"/>
              <a:t>}</a:t>
            </a:r>
            <a:br>
              <a:rPr lang="en-US" b="1" dirty="0"/>
            </a:br>
            <a:endParaRPr lang="ko-KR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3. </a:t>
            </a:r>
            <a:r>
              <a:rPr lang="ko-KR" altLang="en-US" dirty="0">
                <a:solidFill>
                  <a:schemeClr val="tx2"/>
                </a:solidFill>
              </a:rPr>
              <a:t>객체지향의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Object-Oriented Technology:</a:t>
            </a:r>
          </a:p>
          <a:p>
            <a:pPr lvl="1"/>
            <a:r>
              <a:rPr lang="en-US" altLang="ko-KR" sz="2400" i="1" dirty="0"/>
              <a:t>A way to develop</a:t>
            </a:r>
            <a:r>
              <a:rPr lang="en-US" altLang="ko-KR" sz="2400" dirty="0"/>
              <a:t> and </a:t>
            </a:r>
            <a:r>
              <a:rPr lang="en-US" altLang="ko-KR" sz="2400" i="1" dirty="0"/>
              <a:t>package</a:t>
            </a:r>
            <a:r>
              <a:rPr lang="en-US" altLang="ko-KR" sz="2400" dirty="0"/>
              <a:t> Software that draws heavily from common experience and the manner in which  real world objects relate to each other</a:t>
            </a:r>
          </a:p>
          <a:p>
            <a:r>
              <a:rPr lang="en-US" altLang="ko-KR" sz="2800" dirty="0"/>
              <a:t>Object-Oriented Systems:</a:t>
            </a:r>
          </a:p>
          <a:p>
            <a:pPr lvl="1"/>
            <a:r>
              <a:rPr lang="en-US" altLang="ko-KR" sz="2400" dirty="0"/>
              <a:t>All programming languages, tools and methodologies that support Object-Oriented Technology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Advantages of OO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1. Improve Productivity</a:t>
            </a:r>
          </a:p>
          <a:p>
            <a:pPr>
              <a:buNone/>
            </a:pPr>
            <a:r>
              <a:rPr lang="en-US" altLang="ko-KR" dirty="0"/>
              <a:t>2. Natural Modeling</a:t>
            </a:r>
          </a:p>
          <a:p>
            <a:pPr>
              <a:buNone/>
            </a:pPr>
            <a:r>
              <a:rPr lang="en-US" altLang="ko-KR" dirty="0"/>
              <a:t>3. Designed for Change</a:t>
            </a:r>
          </a:p>
          <a:p>
            <a:pPr>
              <a:buNone/>
            </a:pPr>
            <a:r>
              <a:rPr lang="en-US" altLang="ko-KR" dirty="0"/>
              <a:t>4. Reusable</a:t>
            </a:r>
          </a:p>
          <a:p>
            <a:pPr>
              <a:buNone/>
            </a:pPr>
            <a:r>
              <a:rPr lang="en-US" altLang="ko-KR" dirty="0"/>
              <a:t>5. Maintainable</a:t>
            </a:r>
          </a:p>
          <a:p>
            <a:pPr>
              <a:buNone/>
            </a:pPr>
            <a:r>
              <a:rPr lang="en-US" altLang="ko-KR" dirty="0"/>
              <a:t>6. More stable </a:t>
            </a:r>
          </a:p>
          <a:p>
            <a:endParaRPr lang="ko-KR" altLang="en-US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장점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The use of objects as basic modules assists the designer to </a:t>
            </a:r>
            <a:r>
              <a:rPr lang="en-US" altLang="ko-KR" u="sng" dirty="0"/>
              <a:t>model complex real-world systems</a:t>
            </a:r>
            <a:endParaRPr lang="en-US" altLang="ko-KR" dirty="0"/>
          </a:p>
          <a:p>
            <a:r>
              <a:rPr lang="en-US" altLang="ko-KR" dirty="0"/>
              <a:t>The flexibility of object-oriented code allows </a:t>
            </a:r>
            <a:r>
              <a:rPr lang="en-US" altLang="ko-KR" u="sng" dirty="0"/>
              <a:t>a rapid response to changes in their requirements</a:t>
            </a:r>
          </a:p>
          <a:p>
            <a:r>
              <a:rPr lang="en-US" altLang="ko-KR" dirty="0"/>
              <a:t>The reuse of standard components reduces both the </a:t>
            </a:r>
            <a:r>
              <a:rPr lang="en-US" altLang="ko-KR" u="sng" dirty="0"/>
              <a:t>development time for new applications and the volume of code generated</a:t>
            </a:r>
            <a:endParaRPr lang="en-US" altLang="ko-KR" dirty="0"/>
          </a:p>
          <a:p>
            <a:r>
              <a:rPr lang="en-US" altLang="ko-KR" dirty="0"/>
              <a:t>The increased maintainability of software makes it </a:t>
            </a:r>
            <a:r>
              <a:rPr lang="en-US" altLang="ko-KR" u="sng" dirty="0"/>
              <a:t>more reliable and reduces maintenance costs</a:t>
            </a:r>
            <a:endParaRPr lang="en-US" altLang="ko-KR" dirty="0"/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Problems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Performance</a:t>
            </a:r>
          </a:p>
          <a:p>
            <a:pPr lvl="1"/>
            <a:r>
              <a:rPr lang="en-US" altLang="ko-KR" dirty="0"/>
              <a:t>binding between messages and corresponding procedures</a:t>
            </a:r>
          </a:p>
          <a:p>
            <a:pPr lvl="1"/>
            <a:r>
              <a:rPr lang="en-US" altLang="ko-KR" dirty="0"/>
              <a:t>garbage collection</a:t>
            </a:r>
          </a:p>
          <a:p>
            <a:pPr lvl="1"/>
            <a:r>
              <a:rPr lang="en-US" altLang="ko-KR" dirty="0"/>
              <a:t>swap overhead if system contains many small objects</a:t>
            </a:r>
          </a:p>
          <a:p>
            <a:pPr>
              <a:buNone/>
            </a:pPr>
            <a:r>
              <a:rPr lang="en-US" altLang="ko-KR" dirty="0"/>
              <a:t>* Lack of formal background yet!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7. What is OOA?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Analysis is looking at the problem domain, and figuring out how things interact.</a:t>
            </a:r>
          </a:p>
          <a:p>
            <a:r>
              <a:rPr lang="en-US" altLang="ko-KR" dirty="0">
                <a:ea typeface="굴림" pitchFamily="50" charset="-127"/>
              </a:rPr>
              <a:t>Let’s say you are doing a payroll program…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8. What is OOD?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000" y="1556792"/>
            <a:ext cx="8229600" cy="4525963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Design is figuring out how to take your analysis, and put it into code.</a:t>
            </a:r>
          </a:p>
          <a:p>
            <a:r>
              <a:rPr lang="en-US" altLang="ko-KR" dirty="0">
                <a:ea typeface="굴림" pitchFamily="50" charset="-127"/>
              </a:rPr>
              <a:t>What are the objects, what methods do they have, etc.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객체지향 언어들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</a:p>
          <a:p>
            <a:r>
              <a:rPr lang="en-US" altLang="ko-KR" dirty="0"/>
              <a:t>Java</a:t>
            </a:r>
          </a:p>
          <a:p>
            <a:r>
              <a:rPr lang="en-US" altLang="ko-KR" dirty="0"/>
              <a:t>C#</a:t>
            </a:r>
          </a:p>
          <a:p>
            <a:r>
              <a:rPr lang="ko-KR" altLang="en-US" dirty="0"/>
              <a:t>기타 언어들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BBD1F-A0FC-FD65-3DED-EBC8B477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개별 과제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8C8A4-726C-1415-6916-D375D03A8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0154"/>
            <a:ext cx="8435280" cy="478112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수업 내용 중에서 중요한 내용 및 부족한 내용을 자신의 홈 페이지를 구축하여 정리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수업 시간 중에 특별히 과제로 지정한 내용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홈페이지 구축도구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wix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wordpress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기타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평가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중간고사 전후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기말고사 전후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다른 사이트를 참조할 수 있으며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출처를 밝힘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자신의 노력 정도를 알 수 있게끔 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평가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디자인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컨텐츠 구성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내용 충실도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강의 자료를 복사하는 것은 의미가 없음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해외 자료 번역 후 추가 추천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7324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3AFED-F2EF-4BBE-91FF-53748038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B73A7-CB85-2A06-125C-E2CAF89B8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앞에서 배운 객체지향 개념들을 정리하고</a:t>
            </a:r>
            <a:r>
              <a:rPr lang="en-US" altLang="ko-KR" dirty="0"/>
              <a:t>, </a:t>
            </a:r>
            <a:r>
              <a:rPr lang="ko-KR" altLang="en-US" dirty="0"/>
              <a:t>이에 해당하는 객체지향 언어의 샘플 코드를 정리함</a:t>
            </a:r>
            <a:endParaRPr lang="en-US" altLang="ko-KR" dirty="0"/>
          </a:p>
          <a:p>
            <a:pPr lvl="1"/>
            <a:r>
              <a:rPr lang="ko-KR" altLang="en-US" dirty="0"/>
              <a:t>객체지향 개발론</a:t>
            </a:r>
            <a:endParaRPr lang="en-US" altLang="ko-KR" dirty="0"/>
          </a:p>
          <a:p>
            <a:pPr lvl="1"/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 err="1"/>
              <a:t>다형성</a:t>
            </a:r>
            <a:r>
              <a:rPr lang="en-US" altLang="ko-KR" dirty="0"/>
              <a:t>, </a:t>
            </a:r>
            <a:r>
              <a:rPr lang="ko-KR" altLang="en-US" dirty="0"/>
              <a:t>메시지 </a:t>
            </a:r>
            <a:r>
              <a:rPr lang="ko-KR" altLang="en-US" dirty="0" err="1"/>
              <a:t>패싱</a:t>
            </a:r>
            <a:r>
              <a:rPr lang="en-US" altLang="ko-KR" dirty="0"/>
              <a:t>, 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추상클래스</a:t>
            </a:r>
            <a:r>
              <a:rPr lang="en-US" altLang="ko-KR" dirty="0"/>
              <a:t>, interface </a:t>
            </a:r>
            <a:r>
              <a:rPr lang="ko-KR" altLang="en-US" dirty="0"/>
              <a:t>등 수업 시간에서 강의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한 내용 포함 </a:t>
            </a:r>
            <a:r>
              <a:rPr lang="en-US" altLang="ko-KR" dirty="0"/>
              <a:t>+ </a:t>
            </a:r>
            <a:r>
              <a:rPr lang="ko-KR" altLang="en-US" dirty="0"/>
              <a:t>기타 등등</a:t>
            </a:r>
            <a:endParaRPr lang="en-US" altLang="ko-KR" dirty="0"/>
          </a:p>
          <a:p>
            <a:pPr lvl="1"/>
            <a:r>
              <a:rPr lang="en-US" altLang="ko-KR" dirty="0"/>
              <a:t>C++,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 또는 </a:t>
            </a:r>
            <a:r>
              <a:rPr lang="en-US" altLang="ko-KR" dirty="0" err="1"/>
              <a:t>Phython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기간 </a:t>
            </a:r>
            <a:r>
              <a:rPr lang="en-US" altLang="ko-KR" dirty="0"/>
              <a:t>: </a:t>
            </a:r>
            <a:r>
              <a:rPr lang="ko-KR" altLang="en-US" dirty="0"/>
              <a:t>중간고사 이전까지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9594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6833E-7B38-641A-FC55-11F877F2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F53A02-C153-7226-5033-9CD9823BE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8316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팀 구성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램덤</a:t>
            </a:r>
            <a:r>
              <a:rPr lang="ko-KR" altLang="en-US" sz="2400" dirty="0"/>
              <a:t> 방식 </a:t>
            </a:r>
            <a:r>
              <a:rPr lang="en-US" altLang="ko-KR" sz="2400" dirty="0"/>
              <a:t>(3 – 4</a:t>
            </a:r>
            <a:r>
              <a:rPr lang="ko-KR" altLang="en-US" sz="2400" dirty="0"/>
              <a:t>명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주제 선정 </a:t>
            </a:r>
            <a:r>
              <a:rPr lang="en-US" altLang="ko-KR" sz="2400" dirty="0"/>
              <a:t>: </a:t>
            </a:r>
            <a:r>
              <a:rPr lang="ko-KR" altLang="en-US" sz="2400" dirty="0"/>
              <a:t>각 팀별로 </a:t>
            </a:r>
            <a:r>
              <a:rPr lang="en-US" altLang="ko-KR" sz="2400" dirty="0"/>
              <a:t>2</a:t>
            </a:r>
            <a:r>
              <a:rPr lang="ko-KR" altLang="en-US" sz="2400" dirty="0"/>
              <a:t>개 정도</a:t>
            </a:r>
            <a:endParaRPr lang="en-US" altLang="ko-KR" sz="2400" dirty="0"/>
          </a:p>
          <a:p>
            <a:pPr lvl="1"/>
            <a:r>
              <a:rPr lang="ko-KR" altLang="en-US" sz="2400" dirty="0"/>
              <a:t>웹 또는 앱 중에서 팀원이 합의한 내용</a:t>
            </a:r>
            <a:endParaRPr lang="en-US" altLang="ko-KR" sz="2400" dirty="0"/>
          </a:p>
          <a:p>
            <a:pPr lvl="1"/>
            <a:r>
              <a:rPr lang="ko-KR" altLang="en-US" sz="2400" dirty="0"/>
              <a:t>제출 </a:t>
            </a:r>
            <a:r>
              <a:rPr lang="en-US" altLang="ko-KR" sz="2400" dirty="0"/>
              <a:t>: </a:t>
            </a:r>
            <a:r>
              <a:rPr lang="ko-KR" altLang="en-US" sz="2400" dirty="0"/>
              <a:t>담 주 수업에 제출 </a:t>
            </a:r>
            <a:r>
              <a:rPr lang="en-US" altLang="ko-KR" sz="2400" dirty="0"/>
              <a:t>(9/30)</a:t>
            </a:r>
          </a:p>
          <a:p>
            <a:r>
              <a:rPr lang="en-US" altLang="ko-KR" sz="2400" dirty="0"/>
              <a:t>1</a:t>
            </a:r>
            <a:r>
              <a:rPr lang="ko-KR" altLang="en-US" sz="2400" dirty="0"/>
              <a:t>차 프로젝트</a:t>
            </a:r>
            <a:endParaRPr lang="en-US" altLang="ko-KR" sz="2400" dirty="0"/>
          </a:p>
          <a:p>
            <a:pPr lvl="1"/>
            <a:r>
              <a:rPr lang="en-US" altLang="ko-KR" sz="2400" dirty="0"/>
              <a:t>UML</a:t>
            </a:r>
            <a:r>
              <a:rPr lang="ko-KR" altLang="en-US" sz="2400" dirty="0"/>
              <a:t>을 이용하여 요구사항 정의 및 분석</a:t>
            </a:r>
            <a:r>
              <a:rPr lang="en-US" altLang="ko-KR" sz="2400" dirty="0"/>
              <a:t>, </a:t>
            </a:r>
            <a:r>
              <a:rPr lang="ko-KR" altLang="en-US" sz="2400" dirty="0"/>
              <a:t>구조 설계</a:t>
            </a:r>
            <a:endParaRPr lang="en-US" altLang="ko-KR" sz="2400" dirty="0"/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차 프로젝트</a:t>
            </a:r>
            <a:endParaRPr lang="en-US" altLang="ko-KR" sz="2400" dirty="0"/>
          </a:p>
          <a:p>
            <a:pPr lvl="1"/>
            <a:r>
              <a:rPr lang="en-US" altLang="ko-KR" sz="2400" dirty="0"/>
              <a:t>Scrum</a:t>
            </a:r>
            <a:r>
              <a:rPr lang="ko-KR" altLang="en-US" sz="2400" dirty="0"/>
              <a:t>을 이용한 요구사항 분석 </a:t>
            </a:r>
            <a:endParaRPr lang="en-US" altLang="ko-KR" sz="2400" dirty="0"/>
          </a:p>
          <a:p>
            <a:r>
              <a:rPr lang="ko-KR" altLang="en-US" sz="2800" dirty="0"/>
              <a:t>평가</a:t>
            </a:r>
            <a:endParaRPr lang="en-US" altLang="ko-KR" sz="2800" dirty="0"/>
          </a:p>
          <a:p>
            <a:pPr lvl="1"/>
            <a:r>
              <a:rPr lang="ko-KR" altLang="en-US" sz="2400" dirty="0"/>
              <a:t>팀별 평가</a:t>
            </a:r>
            <a:endParaRPr lang="en-US" altLang="ko-KR" sz="2400" dirty="0"/>
          </a:p>
          <a:p>
            <a:pPr lvl="1"/>
            <a:r>
              <a:rPr lang="ko-KR" altLang="en-US" sz="2400" dirty="0"/>
              <a:t>팀원 자체 평가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22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돋움체" pitchFamily="49" charset="-127"/>
                <a:ea typeface="돋움체" pitchFamily="49" charset="-127"/>
              </a:rPr>
              <a:t>구조적 개발론 </a:t>
            </a:r>
            <a:r>
              <a:rPr lang="en-US" altLang="ko-KR" sz="3600" dirty="0">
                <a:latin typeface="돋움체" pitchFamily="49" charset="-127"/>
                <a:ea typeface="돋움체" pitchFamily="49" charset="-127"/>
              </a:rPr>
              <a:t>vs. </a:t>
            </a:r>
            <a:r>
              <a:rPr lang="ko-KR" altLang="en-US" sz="3600" dirty="0">
                <a:latin typeface="돋움체" pitchFamily="49" charset="-127"/>
                <a:ea typeface="돋움체" pitchFamily="49" charset="-127"/>
              </a:rPr>
              <a:t>객체지향 개발론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484785"/>
            <a:ext cx="4176464" cy="414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6150" y="1484784"/>
            <a:ext cx="416116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295400" y="1447800"/>
            <a:ext cx="6705600" cy="4343400"/>
            <a:chOff x="1368" y="912"/>
            <a:chExt cx="4224" cy="273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368" y="912"/>
              <a:ext cx="4104" cy="768"/>
            </a:xfrm>
            <a:prstGeom prst="rect">
              <a:avLst/>
            </a:pr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lg" len="lg"/>
            </a:ln>
            <a:effectLst/>
            <a:scene3d>
              <a:camera prst="legacyPerspectiveTop"/>
              <a:lightRig rig="legacyFlat1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tx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ko-KR" sz="2800" b="1" u="none">
                  <a:solidFill>
                    <a:schemeClr val="bg2"/>
                  </a:solidFill>
                  <a:latin typeface="Arial Narrow" pitchFamily="34" charset="0"/>
                  <a:ea typeface="굴림" charset="-127"/>
                </a:rPr>
                <a:t>Object Orientation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 rot="-5400000">
              <a:off x="2112" y="2352"/>
              <a:ext cx="1704" cy="888"/>
            </a:xfrm>
            <a:prstGeom prst="rect">
              <a:avLst/>
            </a:pr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lg" len="lg"/>
            </a:ln>
            <a:effectLst/>
            <a:scene3d>
              <a:camera prst="legacyPerspectiveTop"/>
              <a:lightRig rig="legacyFlat1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tx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ko-KR" sz="2800" b="1" u="none">
                  <a:solidFill>
                    <a:schemeClr val="bg2"/>
                  </a:solidFill>
                  <a:latin typeface="Arial Narrow" pitchFamily="34" charset="0"/>
                  <a:ea typeface="굴림" charset="-127"/>
                </a:rPr>
                <a:t>Encapsulation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 rot="-5400000">
              <a:off x="960" y="2352"/>
              <a:ext cx="1704" cy="888"/>
            </a:xfrm>
            <a:prstGeom prst="rect">
              <a:avLst/>
            </a:pr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lg" len="lg"/>
            </a:ln>
            <a:effectLst/>
            <a:scene3d>
              <a:camera prst="legacyPerspectiveTopRight"/>
              <a:lightRig rig="legacyFlat1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tx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ko-KR" sz="2800" b="1" u="none">
                  <a:solidFill>
                    <a:schemeClr val="bg2"/>
                  </a:solidFill>
                  <a:latin typeface="Arial Narrow" pitchFamily="34" charset="0"/>
                  <a:ea typeface="굴림" charset="-127"/>
                </a:rPr>
                <a:t>Abstraction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 rot="-5400000">
              <a:off x="4296" y="2352"/>
              <a:ext cx="1704" cy="888"/>
            </a:xfrm>
            <a:prstGeom prst="rect">
              <a:avLst/>
            </a:pr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lg" len="lg"/>
            </a:ln>
            <a:effectLst/>
            <a:scene3d>
              <a:camera prst="legacyPerspectiveTopLeft"/>
              <a:lightRig rig="legacyFlat1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tx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ko-KR" sz="2800" b="1" u="none" dirty="0">
                  <a:solidFill>
                    <a:schemeClr val="bg2"/>
                  </a:solidFill>
                  <a:latin typeface="Arial Narrow" pitchFamily="34" charset="0"/>
                  <a:ea typeface="굴림" charset="-127"/>
                </a:rPr>
                <a:t>Hierarchy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 rot="-5400000">
              <a:off x="3216" y="2352"/>
              <a:ext cx="1704" cy="888"/>
            </a:xfrm>
            <a:prstGeom prst="rect">
              <a:avLst/>
            </a:prstGeom>
            <a:solidFill>
              <a:schemeClr val="tx2"/>
            </a:solidFill>
            <a:ln w="12700">
              <a:noFill/>
              <a:miter lim="800000"/>
              <a:headEnd type="none" w="sm" len="sm"/>
              <a:tailEnd type="none" w="lg" len="lg"/>
            </a:ln>
            <a:effectLst/>
            <a:scene3d>
              <a:camera prst="legacyPerspectiveTop"/>
              <a:lightRig rig="legacyFlat1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tx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ko-KR" sz="2800" b="1" u="none">
                  <a:solidFill>
                    <a:schemeClr val="bg2"/>
                  </a:solidFill>
                  <a:latin typeface="Arial Narrow" pitchFamily="34" charset="0"/>
                  <a:ea typeface="굴림" charset="-127"/>
                </a:rPr>
                <a:t>Modularity</a:t>
              </a:r>
            </a:p>
          </p:txBody>
        </p:sp>
      </p:grp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>
            <a:normAutofit fontScale="90000"/>
          </a:bodyPr>
          <a:lstStyle/>
          <a:p>
            <a:r>
              <a:rPr lang="en-US" altLang="ko-KR">
                <a:ea typeface="굴림" charset="-127"/>
              </a:rPr>
              <a:t>Basic Principles of Object Orientation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3595</Words>
  <Application>Microsoft Office PowerPoint</Application>
  <PresentationFormat>화면 슬라이드 쇼(4:3)</PresentationFormat>
  <Paragraphs>613</Paragraphs>
  <Slides>78</Slides>
  <Notes>4</Notes>
  <HiddenSlides>5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90" baseType="lpstr">
      <vt:lpstr>HCI Tulip</vt:lpstr>
      <vt:lpstr>HY견고딕</vt:lpstr>
      <vt:lpstr>고딕</vt:lpstr>
      <vt:lpstr>돋움체</vt:lpstr>
      <vt:lpstr>맑은 고딕</vt:lpstr>
      <vt:lpstr>신명조</vt:lpstr>
      <vt:lpstr>양재 튼튼B</vt:lpstr>
      <vt:lpstr>휴먼둥근헤드라인</vt:lpstr>
      <vt:lpstr>Arial</vt:lpstr>
      <vt:lpstr>Arial Narrow</vt:lpstr>
      <vt:lpstr>Wingdings</vt:lpstr>
      <vt:lpstr>Office 테마</vt:lpstr>
      <vt:lpstr>  Concepts of Object-Oriented  Software Development</vt:lpstr>
      <vt:lpstr>Table of Contents</vt:lpstr>
      <vt:lpstr>1. Background (배경) </vt:lpstr>
      <vt:lpstr>2. History</vt:lpstr>
      <vt:lpstr>PowerPoint 프레젠테이션</vt:lpstr>
      <vt:lpstr>Tree of PL’s</vt:lpstr>
      <vt:lpstr>3. 객체지향의 개념</vt:lpstr>
      <vt:lpstr>구조적 개발론 vs. 객체지향 개발론</vt:lpstr>
      <vt:lpstr>Basic Principles of Object Orientation</vt:lpstr>
      <vt:lpstr>3.1 Abstraction (추상화, 간략화)</vt:lpstr>
      <vt:lpstr>3.2 Encapsulation (캡슐화)</vt:lpstr>
      <vt:lpstr>3.3 Hierarchy</vt:lpstr>
      <vt:lpstr>3.4 함수지향 vs. 객체지향</vt:lpstr>
      <vt:lpstr>절차형 프로그래밍</vt:lpstr>
      <vt:lpstr>객체지향 프로그래밍</vt:lpstr>
      <vt:lpstr>PowerPoint 프레젠테이션</vt:lpstr>
      <vt:lpstr>PowerPoint 프레젠테이션</vt:lpstr>
      <vt:lpstr>4. 객체지향의 주요 개념</vt:lpstr>
      <vt:lpstr>1)  Object이란?</vt:lpstr>
      <vt:lpstr>Object의 특징</vt:lpstr>
      <vt:lpstr>Object Examples</vt:lpstr>
      <vt:lpstr>Object 예</vt:lpstr>
      <vt:lpstr>Objects</vt:lpstr>
      <vt:lpstr>객체와 클래스</vt:lpstr>
      <vt:lpstr>Composite/Complex object</vt:lpstr>
      <vt:lpstr>Finding Objects</vt:lpstr>
      <vt:lpstr>2) Encapsulation (캡슐화)</vt:lpstr>
      <vt:lpstr>3) 정보은폐 (Information Hiding)</vt:lpstr>
      <vt:lpstr>PowerPoint 프레젠테이션</vt:lpstr>
      <vt:lpstr>접근 모드 (visibility specifier)</vt:lpstr>
      <vt:lpstr>Java 예제</vt:lpstr>
      <vt:lpstr>protected</vt:lpstr>
      <vt:lpstr>Benefits of Information Hiding</vt:lpstr>
      <vt:lpstr>PowerPoint 프레젠테이션</vt:lpstr>
      <vt:lpstr>4) Message</vt:lpstr>
      <vt:lpstr>PowerPoint 프레젠테이션</vt:lpstr>
      <vt:lpstr>PowerPoint 프레젠테이션</vt:lpstr>
      <vt:lpstr>5) Class</vt:lpstr>
      <vt:lpstr>Class Example</vt:lpstr>
      <vt:lpstr>PowerPoint 프레젠테이션</vt:lpstr>
      <vt:lpstr>PowerPoint 프레젠테이션</vt:lpstr>
      <vt:lpstr>Class Example code</vt:lpstr>
      <vt:lpstr>Instance (object) </vt:lpstr>
      <vt:lpstr>Instance (C++)</vt:lpstr>
      <vt:lpstr>Instance (Java)</vt:lpstr>
      <vt:lpstr>생성자 (constructor)</vt:lpstr>
      <vt:lpstr>생성자의 예 (C++)</vt:lpstr>
      <vt:lpstr>소멸자 </vt:lpstr>
      <vt:lpstr>Class variable</vt:lpstr>
      <vt:lpstr>PowerPoint 프레젠테이션</vt:lpstr>
      <vt:lpstr>클래스 메소드</vt:lpstr>
      <vt:lpstr>Class methods</vt:lpstr>
      <vt:lpstr>6) Inheritance</vt:lpstr>
      <vt:lpstr>Inheritance 계층 </vt:lpstr>
      <vt:lpstr>PowerPoint 프레젠테이션</vt:lpstr>
      <vt:lpstr>PowerPoint 프레젠테이션</vt:lpstr>
      <vt:lpstr>7) 다형성 (Polymorphism)</vt:lpstr>
      <vt:lpstr>Overriding vs. overloading</vt:lpstr>
      <vt:lpstr>Function Overloading</vt:lpstr>
      <vt:lpstr>함수의 오버로딩</vt:lpstr>
      <vt:lpstr>PowerPoint 프레젠테이션</vt:lpstr>
      <vt:lpstr>8) 추상 클래스 (Abstract class)</vt:lpstr>
      <vt:lpstr>추상 클래스 / 메소드</vt:lpstr>
      <vt:lpstr>PowerPoint 프레젠테이션</vt:lpstr>
      <vt:lpstr>예제 (Java)</vt:lpstr>
      <vt:lpstr>예제 (C++)</vt:lpstr>
      <vt:lpstr>9) Generic Class</vt:lpstr>
      <vt:lpstr>예제 1</vt:lpstr>
      <vt:lpstr>Generic Class의 예제</vt:lpstr>
      <vt:lpstr>5. Advantages of OO</vt:lpstr>
      <vt:lpstr>객체지향 장점</vt:lpstr>
      <vt:lpstr>6. Problems</vt:lpstr>
      <vt:lpstr>7. What is OOA?</vt:lpstr>
      <vt:lpstr>8. What is OOD?</vt:lpstr>
      <vt:lpstr>객체지향 언어들</vt:lpstr>
      <vt:lpstr>개별 과제 </vt:lpstr>
      <vt:lpstr>과제 1</vt:lpstr>
      <vt:lpstr>팀 프로젝트</vt:lpstr>
    </vt:vector>
  </TitlesOfParts>
  <Company>My 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Development</dc:title>
  <dc:creator>Neo</dc:creator>
  <cp:lastModifiedBy>안 찬웅</cp:lastModifiedBy>
  <cp:revision>102</cp:revision>
  <dcterms:created xsi:type="dcterms:W3CDTF">2009-03-02T11:46:16Z</dcterms:created>
  <dcterms:modified xsi:type="dcterms:W3CDTF">2022-09-30T12:37:32Z</dcterms:modified>
</cp:coreProperties>
</file>