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5" r:id="rId3"/>
    <p:sldId id="294" r:id="rId4"/>
    <p:sldId id="396" r:id="rId5"/>
    <p:sldId id="394" r:id="rId6"/>
    <p:sldId id="397" r:id="rId7"/>
    <p:sldId id="337" r:id="rId8"/>
    <p:sldId id="398" r:id="rId9"/>
    <p:sldId id="399" r:id="rId10"/>
    <p:sldId id="487" r:id="rId11"/>
    <p:sldId id="492" r:id="rId12"/>
    <p:sldId id="494" r:id="rId13"/>
    <p:sldId id="400" r:id="rId14"/>
    <p:sldId id="378" r:id="rId15"/>
    <p:sldId id="534" r:id="rId16"/>
    <p:sldId id="379" r:id="rId17"/>
    <p:sldId id="535" r:id="rId18"/>
    <p:sldId id="282" r:id="rId19"/>
    <p:sldId id="292" r:id="rId20"/>
    <p:sldId id="302" r:id="rId21"/>
    <p:sldId id="542" r:id="rId22"/>
    <p:sldId id="537" r:id="rId23"/>
    <p:sldId id="259" r:id="rId24"/>
    <p:sldId id="281" r:id="rId25"/>
    <p:sldId id="539" r:id="rId26"/>
    <p:sldId id="540" r:id="rId27"/>
    <p:sldId id="541" r:id="rId28"/>
    <p:sldId id="301" r:id="rId29"/>
    <p:sldId id="260" r:id="rId30"/>
    <p:sldId id="273" r:id="rId31"/>
    <p:sldId id="274" r:id="rId32"/>
    <p:sldId id="275" r:id="rId33"/>
    <p:sldId id="276" r:id="rId34"/>
    <p:sldId id="269" r:id="rId35"/>
    <p:sldId id="401" r:id="rId36"/>
    <p:sldId id="402" r:id="rId37"/>
    <p:sldId id="403" r:id="rId38"/>
    <p:sldId id="484" r:id="rId39"/>
    <p:sldId id="485" r:id="rId40"/>
    <p:sldId id="404" r:id="rId41"/>
    <p:sldId id="456" r:id="rId42"/>
    <p:sldId id="406" r:id="rId43"/>
    <p:sldId id="407" r:id="rId44"/>
    <p:sldId id="366" r:id="rId45"/>
    <p:sldId id="382" r:id="rId46"/>
    <p:sldId id="383" r:id="rId47"/>
    <p:sldId id="415" r:id="rId48"/>
    <p:sldId id="416" r:id="rId49"/>
    <p:sldId id="417" r:id="rId50"/>
    <p:sldId id="345" r:id="rId51"/>
    <p:sldId id="357" r:id="rId52"/>
    <p:sldId id="455" r:id="rId53"/>
    <p:sldId id="419" r:id="rId54"/>
    <p:sldId id="330" r:id="rId55"/>
    <p:sldId id="426" r:id="rId56"/>
    <p:sldId id="428" r:id="rId57"/>
    <p:sldId id="431" r:id="rId58"/>
    <p:sldId id="433" r:id="rId59"/>
    <p:sldId id="434" r:id="rId60"/>
    <p:sldId id="435" r:id="rId61"/>
    <p:sldId id="436" r:id="rId62"/>
    <p:sldId id="437" r:id="rId63"/>
    <p:sldId id="438" r:id="rId64"/>
    <p:sldId id="440" r:id="rId65"/>
    <p:sldId id="444" r:id="rId66"/>
    <p:sldId id="446" r:id="rId67"/>
    <p:sldId id="447" r:id="rId68"/>
    <p:sldId id="448" r:id="rId69"/>
    <p:sldId id="449" r:id="rId70"/>
    <p:sldId id="453" r:id="rId71"/>
    <p:sldId id="454" r:id="rId7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6600"/>
    <a:srgbClr val="FF9900"/>
    <a:srgbClr val="00544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83" autoAdjust="0"/>
  </p:normalViewPr>
  <p:slideViewPr>
    <p:cSldViewPr>
      <p:cViewPr varScale="1">
        <p:scale>
          <a:sx n="103" d="100"/>
          <a:sy n="103" d="100"/>
        </p:scale>
        <p:origin x="12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C4EEC37-81AE-4F9C-99B7-A74803499C41}" type="datetimeFigureOut">
              <a:rPr lang="ko-KR" altLang="en-US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A16E758-3353-4E3D-AACB-5A64533220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8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EDC7415-273D-42A1-B17B-9630F13CE18F}" type="datetimeFigureOut">
              <a:rPr lang="ko-KR" altLang="en-US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1059FD0-C844-4410-AC10-6155A99CBD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08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331FAC-CED5-4330-B3D5-1A9909E2AEB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65E6C7-42D0-42C5-9C6B-5245A0527DC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59FD0-C844-4410-AC10-6155A99CBD0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그림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14"/>
          <p:cNvSpPr>
            <a:spLocks/>
          </p:cNvSpPr>
          <p:nvPr/>
        </p:nvSpPr>
        <p:spPr bwMode="ltGray">
          <a:xfrm>
            <a:off x="-44450" y="0"/>
            <a:ext cx="9188450" cy="200183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7" y="1254"/>
              </a:cxn>
              <a:cxn ang="0">
                <a:pos x="3091" y="421"/>
              </a:cxn>
              <a:cxn ang="0">
                <a:pos x="5774" y="841"/>
              </a:cxn>
              <a:cxn ang="0">
                <a:pos x="5774" y="14"/>
              </a:cxn>
              <a:cxn ang="0">
                <a:pos x="14" y="14"/>
              </a:cxn>
            </a:cxnLst>
            <a:rect l="0" t="0" r="r" b="b"/>
            <a:pathLst>
              <a:path w="5788" h="1261">
                <a:moveTo>
                  <a:pt x="14" y="14"/>
                </a:moveTo>
                <a:cubicBezTo>
                  <a:pt x="28" y="0"/>
                  <a:pt x="7" y="1261"/>
                  <a:pt x="7" y="1254"/>
                </a:cubicBezTo>
                <a:cubicBezTo>
                  <a:pt x="7" y="1247"/>
                  <a:pt x="1254" y="488"/>
                  <a:pt x="3091" y="421"/>
                </a:cubicBezTo>
                <a:cubicBezTo>
                  <a:pt x="4928" y="354"/>
                  <a:pt x="5760" y="780"/>
                  <a:pt x="5774" y="841"/>
                </a:cubicBezTo>
                <a:cubicBezTo>
                  <a:pt x="5788" y="902"/>
                  <a:pt x="5784" y="24"/>
                  <a:pt x="5774" y="14"/>
                </a:cubicBezTo>
                <a:cubicBezTo>
                  <a:pt x="5772" y="16"/>
                  <a:pt x="0" y="28"/>
                  <a:pt x="14" y="14"/>
                </a:cubicBezTo>
                <a:close/>
              </a:path>
            </a:pathLst>
          </a:custGeom>
          <a:gradFill rotWithShape="1">
            <a:gsLst>
              <a:gs pos="0">
                <a:srgbClr val="0066CC"/>
              </a:gs>
              <a:gs pos="100000">
                <a:srgbClr val="0066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468313" y="404813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>
                <a:solidFill>
                  <a:schemeClr val="bg1"/>
                </a:solidFill>
                <a:latin typeface="Bodoni MT Black" pitchFamily="18" charset="0"/>
                <a:ea typeface="+mn-ea"/>
              </a:rPr>
              <a:t>CHAPTER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214438" y="571500"/>
            <a:ext cx="13573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b="1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644900"/>
            <a:ext cx="65516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1700213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357938"/>
            <a:ext cx="2132012" cy="285750"/>
          </a:xfrm>
        </p:spPr>
        <p:txBody>
          <a:bodyPr/>
          <a:lstStyle>
            <a:lvl1pPr latinLnBrk="0">
              <a:defRPr kumimoji="0" sz="1400" smtClean="0"/>
            </a:lvl1pPr>
          </a:lstStyle>
          <a:p>
            <a:pPr>
              <a:defRPr/>
            </a:pPr>
            <a:fld id="{7F384F3C-3014-4898-B2A0-2E251AF51A02}" type="datetime1">
              <a:rPr lang="ko-KR" altLang="en-US" smtClean="0"/>
              <a:pPr>
                <a:defRPr/>
              </a:pPr>
              <a:t>2022-09-30</a:t>
            </a:fld>
            <a:endParaRPr lang="en-US" altLang="ko-KR" dirty="0"/>
          </a:p>
        </p:txBody>
      </p:sp>
      <p:sp>
        <p:nvSpPr>
          <p:cNvPr id="9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7010400" y="6429375"/>
            <a:ext cx="1905000" cy="2000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441607-09E0-4E32-8872-5D89744FE71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sz="240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0">
              <a:defRPr sz="2200">
                <a:solidFill>
                  <a:schemeClr val="tx1"/>
                </a:solidFill>
              </a:defRPr>
            </a:lvl2pPr>
            <a:lvl3pPr latinLnBrk="0">
              <a:defRPr sz="2000">
                <a:solidFill>
                  <a:srgbClr val="006600"/>
                </a:solidFill>
              </a:defRPr>
            </a:lvl3pPr>
            <a:lvl4pPr latinLnBrk="0">
              <a:buFont typeface="Wingdings" pitchFamily="2" charset="2"/>
              <a:buChar char="§"/>
              <a:defRPr sz="1800"/>
            </a:lvl4pPr>
            <a:lvl5pPr latinLnBrk="0">
              <a:buFont typeface="Arial" pitchFamily="34" charset="0"/>
              <a:buChar char="•"/>
              <a:defRPr sz="1600" b="1">
                <a:solidFill>
                  <a:srgbClr val="CC00CC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357938"/>
            <a:ext cx="2132012" cy="239712"/>
          </a:xfrm>
        </p:spPr>
        <p:txBody>
          <a:bodyPr/>
          <a:lstStyle>
            <a:lvl1pPr latinLnBrk="0">
              <a:defRPr kumimoji="0" sz="1400" smtClean="0"/>
            </a:lvl1pPr>
          </a:lstStyle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429375"/>
            <a:ext cx="1905000" cy="200025"/>
          </a:xfrm>
        </p:spPr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그림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0108"/>
            <a:ext cx="8001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>
                <a:solidFill>
                  <a:srgbClr val="CC00CC"/>
                </a:solidFill>
              </a:rPr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4313"/>
            <a:ext cx="807561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30188" y="6429375"/>
            <a:ext cx="2132012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400" b="1" smtClean="0">
                <a:latin typeface="굴림" pitchFamily="50" charset="-127"/>
                <a:ea typeface="굴림" pitchFamily="50" charset="-127"/>
              </a:defRPr>
            </a:lvl1pPr>
          </a:lstStyle>
          <a:p>
            <a:fld id="{B1719F6D-705F-4F7E-B90D-1BF25105C36B}" type="datetime1">
              <a:rPr lang="ko-KR" altLang="en-US" smtClean="0"/>
              <a:pPr/>
              <a:t>2022-09-30</a:t>
            </a:fld>
            <a:endParaRPr lang="ko-KR" alt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29375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smtClean="0">
                <a:latin typeface="+mj-lt"/>
                <a:ea typeface="+mj-ea"/>
              </a:defRPr>
            </a:lvl1pPr>
          </a:lstStyle>
          <a:p>
            <a:fld id="{C0FCB16F-15BD-4CB5-BAB8-C8BC33997AF1}" type="slidenum">
              <a:rPr lang="ko-KR" altLang="en-US" smtClean="0"/>
              <a:pPr/>
              <a:t>‹#›</a:t>
            </a:fld>
            <a:r>
              <a:rPr lang="en-US" altLang="ko-KR"/>
              <a:t>/86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 ftr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u"/>
        <a:defRPr kumimoji="1" sz="2400" b="1">
          <a:solidFill>
            <a:srgbClr val="FF99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>
          <a:solidFill>
            <a:srgbClr val="00206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 b="1">
          <a:solidFill>
            <a:srgbClr val="00664D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800" b="1">
          <a:solidFill>
            <a:srgbClr val="8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1600" b="1">
          <a:solidFill>
            <a:srgbClr val="CC00CC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UML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b="1" dirty="0">
                <a:ea typeface="굴림" charset="-127"/>
              </a:rPr>
              <a:t>개요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(Introduction to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Class Diagrams]</a:t>
            </a:r>
            <a:endParaRPr lang="ko-KR" altLang="en-US" b="1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10.6 </a:t>
            </a:r>
            <a:r>
              <a:rPr lang="ko-KR" altLang="en-US" dirty="0"/>
              <a:t>연관 관계 </a:t>
            </a:r>
            <a:r>
              <a:rPr lang="en-US" altLang="ko-KR" dirty="0"/>
              <a:t>(3/23)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기본 개념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연관 관계는 두 개 이상의 클래스 간 관련성을 뜻함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시스템에서 객체는 독립적으로 존재할 수 없음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그 관련성의 정확한 의미는 관련된 두 클래스에 따라서 달라짐</a:t>
            </a:r>
            <a:endParaRPr lang="en-US" altLang="ko-KR" dirty="0"/>
          </a:p>
        </p:txBody>
      </p:sp>
      <p:grpSp>
        <p:nvGrpSpPr>
          <p:cNvPr id="2" name="그룹 14"/>
          <p:cNvGrpSpPr/>
          <p:nvPr/>
        </p:nvGrpSpPr>
        <p:grpSpPr>
          <a:xfrm>
            <a:off x="1214414" y="3000372"/>
            <a:ext cx="7215238" cy="2941316"/>
            <a:chOff x="137281" y="2428875"/>
            <a:chExt cx="9115416" cy="392906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71688" y="2928938"/>
              <a:ext cx="4772025" cy="2990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5214937" y="2428875"/>
              <a:ext cx="2503482" cy="357188"/>
            </a:xfrm>
            <a:prstGeom prst="accentCallout1">
              <a:avLst>
                <a:gd name="adj1" fmla="val 51352"/>
                <a:gd name="adj2" fmla="val -1222"/>
                <a:gd name="adj3" fmla="val 269500"/>
                <a:gd name="adj4" fmla="val -726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학생이 수업을 듣는다</a:t>
              </a: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5429250" y="6000750"/>
              <a:ext cx="2830679" cy="357188"/>
            </a:xfrm>
            <a:prstGeom prst="accentCallout1">
              <a:avLst>
                <a:gd name="adj1" fmla="val 51352"/>
                <a:gd name="adj2" fmla="val -1222"/>
                <a:gd name="adj3" fmla="val -153194"/>
                <a:gd name="adj4" fmla="val -22148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교수는 과제를 부과한다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6500813" y="4071937"/>
              <a:ext cx="2751884" cy="357187"/>
            </a:xfrm>
            <a:prstGeom prst="accentCallout1">
              <a:avLst>
                <a:gd name="adj1" fmla="val 51352"/>
                <a:gd name="adj2" fmla="val -1222"/>
                <a:gd name="adj3" fmla="val 110181"/>
                <a:gd name="adj4" fmla="val -1431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학생은 과제를 제출한다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6357936" y="4643438"/>
              <a:ext cx="2804508" cy="357187"/>
            </a:xfrm>
            <a:prstGeom prst="accentCallout1">
              <a:avLst>
                <a:gd name="adj1" fmla="val 51352"/>
                <a:gd name="adj2" fmla="val -1222"/>
                <a:gd name="adj3" fmla="val -40079"/>
                <a:gd name="adj4" fmla="val -4511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교수는 학생을 면담한다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903132" y="5786438"/>
              <a:ext cx="2311557" cy="357187"/>
            </a:xfrm>
            <a:prstGeom prst="accentCallout1">
              <a:avLst>
                <a:gd name="adj1" fmla="val 66236"/>
                <a:gd name="adj2" fmla="val 98644"/>
                <a:gd name="adj3" fmla="val -278218"/>
                <a:gd name="adj4" fmla="val 13484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교수는 수업을 한다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37281" y="3071813"/>
              <a:ext cx="3005968" cy="357187"/>
            </a:xfrm>
            <a:prstGeom prst="accentCallout1">
              <a:avLst>
                <a:gd name="adj1" fmla="val 66236"/>
                <a:gd name="adj2" fmla="val 98644"/>
                <a:gd name="adj3" fmla="val 201032"/>
                <a:gd name="adj4" fmla="val 11085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조교는 수업 진행을 돕는다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642938" y="5000625"/>
              <a:ext cx="2428875" cy="357188"/>
            </a:xfrm>
            <a:prstGeom prst="accentCallout1">
              <a:avLst>
                <a:gd name="adj1" fmla="val 66236"/>
                <a:gd name="adj2" fmla="val 98644"/>
                <a:gd name="adj3" fmla="val -31148"/>
                <a:gd name="adj4" fmla="val 111727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교수는 조교에게 수업진행관련 지시를 한다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43042" y="6000768"/>
            <a:ext cx="64294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10.62]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연관 관계의 의미는 관련된 클래스에 따라 달라진다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3A264C-E3D3-4A67-84BF-F199F153D24A}" type="datetime1">
              <a:rPr lang="ko-KR" altLang="en-US" smtClean="0"/>
              <a:pPr>
                <a:defRPr/>
              </a:pPr>
              <a:t>2022-09-30</a:t>
            </a:fld>
            <a:endParaRPr lang="en-US" altLang="ko-KR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CE83-3A7E-4F4B-B636-9A48FF043048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/86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10.6 </a:t>
            </a:r>
            <a:r>
              <a:rPr lang="ko-KR" altLang="en-US" dirty="0"/>
              <a:t>연관 관계 </a:t>
            </a:r>
            <a:r>
              <a:rPr lang="en-US" altLang="ko-KR" dirty="0"/>
              <a:t>(8/23)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기본 개념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연관 관계는 메시지 전달의 통로 역할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연관</a:t>
            </a:r>
            <a:r>
              <a:rPr lang="en-US" altLang="ko-KR" dirty="0"/>
              <a:t> </a:t>
            </a:r>
            <a:r>
              <a:rPr lang="ko-KR" altLang="en-US" dirty="0"/>
              <a:t>관계가 있는 상대 객체에 메시지 전달을 위해서는 상대 객체에 대한 참조 필요</a:t>
            </a:r>
            <a:endParaRPr lang="en-US" altLang="ko-KR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14612" y="5857892"/>
            <a:ext cx="37147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10.67]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연관 관계의 구현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Java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2786058"/>
            <a:ext cx="4191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71538" y="4214818"/>
          <a:ext cx="7143801" cy="1619405"/>
        </p:xfrm>
        <a:graphic>
          <a:graphicData uri="http://schemas.openxmlformats.org/drawingml/2006/table">
            <a:tbl>
              <a:tblPr/>
              <a:tblGrid>
                <a:gridCol w="341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627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class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교수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{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</a:t>
                      </a:r>
                      <a:r>
                        <a:rPr lang="ko-KR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;</a:t>
                      </a:r>
                      <a:endParaRPr lang="ko-KR" sz="1400" b="1" kern="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 void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전공조회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</a:t>
                      </a:r>
                      <a:r>
                        <a:rPr lang="ko-KR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….() ; 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 void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성격조회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</a:t>
                      </a:r>
                      <a:r>
                        <a:rPr lang="ko-KR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….() ; 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0415" marR="60415" marT="30208" marB="302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class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{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</a:t>
                      </a:r>
                      <a:r>
                        <a:rPr lang="ko-KR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교수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교수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;</a:t>
                      </a:r>
                      <a:endParaRPr lang="ko-KR" sz="1400" b="1" kern="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public void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수업진행준비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</a:t>
                      </a:r>
                      <a:r>
                        <a:rPr lang="ko-KR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교수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….() ;  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0415" marR="60415" marT="30208" marB="302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아래쪽 화살표 5"/>
          <p:cNvSpPr>
            <a:spLocks noChangeArrowheads="1"/>
          </p:cNvSpPr>
          <p:nvPr/>
        </p:nvSpPr>
        <p:spPr bwMode="auto">
          <a:xfrm>
            <a:off x="3500430" y="3571876"/>
            <a:ext cx="1857375" cy="500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972BB"/>
          </a:solidFill>
          <a:ln w="9525" algn="ctr">
            <a:solidFill>
              <a:srgbClr val="23387D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7DF1CFB-8EE2-4149-9BF7-A57CC69FEBBD}" type="datetime1">
              <a:rPr lang="ko-KR" altLang="en-US" smtClean="0"/>
              <a:pPr>
                <a:defRPr/>
              </a:pPr>
              <a:t>2022-09-30</a:t>
            </a:fld>
            <a:endParaRPr lang="en-US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CE83-3A7E-4F4B-B636-9A48FF043048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/86</a:t>
            </a:r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10.6 </a:t>
            </a:r>
            <a:r>
              <a:rPr lang="ko-KR" altLang="en-US" dirty="0"/>
              <a:t>연관 관계 </a:t>
            </a:r>
            <a:r>
              <a:rPr lang="en-US" altLang="ko-KR" dirty="0"/>
              <a:t>(10/23)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기본 개념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연관 관계는 메시지 전달의 통로 역할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연관 관계는 방향성이 지정될 수 있음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연관 관계의 방향성은 메시지의 전달 방향</a:t>
            </a:r>
            <a:endParaRPr lang="en-US" altLang="ko-KR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5984" y="5857892"/>
            <a:ext cx="52149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10.70]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방향성이 있는 연관 관계의 구현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Java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2786058"/>
            <a:ext cx="3790982" cy="9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38" y="4000504"/>
          <a:ext cx="7215238" cy="1611939"/>
        </p:xfrm>
        <a:graphic>
          <a:graphicData uri="http://schemas.openxmlformats.org/drawingml/2006/table">
            <a:tbl>
              <a:tblPr/>
              <a:tblGrid>
                <a:gridCol w="344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68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class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교수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{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private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;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 void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전공조회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 a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….() ; 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 void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성격조회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 a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….() ; 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0165" marR="50165" marT="26475" marB="264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class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조교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{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</a:t>
                      </a:r>
                      <a:r>
                        <a:rPr lang="en-US" sz="1400" b="1" strike="dblStrike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private </a:t>
                      </a:r>
                      <a:r>
                        <a:rPr lang="ko-KR" sz="1400" b="1" strike="dblStrike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교수</a:t>
                      </a:r>
                      <a:r>
                        <a:rPr lang="en-US" sz="1400" b="1" strike="dblStrike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400" b="1" strike="dblStrike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교수</a:t>
                      </a:r>
                      <a:r>
                        <a:rPr lang="en-US" sz="1400" b="1" strike="dblStrike" kern="1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;</a:t>
                      </a:r>
                      <a:endParaRPr lang="ko-KR" sz="1400" b="1" kern="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public void </a:t>
                      </a:r>
                      <a:r>
                        <a:rPr lang="ko-KR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수업진행준비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</a:t>
                      </a:r>
                      <a:r>
                        <a:rPr lang="en-US" sz="1400" b="1" strike="sngStrike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</a:t>
                      </a:r>
                      <a:r>
                        <a:rPr lang="ko-KR" sz="1400" b="1" strike="sngStrike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교수</a:t>
                      </a:r>
                      <a:r>
                        <a:rPr lang="en-US" sz="1400" b="1" strike="sngStrike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….() ;  </a:t>
                      </a: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}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0165" marR="50165" marT="26475" marB="264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아래쪽 화살표 5"/>
          <p:cNvSpPr>
            <a:spLocks noChangeArrowheads="1"/>
          </p:cNvSpPr>
          <p:nvPr/>
        </p:nvSpPr>
        <p:spPr bwMode="auto">
          <a:xfrm>
            <a:off x="4000496" y="3500438"/>
            <a:ext cx="928686" cy="41671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972BB"/>
          </a:solidFill>
          <a:ln w="9525" algn="ctr">
            <a:solidFill>
              <a:srgbClr val="23387D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0A846EC-6AF8-4861-9EB4-9E19B767E7FA}" type="datetime1">
              <a:rPr lang="ko-KR" altLang="en-US" smtClean="0"/>
              <a:pPr>
                <a:defRPr/>
              </a:pPr>
              <a:t>2022-09-30</a:t>
            </a:fld>
            <a:endParaRPr lang="en-US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CE83-3A7E-4F4B-B636-9A48FF043048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/86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클래스 간의 관계</a:t>
            </a:r>
            <a:r>
              <a:rPr lang="en-US" altLang="ko-KR" dirty="0"/>
              <a:t>(</a:t>
            </a:r>
            <a:r>
              <a:rPr lang="ko-KR" altLang="en-US" dirty="0"/>
              <a:t>연관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집합관계 </a:t>
            </a:r>
            <a:r>
              <a:rPr lang="en-US" altLang="ko-KR" dirty="0"/>
              <a:t>: </a:t>
            </a:r>
            <a:r>
              <a:rPr lang="ko-KR" altLang="en-US" dirty="0"/>
              <a:t>하나의 클래스가 다른 클래스의 부분이나 구성원이 되는 의미 표현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클래스 다이어그램</a:t>
            </a:r>
            <a:r>
              <a:rPr lang="en-US" altLang="ko-KR" dirty="0"/>
              <a:t>(7/12)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14414" y="2857496"/>
            <a:ext cx="6858000" cy="2986088"/>
            <a:chOff x="1285852" y="2000240"/>
            <a:chExt cx="6858000" cy="298608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57477" y="2500303"/>
              <a:ext cx="3057525" cy="248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5643540" y="3214678"/>
              <a:ext cx="2500312" cy="357187"/>
            </a:xfrm>
            <a:prstGeom prst="accentCallout1">
              <a:avLst>
                <a:gd name="adj1" fmla="val 50157"/>
                <a:gd name="adj2" fmla="val 2389"/>
                <a:gd name="adj3" fmla="val 18662"/>
                <a:gd name="adj4" fmla="val -12213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운동선수는 팀의 구성원이다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214790" y="2000240"/>
              <a:ext cx="2286000" cy="357188"/>
            </a:xfrm>
            <a:prstGeom prst="accentCallout1">
              <a:avLst>
                <a:gd name="adj1" fmla="val 50157"/>
                <a:gd name="adj2" fmla="val 2389"/>
                <a:gd name="adj3" fmla="val 185356"/>
                <a:gd name="adj4" fmla="val -413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감독은 팀의 구성원이다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285852" y="3367078"/>
              <a:ext cx="2786063" cy="357187"/>
            </a:xfrm>
            <a:prstGeom prst="accentCallout1">
              <a:avLst>
                <a:gd name="adj1" fmla="val 50157"/>
                <a:gd name="adj2" fmla="val 98449"/>
                <a:gd name="adj3" fmla="val 87125"/>
                <a:gd name="adj4" fmla="val 111958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latinLnBrk="0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구성원 중의 한 명은 주장 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“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역할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을 한다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428860" y="5786454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1.13]</a:t>
            </a:r>
            <a:r>
              <a:rPr lang="ko-KR" altLang="en-US" sz="1600" b="1" dirty="0">
                <a:solidFill>
                  <a:schemeClr val="tx1"/>
                </a:solidFill>
              </a:rPr>
              <a:t>클래스 간의 집합관계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B5C7A9-ED4C-4AEE-AB28-60074164BC72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13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클래스 간의 관계</a:t>
            </a:r>
            <a:r>
              <a:rPr lang="en-US" altLang="ko-KR" dirty="0"/>
              <a:t>(</a:t>
            </a:r>
            <a:r>
              <a:rPr lang="ko-KR" altLang="en-US" dirty="0"/>
              <a:t>연관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일반화 관계 </a:t>
            </a:r>
            <a:r>
              <a:rPr lang="en-US" altLang="ko-KR" dirty="0"/>
              <a:t>: </a:t>
            </a:r>
            <a:r>
              <a:rPr lang="ko-KR" altLang="en-US" dirty="0"/>
              <a:t>유사한 두 클래스 간의 관계로서 상위 클래스가 하위 클래스보다 더 일반적인 개념을 뜻할 때 사용 </a:t>
            </a:r>
          </a:p>
        </p:txBody>
      </p:sp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클래스 다이어그램</a:t>
            </a:r>
            <a:r>
              <a:rPr lang="en-US" altLang="ko-KR" dirty="0"/>
              <a:t>(8/12)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28596" y="3071810"/>
            <a:ext cx="8072438" cy="2857500"/>
            <a:chOff x="428625" y="2357438"/>
            <a:chExt cx="8072438" cy="28575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95563" y="2781300"/>
              <a:ext cx="4905375" cy="207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428625" y="3500438"/>
              <a:ext cx="2357438" cy="642937"/>
            </a:xfrm>
            <a:prstGeom prst="accentCallout1">
              <a:avLst>
                <a:gd name="adj1" fmla="val 74963"/>
                <a:gd name="adj2" fmla="val 94866"/>
                <a:gd name="adj3" fmla="val 97708"/>
                <a:gd name="adj4" fmla="val 11569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일반화 관계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주전선수는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운동선수이다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6357938" y="2357438"/>
              <a:ext cx="1214437" cy="357187"/>
            </a:xfrm>
            <a:prstGeom prst="accentCallout1">
              <a:avLst>
                <a:gd name="adj1" fmla="val 50157"/>
                <a:gd name="adj2" fmla="val 2389"/>
                <a:gd name="adj3" fmla="val 140708"/>
                <a:gd name="adj4" fmla="val -1072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추상 클래스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6858000" y="3071813"/>
              <a:ext cx="1143000" cy="357187"/>
            </a:xfrm>
            <a:prstGeom prst="accentCallout1">
              <a:avLst>
                <a:gd name="adj1" fmla="val 50157"/>
                <a:gd name="adj2" fmla="val 2389"/>
                <a:gd name="adj3" fmla="val 54384"/>
                <a:gd name="adj4" fmla="val -44213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추상 연산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6786563" y="4857750"/>
              <a:ext cx="1428750" cy="357188"/>
            </a:xfrm>
            <a:prstGeom prst="accentCallout1">
              <a:avLst>
                <a:gd name="adj1" fmla="val 50157"/>
                <a:gd name="adj2" fmla="val 2389"/>
                <a:gd name="adj3" fmla="val -67662"/>
                <a:gd name="adj4" fmla="val -979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연산의 재정의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1857375" y="2428875"/>
              <a:ext cx="1214438" cy="357188"/>
            </a:xfrm>
            <a:prstGeom prst="accentCallout1">
              <a:avLst>
                <a:gd name="adj1" fmla="val 62065"/>
                <a:gd name="adj2" fmla="val 94315"/>
                <a:gd name="adj3" fmla="val 113917"/>
                <a:gd name="adj4" fmla="val 12060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상위 클래스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1214438" y="4500563"/>
              <a:ext cx="1214437" cy="357187"/>
            </a:xfrm>
            <a:prstGeom prst="accentCallout1">
              <a:avLst>
                <a:gd name="adj1" fmla="val 62065"/>
                <a:gd name="adj2" fmla="val 94315"/>
                <a:gd name="adj3" fmla="val -2176"/>
                <a:gd name="adj4" fmla="val 11447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하위 클래스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6929438" y="3643313"/>
              <a:ext cx="1571625" cy="357187"/>
            </a:xfrm>
            <a:prstGeom prst="accentCallout1">
              <a:avLst>
                <a:gd name="adj1" fmla="val 50157"/>
                <a:gd name="adj2" fmla="val 2389"/>
                <a:gd name="adj3" fmla="val 140708"/>
                <a:gd name="adj4" fmla="val -1072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구체적 클래스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214546" y="5715016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1.14]</a:t>
            </a:r>
            <a:r>
              <a:rPr lang="ko-KR" altLang="en-US" sz="1600" b="1" dirty="0">
                <a:solidFill>
                  <a:schemeClr val="tx1"/>
                </a:solidFill>
              </a:rPr>
              <a:t>클래스 간의 일반화 관계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1DE9F-29DB-4775-8696-5456CA6A36A2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14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10.8 </a:t>
            </a:r>
            <a:r>
              <a:rPr lang="ko-KR" altLang="en-US" dirty="0"/>
              <a:t>일반화 관계</a:t>
            </a:r>
            <a:r>
              <a:rPr lang="en-US" altLang="ko-KR" dirty="0"/>
              <a:t>(37/37)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실용 지침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추상 클래스와 인터페이스의 차이</a:t>
            </a:r>
            <a:endParaRPr lang="en-US" altLang="ko-KR" dirty="0"/>
          </a:p>
          <a:p>
            <a:pPr lvl="2">
              <a:defRPr/>
            </a:pPr>
            <a:r>
              <a:rPr lang="ko-KR" altLang="en-US" sz="2000" dirty="0"/>
              <a:t>명세의 영향 대상</a:t>
            </a:r>
            <a:endParaRPr lang="en-US" altLang="ko-KR" sz="20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857356" y="6090842"/>
            <a:ext cx="55007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10.126]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추상 클래스와 인터페이스의 차이점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28662" y="2428868"/>
            <a:ext cx="7072362" cy="3509641"/>
            <a:chOff x="-220960" y="1481138"/>
            <a:chExt cx="9539445" cy="47339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1481138"/>
              <a:ext cx="4848225" cy="473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5857875" y="2981325"/>
              <a:ext cx="2143125" cy="500063"/>
            </a:xfrm>
            <a:prstGeom prst="accentCallout1">
              <a:avLst>
                <a:gd name="adj1" fmla="val 60139"/>
                <a:gd name="adj2" fmla="val -227"/>
                <a:gd name="adj3" fmla="val 118894"/>
                <a:gd name="adj4" fmla="val -4431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Circle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Shape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의 일종이어야 한다</a:t>
              </a: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6500813" y="4267200"/>
              <a:ext cx="2817672" cy="500063"/>
            </a:xfrm>
            <a:prstGeom prst="accentCallout1">
              <a:avLst>
                <a:gd name="adj1" fmla="val 60139"/>
                <a:gd name="adj2" fmla="val -227"/>
                <a:gd name="adj3" fmla="val 91250"/>
                <a:gd name="adj4" fmla="val -946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spcBef>
                  <a:spcPct val="10000"/>
                </a:spcBef>
              </a:pPr>
              <a:r>
                <a:rPr kumimoji="0" lang="en-US" altLang="ko-KR" sz="1400" b="1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Ballon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Resizable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의 일종이 아니어도 된다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-220960" y="4481513"/>
              <a:ext cx="2721273" cy="500062"/>
            </a:xfrm>
            <a:prstGeom prst="accentCallout1">
              <a:avLst>
                <a:gd name="adj1" fmla="val 62264"/>
                <a:gd name="adj2" fmla="val 93042"/>
                <a:gd name="adj3" fmla="val 33843"/>
                <a:gd name="adj4" fmla="val 112463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Student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kumimoji="0" lang="en-US" altLang="ko-KR" sz="1400" b="1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Clonable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의 일종이 아니어도 된다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" name="날짜 개체 틀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BAA8E29-E9FB-4968-820F-8762E8A7A556}" type="datetime1">
              <a:rPr lang="ko-KR" altLang="en-US" smtClean="0"/>
              <a:pPr>
                <a:defRPr/>
              </a:pPr>
              <a:t>2022-09-30</a:t>
            </a:fld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CE83-3A7E-4F4B-B636-9A48FF043048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/86</a:t>
            </a: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클래스 간의 관계</a:t>
            </a:r>
            <a:endParaRPr lang="en-US" altLang="ko-KR" dirty="0"/>
          </a:p>
          <a:p>
            <a:pPr lvl="2"/>
            <a:r>
              <a:rPr lang="ko-KR" altLang="en-US" dirty="0"/>
              <a:t>의존관계 </a:t>
            </a:r>
            <a:r>
              <a:rPr lang="en-US" altLang="ko-KR" dirty="0"/>
              <a:t>:</a:t>
            </a:r>
            <a:r>
              <a:rPr lang="ko-KR" altLang="en-US" dirty="0"/>
              <a:t> 한 클래스의 변경이 다른 클래스의 수정을 유발</a:t>
            </a:r>
            <a:endParaRPr lang="en-US" altLang="ko-KR" dirty="0"/>
          </a:p>
        </p:txBody>
      </p:sp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클래스 다이어그램</a:t>
            </a:r>
            <a:r>
              <a:rPr lang="en-US" altLang="ko-KR" dirty="0"/>
              <a:t>(9/12)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43042" y="2714620"/>
            <a:ext cx="6643734" cy="2643206"/>
            <a:chOff x="2028825" y="2428875"/>
            <a:chExt cx="6329363" cy="221456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28825" y="2643188"/>
              <a:ext cx="5086350" cy="157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5286375" y="4214813"/>
              <a:ext cx="3071813" cy="428625"/>
            </a:xfrm>
            <a:prstGeom prst="accentCallout1">
              <a:avLst>
                <a:gd name="adj1" fmla="val 50157"/>
                <a:gd name="adj2" fmla="val 2389"/>
                <a:gd name="adj3" fmla="val -67662"/>
                <a:gd name="adj4" fmla="val -979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경기성적 클래스가 변경되면 운동선수 클래스도 변경될 수 있다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5500688" y="2428875"/>
              <a:ext cx="1000125" cy="428625"/>
            </a:xfrm>
            <a:prstGeom prst="accentCallout1">
              <a:avLst>
                <a:gd name="adj1" fmla="val 50157"/>
                <a:gd name="adj2" fmla="val 2389"/>
                <a:gd name="adj3" fmla="val 167995"/>
                <a:gd name="adj4" fmla="val -1942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의존관계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357422" y="5357826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1.15]</a:t>
            </a:r>
            <a:r>
              <a:rPr lang="ko-KR" altLang="en-US" sz="1600" b="1" dirty="0">
                <a:solidFill>
                  <a:schemeClr val="tx1"/>
                </a:solidFill>
              </a:rPr>
              <a:t>클래스 간의 의존 관계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F40A0-B52A-473F-B504-96D4C6AB225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16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07A590-CA17-273A-165B-15814F4A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개념 클래스 다이어그램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분석 클래스 다이어그램</a:t>
            </a:r>
            <a:endParaRPr lang="en-US" altLang="ko-KR" dirty="0"/>
          </a:p>
          <a:p>
            <a:r>
              <a:rPr lang="ko-KR" altLang="en-US" dirty="0"/>
              <a:t> 설계 클래스 다이어그램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18C023-0CA5-DBA4-B028-A4909D26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클래스 다이어그램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02705-3537-59E6-D673-A30E5161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C3F61-A4FD-F0BF-3CA5-3F2BE581E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17</a:t>
            </a:fld>
            <a:r>
              <a:rPr lang="en-US" altLang="ko-KR"/>
              <a:t>/86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2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 클래스 다이어그램</a:t>
            </a:r>
            <a:endParaRPr lang="en-US" altLang="ko-KR" dirty="0"/>
          </a:p>
          <a:p>
            <a:pPr lvl="1"/>
            <a:r>
              <a:rPr lang="ko-KR" altLang="en-US" dirty="0" err="1"/>
              <a:t>엔티티</a:t>
            </a:r>
            <a:r>
              <a:rPr lang="ko-KR" altLang="en-US" dirty="0"/>
              <a:t> 클래스 </a:t>
            </a:r>
            <a:r>
              <a:rPr lang="en-US" altLang="ko-KR" dirty="0"/>
              <a:t>:</a:t>
            </a:r>
            <a:r>
              <a:rPr lang="ko-KR" altLang="en-US" dirty="0"/>
              <a:t> 영속적인 정보의 관리 기능을 하는 클래스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기본 개념</a:t>
            </a:r>
            <a:r>
              <a:rPr lang="en-US" altLang="ko-KR" dirty="0"/>
              <a:t>(10/22)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71670" y="2285992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11.2]</a:t>
            </a:r>
            <a:r>
              <a:rPr lang="ko-KR" altLang="en-US" sz="1600" b="1" dirty="0">
                <a:solidFill>
                  <a:schemeClr val="tx1"/>
                </a:solidFill>
              </a:rPr>
              <a:t>영속적인 데이터의 예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00166" y="2643182"/>
          <a:ext cx="6572296" cy="3596640"/>
        </p:xfrm>
        <a:graphic>
          <a:graphicData uri="http://schemas.openxmlformats.org/drawingml/2006/table">
            <a:tbl>
              <a:tblPr/>
              <a:tblGrid>
                <a:gridCol w="302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5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5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solidFill>
                            <a:schemeClr val="accent2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시스템의 유형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solidFill>
                            <a:schemeClr val="accent2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영속적인 데이터의 예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7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수강신청 시스템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학생 정보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교수 정보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개설된 교과목 정보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학생이 수강 신청한 교과목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4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도서관리 시스템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각 도서에 대한 정보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사서 정보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대출자 정보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대출 정보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바탕"/>
                          <a:ea typeface="맑은 고딕"/>
                          <a:cs typeface="Times New Roman"/>
                        </a:rPr>
                        <a:t>엘리베이터제어 시스템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바탕"/>
                          <a:ea typeface="맑은 고딕"/>
                          <a:cs typeface="Times New Roman"/>
                        </a:rPr>
                        <a:t>없음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18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9D7164-9774-416F-9F3C-7A9D161B4109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 클래스 다이어그램</a:t>
            </a:r>
            <a:endParaRPr lang="en-US" altLang="ko-KR" dirty="0"/>
          </a:p>
          <a:p>
            <a:pPr lvl="1"/>
            <a:r>
              <a:rPr lang="ko-KR" altLang="en-US" dirty="0" err="1"/>
              <a:t>엔티티</a:t>
            </a:r>
            <a:r>
              <a:rPr lang="ko-KR" altLang="en-US" dirty="0"/>
              <a:t> 클래스 간의 관계는 영속적인 데이터 간의 관계 표현</a:t>
            </a:r>
            <a:endParaRPr lang="en-US" altLang="ko-KR" dirty="0"/>
          </a:p>
          <a:p>
            <a:pPr lvl="2"/>
            <a:r>
              <a:rPr lang="ko-KR" altLang="en-US" dirty="0"/>
              <a:t>기존의 </a:t>
            </a:r>
            <a:r>
              <a:rPr lang="en-US" altLang="ko-KR" dirty="0"/>
              <a:t>ER </a:t>
            </a:r>
            <a:r>
              <a:rPr lang="ko-KR" altLang="en-US" dirty="0"/>
              <a:t>다이어그램을 이용하여 표현하던 데이터 모델을 클래스 다이어그램을 이용하여 표현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기본 개념</a:t>
            </a:r>
            <a:r>
              <a:rPr lang="en-US" altLang="ko-KR" dirty="0"/>
              <a:t>(21/22)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28794" y="6215082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11.20]</a:t>
            </a:r>
            <a:r>
              <a:rPr lang="ko-KR" altLang="en-US" sz="1600" b="1" dirty="0" err="1">
                <a:solidFill>
                  <a:schemeClr val="tx1"/>
                </a:solidFill>
              </a:rPr>
              <a:t>엔티티</a:t>
            </a:r>
            <a:r>
              <a:rPr lang="ko-KR" altLang="en-US" sz="1600" b="1" dirty="0">
                <a:solidFill>
                  <a:schemeClr val="tx1"/>
                </a:solidFill>
              </a:rPr>
              <a:t> 클래스 간의 관계 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예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85786" y="2981343"/>
            <a:ext cx="7858174" cy="3305177"/>
            <a:chOff x="785786" y="2981343"/>
            <a:chExt cx="7858174" cy="330517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14519" y="2981343"/>
              <a:ext cx="5943582" cy="3305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928663" y="4936312"/>
              <a:ext cx="1714475" cy="469192"/>
            </a:xfrm>
            <a:prstGeom prst="accentCallout1">
              <a:avLst>
                <a:gd name="adj1" fmla="val 38324"/>
                <a:gd name="adj2" fmla="val 97065"/>
                <a:gd name="adj3" fmla="val 43847"/>
                <a:gd name="adj4" fmla="val 12182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한</a:t>
              </a:r>
              <a:r>
                <a: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사용자가 많은 도서를 대출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4572000" y="3752895"/>
              <a:ext cx="1928776" cy="469192"/>
            </a:xfrm>
            <a:prstGeom prst="accentCallout1">
              <a:avLst>
                <a:gd name="adj1" fmla="val 38324"/>
                <a:gd name="adj2" fmla="val 97065"/>
                <a:gd name="adj3" fmla="val 157219"/>
                <a:gd name="adj4" fmla="val 11003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한 도서에 대해서 물리적인 책은 많이 존재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6429388" y="5014510"/>
              <a:ext cx="1643123" cy="469192"/>
            </a:xfrm>
            <a:prstGeom prst="accentCallout1">
              <a:avLst>
                <a:gd name="adj1" fmla="val 57079"/>
                <a:gd name="adj2" fmla="val 417"/>
                <a:gd name="adj3" fmla="val 27298"/>
                <a:gd name="adj4" fmla="val -7521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각 도서는 단행본 또는 연속간행물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6429388" y="5014510"/>
              <a:ext cx="2214572" cy="469192"/>
            </a:xfrm>
            <a:prstGeom prst="accentCallout1">
              <a:avLst>
                <a:gd name="adj1" fmla="val 57079"/>
                <a:gd name="adj2" fmla="val 417"/>
                <a:gd name="adj3" fmla="val 15171"/>
                <a:gd name="adj4" fmla="val -1614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785786" y="3552847"/>
              <a:ext cx="1571599" cy="469192"/>
            </a:xfrm>
            <a:prstGeom prst="accentCallout1">
              <a:avLst>
                <a:gd name="adj1" fmla="val 38324"/>
                <a:gd name="adj2" fmla="val 97065"/>
                <a:gd name="adj3" fmla="val 60255"/>
                <a:gd name="adj4" fmla="val 13962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사용자 계정은 도서관 사용자 정보의 일부분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19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1C409C0-ACC8-4198-B664-7A9A8985D5D5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학습목표</a:t>
            </a:r>
          </a:p>
        </p:txBody>
      </p:sp>
      <p:sp>
        <p:nvSpPr>
          <p:cNvPr id="5123" name="Rectangle 205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클래스 다이어그램에서 사용되는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클래스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속성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연산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일반화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등의 개념 이해</a:t>
            </a:r>
            <a:endParaRPr lang="en-US" altLang="ko-KR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ko-KR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클래스 다이어그램을 이해하고 작성하기 위해 알아야 할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기본 개념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기본 원칙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실용 지침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5124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164E5804-AA78-4921-9D36-BC66D666D2E6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CE83-3A7E-4F4B-B636-9A48FF043048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/96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28670"/>
            <a:ext cx="8177242" cy="5167330"/>
          </a:xfrm>
        </p:spPr>
        <p:txBody>
          <a:bodyPr/>
          <a:lstStyle/>
          <a:p>
            <a:r>
              <a:rPr lang="ko-KR" altLang="en-US" dirty="0"/>
              <a:t>분석 클래스</a:t>
            </a:r>
            <a:endParaRPr lang="en-US" altLang="ko-KR" dirty="0"/>
          </a:p>
          <a:p>
            <a:pPr lvl="1"/>
            <a:r>
              <a:rPr lang="ko-KR" altLang="en-US" dirty="0"/>
              <a:t>영속적인 데이터 관리를 위한 </a:t>
            </a:r>
            <a:r>
              <a:rPr lang="ko-KR" altLang="en-US" dirty="0" err="1"/>
              <a:t>엔티티</a:t>
            </a:r>
            <a:r>
              <a:rPr lang="ko-KR" altLang="en-US" dirty="0"/>
              <a:t> 클래스 정의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소장자료검색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11.3 </a:t>
            </a:r>
            <a:r>
              <a:rPr lang="ko-KR" altLang="en-US" dirty="0"/>
              <a:t>기본 원칙</a:t>
            </a:r>
            <a:r>
              <a:rPr lang="en-US" altLang="ko-KR" dirty="0"/>
              <a:t>(10/17)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8728" y="6357958"/>
            <a:ext cx="685804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11.29]</a:t>
            </a:r>
            <a:r>
              <a:rPr lang="ko-KR" altLang="en-US" sz="1600" b="1" dirty="0">
                <a:solidFill>
                  <a:schemeClr val="tx1"/>
                </a:solidFill>
              </a:rPr>
              <a:t>소장자료검색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유스케이스로부터</a:t>
            </a:r>
            <a:r>
              <a:rPr lang="ko-KR" altLang="en-US" sz="1600" b="1" dirty="0">
                <a:solidFill>
                  <a:schemeClr val="tx1"/>
                </a:solidFill>
              </a:rPr>
              <a:t> 도출된 </a:t>
            </a:r>
            <a:r>
              <a:rPr lang="ko-KR" altLang="en-US" sz="1600" b="1" dirty="0" err="1">
                <a:solidFill>
                  <a:schemeClr val="tx1"/>
                </a:solidFill>
              </a:rPr>
              <a:t>엔티티</a:t>
            </a:r>
            <a:r>
              <a:rPr lang="ko-KR" altLang="en-US" sz="1600" b="1" dirty="0">
                <a:solidFill>
                  <a:schemeClr val="tx1"/>
                </a:solidFill>
              </a:rPr>
              <a:t> 클래스들</a:t>
            </a:r>
          </a:p>
        </p:txBody>
      </p:sp>
      <p:grpSp>
        <p:nvGrpSpPr>
          <p:cNvPr id="16" name="그룹 35"/>
          <p:cNvGrpSpPr>
            <a:grpSpLocks/>
          </p:cNvGrpSpPr>
          <p:nvPr/>
        </p:nvGrpSpPr>
        <p:grpSpPr bwMode="auto">
          <a:xfrm>
            <a:off x="1928794" y="2357430"/>
            <a:ext cx="5860031" cy="4089440"/>
            <a:chOff x="669119" y="856823"/>
            <a:chExt cx="6576239" cy="6054190"/>
          </a:xfrm>
        </p:grpSpPr>
        <p:sp>
          <p:nvSpPr>
            <p:cNvPr id="26" name="순서도: 문서 27"/>
            <p:cNvSpPr>
              <a:spLocks noChangeArrowheads="1"/>
            </p:cNvSpPr>
            <p:nvPr/>
          </p:nvSpPr>
          <p:spPr bwMode="auto">
            <a:xfrm>
              <a:off x="669119" y="856823"/>
              <a:ext cx="4617261" cy="6054190"/>
            </a:xfrm>
            <a:prstGeom prst="flowChartDocument">
              <a:avLst/>
            </a:prstGeom>
            <a:noFill/>
            <a:ln w="9525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lnSpc>
                  <a:spcPct val="130000"/>
                </a:lnSpc>
              </a:pPr>
              <a:r>
                <a:rPr kumimoji="0" lang="ko-KR" altLang="en-US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소장자료검색 </a:t>
              </a:r>
              <a:r>
                <a:rPr kumimoji="0" lang="ko-KR" altLang="en-US" sz="1000" b="1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유스케이스</a:t>
              </a:r>
              <a:endParaRPr kumimoji="0"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lnSpc>
                  <a:spcPct val="130000"/>
                </a:lnSpc>
                <a:buFont typeface="Verdana" pitchFamily="34" charset="0"/>
                <a:buAutoNum type="arabicPeriod"/>
              </a:pPr>
              <a:endPara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lnSpc>
                  <a:spcPct val="130000"/>
                </a:lnSpc>
                <a:buFont typeface="Verdana" pitchFamily="34" charset="0"/>
                <a:buAutoNum type="arabicPeriod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시스템 사용자는 </a:t>
              </a:r>
              <a:r>
                <a:rPr kumimoji="0" lang="ko-KR" altLang="en-US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시스템메인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화면에서 “도서 검색” 버튼을 선택한다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lnSpc>
                  <a:spcPct val="130000"/>
                </a:lnSpc>
                <a:buFont typeface="Verdana" pitchFamily="34" charset="0"/>
                <a:buAutoNum type="arabicPeriod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시스템은 도서검색 화면을 보여 준다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시스템 사용자는 검색 조건으로서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도서명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저자명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출판사명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출판 년도</a:t>
              </a:r>
              <a:r>
                <a:rPr kumimoji="0" lang="ko-KR" altLang="en-US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입력하고 “검색” 버튼을 선택한다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lnSpc>
                  <a:spcPct val="130000"/>
                </a:lnSpc>
                <a:buFont typeface="Verdana" pitchFamily="34" charset="0"/>
                <a:buAutoNum type="arabicPeriod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시스템은 입력된 검색 조건에 해당하는 도서를 도서검색결과 화면에 출력한다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도서검색결과 화면은 검색된 각 도서에 대하여 순번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도서명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저자명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발행처명</a:t>
              </a:r>
              <a:r>
                <a:rPr kumimoji="0" lang="ko-KR" altLang="en-US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표시한다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lnSpc>
                  <a:spcPct val="130000"/>
                </a:lnSpc>
                <a:buFont typeface="Verdana" pitchFamily="34" charset="0"/>
                <a:buAutoNum type="arabicPeriod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시스템 사용자는 도서명을 선택하여 해당 도서에 대한 상세 조회를 요청한다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lnSpc>
                  <a:spcPct val="130000"/>
                </a:lnSpc>
                <a:buFont typeface="Verdana" pitchFamily="34" charset="0"/>
                <a:buAutoNum type="arabicPeriod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시스템은 요청된 도서에 대하여 도서상세조회 화면을 팝업으로 표시한다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도서상세조회화면은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도서 유형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식별자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(ISSN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또는</a:t>
              </a:r>
              <a:r>
                <a:rPr kumimoji="0" lang="en-US" sz="1000" b="1" u="sng" dirty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ISBN),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서명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저자명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발행처명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발행일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   </a:t>
              </a:r>
              <a:r>
                <a:rPr kumimoji="0" lang="ko-KR" altLang="en-US" sz="1000" b="1" u="sng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소장처</a:t>
              </a:r>
              <a:r>
                <a:rPr kumimoji="0" lang="en-US" altLang="ko-KR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1" u="sng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도서상태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대출가능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대출신청중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대출중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을 표시한다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59433" y="3818104"/>
              <a:ext cx="1685925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19772" y="5298744"/>
              <a:ext cx="1238250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9941" y="1068343"/>
              <a:ext cx="1190625" cy="177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꺾인 연결선 31"/>
            <p:cNvCxnSpPr>
              <a:cxnSpLocks noChangeShapeType="1"/>
              <a:endCxn id="27" idx="1"/>
            </p:cNvCxnSpPr>
            <p:nvPr/>
          </p:nvCxnSpPr>
          <p:spPr bwMode="auto">
            <a:xfrm flipV="1">
              <a:off x="3795714" y="4365791"/>
              <a:ext cx="1763719" cy="932953"/>
            </a:xfrm>
            <a:prstGeom prst="bentConnector3">
              <a:avLst>
                <a:gd name="adj1" fmla="val 88562"/>
              </a:avLst>
            </a:prstGeom>
            <a:noFill/>
            <a:ln w="25400" algn="ctr">
              <a:solidFill>
                <a:srgbClr val="C00000"/>
              </a:solidFill>
              <a:prstDash val="dash"/>
              <a:miter lim="800000"/>
              <a:headEnd/>
              <a:tailEnd type="arrow" w="lg" len="lg"/>
            </a:ln>
          </p:spPr>
        </p:cxnSp>
        <p:cxnSp>
          <p:nvCxnSpPr>
            <p:cNvPr id="31" name="꺾인 연결선 8"/>
            <p:cNvCxnSpPr>
              <a:cxnSpLocks noChangeShapeType="1"/>
            </p:cNvCxnSpPr>
            <p:nvPr/>
          </p:nvCxnSpPr>
          <p:spPr bwMode="auto">
            <a:xfrm flipV="1">
              <a:off x="3956052" y="2648724"/>
              <a:ext cx="1924058" cy="2352992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rgbClr val="C00000"/>
              </a:solidFill>
              <a:prstDash val="dash"/>
              <a:miter lim="800000"/>
              <a:headEnd/>
              <a:tailEnd type="arrow" w="lg" len="lg"/>
            </a:ln>
          </p:spPr>
        </p:cxnSp>
        <p:cxnSp>
          <p:nvCxnSpPr>
            <p:cNvPr id="32" name="꺾인 연결선 33"/>
            <p:cNvCxnSpPr>
              <a:cxnSpLocks noChangeShapeType="1"/>
              <a:endCxn id="29" idx="1"/>
            </p:cNvCxnSpPr>
            <p:nvPr/>
          </p:nvCxnSpPr>
          <p:spPr bwMode="auto">
            <a:xfrm flipV="1">
              <a:off x="2584862" y="1954169"/>
              <a:ext cx="3215079" cy="1929749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rgbClr val="C00000"/>
              </a:solidFill>
              <a:prstDash val="dash"/>
              <a:miter lim="800000"/>
              <a:headEnd/>
              <a:tailEnd type="arrow" w="lg" len="lg"/>
            </a:ln>
          </p:spPr>
        </p:cxnSp>
        <p:cxnSp>
          <p:nvCxnSpPr>
            <p:cNvPr id="33" name="꺾인 연결선 34"/>
            <p:cNvCxnSpPr>
              <a:cxnSpLocks noChangeShapeType="1"/>
            </p:cNvCxnSpPr>
            <p:nvPr/>
          </p:nvCxnSpPr>
          <p:spPr bwMode="auto">
            <a:xfrm flipV="1">
              <a:off x="2432839" y="1385623"/>
              <a:ext cx="3367102" cy="126912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rgbClr val="C00000"/>
              </a:solidFill>
              <a:prstDash val="dash"/>
              <a:miter lim="800000"/>
              <a:headEnd/>
              <a:tailEnd type="arrow" w="lg" len="lg"/>
            </a:ln>
          </p:spPr>
        </p:cxnSp>
      </p:grpSp>
      <p:sp>
        <p:nvSpPr>
          <p:cNvPr id="34" name="슬라이드 번호 개체 틀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20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82DBC9-F6EA-4C1A-81B0-C096DF654EFA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BAB4051-E79A-7AD9-20E5-B02073F6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소거법</a:t>
            </a:r>
            <a:endParaRPr lang="en-US" altLang="ko-KR" dirty="0"/>
          </a:p>
          <a:p>
            <a:pPr lvl="1"/>
            <a:r>
              <a:rPr lang="ko-KR" altLang="en-US" dirty="0"/>
              <a:t>시스템 관련 문서 </a:t>
            </a:r>
            <a:r>
              <a:rPr lang="en-US" altLang="ko-KR" dirty="0"/>
              <a:t>(</a:t>
            </a:r>
            <a:r>
              <a:rPr lang="ko-KR" altLang="en-US" dirty="0"/>
              <a:t>문제 기술서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명사를 추출 </a:t>
            </a:r>
            <a:r>
              <a:rPr lang="en-US" altLang="ko-KR" dirty="0"/>
              <a:t>: </a:t>
            </a:r>
            <a:r>
              <a:rPr lang="ko-KR" altLang="en-US" dirty="0"/>
              <a:t>클래스 후보</a:t>
            </a:r>
            <a:endParaRPr lang="en-US" altLang="ko-KR" dirty="0"/>
          </a:p>
          <a:p>
            <a:pPr lvl="1"/>
            <a:r>
              <a:rPr lang="ko-KR" altLang="en-US" dirty="0"/>
              <a:t>불필요한 명사 제거 </a:t>
            </a:r>
            <a:r>
              <a:rPr lang="en-US" altLang="ko-KR" dirty="0"/>
              <a:t>: </a:t>
            </a:r>
            <a:r>
              <a:rPr lang="ko-KR" altLang="en-US" dirty="0"/>
              <a:t>범위가 너무 큰 것</a:t>
            </a:r>
            <a:r>
              <a:rPr lang="en-US" altLang="ko-KR" dirty="0"/>
              <a:t>, </a:t>
            </a:r>
            <a:r>
              <a:rPr lang="ko-KR" altLang="en-US" dirty="0"/>
              <a:t>중복된 것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단위가 작은 것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), </a:t>
            </a:r>
            <a:r>
              <a:rPr lang="ko-KR" altLang="en-US" dirty="0"/>
              <a:t>애매모호한 것</a:t>
            </a:r>
            <a:endParaRPr lang="en-US" altLang="ko-KR" dirty="0"/>
          </a:p>
          <a:p>
            <a:pPr lvl="1"/>
            <a:r>
              <a:rPr lang="ko-KR" altLang="en-US" dirty="0"/>
              <a:t>문장 구조에서 클래스 관계를 설정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주어 동사 목적어</a:t>
            </a:r>
            <a:r>
              <a:rPr lang="en-US" altLang="ko-KR" dirty="0"/>
              <a:t>)</a:t>
            </a:r>
            <a:r>
              <a:rPr lang="ko-KR" altLang="en-US" dirty="0"/>
              <a:t>에서 동사를 행위</a:t>
            </a:r>
            <a:endParaRPr lang="en-US" altLang="ko-KR" dirty="0"/>
          </a:p>
          <a:p>
            <a:pPr lvl="1"/>
            <a:r>
              <a:rPr lang="ko-KR" altLang="en-US" dirty="0"/>
              <a:t>명사들 중에서 속성 파악</a:t>
            </a:r>
            <a:endParaRPr lang="en-US" altLang="ko-KR" dirty="0"/>
          </a:p>
          <a:p>
            <a:r>
              <a:rPr lang="ko-KR" altLang="en-US" dirty="0"/>
              <a:t>추출법</a:t>
            </a:r>
            <a:endParaRPr lang="en-US" altLang="ko-KR" dirty="0"/>
          </a:p>
          <a:p>
            <a:pPr lvl="1"/>
            <a:r>
              <a:rPr lang="ko-KR" altLang="en-US" dirty="0"/>
              <a:t>클래스가 될 수 있는 카탈로그를 미리 정한 후 그것에 해당하는 명사를 추출함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3A3867-29BC-87C5-BE91-30DAAFBE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및 정보 추출법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0D850-D29F-E9F1-BD47-079A1C89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448B3A-C945-140E-A9DC-1EE88D465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21</a:t>
            </a:fld>
            <a:r>
              <a:rPr lang="en-US" altLang="ko-KR"/>
              <a:t>/86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04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07A590-CA17-273A-165B-15814F4A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분석 클래스 다이어그램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18C023-0CA5-DBA4-B028-A4909D26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클래스 다이어그램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02705-3537-59E6-D673-A30E5161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C3F61-A4FD-F0BF-3CA5-3F2BE581E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22</a:t>
            </a:fld>
            <a:r>
              <a:rPr lang="en-US" altLang="ko-KR"/>
              <a:t>/86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7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분석 클래스 모델의 작성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유스케이스</a:t>
            </a:r>
            <a:r>
              <a:rPr lang="ko-KR" altLang="en-US" sz="2000" dirty="0"/>
              <a:t> 명세서를 바탕으로 분석 수준의 클래스 모델 작성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비기능적 요구사항은 고려하지 않고 기능적 요구사항만 고려</a:t>
            </a:r>
            <a:endParaRPr lang="en-US" sz="2000" dirty="0"/>
          </a:p>
          <a:p>
            <a:pPr lvl="1">
              <a:defRPr/>
            </a:pPr>
            <a:r>
              <a:rPr lang="ko-KR" altLang="en-US" sz="2000" dirty="0"/>
              <a:t>운영체제</a:t>
            </a:r>
            <a:r>
              <a:rPr lang="en-US" sz="2000" dirty="0"/>
              <a:t>, </a:t>
            </a:r>
            <a:r>
              <a:rPr lang="ko-KR" altLang="en-US" sz="2000" dirty="0" err="1"/>
              <a:t>미들웨어</a:t>
            </a:r>
            <a:r>
              <a:rPr lang="en-US" sz="2000" dirty="0"/>
              <a:t>, </a:t>
            </a:r>
            <a:r>
              <a:rPr lang="ko-KR" altLang="en-US" sz="2000" dirty="0" err="1"/>
              <a:t>프레임웍</a:t>
            </a:r>
            <a:r>
              <a:rPr lang="ko-KR" altLang="en-US" sz="2000" dirty="0"/>
              <a:t> 등의 플랫폼을 고려하지 않음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개요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grpSp>
        <p:nvGrpSpPr>
          <p:cNvPr id="4" name="그룹 69"/>
          <p:cNvGrpSpPr>
            <a:grpSpLocks/>
          </p:cNvGrpSpPr>
          <p:nvPr/>
        </p:nvGrpSpPr>
        <p:grpSpPr bwMode="auto">
          <a:xfrm>
            <a:off x="1571604" y="3000372"/>
            <a:ext cx="6572296" cy="2643190"/>
            <a:chOff x="1914516" y="1643050"/>
            <a:chExt cx="5800756" cy="2571768"/>
          </a:xfrm>
        </p:grpSpPr>
        <p:sp>
          <p:nvSpPr>
            <p:cNvPr id="5" name="TextBox 53"/>
            <p:cNvSpPr txBox="1">
              <a:spLocks noChangeArrowheads="1"/>
            </p:cNvSpPr>
            <p:nvPr/>
          </p:nvSpPr>
          <p:spPr bwMode="auto">
            <a:xfrm>
              <a:off x="5786446" y="1928802"/>
              <a:ext cx="1928826" cy="2286016"/>
            </a:xfrm>
            <a:prstGeom prst="rect">
              <a:avLst/>
            </a:prstGeom>
            <a:noFill/>
            <a:ln w="15875">
              <a:solidFill>
                <a:srgbClr val="4A7EBB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r>
                <a:rPr kumimoji="0" lang="ko-KR" altLang="en-US" sz="14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 클래스 모델</a:t>
              </a:r>
            </a:p>
          </p:txBody>
        </p:sp>
        <p:sp>
          <p:nvSpPr>
            <p:cNvPr id="6" name="타원 54"/>
            <p:cNvSpPr>
              <a:spLocks noChangeArrowheads="1"/>
            </p:cNvSpPr>
            <p:nvPr/>
          </p:nvSpPr>
          <p:spPr bwMode="auto">
            <a:xfrm>
              <a:off x="1914516" y="2428868"/>
              <a:ext cx="1371600" cy="42862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0" rIns="0" anchor="ctr" anchorCtr="1"/>
            <a:lstStyle/>
            <a:p>
              <a:pPr algn="ctr"/>
              <a:r>
                <a:rPr kumimoji="0" lang="ko-KR" altLang="en-US" sz="14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유스케이스</a:t>
              </a:r>
            </a:p>
          </p:txBody>
        </p:sp>
        <p:sp>
          <p:nvSpPr>
            <p:cNvPr id="7" name="순서도: 문서 55"/>
            <p:cNvSpPr>
              <a:spLocks noChangeArrowheads="1"/>
            </p:cNvSpPr>
            <p:nvPr/>
          </p:nvSpPr>
          <p:spPr bwMode="auto">
            <a:xfrm>
              <a:off x="1914516" y="2857496"/>
              <a:ext cx="1371600" cy="642942"/>
            </a:xfrm>
            <a:prstGeom prst="flowChartDocumen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4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유스케이스</a:t>
              </a:r>
              <a:endParaRPr kumimoji="0" lang="en-US" altLang="ko-KR" sz="1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0" lang="ko-KR" altLang="en-US" sz="14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명세서</a:t>
              </a:r>
            </a:p>
          </p:txBody>
        </p:sp>
        <p:sp>
          <p:nvSpPr>
            <p:cNvPr id="8" name="직사각형 56"/>
            <p:cNvSpPr>
              <a:spLocks noChangeArrowheads="1"/>
            </p:cNvSpPr>
            <p:nvPr/>
          </p:nvSpPr>
          <p:spPr bwMode="auto">
            <a:xfrm>
              <a:off x="6643702" y="2428868"/>
              <a:ext cx="214314" cy="357190"/>
            </a:xfrm>
            <a:prstGeom prst="rect">
              <a:avLst/>
            </a:prstGeom>
            <a:noFill/>
            <a:ln w="1905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7"/>
            <p:cNvSpPr>
              <a:spLocks noChangeArrowheads="1"/>
            </p:cNvSpPr>
            <p:nvPr/>
          </p:nvSpPr>
          <p:spPr bwMode="auto">
            <a:xfrm>
              <a:off x="7143768" y="3071810"/>
              <a:ext cx="214314" cy="357190"/>
            </a:xfrm>
            <a:prstGeom prst="rect">
              <a:avLst/>
            </a:prstGeom>
            <a:noFill/>
            <a:ln w="1905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" name="Shape 58"/>
            <p:cNvCxnSpPr>
              <a:cxnSpLocks noChangeShapeType="1"/>
              <a:stCxn id="8" idx="3"/>
              <a:endCxn id="9" idx="0"/>
            </p:cNvCxnSpPr>
            <p:nvPr/>
          </p:nvCxnSpPr>
          <p:spPr bwMode="auto">
            <a:xfrm>
              <a:off x="6858016" y="2607463"/>
              <a:ext cx="392909" cy="464347"/>
            </a:xfrm>
            <a:prstGeom prst="bentConnector2">
              <a:avLst/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sp>
          <p:nvSpPr>
            <p:cNvPr id="11" name="직사각형 59"/>
            <p:cNvSpPr>
              <a:spLocks noChangeArrowheads="1"/>
            </p:cNvSpPr>
            <p:nvPr/>
          </p:nvSpPr>
          <p:spPr bwMode="auto">
            <a:xfrm>
              <a:off x="6643702" y="3071810"/>
              <a:ext cx="214314" cy="357190"/>
            </a:xfrm>
            <a:prstGeom prst="rect">
              <a:avLst/>
            </a:prstGeom>
            <a:noFill/>
            <a:ln w="1905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60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5400000" flipH="1" flipV="1">
              <a:off x="6607983" y="2928934"/>
              <a:ext cx="285752" cy="1588"/>
            </a:xfrm>
            <a:prstGeom prst="straightConnector1">
              <a:avLst/>
            </a:prstGeom>
            <a:noFill/>
            <a:ln w="15875" algn="ctr">
              <a:solidFill>
                <a:srgbClr val="4A7EBB"/>
              </a:solidFill>
              <a:round/>
              <a:headEnd/>
              <a:tailEnd type="triangle" w="lg" len="lg"/>
            </a:ln>
          </p:spPr>
        </p:cxnSp>
        <p:sp>
          <p:nvSpPr>
            <p:cNvPr id="13" name="직사각형 61"/>
            <p:cNvSpPr>
              <a:spLocks noChangeArrowheads="1"/>
            </p:cNvSpPr>
            <p:nvPr/>
          </p:nvSpPr>
          <p:spPr bwMode="auto">
            <a:xfrm>
              <a:off x="6143636" y="3071810"/>
              <a:ext cx="214314" cy="357190"/>
            </a:xfrm>
            <a:prstGeom prst="rect">
              <a:avLst/>
            </a:prstGeom>
            <a:noFill/>
            <a:ln w="1905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62"/>
            <p:cNvSpPr>
              <a:spLocks noChangeArrowheads="1"/>
            </p:cNvSpPr>
            <p:nvPr/>
          </p:nvSpPr>
          <p:spPr bwMode="auto">
            <a:xfrm>
              <a:off x="6429388" y="3643314"/>
              <a:ext cx="214314" cy="357190"/>
            </a:xfrm>
            <a:prstGeom prst="rect">
              <a:avLst/>
            </a:prstGeom>
            <a:noFill/>
            <a:ln w="1905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63"/>
            <p:cNvSpPr>
              <a:spLocks noChangeArrowheads="1"/>
            </p:cNvSpPr>
            <p:nvPr/>
          </p:nvSpPr>
          <p:spPr bwMode="auto">
            <a:xfrm>
              <a:off x="6786578" y="3643314"/>
              <a:ext cx="214314" cy="357190"/>
            </a:xfrm>
            <a:prstGeom prst="rect">
              <a:avLst/>
            </a:prstGeom>
            <a:noFill/>
            <a:ln w="1905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Shape 28"/>
            <p:cNvCxnSpPr>
              <a:cxnSpLocks noChangeShapeType="1"/>
              <a:stCxn id="13" idx="3"/>
              <a:endCxn id="11" idx="1"/>
            </p:cNvCxnSpPr>
            <p:nvPr/>
          </p:nvCxnSpPr>
          <p:spPr bwMode="auto">
            <a:xfrm>
              <a:off x="6357950" y="3250405"/>
              <a:ext cx="285752" cy="1588"/>
            </a:xfrm>
            <a:prstGeom prst="bentConnector3">
              <a:avLst>
                <a:gd name="adj1" fmla="val 50000"/>
              </a:avLst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 type="diamond" w="lg" len="lg"/>
            </a:ln>
          </p:spPr>
        </p:cxnSp>
        <p:cxnSp>
          <p:nvCxnSpPr>
            <p:cNvPr id="17" name="Shape 65"/>
            <p:cNvCxnSpPr>
              <a:cxnSpLocks noChangeShapeType="1"/>
              <a:stCxn id="9" idx="2"/>
              <a:endCxn id="15" idx="3"/>
            </p:cNvCxnSpPr>
            <p:nvPr/>
          </p:nvCxnSpPr>
          <p:spPr bwMode="auto">
            <a:xfrm rot="5400000">
              <a:off x="6929455" y="3500438"/>
              <a:ext cx="392909" cy="250033"/>
            </a:xfrm>
            <a:prstGeom prst="bentConnector2">
              <a:avLst/>
            </a:prstGeom>
            <a:noFill/>
            <a:ln w="15875" algn="ctr">
              <a:solidFill>
                <a:srgbClr val="4A7EBB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18" name="Shape 66"/>
            <p:cNvCxnSpPr>
              <a:cxnSpLocks noChangeShapeType="1"/>
              <a:stCxn id="13" idx="2"/>
              <a:endCxn id="14" idx="1"/>
            </p:cNvCxnSpPr>
            <p:nvPr/>
          </p:nvCxnSpPr>
          <p:spPr bwMode="auto">
            <a:xfrm rot="16200000" flipH="1">
              <a:off x="6143636" y="3536156"/>
              <a:ext cx="392909" cy="178595"/>
            </a:xfrm>
            <a:prstGeom prst="bentConnector2">
              <a:avLst/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sp>
          <p:nvSpPr>
            <p:cNvPr id="19" name="직사각형 67"/>
            <p:cNvSpPr>
              <a:spLocks noChangeArrowheads="1"/>
            </p:cNvSpPr>
            <p:nvPr/>
          </p:nvSpPr>
          <p:spPr bwMode="auto">
            <a:xfrm>
              <a:off x="5786446" y="1643050"/>
              <a:ext cx="714380" cy="285752"/>
            </a:xfrm>
            <a:prstGeom prst="rect">
              <a:avLst/>
            </a:prstGeom>
            <a:noFill/>
            <a:ln w="1905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오른쪽 화살표 68"/>
            <p:cNvSpPr>
              <a:spLocks noChangeArrowheads="1"/>
            </p:cNvSpPr>
            <p:nvPr/>
          </p:nvSpPr>
          <p:spPr bwMode="auto">
            <a:xfrm>
              <a:off x="3714744" y="1643050"/>
              <a:ext cx="1785950" cy="2500330"/>
            </a:xfrm>
            <a:prstGeom prst="rightArrow">
              <a:avLst>
                <a:gd name="adj1" fmla="val 65269"/>
                <a:gd name="adj2" fmla="val 35370"/>
              </a:avLst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분석 클래스</a:t>
              </a:r>
              <a:endParaRPr kumimoji="0"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0"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모델의 작성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071670" y="5929330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11.1]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 모델의 작성 개요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23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23" name="날짜 개체 틀 2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DBF1CB-93F1-42D1-A080-E3DCDC2020FE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 </a:t>
            </a:r>
            <a:endParaRPr lang="en-US" altLang="ko-KR" dirty="0"/>
          </a:p>
          <a:p>
            <a:pPr lvl="1"/>
            <a:r>
              <a:rPr lang="ko-KR" altLang="en-US" dirty="0"/>
              <a:t>제어 클래스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유스케이스의</a:t>
            </a:r>
            <a:r>
              <a:rPr lang="ko-KR" altLang="en-US" dirty="0"/>
              <a:t> 비즈니스</a:t>
            </a:r>
            <a:r>
              <a:rPr lang="en-US" altLang="ko-KR" dirty="0"/>
              <a:t>/</a:t>
            </a:r>
            <a:r>
              <a:rPr lang="ko-KR" altLang="en-US" dirty="0"/>
              <a:t>제어 </a:t>
            </a:r>
            <a:r>
              <a:rPr lang="ko-KR" altLang="en-US" dirty="0" err="1"/>
              <a:t>로직</a:t>
            </a:r>
            <a:r>
              <a:rPr lang="ko-KR" altLang="en-US" dirty="0"/>
              <a:t> 제공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기본 개념</a:t>
            </a:r>
            <a:r>
              <a:rPr lang="en-US" altLang="ko-KR" dirty="0"/>
              <a:t>(9/22)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071538" y="2143116"/>
            <a:ext cx="7286648" cy="3643340"/>
            <a:chOff x="1071538" y="2143116"/>
            <a:chExt cx="7286648" cy="3643340"/>
          </a:xfrm>
        </p:grpSpPr>
        <p:sp>
          <p:nvSpPr>
            <p:cNvPr id="4" name="직사각형 3"/>
            <p:cNvSpPr/>
            <p:nvPr/>
          </p:nvSpPr>
          <p:spPr>
            <a:xfrm>
              <a:off x="2000232" y="3071810"/>
              <a:ext cx="542928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그림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11.11]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수강신청 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유스케이스와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관련된 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액터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72162" y="2143116"/>
              <a:ext cx="4085401" cy="940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" name="그룹 12"/>
            <p:cNvGrpSpPr>
              <a:grpSpLocks/>
            </p:cNvGrpSpPr>
            <p:nvPr/>
          </p:nvGrpSpPr>
          <p:grpSpPr bwMode="auto">
            <a:xfrm>
              <a:off x="1071538" y="3929066"/>
              <a:ext cx="7286648" cy="1857390"/>
              <a:chOff x="142844" y="2571744"/>
              <a:chExt cx="8753475" cy="2643206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2844" y="3071810"/>
                <a:ext cx="8753475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AutoShape 11"/>
              <p:cNvSpPr>
                <a:spLocks noChangeArrowheads="1"/>
              </p:cNvSpPr>
              <p:nvPr/>
            </p:nvSpPr>
            <p:spPr bwMode="auto">
              <a:xfrm>
                <a:off x="1357290" y="2714619"/>
                <a:ext cx="1531753" cy="428627"/>
              </a:xfrm>
              <a:prstGeom prst="accentCallout1">
                <a:avLst>
                  <a:gd name="adj1" fmla="val 52389"/>
                  <a:gd name="adj2" fmla="val 1060"/>
                  <a:gd name="adj3" fmla="val 151685"/>
                  <a:gd name="adj4" fmla="val -10014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>
                  <a:spcBef>
                    <a:spcPct val="10000"/>
                  </a:spcBef>
                </a:pPr>
                <a:r>
                  <a:rPr kumimoji="0" lang="ko-KR" altLang="en-US" sz="11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개설 과목 출력</a:t>
                </a:r>
                <a:endPara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  <a:p>
                <a:pPr>
                  <a:spcBef>
                    <a:spcPct val="10000"/>
                  </a:spcBef>
                </a:pPr>
                <a:r>
                  <a:rPr kumimoji="0" lang="ko-KR" altLang="en-US" sz="11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신청과목 입력</a:t>
                </a:r>
                <a:endPara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5429256" y="2571744"/>
                <a:ext cx="2952184" cy="571504"/>
              </a:xfrm>
              <a:prstGeom prst="accentCallout1">
                <a:avLst>
                  <a:gd name="adj1" fmla="val 52389"/>
                  <a:gd name="adj2" fmla="val 1060"/>
                  <a:gd name="adj3" fmla="val 136444"/>
                  <a:gd name="adj4" fmla="val -17741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>
                  <a:spcBef>
                    <a:spcPct val="10000"/>
                  </a:spcBef>
                </a:pPr>
                <a:r>
                  <a:rPr kumimoji="0" lang="ko-KR" altLang="en-US" sz="11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학생의 수강신청 확정된 과목 목록을 바탕으로 청구서 발급 요청</a:t>
                </a:r>
                <a:endPara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" name="AutoShape 11"/>
              <p:cNvSpPr>
                <a:spLocks noChangeArrowheads="1"/>
              </p:cNvSpPr>
              <p:nvPr/>
            </p:nvSpPr>
            <p:spPr bwMode="auto">
              <a:xfrm>
                <a:off x="3643306" y="4357694"/>
                <a:ext cx="4643470" cy="857256"/>
              </a:xfrm>
              <a:prstGeom prst="accentCallout1">
                <a:avLst>
                  <a:gd name="adj1" fmla="val 52389"/>
                  <a:gd name="adj2" fmla="val 1060"/>
                  <a:gd name="adj3" fmla="val -49926"/>
                  <a:gd name="adj4" fmla="val -6486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>
                  <a:spcBef>
                    <a:spcPct val="10000"/>
                  </a:spcBef>
                </a:pPr>
                <a:r>
                  <a:rPr kumimoji="0" lang="ko-KR" altLang="en-US" sz="11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이번 학기 개설 과목 조회</a:t>
                </a:r>
                <a:endPara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  <a:p>
                <a:pPr>
                  <a:spcBef>
                    <a:spcPct val="10000"/>
                  </a:spcBef>
                </a:pPr>
                <a:r>
                  <a:rPr kumimoji="0" lang="ko-KR" altLang="en-US" sz="11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학생이 선택한 과목의 신청 가능 여부 판단</a:t>
                </a:r>
                <a:endPara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  <a:p>
                <a:pPr>
                  <a:spcBef>
                    <a:spcPct val="10000"/>
                  </a:spcBef>
                </a:pPr>
                <a:r>
                  <a:rPr kumimoji="0" lang="ko-KR" altLang="en-US" sz="11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수강료청구서발급시스템</a:t>
                </a:r>
                <a:r>
                  <a:rPr kumimoji="0" lang="en-US" altLang="ko-KR" sz="11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SI</a:t>
                </a:r>
                <a:r>
                  <a:rPr kumimoji="0" lang="ko-KR" altLang="en-US" sz="11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를 이용해서 청구서 발급 요청</a:t>
                </a:r>
                <a:endPara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</p:txBody>
          </p:sp>
        </p:grpSp>
        <p:sp>
          <p:nvSpPr>
            <p:cNvPr id="25" name="아래쪽 화살표 13"/>
            <p:cNvSpPr>
              <a:spLocks noChangeArrowheads="1"/>
            </p:cNvSpPr>
            <p:nvPr/>
          </p:nvSpPr>
          <p:spPr bwMode="auto">
            <a:xfrm>
              <a:off x="4143372" y="3412868"/>
              <a:ext cx="1175968" cy="65907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972BB"/>
            </a:solidFill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571604" y="6072206"/>
            <a:ext cx="635798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11.12]</a:t>
            </a:r>
            <a:r>
              <a:rPr lang="ko-KR" altLang="en-US" sz="1600" b="1" dirty="0">
                <a:solidFill>
                  <a:schemeClr val="tx1"/>
                </a:solidFill>
              </a:rPr>
              <a:t>수강신청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유스케이스에</a:t>
            </a:r>
            <a:r>
              <a:rPr lang="ko-KR" altLang="en-US" sz="1600" b="1" dirty="0">
                <a:solidFill>
                  <a:schemeClr val="tx1"/>
                </a:solidFill>
              </a:rPr>
              <a:t> 대한 경계 클래스와 제어 클래스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24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7801E41-CC9B-426F-BFE6-7E5F195067F5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분석 클래스 모델</a:t>
            </a:r>
            <a:endParaRPr lang="en-US" altLang="ko-KR" sz="2400" dirty="0"/>
          </a:p>
          <a:p>
            <a:pPr lvl="1">
              <a:defRPr/>
            </a:pPr>
            <a:r>
              <a:rPr lang="ko-KR" altLang="en-US" dirty="0"/>
              <a:t>분석 클래스 모델을 구성하는 분석 클래스들은 그 역할에 따라 분류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경계 클래스</a:t>
            </a:r>
            <a:r>
              <a:rPr lang="en-US" dirty="0"/>
              <a:t>(boundary class)</a:t>
            </a:r>
          </a:p>
          <a:p>
            <a:pPr lvl="3">
              <a:defRPr/>
            </a:pPr>
            <a:r>
              <a:rPr lang="ko-KR" altLang="en-US" dirty="0"/>
              <a:t>시스템과 외부 </a:t>
            </a:r>
            <a:r>
              <a:rPr lang="ko-KR" altLang="en-US" dirty="0" err="1"/>
              <a:t>액터와의</a:t>
            </a:r>
            <a:r>
              <a:rPr lang="ko-KR" altLang="en-US" dirty="0"/>
              <a:t> 상호작용을 전담하는 클래스</a:t>
            </a:r>
            <a:endParaRPr lang="en-US" dirty="0"/>
          </a:p>
          <a:p>
            <a:pPr lvl="3">
              <a:defRPr/>
            </a:pPr>
            <a:r>
              <a:rPr lang="ko-KR" altLang="en-US" dirty="0"/>
              <a:t>시스템의 기능 중에서 입력과 출력만을 전담하는 클래스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제어 클래스</a:t>
            </a:r>
            <a:r>
              <a:rPr lang="en-US" dirty="0"/>
              <a:t>(control class)</a:t>
            </a:r>
          </a:p>
          <a:p>
            <a:pPr lvl="3">
              <a:defRPr/>
            </a:pPr>
            <a:r>
              <a:rPr lang="ko-KR" altLang="en-US" dirty="0"/>
              <a:t>시스템이 실제로 제공하는 비즈니스 </a:t>
            </a:r>
            <a:r>
              <a:rPr lang="ko-KR" altLang="en-US" dirty="0" err="1"/>
              <a:t>로직</a:t>
            </a:r>
            <a:r>
              <a:rPr lang="ko-KR" altLang="en-US" dirty="0"/>
              <a:t> 및 제어 </a:t>
            </a:r>
            <a:r>
              <a:rPr lang="ko-KR" altLang="en-US" dirty="0" err="1"/>
              <a:t>로직을</a:t>
            </a:r>
            <a:r>
              <a:rPr lang="ko-KR" altLang="en-US" dirty="0"/>
              <a:t> 전담하는 클래스</a:t>
            </a:r>
            <a:endParaRPr lang="en-US" dirty="0"/>
          </a:p>
          <a:p>
            <a:pPr lvl="2">
              <a:defRPr/>
            </a:pPr>
            <a:r>
              <a:rPr lang="ko-KR" altLang="en-US" dirty="0" err="1"/>
              <a:t>엔티티</a:t>
            </a:r>
            <a:r>
              <a:rPr lang="ko-KR" altLang="en-US" dirty="0"/>
              <a:t> 클래스</a:t>
            </a:r>
            <a:r>
              <a:rPr lang="en-US" dirty="0"/>
              <a:t>(entity class)</a:t>
            </a:r>
          </a:p>
          <a:p>
            <a:pPr lvl="3">
              <a:defRPr/>
            </a:pPr>
            <a:r>
              <a:rPr lang="ko-KR" altLang="en-US" dirty="0"/>
              <a:t>시스템이 유지해야 하는</a:t>
            </a:r>
            <a:r>
              <a:rPr lang="en-US" dirty="0"/>
              <a:t> </a:t>
            </a:r>
            <a:r>
              <a:rPr lang="ko-KR" altLang="en-US" dirty="0"/>
              <a:t>영속적인</a:t>
            </a:r>
            <a:r>
              <a:rPr lang="en-US" dirty="0"/>
              <a:t> </a:t>
            </a:r>
            <a:r>
              <a:rPr lang="ko-KR" altLang="en-US" dirty="0"/>
              <a:t>데이터를 관리하는 기능을 전담하는 클래스</a:t>
            </a:r>
            <a:endParaRPr lang="en-US" dirty="0"/>
          </a:p>
          <a:p>
            <a:pPr lvl="3">
              <a:defRPr/>
            </a:pPr>
            <a:r>
              <a:rPr lang="ko-KR" altLang="en-US" dirty="0"/>
              <a:t>영속적인 데이터는 시스템이 종료되어도 그 값이 유지되어야 하는 데이터를 말하며 파일 또는 데이터베이스 등으로 구현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개요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25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23" name="날짜 개체 틀 2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DBF1CB-93F1-42D1-A080-E3DCDC2020FE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 모델</a:t>
            </a:r>
            <a:endParaRPr lang="en-US" altLang="ko-KR" dirty="0"/>
          </a:p>
          <a:p>
            <a:pPr lvl="1"/>
            <a:r>
              <a:rPr lang="ko-KR" altLang="en-US" dirty="0"/>
              <a:t>분석 클래스 간의 관계 표현 클래스 다이어그램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개요</a:t>
            </a:r>
            <a:r>
              <a:rPr lang="en-US" altLang="ko-KR" dirty="0"/>
              <a:t>(3/4)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78760" y="2500306"/>
            <a:ext cx="6036511" cy="3286148"/>
            <a:chOff x="730250" y="2214563"/>
            <a:chExt cx="6604000" cy="344328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00250" y="2571750"/>
              <a:ext cx="5334000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730250" y="2214563"/>
              <a:ext cx="1698625" cy="357187"/>
            </a:xfrm>
            <a:prstGeom prst="accentCallout1">
              <a:avLst>
                <a:gd name="adj1" fmla="val 44204"/>
                <a:gd name="adj2" fmla="val 96028"/>
                <a:gd name="adj3" fmla="val 128801"/>
                <a:gd name="adj4" fmla="val 13000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경계 클래스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4786312" y="2214563"/>
              <a:ext cx="1722437" cy="357187"/>
            </a:xfrm>
            <a:prstGeom prst="accentCallout1">
              <a:avLst>
                <a:gd name="adj1" fmla="val 38579"/>
                <a:gd name="adj2" fmla="val 2259"/>
                <a:gd name="adj3" fmla="val 117546"/>
                <a:gd name="adj4" fmla="val -2316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제어 클래스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5572125" y="3286125"/>
              <a:ext cx="1500188" cy="357188"/>
            </a:xfrm>
            <a:prstGeom prst="accentCallout1">
              <a:avLst>
                <a:gd name="adj1" fmla="val 38579"/>
                <a:gd name="adj2" fmla="val 2259"/>
                <a:gd name="adj3" fmla="val 165370"/>
                <a:gd name="adj4" fmla="val -3410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엔티티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클래스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5918" y="6072206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11.2]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 모델의 예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26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CBBBE7-67FB-4CA8-96C5-DD5AA22B4371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 모델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분석 클래스간의 연관</a:t>
            </a:r>
            <a:r>
              <a:rPr lang="en-US" altLang="ko-KR" dirty="0"/>
              <a:t> </a:t>
            </a:r>
            <a:r>
              <a:rPr lang="ko-KR" altLang="en-US" dirty="0"/>
              <a:t>일반화 관계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개요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57356" y="6000768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11.3]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 모델의 예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연관 관계의 의미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28662" y="2143116"/>
            <a:ext cx="7143800" cy="3714759"/>
            <a:chOff x="928662" y="2143116"/>
            <a:chExt cx="7143800" cy="371475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92246" y="2514615"/>
              <a:ext cx="5442821" cy="334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3990296" y="2143116"/>
              <a:ext cx="3571895" cy="386955"/>
            </a:xfrm>
            <a:prstGeom prst="accentCallout1">
              <a:avLst>
                <a:gd name="adj1" fmla="val 38579"/>
                <a:gd name="adj2" fmla="val 199"/>
                <a:gd name="adj3" fmla="val 212542"/>
                <a:gd name="adj4" fmla="val -587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도서검색화면은 도서검색 클래스에게 검색을 요청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5666891" y="3303976"/>
              <a:ext cx="2041092" cy="541741"/>
            </a:xfrm>
            <a:prstGeom prst="accentCallout1">
              <a:avLst>
                <a:gd name="adj1" fmla="val 38579"/>
                <a:gd name="adj2" fmla="val 2259"/>
                <a:gd name="adj3" fmla="val 65603"/>
                <a:gd name="adj4" fmla="val -3004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도서검색 클래스는 도서정보 클래스를 이용해서 도서 검색 수행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5958472" y="4697014"/>
              <a:ext cx="2113990" cy="386955"/>
            </a:xfrm>
            <a:prstGeom prst="accentCallout1">
              <a:avLst>
                <a:gd name="adj1" fmla="val 38579"/>
                <a:gd name="adj2" fmla="val 2259"/>
                <a:gd name="adj3" fmla="val -107246"/>
                <a:gd name="adj4" fmla="val -651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하나의 도서정보에 대해서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물리적인 도서가 </a:t>
              </a:r>
              <a:r>
                <a: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0</a:t>
              </a: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권 이상 존재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928662" y="2917024"/>
              <a:ext cx="1312144" cy="851300"/>
            </a:xfrm>
            <a:prstGeom prst="accentCallout1">
              <a:avLst>
                <a:gd name="adj1" fmla="val 56477"/>
                <a:gd name="adj2" fmla="val 98139"/>
                <a:gd name="adj3" fmla="val 93296"/>
                <a:gd name="adj4" fmla="val 150461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도서검색화면은 도서검색 결과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화면에 검색결과 출력을 요청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27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D47DCD-84B6-43CF-8BC9-2B5A2363B7F3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</a:t>
            </a:r>
            <a:endParaRPr lang="en-US" altLang="ko-KR" dirty="0"/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비즈니스</a:t>
            </a:r>
            <a:r>
              <a:rPr lang="en-US" altLang="ko-KR" dirty="0"/>
              <a:t>/</a:t>
            </a:r>
            <a:r>
              <a:rPr lang="ko-KR" altLang="en-US" dirty="0"/>
              <a:t>제어 </a:t>
            </a:r>
            <a:r>
              <a:rPr lang="ko-KR" altLang="en-US" dirty="0" err="1"/>
              <a:t>로직을</a:t>
            </a:r>
            <a:r>
              <a:rPr lang="ko-KR" altLang="en-US" dirty="0"/>
              <a:t> 위한 제어 클래스 정의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부적절한 상황</a:t>
            </a:r>
            <a:r>
              <a:rPr lang="en-US" altLang="ko-KR" dirty="0"/>
              <a:t>(1,2)</a:t>
            </a:r>
            <a:r>
              <a:rPr lang="ko-KR" altLang="en-US" dirty="0"/>
              <a:t>를 수정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11.3 </a:t>
            </a:r>
            <a:r>
              <a:rPr lang="ko-KR" altLang="en-US" dirty="0"/>
              <a:t>기본 원칙</a:t>
            </a:r>
            <a:r>
              <a:rPr lang="en-US" altLang="ko-KR" dirty="0"/>
              <a:t>(7/17)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5918" y="6286520"/>
            <a:ext cx="571504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11.27]</a:t>
            </a:r>
            <a:r>
              <a:rPr lang="ko-KR" altLang="en-US" sz="1600" b="1" dirty="0">
                <a:solidFill>
                  <a:schemeClr val="tx1"/>
                </a:solidFill>
              </a:rPr>
              <a:t>제어 클래스가 비즈니스 </a:t>
            </a:r>
            <a:r>
              <a:rPr lang="ko-KR" altLang="en-US" sz="1600" b="1" dirty="0" err="1">
                <a:solidFill>
                  <a:schemeClr val="tx1"/>
                </a:solidFill>
              </a:rPr>
              <a:t>로직을</a:t>
            </a:r>
            <a:r>
              <a:rPr lang="ko-KR" altLang="en-US" sz="1600" b="1" dirty="0">
                <a:solidFill>
                  <a:schemeClr val="tx1"/>
                </a:solidFill>
              </a:rPr>
              <a:t> 전담하는 상황</a:t>
            </a:r>
          </a:p>
        </p:txBody>
      </p:sp>
      <p:grpSp>
        <p:nvGrpSpPr>
          <p:cNvPr id="5" name="그룹 9"/>
          <p:cNvGrpSpPr>
            <a:grpSpLocks/>
          </p:cNvGrpSpPr>
          <p:nvPr/>
        </p:nvGrpSpPr>
        <p:grpSpPr bwMode="auto">
          <a:xfrm>
            <a:off x="2214546" y="2500306"/>
            <a:ext cx="5286412" cy="3786214"/>
            <a:chOff x="2214546" y="1285860"/>
            <a:chExt cx="6303713" cy="498634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14546" y="2357430"/>
              <a:ext cx="5019675" cy="391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순서도: 연결자 7"/>
            <p:cNvSpPr>
              <a:spLocks noChangeArrowheads="1"/>
            </p:cNvSpPr>
            <p:nvPr/>
          </p:nvSpPr>
          <p:spPr bwMode="auto">
            <a:xfrm>
              <a:off x="4000496" y="2214554"/>
              <a:ext cx="3571900" cy="1285884"/>
            </a:xfrm>
            <a:prstGeom prst="flowChartConnector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5000627" y="1285860"/>
              <a:ext cx="3517632" cy="785819"/>
            </a:xfrm>
            <a:prstGeom prst="accentCallout1">
              <a:avLst>
                <a:gd name="adj1" fmla="val 39602"/>
                <a:gd name="adj2" fmla="val -870"/>
                <a:gd name="adj3" fmla="val 127389"/>
                <a:gd name="adj4" fmla="val -8671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로그인관리</a:t>
              </a: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클래스가 입력된 아이디</a:t>
              </a:r>
              <a:r>
                <a: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/</a:t>
              </a: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암호의 정확성을 판단하는 비즈니스 </a:t>
              </a:r>
              <a:r>
                <a:rPr kumimoji="0" lang="ko-KR" altLang="en-US" sz="11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로직을</a:t>
              </a: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제공함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28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A5D6B7-9316-4E63-BBD5-6CCCCA9A8D63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 모델</a:t>
            </a:r>
            <a:endParaRPr lang="en-US" altLang="ko-KR" dirty="0"/>
          </a:p>
          <a:p>
            <a:pPr lvl="1"/>
            <a:r>
              <a:rPr lang="ko-KR" altLang="en-US" dirty="0"/>
              <a:t>분석 클래스 간의 관계 표현 클래스 다이어그램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개요</a:t>
            </a:r>
            <a:r>
              <a:rPr lang="en-US" altLang="ko-KR" dirty="0"/>
              <a:t>(3/4)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78760" y="2500306"/>
            <a:ext cx="6036511" cy="3286148"/>
            <a:chOff x="730250" y="2214563"/>
            <a:chExt cx="6604000" cy="344328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00250" y="2571750"/>
              <a:ext cx="5334000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730250" y="2214563"/>
              <a:ext cx="1698625" cy="357187"/>
            </a:xfrm>
            <a:prstGeom prst="accentCallout1">
              <a:avLst>
                <a:gd name="adj1" fmla="val 44204"/>
                <a:gd name="adj2" fmla="val 96028"/>
                <a:gd name="adj3" fmla="val 128801"/>
                <a:gd name="adj4" fmla="val 13000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경계 클래스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4786312" y="2214563"/>
              <a:ext cx="1722437" cy="357187"/>
            </a:xfrm>
            <a:prstGeom prst="accentCallout1">
              <a:avLst>
                <a:gd name="adj1" fmla="val 38579"/>
                <a:gd name="adj2" fmla="val 2259"/>
                <a:gd name="adj3" fmla="val 117546"/>
                <a:gd name="adj4" fmla="val -2316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제어 클래스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5572125" y="3286125"/>
              <a:ext cx="1500188" cy="357188"/>
            </a:xfrm>
            <a:prstGeom prst="accentCallout1">
              <a:avLst>
                <a:gd name="adj1" fmla="val 38579"/>
                <a:gd name="adj2" fmla="val 2259"/>
                <a:gd name="adj3" fmla="val 165370"/>
                <a:gd name="adj4" fmla="val -3410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엔티티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클래스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5918" y="6072206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11.2]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 모델의 예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29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CBBBE7-67FB-4CA8-96C5-DD5AA22B4371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모델의 요건</a:t>
            </a:r>
            <a:endParaRPr lang="en-US" altLang="ko-KR" dirty="0"/>
          </a:p>
          <a:p>
            <a:pPr lvl="1"/>
            <a:r>
              <a:rPr lang="ko-KR" altLang="en-US" dirty="0"/>
              <a:t>완전성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개요</a:t>
            </a:r>
            <a:r>
              <a:rPr lang="en-US" altLang="ko-KR" dirty="0"/>
              <a:t>(9/11)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85852" y="5357826"/>
            <a:ext cx="635798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9.7]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 모델과 분석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실현 모델간의 일관성</a:t>
            </a:r>
          </a:p>
        </p:txBody>
      </p:sp>
      <p:pic>
        <p:nvPicPr>
          <p:cNvPr id="5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532" y="2289953"/>
            <a:ext cx="700092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fld id="{1111F4CE-420E-44DC-810B-C3FAE725A923}" type="slidenum">
              <a:rPr lang="ko-KR" altLang="en-US" smtClean="0"/>
              <a:pPr/>
              <a:t>3</a:t>
            </a:fld>
            <a:r>
              <a:rPr lang="en-US" altLang="ko-KR" dirty="0"/>
              <a:t>/36)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A757EEE-C9D9-4545-8D97-1B6C5640CAFD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</a:t>
            </a:r>
            <a:endParaRPr lang="en-US" altLang="ko-KR" dirty="0"/>
          </a:p>
          <a:p>
            <a:pPr lvl="1"/>
            <a:r>
              <a:rPr lang="ko-KR" altLang="en-US" dirty="0"/>
              <a:t>시스템의 기능은 경계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 err="1"/>
              <a:t>엔티티</a:t>
            </a:r>
            <a:r>
              <a:rPr lang="ko-KR" altLang="en-US" dirty="0"/>
              <a:t> 클래스를 통해 제공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기본 개념</a:t>
            </a:r>
            <a:r>
              <a:rPr lang="en-US" altLang="ko-KR" dirty="0"/>
              <a:t>(2/22)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14480" y="6143644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11.5]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클래스의 유형</a:t>
            </a:r>
          </a:p>
        </p:txBody>
      </p:sp>
      <p:grpSp>
        <p:nvGrpSpPr>
          <p:cNvPr id="5" name="그룹 43"/>
          <p:cNvGrpSpPr>
            <a:grpSpLocks/>
          </p:cNvGrpSpPr>
          <p:nvPr/>
        </p:nvGrpSpPr>
        <p:grpSpPr bwMode="auto">
          <a:xfrm>
            <a:off x="1285852" y="2143116"/>
            <a:ext cx="6286500" cy="3929062"/>
            <a:chOff x="1500166" y="1214422"/>
            <a:chExt cx="6286544" cy="3929090"/>
          </a:xfrm>
        </p:grpSpPr>
        <p:sp>
          <p:nvSpPr>
            <p:cNvPr id="6" name="타원 24"/>
            <p:cNvSpPr>
              <a:spLocks noChangeArrowheads="1"/>
            </p:cNvSpPr>
            <p:nvPr/>
          </p:nvSpPr>
          <p:spPr bwMode="auto">
            <a:xfrm>
              <a:off x="3071802" y="2071678"/>
              <a:ext cx="1071570" cy="221457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prstDash val="sys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타원 25"/>
            <p:cNvSpPr>
              <a:spLocks noChangeArrowheads="1"/>
            </p:cNvSpPr>
            <p:nvPr/>
          </p:nvSpPr>
          <p:spPr bwMode="auto">
            <a:xfrm>
              <a:off x="2714612" y="2071678"/>
              <a:ext cx="3857652" cy="2928958"/>
            </a:xfrm>
            <a:prstGeom prst="ellipse">
              <a:avLst/>
            </a:prstGeom>
            <a:solidFill>
              <a:srgbClr val="4F81BD">
                <a:alpha val="38823"/>
              </a:srgbClr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26"/>
            <p:cNvSpPr txBox="1">
              <a:spLocks noChangeArrowheads="1"/>
            </p:cNvSpPr>
            <p:nvPr/>
          </p:nvSpPr>
          <p:spPr bwMode="auto">
            <a:xfrm>
              <a:off x="3286116" y="2571744"/>
              <a:ext cx="668773" cy="369332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kumimoji="0" lang="en-US" altLang="ko-KR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class</a:t>
              </a:r>
              <a:endParaRPr kumimoji="0"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27"/>
            <p:cNvSpPr txBox="1">
              <a:spLocks noChangeArrowheads="1"/>
            </p:cNvSpPr>
            <p:nvPr/>
          </p:nvSpPr>
          <p:spPr bwMode="auto">
            <a:xfrm>
              <a:off x="3286116" y="3059668"/>
              <a:ext cx="668773" cy="369332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kumimoji="0" lang="en-US" altLang="ko-KR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class</a:t>
              </a:r>
              <a:endParaRPr kumimoji="0"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28"/>
            <p:cNvSpPr txBox="1">
              <a:spLocks noChangeArrowheads="1"/>
            </p:cNvSpPr>
            <p:nvPr/>
          </p:nvSpPr>
          <p:spPr bwMode="auto">
            <a:xfrm>
              <a:off x="3286116" y="3559734"/>
              <a:ext cx="668773" cy="369332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kumimoji="0" lang="en-US" altLang="ko-KR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class</a:t>
              </a:r>
              <a:endParaRPr kumimoji="0"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29"/>
            <p:cNvSpPr txBox="1">
              <a:spLocks noChangeArrowheads="1"/>
            </p:cNvSpPr>
            <p:nvPr/>
          </p:nvSpPr>
          <p:spPr bwMode="auto">
            <a:xfrm>
              <a:off x="5260549" y="2571744"/>
              <a:ext cx="668773" cy="369332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kumimoji="0"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class</a:t>
              </a:r>
              <a:endPara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30"/>
            <p:cNvSpPr txBox="1">
              <a:spLocks noChangeArrowheads="1"/>
            </p:cNvSpPr>
            <p:nvPr/>
          </p:nvSpPr>
          <p:spPr bwMode="auto">
            <a:xfrm>
              <a:off x="5260549" y="3059668"/>
              <a:ext cx="668773" cy="369332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kumimoji="0" lang="en-US" altLang="ko-KR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class</a:t>
              </a:r>
              <a:endParaRPr kumimoji="0"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31"/>
            <p:cNvSpPr txBox="1">
              <a:spLocks noChangeArrowheads="1"/>
            </p:cNvSpPr>
            <p:nvPr/>
          </p:nvSpPr>
          <p:spPr bwMode="auto">
            <a:xfrm>
              <a:off x="5260549" y="3559734"/>
              <a:ext cx="668773" cy="369332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kumimoji="0" lang="en-US" altLang="ko-KR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class</a:t>
              </a:r>
              <a:endParaRPr kumimoji="0"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4260417" y="2786058"/>
              <a:ext cx="668773" cy="369332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kumimoji="0"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class</a:t>
              </a:r>
              <a:endPara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33"/>
            <p:cNvSpPr txBox="1">
              <a:spLocks noChangeArrowheads="1"/>
            </p:cNvSpPr>
            <p:nvPr/>
          </p:nvSpPr>
          <p:spPr bwMode="auto">
            <a:xfrm>
              <a:off x="4260417" y="3786190"/>
              <a:ext cx="668773" cy="369332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kumimoji="0"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class</a:t>
              </a:r>
              <a:endPara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오른쪽 화살표 34"/>
            <p:cNvSpPr>
              <a:spLocks noChangeArrowheads="1"/>
            </p:cNvSpPr>
            <p:nvPr/>
          </p:nvSpPr>
          <p:spPr bwMode="auto">
            <a:xfrm>
              <a:off x="1500166" y="2678901"/>
              <a:ext cx="928694" cy="13573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입력</a:t>
              </a:r>
            </a:p>
          </p:txBody>
        </p:sp>
        <p:sp>
          <p:nvSpPr>
            <p:cNvPr id="17" name="오른쪽 화살표 35"/>
            <p:cNvSpPr>
              <a:spLocks noChangeArrowheads="1"/>
            </p:cNvSpPr>
            <p:nvPr/>
          </p:nvSpPr>
          <p:spPr bwMode="auto">
            <a:xfrm>
              <a:off x="6858016" y="2678901"/>
              <a:ext cx="928694" cy="13573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출력</a:t>
              </a:r>
            </a:p>
          </p:txBody>
        </p:sp>
        <p:sp>
          <p:nvSpPr>
            <p:cNvPr id="18" name="순서도: 자기 디스크 36"/>
            <p:cNvSpPr>
              <a:spLocks noChangeArrowheads="1"/>
            </p:cNvSpPr>
            <p:nvPr/>
          </p:nvSpPr>
          <p:spPr bwMode="auto">
            <a:xfrm>
              <a:off x="4276200" y="4357694"/>
              <a:ext cx="642942" cy="500066"/>
            </a:xfrm>
            <a:prstGeom prst="flowChartMagneticDisk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37"/>
            <p:cNvCxnSpPr>
              <a:cxnSpLocks noChangeShapeType="1"/>
              <a:stCxn id="15" idx="2"/>
              <a:endCxn id="18" idx="1"/>
            </p:cNvCxnSpPr>
            <p:nvPr/>
          </p:nvCxnSpPr>
          <p:spPr bwMode="auto">
            <a:xfrm rot="16200000" flipH="1">
              <a:off x="4495151" y="4255174"/>
              <a:ext cx="202172" cy="2867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</p:spPr>
        </p:cxn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5715009" y="4857760"/>
              <a:ext cx="1357323" cy="285752"/>
            </a:xfrm>
            <a:prstGeom prst="accentCallout1">
              <a:avLst>
                <a:gd name="adj1" fmla="val 52389"/>
                <a:gd name="adj2" fmla="val 1060"/>
                <a:gd name="adj3" fmla="val -285528"/>
                <a:gd name="adj4" fmla="val -5723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엔티티 클래스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4714899" y="1714492"/>
              <a:ext cx="1143008" cy="285752"/>
            </a:xfrm>
            <a:prstGeom prst="accentCallout1">
              <a:avLst>
                <a:gd name="adj1" fmla="val 52389"/>
                <a:gd name="adj2" fmla="val 1060"/>
                <a:gd name="adj3" fmla="val 376384"/>
                <a:gd name="adj4" fmla="val -26038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제어 클래스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22" name="AutoShape 11"/>
            <p:cNvSpPr>
              <a:spLocks noChangeArrowheads="1"/>
            </p:cNvSpPr>
            <p:nvPr/>
          </p:nvSpPr>
          <p:spPr bwMode="auto">
            <a:xfrm>
              <a:off x="4000496" y="1214422"/>
              <a:ext cx="1357322" cy="285752"/>
            </a:xfrm>
            <a:prstGeom prst="accentCallout1">
              <a:avLst>
                <a:gd name="adj1" fmla="val 52389"/>
                <a:gd name="adj2" fmla="val 1060"/>
                <a:gd name="adj3" fmla="val 293060"/>
                <a:gd name="adj4" fmla="val -3468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경계 클래스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23" name="타원 41"/>
            <p:cNvSpPr>
              <a:spLocks noChangeArrowheads="1"/>
            </p:cNvSpPr>
            <p:nvPr/>
          </p:nvSpPr>
          <p:spPr bwMode="auto">
            <a:xfrm>
              <a:off x="5072066" y="2143116"/>
              <a:ext cx="1071570" cy="221457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prstDash val="sys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auto">
            <a:xfrm>
              <a:off x="4071934" y="1214422"/>
              <a:ext cx="1357322" cy="285752"/>
            </a:xfrm>
            <a:prstGeom prst="accentCallout1">
              <a:avLst>
                <a:gd name="adj1" fmla="val 87556"/>
                <a:gd name="adj2" fmla="val 95079"/>
                <a:gd name="adj3" fmla="val 310870"/>
                <a:gd name="adj4" fmla="val 11551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27" name="슬라이드 번호 개체 틀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30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B055A91-BDFA-44E4-B80B-111B9F752C96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</a:t>
            </a:r>
            <a:endParaRPr lang="en-US" altLang="ko-KR" dirty="0"/>
          </a:p>
          <a:p>
            <a:pPr lvl="1"/>
            <a:r>
              <a:rPr lang="ko-KR" altLang="en-US" dirty="0"/>
              <a:t>시스템의 기능은 경계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 err="1"/>
              <a:t>엔티티</a:t>
            </a:r>
            <a:r>
              <a:rPr lang="ko-KR" altLang="en-US" dirty="0"/>
              <a:t> 클래스를 통해 제공</a:t>
            </a:r>
            <a:endParaRPr lang="en-US" altLang="ko-KR" dirty="0"/>
          </a:p>
          <a:p>
            <a:pPr lvl="2"/>
            <a:r>
              <a:rPr lang="ko-KR" altLang="en-US" dirty="0"/>
              <a:t>분석클래스와 대응되는 스테레오타입과 아이콘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기본 개념</a:t>
            </a:r>
            <a:r>
              <a:rPr lang="en-US" altLang="ko-KR" dirty="0"/>
              <a:t>(3/22)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5918" y="6143644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11.6]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클래스의 표현 방법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331641" y="2714616"/>
            <a:ext cx="7200799" cy="3286152"/>
            <a:chOff x="1681634" y="2500306"/>
            <a:chExt cx="6048926" cy="3286152"/>
          </a:xfrm>
        </p:grpSpPr>
        <p:graphicFrame>
          <p:nvGraphicFramePr>
            <p:cNvPr id="6" name="내용 개체 틀 3"/>
            <p:cNvGraphicFramePr>
              <a:graphicFrameLocks/>
            </p:cNvGraphicFramePr>
            <p:nvPr/>
          </p:nvGraphicFramePr>
          <p:xfrm>
            <a:off x="1681634" y="2500306"/>
            <a:ext cx="6048926" cy="3286152"/>
          </p:xfrm>
          <a:graphic>
            <a:graphicData uri="http://schemas.openxmlformats.org/drawingml/2006/table">
              <a:tbl>
                <a:tblPr/>
                <a:tblGrid>
                  <a:gridCol w="268945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556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556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21538"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r>
                          <a:rPr lang="ko-KR" sz="2400" b="1" kern="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맑은 고딕" pitchFamily="50" charset="-127"/>
                            <a:ea typeface="맑은 고딕" pitchFamily="50" charset="-127"/>
                            <a:cs typeface="Times New Roman"/>
                          </a:rPr>
                          <a:t>분석 클래스 유형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r>
                          <a:rPr lang="ko-KR" sz="2400" b="1" kern="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맑은 고딕" pitchFamily="50" charset="-127"/>
                            <a:ea typeface="맑은 고딕" pitchFamily="50" charset="-127"/>
                            <a:cs typeface="Times New Roman"/>
                          </a:rPr>
                          <a:t>스테레오타입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r>
                          <a:rPr lang="ko-KR" sz="2400" b="1" kern="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맑은 고딕" pitchFamily="50" charset="-127"/>
                            <a:ea typeface="맑은 고딕" pitchFamily="50" charset="-127"/>
                            <a:cs typeface="Times New Roman"/>
                          </a:rPr>
                          <a:t>아이콘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21538"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r>
                          <a:rPr lang="ko-KR" sz="1600" b="1" kern="100" dirty="0">
                            <a:latin typeface="맑은 고딕" pitchFamily="50" charset="-127"/>
                            <a:ea typeface="맑은 고딕" pitchFamily="50" charset="-127"/>
                            <a:cs typeface="Times New Roman"/>
                          </a:rPr>
                          <a:t>경계 클래스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endParaRPr lang="en-US" sz="18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endParaRP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endParaRPr lang="en-US" sz="18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endParaRP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21538"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r>
                          <a:rPr lang="ko-KR" sz="1600" b="1" kern="100" dirty="0">
                            <a:latin typeface="맑은 고딕" pitchFamily="50" charset="-127"/>
                            <a:ea typeface="맑은 고딕" pitchFamily="50" charset="-127"/>
                            <a:cs typeface="Times New Roman"/>
                          </a:rPr>
                          <a:t>제어 클래스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endParaRPr lang="en-US" sz="18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endParaRP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endParaRPr lang="en-US" sz="18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endParaRP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21538"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r>
                          <a:rPr lang="ko-KR" sz="1600" b="1" kern="100" dirty="0" err="1">
                            <a:latin typeface="맑은 고딕" pitchFamily="50" charset="-127"/>
                            <a:ea typeface="맑은 고딕" pitchFamily="50" charset="-127"/>
                            <a:cs typeface="Times New Roman"/>
                          </a:rPr>
                          <a:t>엔티티</a:t>
                        </a:r>
                        <a:r>
                          <a:rPr lang="ko-KR" sz="1600" b="1" kern="100" dirty="0">
                            <a:latin typeface="맑은 고딕" pitchFamily="50" charset="-127"/>
                            <a:ea typeface="맑은 고딕" pitchFamily="50" charset="-127"/>
                            <a:cs typeface="Times New Roman"/>
                          </a:rPr>
                          <a:t> 클래스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endParaRPr lang="en-US" sz="18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endParaRP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latinLnBrk="1">
                          <a:spcAft>
                            <a:spcPts val="0"/>
                          </a:spcAft>
                        </a:pPr>
                        <a:endParaRPr lang="en-US" sz="18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endParaRP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7" name="그림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9461" y="3500438"/>
              <a:ext cx="12382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그림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49616" y="3357562"/>
              <a:ext cx="10191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그림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05186" y="4214818"/>
              <a:ext cx="115252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그림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98472" y="4252927"/>
              <a:ext cx="971550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그림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3285" y="5072074"/>
              <a:ext cx="111442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그림 8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70299" y="5072074"/>
              <a:ext cx="1066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31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3DC374-A1CA-4F12-9D04-573266F2289A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</a:t>
            </a:r>
            <a:endParaRPr lang="en-US" altLang="ko-KR" dirty="0"/>
          </a:p>
          <a:p>
            <a:pPr lvl="1"/>
            <a:r>
              <a:rPr lang="ko-KR" altLang="en-US" dirty="0"/>
              <a:t>경계 클래스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액터와의</a:t>
            </a:r>
            <a:r>
              <a:rPr lang="ko-KR" altLang="en-US" dirty="0"/>
              <a:t> 상호작용을 하는 클래스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기본 개념</a:t>
            </a:r>
            <a:r>
              <a:rPr lang="en-US" altLang="ko-KR" dirty="0"/>
              <a:t>(4/22)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28794" y="5929330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11.7]</a:t>
            </a:r>
            <a:r>
              <a:rPr lang="ko-KR" altLang="en-US" sz="1600" b="1" dirty="0">
                <a:solidFill>
                  <a:schemeClr val="tx1"/>
                </a:solidFill>
              </a:rPr>
              <a:t>경계 클래스는 </a:t>
            </a:r>
            <a:r>
              <a:rPr lang="ko-KR" altLang="en-US" sz="1600" b="1" dirty="0" err="1">
                <a:solidFill>
                  <a:schemeClr val="tx1"/>
                </a:solidFill>
              </a:rPr>
              <a:t>액터와의</a:t>
            </a:r>
            <a:r>
              <a:rPr lang="ko-KR" altLang="en-US" sz="1600" b="1" dirty="0">
                <a:solidFill>
                  <a:schemeClr val="tx1"/>
                </a:solidFill>
              </a:rPr>
              <a:t> 상호작용을 제공한다</a:t>
            </a:r>
          </a:p>
        </p:txBody>
      </p:sp>
      <p:grpSp>
        <p:nvGrpSpPr>
          <p:cNvPr id="5" name="그룹 15"/>
          <p:cNvGrpSpPr>
            <a:grpSpLocks/>
          </p:cNvGrpSpPr>
          <p:nvPr/>
        </p:nvGrpSpPr>
        <p:grpSpPr bwMode="auto">
          <a:xfrm>
            <a:off x="857250" y="2357438"/>
            <a:ext cx="7515225" cy="3429000"/>
            <a:chOff x="1000100" y="1214422"/>
            <a:chExt cx="7515225" cy="342902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0100" y="1785926"/>
              <a:ext cx="7515225" cy="2647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타원 10"/>
            <p:cNvSpPr>
              <a:spLocks noChangeArrowheads="1"/>
            </p:cNvSpPr>
            <p:nvPr/>
          </p:nvSpPr>
          <p:spPr bwMode="auto">
            <a:xfrm>
              <a:off x="1643042" y="1643050"/>
              <a:ext cx="6143668" cy="3000396"/>
            </a:xfrm>
            <a:prstGeom prst="ellipse">
              <a:avLst/>
            </a:prstGeom>
            <a:solidFill>
              <a:srgbClr val="4F81BD">
                <a:alpha val="23137"/>
              </a:srgbClr>
            </a:solidFill>
            <a:ln w="9525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연결선 11"/>
            <p:cNvCxnSpPr>
              <a:cxnSpLocks noChangeShapeType="1"/>
            </p:cNvCxnSpPr>
            <p:nvPr/>
          </p:nvCxnSpPr>
          <p:spPr bwMode="auto">
            <a:xfrm>
              <a:off x="1428728" y="2214554"/>
              <a:ext cx="928694" cy="42862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 type="arrow" w="lg" len="lg"/>
            </a:ln>
          </p:spPr>
        </p:cxnSp>
        <p:cxnSp>
          <p:nvCxnSpPr>
            <p:cNvPr id="9" name="직선 연결선 12"/>
            <p:cNvCxnSpPr>
              <a:cxnSpLocks noChangeShapeType="1"/>
            </p:cNvCxnSpPr>
            <p:nvPr/>
          </p:nvCxnSpPr>
          <p:spPr bwMode="auto">
            <a:xfrm flipV="1">
              <a:off x="1571604" y="3571876"/>
              <a:ext cx="785818" cy="214314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 type="arrow" w="lg" len="lg"/>
            </a:ln>
          </p:spPr>
        </p:cxnSp>
        <p:cxnSp>
          <p:nvCxnSpPr>
            <p:cNvPr id="10" name="직선 연결선 13"/>
            <p:cNvCxnSpPr>
              <a:cxnSpLocks noChangeShapeType="1"/>
            </p:cNvCxnSpPr>
            <p:nvPr/>
          </p:nvCxnSpPr>
          <p:spPr bwMode="auto">
            <a:xfrm>
              <a:off x="7429520" y="3071810"/>
              <a:ext cx="642942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 type="arrow" w="lg" len="lg"/>
            </a:ln>
          </p:spPr>
        </p:cxn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428860" y="1214422"/>
              <a:ext cx="4000528" cy="285752"/>
            </a:xfrm>
            <a:prstGeom prst="accentCallout1">
              <a:avLst>
                <a:gd name="adj1" fmla="val 52389"/>
                <a:gd name="adj2" fmla="val 1060"/>
                <a:gd name="adj3" fmla="val 400181"/>
                <a:gd name="adj4" fmla="val -1392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경계 클래스는 </a:t>
              </a: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액터와의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상호작용을 제공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32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1D5276-AB38-49FD-B4D1-718261221D42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</a:t>
            </a:r>
            <a:endParaRPr lang="en-US" altLang="ko-KR" dirty="0"/>
          </a:p>
          <a:p>
            <a:pPr lvl="1"/>
            <a:r>
              <a:rPr lang="ko-KR" altLang="en-US" dirty="0"/>
              <a:t>경계 클래스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액터와의</a:t>
            </a:r>
            <a:r>
              <a:rPr lang="ko-KR" altLang="en-US" dirty="0"/>
              <a:t> 상호작용을 하는 클래스</a:t>
            </a:r>
            <a:endParaRPr lang="en-US" altLang="ko-KR" dirty="0"/>
          </a:p>
          <a:p>
            <a:pPr lvl="2"/>
            <a:r>
              <a:rPr kumimoji="0" lang="ko-KR" altLang="en-US" dirty="0" err="1">
                <a:latin typeface="Verdana" pitchFamily="34" charset="0"/>
              </a:rPr>
              <a:t>액터의</a:t>
            </a:r>
            <a:r>
              <a:rPr kumimoji="0" lang="ko-KR" altLang="en-US" dirty="0">
                <a:latin typeface="Verdana" pitchFamily="34" charset="0"/>
              </a:rPr>
              <a:t> 유형에 따라 경계 클래스는 세분화 가능</a:t>
            </a:r>
            <a:endParaRPr kumimoji="0"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기본 개념</a:t>
            </a:r>
            <a:r>
              <a:rPr lang="en-US" altLang="ko-KR" dirty="0"/>
              <a:t>(5/22)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3042" y="2857496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11.1]</a:t>
            </a:r>
            <a:r>
              <a:rPr lang="ko-KR" altLang="en-US" sz="1600" b="1" dirty="0">
                <a:solidFill>
                  <a:schemeClr val="tx1"/>
                </a:solidFill>
              </a:rPr>
              <a:t>경계 클래스의 유형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928662" y="3643314"/>
          <a:ext cx="7358115" cy="2438400"/>
        </p:xfrm>
        <a:graphic>
          <a:graphicData uri="http://schemas.openxmlformats.org/drawingml/2006/table">
            <a:tbl>
              <a:tblPr/>
              <a:tblGrid>
                <a:gridCol w="263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3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경계 클래스 유형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1" kern="1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액터</a:t>
                      </a:r>
                      <a:r>
                        <a:rPr lang="ko-KR" sz="2400" b="1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유형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기능</a:t>
                      </a:r>
                      <a:r>
                        <a:rPr lang="en-US" sz="2400" b="1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</a:t>
                      </a:r>
                      <a:r>
                        <a:rPr lang="ko-KR" sz="2400" b="1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역할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UI </a:t>
                      </a:r>
                      <a:r>
                        <a:rPr lang="ko-KR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사용자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사용자와의 입</a:t>
                      </a:r>
                      <a:r>
                        <a:rPr lang="en-US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</a:t>
                      </a:r>
                      <a:r>
                        <a:rPr lang="ko-KR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출력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3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SI </a:t>
                      </a:r>
                      <a:r>
                        <a:rPr lang="ko-KR" sz="16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외부 시스템과의 데이터 송</a:t>
                      </a:r>
                      <a:r>
                        <a:rPr lang="en-US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</a:t>
                      </a:r>
                      <a:r>
                        <a:rPr lang="ko-KR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수신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DI </a:t>
                      </a:r>
                      <a:r>
                        <a:rPr lang="ko-KR" sz="16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장치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장치의 모니터링 및 제어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33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450615-DCD0-438D-BB26-6B8071842BEC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클래스 모델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분석 클래스간의 연관</a:t>
            </a:r>
            <a:r>
              <a:rPr lang="en-US" altLang="ko-KR" dirty="0"/>
              <a:t> </a:t>
            </a:r>
            <a:r>
              <a:rPr lang="ko-KR" altLang="en-US" dirty="0"/>
              <a:t>일반화 관계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개요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57356" y="6000768"/>
            <a:ext cx="542928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11.3]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 모델의 예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연관 관계의 의미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28662" y="2143116"/>
            <a:ext cx="7143800" cy="3714759"/>
            <a:chOff x="928662" y="2143116"/>
            <a:chExt cx="7143800" cy="371475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92246" y="2514615"/>
              <a:ext cx="5442821" cy="334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3990296" y="2143116"/>
              <a:ext cx="3571895" cy="386955"/>
            </a:xfrm>
            <a:prstGeom prst="accentCallout1">
              <a:avLst>
                <a:gd name="adj1" fmla="val 38579"/>
                <a:gd name="adj2" fmla="val 199"/>
                <a:gd name="adj3" fmla="val 212542"/>
                <a:gd name="adj4" fmla="val -587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도서검색화면은 도서검색 클래스에게 검색을 요청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5666891" y="3303976"/>
              <a:ext cx="2041092" cy="541741"/>
            </a:xfrm>
            <a:prstGeom prst="accentCallout1">
              <a:avLst>
                <a:gd name="adj1" fmla="val 38579"/>
                <a:gd name="adj2" fmla="val 2259"/>
                <a:gd name="adj3" fmla="val 65603"/>
                <a:gd name="adj4" fmla="val -3004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도서검색 클래스는 도서정보 클래스를 이용해서 도서 검색 수행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5958472" y="4697014"/>
              <a:ext cx="2113990" cy="386955"/>
            </a:xfrm>
            <a:prstGeom prst="accentCallout1">
              <a:avLst>
                <a:gd name="adj1" fmla="val 38579"/>
                <a:gd name="adj2" fmla="val 2259"/>
                <a:gd name="adj3" fmla="val -107246"/>
                <a:gd name="adj4" fmla="val -651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하나의 도서정보에 대해서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물리적인 도서가 </a:t>
              </a:r>
              <a:r>
                <a:rPr kumimoji="0" lang="en-US" altLang="ko-KR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0</a:t>
              </a: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권 이상 존재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928662" y="2917024"/>
              <a:ext cx="1312144" cy="851300"/>
            </a:xfrm>
            <a:prstGeom prst="accentCallout1">
              <a:avLst>
                <a:gd name="adj1" fmla="val 56477"/>
                <a:gd name="adj2" fmla="val 98139"/>
                <a:gd name="adj3" fmla="val 93296"/>
                <a:gd name="adj4" fmla="val 150461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도서검색화면은 도서검색 결과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>
                <a:spcBef>
                  <a:spcPct val="10000"/>
                </a:spcBef>
              </a:pPr>
              <a:r>
                <a:rPr kumimoji="0" lang="ko-KR" altLang="en-US" sz="11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화면에 검색결과 출력을 요청</a:t>
              </a:r>
              <a:endParaRPr kumimoji="0" lang="en-US" altLang="ko-KR" sz="11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788691B6-92AB-43D9-9529-B63F2E163A8D}" type="slidenum">
              <a:rPr lang="ko-KR" altLang="en-US" smtClean="0"/>
              <a:pPr/>
              <a:t>34</a:t>
            </a:fld>
            <a:r>
              <a:rPr lang="en-US" altLang="ko-KR"/>
              <a:t>/72)</a:t>
            </a:r>
            <a:endParaRPr lang="ko-KR" alt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D47DCD-84B6-43CF-8BC9-2B5A2363B7F3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분석 단계의 클래스 다이어그램 활용</a:t>
            </a:r>
            <a:endParaRPr lang="en-US" altLang="ko-KR" dirty="0"/>
          </a:p>
          <a:p>
            <a:pPr lvl="2"/>
            <a:r>
              <a:rPr lang="ko-KR" altLang="en-US" dirty="0"/>
              <a:t>시스템을 구성하는 클래스 및 클래스 간의 관계를 표현하기 위해 사용됨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클래스 다이어그램</a:t>
            </a:r>
            <a:r>
              <a:rPr lang="en-US" altLang="ko-KR" dirty="0"/>
              <a:t>(10/12)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1670" y="2571744"/>
            <a:ext cx="6072230" cy="3429002"/>
            <a:chOff x="2143125" y="2428875"/>
            <a:chExt cx="5143500" cy="314325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43125" y="2886075"/>
              <a:ext cx="4514850" cy="268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4357688" y="2428875"/>
              <a:ext cx="2000250" cy="357188"/>
            </a:xfrm>
            <a:prstGeom prst="accentCallout1">
              <a:avLst>
                <a:gd name="adj1" fmla="val 50157"/>
                <a:gd name="adj2" fmla="val 2389"/>
                <a:gd name="adj3" fmla="val 131778"/>
                <a:gd name="adj4" fmla="val -1157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능동</a:t>
              </a:r>
              <a:r>
                <a:rPr kumimoji="0" lang="en-US" altLang="ko-KR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(active) </a:t>
              </a: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클래스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5715000" y="2928938"/>
              <a:ext cx="1571625" cy="357187"/>
            </a:xfrm>
            <a:prstGeom prst="accentCallout1">
              <a:avLst>
                <a:gd name="adj1" fmla="val 50157"/>
                <a:gd name="adj2" fmla="val 2389"/>
                <a:gd name="adj3" fmla="val 188333"/>
                <a:gd name="adj4" fmla="val -5727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클래스의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스테레오타입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214546" y="5857892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1.16]</a:t>
            </a:r>
            <a:r>
              <a:rPr lang="ko-KR" altLang="en-US" sz="1600" b="1" dirty="0">
                <a:solidFill>
                  <a:schemeClr val="tx1"/>
                </a:solidFill>
              </a:rPr>
              <a:t>분석 단계의 클래스 다이어그램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50F61-1DAB-416E-871C-4CB181BAE9FD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35</a:t>
            </a:fld>
            <a:r>
              <a:rPr lang="en-US" altLang="ko-KR"/>
              <a:t>/86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736704" y="2766574"/>
            <a:ext cx="1059432" cy="167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7" idx="2"/>
          </p:cNvCxnSpPr>
          <p:nvPr/>
        </p:nvCxnSpPr>
        <p:spPr>
          <a:xfrm>
            <a:off x="4355976" y="3212976"/>
            <a:ext cx="1932520" cy="9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7" idx="2"/>
          </p:cNvCxnSpPr>
          <p:nvPr/>
        </p:nvCxnSpPr>
        <p:spPr>
          <a:xfrm flipV="1">
            <a:off x="4139952" y="3312098"/>
            <a:ext cx="2148544" cy="206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분석 단계의 클래스 다이어그램 활용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</a:t>
            </a:r>
            <a:r>
              <a:rPr lang="ko-KR" altLang="en-US" dirty="0"/>
              <a:t> </a:t>
            </a:r>
            <a:r>
              <a:rPr lang="en-US" altLang="ko-KR" dirty="0"/>
              <a:t>Analysis Class Diagrams(11/12)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1928802"/>
            <a:ext cx="6786610" cy="408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357290" y="5929330"/>
            <a:ext cx="621510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1.17]</a:t>
            </a:r>
            <a:r>
              <a:rPr lang="ko-KR" altLang="en-US" sz="1600" b="1" dirty="0">
                <a:solidFill>
                  <a:schemeClr val="tx1"/>
                </a:solidFill>
              </a:rPr>
              <a:t>분석 단계의 클래스 다이어그램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클래스의 상세화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04304-B87D-4AB5-B400-D812070D1642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36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설계 단계에서의 클래스 다이어그램 활용</a:t>
            </a:r>
            <a:endParaRPr lang="en-US" altLang="ko-KR" dirty="0"/>
          </a:p>
          <a:p>
            <a:pPr lvl="2"/>
            <a:r>
              <a:rPr lang="ko-KR" altLang="en-US" dirty="0"/>
              <a:t>설계단계에서 새롭게 도출된 클래스들을 표현</a:t>
            </a:r>
            <a:endParaRPr lang="en-US" altLang="ko-KR" dirty="0"/>
          </a:p>
          <a:p>
            <a:pPr lvl="2"/>
            <a:r>
              <a:rPr lang="ko-KR" altLang="en-US" dirty="0"/>
              <a:t>컴포넌트를 구성하는 파트의 클래스와 인터페이스를 표현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Design Class Diagrams (12/12)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2643182"/>
            <a:ext cx="6299200" cy="31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571604" y="5857892"/>
            <a:ext cx="642942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1.18]</a:t>
            </a:r>
            <a:r>
              <a:rPr lang="ko-KR" altLang="en-US" sz="1600" b="1" dirty="0">
                <a:solidFill>
                  <a:schemeClr val="tx1"/>
                </a:solidFill>
              </a:rPr>
              <a:t>설계 단계의 클래스 다이어그램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파트의 클래스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인터페이스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AE6E50-EF26-4900-900D-E852BE2A8E7D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37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10.4 </a:t>
            </a:r>
            <a:r>
              <a:rPr lang="ko-KR" altLang="en-US" dirty="0"/>
              <a:t>연산 </a:t>
            </a:r>
            <a:r>
              <a:rPr lang="en-US" altLang="ko-KR" dirty="0"/>
              <a:t>(25/29)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실용 지침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연산의 표현 수준은 개발 단계에 따라 다름</a:t>
            </a:r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6971ABB5-289A-49C6-A6DA-ED89B1B87C12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1785918" y="6152397"/>
            <a:ext cx="6215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10.54]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분석 단계와 설계 단계에서의 연산 표현</a:t>
            </a:r>
          </a:p>
        </p:txBody>
      </p:sp>
      <p:grpSp>
        <p:nvGrpSpPr>
          <p:cNvPr id="2" name="그룹 30"/>
          <p:cNvGrpSpPr/>
          <p:nvPr/>
        </p:nvGrpSpPr>
        <p:grpSpPr>
          <a:xfrm>
            <a:off x="1214414" y="2285992"/>
            <a:ext cx="6543717" cy="3842414"/>
            <a:chOff x="457175" y="2025650"/>
            <a:chExt cx="8229600" cy="4832350"/>
          </a:xfrm>
        </p:grpSpPr>
        <p:sp>
          <p:nvSpPr>
            <p:cNvPr id="27" name="텍스트 개체 틀 2"/>
            <p:cNvSpPr txBox="1">
              <a:spLocks/>
            </p:cNvSpPr>
            <p:nvPr/>
          </p:nvSpPr>
          <p:spPr bwMode="auto">
            <a:xfrm>
              <a:off x="457175" y="2025650"/>
              <a:ext cx="4040188" cy="63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B1E6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Verdana"/>
                  <a:ea typeface="굴림" charset="-127"/>
                  <a:cs typeface="+mn-cs"/>
                </a:rPr>
                <a:t>분석 단계</a:t>
              </a:r>
            </a:p>
          </p:txBody>
        </p:sp>
        <p:sp>
          <p:nvSpPr>
            <p:cNvPr id="28" name="텍스트 개체 틀 4"/>
            <p:cNvSpPr txBox="1">
              <a:spLocks/>
            </p:cNvSpPr>
            <p:nvPr/>
          </p:nvSpPr>
          <p:spPr bwMode="auto">
            <a:xfrm>
              <a:off x="4645000" y="2025650"/>
              <a:ext cx="4041775" cy="63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B1E6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Verdana"/>
                  <a:ea typeface="굴림" charset="-127"/>
                  <a:cs typeface="+mn-cs"/>
                </a:rPr>
                <a:t>설계 단계</a:t>
              </a:r>
            </a:p>
          </p:txBody>
        </p:sp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600" y="2705100"/>
              <a:ext cx="3076575" cy="415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0100" y="2705100"/>
              <a:ext cx="3267075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CE83-3A7E-4F4B-B636-9A48FF043048}" type="slidenum">
              <a:rPr lang="en-US" altLang="ko-KR" smtClean="0"/>
              <a:pPr>
                <a:defRPr/>
              </a:pPr>
              <a:t>38</a:t>
            </a:fld>
            <a:r>
              <a:rPr lang="en-US" altLang="ko-KR"/>
              <a:t>/96</a:t>
            </a:r>
            <a:endParaRPr lang="en-US" altLang="ko-K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10.4 </a:t>
            </a:r>
            <a:r>
              <a:rPr lang="ko-KR" altLang="en-US" dirty="0"/>
              <a:t>연산 </a:t>
            </a:r>
            <a:r>
              <a:rPr lang="en-US" altLang="ko-KR" dirty="0"/>
              <a:t>(26/29)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/>
              <a:t>실용 지침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연산의 표현 수준은 개발 단계에 따라 다름</a:t>
            </a:r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CDAEF1D1-571C-4630-863B-6016494C8E4B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00166" y="2214554"/>
          <a:ext cx="6357982" cy="4145280"/>
        </p:xfrm>
        <a:graphic>
          <a:graphicData uri="http://schemas.openxmlformats.org/drawingml/2006/table">
            <a:tbl>
              <a:tblPr/>
              <a:tblGrid>
                <a:gridCol w="635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37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 class Rectangle {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private Point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leftTop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;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private Point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rightBottom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;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private Color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lineColor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;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private Color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fillColor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;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Rectangle()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void draw()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void erase() {	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void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moveBy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(final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dx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final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dy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 {	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void zoom(final float scale)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Point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getLeftTop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void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setLeftTop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(final Point p)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Point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getRightBottom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void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setRightBottom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(final Point p)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Color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getLineColor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void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setLineColor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(final Color c)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Color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getFillColor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	public void </a:t>
                      </a:r>
                      <a:r>
                        <a:rPr lang="en-US" sz="14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setFillColor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(final Color c) { … 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86690" algn="l"/>
                          <a:tab pos="388620" algn="l"/>
                          <a:tab pos="601345" algn="l"/>
                        </a:tabLs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357290" y="1928802"/>
            <a:ext cx="4714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10.30]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설계 단계에서의 연산표현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Java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8CE83-3A7E-4F4B-B636-9A48FF043048}" type="slidenum">
              <a:rPr lang="en-US" altLang="ko-KR" smtClean="0"/>
              <a:pPr>
                <a:defRPr/>
              </a:pPr>
              <a:t>39</a:t>
            </a:fld>
            <a:r>
              <a:rPr lang="en-US" altLang="ko-KR"/>
              <a:t>/96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클래스의 구성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+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r>
              <a:rPr lang="ko-KR" altLang="en-US" dirty="0"/>
              <a:t>과 클래스간의 관계 표현</a:t>
            </a:r>
            <a:endParaRPr lang="en-US" altLang="ko-KR" dirty="0"/>
          </a:p>
          <a:p>
            <a:pPr lvl="1"/>
            <a:r>
              <a:rPr lang="ko-KR" altLang="en-US" dirty="0"/>
              <a:t>클래스 유형 </a:t>
            </a:r>
            <a:r>
              <a:rPr lang="en-US" altLang="ko-KR" dirty="0"/>
              <a:t>: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), </a:t>
            </a:r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</a:p>
          <a:p>
            <a:endParaRPr lang="en-US" altLang="ko-KR" dirty="0"/>
          </a:p>
          <a:p>
            <a:pPr lvl="1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Class Diagrams (1/12)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500298" y="6429372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1.9]</a:t>
            </a:r>
            <a:r>
              <a:rPr lang="ko-KR" altLang="en-US" sz="1600" b="1" dirty="0">
                <a:solidFill>
                  <a:schemeClr val="tx1"/>
                </a:solidFill>
              </a:rPr>
              <a:t>클래스 다이어그램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357290" y="2214554"/>
            <a:ext cx="6858048" cy="4143404"/>
            <a:chOff x="1785938" y="1785938"/>
            <a:chExt cx="5357812" cy="4643437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1750" y="2257425"/>
              <a:ext cx="4410075" cy="417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>
              <a:off x="5000625" y="1785938"/>
              <a:ext cx="1143000" cy="357187"/>
            </a:xfrm>
            <a:prstGeom prst="accentCallout1">
              <a:avLst>
                <a:gd name="adj1" fmla="val 32296"/>
                <a:gd name="adj2" fmla="val 92310"/>
                <a:gd name="adj3" fmla="val 206194"/>
                <a:gd name="adj4" fmla="val 11269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인터페이스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실현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auto">
            <a:xfrm>
              <a:off x="6072188" y="3071813"/>
              <a:ext cx="1071562" cy="285750"/>
            </a:xfrm>
            <a:prstGeom prst="accentCallout1">
              <a:avLst>
                <a:gd name="adj1" fmla="val 56111"/>
                <a:gd name="adj2" fmla="val 2079"/>
                <a:gd name="adj3" fmla="val -86269"/>
                <a:gd name="adj4" fmla="val 18903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Interface</a:t>
              </a:r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5072064" y="5500688"/>
              <a:ext cx="913025" cy="357187"/>
            </a:xfrm>
            <a:prstGeom prst="accentCallout1">
              <a:avLst>
                <a:gd name="adj1" fmla="val 56111"/>
                <a:gd name="adj2" fmla="val 2079"/>
                <a:gd name="adj3" fmla="val -91477"/>
                <a:gd name="adj4" fmla="val -1737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의존 관계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57375" y="5500688"/>
              <a:ext cx="1143000" cy="357187"/>
            </a:xfrm>
            <a:prstGeom prst="accentCallout1">
              <a:avLst>
                <a:gd name="adj1" fmla="val 44204"/>
                <a:gd name="adj2" fmla="val 96028"/>
                <a:gd name="adj3" fmla="val 18662"/>
                <a:gd name="adj4" fmla="val 13425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일반화 관계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36" name="AutoShape 11"/>
            <p:cNvSpPr>
              <a:spLocks noChangeArrowheads="1"/>
            </p:cNvSpPr>
            <p:nvPr/>
          </p:nvSpPr>
          <p:spPr bwMode="auto">
            <a:xfrm>
              <a:off x="2071688" y="3786188"/>
              <a:ext cx="1000125" cy="357187"/>
            </a:xfrm>
            <a:prstGeom prst="accentCallout1">
              <a:avLst>
                <a:gd name="adj1" fmla="val 44204"/>
                <a:gd name="adj2" fmla="val 96028"/>
                <a:gd name="adj3" fmla="val 18662"/>
                <a:gd name="adj4" fmla="val 13425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Composition</a:t>
              </a:r>
            </a:p>
          </p:txBody>
        </p:sp>
        <p:sp>
          <p:nvSpPr>
            <p:cNvPr id="37" name="AutoShape 11"/>
            <p:cNvSpPr>
              <a:spLocks noChangeArrowheads="1"/>
            </p:cNvSpPr>
            <p:nvPr/>
          </p:nvSpPr>
          <p:spPr bwMode="auto">
            <a:xfrm>
              <a:off x="2214563" y="2857500"/>
              <a:ext cx="1000125" cy="357188"/>
            </a:xfrm>
            <a:prstGeom prst="accentCallout1">
              <a:avLst>
                <a:gd name="adj1" fmla="val 44204"/>
                <a:gd name="adj2" fmla="val 96028"/>
                <a:gd name="adj3" fmla="val 15685"/>
                <a:gd name="adj4" fmla="val 14594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Association</a:t>
              </a: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auto">
            <a:xfrm>
              <a:off x="2428875" y="1857375"/>
              <a:ext cx="857250" cy="357188"/>
            </a:xfrm>
            <a:prstGeom prst="accentCallout1">
              <a:avLst>
                <a:gd name="adj1" fmla="val 44204"/>
                <a:gd name="adj2" fmla="val 96028"/>
                <a:gd name="adj3" fmla="val 128801"/>
                <a:gd name="adj4" fmla="val 13000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Class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785938" y="4357688"/>
              <a:ext cx="714375" cy="357187"/>
            </a:xfrm>
            <a:prstGeom prst="accentCallout1">
              <a:avLst>
                <a:gd name="adj1" fmla="val 44204"/>
                <a:gd name="adj2" fmla="val 96028"/>
                <a:gd name="adj3" fmla="val 99032"/>
                <a:gd name="adj4" fmla="val 141208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속성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40" name="AutoShape 11"/>
            <p:cNvSpPr>
              <a:spLocks noChangeArrowheads="1"/>
            </p:cNvSpPr>
            <p:nvPr/>
          </p:nvSpPr>
          <p:spPr bwMode="auto">
            <a:xfrm>
              <a:off x="1785938" y="4786313"/>
              <a:ext cx="714375" cy="357187"/>
            </a:xfrm>
            <a:prstGeom prst="accentCallout1">
              <a:avLst>
                <a:gd name="adj1" fmla="val 44204"/>
                <a:gd name="adj2" fmla="val 96028"/>
                <a:gd name="adj3" fmla="val 99032"/>
                <a:gd name="adj4" fmla="val 141208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연산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09AD4-FFFF-4A27-8BD5-DAFA0CD31AE1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</a:t>
            </a:fld>
            <a:r>
              <a:rPr lang="en-US" altLang="ko-KR"/>
              <a:t>/86</a:t>
            </a:r>
            <a:endParaRPr lang="ko-KR" altLang="en-US"/>
          </a:p>
        </p:txBody>
      </p:sp>
      <p:cxnSp>
        <p:nvCxnSpPr>
          <p:cNvPr id="5" name="직선 연결선 4"/>
          <p:cNvCxnSpPr>
            <a:stCxn id="36" idx="0"/>
          </p:cNvCxnSpPr>
          <p:nvPr/>
        </p:nvCxnSpPr>
        <p:spPr>
          <a:xfrm flipV="1">
            <a:off x="3003222" y="4158766"/>
            <a:ext cx="1064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843808" y="5688639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72" y="1071546"/>
            <a:ext cx="8001000" cy="5081590"/>
          </a:xfrm>
        </p:spPr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의 다양한 모델 요소를 그룹화하는 역할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Package Diagrams(1/5)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57356" y="5857892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1.21]</a:t>
            </a:r>
            <a:r>
              <a:rPr lang="ko-KR" altLang="en-US" sz="1600" b="1" dirty="0">
                <a:solidFill>
                  <a:schemeClr val="tx1"/>
                </a:solidFill>
              </a:rPr>
              <a:t>패키지의 역할</a:t>
            </a:r>
          </a:p>
        </p:txBody>
      </p:sp>
      <p:pic>
        <p:nvPicPr>
          <p:cNvPr id="15" name="그림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6816" y="2285992"/>
            <a:ext cx="717113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8AF22B-6931-4892-BDA1-645B8897B176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40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72" y="1071546"/>
            <a:ext cx="8001000" cy="5081590"/>
          </a:xfrm>
        </p:spPr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의 다양한 모델 요소를 그룹화하는 역할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</a:t>
            </a:r>
            <a:r>
              <a:rPr lang="ko-KR" altLang="en-US" dirty="0"/>
              <a:t>패키지 다이어그램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252" y="2143116"/>
            <a:ext cx="7848929" cy="37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2214546" y="5715016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1.22]</a:t>
            </a:r>
            <a:r>
              <a:rPr lang="ko-KR" altLang="en-US" sz="1600" b="1" dirty="0">
                <a:solidFill>
                  <a:schemeClr val="tx1"/>
                </a:solidFill>
              </a:rPr>
              <a:t>패키지를 이용한 클래스의 조직화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7BAD23-5B8C-42A6-9928-23E7B1B9D94C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41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72" y="1000108"/>
            <a:ext cx="8001000" cy="5081590"/>
          </a:xfrm>
        </p:spPr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패키지는 유사한 성격을 가지는 모델 요소만을 배치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</a:t>
            </a:r>
            <a:r>
              <a:rPr lang="ko-KR" altLang="en-US" dirty="0"/>
              <a:t>패키지 다이어그램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00166" y="2143116"/>
            <a:ext cx="6429420" cy="3429024"/>
            <a:chOff x="1500188" y="2214551"/>
            <a:chExt cx="6286500" cy="3571887"/>
          </a:xfrm>
        </p:grpSpPr>
        <p:grpSp>
          <p:nvGrpSpPr>
            <p:cNvPr id="9" name="그룹 3"/>
            <p:cNvGrpSpPr>
              <a:grpSpLocks/>
            </p:cNvGrpSpPr>
            <p:nvPr/>
          </p:nvGrpSpPr>
          <p:grpSpPr bwMode="auto">
            <a:xfrm>
              <a:off x="3500438" y="3214688"/>
              <a:ext cx="2378075" cy="1428749"/>
              <a:chOff x="2694705" y="2571744"/>
              <a:chExt cx="2377361" cy="1428759"/>
            </a:xfrm>
          </p:grpSpPr>
          <p:sp>
            <p:nvSpPr>
              <p:cNvPr id="14" name="TextBox 4"/>
              <p:cNvSpPr txBox="1">
                <a:spLocks noChangeArrowheads="1"/>
              </p:cNvSpPr>
              <p:nvPr/>
            </p:nvSpPr>
            <p:spPr bwMode="auto">
              <a:xfrm>
                <a:off x="2694705" y="2857495"/>
                <a:ext cx="2377361" cy="1143008"/>
              </a:xfrm>
              <a:prstGeom prst="rect">
                <a:avLst/>
              </a:prstGeom>
              <a:noFill/>
              <a:ln w="9525">
                <a:solidFill>
                  <a:srgbClr val="4F81BD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r>
                  <a:rPr kumimoji="0" lang="ko-KR" altLang="en-US" sz="20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패키지</a:t>
                </a:r>
              </a:p>
            </p:txBody>
          </p:sp>
          <p:sp>
            <p:nvSpPr>
              <p:cNvPr id="15" name="직사각형 5"/>
              <p:cNvSpPr>
                <a:spLocks noChangeArrowheads="1"/>
              </p:cNvSpPr>
              <p:nvPr/>
            </p:nvSpPr>
            <p:spPr bwMode="auto">
              <a:xfrm>
                <a:off x="2714612" y="2571744"/>
                <a:ext cx="785818" cy="285752"/>
              </a:xfrm>
              <a:prstGeom prst="rect">
                <a:avLst/>
              </a:prstGeom>
              <a:noFill/>
              <a:ln w="9525">
                <a:solidFill>
                  <a:srgbClr val="4F81BD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endParaRPr kumimoji="0" lang="ko-KR" altLang="en-US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구름 모양 설명선 6"/>
            <p:cNvSpPr>
              <a:spLocks noChangeArrowheads="1"/>
            </p:cNvSpPr>
            <p:nvPr/>
          </p:nvSpPr>
          <p:spPr bwMode="auto">
            <a:xfrm>
              <a:off x="1571625" y="2286000"/>
              <a:ext cx="1928813" cy="928688"/>
            </a:xfrm>
            <a:prstGeom prst="cloudCallout">
              <a:avLst>
                <a:gd name="adj1" fmla="val 43546"/>
                <a:gd name="adj2" fmla="val 74815"/>
              </a:avLst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개념적</a:t>
              </a:r>
              <a:endParaRPr kumimoji="0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0"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유사성</a:t>
              </a:r>
            </a:p>
          </p:txBody>
        </p:sp>
        <p:sp>
          <p:nvSpPr>
            <p:cNvPr id="11" name="구름 모양 설명선 7"/>
            <p:cNvSpPr>
              <a:spLocks noChangeArrowheads="1"/>
            </p:cNvSpPr>
            <p:nvPr/>
          </p:nvSpPr>
          <p:spPr bwMode="auto">
            <a:xfrm>
              <a:off x="1500188" y="4786313"/>
              <a:ext cx="1928812" cy="928687"/>
            </a:xfrm>
            <a:prstGeom prst="cloudCallout">
              <a:avLst>
                <a:gd name="adj1" fmla="val 58343"/>
                <a:gd name="adj2" fmla="val -46583"/>
              </a:avLst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변화의</a:t>
              </a:r>
              <a:endParaRPr kumimoji="0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0"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유사성</a:t>
              </a:r>
            </a:p>
          </p:txBody>
        </p:sp>
        <p:sp>
          <p:nvSpPr>
            <p:cNvPr id="12" name="구름 모양 설명선 8"/>
            <p:cNvSpPr>
              <a:spLocks noChangeArrowheads="1"/>
            </p:cNvSpPr>
            <p:nvPr/>
          </p:nvSpPr>
          <p:spPr bwMode="auto">
            <a:xfrm>
              <a:off x="5766016" y="2214551"/>
              <a:ext cx="1928813" cy="928687"/>
            </a:xfrm>
            <a:prstGeom prst="cloudCallout">
              <a:avLst>
                <a:gd name="adj1" fmla="val -38829"/>
                <a:gd name="adj2" fmla="val 76574"/>
              </a:avLst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기능적</a:t>
              </a:r>
              <a:endParaRPr kumimoji="0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0"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유사성</a:t>
              </a:r>
            </a:p>
          </p:txBody>
        </p:sp>
        <p:sp>
          <p:nvSpPr>
            <p:cNvPr id="13" name="구름 모양 설명선 9"/>
            <p:cNvSpPr>
              <a:spLocks noChangeArrowheads="1"/>
            </p:cNvSpPr>
            <p:nvPr/>
          </p:nvSpPr>
          <p:spPr bwMode="auto">
            <a:xfrm>
              <a:off x="5857875" y="4857750"/>
              <a:ext cx="1928813" cy="928688"/>
            </a:xfrm>
            <a:prstGeom prst="cloudCallout">
              <a:avLst>
                <a:gd name="adj1" fmla="val -60819"/>
                <a:gd name="adj2" fmla="val -52745"/>
              </a:avLst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관리적</a:t>
              </a:r>
              <a:endParaRPr kumimoji="0"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0"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유사성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071670" y="5643578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1.23]</a:t>
            </a:r>
            <a:r>
              <a:rPr lang="ko-KR" altLang="en-US" sz="1600" b="1" dirty="0">
                <a:solidFill>
                  <a:schemeClr val="tx1"/>
                </a:solidFill>
              </a:rPr>
              <a:t>패키지의 바람직한 특성</a:t>
            </a:r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386318-91ED-4CC4-98B1-1F1086B592C5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42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요구사항 정의 단계에서 패키지 다이어그램 활용</a:t>
            </a:r>
            <a:endParaRPr lang="en-US" altLang="ko-KR" dirty="0"/>
          </a:p>
          <a:p>
            <a:pPr lvl="2"/>
            <a:r>
              <a:rPr lang="ko-KR" altLang="en-US" sz="1600" dirty="0" err="1"/>
              <a:t>유스케이스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액터를</a:t>
            </a:r>
            <a:r>
              <a:rPr lang="ko-KR" altLang="en-US" sz="1600" dirty="0"/>
              <a:t> 관리하기 위해 사용가능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</a:t>
            </a:r>
            <a:r>
              <a:rPr lang="ko-KR" altLang="en-US" dirty="0"/>
              <a:t>패키지 다이어그램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2228789"/>
            <a:ext cx="3429024" cy="372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500166" y="5857892"/>
            <a:ext cx="57150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1.24]</a:t>
            </a:r>
            <a:r>
              <a:rPr lang="ko-KR" altLang="en-US" sz="1600" b="1" dirty="0">
                <a:solidFill>
                  <a:schemeClr val="tx1"/>
                </a:solidFill>
              </a:rPr>
              <a:t>패키지 다이어그램의 활용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유스케이스의</a:t>
            </a:r>
            <a:r>
              <a:rPr lang="ko-KR" altLang="en-US" sz="1600" b="1" dirty="0">
                <a:solidFill>
                  <a:schemeClr val="tx1"/>
                </a:solidFill>
              </a:rPr>
              <a:t> 조직화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2920F-254E-46AB-A060-CDFEFDC8562F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43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571472" y="1000108"/>
            <a:ext cx="8001000" cy="5153028"/>
          </a:xfrm>
        </p:spPr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설계단계에서의 패키지 다이어그램 활용</a:t>
            </a:r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/>
              <a:t>컴포넌트를 적절하게 조직화 하는데 이용 가능</a:t>
            </a:r>
            <a:endParaRPr lang="en-US" altLang="ko-KR" dirty="0"/>
          </a:p>
        </p:txBody>
      </p:sp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</a:t>
            </a:r>
            <a:r>
              <a:rPr lang="ko-KR" altLang="en-US" dirty="0"/>
              <a:t>패키지 다이어그램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500298" y="2428868"/>
            <a:ext cx="4286272" cy="3571880"/>
            <a:chOff x="785786" y="2786058"/>
            <a:chExt cx="4286272" cy="357188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5786" y="2786058"/>
              <a:ext cx="3841750" cy="3571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4000496" y="3500438"/>
              <a:ext cx="1071562" cy="357188"/>
            </a:xfrm>
            <a:prstGeom prst="accentCallout1">
              <a:avLst>
                <a:gd name="adj1" fmla="val 65042"/>
                <a:gd name="adj2" fmla="val 1245"/>
                <a:gd name="adj3" fmla="val 131778"/>
                <a:gd name="adj4" fmla="val -26458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패키지간의 의존관계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428728" y="6072206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1.25]</a:t>
            </a:r>
            <a:r>
              <a:rPr lang="ko-KR" altLang="en-US" sz="1600" b="1" dirty="0">
                <a:solidFill>
                  <a:schemeClr val="tx1"/>
                </a:solidFill>
              </a:rPr>
              <a:t>패키지 다이어그램의 활용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분석 클래스 모델의 조직화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368036-EE23-4383-92AE-894EA4E317EB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44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내용 개체 틀 2"/>
          <p:cNvSpPr>
            <a:spLocks noGrp="1"/>
          </p:cNvSpPr>
          <p:nvPr>
            <p:ph idx="1"/>
          </p:nvPr>
        </p:nvSpPr>
        <p:spPr>
          <a:xfrm>
            <a:off x="609600" y="928670"/>
            <a:ext cx="8001000" cy="5167330"/>
          </a:xfrm>
        </p:spPr>
        <p:txBody>
          <a:bodyPr/>
          <a:lstStyle/>
          <a:p>
            <a:r>
              <a:rPr lang="ko-KR" altLang="en-US" dirty="0"/>
              <a:t>기본 개념</a:t>
            </a:r>
          </a:p>
        </p:txBody>
      </p:sp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1.8 </a:t>
            </a:r>
            <a:r>
              <a:rPr lang="ko-KR" altLang="en-US" dirty="0"/>
              <a:t>활동 다이어그램</a:t>
            </a:r>
            <a:r>
              <a:rPr lang="en-US" altLang="ko-KR" dirty="0"/>
              <a:t>(4/6)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00100" y="1643050"/>
            <a:ext cx="7048500" cy="4071966"/>
            <a:chOff x="1524000" y="1428750"/>
            <a:chExt cx="7048500" cy="4786313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4000" y="1738313"/>
              <a:ext cx="7048500" cy="447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857375" y="1428750"/>
              <a:ext cx="1214438" cy="428625"/>
            </a:xfrm>
            <a:prstGeom prst="accentCallout1">
              <a:avLst>
                <a:gd name="adj1" fmla="val 46685"/>
                <a:gd name="adj2" fmla="val 435"/>
                <a:gd name="adj3" fmla="val 168324"/>
                <a:gd name="adj4" fmla="val -573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파티션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(partition)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4714875" y="1428750"/>
              <a:ext cx="1214438" cy="428625"/>
            </a:xfrm>
            <a:prstGeom prst="accentCallout1">
              <a:avLst>
                <a:gd name="adj1" fmla="val 54125"/>
                <a:gd name="adj2" fmla="val 435"/>
                <a:gd name="adj3" fmla="val 126153"/>
                <a:gd name="adj4" fmla="val -4513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구획면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en-US" altLang="ko-KR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(swminlane)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785918" y="5857892"/>
            <a:ext cx="60007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1.35]</a:t>
            </a:r>
            <a:r>
              <a:rPr lang="ko-KR" altLang="en-US" sz="1600" b="1" dirty="0">
                <a:solidFill>
                  <a:schemeClr val="tx1"/>
                </a:solidFill>
              </a:rPr>
              <a:t>활동 다이어그램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파티션과 </a:t>
            </a:r>
            <a:r>
              <a:rPr lang="ko-KR" altLang="en-US" sz="1600" b="1" dirty="0" err="1">
                <a:solidFill>
                  <a:schemeClr val="tx1"/>
                </a:solidFill>
              </a:rPr>
              <a:t>구획면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D7324C-C014-47AC-B7A4-41696F9E7415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45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686800" cy="5376866"/>
          </a:xfrm>
        </p:spPr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요구사항 정의 단계에서의 활동 다이어그램의 활용</a:t>
            </a:r>
            <a:endParaRPr lang="en-US" altLang="ko-KR" dirty="0"/>
          </a:p>
          <a:p>
            <a:pPr lvl="2"/>
            <a:r>
              <a:rPr lang="ko-KR" altLang="en-US" dirty="0"/>
              <a:t>여러 활동의 순차</a:t>
            </a:r>
            <a:r>
              <a:rPr lang="en-US" altLang="ko-KR" dirty="0"/>
              <a:t>, </a:t>
            </a:r>
            <a:r>
              <a:rPr lang="ko-KR" altLang="en-US" dirty="0"/>
              <a:t>분기</a:t>
            </a:r>
            <a:r>
              <a:rPr lang="en-US" altLang="ko-KR" dirty="0"/>
              <a:t>, </a:t>
            </a:r>
            <a:r>
              <a:rPr lang="ko-KR" altLang="en-US" dirty="0"/>
              <a:t>병행적 수행에 적합</a:t>
            </a:r>
            <a:endParaRPr lang="en-US" altLang="ko-KR" dirty="0"/>
          </a:p>
          <a:p>
            <a:endParaRPr lang="ko-KR" altLang="en-US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1.8 </a:t>
            </a:r>
            <a:r>
              <a:rPr lang="ko-KR" altLang="en-US" dirty="0"/>
              <a:t>활동 다이어그램</a:t>
            </a:r>
            <a:r>
              <a:rPr lang="en-US" altLang="ko-KR" dirty="0"/>
              <a:t>(5/6)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2285992"/>
            <a:ext cx="731045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785918" y="5929330"/>
            <a:ext cx="60007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1.36]</a:t>
            </a:r>
            <a:r>
              <a:rPr lang="ko-KR" altLang="en-US" sz="1600" b="1" dirty="0">
                <a:solidFill>
                  <a:schemeClr val="tx1"/>
                </a:solidFill>
              </a:rPr>
              <a:t>활동 다이어그램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간의 선행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후행 관계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02427B-2EDE-4341-B1CA-154EA3DA4BC5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46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600" y="928670"/>
            <a:ext cx="8001000" cy="516733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 단계에서의 활동 다이어그램의 활용</a:t>
            </a:r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/>
              <a:t>컴포넌트가 제공하는 연산의 알고리즘을 표현 가능</a:t>
            </a:r>
            <a:endParaRPr lang="en-US" altLang="ko-KR" dirty="0"/>
          </a:p>
          <a:p>
            <a:endParaRPr lang="ko-KR" altLang="en-US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1.8 </a:t>
            </a:r>
            <a:r>
              <a:rPr lang="ko-KR" altLang="en-US" dirty="0"/>
              <a:t>활동 다이어그램</a:t>
            </a:r>
            <a:r>
              <a:rPr lang="en-US" altLang="ko-KR" dirty="0"/>
              <a:t>(6/6)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285992"/>
            <a:ext cx="707645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571604" y="5929330"/>
            <a:ext cx="60007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1.37]</a:t>
            </a:r>
            <a:r>
              <a:rPr lang="ko-KR" altLang="en-US" sz="1600" b="1" dirty="0">
                <a:solidFill>
                  <a:schemeClr val="tx1"/>
                </a:solidFill>
              </a:rPr>
              <a:t>활동 다이어그램의 활용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연산의 알고리즘 표현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E67A3A-9F59-478F-AF21-65BEDA89797B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47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시스템 또는 시스템 구성 요소의 동적인 행위 표현</a:t>
            </a:r>
            <a:endParaRPr lang="en-US" altLang="ko-KR" dirty="0"/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객체가 존재할 수 있는 가능한 조건 중 하나</a:t>
            </a:r>
            <a:endParaRPr lang="en-US" altLang="ko-KR" dirty="0"/>
          </a:p>
          <a:p>
            <a:pPr lvl="1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특정 순간에 오직 하나의 상태에 머무름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1.9 Activity Diagrams (1/8)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71538" y="2708920"/>
            <a:ext cx="7210088" cy="3348268"/>
            <a:chOff x="2714625" y="1975403"/>
            <a:chExt cx="6062988" cy="416822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86063" y="2071688"/>
              <a:ext cx="4886326" cy="37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2714625" y="1975403"/>
              <a:ext cx="1000125" cy="357188"/>
            </a:xfrm>
            <a:prstGeom prst="accentCallout1">
              <a:avLst>
                <a:gd name="adj1" fmla="val 35273"/>
                <a:gd name="adj2" fmla="val 99870"/>
                <a:gd name="adj3" fmla="val 190728"/>
                <a:gd name="adj4" fmla="val 12120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시작 상태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7777488" y="1981133"/>
              <a:ext cx="1000125" cy="357187"/>
            </a:xfrm>
            <a:prstGeom prst="accentCallout1">
              <a:avLst>
                <a:gd name="adj1" fmla="val 46068"/>
                <a:gd name="adj2" fmla="val -2044"/>
                <a:gd name="adj3" fmla="val 131704"/>
                <a:gd name="adj4" fmla="val -2758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종료 상태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2714625" y="2857500"/>
              <a:ext cx="1000125" cy="357188"/>
            </a:xfrm>
            <a:prstGeom prst="accentCallout1">
              <a:avLst>
                <a:gd name="adj1" fmla="val 35273"/>
                <a:gd name="adj2" fmla="val 99870"/>
                <a:gd name="adj3" fmla="val 66287"/>
                <a:gd name="adj4" fmla="val 19131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상태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829899" y="3607593"/>
              <a:ext cx="785813" cy="357188"/>
            </a:xfrm>
            <a:prstGeom prst="accentCallout1">
              <a:avLst>
                <a:gd name="adj1" fmla="val 35273"/>
                <a:gd name="adj2" fmla="val 99870"/>
                <a:gd name="adj3" fmla="val 72241"/>
                <a:gd name="adj4" fmla="val 122218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전이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5572125" y="5786438"/>
              <a:ext cx="785813" cy="357187"/>
            </a:xfrm>
            <a:prstGeom prst="accentCallout1">
              <a:avLst>
                <a:gd name="adj1" fmla="val 35273"/>
                <a:gd name="adj2" fmla="val 99870"/>
                <a:gd name="adj3" fmla="val -8130"/>
                <a:gd name="adj4" fmla="val 12086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이벤트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7215188" y="5786438"/>
              <a:ext cx="785812" cy="357187"/>
            </a:xfrm>
            <a:prstGeom prst="accentCallout1">
              <a:avLst>
                <a:gd name="adj1" fmla="val 59088"/>
                <a:gd name="adj2" fmla="val -259"/>
                <a:gd name="adj3" fmla="val -5153"/>
                <a:gd name="adj4" fmla="val -3338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액션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451528" y="6168724"/>
            <a:ext cx="60007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1.38]</a:t>
            </a:r>
            <a:r>
              <a:rPr lang="ko-KR" altLang="en-US" sz="1600" b="1" dirty="0">
                <a:solidFill>
                  <a:schemeClr val="tx1"/>
                </a:solidFill>
              </a:rPr>
              <a:t>상태 다이어그램</a:t>
            </a: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70D0EE-F4E5-4D96-BE8B-3296571538E7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48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543956" cy="5253054"/>
          </a:xfrm>
        </p:spPr>
        <p:txBody>
          <a:bodyPr/>
          <a:lstStyle/>
          <a:p>
            <a:pPr>
              <a:defRPr/>
            </a:pPr>
            <a:r>
              <a:rPr lang="ko-KR" altLang="en-US" sz="3200" dirty="0"/>
              <a:t>기본 개념</a:t>
            </a:r>
            <a:endParaRPr lang="en-US" altLang="ko-KR" sz="3200" dirty="0"/>
          </a:p>
          <a:p>
            <a:pPr lvl="1">
              <a:defRPr/>
            </a:pPr>
            <a:r>
              <a:rPr lang="ko-KR" altLang="en-US" sz="2800" dirty="0"/>
              <a:t>진입액션</a:t>
            </a:r>
            <a:endParaRPr lang="en-US" altLang="ko-KR" sz="2800" dirty="0"/>
          </a:p>
          <a:p>
            <a:pPr lvl="2">
              <a:defRPr/>
            </a:pPr>
            <a:r>
              <a:rPr lang="ko-KR" altLang="en-US" sz="2400" dirty="0"/>
              <a:t>해당 상태로 진입할 때마다 항상 수행되는 액션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800" dirty="0"/>
              <a:t>exit </a:t>
            </a:r>
            <a:r>
              <a:rPr lang="ko-KR" altLang="en-US" sz="2800" dirty="0"/>
              <a:t>액션</a:t>
            </a:r>
            <a:endParaRPr lang="en-US" altLang="ko-KR" sz="2800" dirty="0"/>
          </a:p>
          <a:p>
            <a:pPr lvl="2">
              <a:defRPr/>
            </a:pPr>
            <a:r>
              <a:rPr lang="en-US" altLang="ko-KR" sz="2000" dirty="0"/>
              <a:t> </a:t>
            </a:r>
            <a:r>
              <a:rPr lang="ko-KR" altLang="en-US" sz="2400" dirty="0"/>
              <a:t>상태를</a:t>
            </a:r>
            <a:r>
              <a:rPr lang="en-US" altLang="ko-KR" sz="2400" dirty="0"/>
              <a:t> </a:t>
            </a:r>
            <a:r>
              <a:rPr lang="ko-KR" altLang="en-US" sz="2400" dirty="0"/>
              <a:t>벗어날 때마다 수행되는 액션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800" dirty="0"/>
              <a:t>do </a:t>
            </a:r>
            <a:r>
              <a:rPr lang="ko-KR" altLang="en-US" sz="2800" dirty="0"/>
              <a:t>활동</a:t>
            </a:r>
            <a:endParaRPr lang="en-US" altLang="ko-KR" sz="2800" dirty="0"/>
          </a:p>
          <a:p>
            <a:pPr lvl="2">
              <a:defRPr/>
            </a:pPr>
            <a:r>
              <a:rPr lang="en-US" altLang="ko-KR" sz="2000" dirty="0"/>
              <a:t> </a:t>
            </a:r>
            <a:r>
              <a:rPr lang="ko-KR" altLang="en-US" sz="2400" dirty="0"/>
              <a:t>해당 상태에 있는 동안 계속해서 수행되는 활동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800" dirty="0"/>
              <a:t>복합상태</a:t>
            </a:r>
            <a:endParaRPr lang="en-US" altLang="ko-KR" sz="2800" dirty="0"/>
          </a:p>
          <a:p>
            <a:pPr lvl="2">
              <a:defRPr/>
            </a:pPr>
            <a:r>
              <a:rPr lang="en-US" altLang="ko-KR" sz="2400" dirty="0"/>
              <a:t> </a:t>
            </a:r>
            <a:r>
              <a:rPr lang="ko-KR" altLang="en-US" sz="2400" dirty="0"/>
              <a:t>여러 상태의 공통적인 기능 표현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1.9 </a:t>
            </a:r>
            <a:r>
              <a:rPr lang="ko-KR" altLang="en-US" dirty="0"/>
              <a:t>상태 다이어그램</a:t>
            </a:r>
            <a:r>
              <a:rPr lang="en-US" altLang="ko-KR" dirty="0"/>
              <a:t>(2/8)</a:t>
            </a:r>
            <a:endParaRPr lang="ko-KR" altLang="en-US" dirty="0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7A741-046F-45A2-8336-4134C7ACF730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49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162552"/>
          </a:xfrm>
        </p:spPr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클래스 관계</a:t>
            </a:r>
            <a:r>
              <a:rPr lang="en-US" altLang="ko-KR" dirty="0"/>
              <a:t>(</a:t>
            </a:r>
            <a:r>
              <a:rPr lang="ko-KR" altLang="en-US" dirty="0"/>
              <a:t>요약</a:t>
            </a:r>
            <a:r>
              <a:rPr lang="en-US" altLang="ko-KR" dirty="0"/>
              <a:t>)[</a:t>
            </a:r>
            <a:r>
              <a:rPr lang="ko-KR" altLang="en-US" dirty="0"/>
              <a:t>표 </a:t>
            </a:r>
            <a:r>
              <a:rPr lang="en-US" altLang="ko-KR" dirty="0"/>
              <a:t>1.3]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클래스 다이어그램</a:t>
            </a:r>
            <a:r>
              <a:rPr lang="en-US" altLang="ko-KR" dirty="0"/>
              <a:t>(2/12)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857224" y="2143116"/>
          <a:ext cx="7786742" cy="3840480"/>
        </p:xfrm>
        <a:graphic>
          <a:graphicData uri="http://schemas.openxmlformats.org/drawingml/2006/table">
            <a:tbl>
              <a:tblPr/>
              <a:tblGrid>
                <a:gridCol w="16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accent6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관계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accent6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표기법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accent6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Association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와 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B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는 연관 관계를 가지고 있다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Composition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B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는 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의 부분이다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Generalization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B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는 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의 하위 클래스이다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Dependency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는 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B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에 의존한다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Interface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실현 관계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B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는 인터페이스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실현한다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Interface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의존 관계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는 인터페이스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B</a:t>
                      </a:r>
                      <a:r>
                        <a:rPr lang="ko-KR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에 의존한다</a:t>
                      </a:r>
                      <a:r>
                        <a:rPr lang="en-US" sz="16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500306"/>
            <a:ext cx="2457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143248"/>
            <a:ext cx="2438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25" y="3662363"/>
            <a:ext cx="254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8913" y="4252913"/>
            <a:ext cx="24574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6050" y="4838700"/>
            <a:ext cx="2743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6050" y="5472113"/>
            <a:ext cx="2743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2061D-5485-4365-971E-B495C4457915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개념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400" dirty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1.9 </a:t>
            </a:r>
            <a:r>
              <a:rPr lang="ko-KR" altLang="en-US" dirty="0"/>
              <a:t>상태 다이어그램</a:t>
            </a:r>
            <a:r>
              <a:rPr lang="en-US" altLang="ko-KR" dirty="0"/>
              <a:t>(3/8)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14348" y="1643050"/>
            <a:ext cx="7609176" cy="4214842"/>
            <a:chOff x="1071563" y="1314450"/>
            <a:chExt cx="7536655" cy="5043488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28813" y="1314450"/>
              <a:ext cx="5487987" cy="4757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그룹 11"/>
            <p:cNvGrpSpPr/>
            <p:nvPr/>
          </p:nvGrpSpPr>
          <p:grpSpPr>
            <a:xfrm>
              <a:off x="1071563" y="2357438"/>
              <a:ext cx="7536655" cy="4000500"/>
              <a:chOff x="1071563" y="2357438"/>
              <a:chExt cx="7536655" cy="4000500"/>
            </a:xfrm>
          </p:grpSpPr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4429125" y="2357438"/>
                <a:ext cx="714375" cy="285750"/>
              </a:xfrm>
              <a:prstGeom prst="accentCallout1">
                <a:avLst>
                  <a:gd name="adj1" fmla="val 44204"/>
                  <a:gd name="adj2" fmla="val -2190"/>
                  <a:gd name="adj3" fmla="val 85634"/>
                  <a:gd name="adj4" fmla="val -37884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 algn="ctr">
                  <a:spcBef>
                    <a:spcPct val="10000"/>
                  </a:spcBef>
                </a:pP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판단</a:t>
                </a:r>
                <a:endPara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18" name="AutoShape 11"/>
              <p:cNvSpPr>
                <a:spLocks noChangeArrowheads="1"/>
              </p:cNvSpPr>
              <p:nvPr/>
            </p:nvSpPr>
            <p:spPr bwMode="auto">
              <a:xfrm>
                <a:off x="1071563" y="3079671"/>
                <a:ext cx="1194026" cy="370405"/>
              </a:xfrm>
              <a:prstGeom prst="accentCallout1">
                <a:avLst>
                  <a:gd name="adj1" fmla="val 77695"/>
                  <a:gd name="adj2" fmla="val 75066"/>
                  <a:gd name="adj3" fmla="val 103635"/>
                  <a:gd name="adj4" fmla="val 102729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 algn="ctr">
                  <a:spcBef>
                    <a:spcPct val="10000"/>
                  </a:spcBef>
                </a:pPr>
                <a:r>
                  <a:rPr kumimoji="0" lang="en-US" altLang="ko-KR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do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활동</a:t>
                </a:r>
                <a:endPara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19" name="AutoShape 11"/>
              <p:cNvSpPr>
                <a:spLocks noChangeArrowheads="1"/>
              </p:cNvSpPr>
              <p:nvPr/>
            </p:nvSpPr>
            <p:spPr bwMode="auto">
              <a:xfrm>
                <a:off x="1969635" y="4844893"/>
                <a:ext cx="1530804" cy="504349"/>
              </a:xfrm>
              <a:prstGeom prst="accentCallout1">
                <a:avLst>
                  <a:gd name="adj1" fmla="val 33042"/>
                  <a:gd name="adj2" fmla="val 100644"/>
                  <a:gd name="adj3" fmla="val 34996"/>
                  <a:gd name="adj4" fmla="val 145749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 algn="ctr">
                  <a:spcBef>
                    <a:spcPct val="10000"/>
                  </a:spcBef>
                </a:pP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진입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액션</a:t>
                </a:r>
                <a:endPara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377849" y="4340542"/>
                <a:ext cx="1122590" cy="374333"/>
              </a:xfrm>
              <a:prstGeom prst="accentCallout1">
                <a:avLst>
                  <a:gd name="adj1" fmla="val 33042"/>
                  <a:gd name="adj2" fmla="val 100644"/>
                  <a:gd name="adj3" fmla="val -122535"/>
                  <a:gd name="adj4" fmla="val 182995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 algn="ctr">
                  <a:spcBef>
                    <a:spcPct val="10000"/>
                  </a:spcBef>
                </a:pP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진출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액션</a:t>
                </a:r>
                <a:endPara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>
                <a:off x="6786563" y="2357438"/>
                <a:ext cx="1071562" cy="357187"/>
              </a:xfrm>
              <a:prstGeom prst="accentCallout1">
                <a:avLst>
                  <a:gd name="adj1" fmla="val 41972"/>
                  <a:gd name="adj2" fmla="val -2301"/>
                  <a:gd name="adj3" fmla="val 155588"/>
                  <a:gd name="adj4" fmla="val -20861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 algn="ctr">
                  <a:spcBef>
                    <a:spcPct val="10000"/>
                  </a:spcBef>
                </a:pPr>
                <a:r>
                  <a:rPr kumimoji="0" lang="ko-KR" altLang="en-US" sz="1400" b="1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복합상태</a:t>
                </a:r>
                <a:endParaRPr kumimoji="0" lang="en-US" altLang="ko-KR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  <a:p>
                <a:pPr algn="ctr">
                  <a:spcBef>
                    <a:spcPct val="10000"/>
                  </a:spcBef>
                </a:pPr>
                <a:r>
                  <a:rPr kumimoji="0" lang="en-US" altLang="ko-KR" sz="1400" b="1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(composite state)</a:t>
                </a:r>
              </a:p>
            </p:txBody>
          </p:sp>
          <p:sp>
            <p:nvSpPr>
              <p:cNvPr id="22" name="AutoShape 11"/>
              <p:cNvSpPr>
                <a:spLocks noChangeArrowheads="1"/>
              </p:cNvSpPr>
              <p:nvPr/>
            </p:nvSpPr>
            <p:spPr bwMode="auto">
              <a:xfrm>
                <a:off x="5072063" y="6105764"/>
                <a:ext cx="2612571" cy="252174"/>
              </a:xfrm>
              <a:prstGeom prst="accentCallout1">
                <a:avLst>
                  <a:gd name="adj1" fmla="val 41972"/>
                  <a:gd name="adj2" fmla="val -2301"/>
                  <a:gd name="adj3" fmla="val -61713"/>
                  <a:gd name="adj4" fmla="val -30981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 algn="ctr">
                  <a:spcBef>
                    <a:spcPct val="10000"/>
                  </a:spcBef>
                </a:pP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전이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이벤트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[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조건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]/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액션</a:t>
                </a:r>
                <a:endPara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7322343" y="4844893"/>
                <a:ext cx="1285875" cy="357188"/>
              </a:xfrm>
              <a:prstGeom prst="accentCallout1">
                <a:avLst>
                  <a:gd name="adj1" fmla="val 52658"/>
                  <a:gd name="adj2" fmla="val 5070"/>
                  <a:gd name="adj3" fmla="val 152026"/>
                  <a:gd name="adj4" fmla="val -79295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 algn="ctr">
                  <a:spcBef>
                    <a:spcPct val="10000"/>
                  </a:spcBef>
                </a:pPr>
                <a:r>
                  <a:rPr kumimoji="0" lang="ko-KR" altLang="en-US" sz="1400" b="1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재귀적 전이</a:t>
                </a:r>
                <a:endPara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</p:txBody>
          </p:sp>
          <p:sp>
            <p:nvSpPr>
              <p:cNvPr id="24" name="AutoShape 11"/>
              <p:cNvSpPr>
                <a:spLocks noChangeArrowheads="1"/>
              </p:cNvSpPr>
              <p:nvPr/>
            </p:nvSpPr>
            <p:spPr bwMode="auto">
              <a:xfrm>
                <a:off x="7429500" y="3429000"/>
                <a:ext cx="1071563" cy="357188"/>
              </a:xfrm>
              <a:prstGeom prst="accentCallout1">
                <a:avLst>
                  <a:gd name="adj1" fmla="val 41972"/>
                  <a:gd name="adj2" fmla="val -2301"/>
                  <a:gd name="adj3" fmla="val 116889"/>
                  <a:gd name="adj4" fmla="val -131991"/>
                </a:avLst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 anchorCtr="1"/>
              <a:lstStyle/>
              <a:p>
                <a:pPr algn="ctr">
                  <a:spcBef>
                    <a:spcPct val="10000"/>
                  </a:spcBef>
                </a:pPr>
                <a:r>
                  <a:rPr kumimoji="0" lang="ko-KR" altLang="en-US" sz="1400" b="1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하위상태</a:t>
                </a:r>
                <a:endParaRPr kumimoji="0" lang="en-US" altLang="ko-KR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endParaRPr>
              </a:p>
              <a:p>
                <a:pPr algn="ctr">
                  <a:spcBef>
                    <a:spcPct val="10000"/>
                  </a:spcBef>
                </a:pPr>
                <a:r>
                  <a:rPr kumimoji="0" lang="en-US" altLang="ko-KR" sz="1400" b="1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</a:rPr>
                  <a:t>(substate)</a:t>
                </a: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219909" y="5957905"/>
            <a:ext cx="6923991" cy="47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1.39]</a:t>
            </a:r>
            <a:r>
              <a:rPr lang="ko-KR" altLang="en-US" sz="1600" b="1" dirty="0">
                <a:solidFill>
                  <a:schemeClr val="tx1"/>
                </a:solidFill>
              </a:rPr>
              <a:t>상태 다이어그램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진입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진출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액션</a:t>
            </a:r>
            <a:r>
              <a:rPr lang="en-US" altLang="ko-KR" sz="1600" b="1" dirty="0">
                <a:solidFill>
                  <a:schemeClr val="tx1"/>
                </a:solidFill>
              </a:rPr>
              <a:t>, do</a:t>
            </a:r>
            <a:r>
              <a:rPr lang="ko-KR" altLang="en-US" sz="1600" b="1" dirty="0">
                <a:solidFill>
                  <a:schemeClr val="tx1"/>
                </a:solidFill>
              </a:rPr>
              <a:t>활동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판단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복합상태의 예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07023-5DFF-4A71-B795-33F9A35BD7E3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50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395930"/>
          </a:xfrm>
        </p:spPr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endParaRPr lang="ko-KR" altLang="en-US" i="1" dirty="0"/>
          </a:p>
        </p:txBody>
      </p:sp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1.9 </a:t>
            </a:r>
            <a:r>
              <a:rPr lang="ko-KR" altLang="en-US" dirty="0"/>
              <a:t>상태 다이어그램</a:t>
            </a:r>
            <a:r>
              <a:rPr lang="en-US" altLang="ko-KR" dirty="0"/>
              <a:t>(5/8)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4786322"/>
            <a:ext cx="4929222" cy="97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500166" y="6000768"/>
            <a:ext cx="6000792" cy="397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1.41]</a:t>
            </a:r>
            <a:r>
              <a:rPr lang="ko-KR" altLang="en-US" sz="1600" b="1" dirty="0">
                <a:solidFill>
                  <a:schemeClr val="tx1"/>
                </a:solidFill>
              </a:rPr>
              <a:t>상태 다이어그램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액션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활동의 표현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285852" y="1285860"/>
            <a:ext cx="6572296" cy="2857520"/>
            <a:chOff x="642910" y="407830"/>
            <a:chExt cx="8143920" cy="4200879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5984" y="1142984"/>
              <a:ext cx="4643470" cy="346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7143768" y="407830"/>
              <a:ext cx="1643062" cy="1785374"/>
            </a:xfrm>
            <a:prstGeom prst="accentCallout1">
              <a:avLst>
                <a:gd name="adj1" fmla="val 41972"/>
                <a:gd name="adj2" fmla="val -2301"/>
                <a:gd name="adj3" fmla="val 58407"/>
                <a:gd name="adj4" fmla="val -34493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직교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복합상태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(orthogonal composite state)</a:t>
              </a: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642910" y="3143248"/>
              <a:ext cx="1643063" cy="500064"/>
            </a:xfrm>
            <a:prstGeom prst="accentCallout1">
              <a:avLst>
                <a:gd name="adj1" fmla="val 48352"/>
                <a:gd name="adj2" fmla="val 98648"/>
                <a:gd name="adj3" fmla="val 16640"/>
                <a:gd name="adj4" fmla="val 11632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히스토리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상태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(history state)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500166" y="4143380"/>
            <a:ext cx="628654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그램 </a:t>
            </a:r>
            <a:r>
              <a:rPr lang="en-US" altLang="ko-KR" sz="1600" b="1" dirty="0">
                <a:solidFill>
                  <a:schemeClr val="tx1"/>
                </a:solidFill>
              </a:rPr>
              <a:t>1.40]</a:t>
            </a:r>
            <a:r>
              <a:rPr lang="ko-KR" altLang="en-US" sz="1600" b="1" dirty="0">
                <a:solidFill>
                  <a:schemeClr val="tx1"/>
                </a:solidFill>
              </a:rPr>
              <a:t>상태 다이어그램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직교 복잡 상태와 </a:t>
            </a:r>
            <a:r>
              <a:rPr lang="ko-KR" altLang="en-US" sz="1600" b="1" dirty="0" err="1">
                <a:solidFill>
                  <a:schemeClr val="tx1"/>
                </a:solidFill>
              </a:rPr>
              <a:t>히스토리</a:t>
            </a:r>
            <a:r>
              <a:rPr lang="ko-KR" altLang="en-US" sz="1600" b="1" dirty="0">
                <a:solidFill>
                  <a:schemeClr val="tx1"/>
                </a:solidFill>
              </a:rPr>
              <a:t> 상태의 예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45347-2384-45E6-B026-F7108D96CDED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51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xfrm>
            <a:off x="642910" y="1000108"/>
            <a:ext cx="8501090" cy="5324492"/>
          </a:xfrm>
        </p:spPr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설계 단계에서의 활용</a:t>
            </a:r>
            <a:endParaRPr lang="en-US" altLang="ko-KR" dirty="0"/>
          </a:p>
          <a:p>
            <a:pPr lvl="2"/>
            <a:r>
              <a:rPr lang="ko-KR" altLang="en-US" dirty="0"/>
              <a:t>인터페이스 연산을 적절한 순서대로 호출해야 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1.9 </a:t>
            </a:r>
            <a:r>
              <a:rPr lang="ko-KR" altLang="en-US" dirty="0"/>
              <a:t>상태 다이어그램</a:t>
            </a:r>
            <a:r>
              <a:rPr lang="en-US" altLang="ko-KR" dirty="0"/>
              <a:t>(6/8)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2271596"/>
            <a:ext cx="4929222" cy="37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643042" y="6000768"/>
            <a:ext cx="585791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1.43]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상태 다이어그램을 활용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인터페이스의 동적 명세</a:t>
            </a: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DB1D85-E905-4049-9F1C-515AE95EF5AD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52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324492"/>
          </a:xfrm>
        </p:spPr>
        <p:txBody>
          <a:bodyPr/>
          <a:lstStyle/>
          <a:p>
            <a:r>
              <a:rPr lang="ko-KR" altLang="en-US" sz="3200" dirty="0"/>
              <a:t>활용</a:t>
            </a:r>
            <a:endParaRPr lang="en-US" altLang="ko-KR" sz="3200" dirty="0"/>
          </a:p>
          <a:p>
            <a:pPr lvl="1"/>
            <a:r>
              <a:rPr lang="ko-KR" altLang="en-US" sz="2800" dirty="0"/>
              <a:t>요구사항 정의</a:t>
            </a:r>
            <a:r>
              <a:rPr lang="en-US" altLang="ko-KR" sz="2800" dirty="0"/>
              <a:t>/</a:t>
            </a:r>
            <a:r>
              <a:rPr lang="ko-KR" altLang="en-US" sz="2800" dirty="0"/>
              <a:t>분석</a:t>
            </a:r>
            <a:r>
              <a:rPr lang="en-US" altLang="ko-KR" sz="2800" dirty="0"/>
              <a:t>/</a:t>
            </a:r>
            <a:r>
              <a:rPr lang="ko-KR" altLang="en-US" sz="2800" dirty="0"/>
              <a:t>설계 단계에서의 활용</a:t>
            </a:r>
            <a:endParaRPr lang="en-US" altLang="ko-KR" sz="1800" dirty="0"/>
          </a:p>
          <a:p>
            <a:pPr lvl="2"/>
            <a:r>
              <a:rPr lang="ko-KR" altLang="en-US" sz="2400" dirty="0"/>
              <a:t>사용자 인터페이스를 구성하는 화면 간의 흐름을 표현 가능</a:t>
            </a:r>
            <a:endParaRPr lang="en-US" altLang="ko-KR" sz="2400" dirty="0"/>
          </a:p>
          <a:p>
            <a:pPr lvl="2"/>
            <a:r>
              <a:rPr lang="ko-KR" altLang="en-US" sz="2400" dirty="0"/>
              <a:t>화면은 상태다이어그램의 상태</a:t>
            </a:r>
            <a:endParaRPr lang="en-US" altLang="ko-KR" sz="2400" dirty="0"/>
          </a:p>
          <a:p>
            <a:pPr lvl="2"/>
            <a:r>
              <a:rPr lang="ko-KR" altLang="en-US" sz="2400" dirty="0"/>
              <a:t>화면간의 전환은</a:t>
            </a:r>
            <a:r>
              <a:rPr lang="en-US" altLang="ko-KR" sz="2400" dirty="0"/>
              <a:t> </a:t>
            </a:r>
            <a:r>
              <a:rPr lang="ko-KR" altLang="en-US" sz="2400" dirty="0"/>
              <a:t>대응되는 상태 간의 전이로 표현</a:t>
            </a:r>
            <a:endParaRPr lang="en-US" altLang="ko-KR" sz="2400" dirty="0"/>
          </a:p>
          <a:p>
            <a:pPr lvl="2"/>
            <a:r>
              <a:rPr lang="ko-KR" altLang="en-US" sz="2400" dirty="0"/>
              <a:t>전환을 유발하는 이벤트는 전이의 이벤트로 표시</a:t>
            </a:r>
            <a:endParaRPr lang="en-US" altLang="ko-KR" sz="2400" dirty="0"/>
          </a:p>
          <a:p>
            <a:pPr lvl="2"/>
            <a:r>
              <a:rPr lang="ko-KR" altLang="en-US" sz="2400" dirty="0"/>
              <a:t>결정 </a:t>
            </a:r>
            <a:r>
              <a:rPr lang="ko-KR" altLang="en-US" sz="2400" dirty="0" err="1"/>
              <a:t>노드를</a:t>
            </a:r>
            <a:r>
              <a:rPr lang="ko-KR" altLang="en-US" sz="2400" dirty="0"/>
              <a:t> 이용하여 수행 결과에 따라 다른 화면 전환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1.9 </a:t>
            </a:r>
            <a:r>
              <a:rPr lang="ko-KR" altLang="en-US" dirty="0"/>
              <a:t>상태 다이어그램</a:t>
            </a:r>
            <a:r>
              <a:rPr lang="en-US" altLang="ko-KR" dirty="0"/>
              <a:t>(7/8)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3E886-0935-4CF5-8D62-6A4CCD56B965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53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1.9 </a:t>
            </a:r>
            <a:r>
              <a:rPr lang="ko-KR" altLang="en-US" dirty="0"/>
              <a:t>상태 다이어그램</a:t>
            </a:r>
            <a:r>
              <a:rPr lang="en-US" altLang="ko-KR" dirty="0"/>
              <a:t>(8/8)</a:t>
            </a:r>
            <a:endParaRPr lang="ko-KR" altLang="en-US" dirty="0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1857364"/>
            <a:ext cx="4438650" cy="407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571604" y="6072206"/>
            <a:ext cx="60007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1.44]</a:t>
            </a:r>
            <a:r>
              <a:rPr lang="en-US" altLang="ko-KR" sz="1600" b="1" dirty="0"/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상태 다이어그램의 활용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화면 흐름의 표현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9600" y="928670"/>
            <a:ext cx="8001000" cy="5167330"/>
          </a:xfrm>
        </p:spPr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요구사항 정의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 단계에서의 활용</a:t>
            </a:r>
            <a:endParaRPr lang="en-US" altLang="ko-KR" sz="140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3EF9B-D96D-4AA6-9941-60F5667CE6E6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54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056"/>
          <p:cNvSpPr>
            <a:spLocks noGrp="1" noChangeArrowheads="1"/>
          </p:cNvSpPr>
          <p:nvPr>
            <p:ph idx="1"/>
          </p:nvPr>
        </p:nvSpPr>
        <p:spPr>
          <a:xfrm>
            <a:off x="609600" y="1071546"/>
            <a:ext cx="8001000" cy="502445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/>
              <a:t>기본개념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상호작용 다이어그램의 일종</a:t>
            </a:r>
            <a:endParaRPr lang="en-US" altLang="ko-KR" sz="2400" dirty="0"/>
          </a:p>
          <a:p>
            <a:pPr lvl="1"/>
            <a:r>
              <a:rPr lang="ko-KR" altLang="en-US" sz="2400" dirty="0"/>
              <a:t>참여자간의 시간적 순서에 따른 상호작용을 표현</a:t>
            </a: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생명선 </a:t>
            </a:r>
            <a:r>
              <a:rPr lang="en-US" altLang="ko-KR" sz="2400" dirty="0"/>
              <a:t>: </a:t>
            </a:r>
            <a:r>
              <a:rPr lang="ko-KR" altLang="en-US" sz="2400" dirty="0"/>
              <a:t>상호작용에 참여하는 대상</a:t>
            </a:r>
            <a:endParaRPr lang="en-US" altLang="ko-KR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“</a:t>
            </a:r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” </a:t>
            </a:r>
            <a:r>
              <a:rPr lang="ko-KR" altLang="en-US" sz="2000" dirty="0"/>
              <a:t>형식으로 기술</a:t>
            </a:r>
            <a:endParaRPr lang="en-US" altLang="ko-KR" sz="2000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 err="1"/>
              <a:t>액터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클래스의 객체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컴포턴트의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등</a:t>
            </a: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메시지 </a:t>
            </a:r>
            <a:r>
              <a:rPr lang="en-US" altLang="ko-KR" sz="2400" dirty="0"/>
              <a:t>: </a:t>
            </a:r>
            <a:r>
              <a:rPr lang="ko-KR" altLang="en-US" sz="2400" dirty="0"/>
              <a:t>생명선 사이의 실선으로 표시</a:t>
            </a:r>
            <a:endParaRPr lang="en-US" altLang="ko-KR" sz="2400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/>
              <a:t>메시지 수신 생명선의 행위를 호출</a:t>
            </a:r>
            <a:endParaRPr lang="en-US" altLang="ko-KR" sz="2000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/>
              <a:t>전달 순서는 상단부터 전달</a:t>
            </a:r>
            <a:endParaRPr lang="en-US" altLang="ko-KR" sz="2000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/>
              <a:t>동기적 메시지</a:t>
            </a:r>
            <a:r>
              <a:rPr lang="en-US" altLang="ko-KR" sz="2000" dirty="0"/>
              <a:t>(  </a:t>
            </a:r>
            <a:r>
              <a:rPr lang="en-US" altLang="ko-KR" sz="2000" dirty="0">
                <a:ea typeface="HyhwpEQ"/>
              </a:rPr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객체가 연산의 수행 완료 시 까지 대기</a:t>
            </a:r>
            <a:endParaRPr lang="en-US" altLang="ko-KR" sz="2000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/>
              <a:t>비동기적 메시지</a:t>
            </a:r>
            <a:r>
              <a:rPr lang="en-US" altLang="ko-KR" sz="2000" dirty="0"/>
              <a:t>(  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객체가 연산의 수행을 기다리지 않음</a:t>
            </a:r>
            <a:endParaRPr lang="en-US" altLang="ko-KR" sz="2000" dirty="0"/>
          </a:p>
        </p:txBody>
      </p:sp>
      <p:sp>
        <p:nvSpPr>
          <p:cNvPr id="5123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1.10 Sequence Diagrams (1/12)</a:t>
            </a:r>
            <a:endParaRPr lang="ko-KR" altLang="en-US" dirty="0"/>
          </a:p>
        </p:txBody>
      </p:sp>
      <p:sp>
        <p:nvSpPr>
          <p:cNvPr id="5125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A7F2AA0-13F8-4A99-8771-3D63F334F88B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500430" y="4714884"/>
            <a:ext cx="214314" cy="1588"/>
          </a:xfrm>
          <a:prstGeom prst="straightConnector1">
            <a:avLst/>
          </a:prstGeom>
          <a:ln w="19050">
            <a:solidFill>
              <a:srgbClr val="0054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55</a:t>
            </a:fld>
            <a:r>
              <a:rPr lang="en-US" altLang="ko-KR"/>
              <a:t>/86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86182" y="5000636"/>
            <a:ext cx="214314" cy="1588"/>
          </a:xfrm>
          <a:prstGeom prst="straightConnector1">
            <a:avLst/>
          </a:prstGeom>
          <a:ln w="19050">
            <a:solidFill>
              <a:srgbClr val="00544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05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3200" dirty="0"/>
              <a:t>기본 개념</a:t>
            </a:r>
            <a:endParaRPr lang="en-US" altLang="ko-KR" sz="3200" dirty="0"/>
          </a:p>
          <a:p>
            <a:pPr lvl="1">
              <a:lnSpc>
                <a:spcPct val="90000"/>
              </a:lnSpc>
            </a:pPr>
            <a:r>
              <a:rPr lang="en-US" altLang="ko-KR" sz="2800" dirty="0"/>
              <a:t>UML 2.0</a:t>
            </a:r>
            <a:r>
              <a:rPr lang="ko-KR" altLang="en-US" sz="2800" dirty="0"/>
              <a:t>에서 추가 된 개념</a:t>
            </a:r>
            <a:endParaRPr lang="en-US" altLang="ko-KR" sz="2800" dirty="0"/>
          </a:p>
          <a:p>
            <a:pPr lvl="2">
              <a:lnSpc>
                <a:spcPct val="90000"/>
              </a:lnSpc>
            </a:pPr>
            <a:r>
              <a:rPr lang="ko-KR" altLang="en-US" sz="2400" dirty="0"/>
              <a:t>상호작용 이름 </a:t>
            </a:r>
            <a:endParaRPr lang="en-US" altLang="ko-KR" sz="2400" dirty="0"/>
          </a:p>
          <a:p>
            <a:pPr lvl="3">
              <a:lnSpc>
                <a:spcPct val="90000"/>
              </a:lnSpc>
            </a:pPr>
            <a:r>
              <a:rPr lang="ko-KR" altLang="en-US" sz="2000" dirty="0"/>
              <a:t>좌측 상단에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sd</a:t>
            </a:r>
            <a:r>
              <a:rPr lang="en-US" altLang="ko-KR" sz="2000" dirty="0"/>
              <a:t>” </a:t>
            </a:r>
            <a:r>
              <a:rPr lang="ko-KR" altLang="en-US" sz="2000" dirty="0"/>
              <a:t>키워드 뒤에 기술</a:t>
            </a:r>
            <a:endParaRPr lang="en-US" altLang="ko-KR" sz="2000" dirty="0"/>
          </a:p>
          <a:p>
            <a:pPr lvl="3">
              <a:lnSpc>
                <a:spcPct val="90000"/>
              </a:lnSpc>
            </a:pPr>
            <a:r>
              <a:rPr lang="ko-KR" altLang="en-US" sz="2000" dirty="0"/>
              <a:t>다른 시퀀스 다이어그램 또는 상호작용 개요 다이어그램에서 참조</a:t>
            </a:r>
            <a:r>
              <a:rPr lang="en-US" altLang="ko-KR" sz="2000" dirty="0"/>
              <a:t> </a:t>
            </a:r>
            <a:r>
              <a:rPr lang="ko-KR" altLang="en-US" sz="2000" dirty="0"/>
              <a:t>될 이름</a:t>
            </a:r>
            <a:endParaRPr lang="en-US" altLang="ko-KR" sz="2000" dirty="0"/>
          </a:p>
          <a:p>
            <a:pPr lvl="2">
              <a:lnSpc>
                <a:spcPct val="90000"/>
              </a:lnSpc>
            </a:pPr>
            <a:r>
              <a:rPr lang="ko-KR" altLang="en-US" sz="2400" dirty="0"/>
              <a:t>발견된 메시지</a:t>
            </a:r>
            <a:r>
              <a:rPr lang="en-US" altLang="ko-KR" sz="2400" dirty="0"/>
              <a:t>(Found message)</a:t>
            </a:r>
          </a:p>
          <a:p>
            <a:pPr lvl="3">
              <a:lnSpc>
                <a:spcPct val="90000"/>
              </a:lnSpc>
            </a:pPr>
            <a:r>
              <a:rPr lang="ko-KR" altLang="en-US" sz="2000" dirty="0"/>
              <a:t>송신자를 알 수 없는 메시지</a:t>
            </a:r>
            <a:r>
              <a:rPr lang="en-US" altLang="ko-KR" sz="2000" dirty="0"/>
              <a:t>(</a:t>
            </a:r>
            <a:r>
              <a:rPr lang="ko-KR" altLang="en-US" sz="2000" dirty="0"/>
              <a:t>그림 </a:t>
            </a:r>
            <a:r>
              <a:rPr lang="en-US" altLang="ko-KR" sz="2000" dirty="0"/>
              <a:t>1.46 </a:t>
            </a:r>
            <a:r>
              <a:rPr lang="ko-KR" altLang="en-US" sz="2000" dirty="0"/>
              <a:t>의 </a:t>
            </a:r>
            <a:r>
              <a:rPr lang="en-US" altLang="ko-KR" sz="2000" dirty="0"/>
              <a:t>1</a:t>
            </a:r>
            <a:r>
              <a:rPr lang="ko-KR" altLang="en-US" sz="2000" dirty="0"/>
              <a:t>번</a:t>
            </a:r>
            <a:r>
              <a:rPr lang="en-US" altLang="ko-KR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ko-KR" altLang="en-US" sz="2400" dirty="0"/>
              <a:t>복합적 부분</a:t>
            </a:r>
            <a:r>
              <a:rPr lang="en-US" altLang="ko-KR" sz="2400" dirty="0"/>
              <a:t>(Combined fragment)</a:t>
            </a:r>
          </a:p>
          <a:p>
            <a:pPr lvl="3">
              <a:lnSpc>
                <a:spcPct val="90000"/>
              </a:lnSpc>
            </a:pPr>
            <a:r>
              <a:rPr lang="ko-KR" altLang="en-US" sz="2000" dirty="0"/>
              <a:t>다양한 유형의 부분 상호작용을 복합적으로 표현</a:t>
            </a:r>
            <a:endParaRPr lang="en-US" altLang="ko-KR" sz="2000" dirty="0"/>
          </a:p>
          <a:p>
            <a:pPr lvl="3">
              <a:lnSpc>
                <a:spcPct val="90000"/>
              </a:lnSpc>
            </a:pPr>
            <a:r>
              <a:rPr lang="ko-KR" altLang="en-US" sz="2000" dirty="0"/>
              <a:t>상호작용 연산자 사용</a:t>
            </a:r>
            <a:endParaRPr lang="en-US" altLang="ko-KR" sz="2000" dirty="0"/>
          </a:p>
          <a:p>
            <a:pPr lvl="4">
              <a:lnSpc>
                <a:spcPct val="90000"/>
              </a:lnSpc>
            </a:pPr>
            <a:r>
              <a:rPr lang="en-US" altLang="ko-KR" sz="1800" dirty="0"/>
              <a:t>Loop(</a:t>
            </a:r>
            <a:r>
              <a:rPr lang="ko-KR" altLang="en-US" sz="1800" dirty="0"/>
              <a:t>반복적</a:t>
            </a:r>
            <a:r>
              <a:rPr lang="en-US" altLang="ko-KR" sz="1800" dirty="0"/>
              <a:t>), opt(</a:t>
            </a:r>
            <a:r>
              <a:rPr lang="ko-KR" altLang="en-US" sz="1800" dirty="0"/>
              <a:t>선택적</a:t>
            </a:r>
            <a:r>
              <a:rPr lang="en-US" altLang="ko-KR" sz="1800" dirty="0"/>
              <a:t>), par(</a:t>
            </a:r>
            <a:r>
              <a:rPr lang="ko-KR" altLang="en-US" sz="1800" dirty="0"/>
              <a:t>병행적</a:t>
            </a:r>
            <a:r>
              <a:rPr lang="en-US" altLang="ko-KR" sz="1800" dirty="0"/>
              <a:t>) </a:t>
            </a:r>
            <a:r>
              <a:rPr lang="ko-KR" altLang="en-US" sz="1800" dirty="0"/>
              <a:t>등</a:t>
            </a:r>
            <a:endParaRPr lang="en-US" altLang="ko-KR" sz="1800" dirty="0"/>
          </a:p>
        </p:txBody>
      </p:sp>
      <p:sp>
        <p:nvSpPr>
          <p:cNvPr id="7171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1.10 </a:t>
            </a:r>
            <a:r>
              <a:rPr lang="ko-KR" altLang="en-US" dirty="0"/>
              <a:t>시퀀스 다이어그램</a:t>
            </a:r>
            <a:r>
              <a:rPr lang="en-US" altLang="ko-KR" dirty="0"/>
              <a:t>(3/12)</a:t>
            </a:r>
            <a:endParaRPr lang="ko-KR" altLang="en-US" dirty="0"/>
          </a:p>
        </p:txBody>
      </p:sp>
      <p:sp>
        <p:nvSpPr>
          <p:cNvPr id="7173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8FE7118-0C25-4002-A08B-171A1D053014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56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05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활용</a:t>
            </a:r>
            <a:endParaRPr lang="en-US" altLang="ko-KR" sz="3200" dirty="0"/>
          </a:p>
          <a:p>
            <a:pPr lvl="1"/>
            <a:r>
              <a:rPr lang="ko-KR" altLang="en-US" sz="2800" dirty="0"/>
              <a:t>요구사항 정의 단계</a:t>
            </a:r>
            <a:endParaRPr lang="en-US" altLang="ko-KR" sz="2800" dirty="0"/>
          </a:p>
          <a:p>
            <a:pPr lvl="2"/>
            <a:r>
              <a:rPr lang="ko-KR" altLang="en-US" sz="2400" dirty="0" err="1"/>
              <a:t>유스케이스</a:t>
            </a:r>
            <a:r>
              <a:rPr lang="ko-KR" altLang="en-US" sz="2400" dirty="0"/>
              <a:t> 시나리오 표현</a:t>
            </a:r>
            <a:endParaRPr lang="en-US" altLang="ko-KR" sz="2400" dirty="0"/>
          </a:p>
          <a:p>
            <a:pPr lvl="3"/>
            <a:r>
              <a:rPr lang="ko-KR" altLang="en-US" sz="2000" dirty="0" err="1"/>
              <a:t>액터와</a:t>
            </a:r>
            <a:r>
              <a:rPr lang="ko-KR" altLang="en-US" sz="2000" dirty="0"/>
              <a:t> 시스템 간의 상호작용 기술</a:t>
            </a:r>
            <a:endParaRPr lang="en-US" altLang="ko-KR" sz="2000" dirty="0"/>
          </a:p>
          <a:p>
            <a:pPr lvl="4"/>
            <a:r>
              <a:rPr lang="ko-KR" altLang="en-US" sz="1800" dirty="0"/>
              <a:t>상단에는 </a:t>
            </a:r>
            <a:r>
              <a:rPr lang="ko-KR" altLang="en-US" sz="1800" dirty="0" err="1"/>
              <a:t>유스케이스와</a:t>
            </a:r>
            <a:r>
              <a:rPr lang="ko-KR" altLang="en-US" sz="1800" dirty="0"/>
              <a:t> 관련 된 </a:t>
            </a:r>
            <a:r>
              <a:rPr lang="ko-KR" altLang="en-US" sz="1800" dirty="0" err="1"/>
              <a:t>액터와</a:t>
            </a:r>
            <a:r>
              <a:rPr lang="ko-KR" altLang="en-US" sz="1800" dirty="0"/>
              <a:t> 시스템만을 표현</a:t>
            </a:r>
            <a:endParaRPr lang="en-US" altLang="ko-KR" sz="1800" dirty="0"/>
          </a:p>
          <a:p>
            <a:pPr lvl="3"/>
            <a:r>
              <a:rPr lang="ko-KR" altLang="en-US" sz="2000" dirty="0"/>
              <a:t>입력은 </a:t>
            </a:r>
            <a:r>
              <a:rPr lang="ko-KR" altLang="en-US" sz="2000" dirty="0" err="1"/>
              <a:t>액터에서</a:t>
            </a:r>
            <a:r>
              <a:rPr lang="ko-KR" altLang="en-US" sz="2000" dirty="0"/>
              <a:t> 시스템으로 메시지 표현</a:t>
            </a:r>
            <a:endParaRPr lang="en-US" altLang="ko-KR" sz="2000" dirty="0"/>
          </a:p>
          <a:p>
            <a:pPr lvl="3"/>
            <a:r>
              <a:rPr lang="ko-KR" altLang="en-US" sz="2000" dirty="0"/>
              <a:t>출력은 시스템에서 </a:t>
            </a:r>
            <a:r>
              <a:rPr lang="ko-KR" altLang="en-US" sz="2000" dirty="0" err="1"/>
              <a:t>액터로</a:t>
            </a:r>
            <a:r>
              <a:rPr lang="ko-KR" altLang="en-US" sz="2000" dirty="0"/>
              <a:t> 메시지 표현</a:t>
            </a:r>
            <a:endParaRPr lang="en-US" altLang="ko-KR" sz="2000" dirty="0"/>
          </a:p>
          <a:p>
            <a:pPr lvl="3"/>
            <a:r>
              <a:rPr lang="ko-KR" altLang="en-US" sz="2000" dirty="0"/>
              <a:t>시스템 내부작업은 도서관리 시스템 자신의 메시지로 표현</a:t>
            </a:r>
            <a:endParaRPr lang="en-US" altLang="ko-KR" sz="2000" dirty="0"/>
          </a:p>
          <a:p>
            <a:pPr lvl="3"/>
            <a:r>
              <a:rPr lang="ko-KR" altLang="en-US" sz="2000" dirty="0"/>
              <a:t>복합적 부분</a:t>
            </a:r>
            <a:endParaRPr lang="en-US" altLang="ko-KR" sz="2000" dirty="0"/>
          </a:p>
          <a:p>
            <a:pPr lvl="4"/>
            <a:r>
              <a:rPr lang="ko-KR" altLang="en-US" sz="1800" dirty="0"/>
              <a:t>선택에 따른 두 가지 시나리오 표현</a:t>
            </a:r>
            <a:endParaRPr lang="en-US" altLang="ko-KR" sz="1800" dirty="0"/>
          </a:p>
        </p:txBody>
      </p:sp>
      <p:sp>
        <p:nvSpPr>
          <p:cNvPr id="10243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1.10 </a:t>
            </a:r>
            <a:r>
              <a:rPr lang="ko-KR" altLang="en-US" dirty="0"/>
              <a:t>시퀀스 다이어그램</a:t>
            </a:r>
            <a:r>
              <a:rPr lang="en-US" altLang="ko-KR" dirty="0"/>
              <a:t>(6/12)</a:t>
            </a:r>
            <a:endParaRPr lang="ko-KR" altLang="en-US" dirty="0"/>
          </a:p>
        </p:txBody>
      </p:sp>
      <p:sp>
        <p:nvSpPr>
          <p:cNvPr id="10245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5C54874-BBDA-4DD4-9DCA-F6814BF72F53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57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056"/>
          <p:cNvSpPr>
            <a:spLocks noGrp="1" noChangeArrowheads="1"/>
          </p:cNvSpPr>
          <p:nvPr>
            <p:ph idx="1"/>
          </p:nvPr>
        </p:nvSpPr>
        <p:spPr>
          <a:xfrm>
            <a:off x="609600" y="928670"/>
            <a:ext cx="8001000" cy="5167330"/>
          </a:xfrm>
        </p:spPr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요구사항 정의 단계 </a:t>
            </a:r>
            <a:r>
              <a:rPr lang="en-US" altLang="ko-KR" dirty="0"/>
              <a:t>- </a:t>
            </a:r>
            <a:r>
              <a:rPr lang="ko-KR" altLang="en-US" dirty="0" err="1"/>
              <a:t>유스케이스</a:t>
            </a:r>
            <a:r>
              <a:rPr lang="ko-KR" altLang="en-US" dirty="0"/>
              <a:t> 시나리오 표현</a:t>
            </a:r>
            <a:endParaRPr lang="en-US" altLang="ko-KR" dirty="0"/>
          </a:p>
        </p:txBody>
      </p:sp>
      <p:sp>
        <p:nvSpPr>
          <p:cNvPr id="12291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1.10 </a:t>
            </a:r>
            <a:r>
              <a:rPr lang="ko-KR" altLang="en-US" dirty="0"/>
              <a:t>시퀀스 다이어그램</a:t>
            </a:r>
            <a:r>
              <a:rPr lang="en-US" altLang="ko-KR" dirty="0"/>
              <a:t>(7/12)</a:t>
            </a:r>
            <a:endParaRPr lang="ko-KR" altLang="en-US" dirty="0"/>
          </a:p>
        </p:txBody>
      </p:sp>
      <p:sp>
        <p:nvSpPr>
          <p:cNvPr id="12293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A45347F-23AD-42ED-B6C0-4D70FB872277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1931208"/>
            <a:ext cx="4357718" cy="392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571604" y="6072206"/>
            <a:ext cx="6286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1.48]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시퀀스 다이어그램의 활용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시나리오 표현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58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활용</a:t>
            </a:r>
            <a:endParaRPr lang="en-US" altLang="ko-KR" sz="2800" dirty="0"/>
          </a:p>
          <a:p>
            <a:pPr lvl="1"/>
            <a:r>
              <a:rPr lang="ko-KR" altLang="en-US" sz="2400" dirty="0"/>
              <a:t>분석 단계 </a:t>
            </a:r>
            <a:r>
              <a:rPr lang="en-US" altLang="ko-KR" sz="2400" dirty="0"/>
              <a:t>- </a:t>
            </a:r>
            <a:r>
              <a:rPr lang="ko-KR" altLang="en-US" sz="2000" dirty="0" err="1"/>
              <a:t>유스케이스</a:t>
            </a:r>
            <a:r>
              <a:rPr lang="ko-KR" altLang="en-US" sz="2000" dirty="0"/>
              <a:t> 실현 모델</a:t>
            </a:r>
            <a:endParaRPr lang="en-US" altLang="ko-KR" sz="2000" dirty="0"/>
          </a:p>
          <a:p>
            <a:pPr lvl="2"/>
            <a:r>
              <a:rPr lang="ko-KR" altLang="en-US" sz="2200" dirty="0"/>
              <a:t>실현모델을 작성해서 정의된 분석 클래스 모델이 정확하고 완전한지 확인</a:t>
            </a:r>
            <a:endParaRPr lang="en-US" altLang="ko-KR" sz="2200" dirty="0"/>
          </a:p>
          <a:p>
            <a:pPr lvl="2"/>
            <a:r>
              <a:rPr lang="ko-KR" altLang="en-US" sz="2200" dirty="0"/>
              <a:t>분석 단계에서 </a:t>
            </a:r>
            <a:r>
              <a:rPr lang="ko-KR" altLang="en-US" sz="2200" dirty="0" err="1"/>
              <a:t>유스케이스</a:t>
            </a:r>
            <a:r>
              <a:rPr lang="ko-KR" altLang="en-US" sz="2200" dirty="0"/>
              <a:t> 실현 결과 표현에 일반적으로 사용</a:t>
            </a:r>
            <a:endParaRPr lang="en-US" altLang="ko-KR" sz="2200" dirty="0"/>
          </a:p>
          <a:p>
            <a:pPr lvl="2"/>
            <a:r>
              <a:rPr lang="ko-KR" altLang="en-US" sz="2200" dirty="0" err="1"/>
              <a:t>유스케이스</a:t>
            </a:r>
            <a:r>
              <a:rPr lang="ko-KR" altLang="en-US" sz="2200" dirty="0"/>
              <a:t> 실현과 관련된 </a:t>
            </a:r>
            <a:r>
              <a:rPr lang="ko-KR" altLang="en-US" sz="2200" dirty="0" err="1"/>
              <a:t>액터와</a:t>
            </a:r>
            <a:r>
              <a:rPr lang="ko-KR" altLang="en-US" sz="2200" dirty="0"/>
              <a:t> 분석 클래스의 객체가 생명선으로 정의</a:t>
            </a:r>
            <a:endParaRPr lang="en-US" altLang="ko-KR" sz="2200" dirty="0"/>
          </a:p>
          <a:p>
            <a:pPr lvl="2"/>
            <a:r>
              <a:rPr lang="ko-KR" altLang="en-US" sz="2200" dirty="0"/>
              <a:t>생명선 간의 메시지는 </a:t>
            </a:r>
            <a:r>
              <a:rPr lang="ko-KR" altLang="en-US" sz="2200" dirty="0" err="1"/>
              <a:t>유스케이스</a:t>
            </a:r>
            <a:r>
              <a:rPr lang="ko-KR" altLang="en-US" sz="2200" dirty="0"/>
              <a:t> 실현과정에 필요한 적절한 상호작용의 순서</a:t>
            </a:r>
            <a:endParaRPr lang="en-US" altLang="ko-KR" sz="2200" dirty="0"/>
          </a:p>
          <a:p>
            <a:pPr lvl="2"/>
            <a:r>
              <a:rPr lang="ko-KR" altLang="en-US" sz="2200" dirty="0"/>
              <a:t>새롭게 생성되는 객체는 다이어그램 중단에 새로운 생명선으로 표시</a:t>
            </a:r>
            <a:endParaRPr lang="en-US" altLang="ko-KR" sz="2200" dirty="0"/>
          </a:p>
        </p:txBody>
      </p:sp>
      <p:sp>
        <p:nvSpPr>
          <p:cNvPr id="13315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1.10 </a:t>
            </a:r>
            <a:r>
              <a:rPr lang="ko-KR" altLang="en-US" dirty="0"/>
              <a:t>시퀀스 다이어그램</a:t>
            </a:r>
            <a:r>
              <a:rPr lang="en-US" altLang="ko-KR" dirty="0"/>
              <a:t>(8/12)</a:t>
            </a:r>
            <a:endParaRPr lang="ko-KR" altLang="en-US" dirty="0"/>
          </a:p>
        </p:txBody>
      </p:sp>
      <p:sp>
        <p:nvSpPr>
          <p:cNvPr id="13317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145E55A-3479-4674-A7A5-8AA15FBFA616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59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091114"/>
          </a:xfrm>
        </p:spPr>
        <p:txBody>
          <a:bodyPr/>
          <a:lstStyle/>
          <a:p>
            <a:r>
              <a:rPr lang="en-US" altLang="ko-KR" dirty="0"/>
              <a:t>Basic Concept</a:t>
            </a:r>
          </a:p>
          <a:p>
            <a:pPr lvl="1"/>
            <a:r>
              <a:rPr lang="en-US" altLang="ko-KR" dirty="0"/>
              <a:t>Class</a:t>
            </a:r>
          </a:p>
          <a:p>
            <a:pPr lvl="2"/>
            <a:r>
              <a:rPr lang="ko-KR" altLang="en-US" dirty="0"/>
              <a:t>객체를 실제화 할 수 있는 틀의 기능</a:t>
            </a:r>
            <a:endParaRPr lang="en-US" altLang="ko-KR" dirty="0"/>
          </a:p>
          <a:p>
            <a:pPr lvl="2"/>
            <a:r>
              <a:rPr lang="ko-KR" altLang="en-US" dirty="0"/>
              <a:t>객체의 정보를 위한 속성과 기능인 연산으로 구성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클래스 다이어그램</a:t>
            </a:r>
            <a:r>
              <a:rPr lang="en-US" altLang="ko-KR" dirty="0"/>
              <a:t>(3/12)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14348" y="2714620"/>
            <a:ext cx="7473950" cy="3214687"/>
            <a:chOff x="714375" y="2357438"/>
            <a:chExt cx="7473950" cy="321468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66925" y="2857500"/>
              <a:ext cx="5362575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4643438" y="2357438"/>
              <a:ext cx="1428750" cy="357187"/>
            </a:xfrm>
            <a:prstGeom prst="accentCallout1">
              <a:avLst>
                <a:gd name="adj1" fmla="val 47181"/>
                <a:gd name="adj2" fmla="val 7968"/>
                <a:gd name="adj3" fmla="val 128801"/>
                <a:gd name="adj4" fmla="val -643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클래스 이름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9" name="오른쪽 대괄호 17"/>
            <p:cNvSpPr>
              <a:spLocks/>
            </p:cNvSpPr>
            <p:nvPr/>
          </p:nvSpPr>
          <p:spPr bwMode="auto">
            <a:xfrm>
              <a:off x="7358063" y="3071813"/>
              <a:ext cx="357187" cy="857250"/>
            </a:xfrm>
            <a:prstGeom prst="rightBracket">
              <a:avLst>
                <a:gd name="adj" fmla="val 8333"/>
              </a:avLst>
            </a:prstGeom>
            <a:noFill/>
            <a:ln w="19050" algn="ctr">
              <a:solidFill>
                <a:srgbClr val="4A7EBB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18"/>
            <p:cNvSpPr txBox="1">
              <a:spLocks noChangeArrowheads="1"/>
            </p:cNvSpPr>
            <p:nvPr/>
          </p:nvSpPr>
          <p:spPr bwMode="auto">
            <a:xfrm>
              <a:off x="7643813" y="3357563"/>
              <a:ext cx="54451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sp>
          <p:nvSpPr>
            <p:cNvPr id="11" name="오른쪽 대괄호 19"/>
            <p:cNvSpPr>
              <a:spLocks/>
            </p:cNvSpPr>
            <p:nvPr/>
          </p:nvSpPr>
          <p:spPr bwMode="auto">
            <a:xfrm>
              <a:off x="7358063" y="4000500"/>
              <a:ext cx="357187" cy="1143000"/>
            </a:xfrm>
            <a:prstGeom prst="rightBracket">
              <a:avLst>
                <a:gd name="adj" fmla="val 8326"/>
              </a:avLst>
            </a:prstGeom>
            <a:noFill/>
            <a:ln w="19050" algn="ctr">
              <a:solidFill>
                <a:srgbClr val="4A7EBB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20"/>
            <p:cNvSpPr txBox="1">
              <a:spLocks noChangeArrowheads="1"/>
            </p:cNvSpPr>
            <p:nvPr/>
          </p:nvSpPr>
          <p:spPr bwMode="auto">
            <a:xfrm>
              <a:off x="7643813" y="4406900"/>
              <a:ext cx="54451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4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연산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785938" y="2428875"/>
              <a:ext cx="1143000" cy="357188"/>
            </a:xfrm>
            <a:prstGeom prst="accentCallout1">
              <a:avLst>
                <a:gd name="adj1" fmla="val 76949"/>
                <a:gd name="adj2" fmla="val 87968"/>
                <a:gd name="adj3" fmla="val 194287"/>
                <a:gd name="adj4" fmla="val 117287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속성 타입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4000500" y="3429000"/>
              <a:ext cx="785813" cy="214313"/>
            </a:xfrm>
            <a:prstGeom prst="accentCallout1">
              <a:avLst>
                <a:gd name="adj1" fmla="val 56111"/>
                <a:gd name="adj2" fmla="val 3315"/>
                <a:gd name="adj3" fmla="val 92088"/>
                <a:gd name="adj4" fmla="val -38403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초기값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907036" y="3214688"/>
              <a:ext cx="928687" cy="428625"/>
            </a:xfrm>
            <a:prstGeom prst="accentCallout1">
              <a:avLst>
                <a:gd name="adj1" fmla="val 41972"/>
                <a:gd name="adj2" fmla="val 89829"/>
                <a:gd name="adj3" fmla="val 3778"/>
                <a:gd name="adj4" fmla="val 144907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가시성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714375" y="3714750"/>
              <a:ext cx="1143000" cy="428625"/>
            </a:xfrm>
            <a:prstGeom prst="accentCallout1">
              <a:avLst>
                <a:gd name="adj1" fmla="val 41972"/>
                <a:gd name="adj2" fmla="val 89829"/>
                <a:gd name="adj3" fmla="val 6259"/>
                <a:gd name="adj4" fmla="val 13775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유도 속성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5786438" y="4071938"/>
              <a:ext cx="1143000" cy="428625"/>
            </a:xfrm>
            <a:prstGeom prst="accentCallout1">
              <a:avLst>
                <a:gd name="adj1" fmla="val 51894"/>
                <a:gd name="adj2" fmla="val 1458"/>
                <a:gd name="adj3" fmla="val 33546"/>
                <a:gd name="adj4" fmla="val -4829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클래스 범위의 연산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5286375" y="3643313"/>
              <a:ext cx="1785938" cy="214312"/>
            </a:xfrm>
            <a:prstGeom prst="accentCallout1">
              <a:avLst>
                <a:gd name="adj1" fmla="val 51894"/>
                <a:gd name="adj2" fmla="val 1458"/>
                <a:gd name="adj3" fmla="val 142690"/>
                <a:gd name="adj4" fmla="val -3043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클래스 범위의 속성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4286250" y="5214938"/>
              <a:ext cx="1500188" cy="357187"/>
            </a:xfrm>
            <a:prstGeom prst="accentCallout1">
              <a:avLst>
                <a:gd name="adj1" fmla="val 51894"/>
                <a:gd name="adj2" fmla="val 1458"/>
                <a:gd name="adj3" fmla="val -115292"/>
                <a:gd name="adj4" fmla="val -1839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인자 전달 방향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4286248" y="5572140"/>
            <a:ext cx="1500188" cy="357187"/>
          </a:xfrm>
          <a:prstGeom prst="accentCallout1">
            <a:avLst>
              <a:gd name="adj1" fmla="val 51894"/>
              <a:gd name="adj2" fmla="val 1458"/>
              <a:gd name="adj3" fmla="val -40875"/>
              <a:gd name="adj4" fmla="val -56667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10000"/>
              </a:spcBef>
            </a:pPr>
            <a:r>
              <a:rPr kumimoji="0" lang="ko-KR" altLang="en-US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인자 전달 방향</a:t>
            </a:r>
            <a:endParaRPr kumimoji="0" lang="en-US" altLang="ko-KR" sz="14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28860" y="5857892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1.10]</a:t>
            </a:r>
            <a:r>
              <a:rPr lang="ko-KR" altLang="en-US" sz="1600" b="1" dirty="0">
                <a:solidFill>
                  <a:schemeClr val="tx1"/>
                </a:solidFill>
              </a:rPr>
              <a:t>클래스 다이어그램 </a:t>
            </a:r>
            <a:r>
              <a:rPr lang="en-US" altLang="ko-KR" sz="1600" b="1" dirty="0">
                <a:solidFill>
                  <a:schemeClr val="tx1"/>
                </a:solidFill>
              </a:rPr>
              <a:t>–</a:t>
            </a:r>
            <a:r>
              <a:rPr lang="ko-KR" altLang="en-US" sz="1600" b="1" dirty="0">
                <a:solidFill>
                  <a:schemeClr val="tx1"/>
                </a:solidFill>
              </a:rPr>
              <a:t>클래스의 속성과 연산</a:t>
            </a:r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E9E28B-EE04-4C50-8AE5-DE810BFEA531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</a:t>
            </a:fld>
            <a:r>
              <a:rPr lang="en-US" altLang="ko-KR"/>
              <a:t>/86</a:t>
            </a: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85911" y="3786183"/>
            <a:ext cx="481833" cy="71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056"/>
          <p:cNvSpPr>
            <a:spLocks noGrp="1" noChangeArrowheads="1"/>
          </p:cNvSpPr>
          <p:nvPr>
            <p:ph idx="1"/>
          </p:nvPr>
        </p:nvSpPr>
        <p:spPr>
          <a:xfrm>
            <a:off x="609600" y="928670"/>
            <a:ext cx="8001000" cy="5167330"/>
          </a:xfrm>
        </p:spPr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분석 단계 </a:t>
            </a:r>
            <a:r>
              <a:rPr lang="en-US" altLang="ko-KR" dirty="0"/>
              <a:t>- </a:t>
            </a:r>
            <a:r>
              <a:rPr lang="ko-KR" altLang="en-US" dirty="0" err="1"/>
              <a:t>유스케이스</a:t>
            </a:r>
            <a:r>
              <a:rPr lang="ko-KR" altLang="en-US" dirty="0"/>
              <a:t> 실현 모델</a:t>
            </a:r>
            <a:endParaRPr lang="en-US" altLang="ko-KR" dirty="0"/>
          </a:p>
          <a:p>
            <a:endParaRPr lang="en-US" altLang="ko-KR" sz="1400" dirty="0"/>
          </a:p>
        </p:txBody>
      </p:sp>
      <p:sp>
        <p:nvSpPr>
          <p:cNvPr id="14339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1.10 </a:t>
            </a:r>
            <a:r>
              <a:rPr lang="ko-KR" altLang="en-US" dirty="0"/>
              <a:t>시퀀스 다이어그램</a:t>
            </a:r>
            <a:r>
              <a:rPr lang="en-US" altLang="ko-KR" dirty="0"/>
              <a:t>(9/12)</a:t>
            </a:r>
            <a:endParaRPr lang="ko-KR" altLang="en-US" dirty="0"/>
          </a:p>
        </p:txBody>
      </p:sp>
      <p:sp>
        <p:nvSpPr>
          <p:cNvPr id="14341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CD2B7D3-C810-4F61-B52E-8DEA6706BF85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1" y="2000240"/>
            <a:ext cx="7356115" cy="4214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1500166" y="6273225"/>
            <a:ext cx="63579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1.49]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시퀀스 다이어그램의 활용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분석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실현 모델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60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056"/>
          <p:cNvSpPr>
            <a:spLocks noGrp="1" noChangeArrowheads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sz="3200" dirty="0"/>
              <a:t>활용</a:t>
            </a:r>
            <a:endParaRPr lang="en-US" altLang="ko-KR" sz="3200" dirty="0"/>
          </a:p>
          <a:p>
            <a:pPr lvl="1"/>
            <a:r>
              <a:rPr lang="ko-KR" altLang="en-US" sz="2800" dirty="0"/>
              <a:t>설계 단계 </a:t>
            </a:r>
            <a:r>
              <a:rPr lang="en-US" altLang="ko-KR" sz="2800" dirty="0"/>
              <a:t>- </a:t>
            </a:r>
            <a:r>
              <a:rPr lang="ko-KR" altLang="en-US" sz="2400" dirty="0" err="1"/>
              <a:t>유스케이스</a:t>
            </a:r>
            <a:r>
              <a:rPr lang="ko-KR" altLang="en-US" sz="2400" dirty="0"/>
              <a:t> 실현 모델</a:t>
            </a:r>
            <a:endParaRPr lang="en-US" altLang="ko-KR" sz="2400" dirty="0"/>
          </a:p>
          <a:p>
            <a:pPr lvl="2"/>
            <a:r>
              <a:rPr lang="ko-KR" altLang="en-US" sz="2200" dirty="0"/>
              <a:t>설계 단계에서 도출된 논리적 컴포넌트</a:t>
            </a:r>
            <a:r>
              <a:rPr lang="en-US" altLang="ko-KR" sz="2200" dirty="0"/>
              <a:t>/</a:t>
            </a:r>
            <a:r>
              <a:rPr lang="ko-KR" altLang="en-US" sz="2200" dirty="0"/>
              <a:t>인터페이스를 중심으로 실현</a:t>
            </a:r>
            <a:endParaRPr lang="en-US" altLang="ko-KR" sz="2200" dirty="0"/>
          </a:p>
          <a:p>
            <a:pPr lvl="2"/>
            <a:r>
              <a:rPr lang="ko-KR" altLang="en-US" sz="2200" dirty="0"/>
              <a:t>각 컴포넌트와 객체 간의 메시지는 메시지를 수신하는 컴포넌트</a:t>
            </a:r>
            <a:r>
              <a:rPr lang="en-US" altLang="ko-KR" sz="2200" dirty="0"/>
              <a:t>/</a:t>
            </a:r>
            <a:r>
              <a:rPr lang="ko-KR" altLang="en-US" sz="2200" dirty="0"/>
              <a:t>객체가 제공하는 연산에 해당</a:t>
            </a:r>
            <a:endParaRPr lang="en-US" altLang="ko-KR" sz="2200" dirty="0"/>
          </a:p>
          <a:p>
            <a:pPr lvl="2"/>
            <a:r>
              <a:rPr lang="ko-KR" altLang="en-US" sz="2200" dirty="0"/>
              <a:t>구현된 </a:t>
            </a:r>
            <a:r>
              <a:rPr lang="ko-KR" altLang="en-US" sz="2200" dirty="0" err="1"/>
              <a:t>컴포턴트</a:t>
            </a:r>
            <a:r>
              <a:rPr lang="ko-KR" altLang="en-US" sz="2200" dirty="0"/>
              <a:t> 및 클래스의 소스코드와 일치</a:t>
            </a:r>
            <a:endParaRPr lang="en-US" altLang="ko-KR" sz="2200" dirty="0"/>
          </a:p>
          <a:p>
            <a:pPr lvl="3"/>
            <a:r>
              <a:rPr lang="ko-KR" altLang="en-US" sz="2000" dirty="0"/>
              <a:t>컴포넌트</a:t>
            </a:r>
            <a:r>
              <a:rPr lang="en-US" altLang="ko-KR" sz="2000" dirty="0"/>
              <a:t>/</a:t>
            </a:r>
            <a:r>
              <a:rPr lang="ko-KR" altLang="en-US" sz="2000" dirty="0"/>
              <a:t>클래스의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연산의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인자</a:t>
            </a:r>
            <a:r>
              <a:rPr lang="en-US" altLang="ko-KR" sz="2000" dirty="0"/>
              <a:t>, </a:t>
            </a:r>
            <a:r>
              <a:rPr lang="ko-KR" altLang="en-US" sz="2000" dirty="0"/>
              <a:t>반환타입 등 </a:t>
            </a:r>
            <a:endParaRPr lang="en-US" altLang="ko-KR" sz="2000" dirty="0"/>
          </a:p>
          <a:p>
            <a:pPr lvl="3"/>
            <a:r>
              <a:rPr lang="ko-KR" altLang="en-US" sz="2000" dirty="0"/>
              <a:t>사용될 프로그래밍 언어 문법 준수</a:t>
            </a:r>
            <a:endParaRPr lang="en-US" altLang="ko-KR" sz="2000" dirty="0"/>
          </a:p>
        </p:txBody>
      </p:sp>
      <p:sp>
        <p:nvSpPr>
          <p:cNvPr id="15363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1.10 </a:t>
            </a:r>
            <a:r>
              <a:rPr lang="ko-KR" altLang="en-US" dirty="0"/>
              <a:t>시퀀스 다이어그램</a:t>
            </a:r>
            <a:r>
              <a:rPr lang="en-US" altLang="ko-KR" dirty="0"/>
              <a:t>(10/12)</a:t>
            </a:r>
            <a:endParaRPr lang="ko-KR" altLang="en-US" dirty="0"/>
          </a:p>
        </p:txBody>
      </p:sp>
      <p:sp>
        <p:nvSpPr>
          <p:cNvPr id="15365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F4FDAAD-9F1E-4EF3-B6B1-4EB9CB17996E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61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05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설계 단계 </a:t>
            </a:r>
            <a:r>
              <a:rPr lang="en-US" altLang="ko-KR" dirty="0"/>
              <a:t>- </a:t>
            </a:r>
            <a:r>
              <a:rPr lang="ko-KR" altLang="en-US" dirty="0" err="1"/>
              <a:t>유스케이스</a:t>
            </a:r>
            <a:r>
              <a:rPr lang="ko-KR" altLang="en-US" dirty="0"/>
              <a:t> 실현 모델</a:t>
            </a:r>
            <a:endParaRPr lang="en-US" altLang="ko-KR" dirty="0"/>
          </a:p>
        </p:txBody>
      </p:sp>
      <p:sp>
        <p:nvSpPr>
          <p:cNvPr id="16387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1.10 </a:t>
            </a:r>
            <a:r>
              <a:rPr lang="ko-KR" altLang="en-US" dirty="0"/>
              <a:t>시퀀스 다이어그램</a:t>
            </a:r>
            <a:r>
              <a:rPr lang="en-US" altLang="ko-KR" dirty="0"/>
              <a:t>(11/12)</a:t>
            </a:r>
            <a:endParaRPr lang="ko-KR" altLang="en-US" dirty="0"/>
          </a:p>
        </p:txBody>
      </p:sp>
      <p:sp>
        <p:nvSpPr>
          <p:cNvPr id="16389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F310A0D-17E9-4330-87ED-E93CE20074EE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2000240"/>
            <a:ext cx="5595262" cy="3793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1643042" y="6000768"/>
            <a:ext cx="64294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1.50]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시퀀스 다이어그램의 활용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설계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실현 모델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62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056"/>
          <p:cNvSpPr>
            <a:spLocks noGrp="1" noChangeArrowheads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설계 단계 </a:t>
            </a:r>
            <a:r>
              <a:rPr lang="en-US" altLang="ko-KR" dirty="0"/>
              <a:t>- </a:t>
            </a:r>
            <a:r>
              <a:rPr lang="ko-KR" altLang="en-US" dirty="0"/>
              <a:t>인터페이스 실현 모델</a:t>
            </a:r>
            <a:endParaRPr lang="en-US" altLang="ko-KR" dirty="0"/>
          </a:p>
          <a:p>
            <a:pPr lvl="2"/>
            <a:r>
              <a:rPr lang="ko-KR" altLang="en-US" dirty="0"/>
              <a:t>인터페이스의 각 연산이 컴포넌트의 내부 파트간의 상호작용을 통하여 제공됨을 표현할 때 사용</a:t>
            </a:r>
            <a:endParaRPr lang="en-US" altLang="ko-KR" dirty="0"/>
          </a:p>
          <a:p>
            <a:pPr lvl="2"/>
            <a:r>
              <a:rPr lang="ko-KR" altLang="en-US" dirty="0"/>
              <a:t>컴포넌트는 인터페이스로 약속된 기능을 정확하게 구현</a:t>
            </a:r>
            <a:endParaRPr lang="en-US" altLang="ko-KR" dirty="0"/>
          </a:p>
          <a:p>
            <a:pPr lvl="2"/>
            <a:r>
              <a:rPr lang="ko-KR" altLang="en-US" dirty="0"/>
              <a:t>인터페이스 연산의 실현은 도출된 컴포넌트의 내부에 대한 상세한</a:t>
            </a:r>
            <a:r>
              <a:rPr lang="en-US" altLang="ko-KR" dirty="0"/>
              <a:t> </a:t>
            </a:r>
            <a:r>
              <a:rPr lang="ko-KR" altLang="en-US" dirty="0"/>
              <a:t>설계 활동에서 진행</a:t>
            </a:r>
            <a:endParaRPr lang="en-US" altLang="ko-KR" dirty="0"/>
          </a:p>
        </p:txBody>
      </p:sp>
      <p:sp>
        <p:nvSpPr>
          <p:cNvPr id="17411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1.10 </a:t>
            </a:r>
            <a:r>
              <a:rPr lang="ko-KR" altLang="en-US" dirty="0"/>
              <a:t>시퀀스 다이어그램</a:t>
            </a:r>
            <a:r>
              <a:rPr lang="en-US" altLang="ko-KR" dirty="0"/>
              <a:t>(12/12)</a:t>
            </a:r>
            <a:endParaRPr lang="ko-KR" altLang="en-US" dirty="0"/>
          </a:p>
        </p:txBody>
      </p:sp>
      <p:sp>
        <p:nvSpPr>
          <p:cNvPr id="17413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A893F42-433D-45DA-AA82-68A9D02C6E68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624317"/>
            <a:ext cx="6996944" cy="2376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7356" y="6143644"/>
            <a:ext cx="61436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1.51]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시퀀스 다이어그램의 활용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인터페이스 실현 모델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63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ko-KR" altLang="en-US" sz="2800" dirty="0"/>
              <a:t>기본개념</a:t>
            </a:r>
          </a:p>
          <a:p>
            <a:pPr lvl="1" eaLnBrk="1" hangingPunct="1"/>
            <a:r>
              <a:rPr lang="en-US" altLang="ko-KR" sz="2400" dirty="0"/>
              <a:t>UML 1.X</a:t>
            </a:r>
            <a:r>
              <a:rPr lang="ko-KR" altLang="en-US" sz="2400" dirty="0"/>
              <a:t>의 협력 다이어그램의 이름이 변경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/>
              <a:t>상호작용에 참여하는 생명선</a:t>
            </a:r>
            <a:r>
              <a:rPr lang="en-US" altLang="ko-KR" sz="2400" dirty="0"/>
              <a:t>(</a:t>
            </a:r>
            <a:r>
              <a:rPr lang="ko-KR" altLang="en-US" sz="2400" dirty="0"/>
              <a:t>객체</a:t>
            </a:r>
            <a:r>
              <a:rPr lang="en-US" altLang="ko-KR" sz="2400" dirty="0"/>
              <a:t>/</a:t>
            </a:r>
            <a:r>
              <a:rPr lang="ko-KR" altLang="en-US" sz="2400" dirty="0"/>
              <a:t>컴포넌트</a:t>
            </a:r>
            <a:r>
              <a:rPr lang="en-US" altLang="ko-KR" sz="2400" dirty="0"/>
              <a:t>) </a:t>
            </a:r>
            <a:r>
              <a:rPr lang="ko-KR" altLang="en-US" sz="2400" dirty="0"/>
              <a:t>간의 관계 표현</a:t>
            </a:r>
            <a:endParaRPr lang="en-US" altLang="ko-KR" dirty="0"/>
          </a:p>
          <a:p>
            <a:pPr lvl="1" eaLnBrk="1" hangingPunct="1"/>
            <a:r>
              <a:rPr lang="ko-KR" altLang="en-US" sz="2400" dirty="0"/>
              <a:t>시퀀스 다이어그램과 달리 생명선이 상단에 일렬로 배치 되지 않음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 err="1"/>
              <a:t>메지시</a:t>
            </a:r>
            <a:r>
              <a:rPr lang="ko-KR" altLang="en-US" sz="2400" dirty="0"/>
              <a:t> 전달 순서는 순번을 붙임으로써 명시적으로 표현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/>
              <a:t>생명선 간의 관계가 명시적으로 기술되며 메시지는 생명선 간의 관계상에서 표현 됨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/>
              <a:t>상호작용에 참여하는 객체</a:t>
            </a:r>
            <a:r>
              <a:rPr lang="en-US" altLang="ko-KR" sz="2400" dirty="0"/>
              <a:t>/</a:t>
            </a:r>
            <a:r>
              <a:rPr lang="ko-KR" altLang="en-US" sz="2400" dirty="0"/>
              <a:t>컴포넌트 간의 관계유무를 표현할 때 적절</a:t>
            </a:r>
            <a:endParaRPr lang="en-US" altLang="ko-KR" dirty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1.11 Comm. Diagrams (1/2)</a:t>
            </a:r>
            <a:endParaRPr lang="ko-KR" altLang="en-US" dirty="0"/>
          </a:p>
        </p:txBody>
      </p:sp>
      <p:sp>
        <p:nvSpPr>
          <p:cNvPr id="19461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84264BF-544A-42B3-9D27-19BEF7DD8BB3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64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4422"/>
            <a:ext cx="8001000" cy="4881578"/>
          </a:xfrm>
        </p:spPr>
        <p:txBody>
          <a:bodyPr lIns="92075" tIns="46038" rIns="92075" bIns="46038"/>
          <a:lstStyle/>
          <a:p>
            <a:pPr eaLnBrk="1" hangingPunct="1"/>
            <a:r>
              <a:rPr lang="ko-KR" altLang="en-US" sz="2800" dirty="0"/>
              <a:t>기본개념</a:t>
            </a:r>
          </a:p>
          <a:p>
            <a:pPr lvl="1" eaLnBrk="1" hangingPunct="1"/>
            <a:r>
              <a:rPr lang="ko-KR" altLang="en-US" sz="2400" dirty="0"/>
              <a:t>상위수준의 상호작용 표현에 사용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/>
              <a:t>여러 개의 상호작용 간 관계 표현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/>
              <a:t>하위 상호작용을 직접 표현하거나 다른 상호작용을 참조</a:t>
            </a:r>
            <a:endParaRPr lang="en-US" altLang="ko-KR" sz="2400" dirty="0"/>
          </a:p>
          <a:p>
            <a:pPr lvl="1"/>
            <a:r>
              <a:rPr lang="ko-KR" altLang="en-US" sz="2400" dirty="0"/>
              <a:t>활동 다이어그램의 일종</a:t>
            </a:r>
            <a:endParaRPr lang="en-US" altLang="ko-KR" sz="2400" dirty="0"/>
          </a:p>
          <a:p>
            <a:pPr lvl="2"/>
            <a:r>
              <a:rPr lang="ko-KR" altLang="en-US" sz="2000" dirty="0"/>
              <a:t>선택적 분기와 </a:t>
            </a:r>
            <a:r>
              <a:rPr lang="ko-KR" altLang="en-US" sz="2000" dirty="0" err="1"/>
              <a:t>병행성을</a:t>
            </a:r>
            <a:r>
              <a:rPr lang="ko-KR" altLang="en-US" sz="2000" dirty="0"/>
              <a:t> 이용하여 제어 흐름 표현</a:t>
            </a:r>
            <a:endParaRPr lang="en-US" altLang="ko-KR" sz="2000" dirty="0"/>
          </a:p>
          <a:p>
            <a:pPr lvl="1"/>
            <a:r>
              <a:rPr lang="en-US" altLang="ko-KR" sz="2400" dirty="0"/>
              <a:t>UML 2.0</a:t>
            </a:r>
            <a:r>
              <a:rPr lang="ko-KR" altLang="en-US" sz="2400" dirty="0"/>
              <a:t>에서 추가된 다이어그램</a:t>
            </a:r>
            <a:endParaRPr lang="en-US" altLang="ko-KR" sz="2400" dirty="0"/>
          </a:p>
          <a:p>
            <a:pPr lvl="2"/>
            <a:r>
              <a:rPr lang="ko-KR" altLang="en-US" sz="2000" dirty="0"/>
              <a:t>복잡한 상호작용을 간단한 상호작용의 조합으로 표현</a:t>
            </a:r>
            <a:endParaRPr lang="en-US" altLang="ko-KR" sz="2000" dirty="0"/>
          </a:p>
          <a:p>
            <a:pPr lvl="2"/>
            <a:r>
              <a:rPr lang="ko-KR" altLang="en-US" sz="2000" dirty="0"/>
              <a:t>기존의 상호작용을 재사용할 수 있는 방법 제공</a:t>
            </a:r>
            <a:endParaRPr lang="en-US" altLang="ko-KR" sz="2000" dirty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1.13 </a:t>
            </a:r>
            <a:r>
              <a:rPr lang="ko-KR" altLang="en-US" dirty="0"/>
              <a:t>상호작용 개요 다이어그램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23557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57134C8-7287-4A17-B024-904D9403FEDA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65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ko-KR" altLang="en-US" sz="2800" dirty="0"/>
              <a:t>기본개념</a:t>
            </a:r>
          </a:p>
          <a:p>
            <a:pPr lvl="1" eaLnBrk="1" hangingPunct="1"/>
            <a:r>
              <a:rPr lang="ko-KR" altLang="en-US" sz="2400" dirty="0"/>
              <a:t>시스템의 </a:t>
            </a:r>
            <a:r>
              <a:rPr lang="ko-KR" altLang="en-US" sz="2400" dirty="0" err="1"/>
              <a:t>노드와</a:t>
            </a:r>
            <a:r>
              <a:rPr lang="ko-KR" altLang="en-US" sz="2400" dirty="0"/>
              <a:t> 통신 경로 표현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/>
              <a:t>물리적 컴포넌트와 시스템의 </a:t>
            </a:r>
            <a:r>
              <a:rPr lang="ko-KR" altLang="en-US" sz="2400" dirty="0" err="1"/>
              <a:t>아키텍쳐를</a:t>
            </a:r>
            <a:r>
              <a:rPr lang="ko-KR" altLang="en-US" sz="2400" dirty="0"/>
              <a:t> 표현할 때 사용</a:t>
            </a:r>
            <a:endParaRPr lang="en-US" altLang="ko-KR" sz="2400" dirty="0"/>
          </a:p>
          <a:p>
            <a:pPr lvl="1" eaLnBrk="1" hangingPunct="1"/>
            <a:r>
              <a:rPr lang="ko-KR" altLang="en-US" sz="2400" dirty="0" err="1"/>
              <a:t>노드</a:t>
            </a:r>
            <a:endParaRPr lang="en-US" altLang="ko-KR" sz="2400" dirty="0"/>
          </a:p>
          <a:p>
            <a:pPr lvl="2" eaLnBrk="1" hangingPunct="1"/>
            <a:r>
              <a:rPr lang="ko-KR" altLang="en-US" sz="2000" dirty="0"/>
              <a:t>시스템을 구성하는 소프트웨어 컴포넌트가 배치되어 수행되는 하드웨어 자원</a:t>
            </a:r>
            <a:r>
              <a:rPr lang="en-US" altLang="ko-KR" sz="2000" dirty="0"/>
              <a:t> (</a:t>
            </a:r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주변 장치 등</a:t>
            </a:r>
            <a:r>
              <a:rPr lang="en-US" altLang="ko-KR" sz="2000" dirty="0"/>
              <a:t>)</a:t>
            </a:r>
          </a:p>
          <a:p>
            <a:pPr lvl="1" eaLnBrk="1" hangingPunct="1"/>
            <a:r>
              <a:rPr lang="ko-KR" altLang="en-US" sz="2400" dirty="0"/>
              <a:t>통신 경로</a:t>
            </a:r>
            <a:endParaRPr lang="en-US" altLang="ko-KR" sz="2400" dirty="0"/>
          </a:p>
          <a:p>
            <a:pPr lvl="2" eaLnBrk="1" hangingPunct="1"/>
            <a:r>
              <a:rPr lang="ko-KR" altLang="en-US" sz="2000" dirty="0"/>
              <a:t>시스템을 구성하는 </a:t>
            </a:r>
            <a:r>
              <a:rPr lang="ko-KR" altLang="en-US" sz="2000" dirty="0" err="1"/>
              <a:t>노드와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간의 통신 경로와 통신 방법 기술</a:t>
            </a:r>
            <a:endParaRPr lang="en-US" altLang="ko-KR" sz="2000" dirty="0"/>
          </a:p>
          <a:p>
            <a:pPr lvl="1" eaLnBrk="1" hangingPunct="1"/>
            <a:r>
              <a:rPr lang="ko-KR" altLang="en-US" sz="2400" dirty="0"/>
              <a:t>수행환경</a:t>
            </a:r>
            <a:endParaRPr lang="en-US" altLang="ko-KR" sz="2400" dirty="0"/>
          </a:p>
          <a:p>
            <a:pPr lvl="2" eaLnBrk="1" hangingPunct="1"/>
            <a:r>
              <a:rPr lang="ko-KR" altLang="en-US" sz="2000" dirty="0" err="1"/>
              <a:t>노드에</a:t>
            </a:r>
            <a:r>
              <a:rPr lang="ko-KR" altLang="en-US" sz="2000" dirty="0"/>
              <a:t> 배치되어 수행될 응용 소프트웨어 컴포넌트가 수행될 플랫폼 환경 표현</a:t>
            </a:r>
            <a:endParaRPr lang="en-US" altLang="ko-KR" sz="2000" dirty="0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1.14 Deployment Diagrams (1/7)</a:t>
            </a:r>
            <a:endParaRPr lang="ko-KR" altLang="en-US" dirty="0"/>
          </a:p>
        </p:txBody>
      </p:sp>
      <p:sp>
        <p:nvSpPr>
          <p:cNvPr id="25605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BFBA9E2-8FB2-4DBF-ABB1-6F94699DF55B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66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1.14 </a:t>
            </a:r>
            <a:r>
              <a:rPr lang="ko-KR" altLang="en-US" dirty="0"/>
              <a:t>배치 다이어그램</a:t>
            </a:r>
            <a:r>
              <a:rPr lang="en-US" altLang="ko-KR" dirty="0"/>
              <a:t>(2/7)</a:t>
            </a:r>
          </a:p>
        </p:txBody>
      </p:sp>
      <p:sp>
        <p:nvSpPr>
          <p:cNvPr id="26628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46DE069-871E-40B0-B6B8-91623CB4F414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grpSp>
        <p:nvGrpSpPr>
          <p:cNvPr id="2" name="그룹 17"/>
          <p:cNvGrpSpPr>
            <a:grpSpLocks/>
          </p:cNvGrpSpPr>
          <p:nvPr/>
        </p:nvGrpSpPr>
        <p:grpSpPr bwMode="auto">
          <a:xfrm>
            <a:off x="428625" y="2214563"/>
            <a:ext cx="8301038" cy="3143250"/>
            <a:chOff x="500034" y="2233607"/>
            <a:chExt cx="8301038" cy="3143250"/>
          </a:xfrm>
        </p:grpSpPr>
        <p:pic>
          <p:nvPicPr>
            <p:cNvPr id="266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34" y="2643182"/>
              <a:ext cx="8301038" cy="2262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6632" name="설명선 1(강조선) 4"/>
            <p:cNvSpPr>
              <a:spLocks/>
            </p:cNvSpPr>
            <p:nvPr/>
          </p:nvSpPr>
          <p:spPr bwMode="auto">
            <a:xfrm>
              <a:off x="5127597" y="4948232"/>
              <a:ext cx="1087437" cy="371475"/>
            </a:xfrm>
            <a:prstGeom prst="accentCallout1">
              <a:avLst>
                <a:gd name="adj1" fmla="val 50319"/>
                <a:gd name="adj2" fmla="val 5509"/>
                <a:gd name="adj3" fmla="val -80278"/>
                <a:gd name="adj4" fmla="val -49171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수행환경</a:t>
              </a:r>
            </a:p>
          </p:txBody>
        </p:sp>
        <p:sp>
          <p:nvSpPr>
            <p:cNvPr id="26633" name="AutoShape 11"/>
            <p:cNvSpPr>
              <a:spLocks noChangeArrowheads="1"/>
            </p:cNvSpPr>
            <p:nvPr/>
          </p:nvSpPr>
          <p:spPr bwMode="auto">
            <a:xfrm>
              <a:off x="1785909" y="5019670"/>
              <a:ext cx="1214438" cy="357187"/>
            </a:xfrm>
            <a:prstGeom prst="accentCallout1">
              <a:avLst>
                <a:gd name="adj1" fmla="val 47181"/>
                <a:gd name="adj2" fmla="val 97907"/>
                <a:gd name="adj3" fmla="val -287940"/>
                <a:gd name="adj4" fmla="val 12251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통신경로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26634" name="AutoShape 11"/>
            <p:cNvSpPr>
              <a:spLocks noChangeArrowheads="1"/>
            </p:cNvSpPr>
            <p:nvPr/>
          </p:nvSpPr>
          <p:spPr bwMode="auto">
            <a:xfrm>
              <a:off x="1571597" y="2233607"/>
              <a:ext cx="785812" cy="357188"/>
            </a:xfrm>
            <a:prstGeom prst="accentCallout1">
              <a:avLst>
                <a:gd name="adj1" fmla="val 50157"/>
                <a:gd name="adj2" fmla="val -1023"/>
                <a:gd name="adj3" fmla="val 143685"/>
                <a:gd name="adj4" fmla="val -2456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노드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26630" name="TextBox 9"/>
          <p:cNvSpPr txBox="1">
            <a:spLocks noChangeArrowheads="1"/>
          </p:cNvSpPr>
          <p:nvPr/>
        </p:nvSpPr>
        <p:spPr bwMode="auto">
          <a:xfrm>
            <a:off x="3286116" y="5519338"/>
            <a:ext cx="2786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1.55]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배치 다이어그램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0108"/>
            <a:ext cx="8001000" cy="4357718"/>
          </a:xfrm>
        </p:spPr>
        <p:txBody>
          <a:bodyPr lIns="92075" tIns="46038" rIns="92075" bIns="46038"/>
          <a:lstStyle/>
          <a:p>
            <a:pPr eaLnBrk="1" hangingPunct="1"/>
            <a:r>
              <a:rPr lang="ko-KR" altLang="en-US" dirty="0"/>
              <a:t>기본개념</a:t>
            </a:r>
          </a:p>
          <a:p>
            <a:pPr lvl="1" eaLnBrk="1" hangingPunct="1"/>
            <a:r>
              <a:rPr lang="ko-KR" altLang="en-US" sz="1800" dirty="0"/>
              <a:t>예</a:t>
            </a:r>
            <a:endParaRPr lang="en-US" altLang="ko-KR" sz="1800" dirty="0"/>
          </a:p>
          <a:p>
            <a:pPr lvl="1" eaLnBrk="1" hangingPunct="1"/>
            <a:endParaRPr lang="en-US" altLang="ko-KR" sz="16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67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1.14 </a:t>
            </a:r>
            <a:r>
              <a:rPr lang="ko-KR" altLang="en-US" dirty="0"/>
              <a:t>배치 다이어그램</a:t>
            </a:r>
            <a:r>
              <a:rPr lang="en-US" altLang="ko-KR" dirty="0"/>
              <a:t>(3/7)</a:t>
            </a:r>
          </a:p>
        </p:txBody>
      </p:sp>
      <p:sp>
        <p:nvSpPr>
          <p:cNvPr id="27652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6E45281-5620-4D79-97D3-DAAA4FAD6B1E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grpSp>
        <p:nvGrpSpPr>
          <p:cNvPr id="2" name="그룹 12"/>
          <p:cNvGrpSpPr>
            <a:grpSpLocks/>
          </p:cNvGrpSpPr>
          <p:nvPr/>
        </p:nvGrpSpPr>
        <p:grpSpPr bwMode="auto">
          <a:xfrm>
            <a:off x="1000125" y="1928813"/>
            <a:ext cx="7072313" cy="3505200"/>
            <a:chOff x="857250" y="2071688"/>
            <a:chExt cx="7072313" cy="3505200"/>
          </a:xfrm>
        </p:grpSpPr>
        <p:pic>
          <p:nvPicPr>
            <p:cNvPr id="276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57250" y="2709863"/>
              <a:ext cx="7072313" cy="2867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7656" name="설명선 1(강조선) 4"/>
            <p:cNvSpPr>
              <a:spLocks/>
            </p:cNvSpPr>
            <p:nvPr/>
          </p:nvSpPr>
          <p:spPr bwMode="auto">
            <a:xfrm>
              <a:off x="4143375" y="2071688"/>
              <a:ext cx="3143250" cy="428625"/>
            </a:xfrm>
            <a:prstGeom prst="accentCallout1">
              <a:avLst>
                <a:gd name="adj1" fmla="val 50319"/>
                <a:gd name="adj2" fmla="val 1069"/>
                <a:gd name="adj3" fmla="val 283088"/>
                <a:gd name="adj4" fmla="val -19111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kumimoji="0" lang="en-US" altLang="ko-KR" sz="14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OS, Web Browser </a:t>
              </a:r>
              <a:r>
                <a:rPr kumimoji="0" lang="ko-KR" altLang="en-US" sz="14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태그를 이용해서 수행환경을 명시함</a:t>
              </a:r>
            </a:p>
          </p:txBody>
        </p:sp>
      </p:grp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1928794" y="5786454"/>
            <a:ext cx="63579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1.56]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배치 다이어그램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태그를 이용한 수행 환경의 표현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0108"/>
            <a:ext cx="8001000" cy="928694"/>
          </a:xfrm>
        </p:spPr>
        <p:txBody>
          <a:bodyPr lIns="92075" tIns="46038" rIns="92075" bIns="46038"/>
          <a:lstStyle/>
          <a:p>
            <a:pPr eaLnBrk="1" hangingPunct="1"/>
            <a:r>
              <a:rPr lang="ko-KR" altLang="en-US" dirty="0"/>
              <a:t>기본개념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68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 lIns="92075" tIns="46038" rIns="92075" bIns="46038"/>
          <a:lstStyle/>
          <a:p>
            <a:pPr eaLnBrk="1" hangingPunct="1"/>
            <a:r>
              <a:rPr lang="ko-KR" altLang="en-US" sz="2800" dirty="0"/>
              <a:t>활용</a:t>
            </a:r>
          </a:p>
          <a:p>
            <a:pPr lvl="1" eaLnBrk="1" hangingPunct="1"/>
            <a:r>
              <a:rPr lang="ko-KR" altLang="en-US" sz="2400" dirty="0"/>
              <a:t>시스템 </a:t>
            </a:r>
            <a:r>
              <a:rPr lang="ko-KR" altLang="en-US" sz="2400" dirty="0" err="1"/>
              <a:t>아키텍쳐를</a:t>
            </a:r>
            <a:r>
              <a:rPr lang="ko-KR" altLang="en-US" sz="2400" dirty="0"/>
              <a:t> 표현할 때 사용</a:t>
            </a:r>
            <a:endParaRPr lang="en-US" altLang="ko-KR" sz="2400" dirty="0"/>
          </a:p>
          <a:p>
            <a:pPr lvl="2" eaLnBrk="1" hangingPunct="1"/>
            <a:r>
              <a:rPr lang="ko-KR" altLang="en-US" dirty="0"/>
              <a:t>시스템 구성 </a:t>
            </a:r>
            <a:r>
              <a:rPr lang="ko-KR" altLang="en-US" dirty="0" err="1"/>
              <a:t>노드</a:t>
            </a:r>
            <a:r>
              <a:rPr lang="en-US" altLang="ko-KR" dirty="0"/>
              <a:t> </a:t>
            </a:r>
          </a:p>
          <a:p>
            <a:pPr lvl="2" eaLnBrk="1" hangingPunct="1"/>
            <a:r>
              <a:rPr lang="ko-KR" altLang="en-US" dirty="0" err="1"/>
              <a:t>노드</a:t>
            </a:r>
            <a:r>
              <a:rPr lang="ko-KR" altLang="en-US" dirty="0"/>
              <a:t> 간의 통신 경로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노드의</a:t>
            </a:r>
            <a:r>
              <a:rPr lang="ko-KR" altLang="en-US" dirty="0"/>
              <a:t> 플랫폼</a:t>
            </a:r>
            <a:endParaRPr lang="en-US" altLang="ko-KR" dirty="0"/>
          </a:p>
          <a:p>
            <a:pPr lvl="1" eaLnBrk="1" hangingPunct="1"/>
            <a:r>
              <a:rPr lang="ko-KR" altLang="en-US" sz="2400" dirty="0"/>
              <a:t>물리적 컴포넌트</a:t>
            </a:r>
            <a:endParaRPr lang="en-US" altLang="ko-KR" sz="2400" dirty="0"/>
          </a:p>
          <a:p>
            <a:pPr lvl="2" eaLnBrk="1" hangingPunct="1"/>
            <a:r>
              <a:rPr lang="ko-KR" altLang="en-US" dirty="0"/>
              <a:t>논리적 컴포넌트 및 클래스에 대한 실제적인 구현 물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물리적 컴포넌트의 배치에 활용</a:t>
            </a:r>
            <a:endParaRPr lang="en-US" altLang="ko-KR" dirty="0"/>
          </a:p>
          <a:p>
            <a:pPr lvl="1" eaLnBrk="1" hangingPunct="1"/>
            <a:r>
              <a:rPr lang="ko-KR" altLang="en-US" sz="2400" dirty="0"/>
              <a:t>논리적 컴포넌트와 물리적 컴포넌트 간의 관계</a:t>
            </a:r>
            <a:endParaRPr lang="en-US" altLang="ko-KR" sz="2400" dirty="0"/>
          </a:p>
          <a:p>
            <a:pPr lvl="2" eaLnBrk="1" hangingPunct="1"/>
            <a:r>
              <a:rPr lang="ko-KR" altLang="en-US" dirty="0"/>
              <a:t>물리적 컴포넌트는 </a:t>
            </a:r>
            <a:r>
              <a:rPr lang="en-US" altLang="ko-KR" dirty="0"/>
              <a:t>1</a:t>
            </a:r>
            <a:r>
              <a:rPr lang="ko-KR" altLang="en-US" dirty="0"/>
              <a:t>개 이상의 논리적 컴포넌트</a:t>
            </a:r>
            <a:r>
              <a:rPr lang="en-US" altLang="ko-KR" dirty="0"/>
              <a:t>/</a:t>
            </a:r>
            <a:r>
              <a:rPr lang="ko-KR" altLang="en-US" dirty="0"/>
              <a:t>클래스를 구현 가능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&lt;&lt;manifest&gt;&gt; </a:t>
            </a:r>
            <a:r>
              <a:rPr lang="ko-KR" altLang="en-US" dirty="0"/>
              <a:t>스테레오타입의 의존 관계로 표현</a:t>
            </a:r>
            <a:endParaRPr lang="en-US" altLang="ko-KR" dirty="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1.14 </a:t>
            </a:r>
            <a:r>
              <a:rPr lang="ko-KR" altLang="en-US" dirty="0"/>
              <a:t>배치 다이어그램</a:t>
            </a:r>
            <a:r>
              <a:rPr lang="en-US" altLang="ko-KR" dirty="0"/>
              <a:t>(4/7)</a:t>
            </a:r>
            <a:endParaRPr lang="ko-KR" altLang="en-US" dirty="0"/>
          </a:p>
        </p:txBody>
      </p:sp>
      <p:sp>
        <p:nvSpPr>
          <p:cNvPr id="28677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9CB1CF3-15DA-43AF-B0CB-35475C7E1334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69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/>
              <a:t>기본 개념</a:t>
            </a:r>
            <a:endParaRPr lang="en-US" altLang="ko-KR" sz="2800" dirty="0"/>
          </a:p>
          <a:p>
            <a:pPr lvl="1"/>
            <a:r>
              <a:rPr lang="ko-KR" altLang="en-US" sz="2400" dirty="0"/>
              <a:t>클래스</a:t>
            </a:r>
            <a:endParaRPr lang="en-US" altLang="ko-KR" sz="2400" dirty="0"/>
          </a:p>
          <a:p>
            <a:pPr lvl="2"/>
            <a:r>
              <a:rPr lang="ko-KR" altLang="en-US" sz="2000" dirty="0"/>
              <a:t>가시성</a:t>
            </a:r>
            <a:endParaRPr lang="en-US" altLang="ko-KR" sz="2000" dirty="0"/>
          </a:p>
          <a:p>
            <a:pPr lvl="3"/>
            <a:r>
              <a:rPr lang="ko-KR" altLang="en-US" sz="1800" dirty="0"/>
              <a:t>속성과 연산에 대한 접근제어</a:t>
            </a:r>
            <a:r>
              <a:rPr lang="en-US" altLang="ko-KR" sz="1800" dirty="0"/>
              <a:t>(EX : </a:t>
            </a:r>
            <a:r>
              <a:rPr lang="ko-KR" altLang="en-US" sz="1800" dirty="0"/>
              <a:t>공용</a:t>
            </a:r>
            <a:r>
              <a:rPr lang="en-US" altLang="ko-KR" sz="1800" dirty="0"/>
              <a:t>(+), </a:t>
            </a:r>
            <a:r>
              <a:rPr lang="ko-KR" altLang="en-US" sz="1800" dirty="0"/>
              <a:t>전용</a:t>
            </a:r>
            <a:r>
              <a:rPr lang="en-US" altLang="ko-KR" sz="1800" dirty="0"/>
              <a:t>(-), </a:t>
            </a:r>
            <a:r>
              <a:rPr lang="ko-KR" altLang="en-US" sz="1800" dirty="0"/>
              <a:t>보호</a:t>
            </a:r>
            <a:r>
              <a:rPr lang="en-US" altLang="ko-KR" sz="1800" dirty="0"/>
              <a:t>(#), </a:t>
            </a:r>
            <a:r>
              <a:rPr lang="ko-KR" altLang="en-US" sz="1800" dirty="0"/>
              <a:t>패키지</a:t>
            </a:r>
            <a:r>
              <a:rPr lang="en-US" altLang="ko-KR" sz="1800" dirty="0"/>
              <a:t>(~))</a:t>
            </a:r>
          </a:p>
          <a:p>
            <a:pPr lvl="3"/>
            <a:r>
              <a:rPr lang="ko-KR" altLang="en-US" sz="1800" dirty="0"/>
              <a:t>클래스의 재사용성과 시스템유지보수에 영향</a:t>
            </a:r>
            <a:endParaRPr lang="en-US" altLang="ko-KR" sz="1800" dirty="0"/>
          </a:p>
          <a:p>
            <a:pPr lvl="2"/>
            <a:r>
              <a:rPr lang="ko-KR" altLang="en-US" sz="2000" dirty="0"/>
              <a:t>타입 </a:t>
            </a:r>
            <a:endParaRPr lang="en-US" altLang="ko-KR" sz="2000" dirty="0"/>
          </a:p>
          <a:p>
            <a:pPr lvl="3"/>
            <a:r>
              <a:rPr lang="ko-KR" altLang="en-US" sz="1800" dirty="0"/>
              <a:t>각 속성이 가질 수 있는 값의 범위를 결정할 때 지정</a:t>
            </a:r>
            <a:endParaRPr lang="en-US" altLang="ko-KR" sz="1800" dirty="0"/>
          </a:p>
          <a:p>
            <a:pPr lvl="2"/>
            <a:r>
              <a:rPr lang="ko-KR" altLang="en-US" sz="2000" dirty="0"/>
              <a:t>속성의 초기값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클래스로부터 객체가 생성될 때 결정</a:t>
            </a:r>
            <a:endParaRPr lang="en-US" altLang="ko-KR" sz="2000" dirty="0"/>
          </a:p>
          <a:p>
            <a:pPr lvl="2"/>
            <a:r>
              <a:rPr lang="ko-KR" altLang="en-US" sz="2000" dirty="0"/>
              <a:t>유도속성 </a:t>
            </a:r>
            <a:r>
              <a:rPr lang="en-US" altLang="ko-KR" sz="2000" dirty="0"/>
              <a:t>:</a:t>
            </a:r>
            <a:r>
              <a:rPr lang="ko-KR" altLang="en-US" sz="2000" dirty="0"/>
              <a:t> 다른 속성 및 다른 클래스와의 관계를 통해서 값이 결정 될 수 있음을 명시적으로 표현</a:t>
            </a:r>
            <a:endParaRPr lang="en-US" altLang="ko-KR" sz="2000" dirty="0"/>
          </a:p>
          <a:p>
            <a:pPr lvl="2"/>
            <a:r>
              <a:rPr lang="ko-KR" altLang="en-US" sz="2000" dirty="0"/>
              <a:t>클래스범위의 속성과 연산 </a:t>
            </a:r>
            <a:r>
              <a:rPr lang="en-US" altLang="ko-KR" sz="2000" dirty="0"/>
              <a:t>: </a:t>
            </a:r>
            <a:r>
              <a:rPr lang="ko-KR" altLang="en-US" sz="2000" dirty="0"/>
              <a:t>일반적으로 정의되는 속성과 연산은 클래스로부터 생성된 객체에 적용</a:t>
            </a:r>
            <a:endParaRPr lang="en-US" altLang="ko-KR" sz="2000" dirty="0"/>
          </a:p>
          <a:p>
            <a:pPr lvl="2"/>
            <a:r>
              <a:rPr lang="ko-KR" altLang="en-US" sz="2000" dirty="0"/>
              <a:t>인자전달 방향 </a:t>
            </a:r>
            <a:r>
              <a:rPr lang="en-US" altLang="ko-KR" sz="2000" dirty="0"/>
              <a:t>:</a:t>
            </a:r>
            <a:r>
              <a:rPr lang="ko-KR" altLang="en-US" sz="2000" dirty="0"/>
              <a:t> 연산이 호출될 때 인자 값에 대한 전달 방향</a:t>
            </a:r>
            <a:endParaRPr lang="en-US" altLang="ko-KR" sz="2000" dirty="0"/>
          </a:p>
        </p:txBody>
      </p:sp>
      <p:sp>
        <p:nvSpPr>
          <p:cNvPr id="2048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클래스 다이어그램</a:t>
            </a:r>
            <a:r>
              <a:rPr lang="en-US" altLang="ko-KR" dirty="0"/>
              <a:t>(4/12)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8D8642-A7EB-4565-8DCA-625D79CFB010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7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1.15 </a:t>
            </a:r>
            <a:r>
              <a:rPr lang="ko-KR" altLang="en-US" dirty="0"/>
              <a:t>요약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2773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A6850BE-345D-4B78-9ABB-911E7B15E3AF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2643174" y="1000125"/>
            <a:ext cx="3357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1.9] UML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다이어그램 요약</a:t>
            </a:r>
          </a:p>
        </p:txBody>
      </p:sp>
      <p:graphicFrame>
        <p:nvGraphicFramePr>
          <p:cNvPr id="6" name="내용 개체 틀 3"/>
          <p:cNvGraphicFramePr>
            <a:graphicFrameLocks/>
          </p:cNvGraphicFramePr>
          <p:nvPr/>
        </p:nvGraphicFramePr>
        <p:xfrm>
          <a:off x="2286000" y="1366838"/>
          <a:ext cx="4572029" cy="2428896"/>
        </p:xfrm>
        <a:graphic>
          <a:graphicData uri="http://schemas.openxmlformats.org/drawingml/2006/table">
            <a:tbl>
              <a:tblPr/>
              <a:tblGrid>
                <a:gridCol w="52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1501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유형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핵심 개념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수준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주요 활용 단계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49">
                <a:tc row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구조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클래스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클래스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논리적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객체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객체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패키지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패키지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컴포넌트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논리적 컴포넌트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복합구조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파트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연결자</a:t>
                      </a:r>
                      <a:endParaRPr lang="ko-KR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7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배치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물리적 컴포넌트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물리적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내용 개체 틀 3"/>
          <p:cNvGraphicFramePr>
            <a:graphicFrameLocks/>
          </p:cNvGraphicFramePr>
          <p:nvPr/>
        </p:nvGraphicFramePr>
        <p:xfrm>
          <a:off x="2286000" y="3795713"/>
          <a:ext cx="4572031" cy="2686504"/>
        </p:xfrm>
        <a:graphic>
          <a:graphicData uri="http://schemas.openxmlformats.org/drawingml/2006/table">
            <a:tbl>
              <a:tblPr/>
              <a:tblGrid>
                <a:gridCol w="52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46">
                <a:tc row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행위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액터</a:t>
                      </a:r>
                      <a:endParaRPr lang="ko-KR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논리적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상태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상태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전이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활동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활동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시퀀스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생명선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메시지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복합적 부분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통신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생명선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링크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메시지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타이밍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생명선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시간적 상태 변화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상호작용 개요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상호작용 간의 관계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7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b="1" kern="100" dirty="0">
                          <a:latin typeface="맑은 고딕"/>
                          <a:ea typeface="맑은 고딕"/>
                          <a:cs typeface="Times New Roman"/>
                        </a:rPr>
                        <a:t>√</a:t>
                      </a:r>
                    </a:p>
                  </a:txBody>
                  <a:tcPr marL="48673" marR="48673" marT="24336" marB="24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70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1.15 </a:t>
            </a:r>
            <a:r>
              <a:rPr lang="ko-KR" altLang="en-US" dirty="0"/>
              <a:t>요약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3797" name="날짜 개체 틀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6E3649B-C4E1-4594-BD3C-86897BABC801}" type="datetime1">
              <a:rPr lang="ko-KR" altLang="en-US" smtClean="0"/>
              <a:pPr/>
              <a:t>2022-09-30</a:t>
            </a:fld>
            <a:endParaRPr lang="en-US" altLang="ko-KR"/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2786050" y="1142984"/>
            <a:ext cx="3786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1.10] UML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다이어그램 활용 요약</a:t>
            </a:r>
          </a:p>
        </p:txBody>
      </p:sp>
      <p:graphicFrame>
        <p:nvGraphicFramePr>
          <p:cNvPr id="12" name="내용 개체 틀 3"/>
          <p:cNvGraphicFramePr>
            <a:graphicFrameLocks/>
          </p:cNvGraphicFramePr>
          <p:nvPr/>
        </p:nvGraphicFramePr>
        <p:xfrm>
          <a:off x="2071670" y="1500174"/>
          <a:ext cx="5072098" cy="4643464"/>
        </p:xfrm>
        <a:graphic>
          <a:graphicData uri="http://schemas.openxmlformats.org/drawingml/2006/table">
            <a:tbl>
              <a:tblPr/>
              <a:tblGrid>
                <a:gridCol w="190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용도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다이어그램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 기능적 요구사항의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7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클래스</a:t>
                      </a:r>
                      <a:r>
                        <a:rPr lang="en-US" alt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 일반적 설명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시스템을 구성하는 클래스의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컴포넌트의 인터페이스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파트 클래스와 인터페이스의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7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패키지 다이어그램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altLang="en-US" sz="9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유스케이스의</a:t>
                      </a: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조직화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분석 클래스 모델의 조직화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컴포넌트</a:t>
                      </a:r>
                      <a:r>
                        <a:rPr lang="en-US" alt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설계 클래스의 조직화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컴포넌트</a:t>
                      </a:r>
                      <a:r>
                        <a:rPr lang="en-US" alt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시스템을 구성하는 컴포넌트의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복합구조</a:t>
                      </a:r>
                      <a:r>
                        <a:rPr lang="en-US" alt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컴포넌트의 내부 구성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7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활동 다이어그램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여러 </a:t>
                      </a:r>
                      <a:r>
                        <a:rPr lang="ko-KR" altLang="en-US" sz="9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간의 선행</a:t>
                      </a:r>
                      <a:r>
                        <a:rPr lang="en-US" alt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후행 관계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연산의 알고리즘의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7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상태 다이어그램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인터페이스 규약의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화면 간의 전환 관계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7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시퀀스 다이어그램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일반적 설명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altLang="en-US" sz="9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시나리오의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분석 수준의 </a:t>
                      </a:r>
                      <a:r>
                        <a:rPr lang="ko-KR" altLang="en-US" sz="9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실현의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설계 수준의 </a:t>
                      </a:r>
                      <a:r>
                        <a:rPr lang="ko-KR" altLang="en-US" sz="9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실현의 표현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 인터페이스 연산의 실현</a:t>
                      </a:r>
                      <a:endParaRPr 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3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상호작용 개요</a:t>
                      </a:r>
                      <a:endParaRPr lang="en-US" altLang="ko-KR" sz="9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다이어그램</a:t>
                      </a:r>
                      <a:endParaRPr lang="ko-KR" altLang="en-US" sz="1400" b="1" dirty="0"/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900" b="1" dirty="0"/>
                        <a:t>  여러 시나리오의 실현 모델 간의 표현</a:t>
                      </a: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Times New Roman"/>
                        </a:rPr>
                        <a:t>배치 다이어그램</a:t>
                      </a:r>
                      <a:endParaRPr lang="ko-KR" altLang="en-US" sz="1400" b="1" dirty="0"/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900" b="1" dirty="0"/>
                        <a:t>  시스템의 </a:t>
                      </a:r>
                      <a:r>
                        <a:rPr lang="ko-KR" altLang="en-US" sz="900" b="1" dirty="0" err="1"/>
                        <a:t>노드와</a:t>
                      </a:r>
                      <a:r>
                        <a:rPr lang="ko-KR" altLang="en-US" sz="900" b="1" dirty="0"/>
                        <a:t> 통신경로 표현</a:t>
                      </a: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50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55741" marR="55741" marT="27870" marB="278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900" b="1"/>
                        <a:t>  물리적 </a:t>
                      </a:r>
                      <a:r>
                        <a:rPr lang="ko-KR" altLang="en-US" sz="900" b="1" dirty="0"/>
                        <a:t>컴포넌트의 표현</a:t>
                      </a:r>
                    </a:p>
                  </a:txBody>
                  <a:tcPr marL="47538" marR="47538" marT="23769" marB="2376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71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ko-KR" altLang="en-US" dirty="0"/>
              <a:t>인터페이스</a:t>
            </a:r>
            <a:endParaRPr lang="en-US" altLang="ko-KR" dirty="0"/>
          </a:p>
          <a:p>
            <a:pPr lvl="3"/>
            <a:r>
              <a:rPr lang="ko-KR" altLang="en-US" dirty="0"/>
              <a:t>제공될 기능에 대한 명세 역할을 함</a:t>
            </a:r>
            <a:r>
              <a:rPr lang="en-US" altLang="ko-KR" dirty="0"/>
              <a:t>	</a:t>
            </a:r>
          </a:p>
          <a:p>
            <a:pPr lvl="3"/>
            <a:r>
              <a:rPr lang="ko-KR" altLang="en-US" dirty="0"/>
              <a:t>클래스와 달리 연산만으로 구성 됨</a:t>
            </a:r>
            <a:endParaRPr lang="en-US" altLang="ko-KR" dirty="0"/>
          </a:p>
          <a:p>
            <a:pPr lvl="3"/>
            <a:r>
              <a:rPr lang="ko-KR" altLang="en-US" dirty="0"/>
              <a:t>연산은 추상연산</a:t>
            </a:r>
            <a:r>
              <a:rPr lang="en-US" altLang="ko-KR" dirty="0"/>
              <a:t>(</a:t>
            </a:r>
            <a:r>
              <a:rPr lang="ko-KR" altLang="en-US" dirty="0"/>
              <a:t>구현의 수단이 아닌 명세이기 때문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인터페이스실현관계</a:t>
            </a:r>
            <a:endParaRPr lang="en-US" altLang="ko-KR" dirty="0"/>
          </a:p>
          <a:p>
            <a:pPr lvl="3"/>
            <a:r>
              <a:rPr lang="ko-KR" altLang="en-US" dirty="0"/>
              <a:t>인터페이스에 기술된 연산을 모두 구현하는 클래스</a:t>
            </a:r>
            <a:r>
              <a:rPr lang="en-US" altLang="ko-KR" dirty="0"/>
              <a:t>/</a:t>
            </a:r>
            <a:r>
              <a:rPr lang="ko-KR" altLang="en-US" dirty="0"/>
              <a:t>컴포넌트와 인터페이스 간의 관계</a:t>
            </a:r>
            <a:endParaRPr lang="en-US" altLang="ko-KR" dirty="0"/>
          </a:p>
          <a:p>
            <a:pPr lvl="3"/>
            <a:r>
              <a:rPr lang="ko-KR" altLang="en-US" dirty="0"/>
              <a:t>인터페이스 실현클래스는 인터페이스에 모든 연산을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클래스 다이어그램</a:t>
            </a:r>
            <a:r>
              <a:rPr lang="en-US" altLang="ko-KR" dirty="0"/>
              <a:t>(5/12)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57224" y="4429132"/>
            <a:ext cx="7429543" cy="1957388"/>
            <a:chOff x="928688" y="2286000"/>
            <a:chExt cx="7429543" cy="195738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81300" y="2614613"/>
              <a:ext cx="401002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928688" y="2857500"/>
              <a:ext cx="1714500" cy="357188"/>
            </a:xfrm>
            <a:prstGeom prst="accentCallout1">
              <a:avLst>
                <a:gd name="adj1" fmla="val 56111"/>
                <a:gd name="adj2" fmla="val 92931"/>
                <a:gd name="adj3" fmla="val 78194"/>
                <a:gd name="adj4" fmla="val 12317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인터페이스 이름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1571625" y="3357563"/>
              <a:ext cx="1071563" cy="357187"/>
            </a:xfrm>
            <a:prstGeom prst="accentCallout1">
              <a:avLst>
                <a:gd name="adj1" fmla="val 56111"/>
                <a:gd name="adj2" fmla="val 92931"/>
                <a:gd name="adj3" fmla="val 78194"/>
                <a:gd name="adj4" fmla="val 12317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추상 연산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857750" y="2286000"/>
              <a:ext cx="2000250" cy="357188"/>
            </a:xfrm>
            <a:prstGeom prst="accentCallout1">
              <a:avLst>
                <a:gd name="adj1" fmla="val 50157"/>
                <a:gd name="adj2" fmla="val 2389"/>
                <a:gd name="adj3" fmla="val 292519"/>
                <a:gd name="adj4" fmla="val -1263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인터페이스 실현 관계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7072356" y="3000380"/>
              <a:ext cx="1285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인터페이스</a:t>
              </a:r>
              <a:endPara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연산의 구현</a:t>
              </a:r>
            </a:p>
          </p:txBody>
        </p:sp>
      </p:grpSp>
      <p:sp>
        <p:nvSpPr>
          <p:cNvPr id="12" name="오른쪽 대괄호 13"/>
          <p:cNvSpPr>
            <a:spLocks/>
          </p:cNvSpPr>
          <p:nvPr/>
        </p:nvSpPr>
        <p:spPr bwMode="auto">
          <a:xfrm>
            <a:off x="6572264" y="5143512"/>
            <a:ext cx="500062" cy="500062"/>
          </a:xfrm>
          <a:prstGeom prst="rightBracket">
            <a:avLst>
              <a:gd name="adj" fmla="val 8333"/>
            </a:avLst>
          </a:prstGeom>
          <a:noFill/>
          <a:ln w="19050" algn="ctr">
            <a:solidFill>
              <a:srgbClr val="4A7EBB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3108" y="6215082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1.11]</a:t>
            </a:r>
            <a:r>
              <a:rPr lang="ko-KR" altLang="en-US" sz="1600" b="1" dirty="0">
                <a:solidFill>
                  <a:schemeClr val="tx1"/>
                </a:solidFill>
              </a:rPr>
              <a:t>클래스 다이어그램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인터페이스와 클래스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D4383-26E5-4D7B-9B00-2B5CDE9FBFD3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8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클래스 간의 관계</a:t>
            </a:r>
            <a:r>
              <a:rPr lang="en-US" altLang="ko-KR" dirty="0"/>
              <a:t>(</a:t>
            </a:r>
            <a:r>
              <a:rPr lang="ko-KR" altLang="en-US" dirty="0"/>
              <a:t>연관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연관 관계 </a:t>
            </a:r>
            <a:r>
              <a:rPr lang="en-US" altLang="ko-KR" dirty="0"/>
              <a:t>: </a:t>
            </a:r>
            <a:r>
              <a:rPr lang="ko-KR" altLang="en-US" dirty="0"/>
              <a:t>두 개 이상의 클래스간의 관련성</a:t>
            </a:r>
            <a:r>
              <a:rPr lang="en-US" altLang="ko-KR" dirty="0"/>
              <a:t>, </a:t>
            </a:r>
            <a:r>
              <a:rPr lang="ko-KR" altLang="en-US" dirty="0"/>
              <a:t>메시지 전달 통로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클래스 다이어그램</a:t>
            </a:r>
            <a:r>
              <a:rPr lang="en-US" altLang="ko-KR" dirty="0"/>
              <a:t>(6/12)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14414" y="2500306"/>
            <a:ext cx="6215063" cy="3071812"/>
            <a:chOff x="1714500" y="2214563"/>
            <a:chExt cx="6215063" cy="307181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28813" y="2214563"/>
              <a:ext cx="3695700" cy="226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5357813" y="2928943"/>
              <a:ext cx="2000250" cy="500066"/>
            </a:xfrm>
            <a:prstGeom prst="accentCallout1">
              <a:avLst>
                <a:gd name="adj1" fmla="val 50157"/>
                <a:gd name="adj2" fmla="val 2389"/>
                <a:gd name="adj3" fmla="val 39500"/>
                <a:gd name="adj4" fmla="val -944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한 경기는 오직 한 경기장에서 치러진다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5643563" y="3571875"/>
              <a:ext cx="2286000" cy="357188"/>
            </a:xfrm>
            <a:prstGeom prst="accentCallout1">
              <a:avLst>
                <a:gd name="adj1" fmla="val 50157"/>
                <a:gd name="adj2" fmla="val 2389"/>
                <a:gd name="adj3" fmla="val 15685"/>
                <a:gd name="adj4" fmla="val -1901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한 경기장에서는 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0 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개 이상의 경기가 치러진다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3786188" y="4429125"/>
              <a:ext cx="1571625" cy="357188"/>
            </a:xfrm>
            <a:prstGeom prst="accentCallout1">
              <a:avLst>
                <a:gd name="adj1" fmla="val 50157"/>
                <a:gd name="adj2" fmla="val 2389"/>
                <a:gd name="adj3" fmla="val -91477"/>
                <a:gd name="adj4" fmla="val -15338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팀은 경기를 한다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1714500" y="3000375"/>
              <a:ext cx="2428875" cy="357188"/>
            </a:xfrm>
            <a:prstGeom prst="accentCallout1">
              <a:avLst>
                <a:gd name="adj1" fmla="val 73972"/>
                <a:gd name="adj2" fmla="val 96426"/>
                <a:gd name="adj3" fmla="val 102009"/>
                <a:gd name="adj4" fmla="val 131074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경기는 경기장을 사용한다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3714750" y="4929188"/>
              <a:ext cx="2571750" cy="357187"/>
            </a:xfrm>
            <a:prstGeom prst="accentCallout1">
              <a:avLst>
                <a:gd name="adj1" fmla="val 50157"/>
                <a:gd name="adj2" fmla="val 2389"/>
                <a:gd name="adj3" fmla="val -264130"/>
                <a:gd name="adj4" fmla="val -18759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>
                <a:lnSpc>
                  <a:spcPct val="70000"/>
                </a:lnSpc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한 경기는 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2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팀으로 진행 된다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428860" y="5929330"/>
            <a:ext cx="49292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1.12]</a:t>
            </a:r>
            <a:r>
              <a:rPr lang="ko-KR" altLang="en-US" sz="1600" b="1" dirty="0">
                <a:solidFill>
                  <a:schemeClr val="tx1"/>
                </a:solidFill>
              </a:rPr>
              <a:t>클래스 간의 연관 관계</a:t>
            </a: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AB0ED-A8D1-466B-AD71-1B7DEE9FA2FE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9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_개요(2007)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휴먼모음T"/>
        <a:ea typeface="휴먼모음T"/>
        <a:cs typeface=""/>
      </a:majorFont>
      <a:minorFont>
        <a:latin typeface="HY그래픽M"/>
        <a:ea typeface="HY그래픽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</Template>
  <TotalTime>108750</TotalTime>
  <Words>3907</Words>
  <Application>Microsoft Office PowerPoint</Application>
  <PresentationFormat>화면 슬라이드 쇼(4:3)</PresentationFormat>
  <Paragraphs>943</Paragraphs>
  <Slides>71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3" baseType="lpstr">
      <vt:lpstr>HY그래픽M</vt:lpstr>
      <vt:lpstr>HY헤드라인M</vt:lpstr>
      <vt:lpstr>굴림</vt:lpstr>
      <vt:lpstr>맑은 고딕</vt:lpstr>
      <vt:lpstr>바탕</vt:lpstr>
      <vt:lpstr>휴먼모음T</vt:lpstr>
      <vt:lpstr>Arial</vt:lpstr>
      <vt:lpstr>Bodoni MT Black</vt:lpstr>
      <vt:lpstr>Times New Roman</vt:lpstr>
      <vt:lpstr>Verdana</vt:lpstr>
      <vt:lpstr>Wingdings</vt:lpstr>
      <vt:lpstr>01_개요(2007)</vt:lpstr>
      <vt:lpstr>UML 개요 (Introduction to  Class Diagrams]</vt:lpstr>
      <vt:lpstr>학습목표</vt:lpstr>
      <vt:lpstr>9.1 개요(9/11)</vt:lpstr>
      <vt:lpstr>1.3 Class Diagrams (1/12)</vt:lpstr>
      <vt:lpstr>1.3 클래스 다이어그램(2/12)</vt:lpstr>
      <vt:lpstr>1.3 클래스 다이어그램(3/12)</vt:lpstr>
      <vt:lpstr>1.3 클래스 다이어그램(4/12)</vt:lpstr>
      <vt:lpstr>1.3 클래스 다이어그램(5/12)</vt:lpstr>
      <vt:lpstr>1.3 클래스 다이어그램(6/12)</vt:lpstr>
      <vt:lpstr>10.6 연관 관계 (3/23)</vt:lpstr>
      <vt:lpstr>10.6 연관 관계 (8/23)</vt:lpstr>
      <vt:lpstr>10.6 연관 관계 (10/23)</vt:lpstr>
      <vt:lpstr>1.3 클래스 다이어그램(7/12)</vt:lpstr>
      <vt:lpstr>1.3 클래스 다이어그램(8/12)</vt:lpstr>
      <vt:lpstr>10.8 일반화 관계(37/37)</vt:lpstr>
      <vt:lpstr>1.3 클래스 다이어그램(9/12)</vt:lpstr>
      <vt:lpstr>분석 클래스 다이어그램</vt:lpstr>
      <vt:lpstr>11.2 기본 개념(10/22)</vt:lpstr>
      <vt:lpstr>11.2 기본 개념(21/22)</vt:lpstr>
      <vt:lpstr>11.3 기본 원칙(10/17)</vt:lpstr>
      <vt:lpstr>클래스 및 정보 추출법</vt:lpstr>
      <vt:lpstr>분석 클래스 다이어그램</vt:lpstr>
      <vt:lpstr>11.1 개요(1/4)</vt:lpstr>
      <vt:lpstr>11.2 기본 개념(9/22)</vt:lpstr>
      <vt:lpstr>11.1 개요(2/4)</vt:lpstr>
      <vt:lpstr>11.1 개요(3/4) </vt:lpstr>
      <vt:lpstr>11.1 개요(4/4)</vt:lpstr>
      <vt:lpstr>11.3 기본 원칙(7/17)</vt:lpstr>
      <vt:lpstr>11.1 개요(3/4) </vt:lpstr>
      <vt:lpstr>11.2 기본 개념(2/22)</vt:lpstr>
      <vt:lpstr>11.2 기본 개념(3/22)</vt:lpstr>
      <vt:lpstr>11.2 기본 개념(4/22)</vt:lpstr>
      <vt:lpstr>11.2 기본 개념(5/22)</vt:lpstr>
      <vt:lpstr>11.1 개요(4/4)</vt:lpstr>
      <vt:lpstr>1.3 클래스 다이어그램(10/12)</vt:lpstr>
      <vt:lpstr>1.3 Analysis Class Diagrams(11/12)</vt:lpstr>
      <vt:lpstr>1.3 Design Class Diagrams (12/12)</vt:lpstr>
      <vt:lpstr>10.4 연산 (25/29)</vt:lpstr>
      <vt:lpstr>10.4 연산 (26/29)</vt:lpstr>
      <vt:lpstr>1.5 Package Diagrams(1/5)</vt:lpstr>
      <vt:lpstr>1.5 패키지 다이어그램(2/5)</vt:lpstr>
      <vt:lpstr>1.5 패키지 다이어그램(3/5)</vt:lpstr>
      <vt:lpstr>1.5 패키지 다이어그램(4/5)</vt:lpstr>
      <vt:lpstr>1.5 패키지 다이어그램(5/5)</vt:lpstr>
      <vt:lpstr>1.8 활동 다이어그램(4/6)</vt:lpstr>
      <vt:lpstr>1.8 활동 다이어그램(5/6)</vt:lpstr>
      <vt:lpstr>1.8 활동 다이어그램(6/6)</vt:lpstr>
      <vt:lpstr>1.9 Activity Diagrams (1/8)</vt:lpstr>
      <vt:lpstr>1.9 상태 다이어그램(2/8)</vt:lpstr>
      <vt:lpstr>1.9 상태 다이어그램(3/8)</vt:lpstr>
      <vt:lpstr>1.9 상태 다이어그램(5/8)</vt:lpstr>
      <vt:lpstr>1.9 상태 다이어그램(6/8)</vt:lpstr>
      <vt:lpstr>1.9 상태 다이어그램(7/8)</vt:lpstr>
      <vt:lpstr>1.9 상태 다이어그램(8/8)</vt:lpstr>
      <vt:lpstr>1.10 Sequence Diagrams (1/12)</vt:lpstr>
      <vt:lpstr>1.10 시퀀스 다이어그램(3/12)</vt:lpstr>
      <vt:lpstr>1.10 시퀀스 다이어그램(6/12)</vt:lpstr>
      <vt:lpstr>1.10 시퀀스 다이어그램(7/12)</vt:lpstr>
      <vt:lpstr>1.10 시퀀스 다이어그램(8/12)</vt:lpstr>
      <vt:lpstr>1.10 시퀀스 다이어그램(9/12)</vt:lpstr>
      <vt:lpstr>1.10 시퀀스 다이어그램(10/12)</vt:lpstr>
      <vt:lpstr>1.10 시퀀스 다이어그램(11/12)</vt:lpstr>
      <vt:lpstr>1.10 시퀀스 다이어그램(12/12)</vt:lpstr>
      <vt:lpstr>1.11 Comm. Diagrams (1/2)</vt:lpstr>
      <vt:lpstr>1.13 상호작용 개요 다이어그램(1/2)</vt:lpstr>
      <vt:lpstr>1.14 Deployment Diagrams (1/7)</vt:lpstr>
      <vt:lpstr>1.14 배치 다이어그램(2/7)</vt:lpstr>
      <vt:lpstr>1.14 배치 다이어그램(3/7)</vt:lpstr>
      <vt:lpstr>1.14 배치 다이어그램(4/7)</vt:lpstr>
      <vt:lpstr>1.15 요약(1/2)</vt:lpstr>
      <vt:lpstr>1.15 요약(2/2)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정의 개요</dc:title>
  <dc:creator>채흥석</dc:creator>
  <cp:lastModifiedBy>Lee Sang</cp:lastModifiedBy>
  <cp:revision>778</cp:revision>
  <dcterms:created xsi:type="dcterms:W3CDTF">2006-10-05T04:04:58Z</dcterms:created>
  <dcterms:modified xsi:type="dcterms:W3CDTF">2022-09-30T03:53:13Z</dcterms:modified>
</cp:coreProperties>
</file>