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6A_0.xml" ContentType="application/vnd.ms-powerpoint.comments+xml"/>
  <Override PartName="/ppt/comments/modernComment_18B_0.xml" ContentType="application/vnd.ms-powerpoint.comments+xml"/>
  <Override PartName="/ppt/notesSlides/notesSlide5.xml" ContentType="application/vnd.openxmlformats-officedocument.presentationml.notesSlide+xml"/>
  <Override PartName="/ppt/comments/modernComment_1E7_905FE825.xml" ContentType="application/vnd.ms-powerpoint.comments+xml"/>
  <Override PartName="/ppt/notesSlides/notesSlide6.xml" ContentType="application/vnd.openxmlformats-officedocument.presentationml.notesSlide+xml"/>
  <Override PartName="/ppt/comments/modernComment_1D3_0.xml" ContentType="application/vnd.ms-powerpoint.comments+xml"/>
  <Override PartName="/ppt/comments/modernComment_1D5_0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7"/>
  </p:notesMasterIdLst>
  <p:handoutMasterIdLst>
    <p:handoutMasterId r:id="rId88"/>
  </p:handoutMasterIdLst>
  <p:sldIdLst>
    <p:sldId id="256" r:id="rId2"/>
    <p:sldId id="386" r:id="rId3"/>
    <p:sldId id="387" r:id="rId4"/>
    <p:sldId id="389" r:id="rId5"/>
    <p:sldId id="360" r:id="rId6"/>
    <p:sldId id="262" r:id="rId7"/>
    <p:sldId id="457" r:id="rId8"/>
    <p:sldId id="392" r:id="rId9"/>
    <p:sldId id="391" r:id="rId10"/>
    <p:sldId id="350" r:id="rId11"/>
    <p:sldId id="390" r:id="rId12"/>
    <p:sldId id="486" r:id="rId13"/>
    <p:sldId id="393" r:id="rId14"/>
    <p:sldId id="362" r:id="rId15"/>
    <p:sldId id="395" r:id="rId16"/>
    <p:sldId id="303" r:id="rId17"/>
    <p:sldId id="275" r:id="rId18"/>
    <p:sldId id="487" r:id="rId19"/>
    <p:sldId id="274" r:id="rId20"/>
    <p:sldId id="279" r:id="rId21"/>
    <p:sldId id="277" r:id="rId22"/>
    <p:sldId id="278" r:id="rId23"/>
    <p:sldId id="261" r:id="rId24"/>
    <p:sldId id="458" r:id="rId25"/>
    <p:sldId id="459" r:id="rId26"/>
    <p:sldId id="265" r:id="rId27"/>
    <p:sldId id="264" r:id="rId28"/>
    <p:sldId id="266" r:id="rId29"/>
    <p:sldId id="267" r:id="rId30"/>
    <p:sldId id="268" r:id="rId31"/>
    <p:sldId id="269" r:id="rId32"/>
    <p:sldId id="270" r:id="rId33"/>
    <p:sldId id="271" r:id="rId34"/>
    <p:sldId id="273" r:id="rId35"/>
    <p:sldId id="272" r:id="rId36"/>
    <p:sldId id="460" r:id="rId37"/>
    <p:sldId id="461" r:id="rId38"/>
    <p:sldId id="276" r:id="rId39"/>
    <p:sldId id="462" r:id="rId40"/>
    <p:sldId id="463" r:id="rId41"/>
    <p:sldId id="464" r:id="rId42"/>
    <p:sldId id="280" r:id="rId43"/>
    <p:sldId id="465" r:id="rId44"/>
    <p:sldId id="466" r:id="rId45"/>
    <p:sldId id="467" r:id="rId46"/>
    <p:sldId id="468" r:id="rId47"/>
    <p:sldId id="469" r:id="rId48"/>
    <p:sldId id="310" r:id="rId49"/>
    <p:sldId id="325" r:id="rId50"/>
    <p:sldId id="326" r:id="rId51"/>
    <p:sldId id="281" r:id="rId52"/>
    <p:sldId id="282" r:id="rId53"/>
    <p:sldId id="283" r:id="rId54"/>
    <p:sldId id="332" r:id="rId55"/>
    <p:sldId id="333" r:id="rId56"/>
    <p:sldId id="471" r:id="rId57"/>
    <p:sldId id="284" r:id="rId58"/>
    <p:sldId id="453" r:id="rId59"/>
    <p:sldId id="454" r:id="rId60"/>
    <p:sldId id="455" r:id="rId61"/>
    <p:sldId id="456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5" r:id="rId71"/>
    <p:sldId id="285" r:id="rId72"/>
    <p:sldId id="286" r:id="rId73"/>
    <p:sldId id="472" r:id="rId74"/>
    <p:sldId id="401" r:id="rId75"/>
    <p:sldId id="402" r:id="rId76"/>
    <p:sldId id="415" r:id="rId77"/>
    <p:sldId id="417" r:id="rId78"/>
    <p:sldId id="422" r:id="rId79"/>
    <p:sldId id="423" r:id="rId80"/>
    <p:sldId id="449" r:id="rId81"/>
    <p:sldId id="404" r:id="rId82"/>
    <p:sldId id="405" r:id="rId83"/>
    <p:sldId id="473" r:id="rId84"/>
    <p:sldId id="474" r:id="rId85"/>
    <p:sldId id="445" r:id="rId8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DF28B6-EFF0-2C9B-4A68-947126FEEF31}" name="안 찬웅" initials="안찬" userId="b5e4a7c922a5f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006600"/>
    <a:srgbClr val="FF9900"/>
    <a:srgbClr val="005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83" autoAdjust="0"/>
  </p:normalViewPr>
  <p:slideViewPr>
    <p:cSldViewPr>
      <p:cViewPr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35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modernComment_16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259F2A-D630-4A0B-BCFB-FB42F8CE6B13}" authorId="{D8DF28B6-EFF0-2C9B-4A68-947126FEEF31}" created="2022-09-30T05:19:14.264">
    <pc:sldMkLst xmlns:pc="http://schemas.microsoft.com/office/powerpoint/2013/main/command">
      <pc:docMk/>
      <pc:sldMk cId="0" sldId="362"/>
    </pc:sldMkLst>
    <p188:txBody>
      <a:bodyPr/>
      <a:lstStyle/>
      <a:p>
        <a:r>
          <a:rPr lang="ko-KR" altLang="en-US"/>
          <a:t>"00하기"라고 명명 ( 과제할때 꼭 지키기) </a:t>
        </a:r>
      </a:p>
    </p188:txBody>
  </p188:cm>
</p188:cmLst>
</file>

<file path=ppt/comments/modernComment_18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19BD3A-5998-4CCD-A304-371B93469827}" authorId="{D8DF28B6-EFF0-2C9B-4A68-947126FEEF31}" created="2022-09-30T05:20:00.384">
    <pc:sldMkLst xmlns:pc="http://schemas.microsoft.com/office/powerpoint/2013/main/command">
      <pc:docMk/>
      <pc:sldMk cId="0" sldId="395"/>
    </pc:sldMkLst>
    <p188:txBody>
      <a:bodyPr/>
      <a:lstStyle/>
      <a:p>
        <a:r>
          <a:rPr lang="ko-KR" altLang="en-US"/>
          <a:t>객체지향에서 일반화라는 말이 나오면 상속</a:t>
        </a:r>
      </a:p>
    </p188:txBody>
  </p188:cm>
  <p188:cm id="{FF3138A7-6B14-43C4-8DE8-305DD40D2B3C}" authorId="{D8DF28B6-EFF0-2C9B-4A68-947126FEEF31}" created="2022-09-30T05:20:52.430">
    <pc:sldMkLst xmlns:pc="http://schemas.microsoft.com/office/powerpoint/2013/main/command">
      <pc:docMk/>
      <pc:sldMk cId="0" sldId="395"/>
    </pc:sldMkLst>
    <p188:txBody>
      <a:bodyPr/>
      <a:lstStyle/>
      <a:p>
        <a:r>
          <a:rPr lang="ko-KR" altLang="en-US"/>
          <a:t>일반화, 포함, 확장 반드시 기억하기</a:t>
        </a:r>
      </a:p>
    </p188:txBody>
  </p188:cm>
</p188:cmLst>
</file>

<file path=ppt/comments/modernComment_1D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1C5ED0-CF29-4EB9-9412-575C2708F30F}" authorId="{D8DF28B6-EFF0-2C9B-4A68-947126FEEF31}" created="2022-09-30T05:56:14.451">
    <pc:sldMkLst xmlns:pc="http://schemas.microsoft.com/office/powerpoint/2013/main/command">
      <pc:docMk/>
      <pc:sldMk cId="0" sldId="467"/>
    </pc:sldMkLst>
    <p188:txBody>
      <a:bodyPr/>
      <a:lstStyle/>
      <a:p>
        <a:r>
          <a:rPr lang="ko-KR" altLang="en-US"/>
          <a:t>애매한 단어를 쓰지 말고 명확히 특정되게 작성한다.</a:t>
        </a:r>
      </a:p>
    </p188:txBody>
  </p188:cm>
</p188:cmLst>
</file>

<file path=ppt/comments/modernComment_1D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969F1E-4C2C-4AA8-B53A-929E7D843271}" authorId="{D8DF28B6-EFF0-2C9B-4A68-947126FEEF31}" created="2022-09-30T06:05:06.857">
    <pc:sldMkLst xmlns:pc="http://schemas.microsoft.com/office/powerpoint/2013/main/command">
      <pc:docMk/>
      <pc:sldMk cId="0" sldId="469"/>
    </pc:sldMkLst>
    <p188:txBody>
      <a:bodyPr/>
      <a:lstStyle/>
      <a:p>
        <a:r>
          <a:rPr lang="ko-KR" altLang="en-US"/>
          <a:t>무결성 - 신뢰할 수 있는 서비스 제공을 위해서 의도하지 않은 요인에 의해 데이터, 소프트웨어, 시스템 등이 변경되거나 손상되지 않고 완전성, 정확성, 일관성을 유지함을 보장하는 특성.
무결성은 비인가된 사람의 정보 변경을 막는 성질</a:t>
        </a:r>
      </a:p>
    </p188:txBody>
  </p188:cm>
</p188:cmLst>
</file>

<file path=ppt/comments/modernComment_1E7_905FE8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0A1CE9-7B93-40C7-A96E-02AEB5443055}" authorId="{D8DF28B6-EFF0-2C9B-4A68-947126FEEF31}" created="2022-09-30T05:26:15.235">
    <pc:sldMkLst xmlns:pc="http://schemas.microsoft.com/office/powerpoint/2013/main/command">
      <pc:docMk/>
      <pc:sldMk cId="2422204453" sldId="487"/>
    </pc:sldMkLst>
    <p188:txBody>
      <a:bodyPr/>
      <a:lstStyle/>
      <a:p>
        <a:r>
          <a:rPr lang="ko-KR" altLang="en-US"/>
          <a:t>Stereotype - 고정관념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4EEC37-81AE-4F9C-99B7-A74803499C41}" type="datetimeFigureOut">
              <a:rPr lang="ko-KR" altLang="en-US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A16E758-3353-4E3D-AACB-5A64533220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8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DC7415-273D-42A1-B17B-9630F13CE18F}" type="datetimeFigureOut">
              <a:rPr lang="ko-KR" altLang="en-US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1059FD0-C844-4410-AC10-6155A99CBD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0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331FAC-CED5-4330-B3D5-1A9909E2AEB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4A4F33-AC8B-45D7-BABB-E74F38DA790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4A4F33-AC8B-45D7-BABB-E74F38DA790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3E929C-9089-42A0-BF3B-13D874BA289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CD874F-0359-4902-9E58-FD25AFA6DA1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59FD0-C844-4410-AC10-6155A99CBD0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1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그림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14"/>
          <p:cNvSpPr>
            <a:spLocks/>
          </p:cNvSpPr>
          <p:nvPr/>
        </p:nvSpPr>
        <p:spPr bwMode="ltGray">
          <a:xfrm>
            <a:off x="-44450" y="0"/>
            <a:ext cx="9188450" cy="200183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7" y="1254"/>
              </a:cxn>
              <a:cxn ang="0">
                <a:pos x="3091" y="421"/>
              </a:cxn>
              <a:cxn ang="0">
                <a:pos x="5774" y="841"/>
              </a:cxn>
              <a:cxn ang="0">
                <a:pos x="5774" y="14"/>
              </a:cxn>
              <a:cxn ang="0">
                <a:pos x="14" y="14"/>
              </a:cxn>
            </a:cxnLst>
            <a:rect l="0" t="0" r="r" b="b"/>
            <a:pathLst>
              <a:path w="5788" h="1261">
                <a:moveTo>
                  <a:pt x="14" y="14"/>
                </a:moveTo>
                <a:cubicBezTo>
                  <a:pt x="28" y="0"/>
                  <a:pt x="7" y="1261"/>
                  <a:pt x="7" y="1254"/>
                </a:cubicBezTo>
                <a:cubicBezTo>
                  <a:pt x="7" y="1247"/>
                  <a:pt x="1254" y="488"/>
                  <a:pt x="3091" y="421"/>
                </a:cubicBezTo>
                <a:cubicBezTo>
                  <a:pt x="4928" y="354"/>
                  <a:pt x="5760" y="780"/>
                  <a:pt x="5774" y="841"/>
                </a:cubicBezTo>
                <a:cubicBezTo>
                  <a:pt x="5788" y="902"/>
                  <a:pt x="5784" y="24"/>
                  <a:pt x="5774" y="14"/>
                </a:cubicBezTo>
                <a:cubicBezTo>
                  <a:pt x="5772" y="16"/>
                  <a:pt x="0" y="28"/>
                  <a:pt x="14" y="14"/>
                </a:cubicBezTo>
                <a:close/>
              </a:path>
            </a:pathLst>
          </a:custGeom>
          <a:gradFill rotWithShape="1">
            <a:gsLst>
              <a:gs pos="0">
                <a:srgbClr val="0066CC"/>
              </a:gs>
              <a:gs pos="100000">
                <a:srgbClr val="0066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68313" y="404813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>
                <a:solidFill>
                  <a:schemeClr val="bg1"/>
                </a:solidFill>
                <a:latin typeface="Bodoni MT Black" pitchFamily="18" charset="0"/>
                <a:ea typeface="+mn-ea"/>
              </a:rPr>
              <a:t>CHAPTER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214438" y="571500"/>
            <a:ext cx="13573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b="1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644900"/>
            <a:ext cx="65516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1700213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357938"/>
            <a:ext cx="2132012" cy="285750"/>
          </a:xfrm>
        </p:spPr>
        <p:txBody>
          <a:bodyPr/>
          <a:lstStyle>
            <a:lvl1pPr latinLnBrk="0">
              <a:defRPr kumimoji="0" sz="1400" smtClean="0"/>
            </a:lvl1pPr>
          </a:lstStyle>
          <a:p>
            <a:pPr>
              <a:defRPr/>
            </a:pPr>
            <a:fld id="{7F384F3C-3014-4898-B2A0-2E251AF51A02}" type="datetime1">
              <a:rPr lang="ko-KR" altLang="en-US" smtClean="0"/>
              <a:pPr>
                <a:defRPr/>
              </a:pPr>
              <a:t>2022-09-30</a:t>
            </a:fld>
            <a:endParaRPr lang="en-US" altLang="ko-KR" dirty="0"/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7010400" y="6429375"/>
            <a:ext cx="1905000" cy="2000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441607-09E0-4E32-8872-5D89744FE71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sz="240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2200">
                <a:solidFill>
                  <a:schemeClr val="tx1"/>
                </a:solidFill>
              </a:defRPr>
            </a:lvl2pPr>
            <a:lvl3pPr latinLnBrk="0">
              <a:defRPr sz="2000">
                <a:solidFill>
                  <a:srgbClr val="006600"/>
                </a:solidFill>
              </a:defRPr>
            </a:lvl3pPr>
            <a:lvl4pPr latinLnBrk="0">
              <a:buFont typeface="Wingdings" pitchFamily="2" charset="2"/>
              <a:buChar char="§"/>
              <a:defRPr sz="1800"/>
            </a:lvl4pPr>
            <a:lvl5pPr latinLnBrk="0">
              <a:buFont typeface="Arial" pitchFamily="34" charset="0"/>
              <a:buChar char="•"/>
              <a:defRPr sz="1600" b="1">
                <a:solidFill>
                  <a:srgbClr val="CC00CC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357938"/>
            <a:ext cx="2132012" cy="239712"/>
          </a:xfrm>
        </p:spPr>
        <p:txBody>
          <a:bodyPr/>
          <a:lstStyle>
            <a:lvl1pPr latinLnBrk="0">
              <a:defRPr kumimoji="0" sz="1400" smtClean="0"/>
            </a:lvl1pPr>
          </a:lstStyle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429375"/>
            <a:ext cx="1905000" cy="200025"/>
          </a:xfrm>
        </p:spPr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‹#›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그림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0108"/>
            <a:ext cx="8001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>
                <a:solidFill>
                  <a:srgbClr val="CC00CC"/>
                </a:solidFill>
              </a:rPr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4313"/>
            <a:ext cx="807561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0188" y="6429375"/>
            <a:ext cx="2132012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400" b="1" smtClean="0">
                <a:latin typeface="굴림" pitchFamily="50" charset="-127"/>
                <a:ea typeface="굴림" pitchFamily="50" charset="-127"/>
              </a:defRPr>
            </a:lvl1pPr>
          </a:lstStyle>
          <a:p>
            <a:fld id="{B1719F6D-705F-4F7E-B90D-1BF25105C36B}" type="datetime1">
              <a:rPr lang="ko-KR" altLang="en-US" smtClean="0"/>
              <a:pPr/>
              <a:t>2022-09-30</a:t>
            </a:fld>
            <a:endParaRPr lang="ko-KR" alt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29375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smtClean="0">
                <a:latin typeface="+mj-lt"/>
                <a:ea typeface="+mj-ea"/>
              </a:defRPr>
            </a:lvl1pPr>
          </a:lstStyle>
          <a:p>
            <a:fld id="{C0FCB16F-15BD-4CB5-BAB8-C8BC33997AF1}" type="slidenum">
              <a:rPr lang="ko-KR" altLang="en-US" smtClean="0"/>
              <a:pPr/>
              <a:t>‹#›</a:t>
            </a:fld>
            <a:r>
              <a:rPr lang="en-US" altLang="ko-KR"/>
              <a:t>/86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u"/>
        <a:defRPr kumimoji="1" sz="2400" b="1">
          <a:solidFill>
            <a:srgbClr val="FF99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>
          <a:solidFill>
            <a:srgbClr val="00206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 b="1">
          <a:solidFill>
            <a:srgbClr val="00664D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 b="1">
          <a:solidFill>
            <a:srgbClr val="CC00CC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A_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B_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7_905FE82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3_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5_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UML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b="1" dirty="0">
                <a:ea typeface="굴림" charset="-127"/>
              </a:rPr>
              <a:t>개요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(Introduction to Use case Diagrams)</a:t>
            </a:r>
            <a:endParaRPr lang="ko-KR" altLang="en-US" b="1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/>
              <a:t>UML</a:t>
            </a:r>
            <a:r>
              <a:rPr lang="ko-KR" altLang="en-US" sz="2800" dirty="0"/>
              <a:t>의 이용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소프트웨어 개발의 전 과정에서 사용될 수 있음</a:t>
            </a:r>
            <a:endParaRPr lang="en-US" altLang="ko-KR" sz="2400" dirty="0"/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요구사항 정의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시스템으로부터 기능적 요구사항 도출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분석단계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시스템을 구성하는 논리적 구성 요소 도출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설계단계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 구성 요소로서 논리적 컴포넌트 정의 및 설계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구현 및 테스트 </a:t>
            </a:r>
            <a:r>
              <a:rPr lang="en-US" altLang="ko-KR" sz="2000" dirty="0"/>
              <a:t>: </a:t>
            </a:r>
            <a:r>
              <a:rPr lang="ko-KR" altLang="en-US" sz="2000" dirty="0"/>
              <a:t>앞 단계에서 작성된 모델을 바탕으로 세부적 활동 수행</a:t>
            </a:r>
            <a:endParaRPr lang="en-US" altLang="ko-KR" sz="2000" dirty="0"/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패키지 다이어그램 </a:t>
            </a:r>
            <a:r>
              <a:rPr lang="en-US" altLang="ko-KR" sz="2000" dirty="0"/>
              <a:t>:</a:t>
            </a:r>
            <a:r>
              <a:rPr lang="ko-KR" altLang="en-US" sz="2000" dirty="0"/>
              <a:t> 요구사항 정의</a:t>
            </a:r>
            <a:r>
              <a:rPr lang="en-US" altLang="ko-KR" sz="2000" dirty="0"/>
              <a:t>, </a:t>
            </a:r>
            <a:r>
              <a:rPr lang="ko-KR" altLang="en-US" sz="2000" dirty="0"/>
              <a:t>분석</a:t>
            </a:r>
            <a:r>
              <a:rPr lang="en-US" altLang="ko-KR" sz="2000" dirty="0"/>
              <a:t>, </a:t>
            </a:r>
            <a:r>
              <a:rPr lang="ko-KR" altLang="en-US" sz="2000" dirty="0"/>
              <a:t>설계단계에서 사용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개발 단계 별로 주로 사용되는 다이어그램이 있음</a:t>
            </a:r>
            <a:endParaRPr lang="en-US" altLang="ko-KR" sz="2400" dirty="0"/>
          </a:p>
        </p:txBody>
      </p:sp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(7/8)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2112E-4210-4640-90A0-5F3C532FDE8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10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이용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(8/8)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428625" y="1785926"/>
            <a:ext cx="8715375" cy="4000500"/>
            <a:chOff x="428625" y="2357438"/>
            <a:chExt cx="8715375" cy="4000500"/>
          </a:xfrm>
        </p:grpSpPr>
        <p:sp>
          <p:nvSpPr>
            <p:cNvPr id="37" name="오각형 3"/>
            <p:cNvSpPr>
              <a:spLocks noChangeArrowheads="1"/>
            </p:cNvSpPr>
            <p:nvPr/>
          </p:nvSpPr>
          <p:spPr bwMode="auto">
            <a:xfrm>
              <a:off x="428625" y="2357438"/>
              <a:ext cx="2143125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요구사항정의</a:t>
              </a:r>
            </a:p>
          </p:txBody>
        </p:sp>
        <p:sp>
          <p:nvSpPr>
            <p:cNvPr id="38" name="오각형 4"/>
            <p:cNvSpPr>
              <a:spLocks noChangeArrowheads="1"/>
            </p:cNvSpPr>
            <p:nvPr/>
          </p:nvSpPr>
          <p:spPr bwMode="auto">
            <a:xfrm>
              <a:off x="2643188" y="2357438"/>
              <a:ext cx="1928812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분석</a:t>
              </a:r>
            </a:p>
          </p:txBody>
        </p:sp>
        <p:sp>
          <p:nvSpPr>
            <p:cNvPr id="39" name="오각형 5"/>
            <p:cNvSpPr>
              <a:spLocks noChangeArrowheads="1"/>
            </p:cNvSpPr>
            <p:nvPr/>
          </p:nvSpPr>
          <p:spPr bwMode="auto">
            <a:xfrm>
              <a:off x="4643438" y="2357438"/>
              <a:ext cx="1928812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40" name="오각형 6"/>
            <p:cNvSpPr>
              <a:spLocks noChangeArrowheads="1"/>
            </p:cNvSpPr>
            <p:nvPr/>
          </p:nvSpPr>
          <p:spPr bwMode="auto">
            <a:xfrm>
              <a:off x="6643688" y="2357438"/>
              <a:ext cx="1214437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구현</a:t>
              </a:r>
            </a:p>
          </p:txBody>
        </p: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428625" y="4214813"/>
              <a:ext cx="2043113" cy="2106612"/>
            </a:xfrm>
            <a:prstGeom prst="rect">
              <a:avLst/>
            </a:prstGeom>
            <a:noFill/>
            <a:ln w="9525">
              <a:solidFill>
                <a:srgbClr val="23387D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유스케이스 다이어그램</a:t>
              </a:r>
            </a:p>
          </p:txBody>
        </p:sp>
        <p:sp>
          <p:nvSpPr>
            <p:cNvPr id="42" name="TextBox 8"/>
            <p:cNvSpPr txBox="1">
              <a:spLocks noChangeArrowheads="1"/>
            </p:cNvSpPr>
            <p:nvPr/>
          </p:nvSpPr>
          <p:spPr bwMode="auto">
            <a:xfrm>
              <a:off x="2571750" y="4214813"/>
              <a:ext cx="3857625" cy="1320800"/>
            </a:xfrm>
            <a:prstGeom prst="rect">
              <a:avLst/>
            </a:prstGeom>
            <a:noFill/>
            <a:ln w="952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클래스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객체 다이어그램 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상태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활동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상호작용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4572000" y="5572125"/>
              <a:ext cx="1863725" cy="785813"/>
            </a:xfrm>
            <a:prstGeom prst="rect">
              <a:avLst/>
            </a:prstGeom>
            <a:noFill/>
            <a:ln w="9525">
              <a:solidFill>
                <a:srgbClr val="23387D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컴포넌트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복합구조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아래쪽 화살표 10"/>
            <p:cNvSpPr>
              <a:spLocks noChangeArrowheads="1"/>
            </p:cNvSpPr>
            <p:nvPr/>
          </p:nvSpPr>
          <p:spPr bwMode="auto">
            <a:xfrm>
              <a:off x="100012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5" name="아래쪽 화살표 11"/>
            <p:cNvSpPr>
              <a:spLocks noChangeArrowheads="1"/>
            </p:cNvSpPr>
            <p:nvPr/>
          </p:nvSpPr>
          <p:spPr bwMode="auto">
            <a:xfrm>
              <a:off x="300037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6" name="아래쪽 화살표 12"/>
            <p:cNvSpPr>
              <a:spLocks noChangeArrowheads="1"/>
            </p:cNvSpPr>
            <p:nvPr/>
          </p:nvSpPr>
          <p:spPr bwMode="auto">
            <a:xfrm>
              <a:off x="500062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7" name="위로 굽은 화살표 46"/>
            <p:cNvSpPr/>
            <p:nvPr/>
          </p:nvSpPr>
          <p:spPr bwMode="auto">
            <a:xfrm>
              <a:off x="6572250" y="3357563"/>
              <a:ext cx="857250" cy="1071562"/>
            </a:xfrm>
            <a:prstGeom prst="bentUpArrow">
              <a:avLst>
                <a:gd name="adj1" fmla="val 29309"/>
                <a:gd name="adj2" fmla="val 27154"/>
                <a:gd name="adj3" fmla="val 35774"/>
              </a:avLst>
            </a:prstGeom>
            <a:solidFill>
              <a:srgbClr val="4972BB"/>
            </a:solidFill>
            <a:ln w="9525" cap="flat" cmpd="sng" algn="ctr">
              <a:solidFill>
                <a:srgbClr val="23387D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8" name="오각형 14"/>
            <p:cNvSpPr>
              <a:spLocks noChangeArrowheads="1"/>
            </p:cNvSpPr>
            <p:nvPr/>
          </p:nvSpPr>
          <p:spPr bwMode="auto">
            <a:xfrm>
              <a:off x="7929563" y="2357438"/>
              <a:ext cx="1214437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테스트</a:t>
              </a:r>
            </a:p>
          </p:txBody>
        </p:sp>
        <p:sp>
          <p:nvSpPr>
            <p:cNvPr id="49" name="위로 굽은 화살표 48"/>
            <p:cNvSpPr/>
            <p:nvPr/>
          </p:nvSpPr>
          <p:spPr bwMode="auto">
            <a:xfrm>
              <a:off x="6572250" y="3357563"/>
              <a:ext cx="2071688" cy="1928812"/>
            </a:xfrm>
            <a:prstGeom prst="bentUpArrow">
              <a:avLst>
                <a:gd name="adj1" fmla="val 16331"/>
                <a:gd name="adj2" fmla="val 24006"/>
                <a:gd name="adj3" fmla="val 30622"/>
              </a:avLst>
            </a:prstGeom>
            <a:solidFill>
              <a:srgbClr val="4972BB"/>
            </a:solidFill>
            <a:ln w="9525" cap="flat" cmpd="sng" algn="ctr">
              <a:solidFill>
                <a:srgbClr val="23387D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50" name="TextBox 16"/>
            <p:cNvSpPr txBox="1">
              <a:spLocks noChangeArrowheads="1"/>
            </p:cNvSpPr>
            <p:nvPr/>
          </p:nvSpPr>
          <p:spPr bwMode="auto">
            <a:xfrm>
              <a:off x="428625" y="3714750"/>
              <a:ext cx="6000750" cy="428625"/>
            </a:xfrm>
            <a:prstGeom prst="rect">
              <a:avLst/>
            </a:prstGeom>
            <a:noFill/>
            <a:ln w="952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 다이어그램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000232" y="6000768"/>
            <a:ext cx="50720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1.5]</a:t>
            </a:r>
            <a:r>
              <a:rPr lang="ko-KR" altLang="en-US" sz="1600" b="1" dirty="0">
                <a:solidFill>
                  <a:schemeClr val="tx1"/>
                </a:solidFill>
              </a:rPr>
              <a:t>계발 단계별로 사용되는 </a:t>
            </a:r>
            <a:r>
              <a:rPr lang="en-US" altLang="ko-KR" sz="1600" b="1" dirty="0">
                <a:solidFill>
                  <a:schemeClr val="tx1"/>
                </a:solidFill>
              </a:rPr>
              <a:t>UML</a:t>
            </a:r>
            <a:r>
              <a:rPr lang="ko-KR" altLang="en-US" sz="1600" b="1" dirty="0">
                <a:solidFill>
                  <a:schemeClr val="tx1"/>
                </a:solidFill>
              </a:rPr>
              <a:t>다이어그램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9C3C7-5BA6-4339-895A-47E37D04AC8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11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3D120C-0CB8-D89C-8273-F96F92F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13" y="2651125"/>
            <a:ext cx="8075612" cy="777875"/>
          </a:xfrm>
        </p:spPr>
        <p:txBody>
          <a:bodyPr/>
          <a:lstStyle/>
          <a:p>
            <a:r>
              <a:rPr lang="en-US" altLang="ko-KR" sz="4800" dirty="0">
                <a:solidFill>
                  <a:schemeClr val="accent2"/>
                </a:solidFill>
              </a:rPr>
              <a:t>Use case Diagrams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B8D76-0428-CD36-0216-35E6AD17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15FD4-9653-D678-386F-8E7193559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12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시스템의 기능적 요구사항을 표현할 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00125" y="2000240"/>
            <a:ext cx="7000875" cy="4038599"/>
            <a:chOff x="1000125" y="2143125"/>
            <a:chExt cx="7000875" cy="403859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28813" y="2428868"/>
              <a:ext cx="4991100" cy="375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000125" y="4000500"/>
              <a:ext cx="857250" cy="500063"/>
            </a:xfrm>
            <a:prstGeom prst="accentCallout1">
              <a:avLst>
                <a:gd name="adj1" fmla="val 44204"/>
                <a:gd name="adj2" fmla="val 96028"/>
                <a:gd name="adj3" fmla="val -39597"/>
                <a:gd name="adj4" fmla="val 132477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Actor</a:t>
              </a: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사용자</a:t>
              </a:r>
              <a:r>
                <a:rPr kumimoji="0"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6715125" y="4500563"/>
              <a:ext cx="1285875" cy="500062"/>
            </a:xfrm>
            <a:prstGeom prst="accentCallout1">
              <a:avLst>
                <a:gd name="adj1" fmla="val 52708"/>
                <a:gd name="adj2" fmla="val -713"/>
                <a:gd name="adj3" fmla="val -33218"/>
                <a:gd name="adj4" fmla="val -2710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액터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외부시스템</a:t>
              </a: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6715125" y="2143125"/>
              <a:ext cx="857250" cy="500063"/>
            </a:xfrm>
            <a:prstGeom prst="accentCallout1">
              <a:avLst>
                <a:gd name="adj1" fmla="val 52708"/>
                <a:gd name="adj2" fmla="val 1769"/>
                <a:gd name="adj3" fmla="val 102861"/>
                <a:gd name="adj4" fmla="val -31241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액터</a:t>
              </a:r>
              <a:endParaRPr kumimoji="0" lang="en-US" altLang="ko-KR" sz="14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ko-KR" altLang="en-US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장치</a:t>
              </a:r>
              <a:r>
                <a:rPr kumimoji="0" lang="en-US" altLang="ko-KR" sz="1400" b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071670" y="2857496"/>
            <a:ext cx="1143000" cy="357188"/>
          </a:xfrm>
          <a:prstGeom prst="accentCallout1">
            <a:avLst>
              <a:gd name="adj1" fmla="val 51644"/>
              <a:gd name="adj2" fmla="val 97889"/>
              <a:gd name="adj3" fmla="val 100523"/>
              <a:gd name="adj4" fmla="val 17526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10000"/>
              </a:spcBef>
            </a:pP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Use case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43174" y="6072206"/>
            <a:ext cx="37147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1.6]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</a:t>
            </a:r>
            <a:r>
              <a:rPr lang="ko-KR" altLang="en-US" sz="1600" b="1" dirty="0">
                <a:solidFill>
                  <a:schemeClr val="tx1"/>
                </a:solidFill>
              </a:rPr>
              <a:t> 케이스 다이어그램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62386-6159-4FDC-BBA6-E066211D5BA9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13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5" name="직선 연결선 4"/>
          <p:cNvCxnSpPr>
            <a:stCxn id="9" idx="2"/>
          </p:cNvCxnSpPr>
          <p:nvPr/>
        </p:nvCxnSpPr>
        <p:spPr>
          <a:xfrm flipH="1">
            <a:off x="6444208" y="4607709"/>
            <a:ext cx="270917" cy="54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0"/>
          </p:cNvCxnSpPr>
          <p:nvPr/>
        </p:nvCxnSpPr>
        <p:spPr>
          <a:xfrm>
            <a:off x="1857375" y="4107647"/>
            <a:ext cx="410369" cy="104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642910" y="1000108"/>
            <a:ext cx="8001000" cy="4938714"/>
          </a:xfrm>
        </p:spPr>
        <p:txBody>
          <a:bodyPr/>
          <a:lstStyle/>
          <a:p>
            <a:r>
              <a:rPr lang="ko-KR" altLang="en-US" sz="2800" dirty="0"/>
              <a:t>기본 개념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액터</a:t>
            </a:r>
            <a:endParaRPr lang="en-US" altLang="ko-KR" sz="2400" dirty="0"/>
          </a:p>
          <a:p>
            <a:pPr lvl="2"/>
            <a:r>
              <a:rPr lang="ko-KR" altLang="en-US" dirty="0"/>
              <a:t>개발중인 시스템과 상호작용을 하는 시스템 외부의 존재</a:t>
            </a:r>
            <a:endParaRPr lang="en-US" altLang="ko-KR" dirty="0"/>
          </a:p>
          <a:p>
            <a:pPr lvl="3"/>
            <a:r>
              <a:rPr lang="ko-KR" altLang="en-US" dirty="0"/>
              <a:t>사용자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4"/>
            <a:r>
              <a:rPr lang="en-US" altLang="ko-KR" dirty="0"/>
              <a:t>EX : </a:t>
            </a:r>
            <a:r>
              <a:rPr lang="ko-KR" altLang="en-US" dirty="0"/>
              <a:t>도서 대출자</a:t>
            </a:r>
            <a:r>
              <a:rPr lang="en-US" altLang="ko-KR" dirty="0"/>
              <a:t>, </a:t>
            </a:r>
            <a:r>
              <a:rPr lang="ko-KR" altLang="en-US" dirty="0"/>
              <a:t>사서</a:t>
            </a:r>
            <a:endParaRPr lang="en-US" altLang="ko-KR" dirty="0"/>
          </a:p>
          <a:p>
            <a:pPr lvl="4"/>
            <a:r>
              <a:rPr lang="ko-KR" altLang="en-US" dirty="0"/>
              <a:t>일반 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시스템 관리자 </a:t>
            </a:r>
            <a:r>
              <a:rPr lang="en-US" altLang="ko-KR" dirty="0"/>
              <a:t>(</a:t>
            </a:r>
            <a:r>
              <a:rPr lang="ko-KR" altLang="en-US" dirty="0"/>
              <a:t>일반적으로 제외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외부시스템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4"/>
            <a:r>
              <a:rPr lang="en-US" altLang="ko-KR" dirty="0">
                <a:sym typeface="Wingdings" pitchFamily="2" charset="2"/>
              </a:rPr>
              <a:t>EX : SMS</a:t>
            </a:r>
            <a:r>
              <a:rPr lang="ko-KR" altLang="en-US" dirty="0">
                <a:sym typeface="Wingdings" pitchFamily="2" charset="2"/>
              </a:rPr>
              <a:t>전송 시스템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도서주문 시스템</a:t>
            </a:r>
            <a:endParaRPr lang="en-US" altLang="ko-KR" dirty="0"/>
          </a:p>
          <a:p>
            <a:pPr lvl="3"/>
            <a:r>
              <a:rPr lang="ko-KR" altLang="en-US" dirty="0"/>
              <a:t>장치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4"/>
            <a:r>
              <a:rPr lang="en-US" altLang="ko-KR" dirty="0"/>
              <a:t>EX :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에어컨</a:t>
            </a:r>
            <a:endParaRPr lang="en-US" altLang="ko-KR" dirty="0"/>
          </a:p>
          <a:p>
            <a:pPr lvl="1"/>
            <a:r>
              <a:rPr lang="ko-KR" altLang="en-US" sz="2400" dirty="0" err="1"/>
              <a:t>유스케이스</a:t>
            </a:r>
            <a:endParaRPr lang="en-US" altLang="ko-KR" sz="2400" dirty="0"/>
          </a:p>
          <a:p>
            <a:pPr lvl="2"/>
            <a:r>
              <a:rPr lang="ko-KR" altLang="en-US" dirty="0"/>
              <a:t>시스템이 제공할 기능적 단위</a:t>
            </a:r>
            <a:endParaRPr lang="en-US" altLang="ko-KR" dirty="0"/>
          </a:p>
          <a:p>
            <a:pPr lvl="2"/>
            <a:r>
              <a:rPr lang="en-US" altLang="ko-KR" dirty="0"/>
              <a:t>“OO </a:t>
            </a:r>
            <a:r>
              <a:rPr lang="ko-KR" altLang="en-US" dirty="0"/>
              <a:t>하기</a:t>
            </a:r>
            <a:r>
              <a:rPr lang="en-US" altLang="ko-KR" dirty="0"/>
              <a:t>”</a:t>
            </a:r>
            <a:r>
              <a:rPr lang="ko-KR" altLang="en-US" dirty="0"/>
              <a:t>라고 명명</a:t>
            </a:r>
            <a:endParaRPr lang="en-US" altLang="ko-KR" dirty="0"/>
          </a:p>
          <a:p>
            <a:pPr lvl="1"/>
            <a:r>
              <a:rPr lang="ko-KR" altLang="en-US" sz="2400" dirty="0" err="1"/>
              <a:t>액터와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간의 관계</a:t>
            </a:r>
            <a:endParaRPr lang="en-US" altLang="ko-KR" sz="2400" dirty="0"/>
          </a:p>
          <a:p>
            <a:pPr lvl="2"/>
            <a:r>
              <a:rPr lang="ko-KR" altLang="en-US" dirty="0"/>
              <a:t>특정기능을 위하여 어떤 </a:t>
            </a:r>
            <a:r>
              <a:rPr lang="ko-KR" altLang="en-US" dirty="0" err="1"/>
              <a:t>액터들이</a:t>
            </a:r>
            <a:r>
              <a:rPr lang="ko-KR" altLang="en-US" dirty="0"/>
              <a:t> 상호작용을 하는지 표현</a:t>
            </a:r>
            <a:endParaRPr lang="en-US" altLang="ko-KR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7A034-E0F4-45CD-8ED4-C4B92CCCAA22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357850"/>
          </a:xfrm>
        </p:spPr>
        <p:txBody>
          <a:bodyPr/>
          <a:lstStyle/>
          <a:p>
            <a:r>
              <a:rPr lang="ko-KR" altLang="en-US" sz="2800" dirty="0"/>
              <a:t>활용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액터의</a:t>
            </a:r>
            <a:r>
              <a:rPr lang="ko-KR" altLang="en-US" sz="2400" dirty="0"/>
              <a:t> 일반화 </a:t>
            </a:r>
            <a:r>
              <a:rPr lang="en-US" altLang="ko-KR" sz="2400" dirty="0"/>
              <a:t>(Generalization)</a:t>
            </a:r>
          </a:p>
          <a:p>
            <a:pPr lvl="2"/>
            <a:r>
              <a:rPr lang="ko-KR" altLang="en-US" dirty="0"/>
              <a:t>상위 </a:t>
            </a:r>
            <a:r>
              <a:rPr lang="ko-KR" altLang="en-US" dirty="0" err="1"/>
              <a:t>액터의</a:t>
            </a:r>
            <a:r>
              <a:rPr lang="ko-KR" altLang="en-US" dirty="0"/>
              <a:t> 특성을 하위 </a:t>
            </a:r>
            <a:r>
              <a:rPr lang="ko-KR" altLang="en-US" dirty="0" err="1"/>
              <a:t>액터에도</a:t>
            </a:r>
            <a:r>
              <a:rPr lang="ko-KR" altLang="en-US" dirty="0"/>
              <a:t>  동일하게 적용</a:t>
            </a:r>
            <a:endParaRPr lang="en-US" altLang="ko-KR" dirty="0"/>
          </a:p>
          <a:p>
            <a:pPr lvl="1"/>
            <a:r>
              <a:rPr lang="ko-KR" altLang="en-US" sz="2400" dirty="0" err="1"/>
              <a:t>유스케이스의</a:t>
            </a:r>
            <a:r>
              <a:rPr lang="ko-KR" altLang="en-US" sz="2400" dirty="0"/>
              <a:t> 일반화</a:t>
            </a:r>
            <a:endParaRPr lang="en-US" altLang="ko-KR" sz="2400" dirty="0"/>
          </a:p>
          <a:p>
            <a:pPr lvl="2"/>
            <a:r>
              <a:rPr lang="ko-KR" altLang="en-US" dirty="0"/>
              <a:t>유사한 </a:t>
            </a:r>
            <a:r>
              <a:rPr lang="ko-KR" altLang="en-US" dirty="0" err="1"/>
              <a:t>유스케이스</a:t>
            </a:r>
            <a:r>
              <a:rPr lang="ko-KR" altLang="en-US" dirty="0"/>
              <a:t> 들을 일반화</a:t>
            </a:r>
            <a:r>
              <a:rPr lang="en-US" altLang="ko-KR" dirty="0"/>
              <a:t>,</a:t>
            </a:r>
            <a:r>
              <a:rPr lang="ko-KR" altLang="en-US" dirty="0"/>
              <a:t> 부모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2"/>
            <a:r>
              <a:rPr lang="ko-KR" altLang="en-US" dirty="0"/>
              <a:t>부모 </a:t>
            </a:r>
            <a:r>
              <a:rPr lang="ko-KR" altLang="en-US" dirty="0" err="1"/>
              <a:t>유스케이스는</a:t>
            </a:r>
            <a:r>
              <a:rPr lang="ko-KR" altLang="en-US" dirty="0"/>
              <a:t> 실제로 제공하는 기능은 아님</a:t>
            </a:r>
            <a:endParaRPr lang="en-US" altLang="ko-KR" dirty="0"/>
          </a:p>
          <a:p>
            <a:pPr lvl="2"/>
            <a:r>
              <a:rPr lang="ko-KR" altLang="en-US" dirty="0"/>
              <a:t>추상 </a:t>
            </a:r>
            <a:r>
              <a:rPr lang="ko-KR" altLang="en-US" dirty="0" err="1"/>
              <a:t>유스케이스는</a:t>
            </a:r>
            <a:r>
              <a:rPr lang="ko-KR" altLang="en-US" dirty="0"/>
              <a:t>  </a:t>
            </a:r>
            <a:r>
              <a:rPr lang="ko-KR" altLang="en-US" dirty="0" err="1"/>
              <a:t>이탤릭체로</a:t>
            </a:r>
            <a:r>
              <a:rPr lang="ko-KR" altLang="en-US" dirty="0"/>
              <a:t> 표기</a:t>
            </a:r>
            <a:endParaRPr lang="en-US" altLang="ko-KR" dirty="0"/>
          </a:p>
          <a:p>
            <a:pPr lvl="1"/>
            <a:r>
              <a:rPr lang="ko-KR" altLang="en-US" sz="2400" dirty="0" err="1"/>
              <a:t>유스케이스의</a:t>
            </a:r>
            <a:r>
              <a:rPr lang="ko-KR" altLang="en-US" sz="2400" dirty="0"/>
              <a:t> 포함 </a:t>
            </a:r>
            <a:r>
              <a:rPr lang="en-US" altLang="ko-KR" sz="2400" dirty="0"/>
              <a:t>(Include)</a:t>
            </a:r>
          </a:p>
          <a:p>
            <a:pPr lvl="2"/>
            <a:r>
              <a:rPr lang="ko-KR" altLang="en-US" dirty="0" err="1"/>
              <a:t>유스케이스의</a:t>
            </a:r>
            <a:r>
              <a:rPr lang="ko-KR" altLang="en-US" dirty="0"/>
              <a:t> 공통 기능을 추출</a:t>
            </a:r>
            <a:r>
              <a:rPr lang="en-US" altLang="ko-KR" dirty="0"/>
              <a:t>,</a:t>
            </a:r>
            <a:r>
              <a:rPr lang="ko-KR" altLang="en-US" dirty="0"/>
              <a:t> 별도의 </a:t>
            </a:r>
            <a:r>
              <a:rPr lang="ko-KR" altLang="en-US" dirty="0" err="1"/>
              <a:t>유스케이스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sz="2400" dirty="0" err="1"/>
              <a:t>유스케이스의</a:t>
            </a:r>
            <a:r>
              <a:rPr lang="ko-KR" altLang="en-US" sz="2400" dirty="0"/>
              <a:t> 확장 </a:t>
            </a:r>
            <a:r>
              <a:rPr lang="en-US" altLang="ko-KR" sz="2400" dirty="0"/>
              <a:t>(Extend)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유스케이스에</a:t>
            </a:r>
            <a:r>
              <a:rPr lang="ko-KR" altLang="en-US" dirty="0"/>
              <a:t> 없는 기능을 별도의 </a:t>
            </a:r>
            <a:r>
              <a:rPr lang="ko-KR" altLang="en-US" dirty="0" err="1"/>
              <a:t>유스케이스로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r>
              <a:rPr lang="ko-KR" altLang="en-US" sz="2400" dirty="0" err="1"/>
              <a:t>액터</a:t>
            </a:r>
            <a:r>
              <a:rPr lang="ko-KR" altLang="en-US" sz="2400" dirty="0"/>
              <a:t> 간의 연관 관계 </a:t>
            </a:r>
            <a:r>
              <a:rPr lang="en-US" altLang="ko-KR" sz="2400" dirty="0"/>
              <a:t>(Association)</a:t>
            </a:r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간의 상호작용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9B525-2E08-42C9-8F6A-15F7FC0A3BB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15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324492"/>
          </a:xfrm>
        </p:spPr>
        <p:txBody>
          <a:bodyPr/>
          <a:lstStyle/>
          <a:p>
            <a:r>
              <a:rPr lang="ko-KR" altLang="en-US" dirty="0"/>
              <a:t>활용</a:t>
            </a:r>
            <a:endParaRPr lang="en-US" altLang="ko-KR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57224" y="1357298"/>
            <a:ext cx="7871831" cy="4643468"/>
            <a:chOff x="857224" y="2285992"/>
            <a:chExt cx="7215837" cy="4214840"/>
          </a:xfrm>
        </p:grpSpPr>
        <p:pic>
          <p:nvPicPr>
            <p:cNvPr id="16387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00232" y="2285992"/>
              <a:ext cx="5556250" cy="3929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8" name="AutoShape 11"/>
            <p:cNvSpPr>
              <a:spLocks noChangeArrowheads="1"/>
            </p:cNvSpPr>
            <p:nvPr/>
          </p:nvSpPr>
          <p:spPr bwMode="auto">
            <a:xfrm>
              <a:off x="928662" y="3286124"/>
              <a:ext cx="1143000" cy="428625"/>
            </a:xfrm>
            <a:prstGeom prst="accentCallout1">
              <a:avLst>
                <a:gd name="adj1" fmla="val 44204"/>
                <a:gd name="adj2" fmla="val 96028"/>
                <a:gd name="adj3" fmla="val -40875"/>
                <a:gd name="adj4" fmla="val 122245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액터의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일반화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389" name="AutoShape 11"/>
            <p:cNvSpPr>
              <a:spLocks noChangeArrowheads="1"/>
            </p:cNvSpPr>
            <p:nvPr/>
          </p:nvSpPr>
          <p:spPr bwMode="auto">
            <a:xfrm>
              <a:off x="6786578" y="3000372"/>
              <a:ext cx="1143000" cy="571500"/>
            </a:xfrm>
            <a:prstGeom prst="accentCallout1">
              <a:avLst>
                <a:gd name="adj1" fmla="val 54620"/>
                <a:gd name="adj2" fmla="val 1148"/>
                <a:gd name="adj3" fmla="val 90477"/>
                <a:gd name="adj4" fmla="val -5542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유스케이스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포함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390" name="AutoShape 11"/>
            <p:cNvSpPr>
              <a:spLocks noChangeArrowheads="1"/>
            </p:cNvSpPr>
            <p:nvPr/>
          </p:nvSpPr>
          <p:spPr bwMode="auto">
            <a:xfrm>
              <a:off x="6501436" y="5286387"/>
              <a:ext cx="1571625" cy="285750"/>
            </a:xfrm>
            <a:prstGeom prst="accentCallout1">
              <a:avLst>
                <a:gd name="adj1" fmla="val 47179"/>
                <a:gd name="adj2" fmla="val 5207"/>
                <a:gd name="adj3" fmla="val 171649"/>
                <a:gd name="adj4" fmla="val -67743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유스케이스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확장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391" name="AutoShape 11"/>
            <p:cNvSpPr>
              <a:spLocks noChangeArrowheads="1"/>
            </p:cNvSpPr>
            <p:nvPr/>
          </p:nvSpPr>
          <p:spPr bwMode="auto">
            <a:xfrm>
              <a:off x="857224" y="4071942"/>
              <a:ext cx="1571625" cy="428625"/>
            </a:xfrm>
            <a:prstGeom prst="accentCallout1">
              <a:avLst>
                <a:gd name="adj1" fmla="val 50903"/>
                <a:gd name="adj2" fmla="val 88421"/>
                <a:gd name="adj3" fmla="val 214505"/>
                <a:gd name="adj4" fmla="val 21273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유스케이스의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일반화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392" name="AutoShape 11"/>
            <p:cNvSpPr>
              <a:spLocks noChangeArrowheads="1"/>
            </p:cNvSpPr>
            <p:nvPr/>
          </p:nvSpPr>
          <p:spPr bwMode="auto">
            <a:xfrm>
              <a:off x="5143504" y="6215082"/>
              <a:ext cx="1785937" cy="285750"/>
            </a:xfrm>
            <a:prstGeom prst="accentCallout1">
              <a:avLst>
                <a:gd name="adj1" fmla="val 54620"/>
                <a:gd name="adj2" fmla="val 1148"/>
                <a:gd name="adj3" fmla="val -21153"/>
                <a:gd name="adj4" fmla="val -3006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액터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 간의 연관 관계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6393" name="AutoShape 11"/>
            <p:cNvSpPr>
              <a:spLocks noChangeArrowheads="1"/>
            </p:cNvSpPr>
            <p:nvPr/>
          </p:nvSpPr>
          <p:spPr bwMode="auto">
            <a:xfrm>
              <a:off x="1000100" y="6143644"/>
              <a:ext cx="1785938" cy="285750"/>
            </a:xfrm>
            <a:prstGeom prst="accentCallout1">
              <a:avLst>
                <a:gd name="adj1" fmla="val 47181"/>
                <a:gd name="adj2" fmla="val 96403"/>
                <a:gd name="adj3" fmla="val -363477"/>
                <a:gd name="adj4" fmla="val 127460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10000"/>
                </a:spcBef>
              </a:pPr>
              <a:r>
                <a:rPr kumimoji="0"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추상 </a:t>
              </a:r>
              <a:r>
                <a:rPr kumimoji="0" lang="ko-KR" altLang="en-US" sz="1400" b="1" dirty="0" err="1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</a:rPr>
                <a:t>유스케이스</a:t>
              </a:r>
              <a:endPara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143108" y="6072206"/>
            <a:ext cx="542928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1.7]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</a:t>
            </a:r>
            <a:r>
              <a:rPr lang="ko-KR" altLang="en-US" sz="1600" b="1" dirty="0">
                <a:solidFill>
                  <a:schemeClr val="tx1"/>
                </a:solidFill>
              </a:rPr>
              <a:t> 케이스 다이어그램의 예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도서관리시스템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1E704-F759-4FD9-8687-BE34C67DDB20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16</a:t>
            </a:fld>
            <a:r>
              <a:rPr lang="en-US" altLang="ko-KR"/>
              <a:t>/86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411760" y="3560977"/>
            <a:ext cx="2088232" cy="94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 flipV="1">
            <a:off x="5724130" y="4035049"/>
            <a:ext cx="1440158" cy="78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6389" idx="2"/>
          </p:cNvCxnSpPr>
          <p:nvPr/>
        </p:nvCxnSpPr>
        <p:spPr>
          <a:xfrm flipH="1">
            <a:off x="6660232" y="2459137"/>
            <a:ext cx="665385" cy="9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6388" idx="0"/>
          </p:cNvCxnSpPr>
          <p:nvPr/>
        </p:nvCxnSpPr>
        <p:spPr>
          <a:xfrm flipV="1">
            <a:off x="2182067" y="2348880"/>
            <a:ext cx="1165797" cy="34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6393" idx="0"/>
          </p:cNvCxnSpPr>
          <p:nvPr/>
        </p:nvCxnSpPr>
        <p:spPr>
          <a:xfrm flipV="1">
            <a:off x="2961387" y="5373217"/>
            <a:ext cx="3698845" cy="39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sz="3200" dirty="0" err="1"/>
              <a:t>유스케이스</a:t>
            </a:r>
            <a:r>
              <a:rPr lang="ko-KR" altLang="en-US" sz="3200" dirty="0"/>
              <a:t> 모델</a:t>
            </a:r>
            <a:endParaRPr lang="en-US" altLang="ko-KR" sz="3200" dirty="0"/>
          </a:p>
          <a:p>
            <a:pPr lvl="1"/>
            <a:r>
              <a:rPr lang="ko-KR" altLang="en-US" sz="2800" dirty="0" err="1"/>
              <a:t>액터</a:t>
            </a:r>
            <a:r>
              <a:rPr lang="en-US" altLang="ko-KR" sz="2800" dirty="0"/>
              <a:t>/</a:t>
            </a:r>
            <a:r>
              <a:rPr lang="ko-KR" altLang="en-US" sz="2800" dirty="0" err="1"/>
              <a:t>유스케이스</a:t>
            </a:r>
            <a:r>
              <a:rPr lang="ko-KR" altLang="en-US" sz="2800" dirty="0"/>
              <a:t> 간 관계</a:t>
            </a:r>
            <a:endParaRPr lang="en-US" altLang="ko-KR" sz="2800" dirty="0"/>
          </a:p>
          <a:p>
            <a:pPr lvl="2"/>
            <a:r>
              <a:rPr lang="ko-KR" altLang="en-US" sz="2000" dirty="0" err="1"/>
              <a:t>액터와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사이의 연관 관계</a:t>
            </a:r>
            <a:endParaRPr lang="en-US" altLang="ko-KR" sz="2000" dirty="0"/>
          </a:p>
          <a:p>
            <a:pPr lvl="3"/>
            <a:r>
              <a:rPr lang="ko-KR" altLang="en-US" sz="1800" dirty="0"/>
              <a:t>해당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기능과 관련 있는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명시</a:t>
            </a:r>
            <a:endParaRPr lang="en-US" altLang="ko-KR" sz="1800" dirty="0"/>
          </a:p>
          <a:p>
            <a:pPr lvl="2"/>
            <a:r>
              <a:rPr lang="ko-KR" altLang="en-US" sz="2000" dirty="0" err="1"/>
              <a:t>액터와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액터</a:t>
            </a:r>
            <a:r>
              <a:rPr lang="ko-KR" altLang="en-US" sz="2000" dirty="0"/>
              <a:t> 사이의 일반화 관계 </a:t>
            </a:r>
            <a:r>
              <a:rPr lang="en-US" altLang="ko-KR" sz="2000" dirty="0"/>
              <a:t>(</a:t>
            </a:r>
            <a:r>
              <a:rPr lang="ko-KR" altLang="en-US" dirty="0"/>
              <a:t>상속관계</a:t>
            </a:r>
            <a:r>
              <a:rPr lang="en-US" altLang="ko-KR" dirty="0"/>
              <a:t>)</a:t>
            </a:r>
            <a:endParaRPr lang="en-US" altLang="ko-KR" sz="2000" dirty="0"/>
          </a:p>
          <a:p>
            <a:pPr lvl="3"/>
            <a:r>
              <a:rPr lang="ko-KR" altLang="en-US" sz="1800" dirty="0"/>
              <a:t>상위 </a:t>
            </a:r>
            <a:r>
              <a:rPr lang="ko-KR" altLang="en-US" sz="1800" dirty="0" err="1"/>
              <a:t>액터의</a:t>
            </a:r>
            <a:r>
              <a:rPr lang="ko-KR" altLang="en-US" sz="1800" dirty="0"/>
              <a:t> 특성이 하위 </a:t>
            </a:r>
            <a:r>
              <a:rPr lang="ko-KR" altLang="en-US" sz="1800" dirty="0" err="1"/>
              <a:t>액터에도</a:t>
            </a:r>
            <a:r>
              <a:rPr lang="ko-KR" altLang="en-US" sz="1800" dirty="0"/>
              <a:t> 적용됨을 뜻함</a:t>
            </a:r>
            <a:endParaRPr lang="en-US" altLang="ko-KR" sz="1800" dirty="0"/>
          </a:p>
          <a:p>
            <a:pPr lvl="2"/>
            <a:r>
              <a:rPr lang="ko-KR" altLang="en-US" sz="2000" dirty="0" err="1"/>
              <a:t>유스케이스</a:t>
            </a:r>
            <a:r>
              <a:rPr lang="ko-KR" altLang="en-US" sz="2000" dirty="0"/>
              <a:t> 사이의 포함 관계 </a:t>
            </a:r>
            <a:r>
              <a:rPr lang="en-US" altLang="ko-KR" dirty="0"/>
              <a:t>&lt;&lt;</a:t>
            </a:r>
            <a:r>
              <a:rPr lang="en-US" altLang="ko-KR" sz="2000" dirty="0"/>
              <a:t>include&gt;&gt;</a:t>
            </a:r>
          </a:p>
          <a:p>
            <a:pPr lvl="3"/>
            <a:r>
              <a:rPr lang="ko-KR" altLang="en-US" sz="1800" dirty="0"/>
              <a:t>복수 개의 </a:t>
            </a:r>
            <a:r>
              <a:rPr lang="ko-KR" altLang="en-US" sz="1800" dirty="0" err="1"/>
              <a:t>유스케이스에</a:t>
            </a:r>
            <a:r>
              <a:rPr lang="ko-KR" altLang="en-US" sz="1800" dirty="0"/>
              <a:t> 존재하는 공통적인 기능을 추출해 별도의 </a:t>
            </a:r>
            <a:r>
              <a:rPr lang="ko-KR" altLang="en-US" sz="1800" dirty="0" err="1"/>
              <a:t>유스케이스를</a:t>
            </a:r>
            <a:r>
              <a:rPr lang="ko-KR" altLang="en-US" sz="1800" dirty="0"/>
              <a:t> 정의하는 것</a:t>
            </a:r>
            <a:endParaRPr lang="en-US" altLang="ko-KR" sz="1800" dirty="0"/>
          </a:p>
          <a:p>
            <a:pPr lvl="2"/>
            <a:r>
              <a:rPr lang="ko-KR" altLang="en-US" sz="2000" dirty="0" err="1"/>
              <a:t>유스케이스</a:t>
            </a:r>
            <a:r>
              <a:rPr lang="ko-KR" altLang="en-US" sz="2000" dirty="0"/>
              <a:t> 사이의 확장 관계 </a:t>
            </a:r>
            <a:r>
              <a:rPr lang="en-US" altLang="ko-KR" sz="2000" dirty="0"/>
              <a:t>&lt;&lt;extend&gt;&gt;</a:t>
            </a:r>
          </a:p>
          <a:p>
            <a:pPr lvl="3"/>
            <a:r>
              <a:rPr lang="ko-KR" altLang="en-US" sz="1800" dirty="0"/>
              <a:t>기존 </a:t>
            </a:r>
            <a:r>
              <a:rPr lang="ko-KR" altLang="en-US" sz="1800" dirty="0" err="1"/>
              <a:t>유스케이스와</a:t>
            </a:r>
            <a:r>
              <a:rPr lang="ko-KR" altLang="en-US" sz="1800" dirty="0"/>
              <a:t> 성격이 다른 추가적인 기능을 별도의 </a:t>
            </a:r>
            <a:r>
              <a:rPr lang="ko-KR" altLang="en-US" sz="1800" dirty="0" err="1"/>
              <a:t>유스케이스로</a:t>
            </a:r>
            <a:r>
              <a:rPr lang="ko-KR" altLang="en-US" sz="1800" dirty="0"/>
              <a:t> 표현하는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산출물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898CAA-3204-423E-8229-FA9CF62EE82F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17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5EED66-B0EA-4CDD-C11C-6DFC00C8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Stereotype</a:t>
            </a:r>
          </a:p>
          <a:p>
            <a:pPr lvl="1"/>
            <a:r>
              <a:rPr lang="en-US" altLang="ko-KR" dirty="0"/>
              <a:t>&lt;&lt; include &gt;&gt;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문자로 표기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다이어그램 형태의 한계를 확장하기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위와 같이 표기함</a:t>
            </a:r>
            <a:endParaRPr lang="en-US" altLang="ko-KR" dirty="0"/>
          </a:p>
          <a:p>
            <a:pPr lvl="1"/>
            <a:r>
              <a:rPr lang="ko-KR" altLang="en-US" dirty="0"/>
              <a:t>어떤 다이어그램에서도 사용할 수 있음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에서 지정된 것도 있으며</a:t>
            </a:r>
            <a:r>
              <a:rPr lang="en-US" altLang="ko-KR" dirty="0"/>
              <a:t>, </a:t>
            </a:r>
            <a:r>
              <a:rPr lang="ko-KR" altLang="en-US" dirty="0"/>
              <a:t>개발자들이 합의해서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사용할 수도 있음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&lt;&lt;include&gt;&gt; &lt;&lt;extend&gt;&gt; &lt;&lt;interface&gt;&gt;</a:t>
            </a:r>
          </a:p>
          <a:p>
            <a:pPr marL="857250" lvl="2" indent="0">
              <a:buNone/>
            </a:pPr>
            <a:r>
              <a:rPr lang="en-US" altLang="ko-KR" dirty="0"/>
              <a:t>        &lt;&lt;entity&gt;&gt;</a:t>
            </a:r>
          </a:p>
          <a:p>
            <a:pPr marL="857250" lvl="2" indent="0">
              <a:buNone/>
            </a:pPr>
            <a:r>
              <a:rPr lang="en-US" altLang="ko-KR" dirty="0"/>
              <a:t>        </a:t>
            </a:r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EF34D1-0C86-B6E5-4B98-379017BF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스테리오</a:t>
            </a:r>
            <a:r>
              <a:rPr lang="ko-KR" altLang="en-US" dirty="0"/>
              <a:t> 타입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D0DBD-D529-D77F-2673-7EBA062F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A78C2-A2E0-567E-6D27-A1A9BBF9B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18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044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ko-KR" altLang="en-US" sz="2000" dirty="0" err="1"/>
              <a:t>유스케이스</a:t>
            </a:r>
            <a:endParaRPr lang="en-US" altLang="ko-KR" sz="2000" dirty="0"/>
          </a:p>
          <a:p>
            <a:pPr lvl="2"/>
            <a:r>
              <a:rPr lang="ko-KR" altLang="en-US" sz="1800" dirty="0"/>
              <a:t>시스템이 제공할 기능적 단위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산출물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92090"/>
              </p:ext>
            </p:extLst>
          </p:nvPr>
        </p:nvGraphicFramePr>
        <p:xfrm>
          <a:off x="928662" y="2500306"/>
          <a:ext cx="7572428" cy="359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accent2"/>
                          </a:solidFill>
                        </a:rPr>
                        <a:t>유스케이스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</a:rPr>
                        <a:t>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로그인 관리하기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도서대출자는 소장 자료 검색을 제외한 기능의 사용을 위해서 로그인 로그아웃을 할 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개인정보관리하기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 별로 자신의 신상 정보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도서대출정보를 조회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수정할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소장자료 검색하기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시스템 사용자는 키워드를 이용해 소장 도서를 검색할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rgbClr val="CC3300"/>
                          </a:solidFill>
                        </a:rPr>
                        <a:t>구매희망도서신청하기</a:t>
                      </a:r>
                      <a:endParaRPr lang="ko-KR" altLang="en-US" sz="1100" b="1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도서대출자는 구매하고자 하는 도서를 신청하고 구매 상황을 조회하며 구매신청을 취소 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도서대출신청하기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도서대출자는 도서를 검색한 후에 대출을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rgbClr val="CC3300"/>
                          </a:solidFill>
                        </a:rPr>
                        <a:t>도서반납하기</a:t>
                      </a:r>
                      <a:endParaRPr lang="ko-KR" altLang="en-US" sz="1100" b="1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도서대출자는 대출을 하였던 도서를 자동반납시스템을 통해 반납 처리 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도서주문관리 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사서는 도서대출자가 구매 신청한 도서를 도서주문 시스템을 통해 주문 신청하고 주문상황을 조회 하고 주문을 취소 할 수 있다</a:t>
                      </a:r>
                      <a:endParaRPr lang="en-US" altLang="ko-KR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도서대출하기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도서대출자는 대출 신청된 도서를 도서관에서 찾아서 자동 대출반납시스템을 이용해 대출할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도서정보관리하기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사서는 도서에 대한 제모 저자 출판사 등의 정보를 등록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조회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수정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삭제할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CC3300"/>
                          </a:solidFill>
                        </a:rPr>
                        <a:t>개별도서관리하기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사서는 입수된 실제 개별도서에 대한 입수일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대출 상태 등의 정보를 동록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조회 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수정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삭제     할 수 있다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57290" y="2143116"/>
            <a:ext cx="43577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3.6]</a:t>
            </a:r>
            <a:r>
              <a:rPr lang="ko-KR" altLang="en-US" sz="1600" b="1" dirty="0">
                <a:solidFill>
                  <a:schemeClr val="tx1"/>
                </a:solidFill>
              </a:rPr>
              <a:t>도서관리시스템의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AB864AB-2C1F-49FE-845F-6754CC198A81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19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357298"/>
            <a:ext cx="4248152" cy="472440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1.1	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1.2	</a:t>
            </a:r>
            <a:r>
              <a:rPr lang="ko-KR" altLang="en-US" dirty="0" err="1"/>
              <a:t>유스케이스다이어그램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1.3	</a:t>
            </a:r>
            <a:r>
              <a:rPr lang="ko-KR" altLang="en-US" dirty="0"/>
              <a:t>클래스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1.4	</a:t>
            </a:r>
            <a:r>
              <a:rPr lang="ko-KR" altLang="en-US" dirty="0"/>
              <a:t>객체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1.5	</a:t>
            </a:r>
            <a:r>
              <a:rPr lang="ko-KR" altLang="en-US" dirty="0"/>
              <a:t>패키지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1.6	</a:t>
            </a:r>
            <a:r>
              <a:rPr lang="ko-KR" altLang="en-US" dirty="0"/>
              <a:t>컴포넌트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1.7	</a:t>
            </a:r>
            <a:r>
              <a:rPr lang="ko-KR" altLang="en-US" dirty="0"/>
              <a:t>복합 구조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1.8	</a:t>
            </a:r>
            <a:r>
              <a:rPr lang="ko-KR" altLang="en-US" dirty="0"/>
              <a:t>활동 다이어그램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1.9	</a:t>
            </a:r>
            <a:r>
              <a:rPr lang="ko-KR" altLang="en-US" dirty="0"/>
              <a:t>상태 다이어그램 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1.10  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895848" y="1428736"/>
            <a:ext cx="396243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1.11	</a:t>
            </a:r>
            <a:r>
              <a:rPr lang="ko-KR" altLang="en-US" sz="2400" b="1" kern="0" dirty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rPr>
              <a:t>통신 다이어그램 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1.12	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타이밍 다이어그램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1.13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b="1" kern="0" dirty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rPr>
              <a:t>상호작용 개요</a:t>
            </a:r>
            <a:endParaRPr lang="en-US" altLang="ko-KR" sz="2400" b="1" kern="0" dirty="0">
              <a:solidFill>
                <a:srgbClr val="FF99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2400" b="1" kern="0" dirty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2400" b="1" kern="0" dirty="0">
                <a:solidFill>
                  <a:srgbClr val="FF9900"/>
                </a:solidFill>
                <a:latin typeface="맑은 고딕" pitchFamily="50" charset="-127"/>
                <a:ea typeface="맑은 고딕" pitchFamily="50" charset="-127"/>
              </a:rPr>
              <a:t>다이어그램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1.14	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배치 다이어그램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1.15	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요약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C99F5-C6DF-46E8-AEC5-F9067633BD9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2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정의 단계의 수행 활동</a:t>
            </a:r>
            <a:endParaRPr lang="en-US" altLang="ko-KR" dirty="0"/>
          </a:p>
          <a:p>
            <a:r>
              <a:rPr lang="ko-KR" altLang="en-US" dirty="0"/>
              <a:t>실행 순서는 달라질 수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사항 정의 프로세스</a:t>
            </a:r>
            <a:r>
              <a:rPr lang="en-US" altLang="ko-KR" dirty="0"/>
              <a:t>(use case modeling)</a:t>
            </a:r>
            <a:endParaRPr lang="ko-KR" altLang="en-US" dirty="0"/>
          </a:p>
        </p:txBody>
      </p:sp>
      <p:grpSp>
        <p:nvGrpSpPr>
          <p:cNvPr id="25" name="그룹 23"/>
          <p:cNvGrpSpPr>
            <a:grpSpLocks/>
          </p:cNvGrpSpPr>
          <p:nvPr/>
        </p:nvGrpSpPr>
        <p:grpSpPr bwMode="auto">
          <a:xfrm>
            <a:off x="2357422" y="1928802"/>
            <a:ext cx="4786346" cy="3714776"/>
            <a:chOff x="2053810" y="714356"/>
            <a:chExt cx="5036379" cy="5857916"/>
          </a:xfrm>
        </p:grpSpPr>
        <p:sp>
          <p:nvSpPr>
            <p:cNvPr id="26" name="순서도: 대체 처리 25"/>
            <p:cNvSpPr/>
            <p:nvPr/>
          </p:nvSpPr>
          <p:spPr>
            <a:xfrm>
              <a:off x="2053810" y="1357225"/>
              <a:ext cx="2143589" cy="785061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1.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모델의 작성</a:t>
              </a: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2053810" y="2500770"/>
              <a:ext cx="2143589" cy="785061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2.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상세화</a:t>
              </a:r>
            </a:p>
          </p:txBody>
        </p:sp>
        <p:sp>
          <p:nvSpPr>
            <p:cNvPr id="28" name="순서도: 대체 처리 27"/>
            <p:cNvSpPr/>
            <p:nvPr/>
          </p:nvSpPr>
          <p:spPr>
            <a:xfrm>
              <a:off x="2053810" y="3714410"/>
              <a:ext cx="2143589" cy="787064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3.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모델의 구조화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2053810" y="5000147"/>
              <a:ext cx="2143589" cy="787064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4.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모델의 조직화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0" name="순서도: 문서 29"/>
            <p:cNvSpPr/>
            <p:nvPr/>
          </p:nvSpPr>
          <p:spPr>
            <a:xfrm>
              <a:off x="5160657" y="1319173"/>
              <a:ext cx="1929532" cy="857158"/>
            </a:xfrm>
            <a:prstGeom prst="flowChart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</a:t>
              </a:r>
            </a:p>
          </p:txBody>
        </p:sp>
        <p:sp>
          <p:nvSpPr>
            <p:cNvPr id="31" name="순서도: 다중 문서 30"/>
            <p:cNvSpPr/>
            <p:nvPr/>
          </p:nvSpPr>
          <p:spPr>
            <a:xfrm>
              <a:off x="5160657" y="2466723"/>
              <a:ext cx="1929532" cy="857158"/>
            </a:xfrm>
            <a:prstGeom prst="flowChartMulti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명세서</a:t>
              </a:r>
            </a:p>
          </p:txBody>
        </p:sp>
        <p:cxnSp>
          <p:nvCxnSpPr>
            <p:cNvPr id="32" name="직선 화살표 연결선 31"/>
            <p:cNvCxnSpPr>
              <a:stCxn id="26" idx="2"/>
              <a:endCxn id="27" idx="0"/>
            </p:cNvCxnSpPr>
            <p:nvPr/>
          </p:nvCxnSpPr>
          <p:spPr>
            <a:xfrm rot="5400000">
              <a:off x="2946610" y="2321776"/>
              <a:ext cx="356482" cy="1507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3" name="직선 화살표 연결선 32"/>
            <p:cNvCxnSpPr>
              <a:stCxn id="27" idx="2"/>
              <a:endCxn id="28" idx="0"/>
            </p:cNvCxnSpPr>
            <p:nvPr/>
          </p:nvCxnSpPr>
          <p:spPr>
            <a:xfrm rot="5400000">
              <a:off x="2910561" y="3501370"/>
              <a:ext cx="428579" cy="1507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4" name="직선 화살표 연결선 33"/>
            <p:cNvCxnSpPr>
              <a:stCxn id="28" idx="2"/>
              <a:endCxn id="29" idx="0"/>
            </p:cNvCxnSpPr>
            <p:nvPr/>
          </p:nvCxnSpPr>
          <p:spPr>
            <a:xfrm rot="5400000">
              <a:off x="2874512" y="4751059"/>
              <a:ext cx="500677" cy="1507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grpSp>
          <p:nvGrpSpPr>
            <p:cNvPr id="35" name="그룹 34"/>
            <p:cNvGrpSpPr>
              <a:grpSpLocks/>
            </p:cNvGrpSpPr>
            <p:nvPr/>
          </p:nvGrpSpPr>
          <p:grpSpPr bwMode="auto">
            <a:xfrm>
              <a:off x="2946218" y="6215790"/>
              <a:ext cx="357264" cy="356482"/>
              <a:chOff x="642343" y="1072254"/>
              <a:chExt cx="357264" cy="356482"/>
            </a:xfrm>
          </p:grpSpPr>
          <p:sp>
            <p:nvSpPr>
              <p:cNvPr id="44" name="순서도: 연결자 43"/>
              <p:cNvSpPr/>
              <p:nvPr/>
            </p:nvSpPr>
            <p:spPr>
              <a:xfrm>
                <a:off x="749371" y="1178397"/>
                <a:ext cx="143208" cy="144195"/>
              </a:xfrm>
              <a:prstGeom prst="flowChartConnector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5" name="순서도: 연결자 44"/>
              <p:cNvSpPr/>
              <p:nvPr/>
            </p:nvSpPr>
            <p:spPr>
              <a:xfrm>
                <a:off x="642343" y="1072254"/>
                <a:ext cx="357264" cy="356482"/>
              </a:xfrm>
              <a:prstGeom prst="flowChartConnector">
                <a:avLst/>
              </a:prstGeom>
              <a:noFill/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cxnSp>
          <p:nvCxnSpPr>
            <p:cNvPr id="36" name="직선 화살표 연결선 35"/>
            <p:cNvCxnSpPr>
              <a:stCxn id="29" idx="2"/>
            </p:cNvCxnSpPr>
            <p:nvPr/>
          </p:nvCxnSpPr>
          <p:spPr>
            <a:xfrm rot="5400000">
              <a:off x="2910561" y="6000747"/>
              <a:ext cx="428579" cy="1507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sp>
          <p:nvSpPr>
            <p:cNvPr id="37" name="순서도: 연결자 36"/>
            <p:cNvSpPr/>
            <p:nvPr/>
          </p:nvSpPr>
          <p:spPr>
            <a:xfrm>
              <a:off x="2982397" y="714356"/>
              <a:ext cx="286415" cy="286388"/>
            </a:xfrm>
            <a:prstGeom prst="flowChartConnector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38" name="직선 화살표 연결선 37"/>
            <p:cNvCxnSpPr>
              <a:endCxn id="26" idx="0"/>
            </p:cNvCxnSpPr>
            <p:nvPr/>
          </p:nvCxnSpPr>
          <p:spPr>
            <a:xfrm rot="5400000">
              <a:off x="2947363" y="1178985"/>
              <a:ext cx="356482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9" name="꺾인 연결선 38"/>
            <p:cNvCxnSpPr>
              <a:stCxn id="26" idx="3"/>
              <a:endCxn id="30" idx="1"/>
            </p:cNvCxnSpPr>
            <p:nvPr/>
          </p:nvCxnSpPr>
          <p:spPr>
            <a:xfrm flipV="1">
              <a:off x="4197399" y="1747752"/>
              <a:ext cx="963258" cy="2003"/>
            </a:xfrm>
            <a:prstGeom prst="bentConnector3">
              <a:avLst>
                <a:gd name="adj1" fmla="val 50000"/>
              </a:avLst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0" name="꺾인 연결선 39"/>
            <p:cNvCxnSpPr>
              <a:stCxn id="27" idx="3"/>
              <a:endCxn id="31" idx="1"/>
            </p:cNvCxnSpPr>
            <p:nvPr/>
          </p:nvCxnSpPr>
          <p:spPr>
            <a:xfrm>
              <a:off x="4197399" y="2893300"/>
              <a:ext cx="963258" cy="2003"/>
            </a:xfrm>
            <a:prstGeom prst="bentConnector3">
              <a:avLst>
                <a:gd name="adj1" fmla="val 50000"/>
              </a:avLst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1" name="꺾인 연결선 40"/>
            <p:cNvCxnSpPr>
              <a:stCxn id="28" idx="3"/>
              <a:endCxn id="30" idx="3"/>
            </p:cNvCxnSpPr>
            <p:nvPr/>
          </p:nvCxnSpPr>
          <p:spPr>
            <a:xfrm flipV="1">
              <a:off x="4197399" y="1747752"/>
              <a:ext cx="2892790" cy="2359188"/>
            </a:xfrm>
            <a:prstGeom prst="bentConnector3">
              <a:avLst>
                <a:gd name="adj1" fmla="val 107901"/>
              </a:avLst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2" name="꺾인 연결선 42"/>
            <p:cNvCxnSpPr>
              <a:stCxn id="28" idx="3"/>
              <a:endCxn id="31" idx="2"/>
            </p:cNvCxnSpPr>
            <p:nvPr/>
          </p:nvCxnSpPr>
          <p:spPr>
            <a:xfrm flipV="1">
              <a:off x="4197399" y="3291839"/>
              <a:ext cx="1793862" cy="815101"/>
            </a:xfrm>
            <a:prstGeom prst="bentConnector2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3" name="꺾인 연결선 42"/>
            <p:cNvCxnSpPr>
              <a:stCxn id="29" idx="3"/>
              <a:endCxn id="30" idx="3"/>
            </p:cNvCxnSpPr>
            <p:nvPr/>
          </p:nvCxnSpPr>
          <p:spPr>
            <a:xfrm flipV="1">
              <a:off x="4197399" y="1747752"/>
              <a:ext cx="2892790" cy="3644925"/>
            </a:xfrm>
            <a:prstGeom prst="bentConnector3">
              <a:avLst>
                <a:gd name="adj1" fmla="val 107901"/>
              </a:avLst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48" name="직사각형 47"/>
          <p:cNvSpPr/>
          <p:nvPr/>
        </p:nvSpPr>
        <p:spPr>
          <a:xfrm>
            <a:off x="2428860" y="5643578"/>
            <a:ext cx="492922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3.13]</a:t>
            </a:r>
            <a:r>
              <a:rPr lang="ko-KR" altLang="en-US" sz="1600" b="1" dirty="0">
                <a:solidFill>
                  <a:schemeClr val="tx1"/>
                </a:solidFill>
              </a:rPr>
              <a:t>요구사항 정의 단계의 수행활동</a:t>
            </a:r>
          </a:p>
        </p:txBody>
      </p:sp>
      <p:sp>
        <p:nvSpPr>
          <p:cNvPr id="47" name="날짜 개체 틀 4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A557E9-6BD6-4E82-81CE-C47B9F7CB630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20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05804" cy="5095892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모델에 기술된 개별 </a:t>
            </a:r>
            <a:r>
              <a:rPr lang="ko-KR" altLang="en-US" dirty="0" err="1"/>
              <a:t>유스케이스에</a:t>
            </a:r>
            <a:r>
              <a:rPr lang="ko-KR" altLang="en-US" dirty="0"/>
              <a:t> 대한 구체적이고 상세한 기능을 정의한 문서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명세서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00232" y="2428868"/>
            <a:ext cx="4929201" cy="3429010"/>
            <a:chOff x="1571625" y="1500188"/>
            <a:chExt cx="6000750" cy="4643437"/>
          </a:xfrm>
        </p:grpSpPr>
        <p:sp>
          <p:nvSpPr>
            <p:cNvPr id="26" name="타원 25"/>
            <p:cNvSpPr/>
            <p:nvPr/>
          </p:nvSpPr>
          <p:spPr>
            <a:xfrm>
              <a:off x="1571625" y="1500188"/>
              <a:ext cx="2428875" cy="78581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소장자료검색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1571625" y="2500313"/>
              <a:ext cx="2428875" cy="78581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개인정보관리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1571625" y="5357813"/>
              <a:ext cx="2428875" cy="78581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개별도서관리</a:t>
              </a:r>
            </a:p>
          </p:txBody>
        </p:sp>
        <p:sp>
          <p:nvSpPr>
            <p:cNvPr id="29" name="순서도: 문서 28"/>
            <p:cNvSpPr/>
            <p:nvPr/>
          </p:nvSpPr>
          <p:spPr>
            <a:xfrm>
              <a:off x="5429250" y="1500188"/>
              <a:ext cx="2143125" cy="785812"/>
            </a:xfrm>
            <a:prstGeom prst="flowChart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소장자료검색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명세서</a:t>
              </a:r>
            </a:p>
          </p:txBody>
        </p:sp>
        <p:sp>
          <p:nvSpPr>
            <p:cNvPr id="30" name="순서도: 문서 29"/>
            <p:cNvSpPr/>
            <p:nvPr/>
          </p:nvSpPr>
          <p:spPr>
            <a:xfrm>
              <a:off x="5429250" y="2428875"/>
              <a:ext cx="2143125" cy="785813"/>
            </a:xfrm>
            <a:prstGeom prst="flowChart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개인정보관리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명세서</a:t>
              </a:r>
            </a:p>
          </p:txBody>
        </p:sp>
        <p:sp>
          <p:nvSpPr>
            <p:cNvPr id="31" name="순서도: 문서 30"/>
            <p:cNvSpPr/>
            <p:nvPr/>
          </p:nvSpPr>
          <p:spPr>
            <a:xfrm>
              <a:off x="5429250" y="5357813"/>
              <a:ext cx="2143125" cy="785812"/>
            </a:xfrm>
            <a:prstGeom prst="flowChart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개별도서관리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명세서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1571625" y="4500563"/>
              <a:ext cx="2428875" cy="78581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도서정보관리</a:t>
              </a:r>
            </a:p>
          </p:txBody>
        </p:sp>
        <p:grpSp>
          <p:nvGrpSpPr>
            <p:cNvPr id="33" name="그룹 32"/>
            <p:cNvGrpSpPr>
              <a:grpSpLocks/>
            </p:cNvGrpSpPr>
            <p:nvPr/>
          </p:nvGrpSpPr>
          <p:grpSpPr bwMode="auto">
            <a:xfrm>
              <a:off x="2589213" y="3571878"/>
              <a:ext cx="196850" cy="785815"/>
              <a:chOff x="4643438" y="1214422"/>
              <a:chExt cx="214314" cy="785818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643438" y="1214422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643438" y="1500174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643438" y="1785926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sp>
          <p:nvSpPr>
            <p:cNvPr id="34" name="순서도: 문서 33"/>
            <p:cNvSpPr/>
            <p:nvPr/>
          </p:nvSpPr>
          <p:spPr>
            <a:xfrm>
              <a:off x="5429250" y="4429125"/>
              <a:ext cx="2143125" cy="785813"/>
            </a:xfrm>
            <a:prstGeom prst="flowChartDocument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도서정보관리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명세서</a:t>
              </a:r>
            </a:p>
          </p:txBody>
        </p:sp>
        <p:grpSp>
          <p:nvGrpSpPr>
            <p:cNvPr id="35" name="그룹 34"/>
            <p:cNvGrpSpPr>
              <a:grpSpLocks/>
            </p:cNvGrpSpPr>
            <p:nvPr/>
          </p:nvGrpSpPr>
          <p:grpSpPr bwMode="auto">
            <a:xfrm>
              <a:off x="6429375" y="3429003"/>
              <a:ext cx="214313" cy="785815"/>
              <a:chOff x="4643438" y="1214422"/>
              <a:chExt cx="214314" cy="78581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4643438" y="1214422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643438" y="1500174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643438" y="1785926"/>
                <a:ext cx="214314" cy="21431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sp>
          <p:nvSpPr>
            <p:cNvPr id="36" name="오른쪽 화살표 35"/>
            <p:cNvSpPr/>
            <p:nvPr/>
          </p:nvSpPr>
          <p:spPr>
            <a:xfrm>
              <a:off x="4214813" y="1714500"/>
              <a:ext cx="1000125" cy="428625"/>
            </a:xfrm>
            <a:prstGeom prst="rightArrow">
              <a:avLst/>
            </a:prstGeom>
            <a:noFill/>
            <a:ln w="22225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4214813" y="2643188"/>
              <a:ext cx="1000125" cy="428625"/>
            </a:xfrm>
            <a:prstGeom prst="rightArrow">
              <a:avLst/>
            </a:prstGeom>
            <a:noFill/>
            <a:ln w="22225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4214813" y="4643438"/>
              <a:ext cx="1000125" cy="428625"/>
            </a:xfrm>
            <a:prstGeom prst="rightArrow">
              <a:avLst/>
            </a:prstGeom>
            <a:noFill/>
            <a:ln w="22225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4214813" y="5572125"/>
              <a:ext cx="1000125" cy="428625"/>
            </a:xfrm>
            <a:prstGeom prst="rightArrow">
              <a:avLst/>
            </a:prstGeom>
            <a:noFill/>
            <a:ln w="22225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285984" y="6000768"/>
            <a:ext cx="507209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3.12]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유스케이스별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명세서의 작성</a:t>
            </a:r>
          </a:p>
        </p:txBody>
      </p:sp>
      <p:sp>
        <p:nvSpPr>
          <p:cNvPr id="48" name="날짜 개체 틀 4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9EBECE-4707-4BF4-AA28-71F0106B771B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21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명세서를 구성하는 주요 항목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산출물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2357430"/>
          <a:ext cx="6929486" cy="3471552"/>
        </p:xfrm>
        <a:graphic>
          <a:graphicData uri="http://schemas.openxmlformats.org/drawingml/2006/table">
            <a:tbl>
              <a:tblPr/>
              <a:tblGrid>
                <a:gridCol w="107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항목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개요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유스케이스에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대한 간략한 설명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80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관련 </a:t>
                      </a:r>
                      <a:r>
                        <a:rPr lang="ko-KR" sz="1400" b="1" kern="100" dirty="0" err="1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1400" b="1" kern="100" dirty="0">
                        <a:solidFill>
                          <a:srgbClr val="00206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주 </a:t>
                      </a:r>
                      <a:r>
                        <a:rPr lang="ko-KR" sz="1400" b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유스케이스를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활성화시키는 </a:t>
                      </a: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보조 액터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유스케이스와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관련된 주 </a:t>
                      </a: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액터를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제외한 모든 </a:t>
                      </a: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580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우선 순위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개발의</a:t>
                      </a:r>
                      <a:endParaRPr lang="en-US" altLang="ko-KR" sz="1400" b="1" i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우선순위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중요도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 기능이 얼마나 사용자에게 중요한가</a:t>
                      </a:r>
                      <a:r>
                        <a:rPr lang="en-US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?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난이도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개발자가 이 기능을 개발하는 것이 얼마나 어려운가</a:t>
                      </a:r>
                      <a:r>
                        <a:rPr lang="en-US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?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선행 조건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유스케이스의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수행 이전에 만족이 되어야 하는 조건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후행 조건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유스케이스의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수행 후에 만족이 되어야 하는 조건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580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시나리오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액터와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시스템 간의 기본</a:t>
                      </a:r>
                      <a:r>
                        <a:rPr lang="en-US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정상 시나리오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액터와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시스템 간의 예외</a:t>
                      </a:r>
                      <a:r>
                        <a:rPr lang="en-US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선택 시나리오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비기능</a:t>
                      </a:r>
                      <a:r>
                        <a:rPr lang="ko-KR" altLang="en-US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적</a:t>
                      </a:r>
                      <a:endParaRPr lang="en-US" altLang="ko-KR" sz="1400" b="1" kern="100" dirty="0">
                        <a:solidFill>
                          <a:srgbClr val="00206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206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i="1" kern="10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유스케이스와</a:t>
                      </a:r>
                      <a:r>
                        <a:rPr lang="ko-KR" sz="1400" b="1" i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관련된 비기능적 요구사항</a:t>
                      </a:r>
                      <a:endParaRPr lang="ko-KR" sz="1400" b="1" kern="100" dirty="0">
                        <a:solidFill>
                          <a:srgbClr val="C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7479" marR="57479" marT="30336" marB="3033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643042" y="1928802"/>
            <a:ext cx="428624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3.7]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 항목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AB2C5C-98A9-4D87-A5C8-E1FA0AEDF41C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22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유스케이스</a:t>
            </a:r>
            <a:r>
              <a:rPr lang="ko-KR" altLang="en-US" sz="2800" dirty="0"/>
              <a:t> 명세서</a:t>
            </a:r>
            <a:r>
              <a:rPr lang="en-US" altLang="ko-KR" sz="2800" dirty="0"/>
              <a:t>	</a:t>
            </a:r>
          </a:p>
          <a:p>
            <a:pPr lvl="1"/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이름 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유스케이스에</a:t>
            </a:r>
            <a:r>
              <a:rPr lang="ko-KR" altLang="en-US" sz="1600" dirty="0"/>
              <a:t> 대한 가장 간결한 명세로서 </a:t>
            </a:r>
            <a:r>
              <a:rPr lang="ko-KR" altLang="en-US" sz="1600" dirty="0" err="1"/>
              <a:t>유스케이스를</a:t>
            </a:r>
            <a:r>
              <a:rPr lang="ko-KR" altLang="en-US" sz="1600" dirty="0"/>
              <a:t> 통하여 제공되는 시스템의 기능을 명확한 동사 구 형태로 표현</a:t>
            </a:r>
          </a:p>
          <a:p>
            <a:pPr lvl="1"/>
            <a:r>
              <a:rPr lang="ko-KR" altLang="en-US" sz="1600" b="1" dirty="0"/>
              <a:t>개요 </a:t>
            </a:r>
            <a:r>
              <a:rPr lang="en-US" altLang="ko-KR" sz="1600" b="1" dirty="0"/>
              <a:t>: </a:t>
            </a:r>
            <a:r>
              <a:rPr lang="ko-KR" altLang="en-US" sz="1600" dirty="0"/>
              <a:t>모든 이해관계자는 가장 먼저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명세서의 개요 항목을 통해서 </a:t>
            </a:r>
            <a:r>
              <a:rPr lang="ko-KR" altLang="en-US" sz="1600" dirty="0" err="1"/>
              <a:t>유스케이스</a:t>
            </a:r>
            <a:r>
              <a:rPr lang="ko-KR" altLang="en-US" sz="1600" dirty="0"/>
              <a:t> 이해</a:t>
            </a:r>
          </a:p>
          <a:p>
            <a:pPr lvl="1"/>
            <a:r>
              <a:rPr lang="ko-KR" altLang="en-US" sz="1600" b="1" dirty="0"/>
              <a:t>관련 </a:t>
            </a:r>
            <a:r>
              <a:rPr lang="ko-KR" altLang="en-US" sz="1600" b="1" dirty="0" err="1"/>
              <a:t>액터</a:t>
            </a:r>
            <a:r>
              <a:rPr lang="ko-KR" altLang="en-US" sz="1600" b="1" dirty="0"/>
              <a:t> 항목 </a:t>
            </a:r>
            <a:r>
              <a:rPr lang="en-US" altLang="ko-KR" sz="1600" b="1" dirty="0"/>
              <a:t>: </a:t>
            </a:r>
            <a:r>
              <a:rPr lang="ko-KR" altLang="en-US" sz="1600" dirty="0"/>
              <a:t>해당 </a:t>
            </a:r>
            <a:r>
              <a:rPr lang="ko-KR" altLang="en-US" sz="1600" dirty="0" err="1"/>
              <a:t>유스케이스가</a:t>
            </a:r>
            <a:r>
              <a:rPr lang="ko-KR" altLang="en-US" sz="1600" dirty="0"/>
              <a:t> 동작할 때 필요한 주변 </a:t>
            </a:r>
            <a:r>
              <a:rPr lang="ko-KR" altLang="en-US" sz="1600" dirty="0" err="1"/>
              <a:t>액터</a:t>
            </a:r>
            <a:r>
              <a:rPr lang="ko-KR" altLang="en-US" sz="1600" dirty="0"/>
              <a:t> 이해 가능</a:t>
            </a:r>
            <a:r>
              <a:rPr lang="en-US" altLang="ko-KR" sz="1600" dirty="0"/>
              <a:t>, </a:t>
            </a:r>
            <a:r>
              <a:rPr lang="ko-KR" altLang="en-US" sz="1600" dirty="0"/>
              <a:t>주 </a:t>
            </a:r>
            <a:r>
              <a:rPr lang="ko-KR" altLang="en-US" sz="1600" dirty="0" err="1"/>
              <a:t>액터와</a:t>
            </a:r>
            <a:r>
              <a:rPr lang="ko-KR" altLang="en-US" sz="1600" dirty="0"/>
              <a:t> 보조 </a:t>
            </a:r>
            <a:r>
              <a:rPr lang="ko-KR" altLang="en-US" sz="1600" dirty="0" err="1"/>
              <a:t>액터를</a:t>
            </a:r>
            <a:r>
              <a:rPr lang="ko-KR" altLang="en-US" sz="1600" dirty="0"/>
              <a:t> 구분하여 기록</a:t>
            </a:r>
          </a:p>
          <a:p>
            <a:pPr lvl="1"/>
            <a:r>
              <a:rPr lang="ko-KR" altLang="en-US" sz="1600" b="1" dirty="0"/>
              <a:t>우선 순위 </a:t>
            </a:r>
            <a:r>
              <a:rPr lang="en-US" altLang="ko-KR" sz="1600" b="1" dirty="0"/>
              <a:t>: </a:t>
            </a:r>
            <a:r>
              <a:rPr lang="ko-KR" altLang="en-US" sz="1600" dirty="0"/>
              <a:t>기능의 중요도와 개발 난이도를 바탕으로 결정</a:t>
            </a:r>
            <a:r>
              <a:rPr lang="en-US" altLang="ko-KR" sz="1600" dirty="0"/>
              <a:t>, </a:t>
            </a:r>
            <a:r>
              <a:rPr lang="ko-KR" altLang="en-US" sz="1600" dirty="0"/>
              <a:t>개발 순서</a:t>
            </a:r>
            <a:r>
              <a:rPr lang="en-US" altLang="ko-KR" sz="1600" dirty="0"/>
              <a:t>, </a:t>
            </a:r>
            <a:r>
              <a:rPr lang="ko-KR" altLang="en-US" sz="1600" dirty="0"/>
              <a:t>자원 투입 등과 같이 프로젝트 관리 측면에서 활용</a:t>
            </a:r>
          </a:p>
          <a:p>
            <a:pPr lvl="1"/>
            <a:r>
              <a:rPr lang="ko-KR" altLang="en-US" sz="1600" b="1" dirty="0"/>
              <a:t>선행조건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유스케이스의</a:t>
            </a:r>
            <a:r>
              <a:rPr lang="ko-KR" altLang="en-US" sz="1600" dirty="0"/>
              <a:t> 시작 시 만족되어야 할 조건으로서 만족되지 않으면 </a:t>
            </a:r>
            <a:r>
              <a:rPr lang="ko-KR" altLang="en-US" sz="1600" dirty="0" err="1"/>
              <a:t>유스케이스는</a:t>
            </a:r>
            <a:r>
              <a:rPr lang="ko-KR" altLang="en-US" sz="1600" dirty="0"/>
              <a:t> 시작되지 않음</a:t>
            </a:r>
          </a:p>
          <a:p>
            <a:pPr lvl="1"/>
            <a:r>
              <a:rPr lang="ko-KR" altLang="en-US" sz="1600" b="1" dirty="0"/>
              <a:t>후행 조건 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유스케이스의</a:t>
            </a:r>
            <a:r>
              <a:rPr lang="ko-KR" altLang="en-US" sz="1600" dirty="0"/>
              <a:t> 종료 시 만족해야 하는 조건으로 </a:t>
            </a:r>
            <a:r>
              <a:rPr lang="ko-KR" altLang="en-US" sz="1600" dirty="0" err="1"/>
              <a:t>유스케이스의</a:t>
            </a:r>
            <a:r>
              <a:rPr lang="ko-KR" altLang="en-US" sz="1600" dirty="0"/>
              <a:t> 정상 동작 여부에 대한 최소한의 판단 기준으로 사용</a:t>
            </a:r>
            <a:r>
              <a:rPr lang="en-US" altLang="ko-KR" sz="1600" dirty="0"/>
              <a:t> </a:t>
            </a:r>
            <a:r>
              <a:rPr lang="ko-KR" altLang="en-US" sz="1600" dirty="0"/>
              <a:t>가능</a:t>
            </a:r>
          </a:p>
          <a:p>
            <a:pPr lvl="1"/>
            <a:r>
              <a:rPr lang="ko-KR" altLang="en-US" sz="1600" b="1" dirty="0"/>
              <a:t>시나리오 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유스케이스의</a:t>
            </a:r>
            <a:r>
              <a:rPr lang="ko-KR" altLang="en-US" sz="1600" dirty="0"/>
              <a:t> 관련 </a:t>
            </a:r>
            <a:r>
              <a:rPr lang="ko-KR" altLang="en-US" sz="1600" dirty="0" err="1"/>
              <a:t>액터와</a:t>
            </a:r>
            <a:r>
              <a:rPr lang="ko-KR" altLang="en-US" sz="1600" dirty="0"/>
              <a:t> 시스템 간의 상호작용에 대한 구체적인 정의 포함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</a:t>
            </a:r>
            <a:r>
              <a:rPr lang="ko-KR" altLang="en-US" sz="1600" dirty="0" err="1"/>
              <a:t>유스케이스에는</a:t>
            </a:r>
            <a:r>
              <a:rPr lang="ko-KR" altLang="en-US" sz="1600" dirty="0"/>
              <a:t> 기본 </a:t>
            </a:r>
            <a:r>
              <a:rPr lang="ko-KR" altLang="en-US" sz="1600" dirty="0" err="1"/>
              <a:t>시나리오과</a:t>
            </a:r>
            <a:r>
              <a:rPr lang="ko-KR" altLang="en-US" sz="1600" dirty="0"/>
              <a:t> 대안 시나리오로 구분하여 기술</a:t>
            </a:r>
          </a:p>
          <a:p>
            <a:pPr lvl="1"/>
            <a:r>
              <a:rPr lang="ko-KR" altLang="en-US" sz="1600" b="1" dirty="0"/>
              <a:t>비기능적 요구사항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성능</a:t>
            </a:r>
            <a:r>
              <a:rPr lang="en-US" altLang="ko-KR" sz="1600" dirty="0"/>
              <a:t>, </a:t>
            </a:r>
            <a:r>
              <a:rPr lang="ko-KR" altLang="en-US" sz="1600" dirty="0"/>
              <a:t>신뢰도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 이 </a:t>
            </a:r>
            <a:r>
              <a:rPr lang="ko-KR" altLang="en-US" sz="1600" dirty="0" err="1"/>
              <a:t>유스케이스와</a:t>
            </a:r>
            <a:r>
              <a:rPr lang="ko-KR" altLang="en-US" sz="1600" dirty="0"/>
              <a:t> 관련된 비기능적 요구사항 기술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개요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23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AB2488-84D1-4812-B0C0-B6CB49D8E42D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개요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1428750" y="1928813"/>
            <a:ext cx="6357938" cy="3500437"/>
            <a:chOff x="1678761" y="1678769"/>
            <a:chExt cx="5786478" cy="3500462"/>
          </a:xfrm>
        </p:grpSpPr>
        <p:sp>
          <p:nvSpPr>
            <p:cNvPr id="10" name="순서도: 추출 9"/>
            <p:cNvSpPr/>
            <p:nvPr/>
          </p:nvSpPr>
          <p:spPr>
            <a:xfrm>
              <a:off x="1678761" y="1678769"/>
              <a:ext cx="5786478" cy="3500462"/>
            </a:xfrm>
            <a:prstGeom prst="flowChartExtract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b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시나리오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" name="순서도: 추출 10"/>
            <p:cNvSpPr/>
            <p:nvPr/>
          </p:nvSpPr>
          <p:spPr>
            <a:xfrm>
              <a:off x="2321703" y="1678769"/>
              <a:ext cx="4523710" cy="2714644"/>
            </a:xfrm>
            <a:prstGeom prst="flowChartExtract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b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선행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후행 조건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순서도: 추출 11"/>
            <p:cNvSpPr/>
            <p:nvPr/>
          </p:nvSpPr>
          <p:spPr>
            <a:xfrm>
              <a:off x="2944418" y="1678769"/>
              <a:ext cx="3305733" cy="2000264"/>
            </a:xfrm>
            <a:prstGeom prst="flowChartExtract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b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개요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관련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액터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3" name="순서도: 추출 12"/>
            <p:cNvSpPr/>
            <p:nvPr/>
          </p:nvSpPr>
          <p:spPr>
            <a:xfrm>
              <a:off x="3536791" y="1678769"/>
              <a:ext cx="2066083" cy="1285884"/>
            </a:xfrm>
            <a:prstGeom prst="flowChartExtract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b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이름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14546" y="5786454"/>
            <a:ext cx="471490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5.2]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 항목의 상세화 수준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24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F6A300-DC0B-47C6-BB33-DF96452CBCA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9DF3D5-AF29-5E51-D91E-22045795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수강 신청 시스템 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 은행 관리 시스템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BC2251-551D-F9BD-A15C-89D56402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예제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2FBF7-7206-4FED-94A9-03240D93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879B6-76FD-3928-5B37-2C7EE1B31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25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7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 err="1"/>
              <a:t>유스케이스와</a:t>
            </a:r>
            <a:r>
              <a:rPr lang="ko-KR" altLang="en-US" dirty="0"/>
              <a:t> 상호 작용을 하는 모든 </a:t>
            </a:r>
            <a:r>
              <a:rPr lang="ko-KR" altLang="en-US" dirty="0" err="1"/>
              <a:t>액터를</a:t>
            </a:r>
            <a:r>
              <a:rPr lang="ko-KR" altLang="en-US" dirty="0"/>
              <a:t> 나열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(3/23)</a:t>
            </a:r>
            <a:endParaRPr lang="ko-KR" altLang="en-US" dirty="0"/>
          </a:p>
        </p:txBody>
      </p:sp>
      <p:grpSp>
        <p:nvGrpSpPr>
          <p:cNvPr id="53" name="그룹 51"/>
          <p:cNvGrpSpPr>
            <a:grpSpLocks/>
          </p:cNvGrpSpPr>
          <p:nvPr/>
        </p:nvGrpSpPr>
        <p:grpSpPr bwMode="auto">
          <a:xfrm>
            <a:off x="714348" y="2143116"/>
            <a:ext cx="4043363" cy="3450773"/>
            <a:chOff x="1405231" y="1035827"/>
            <a:chExt cx="6266393" cy="4815757"/>
          </a:xfrm>
        </p:grpSpPr>
        <p:grpSp>
          <p:nvGrpSpPr>
            <p:cNvPr id="54" name="그룹 1"/>
            <p:cNvGrpSpPr>
              <a:grpSpLocks/>
            </p:cNvGrpSpPr>
            <p:nvPr/>
          </p:nvGrpSpPr>
          <p:grpSpPr bwMode="auto">
            <a:xfrm>
              <a:off x="2044910" y="1678310"/>
              <a:ext cx="612616" cy="531709"/>
              <a:chOff x="1214123" y="1284800"/>
              <a:chExt cx="713809" cy="121659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1285792" y="1284800"/>
                <a:ext cx="570473" cy="43087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 rot="5400000">
                <a:off x="1359559" y="1928576"/>
                <a:ext cx="42580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1214123" y="1857609"/>
                <a:ext cx="713809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0" name="직선 연결선 99"/>
              <p:cNvCxnSpPr/>
              <p:nvPr/>
            </p:nvCxnSpPr>
            <p:spPr>
              <a:xfrm rot="5400000">
                <a:off x="1213337" y="2142266"/>
                <a:ext cx="359909" cy="358338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1" name="직선 연결선 100"/>
              <p:cNvCxnSpPr/>
              <p:nvPr/>
            </p:nvCxnSpPr>
            <p:spPr>
              <a:xfrm rot="16200000" flipH="1">
                <a:off x="1570242" y="2143700"/>
                <a:ext cx="359909" cy="355471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grpSp>
          <p:nvGrpSpPr>
            <p:cNvPr id="55" name="그룹 2"/>
            <p:cNvGrpSpPr>
              <a:grpSpLocks/>
            </p:cNvGrpSpPr>
            <p:nvPr/>
          </p:nvGrpSpPr>
          <p:grpSpPr bwMode="auto">
            <a:xfrm>
              <a:off x="2062133" y="3964652"/>
              <a:ext cx="612615" cy="531709"/>
              <a:chOff x="1215712" y="1285550"/>
              <a:chExt cx="713808" cy="1216590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1287379" y="1285550"/>
                <a:ext cx="570474" cy="43087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 rot="5400000">
                <a:off x="1361146" y="1929327"/>
                <a:ext cx="42580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215712" y="1858359"/>
                <a:ext cx="713808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>
              <a:xfrm rot="5400000">
                <a:off x="1214926" y="2143016"/>
                <a:ext cx="359909" cy="358337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>
              <a:xfrm rot="16200000" flipH="1">
                <a:off x="1571829" y="2144450"/>
                <a:ext cx="359909" cy="355471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grpSp>
          <p:nvGrpSpPr>
            <p:cNvPr id="56" name="그룹 3"/>
            <p:cNvGrpSpPr>
              <a:grpSpLocks/>
            </p:cNvGrpSpPr>
            <p:nvPr/>
          </p:nvGrpSpPr>
          <p:grpSpPr bwMode="auto">
            <a:xfrm>
              <a:off x="6247106" y="2679692"/>
              <a:ext cx="612617" cy="529493"/>
              <a:chOff x="1215661" y="1287664"/>
              <a:chExt cx="713810" cy="121152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1287330" y="1287664"/>
                <a:ext cx="570473" cy="42580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rot="5400000">
                <a:off x="1361097" y="1931441"/>
                <a:ext cx="42580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215662" y="1855405"/>
                <a:ext cx="713809" cy="5068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>
              <a:xfrm rot="5400000">
                <a:off x="1217411" y="2142595"/>
                <a:ext cx="354838" cy="358338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1" name="직선 연결선 90"/>
              <p:cNvCxnSpPr/>
              <p:nvPr/>
            </p:nvCxnSpPr>
            <p:spPr>
              <a:xfrm rot="16200000" flipH="1">
                <a:off x="1574316" y="2144029"/>
                <a:ext cx="354838" cy="355471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57" name="TextBox 19"/>
            <p:cNvSpPr txBox="1">
              <a:spLocks noChangeArrowheads="1"/>
            </p:cNvSpPr>
            <p:nvPr/>
          </p:nvSpPr>
          <p:spPr bwMode="auto">
            <a:xfrm>
              <a:off x="5441187" y="3212004"/>
              <a:ext cx="2230437" cy="730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교과목관리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sp>
          <p:nvSpPr>
            <p:cNvPr id="58" name="TextBox 20"/>
            <p:cNvSpPr txBox="1">
              <a:spLocks noChangeArrowheads="1"/>
            </p:cNvSpPr>
            <p:nvPr/>
          </p:nvSpPr>
          <p:spPr bwMode="auto">
            <a:xfrm>
              <a:off x="3409205" y="1035827"/>
              <a:ext cx="2143140" cy="4500594"/>
            </a:xfrm>
            <a:prstGeom prst="rect">
              <a:avLst/>
            </a:prstGeom>
            <a:noFill/>
            <a:ln w="1587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수강신청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3695774" y="1822311"/>
              <a:ext cx="1636101" cy="496261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수강신청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3695774" y="2679691"/>
              <a:ext cx="1636101" cy="496261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성적조회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3695774" y="3681074"/>
              <a:ext cx="1636101" cy="498475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성적등록</a:t>
              </a:r>
            </a:p>
          </p:txBody>
        </p:sp>
        <p:cxnSp>
          <p:nvCxnSpPr>
            <p:cNvPr id="62" name="직선 화살표 연결선 61"/>
            <p:cNvCxnSpPr>
              <a:endCxn id="59" idx="2"/>
            </p:cNvCxnSpPr>
            <p:nvPr/>
          </p:nvCxnSpPr>
          <p:spPr>
            <a:xfrm>
              <a:off x="2814986" y="2034994"/>
              <a:ext cx="880789" cy="35447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3" name="직선 화살표 연결선 62"/>
            <p:cNvCxnSpPr>
              <a:endCxn id="60" idx="2"/>
            </p:cNvCxnSpPr>
            <p:nvPr/>
          </p:nvCxnSpPr>
          <p:spPr>
            <a:xfrm>
              <a:off x="2814986" y="2320788"/>
              <a:ext cx="880789" cy="607033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4" name="직선 화살표 연결선 63"/>
            <p:cNvCxnSpPr>
              <a:endCxn id="61" idx="2"/>
            </p:cNvCxnSpPr>
            <p:nvPr/>
          </p:nvCxnSpPr>
          <p:spPr>
            <a:xfrm flipV="1">
              <a:off x="2741176" y="3931419"/>
              <a:ext cx="954598" cy="321241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5" name="직선 화살표 연결선 64"/>
            <p:cNvCxnSpPr>
              <a:stCxn id="59" idx="6"/>
            </p:cNvCxnSpPr>
            <p:nvPr/>
          </p:nvCxnSpPr>
          <p:spPr>
            <a:xfrm>
              <a:off x="5331875" y="2070441"/>
              <a:ext cx="752853" cy="609249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6" name="직선 화살표 연결선 65"/>
            <p:cNvCxnSpPr>
              <a:stCxn id="60" idx="6"/>
            </p:cNvCxnSpPr>
            <p:nvPr/>
          </p:nvCxnSpPr>
          <p:spPr>
            <a:xfrm>
              <a:off x="5331875" y="2927821"/>
              <a:ext cx="752853" cy="37662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7" name="직선 화살표 연결선 66"/>
            <p:cNvCxnSpPr>
              <a:stCxn id="61" idx="6"/>
            </p:cNvCxnSpPr>
            <p:nvPr/>
          </p:nvCxnSpPr>
          <p:spPr>
            <a:xfrm flipV="1">
              <a:off x="5331875" y="3607963"/>
              <a:ext cx="981662" cy="323456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sp>
          <p:nvSpPr>
            <p:cNvPr id="68" name="TextBox 30"/>
            <p:cNvSpPr txBox="1">
              <a:spLocks noChangeArrowheads="1"/>
            </p:cNvSpPr>
            <p:nvPr/>
          </p:nvSpPr>
          <p:spPr bwMode="auto">
            <a:xfrm>
              <a:off x="1694694" y="2221755"/>
              <a:ext cx="1246163" cy="429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1781990" y="4421931"/>
              <a:ext cx="1246163" cy="429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교수</a:t>
              </a:r>
            </a:p>
          </p:txBody>
        </p:sp>
        <p:grpSp>
          <p:nvGrpSpPr>
            <p:cNvPr id="70" name="그룹 17"/>
            <p:cNvGrpSpPr>
              <a:grpSpLocks/>
            </p:cNvGrpSpPr>
            <p:nvPr/>
          </p:nvGrpSpPr>
          <p:grpSpPr bwMode="auto">
            <a:xfrm>
              <a:off x="1966180" y="2821483"/>
              <a:ext cx="612616" cy="531709"/>
              <a:chOff x="1214950" y="1285177"/>
              <a:chExt cx="713809" cy="121659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1286619" y="1285177"/>
                <a:ext cx="570473" cy="43087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5400000">
                <a:off x="1360386" y="1928953"/>
                <a:ext cx="42580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14950" y="1857986"/>
                <a:ext cx="713809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>
              <a:xfrm rot="5400000">
                <a:off x="1214164" y="2142643"/>
                <a:ext cx="359909" cy="358338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6" name="직선 연결선 85"/>
              <p:cNvCxnSpPr/>
              <p:nvPr/>
            </p:nvCxnSpPr>
            <p:spPr>
              <a:xfrm rot="16200000" flipH="1">
                <a:off x="1571069" y="2144077"/>
                <a:ext cx="359909" cy="355471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71" name="TextBox 38"/>
            <p:cNvSpPr txBox="1">
              <a:spLocks noChangeArrowheads="1"/>
            </p:cNvSpPr>
            <p:nvPr/>
          </p:nvSpPr>
          <p:spPr bwMode="auto">
            <a:xfrm>
              <a:off x="1405231" y="3229121"/>
              <a:ext cx="1727659" cy="730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SMS</a:t>
              </a: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전송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cxnSp>
          <p:nvCxnSpPr>
            <p:cNvPr id="72" name="직선 화살표 연결선 71"/>
            <p:cNvCxnSpPr>
              <a:stCxn id="61" idx="1"/>
            </p:cNvCxnSpPr>
            <p:nvPr/>
          </p:nvCxnSpPr>
          <p:spPr>
            <a:xfrm rot="16200000" flipV="1">
              <a:off x="3122901" y="2942661"/>
              <a:ext cx="429797" cy="1193246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sp>
          <p:nvSpPr>
            <p:cNvPr id="73" name="타원 72"/>
            <p:cNvSpPr/>
            <p:nvPr/>
          </p:nvSpPr>
          <p:spPr>
            <a:xfrm>
              <a:off x="3747440" y="4753351"/>
              <a:ext cx="1638562" cy="496261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학생관리</a:t>
              </a:r>
            </a:p>
          </p:txBody>
        </p:sp>
        <p:grpSp>
          <p:nvGrpSpPr>
            <p:cNvPr id="74" name="그룹 21"/>
            <p:cNvGrpSpPr>
              <a:grpSpLocks/>
            </p:cNvGrpSpPr>
            <p:nvPr/>
          </p:nvGrpSpPr>
          <p:grpSpPr bwMode="auto">
            <a:xfrm>
              <a:off x="2091657" y="4963819"/>
              <a:ext cx="615076" cy="531708"/>
              <a:chOff x="1213155" y="1283344"/>
              <a:chExt cx="716675" cy="121658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1284822" y="1283344"/>
                <a:ext cx="573340" cy="430877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 rot="5400000">
                <a:off x="1358589" y="1927124"/>
                <a:ext cx="42580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213155" y="1856156"/>
                <a:ext cx="716675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0" name="직선 연결선 79"/>
              <p:cNvCxnSpPr/>
              <p:nvPr/>
            </p:nvCxnSpPr>
            <p:spPr>
              <a:xfrm rot="5400000">
                <a:off x="1212372" y="2140810"/>
                <a:ext cx="359906" cy="358337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1" name="직선 연결선 80"/>
              <p:cNvCxnSpPr/>
              <p:nvPr/>
            </p:nvCxnSpPr>
            <p:spPr>
              <a:xfrm rot="16200000" flipH="1">
                <a:off x="1570708" y="2140810"/>
                <a:ext cx="359906" cy="358338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75" name="TextBox 49"/>
            <p:cNvSpPr txBox="1">
              <a:spLocks noChangeArrowheads="1"/>
            </p:cNvSpPr>
            <p:nvPr/>
          </p:nvSpPr>
          <p:spPr bwMode="auto">
            <a:xfrm>
              <a:off x="1599394" y="5422063"/>
              <a:ext cx="1817667" cy="429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학적관리자</a:t>
              </a:r>
            </a:p>
          </p:txBody>
        </p:sp>
        <p:cxnSp>
          <p:nvCxnSpPr>
            <p:cNvPr id="76" name="직선 화살표 연결선 75"/>
            <p:cNvCxnSpPr>
              <a:endCxn id="73" idx="2"/>
            </p:cNvCxnSpPr>
            <p:nvPr/>
          </p:nvCxnSpPr>
          <p:spPr>
            <a:xfrm flipV="1">
              <a:off x="2814986" y="5001482"/>
              <a:ext cx="932454" cy="321239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</p:grpSp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4643438" y="2428868"/>
          <a:ext cx="4071921" cy="3230880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8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en-US" altLang="ko-KR" sz="16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관련 </a:t>
                      </a:r>
                      <a:r>
                        <a:rPr lang="ko-KR" sz="16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endParaRPr lang="ko-KR" sz="16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2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주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보조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교과목관리시스템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2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성적조회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주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보조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교과목관리시스템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2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성적등록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주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보조 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SMS</a:t>
                      </a:r>
                      <a:r>
                        <a:rPr lang="ko-KR" alt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전송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시스템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교과목관리시스템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2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주액터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학적관리자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보조액터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714348" y="5715016"/>
            <a:ext cx="392909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5.3]</a:t>
            </a:r>
            <a:r>
              <a:rPr lang="ko-KR" altLang="en-US" sz="1600" b="1" dirty="0">
                <a:solidFill>
                  <a:schemeClr val="tx1"/>
                </a:solidFill>
              </a:rPr>
              <a:t>수강신청시스템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다이어그램 예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929190" y="2000240"/>
            <a:ext cx="39290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5.3]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관련 </a:t>
            </a:r>
            <a:r>
              <a:rPr lang="ko-KR" altLang="en-US" sz="1600" b="1" dirty="0" err="1">
                <a:solidFill>
                  <a:schemeClr val="tx1"/>
                </a:solidFill>
              </a:rPr>
              <a:t>액터</a:t>
            </a:r>
            <a:r>
              <a:rPr lang="ko-KR" altLang="en-US" sz="1600" b="1" dirty="0">
                <a:solidFill>
                  <a:schemeClr val="tx1"/>
                </a:solidFill>
              </a:rPr>
              <a:t> 예</a:t>
            </a:r>
          </a:p>
        </p:txBody>
      </p:sp>
      <p:sp>
        <p:nvSpPr>
          <p:cNvPr id="106" name="슬라이드 번호 개체 틀 10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26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102" name="날짜 개체 틀 10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F847E1E-6707-4EE4-87E6-65850510F62D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(2/23)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1538" y="2214554"/>
          <a:ext cx="7215238" cy="1924050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876">
                <a:tc>
                  <a:txBody>
                    <a:bodyPr/>
                    <a:lstStyle/>
                    <a:p>
                      <a:pPr marL="508000" indent="-508000" algn="ctr" latinLnBrk="0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다음 학기에 개설된 과목들 중에서 수강할 과목을 신청한다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수강신청 기간 동안에는 신청된 과목에 대한 조회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신청취소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인쇄가 가능하다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67">
                <a:tc>
                  <a:txBody>
                    <a:bodyPr/>
                    <a:lstStyle/>
                    <a:p>
                      <a:pPr marL="508000" indent="-5080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성적등록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교수는 담당한 각 과목 별로 수강한 학생들의 성적을 입력한다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성적등록 기간 동안에는 입력된 성적에 대한 조회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인쇄가 가능하다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94">
                <a:tc>
                  <a:txBody>
                    <a:bodyPr/>
                    <a:lstStyle/>
                    <a:p>
                      <a:pPr marL="508000" indent="-5080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학생에 대한 정보를 등록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조회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삭제할 수 있다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57488" y="1785926"/>
            <a:ext cx="378621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5.2]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 </a:t>
            </a:r>
            <a:r>
              <a:rPr lang="en-US" altLang="ko-KR" sz="1600" b="1" dirty="0">
                <a:solidFill>
                  <a:schemeClr val="tx1"/>
                </a:solidFill>
              </a:rPr>
              <a:t>–</a:t>
            </a:r>
            <a:r>
              <a:rPr lang="ko-KR" altLang="en-US" sz="1600" b="1" dirty="0">
                <a:solidFill>
                  <a:schemeClr val="tx1"/>
                </a:solidFill>
              </a:rPr>
              <a:t>개요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27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7A33BA1-4839-4472-B769-C15B28E7395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05804" cy="5286412"/>
          </a:xfrm>
        </p:spPr>
        <p:txBody>
          <a:bodyPr/>
          <a:lstStyle/>
          <a:p>
            <a:r>
              <a:rPr lang="ko-KR" altLang="en-US" dirty="0"/>
              <a:t>관련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 err="1"/>
              <a:t>유스케이스를</a:t>
            </a:r>
            <a:r>
              <a:rPr lang="ko-KR" altLang="en-US" dirty="0"/>
              <a:t> 개발하기 위해 필요한 외부 인터페이스를 파악하는 데 도움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(4/23)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714348" y="2214554"/>
            <a:ext cx="7858122" cy="3769516"/>
            <a:chOff x="714348" y="2428868"/>
            <a:chExt cx="7858122" cy="3769516"/>
          </a:xfrm>
        </p:grpSpPr>
        <p:grpSp>
          <p:nvGrpSpPr>
            <p:cNvPr id="58" name="그룹 1"/>
            <p:cNvGrpSpPr>
              <a:grpSpLocks/>
            </p:cNvGrpSpPr>
            <p:nvPr/>
          </p:nvGrpSpPr>
          <p:grpSpPr bwMode="auto">
            <a:xfrm>
              <a:off x="2652230" y="3511072"/>
              <a:ext cx="524786" cy="333170"/>
              <a:chOff x="1215090" y="1283749"/>
              <a:chExt cx="713119" cy="1215227"/>
            </a:xfrm>
          </p:grpSpPr>
          <p:sp>
            <p:nvSpPr>
              <p:cNvPr id="105" name="타원 2"/>
              <p:cNvSpPr/>
              <p:nvPr/>
            </p:nvSpPr>
            <p:spPr>
              <a:xfrm>
                <a:off x="1285996" y="1283749"/>
                <a:ext cx="571306" cy="428273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106" name="직선 연결선 3"/>
              <p:cNvCxnSpPr/>
              <p:nvPr/>
            </p:nvCxnSpPr>
            <p:spPr>
              <a:xfrm rot="5400000">
                <a:off x="1357514" y="1926158"/>
                <a:ext cx="428273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7" name="직선 연결선 4"/>
              <p:cNvCxnSpPr/>
              <p:nvPr/>
            </p:nvCxnSpPr>
            <p:spPr>
              <a:xfrm>
                <a:off x="1215090" y="1856565"/>
                <a:ext cx="713119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8" name="직선 연결선 5"/>
              <p:cNvCxnSpPr/>
              <p:nvPr/>
            </p:nvCxnSpPr>
            <p:spPr>
              <a:xfrm rot="5400000">
                <a:off x="1214030" y="2141356"/>
                <a:ext cx="358680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9" name="직선 연결선 6"/>
              <p:cNvCxnSpPr/>
              <p:nvPr/>
            </p:nvCxnSpPr>
            <p:spPr>
              <a:xfrm rot="16200000" flipH="1">
                <a:off x="1570589" y="2141356"/>
                <a:ext cx="358680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grpSp>
          <p:nvGrpSpPr>
            <p:cNvPr id="59" name="그룹 7"/>
            <p:cNvGrpSpPr>
              <a:grpSpLocks/>
            </p:cNvGrpSpPr>
            <p:nvPr/>
          </p:nvGrpSpPr>
          <p:grpSpPr bwMode="auto">
            <a:xfrm>
              <a:off x="2665647" y="4945015"/>
              <a:ext cx="524787" cy="333168"/>
              <a:chOff x="1214844" y="1283445"/>
              <a:chExt cx="713120" cy="1215222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1285751" y="1283445"/>
                <a:ext cx="571306" cy="428273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rot="5400000">
                <a:off x="1357267" y="1925854"/>
                <a:ext cx="428273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1214844" y="1856258"/>
                <a:ext cx="713119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>
              <a:xfrm rot="5400000">
                <a:off x="1213786" y="2141049"/>
                <a:ext cx="358677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104" name="직선 연결선 103"/>
              <p:cNvCxnSpPr/>
              <p:nvPr/>
            </p:nvCxnSpPr>
            <p:spPr>
              <a:xfrm rot="16200000" flipH="1">
                <a:off x="1570345" y="2141049"/>
                <a:ext cx="358677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grpSp>
          <p:nvGrpSpPr>
            <p:cNvPr id="60" name="그룹 13"/>
            <p:cNvGrpSpPr>
              <a:grpSpLocks/>
            </p:cNvGrpSpPr>
            <p:nvPr/>
          </p:nvGrpSpPr>
          <p:grpSpPr bwMode="auto">
            <a:xfrm>
              <a:off x="6413693" y="4071733"/>
              <a:ext cx="526279" cy="333170"/>
              <a:chOff x="1214329" y="1285556"/>
              <a:chExt cx="715147" cy="1215227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1285237" y="1285556"/>
                <a:ext cx="573331" cy="428273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 rot="5400000">
                <a:off x="1358780" y="1927965"/>
                <a:ext cx="428273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214330" y="1858373"/>
                <a:ext cx="71514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>
              <a:xfrm rot="5400000">
                <a:off x="1214282" y="2142150"/>
                <a:ext cx="358680" cy="358586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9" name="직선 연결선 18"/>
              <p:cNvCxnSpPr/>
              <p:nvPr/>
            </p:nvCxnSpPr>
            <p:spPr>
              <a:xfrm rot="16200000" flipH="1">
                <a:off x="1571855" y="2143163"/>
                <a:ext cx="358680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61" name="TextBox 7"/>
            <p:cNvSpPr txBox="1">
              <a:spLocks noChangeArrowheads="1"/>
            </p:cNvSpPr>
            <p:nvPr/>
          </p:nvSpPr>
          <p:spPr bwMode="auto">
            <a:xfrm>
              <a:off x="5929322" y="4429132"/>
              <a:ext cx="19125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교과목관리시스템</a:t>
              </a:r>
            </a:p>
          </p:txBody>
        </p:sp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3821347" y="3309989"/>
              <a:ext cx="1837658" cy="2621578"/>
            </a:xfrm>
            <a:prstGeom prst="rect">
              <a:avLst/>
            </a:prstGeom>
            <a:noFill/>
            <a:ln w="1587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수강신청시스템</a:t>
              </a: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4067064" y="3600601"/>
              <a:ext cx="1402908" cy="312619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수강신청</a:t>
              </a:r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4067064" y="4139246"/>
              <a:ext cx="1402908" cy="31115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성적조회</a:t>
              </a: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4067064" y="4768889"/>
              <a:ext cx="1402908" cy="31115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성적등록</a:t>
              </a:r>
            </a:p>
          </p:txBody>
        </p:sp>
        <p:cxnSp>
          <p:nvCxnSpPr>
            <p:cNvPr id="66" name="직선 화살표 연결선 65"/>
            <p:cNvCxnSpPr>
              <a:endCxn id="63" idx="2"/>
            </p:cNvCxnSpPr>
            <p:nvPr/>
          </p:nvCxnSpPr>
          <p:spPr bwMode="auto">
            <a:xfrm>
              <a:off x="3311194" y="3735629"/>
              <a:ext cx="755870" cy="22015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7" name="직선 화살표 연결선 66"/>
            <p:cNvCxnSpPr>
              <a:endCxn id="64" idx="2"/>
            </p:cNvCxnSpPr>
            <p:nvPr/>
          </p:nvCxnSpPr>
          <p:spPr bwMode="auto">
            <a:xfrm>
              <a:off x="3311194" y="3914689"/>
              <a:ext cx="755870" cy="380133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8" name="직선 화살표 연결선 67"/>
            <p:cNvCxnSpPr>
              <a:endCxn id="65" idx="2"/>
            </p:cNvCxnSpPr>
            <p:nvPr/>
          </p:nvCxnSpPr>
          <p:spPr bwMode="auto">
            <a:xfrm flipV="1">
              <a:off x="3250068" y="4924466"/>
              <a:ext cx="816996" cy="202542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9" name="직선 화살표 연결선 68"/>
            <p:cNvCxnSpPr>
              <a:stCxn id="63" idx="6"/>
            </p:cNvCxnSpPr>
            <p:nvPr/>
          </p:nvCxnSpPr>
          <p:spPr bwMode="auto">
            <a:xfrm>
              <a:off x="5469972" y="3757645"/>
              <a:ext cx="879613" cy="403618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70" name="직선 화살표 연결선 69"/>
            <p:cNvCxnSpPr>
              <a:stCxn id="64" idx="6"/>
            </p:cNvCxnSpPr>
            <p:nvPr/>
          </p:nvCxnSpPr>
          <p:spPr bwMode="auto">
            <a:xfrm>
              <a:off x="5469972" y="4294822"/>
              <a:ext cx="879613" cy="1468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71" name="직선 화살표 연결선 70"/>
            <p:cNvCxnSpPr>
              <a:stCxn id="65" idx="6"/>
            </p:cNvCxnSpPr>
            <p:nvPr/>
          </p:nvCxnSpPr>
          <p:spPr bwMode="auto">
            <a:xfrm flipV="1">
              <a:off x="5469972" y="4721923"/>
              <a:ext cx="842341" cy="202542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sp>
          <p:nvSpPr>
            <p:cNvPr id="72" name="TextBox 18"/>
            <p:cNvSpPr txBox="1">
              <a:spLocks noChangeArrowheads="1"/>
            </p:cNvSpPr>
            <p:nvPr/>
          </p:nvSpPr>
          <p:spPr bwMode="auto">
            <a:xfrm>
              <a:off x="2351221" y="3852266"/>
              <a:ext cx="10685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  <p:sp>
          <p:nvSpPr>
            <p:cNvPr id="73" name="TextBox 19"/>
            <p:cNvSpPr txBox="1">
              <a:spLocks noChangeArrowheads="1"/>
            </p:cNvSpPr>
            <p:nvPr/>
          </p:nvSpPr>
          <p:spPr bwMode="auto">
            <a:xfrm>
              <a:off x="2340991" y="5232444"/>
              <a:ext cx="1068536" cy="339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교수</a:t>
              </a:r>
            </a:p>
          </p:txBody>
        </p:sp>
        <p:grpSp>
          <p:nvGrpSpPr>
            <p:cNvPr id="74" name="그룹 32"/>
            <p:cNvGrpSpPr>
              <a:grpSpLocks/>
            </p:cNvGrpSpPr>
            <p:nvPr/>
          </p:nvGrpSpPr>
          <p:grpSpPr bwMode="auto">
            <a:xfrm>
              <a:off x="2583650" y="4228777"/>
              <a:ext cx="526277" cy="333167"/>
              <a:chOff x="1214460" y="1286275"/>
              <a:chExt cx="715145" cy="1215221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1285366" y="1286275"/>
                <a:ext cx="573332" cy="428273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5400000">
                <a:off x="1358909" y="1928684"/>
                <a:ext cx="428273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214460" y="1859088"/>
                <a:ext cx="715144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>
              <a:xfrm rot="5400000">
                <a:off x="1214415" y="2142864"/>
                <a:ext cx="358677" cy="358585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94" name="직선 연결선 93"/>
              <p:cNvCxnSpPr/>
              <p:nvPr/>
            </p:nvCxnSpPr>
            <p:spPr>
              <a:xfrm rot="16200000" flipH="1">
                <a:off x="1571986" y="2143878"/>
                <a:ext cx="358677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75" name="TextBox 21"/>
            <p:cNvSpPr txBox="1">
              <a:spLocks noChangeArrowheads="1"/>
            </p:cNvSpPr>
            <p:nvPr/>
          </p:nvSpPr>
          <p:spPr bwMode="auto">
            <a:xfrm>
              <a:off x="2184422" y="4569278"/>
              <a:ext cx="12863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SMS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cxnSp>
          <p:nvCxnSpPr>
            <p:cNvPr id="76" name="직선 화살표 연결선 75"/>
            <p:cNvCxnSpPr>
              <a:stCxn id="65" idx="1"/>
            </p:cNvCxnSpPr>
            <p:nvPr/>
          </p:nvCxnSpPr>
          <p:spPr bwMode="auto">
            <a:xfrm rot="16200000" flipV="1">
              <a:off x="3625663" y="4168737"/>
              <a:ext cx="270057" cy="1021246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sp>
          <p:nvSpPr>
            <p:cNvPr id="77" name="타원 76"/>
            <p:cNvSpPr/>
            <p:nvPr/>
          </p:nvSpPr>
          <p:spPr bwMode="auto">
            <a:xfrm>
              <a:off x="4111790" y="5441096"/>
              <a:ext cx="1404398" cy="311152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학생관리</a:t>
              </a:r>
            </a:p>
          </p:txBody>
        </p:sp>
        <p:grpSp>
          <p:nvGrpSpPr>
            <p:cNvPr id="78" name="그룹 41"/>
            <p:cNvGrpSpPr>
              <a:grpSpLocks/>
            </p:cNvGrpSpPr>
            <p:nvPr/>
          </p:nvGrpSpPr>
          <p:grpSpPr bwMode="auto">
            <a:xfrm>
              <a:off x="2692484" y="5573190"/>
              <a:ext cx="526278" cy="333168"/>
              <a:chOff x="1214353" y="1286322"/>
              <a:chExt cx="715146" cy="1215222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1285260" y="1286322"/>
                <a:ext cx="573331" cy="428273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rot="5400000">
                <a:off x="1358803" y="1928731"/>
                <a:ext cx="428273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1214353" y="1859135"/>
                <a:ext cx="71514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8" name="직선 연결선 87"/>
              <p:cNvCxnSpPr/>
              <p:nvPr/>
            </p:nvCxnSpPr>
            <p:spPr>
              <a:xfrm rot="5400000">
                <a:off x="1214308" y="2142912"/>
                <a:ext cx="358677" cy="358586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89" name="직선 연결선 88"/>
              <p:cNvCxnSpPr/>
              <p:nvPr/>
            </p:nvCxnSpPr>
            <p:spPr>
              <a:xfrm rot="16200000" flipH="1">
                <a:off x="1571880" y="2143926"/>
                <a:ext cx="358677" cy="35656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79" name="TextBox 49"/>
            <p:cNvSpPr txBox="1">
              <a:spLocks noChangeArrowheads="1"/>
            </p:cNvSpPr>
            <p:nvPr/>
          </p:nvSpPr>
          <p:spPr bwMode="auto">
            <a:xfrm>
              <a:off x="2123167" y="5859830"/>
              <a:ext cx="1558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학적관리자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0" name="직선 화살표 연결선 79"/>
            <p:cNvCxnSpPr>
              <a:endCxn id="77" idx="2"/>
            </p:cNvCxnSpPr>
            <p:nvPr/>
          </p:nvCxnSpPr>
          <p:spPr bwMode="auto">
            <a:xfrm flipV="1">
              <a:off x="3311194" y="5596672"/>
              <a:ext cx="800596" cy="201075"/>
            </a:xfrm>
            <a:prstGeom prst="straightConnector1">
              <a:avLst/>
            </a:prstGeom>
            <a:noFill/>
            <a:ln w="15875" cap="flat" cmpd="sng" algn="ctr">
              <a:solidFill>
                <a:srgbClr val="23387D"/>
              </a:solidFill>
              <a:prstDash val="solid"/>
              <a:tailEnd type="arrow" w="lg" len="lg"/>
            </a:ln>
            <a:effectLst/>
          </p:spPr>
        </p:cxnSp>
        <p:sp useBgFill="1">
          <p:nvSpPr>
            <p:cNvPr id="81" name="타원 80"/>
            <p:cNvSpPr/>
            <p:nvPr/>
          </p:nvSpPr>
          <p:spPr bwMode="auto">
            <a:xfrm>
              <a:off x="5553461" y="3624085"/>
              <a:ext cx="429370" cy="1702531"/>
            </a:xfrm>
            <a:prstGeom prst="ellipse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2" name="타원형 설명선 81"/>
            <p:cNvSpPr/>
            <p:nvPr/>
          </p:nvSpPr>
          <p:spPr bwMode="auto">
            <a:xfrm>
              <a:off x="5859089" y="2835930"/>
              <a:ext cx="2713381" cy="832186"/>
            </a:xfrm>
            <a:prstGeom prst="wedgeEllipseCallout">
              <a:avLst>
                <a:gd name="adj1" fmla="val -46458"/>
                <a:gd name="adj2" fmla="val 73205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교과목 관리시스템과의 인터페이스 정의가 중요함</a:t>
              </a:r>
            </a:p>
          </p:txBody>
        </p:sp>
        <p:sp useBgFill="1">
          <p:nvSpPr>
            <p:cNvPr id="83" name="타원 82"/>
            <p:cNvSpPr/>
            <p:nvPr/>
          </p:nvSpPr>
          <p:spPr bwMode="auto">
            <a:xfrm>
              <a:off x="3470717" y="3534554"/>
              <a:ext cx="368245" cy="2374737"/>
            </a:xfrm>
            <a:prstGeom prst="ellipse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84" name="타원형 설명선 83"/>
            <p:cNvSpPr/>
            <p:nvPr/>
          </p:nvSpPr>
          <p:spPr bwMode="auto">
            <a:xfrm>
              <a:off x="714348" y="2428868"/>
              <a:ext cx="4143404" cy="1000132"/>
            </a:xfrm>
            <a:prstGeom prst="wedgeEllipseCallout">
              <a:avLst>
                <a:gd name="adj1" fmla="val 19949"/>
                <a:gd name="adj2" fmla="val 7664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학생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교수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학적 관리자와의</a:t>
              </a:r>
              <a:endPara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사용자 인터페이스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 SMS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시스템과의 인터페이스 정의가 중요함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714348" y="5929330"/>
            <a:ext cx="764386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5.4]</a:t>
            </a:r>
            <a:r>
              <a:rPr lang="ko-KR" altLang="en-US" sz="1600" b="1" dirty="0">
                <a:solidFill>
                  <a:schemeClr val="tx1"/>
                </a:solidFill>
              </a:rPr>
              <a:t>관련 </a:t>
            </a:r>
            <a:r>
              <a:rPr lang="ko-KR" altLang="en-US" sz="1600" b="1" dirty="0" err="1">
                <a:solidFill>
                  <a:schemeClr val="tx1"/>
                </a:solidFill>
              </a:rPr>
              <a:t>액터는</a:t>
            </a:r>
            <a:r>
              <a:rPr lang="ko-KR" altLang="en-US" sz="1600" b="1" dirty="0">
                <a:solidFill>
                  <a:schemeClr val="tx1"/>
                </a:solidFill>
              </a:rPr>
              <a:t> 해당 사용자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시스템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장치와의 인터페이스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 정의의 필요성을 명시화 한다</a:t>
            </a:r>
          </a:p>
        </p:txBody>
      </p:sp>
      <p:sp>
        <p:nvSpPr>
          <p:cNvPr id="112" name="슬라이드 번호 개체 틀 1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28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111" name="날짜 개체 틀 1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EA4E0-F34F-41AB-A5CE-ECC4B59C9C08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순위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중요성 의미</a:t>
            </a:r>
            <a:endParaRPr lang="en-US" altLang="ko-KR" dirty="0"/>
          </a:p>
          <a:p>
            <a:pPr lvl="2"/>
            <a:r>
              <a:rPr lang="ko-KR" altLang="en-US" dirty="0"/>
              <a:t>기능의 중요도 </a:t>
            </a:r>
            <a:r>
              <a:rPr lang="en-US" altLang="ko-KR" dirty="0"/>
              <a:t>+ </a:t>
            </a:r>
            <a:r>
              <a:rPr lang="ko-KR" altLang="en-US" dirty="0"/>
              <a:t>개발의 난이도</a:t>
            </a:r>
            <a:endParaRPr lang="en-US" altLang="ko-KR" dirty="0"/>
          </a:p>
          <a:p>
            <a:pPr lvl="1"/>
            <a:r>
              <a:rPr lang="ko-KR" altLang="en-US" dirty="0" err="1"/>
              <a:t>유스케이스에</a:t>
            </a:r>
            <a:r>
              <a:rPr lang="ko-KR" altLang="en-US" dirty="0"/>
              <a:t> 대한 프로젝트 관리 시 활용</a:t>
            </a:r>
            <a:endParaRPr lang="en-US" altLang="ko-KR" dirty="0"/>
          </a:p>
          <a:p>
            <a:pPr lvl="2"/>
            <a:r>
              <a:rPr lang="ko-KR" altLang="en-US" dirty="0"/>
              <a:t>우선순위 항목은 개발의 순서를 결정할 때 활용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(5/23)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71626" y="3357562"/>
          <a:ext cx="5572165" cy="3048000"/>
        </p:xfrm>
        <a:graphic>
          <a:graphicData uri="http://schemas.openxmlformats.org/drawingml/2006/table">
            <a:tbl>
              <a:tblPr/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  <a:endParaRPr lang="en-US" altLang="ko-KR" sz="1600" b="1" kern="100" baseline="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성적등록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성적조회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학생관리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엘리베이터</a:t>
                      </a:r>
                    </a:p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제어시스템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엘리베이터요청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목적지층으로이동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장애관리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운행관리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00100" y="3000372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5.4]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 </a:t>
            </a:r>
            <a:r>
              <a:rPr lang="en-US" altLang="ko-KR" sz="1600" b="1" dirty="0">
                <a:solidFill>
                  <a:schemeClr val="tx1"/>
                </a:solidFill>
              </a:rPr>
              <a:t>–</a:t>
            </a:r>
            <a:r>
              <a:rPr lang="ko-KR" altLang="en-US" sz="1600" b="1" dirty="0">
                <a:solidFill>
                  <a:schemeClr val="tx1"/>
                </a:solidFill>
              </a:rPr>
              <a:t>우선순위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29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D20E1D-D67E-46FF-A498-B7F171EFDB70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3000" dirty="0"/>
              <a:t>모델과 모델링 </a:t>
            </a:r>
            <a:r>
              <a:rPr lang="en-US" altLang="ko-KR" sz="3000" dirty="0"/>
              <a:t>(model &amp; modeling)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실체 </a:t>
            </a:r>
            <a:r>
              <a:rPr lang="en-US" altLang="ko-KR" dirty="0"/>
              <a:t>(reality) : </a:t>
            </a:r>
            <a:r>
              <a:rPr lang="ko-KR" altLang="en-US" dirty="0"/>
              <a:t>실제 개발되어야 하는 시스템</a:t>
            </a:r>
            <a:endParaRPr lang="en-US" altLang="ko-KR" dirty="0"/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(model)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실체에 대한 표현 </a:t>
            </a:r>
            <a:endParaRPr lang="en-US" altLang="ko-KR" dirty="0"/>
          </a:p>
          <a:p>
            <a:pPr lvl="1"/>
            <a:r>
              <a:rPr lang="ko-KR" altLang="en-US" dirty="0"/>
              <a:t>모델링 </a:t>
            </a:r>
            <a:r>
              <a:rPr lang="en-US" altLang="ko-KR" dirty="0"/>
              <a:t>(modeling) : </a:t>
            </a:r>
            <a:r>
              <a:rPr lang="ko-KR" altLang="en-US" dirty="0"/>
              <a:t>실체로부터 모델을 구축하는 활동</a:t>
            </a:r>
            <a:endParaRPr lang="en-US" altLang="ko-KR" dirty="0"/>
          </a:p>
          <a:p>
            <a:pPr lvl="1"/>
            <a:r>
              <a:rPr lang="ko-KR" altLang="en-US" dirty="0"/>
              <a:t>구현 </a:t>
            </a:r>
            <a:r>
              <a:rPr lang="en-US" altLang="ko-KR" dirty="0"/>
              <a:t>(implementation) : </a:t>
            </a:r>
            <a:r>
              <a:rPr lang="ko-KR" altLang="en-US" dirty="0"/>
              <a:t>모델을 바탕으로 실체를 구축하는 활동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Introduction(1/8)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071538" y="1857364"/>
            <a:ext cx="6643688" cy="2286016"/>
            <a:chOff x="1143000" y="2214563"/>
            <a:chExt cx="6643688" cy="3286125"/>
          </a:xfrm>
        </p:grpSpPr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1785938" cy="3286125"/>
            </a:xfrm>
            <a:prstGeom prst="rect">
              <a:avLst/>
            </a:prstGeom>
            <a:noFill/>
            <a:ln w="19050">
              <a:solidFill>
                <a:srgbClr val="4972BB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실체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(reality)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(Project)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6000750" y="2214563"/>
              <a:ext cx="1785938" cy="3286125"/>
            </a:xfrm>
            <a:prstGeom prst="rect">
              <a:avLst/>
            </a:prstGeom>
            <a:noFill/>
            <a:ln w="19050">
              <a:solidFill>
                <a:srgbClr val="4972BB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모델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(model)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요구사항 모델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분석 모델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 모델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오른쪽 화살표 6"/>
            <p:cNvSpPr>
              <a:spLocks noChangeArrowheads="1"/>
            </p:cNvSpPr>
            <p:nvPr/>
          </p:nvSpPr>
          <p:spPr bwMode="auto">
            <a:xfrm>
              <a:off x="3143250" y="2214563"/>
              <a:ext cx="2743200" cy="142875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모델링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(modeling)</a:t>
              </a:r>
            </a:p>
          </p:txBody>
        </p:sp>
        <p:sp>
          <p:nvSpPr>
            <p:cNvPr id="20" name="왼쪽 화살표 8"/>
            <p:cNvSpPr>
              <a:spLocks noChangeArrowheads="1"/>
            </p:cNvSpPr>
            <p:nvPr/>
          </p:nvSpPr>
          <p:spPr bwMode="auto">
            <a:xfrm>
              <a:off x="3000375" y="4000500"/>
              <a:ext cx="2743200" cy="142875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구현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(implementation)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428992" y="4214818"/>
            <a:ext cx="24288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1.1]</a:t>
            </a:r>
            <a:r>
              <a:rPr lang="ko-KR" altLang="en-US" sz="1600" b="1" dirty="0">
                <a:solidFill>
                  <a:schemeClr val="tx1"/>
                </a:solidFill>
              </a:rPr>
              <a:t>모델과 모델링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40B7D-1711-4689-AF21-3D5EDFFC413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3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선행 조건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수행이 시작되기 위해 필요한 조건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(6/23)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2714620"/>
          <a:ext cx="7786742" cy="2823210"/>
        </p:xfrm>
        <a:graphic>
          <a:graphicData uri="http://schemas.openxmlformats.org/drawingml/2006/table">
            <a:tbl>
              <a:tblPr/>
              <a:tblGrid>
                <a:gridCol w="19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선행 조건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상태이고 수강신청 기간이어야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성적등록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상태이고 성적등록 기간이어야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성적조회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상태이고 성적조회 기간이어야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도서대출신청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시스템에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로그인을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한 생태이어야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대출한도 이상을 대출한 상태가 아니다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 대출 연체료를 미납한 상태가 아니다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엘리베이터요청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정상적으로 동작 가능한 엘리베이터가 최소한 한 개 이상 있어야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목적지층으로이동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탑승자의 엘리베이터에 장애가 없어야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즉 도착 센서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문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모터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타이머가 정상 동작해야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28662" y="2214554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5.5]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선행 조건의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30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9B9898F-09CA-46E9-B706-E84A5D56F6B4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후행 조건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수행이 완료된 후에 만족되어야 하는 조건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(7/23)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1538" y="2643182"/>
          <a:ext cx="7643866" cy="1524000"/>
        </p:xfrm>
        <a:graphic>
          <a:graphicData uri="http://schemas.openxmlformats.org/drawingml/2006/table">
            <a:tbl>
              <a:tblPr/>
              <a:tblGrid>
                <a:gridCol w="195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후행 조건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엘리베이터요청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종료 후의 엘리베이터 위치는 대기자가 요청한 층과 동일하다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목적지</a:t>
                      </a: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층으로</a:t>
                      </a: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종료 후의 엘리베이터 위치는 탑승자가 지정한 목적지 층과 동일하다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28662" y="2143116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5.6]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선행 조건의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31</a:t>
            </a:fld>
            <a:r>
              <a:rPr lang="en-US" altLang="ko-KR"/>
              <a:t>/76)</a:t>
            </a:r>
            <a:endParaRPr lang="ko-KR" altLang="en-US" dirty="0"/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2786050" y="4714884"/>
            <a:ext cx="3929090" cy="1143008"/>
            <a:chOff x="2678893" y="2107397"/>
            <a:chExt cx="3786214" cy="2643206"/>
          </a:xfrm>
        </p:grpSpPr>
        <p:sp>
          <p:nvSpPr>
            <p:cNvPr id="9" name="TextBox 8"/>
            <p:cNvSpPr txBox="1"/>
            <p:nvPr/>
          </p:nvSpPr>
          <p:spPr>
            <a:xfrm>
              <a:off x="2678893" y="2107397"/>
              <a:ext cx="3786214" cy="2643206"/>
            </a:xfrm>
            <a:prstGeom prst="roundRect">
              <a:avLst/>
            </a:prstGeom>
            <a:noFill/>
            <a:ln w="25400">
              <a:solidFill>
                <a:srgbClr val="4972BB">
                  <a:shade val="50000"/>
                </a:srgbClr>
              </a:solidFill>
            </a:ln>
          </p:spPr>
          <p:txBody>
            <a:bodyPr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 요구사항</a:t>
              </a:r>
              <a:endPara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</a:t>
              </a: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시나리오</a:t>
              </a: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4186" y="3188708"/>
              <a:ext cx="2715629" cy="1132040"/>
            </a:xfrm>
            <a:prstGeom prst="roundRect">
              <a:avLst/>
            </a:prstGeom>
            <a:noFill/>
            <a:ln w="25400">
              <a:solidFill>
                <a:srgbClr val="4972BB">
                  <a:shade val="50000"/>
                </a:srgbClr>
              </a:solidFill>
            </a:ln>
          </p:spPr>
          <p:txBody>
            <a:bodyPr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유스케이스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후행조건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214414" y="5929330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5.5]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요구사항과 후행 조건의 관계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EFD22B6-5841-48A8-8CEA-BB243B0E3C6A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후행 조건</a:t>
            </a:r>
            <a:endParaRPr lang="en-US" altLang="ko-KR" sz="2800" dirty="0"/>
          </a:p>
          <a:p>
            <a:pPr lvl="1"/>
            <a:r>
              <a:rPr lang="ko-KR" altLang="en-US" sz="2400" dirty="0"/>
              <a:t>해당 </a:t>
            </a:r>
            <a:r>
              <a:rPr lang="ko-KR" altLang="en-US" sz="2400" dirty="0" err="1"/>
              <a:t>유스케이스의</a:t>
            </a:r>
            <a:r>
              <a:rPr lang="ko-KR" altLang="en-US" sz="2400" dirty="0"/>
              <a:t> 정상 동작에 대한 최소한의 판단 기준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(8/23)</a:t>
            </a:r>
            <a:endParaRPr lang="ko-KR" altLang="en-US" dirty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/>
        </p:nvGraphicFramePr>
        <p:xfrm>
          <a:off x="1285852" y="2786058"/>
          <a:ext cx="7215238" cy="2887980"/>
        </p:xfrm>
        <a:graphic>
          <a:graphicData uri="http://schemas.openxmlformats.org/drawingml/2006/table">
            <a:tbl>
              <a:tblPr/>
              <a:tblGrid>
                <a:gridCol w="4898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0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r>
                        <a:rPr lang="en-US" altLang="ko-KR" sz="2000" b="1" kern="100" baseline="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0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시나리오</a:t>
                      </a:r>
                      <a:r>
                        <a:rPr lang="en-US" sz="20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20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ctr" latinLnBrk="0"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후행조건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6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이동</a:t>
                      </a: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가능한 엘리베이터 중에서 최적의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엘리베이터를</a:t>
                      </a: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선택한다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요청 층으로 이동하는 중간의 층에 정지할 필요가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있으면 정지한다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정지 및 상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하 방향 이동을 할 때는 모터를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제어한다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도착센서가 엘리베이터 도착을 알리면 정지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여부를 판단한다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이동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정지 시 방향 램프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층 램프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엘리베이터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0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램프를 적절히 점멸한다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0"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종료 후의 엘리베이터 위치는 대기자가 요청한 층과 동일하다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357290" y="2357430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5.7]</a:t>
            </a:r>
            <a:r>
              <a:rPr lang="ko-KR" altLang="en-US" sz="1600" b="1" dirty="0">
                <a:solidFill>
                  <a:schemeClr val="tx1"/>
                </a:solidFill>
              </a:rPr>
              <a:t>엘리베이터 요청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요구사항과 후행 조건의 비교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32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9EC66D-AEC5-4B02-BFFB-9F820115070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기본 시나리오와 대안 시나리오로 분류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(9/23)</a:t>
            </a:r>
            <a:endParaRPr lang="ko-KR" altLang="en-US" dirty="0"/>
          </a:p>
        </p:txBody>
      </p:sp>
      <p:grpSp>
        <p:nvGrpSpPr>
          <p:cNvPr id="16" name="그룹 3"/>
          <p:cNvGrpSpPr>
            <a:grpSpLocks/>
          </p:cNvGrpSpPr>
          <p:nvPr/>
        </p:nvGrpSpPr>
        <p:grpSpPr bwMode="auto">
          <a:xfrm>
            <a:off x="1643042" y="2500306"/>
            <a:ext cx="6572296" cy="3071834"/>
            <a:chOff x="1964513" y="1750207"/>
            <a:chExt cx="5214974" cy="3357586"/>
          </a:xfrm>
        </p:grpSpPr>
        <p:sp>
          <p:nvSpPr>
            <p:cNvPr id="17" name="설명선 1(강조선) 16"/>
            <p:cNvSpPr/>
            <p:nvPr/>
          </p:nvSpPr>
          <p:spPr>
            <a:xfrm>
              <a:off x="4251079" y="1822559"/>
              <a:ext cx="2928408" cy="2071076"/>
            </a:xfrm>
            <a:prstGeom prst="accentCallout1">
              <a:avLst>
                <a:gd name="adj1" fmla="val 20815"/>
                <a:gd name="adj2" fmla="val -6170"/>
                <a:gd name="adj3" fmla="val 73349"/>
                <a:gd name="adj4" fmla="val -31253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정상 출금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카드 판독 불가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암호 불일치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현금 부족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인출 취소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출금처리시간 초과 시나리오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…</a:t>
              </a:r>
            </a:p>
          </p:txBody>
        </p:sp>
        <p:sp>
          <p:nvSpPr>
            <p:cNvPr id="18" name="TextBox 3"/>
            <p:cNvSpPr txBox="1">
              <a:spLocks noChangeArrowheads="1"/>
            </p:cNvSpPr>
            <p:nvPr/>
          </p:nvSpPr>
          <p:spPr bwMode="auto">
            <a:xfrm>
              <a:off x="1964513" y="1750207"/>
              <a:ext cx="1928826" cy="3357586"/>
            </a:xfrm>
            <a:prstGeom prst="rect">
              <a:avLst/>
            </a:prstGeom>
            <a:noFill/>
            <a:ln w="1587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ATM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2107145" y="3323863"/>
              <a:ext cx="1637294" cy="497420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출금</a:t>
              </a:r>
            </a:p>
          </p:txBody>
        </p:sp>
        <p:grpSp>
          <p:nvGrpSpPr>
            <p:cNvPr id="20" name="그룹 4"/>
            <p:cNvGrpSpPr>
              <a:grpSpLocks/>
            </p:cNvGrpSpPr>
            <p:nvPr/>
          </p:nvGrpSpPr>
          <p:grpSpPr bwMode="auto">
            <a:xfrm>
              <a:off x="2821786" y="2322241"/>
              <a:ext cx="197604" cy="784566"/>
              <a:chOff x="4643460" y="1214953"/>
              <a:chExt cx="215040" cy="78456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643460" y="1214953"/>
                <a:ext cx="215040" cy="21479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643460" y="1499839"/>
                <a:ext cx="215040" cy="21479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643460" y="1784725"/>
                <a:ext cx="215040" cy="21479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grpSp>
          <p:nvGrpSpPr>
            <p:cNvPr id="21" name="그룹 5"/>
            <p:cNvGrpSpPr>
              <a:grpSpLocks/>
            </p:cNvGrpSpPr>
            <p:nvPr/>
          </p:nvGrpSpPr>
          <p:grpSpPr bwMode="auto">
            <a:xfrm>
              <a:off x="2821786" y="4036080"/>
              <a:ext cx="197604" cy="786828"/>
              <a:chOff x="4643460" y="1214280"/>
              <a:chExt cx="215040" cy="786828"/>
            </a:xfrm>
          </p:grpSpPr>
          <p:sp>
            <p:nvSpPr>
              <p:cNvPr id="22" name="타원 6"/>
              <p:cNvSpPr/>
              <p:nvPr/>
            </p:nvSpPr>
            <p:spPr>
              <a:xfrm>
                <a:off x="4643460" y="1214280"/>
                <a:ext cx="215040" cy="21479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643460" y="1501426"/>
                <a:ext cx="215040" cy="212534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643460" y="1786312"/>
                <a:ext cx="215040" cy="214796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857356" y="5715016"/>
            <a:ext cx="557216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5.6]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유스케이스는</a:t>
            </a:r>
            <a:r>
              <a:rPr lang="ko-KR" altLang="en-US" sz="1600" b="1" dirty="0">
                <a:solidFill>
                  <a:schemeClr val="tx1"/>
                </a:solidFill>
              </a:rPr>
              <a:t> 다양한 시나리오를 가진다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33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29" name="날짜 개체 틀 2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18BDB5-DECD-484E-9844-3AC81C5932E8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기본 시나리오와 대안 시나리오로 분류</a:t>
            </a:r>
          </a:p>
          <a:p>
            <a:pPr lvl="2"/>
            <a:r>
              <a:rPr lang="ko-KR" altLang="en-US" sz="1800" dirty="0"/>
              <a:t>기본시나리오 </a:t>
            </a:r>
            <a:r>
              <a:rPr lang="en-US" altLang="ko-KR" sz="1800" dirty="0"/>
              <a:t>:</a:t>
            </a:r>
            <a:r>
              <a:rPr lang="ko-KR" altLang="en-US" sz="1800" dirty="0"/>
              <a:t> 가장 일반적이고 정상적인 하나의 상황</a:t>
            </a:r>
            <a:endParaRPr lang="en-US" altLang="ko-KR" sz="1800" dirty="0"/>
          </a:p>
          <a:p>
            <a:pPr lvl="2"/>
            <a:r>
              <a:rPr lang="ko-KR" altLang="en-US" sz="1800" dirty="0"/>
              <a:t>대안 </a:t>
            </a:r>
            <a:r>
              <a:rPr lang="ko-KR" altLang="en-US" sz="1800" dirty="0" err="1"/>
              <a:t>시나라오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특수한</a:t>
            </a:r>
            <a:r>
              <a:rPr lang="en-US" altLang="ko-KR" sz="1800" dirty="0"/>
              <a:t>, </a:t>
            </a:r>
            <a:r>
              <a:rPr lang="ko-KR" altLang="en-US" sz="1800" dirty="0"/>
              <a:t>비정상적인 상황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(10/23)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85918" y="3143248"/>
            <a:ext cx="6143668" cy="2643206"/>
            <a:chOff x="1643063" y="2643188"/>
            <a:chExt cx="5715000" cy="2286000"/>
          </a:xfrm>
        </p:grpSpPr>
        <p:cxnSp>
          <p:nvCxnSpPr>
            <p:cNvPr id="5" name="꺾인 연결선 39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4303713" y="3232150"/>
              <a:ext cx="857250" cy="110807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/>
            </a:ln>
          </p:spPr>
        </p:cxnSp>
        <p:grpSp>
          <p:nvGrpSpPr>
            <p:cNvPr id="6" name="그룹 12"/>
            <p:cNvGrpSpPr/>
            <p:nvPr/>
          </p:nvGrpSpPr>
          <p:grpSpPr>
            <a:xfrm>
              <a:off x="1643063" y="2643188"/>
              <a:ext cx="5715000" cy="2286000"/>
              <a:chOff x="1643063" y="2643188"/>
              <a:chExt cx="5715000" cy="2286000"/>
            </a:xfrm>
          </p:grpSpPr>
          <p:sp>
            <p:nvSpPr>
              <p:cNvPr id="7" name="TextBox 33"/>
              <p:cNvSpPr txBox="1">
                <a:spLocks noChangeArrowheads="1"/>
              </p:cNvSpPr>
              <p:nvPr/>
            </p:nvSpPr>
            <p:spPr bwMode="auto">
              <a:xfrm>
                <a:off x="1643063" y="2643188"/>
                <a:ext cx="1571625" cy="714375"/>
              </a:xfrm>
              <a:prstGeom prst="rect">
                <a:avLst/>
              </a:prstGeom>
              <a:noFill/>
              <a:ln w="19050">
                <a:solidFill>
                  <a:srgbClr val="4A7EBB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kumimoji="0" lang="ko-KR" altLang="en-US" sz="2000" b="1" dirty="0" err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유스케이스</a:t>
                </a:r>
                <a:endParaRPr kumimoji="0" lang="ko-KR" altLang="en-US" sz="2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Box 34"/>
              <p:cNvSpPr txBox="1">
                <a:spLocks noChangeArrowheads="1"/>
              </p:cNvSpPr>
              <p:nvPr/>
            </p:nvSpPr>
            <p:spPr bwMode="auto">
              <a:xfrm>
                <a:off x="4500563" y="2643188"/>
                <a:ext cx="1571625" cy="714375"/>
              </a:xfrm>
              <a:prstGeom prst="rect">
                <a:avLst/>
              </a:prstGeom>
              <a:noFill/>
              <a:ln w="19050">
                <a:solidFill>
                  <a:srgbClr val="4A7EBB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kumimoji="0" lang="ko-KR" altLang="en-US" sz="2000" b="1" i="1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시나리오</a:t>
                </a:r>
              </a:p>
            </p:txBody>
          </p:sp>
          <p:cxnSp>
            <p:nvCxnSpPr>
              <p:cNvPr id="9" name="직선 화살표 연결선 35"/>
              <p:cNvCxnSpPr>
                <a:cxnSpLocks noChangeShapeType="1"/>
                <a:stCxn id="7" idx="3"/>
                <a:endCxn id="8" idx="1"/>
              </p:cNvCxnSpPr>
              <p:nvPr/>
            </p:nvCxnSpPr>
            <p:spPr bwMode="auto">
              <a:xfrm>
                <a:off x="3214688" y="3000375"/>
                <a:ext cx="1285875" cy="1588"/>
              </a:xfrm>
              <a:prstGeom prst="straightConnector1">
                <a:avLst/>
              </a:prstGeom>
              <a:noFill/>
              <a:ln w="19050" algn="ctr">
                <a:solidFill>
                  <a:srgbClr val="4A7EBB"/>
                </a:solidFill>
                <a:round/>
                <a:headEnd type="diamond" w="lg" len="lg"/>
                <a:tailEnd/>
              </a:ln>
            </p:spPr>
          </p:cxnSp>
          <p:sp>
            <p:nvSpPr>
              <p:cNvPr id="10" name="TextBox 5"/>
              <p:cNvSpPr txBox="1">
                <a:spLocks noChangeArrowheads="1"/>
              </p:cNvSpPr>
              <p:nvPr/>
            </p:nvSpPr>
            <p:spPr bwMode="auto">
              <a:xfrm>
                <a:off x="3989388" y="2643188"/>
                <a:ext cx="617637" cy="39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ko-KR" sz="24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1..*</a:t>
                </a:r>
                <a:endParaRPr kumimoji="0" lang="ko-KR" altLang="en-US" sz="24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3286125" y="4214813"/>
                <a:ext cx="1785938" cy="714375"/>
              </a:xfrm>
              <a:prstGeom prst="rect">
                <a:avLst/>
              </a:prstGeom>
              <a:noFill/>
              <a:ln w="19050">
                <a:solidFill>
                  <a:srgbClr val="4A7EBB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kumimoji="0" lang="ko-KR" altLang="en-US" sz="2000" b="1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기본 시나리오</a:t>
                </a: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5572125" y="4214813"/>
                <a:ext cx="1785938" cy="714375"/>
              </a:xfrm>
              <a:prstGeom prst="rect">
                <a:avLst/>
              </a:prstGeom>
              <a:noFill/>
              <a:ln w="19050">
                <a:solidFill>
                  <a:srgbClr val="4A7EBB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kumimoji="0" lang="ko-KR" altLang="en-US" sz="2000" b="1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대안 시나리오</a:t>
                </a:r>
              </a:p>
            </p:txBody>
          </p:sp>
          <p:cxnSp>
            <p:nvCxnSpPr>
              <p:cNvPr id="13" name="꺾인 연결선 40"/>
              <p:cNvCxnSpPr>
                <a:cxnSpLocks noChangeShapeType="1"/>
                <a:stCxn id="8" idx="2"/>
                <a:endCxn id="12" idx="0"/>
              </p:cNvCxnSpPr>
              <p:nvPr/>
            </p:nvCxnSpPr>
            <p:spPr bwMode="auto">
              <a:xfrm rot="16200000" flipH="1">
                <a:off x="5447507" y="3196431"/>
                <a:ext cx="857250" cy="1179513"/>
              </a:xfrm>
              <a:prstGeom prst="bentConnector3">
                <a:avLst>
                  <a:gd name="adj1" fmla="val 50000"/>
                </a:avLst>
              </a:prstGeom>
              <a:noFill/>
              <a:ln w="19050" algn="ctr">
                <a:solidFill>
                  <a:srgbClr val="4A7EBB"/>
                </a:solidFill>
                <a:miter lim="800000"/>
                <a:headEnd/>
                <a:tailEnd/>
              </a:ln>
            </p:spPr>
          </p:cxnSp>
        </p:grpSp>
      </p:grpSp>
      <p:sp>
        <p:nvSpPr>
          <p:cNvPr id="14" name="직사각형 13"/>
          <p:cNvSpPr/>
          <p:nvPr/>
        </p:nvSpPr>
        <p:spPr>
          <a:xfrm>
            <a:off x="2643174" y="5857892"/>
            <a:ext cx="44291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5.7]</a:t>
            </a:r>
            <a:r>
              <a:rPr lang="ko-KR" altLang="en-US" sz="1600" b="1" dirty="0">
                <a:solidFill>
                  <a:schemeClr val="tx1"/>
                </a:solidFill>
              </a:rPr>
              <a:t>시나리오의 유형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34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7DC1A9-E453-4F2F-B564-19BB5C34E89A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대안 시나리오는 기본 시나리오로부터 분기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(11/23)</a:t>
            </a:r>
            <a:endParaRPr lang="ko-KR" altLang="en-US" dirty="0"/>
          </a:p>
        </p:txBody>
      </p:sp>
      <p:grpSp>
        <p:nvGrpSpPr>
          <p:cNvPr id="40" name="그룹 3"/>
          <p:cNvGrpSpPr>
            <a:grpSpLocks/>
          </p:cNvGrpSpPr>
          <p:nvPr/>
        </p:nvGrpSpPr>
        <p:grpSpPr bwMode="auto">
          <a:xfrm>
            <a:off x="1214414" y="2428868"/>
            <a:ext cx="6786610" cy="3286125"/>
            <a:chOff x="1571604" y="1428736"/>
            <a:chExt cx="6103938" cy="4000528"/>
          </a:xfrm>
        </p:grpSpPr>
        <p:sp>
          <p:nvSpPr>
            <p:cNvPr id="41" name="아래쪽 화살표 40"/>
            <p:cNvSpPr/>
            <p:nvPr/>
          </p:nvSpPr>
          <p:spPr>
            <a:xfrm>
              <a:off x="4720566" y="1428736"/>
              <a:ext cx="570344" cy="4000528"/>
            </a:xfrm>
            <a:prstGeom prst="downArrow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기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본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나리오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2" name="꺾인 연결선 41"/>
            <p:cNvCxnSpPr/>
            <p:nvPr/>
          </p:nvCxnSpPr>
          <p:spPr>
            <a:xfrm rot="10800000" flipV="1">
              <a:off x="3934457" y="2000792"/>
              <a:ext cx="927940" cy="498617"/>
            </a:xfrm>
            <a:prstGeom prst="bentConnector3">
              <a:avLst>
                <a:gd name="adj1" fmla="val 10081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cxnSp>
          <p:nvCxnSpPr>
            <p:cNvPr id="43" name="꺾인 연결선 42"/>
            <p:cNvCxnSpPr/>
            <p:nvPr/>
          </p:nvCxnSpPr>
          <p:spPr>
            <a:xfrm rot="5400000" flipH="1" flipV="1">
              <a:off x="5149189" y="2358217"/>
              <a:ext cx="570123" cy="570344"/>
            </a:xfrm>
            <a:prstGeom prst="bentConnector3">
              <a:avLst>
                <a:gd name="adj1" fmla="val 182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44" name="직선 화살표 연결선 43"/>
            <p:cNvCxnSpPr/>
            <p:nvPr/>
          </p:nvCxnSpPr>
          <p:spPr>
            <a:xfrm rot="10800000">
              <a:off x="5149078" y="2358328"/>
              <a:ext cx="57034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45" name="꺾인 연결선 44"/>
            <p:cNvCxnSpPr/>
            <p:nvPr/>
          </p:nvCxnSpPr>
          <p:spPr>
            <a:xfrm rot="16200000" flipH="1">
              <a:off x="5611896" y="2749948"/>
              <a:ext cx="643564" cy="428512"/>
            </a:xfrm>
            <a:prstGeom prst="bentConnector3">
              <a:avLst>
                <a:gd name="adj1" fmla="val -1995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cxnSp>
          <p:nvCxnSpPr>
            <p:cNvPr id="46" name="꺾인 연결선 45"/>
            <p:cNvCxnSpPr/>
            <p:nvPr/>
          </p:nvCxnSpPr>
          <p:spPr>
            <a:xfrm rot="10800000">
              <a:off x="4219629" y="3786535"/>
              <a:ext cx="642769" cy="500550"/>
            </a:xfrm>
            <a:prstGeom prst="bentConnector3">
              <a:avLst>
                <a:gd name="adj1" fmla="val 103524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sp>
          <p:nvSpPr>
            <p:cNvPr id="47" name="TextBox 28"/>
            <p:cNvSpPr txBox="1">
              <a:spLocks noChangeArrowheads="1"/>
            </p:cNvSpPr>
            <p:nvPr/>
          </p:nvSpPr>
          <p:spPr bwMode="auto">
            <a:xfrm>
              <a:off x="3529402" y="1692463"/>
              <a:ext cx="1345627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카드판독실패</a:t>
              </a:r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291352" y="2049653"/>
              <a:ext cx="1150609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암호불일치</a:t>
              </a:r>
            </a:p>
          </p:txBody>
        </p:sp>
        <p:sp>
          <p:nvSpPr>
            <p:cNvPr id="49" name="TextBox 32"/>
            <p:cNvSpPr txBox="1">
              <a:spLocks noChangeArrowheads="1"/>
            </p:cNvSpPr>
            <p:nvPr/>
          </p:nvSpPr>
          <p:spPr bwMode="auto">
            <a:xfrm>
              <a:off x="6148608" y="2714619"/>
              <a:ext cx="1526934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회 암호불일치</a:t>
              </a:r>
            </a:p>
          </p:txBody>
        </p:sp>
        <p:sp>
          <p:nvSpPr>
            <p:cNvPr id="50" name="TextBox 33"/>
            <p:cNvSpPr txBox="1">
              <a:spLocks noChangeArrowheads="1"/>
            </p:cNvSpPr>
            <p:nvPr/>
          </p:nvSpPr>
          <p:spPr bwMode="auto">
            <a:xfrm>
              <a:off x="3325891" y="3907041"/>
              <a:ext cx="1024152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현금 부족</a:t>
              </a: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4219629" y="3786535"/>
              <a:ext cx="642769" cy="1933"/>
            </a:xfrm>
            <a:prstGeom prst="straightConnector1">
              <a:avLst/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52" name="꺾인 연결선 51"/>
            <p:cNvCxnSpPr/>
            <p:nvPr/>
          </p:nvCxnSpPr>
          <p:spPr>
            <a:xfrm rot="16200000" flipH="1">
              <a:off x="5148222" y="4572035"/>
              <a:ext cx="572056" cy="570344"/>
            </a:xfrm>
            <a:prstGeom prst="bentConnector3">
              <a:avLst>
                <a:gd name="adj1" fmla="val 10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sp>
          <p:nvSpPr>
            <p:cNvPr id="53" name="TextBox 41"/>
            <p:cNvSpPr txBox="1">
              <a:spLocks noChangeArrowheads="1"/>
            </p:cNvSpPr>
            <p:nvPr/>
          </p:nvSpPr>
          <p:spPr bwMode="auto">
            <a:xfrm>
              <a:off x="5719980" y="4714884"/>
              <a:ext cx="1735664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출금처리시간초과</a:t>
              </a:r>
            </a:p>
          </p:txBody>
        </p:sp>
        <p:cxnSp>
          <p:nvCxnSpPr>
            <p:cNvPr id="54" name="꺾인 연결선 53"/>
            <p:cNvCxnSpPr/>
            <p:nvPr/>
          </p:nvCxnSpPr>
          <p:spPr>
            <a:xfrm rot="10800000" flipV="1">
              <a:off x="3981231" y="3214479"/>
              <a:ext cx="929449" cy="500550"/>
            </a:xfrm>
            <a:prstGeom prst="bentConnector3">
              <a:avLst>
                <a:gd name="adj1" fmla="val 10081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sp>
          <p:nvSpPr>
            <p:cNvPr id="55" name="TextBox 46"/>
            <p:cNvSpPr txBox="1">
              <a:spLocks noChangeArrowheads="1"/>
            </p:cNvSpPr>
            <p:nvPr/>
          </p:nvSpPr>
          <p:spPr bwMode="auto">
            <a:xfrm>
              <a:off x="3688099" y="2906908"/>
              <a:ext cx="1206981" cy="41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56" name="설명선 1(강조선) 55"/>
            <p:cNvSpPr/>
            <p:nvPr/>
          </p:nvSpPr>
          <p:spPr>
            <a:xfrm>
              <a:off x="1571604" y="2143806"/>
              <a:ext cx="2214986" cy="641631"/>
            </a:xfrm>
            <a:prstGeom prst="accentCallout1">
              <a:avLst>
                <a:gd name="adj1" fmla="val 20536"/>
                <a:gd name="adj2" fmla="val 96650"/>
                <a:gd name="adj3" fmla="val 21048"/>
                <a:gd name="adj4" fmla="val 106319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대안 시나리오가 종료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57" name="설명선 1(강조선) 56"/>
            <p:cNvSpPr/>
            <p:nvPr/>
          </p:nvSpPr>
          <p:spPr>
            <a:xfrm>
              <a:off x="1714944" y="4144071"/>
              <a:ext cx="2213478" cy="641631"/>
            </a:xfrm>
            <a:prstGeom prst="accentCallout1">
              <a:avLst>
                <a:gd name="adj1" fmla="val 20536"/>
                <a:gd name="adj2" fmla="val 96650"/>
                <a:gd name="adj3" fmla="val 19432"/>
                <a:gd name="adj4" fmla="val 11242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기본 시나리오로 복귀</a:t>
              </a:r>
              <a:endPara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071538" y="5786454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5.8]</a:t>
            </a:r>
            <a:r>
              <a:rPr lang="ko-KR" altLang="en-US" sz="1600" b="1" dirty="0">
                <a:solidFill>
                  <a:schemeClr val="tx1"/>
                </a:solidFill>
              </a:rPr>
              <a:t>기본 시나리오와 대안 시나리오의 관계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35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DD83833-61BC-475A-AB1A-74F8CCB5A7BF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대안 시나리오는 선택 시나리오와 예외 시나리오로 분류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(12/23)</a:t>
            </a:r>
            <a:endParaRPr lang="ko-KR" altLang="en-US" dirty="0"/>
          </a:p>
        </p:txBody>
      </p:sp>
      <p:grpSp>
        <p:nvGrpSpPr>
          <p:cNvPr id="25" name="그룹 3"/>
          <p:cNvGrpSpPr>
            <a:grpSpLocks/>
          </p:cNvGrpSpPr>
          <p:nvPr/>
        </p:nvGrpSpPr>
        <p:grpSpPr bwMode="auto">
          <a:xfrm>
            <a:off x="428596" y="2428875"/>
            <a:ext cx="8572560" cy="3500438"/>
            <a:chOff x="-178627" y="1678769"/>
            <a:chExt cx="9501254" cy="3500462"/>
          </a:xfrm>
        </p:grpSpPr>
        <p:sp>
          <p:nvSpPr>
            <p:cNvPr id="26" name="TextBox 6"/>
            <p:cNvSpPr txBox="1"/>
            <p:nvPr/>
          </p:nvSpPr>
          <p:spPr>
            <a:xfrm>
              <a:off x="3678939" y="1678769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대안 시나리오</a:t>
              </a:r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1750156" y="2821777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선택 시나리오</a:t>
              </a: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5607723" y="2821777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예외 시나리오</a:t>
              </a:r>
            </a:p>
          </p:txBody>
        </p:sp>
        <p:cxnSp>
          <p:nvCxnSpPr>
            <p:cNvPr id="29" name="꺾인 연결선 28"/>
            <p:cNvCxnSpPr>
              <a:stCxn id="26" idx="2"/>
              <a:endCxn id="27" idx="0"/>
            </p:cNvCxnSpPr>
            <p:nvPr/>
          </p:nvCxnSpPr>
          <p:spPr>
            <a:xfrm rot="5400000">
              <a:off x="3286138" y="1534963"/>
              <a:ext cx="642941" cy="193068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꺾인 연결선 29"/>
            <p:cNvCxnSpPr>
              <a:stCxn id="26" idx="2"/>
              <a:endCxn id="28" idx="0"/>
            </p:cNvCxnSpPr>
            <p:nvPr/>
          </p:nvCxnSpPr>
          <p:spPr>
            <a:xfrm rot="16200000" flipH="1">
              <a:off x="5215872" y="1535915"/>
              <a:ext cx="642941" cy="192878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1" name="이등변 삼각형 30"/>
            <p:cNvSpPr/>
            <p:nvPr/>
          </p:nvSpPr>
          <p:spPr>
            <a:xfrm>
              <a:off x="4464528" y="2178835"/>
              <a:ext cx="214944" cy="214313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2" name="TextBox 15"/>
            <p:cNvSpPr txBox="1"/>
            <p:nvPr/>
          </p:nvSpPr>
          <p:spPr>
            <a:xfrm>
              <a:off x="-178627" y="3893347"/>
              <a:ext cx="1786121" cy="500065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 err="1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액터의</a:t>
              </a: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능동적인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옵션 선택</a:t>
              </a:r>
            </a:p>
          </p:txBody>
        </p:sp>
        <p:sp>
          <p:nvSpPr>
            <p:cNvPr id="33" name="TextBox 16"/>
            <p:cNvSpPr txBox="1"/>
            <p:nvPr/>
          </p:nvSpPr>
          <p:spPr>
            <a:xfrm>
              <a:off x="1750156" y="3893347"/>
              <a:ext cx="1786121" cy="500065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시스템의 상태</a:t>
              </a: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따른 선택</a:t>
              </a:r>
            </a:p>
          </p:txBody>
        </p:sp>
        <p:cxnSp>
          <p:nvCxnSpPr>
            <p:cNvPr id="34" name="꺾인 연결선 33"/>
            <p:cNvCxnSpPr>
              <a:stCxn id="27" idx="2"/>
              <a:endCxn id="32" idx="0"/>
            </p:cNvCxnSpPr>
            <p:nvPr/>
          </p:nvCxnSpPr>
          <p:spPr>
            <a:xfrm rot="5400000">
              <a:off x="1392122" y="2643203"/>
              <a:ext cx="571504" cy="192878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꺾인 연결선 34"/>
            <p:cNvCxnSpPr>
              <a:stCxn id="27" idx="2"/>
              <a:endCxn id="33" idx="0"/>
            </p:cNvCxnSpPr>
            <p:nvPr/>
          </p:nvCxnSpPr>
          <p:spPr>
            <a:xfrm rot="5400000">
              <a:off x="2357465" y="3608231"/>
              <a:ext cx="571504" cy="190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6" name="TextBox 20"/>
            <p:cNvSpPr txBox="1"/>
            <p:nvPr/>
          </p:nvSpPr>
          <p:spPr>
            <a:xfrm>
              <a:off x="3678939" y="3893347"/>
              <a:ext cx="1786121" cy="500065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데이터 유형</a:t>
              </a: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따른 선택</a:t>
              </a:r>
            </a:p>
          </p:txBody>
        </p:sp>
        <p:cxnSp>
          <p:nvCxnSpPr>
            <p:cNvPr id="37" name="꺾인 연결선 36"/>
            <p:cNvCxnSpPr>
              <a:stCxn id="27" idx="2"/>
              <a:endCxn id="36" idx="0"/>
            </p:cNvCxnSpPr>
            <p:nvPr/>
          </p:nvCxnSpPr>
          <p:spPr>
            <a:xfrm rot="16200000" flipH="1">
              <a:off x="3321857" y="2642252"/>
              <a:ext cx="571504" cy="193068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8" name="이등변 삼각형 37"/>
            <p:cNvSpPr/>
            <p:nvPr/>
          </p:nvSpPr>
          <p:spPr>
            <a:xfrm>
              <a:off x="2535745" y="3321843"/>
              <a:ext cx="214944" cy="214313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9" name="TextBox 41"/>
            <p:cNvSpPr txBox="1"/>
            <p:nvPr/>
          </p:nvSpPr>
          <p:spPr>
            <a:xfrm>
              <a:off x="3678939" y="4679165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부적절한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입력 형식 </a:t>
              </a: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예외</a:t>
              </a:r>
            </a:p>
          </p:txBody>
        </p:sp>
        <p:sp>
          <p:nvSpPr>
            <p:cNvPr id="40" name="TextBox 42"/>
            <p:cNvSpPr txBox="1"/>
            <p:nvPr/>
          </p:nvSpPr>
          <p:spPr>
            <a:xfrm>
              <a:off x="5607723" y="4679165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입력 시간 경과 </a:t>
              </a: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예외</a:t>
              </a:r>
            </a:p>
          </p:txBody>
        </p:sp>
        <p:cxnSp>
          <p:nvCxnSpPr>
            <p:cNvPr id="41" name="꺾인 연결선 40"/>
            <p:cNvCxnSpPr>
              <a:stCxn id="28" idx="2"/>
              <a:endCxn id="39" idx="0"/>
            </p:cNvCxnSpPr>
            <p:nvPr/>
          </p:nvCxnSpPr>
          <p:spPr>
            <a:xfrm rot="5400000">
              <a:off x="4858683" y="3036112"/>
              <a:ext cx="1357321" cy="1928783"/>
            </a:xfrm>
            <a:prstGeom prst="bentConnector3">
              <a:avLst>
                <a:gd name="adj1" fmla="val 87668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꺾인 연결선 41"/>
            <p:cNvCxnSpPr>
              <a:stCxn id="28" idx="2"/>
              <a:endCxn id="40" idx="0"/>
            </p:cNvCxnSpPr>
            <p:nvPr/>
          </p:nvCxnSpPr>
          <p:spPr>
            <a:xfrm rot="5400000">
              <a:off x="5822121" y="4001141"/>
              <a:ext cx="1357322" cy="1903"/>
            </a:xfrm>
            <a:prstGeom prst="bentConnector3">
              <a:avLst>
                <a:gd name="adj1" fmla="val 89841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3" name="TextBox 45"/>
            <p:cNvSpPr txBox="1"/>
            <p:nvPr/>
          </p:nvSpPr>
          <p:spPr>
            <a:xfrm>
              <a:off x="7536506" y="4679165"/>
              <a:ext cx="1786121" cy="500066"/>
            </a:xfrm>
            <a:prstGeom prst="rect">
              <a:avLst/>
            </a:prstGeom>
            <a:noFill/>
            <a:ln w="19050">
              <a:solidFill>
                <a:srgbClr val="4972BB">
                  <a:shade val="95000"/>
                  <a:satMod val="105000"/>
                </a:srgbClr>
              </a:solidFill>
            </a:ln>
          </p:spPr>
          <p:txBody>
            <a:bodyPr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시스템 처리 </a:t>
              </a: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예외</a:t>
              </a:r>
            </a:p>
          </p:txBody>
        </p:sp>
        <p:cxnSp>
          <p:nvCxnSpPr>
            <p:cNvPr id="44" name="꺾인 연결선 43"/>
            <p:cNvCxnSpPr>
              <a:stCxn id="28" idx="2"/>
              <a:endCxn id="43" idx="0"/>
            </p:cNvCxnSpPr>
            <p:nvPr/>
          </p:nvCxnSpPr>
          <p:spPr>
            <a:xfrm rot="16200000" flipH="1">
              <a:off x="6787466" y="3036112"/>
              <a:ext cx="1357321" cy="1928783"/>
            </a:xfrm>
            <a:prstGeom prst="bentConnector3">
              <a:avLst>
                <a:gd name="adj1" fmla="val 86944"/>
              </a:avLst>
            </a:prstGeom>
            <a:noFill/>
            <a:ln w="1905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5" name="이등변 삼각형 44"/>
            <p:cNvSpPr/>
            <p:nvPr/>
          </p:nvSpPr>
          <p:spPr>
            <a:xfrm>
              <a:off x="6393311" y="3321843"/>
              <a:ext cx="214944" cy="214313"/>
            </a:xfrm>
            <a:prstGeom prst="triangle">
              <a:avLst/>
            </a:prstGeom>
            <a:solidFill>
              <a:srgbClr val="FFFFFF"/>
            </a:solidFill>
            <a:ln w="1905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71538" y="6072206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5.9]</a:t>
            </a:r>
            <a:r>
              <a:rPr lang="ko-KR" altLang="en-US" sz="1600" b="1" dirty="0">
                <a:solidFill>
                  <a:schemeClr val="tx1"/>
                </a:solidFill>
              </a:rPr>
              <a:t>대안 시나리오의 세부 유형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36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47" name="날짜 개체 틀 4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F9DF96E-131F-4966-9D71-6364EC9815CB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42984"/>
            <a:ext cx="8001000" cy="4953016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선택 시나리오 </a:t>
            </a:r>
            <a:r>
              <a:rPr lang="en-US" altLang="ko-KR" sz="2400" dirty="0"/>
              <a:t>: </a:t>
            </a:r>
            <a:r>
              <a:rPr lang="ko-KR" altLang="en-US" sz="2400" dirty="0"/>
              <a:t>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예외가 아닌 정상적인 시스템의 동작 시 발생하는 다른 상황</a:t>
            </a:r>
            <a:endParaRPr lang="en-US" altLang="ko-KR" sz="2400" dirty="0"/>
          </a:p>
          <a:p>
            <a:pPr lvl="2"/>
            <a:r>
              <a:rPr lang="ko-KR" altLang="en-US" sz="1800" dirty="0" err="1"/>
              <a:t>액터의</a:t>
            </a:r>
            <a:r>
              <a:rPr lang="ko-KR" altLang="en-US" sz="1800" dirty="0"/>
              <a:t> 능동적인 옵션 선택</a:t>
            </a:r>
            <a:r>
              <a:rPr lang="en-US" altLang="ko-KR" sz="1800" dirty="0"/>
              <a:t>(O1)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(13/23)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1071538" y="3143248"/>
          <a:ext cx="7572428" cy="3078480"/>
        </p:xfrm>
        <a:graphic>
          <a:graphicData uri="http://schemas.openxmlformats.org/drawingml/2006/table">
            <a:tbl>
              <a:tblPr/>
              <a:tblGrid>
                <a:gridCol w="146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 입력이 요청되었을 때 암호 대신에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취소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눌러 출금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작업을 취소시킨다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 금액 입력이 요청되었을 때 출금 금액 대신에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취소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눌러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 작업을 취소시킨다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선택된 과목에 대한 수강 신청 확인을 할 때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대신에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아니요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선택해서 수강신청을 확정하지 않는다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아이디와 암호를 입력한 후에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누르는 대신에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초기화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눌러서 입력된 아이디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암호를 초기화한다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00100" y="2786058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5.11]</a:t>
            </a:r>
            <a:r>
              <a:rPr lang="ko-KR" altLang="en-US" sz="1600" b="1" dirty="0" err="1">
                <a:solidFill>
                  <a:schemeClr val="tx1"/>
                </a:solidFill>
              </a:rPr>
              <a:t>액터의</a:t>
            </a:r>
            <a:r>
              <a:rPr lang="ko-KR" altLang="en-US" sz="1600" b="1" dirty="0">
                <a:solidFill>
                  <a:schemeClr val="tx1"/>
                </a:solidFill>
              </a:rPr>
              <a:t> 능동적인 옵션 선택 시나리오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37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E3F0F8A-E5F8-4362-891C-EF2B63D8B95F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선택 시나리오 </a:t>
            </a:r>
            <a:r>
              <a:rPr lang="en-US" altLang="ko-KR" sz="2400" dirty="0"/>
              <a:t>: </a:t>
            </a:r>
            <a:r>
              <a:rPr lang="ko-KR" altLang="en-US" sz="2400" dirty="0"/>
              <a:t>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예외가 아닌 정상적인 시스템의 동작 시 발생하는 다른 상황</a:t>
            </a:r>
            <a:endParaRPr lang="en-US" altLang="ko-KR" sz="2400" dirty="0"/>
          </a:p>
          <a:p>
            <a:pPr lvl="2"/>
            <a:r>
              <a:rPr lang="ko-KR" altLang="en-US" sz="1800" dirty="0"/>
              <a:t>시스템의 상태에 따른 선택</a:t>
            </a:r>
            <a:r>
              <a:rPr lang="en-US" altLang="ko-KR" sz="1800" dirty="0"/>
              <a:t>(O2)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(14/23)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14414" y="3000373"/>
          <a:ext cx="7500990" cy="3261360"/>
        </p:xfrm>
        <a:graphic>
          <a:graphicData uri="http://schemas.openxmlformats.org/drawingml/2006/table">
            <a:tbl>
              <a:tblPr/>
              <a:tblGrid>
                <a:gridCol w="145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6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38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출금을 하고자 했지만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계좌의 잔액이 부족해서 출금하지 못하는 경우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출금을 하고자 했지만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ATM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기기에 충분한 현금이 준비되지 못해서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출금을 하지 못하는 경우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2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 신청할 과목을 선택했지만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그 과목이 이미 제한 수강정원을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초과하여 수강신청을 못하는 경우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수강할 과목을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7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개를 선택하였지만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지난 학기 성적이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3.0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이 되지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않아서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6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개 이하만 신청이 가능한 경우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5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아이디와 암호를 입력한 후에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눌렀지만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암호가 부정확하여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로그인을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못하는 경우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57290" y="2643182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5.12]</a:t>
            </a:r>
            <a:r>
              <a:rPr lang="ko-KR" altLang="en-US" sz="1600" b="1" dirty="0">
                <a:solidFill>
                  <a:schemeClr val="tx1"/>
                </a:solidFill>
              </a:rPr>
              <a:t>시스템의 상태에 따른 선택 시나리오의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38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27F3CD-76CF-49A4-B626-444C6191B63E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선택 시나리오 </a:t>
            </a:r>
            <a:r>
              <a:rPr lang="en-US" altLang="ko-KR" sz="2400" dirty="0"/>
              <a:t>: </a:t>
            </a:r>
            <a:r>
              <a:rPr lang="ko-KR" altLang="en-US" sz="2400" dirty="0"/>
              <a:t>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예외가 아닌 정상적인 시스템의 동작 시 발생하는 다른 상황</a:t>
            </a:r>
            <a:endParaRPr lang="en-US" altLang="ko-KR" sz="2400" dirty="0"/>
          </a:p>
          <a:p>
            <a:pPr lvl="2"/>
            <a:r>
              <a:rPr lang="ko-KR" altLang="en-US" sz="1800" dirty="0"/>
              <a:t>데이터 유형에 따른 선택</a:t>
            </a:r>
            <a:r>
              <a:rPr lang="en-US" altLang="ko-KR" sz="1800" dirty="0"/>
              <a:t>(O3)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(15/23)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1538" y="3071810"/>
          <a:ext cx="7572428" cy="2834640"/>
        </p:xfrm>
        <a:graphic>
          <a:graphicData uri="http://schemas.openxmlformats.org/drawingml/2006/table">
            <a:tbl>
              <a:tblPr/>
              <a:tblGrid>
                <a:gridCol w="146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 금액이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만원 미만이면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“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모두 현금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”, “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현금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+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선택 화면을 보여 주지 않는다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대출신청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대출신청 금액이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100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만원을 초과하면 보증인을 추가적으로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입력하도록 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학생등록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대학원생을 등록하는 경우에는 학부 정보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학교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전공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평점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추가적으로 입력하도록 한다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85852" y="2643182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5.13]</a:t>
            </a:r>
            <a:r>
              <a:rPr lang="ko-KR" altLang="en-US" sz="1600" b="1" dirty="0">
                <a:solidFill>
                  <a:schemeClr val="tx1"/>
                </a:solidFill>
              </a:rPr>
              <a:t>데이터 유형에 따른 선택 시나리오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39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01CD50-6179-4B24-AD97-0F0629A1147C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ko-KR" altLang="en-US" sz="2800" dirty="0"/>
              <a:t>소프트웨어 개발 </a:t>
            </a:r>
            <a:r>
              <a:rPr lang="en-US" altLang="ko-KR" sz="2800" dirty="0"/>
              <a:t>(Development of Software)</a:t>
            </a:r>
          </a:p>
          <a:p>
            <a:pPr lvl="1"/>
            <a:r>
              <a:rPr lang="ko-KR" altLang="en-US" sz="2400" dirty="0"/>
              <a:t>모델링 </a:t>
            </a:r>
            <a:r>
              <a:rPr lang="en-US" altLang="ko-KR" sz="2400" dirty="0"/>
              <a:t>(modeling)</a:t>
            </a:r>
          </a:p>
          <a:p>
            <a:pPr lvl="2"/>
            <a:r>
              <a:rPr lang="ko-KR" altLang="en-US" sz="1800" dirty="0"/>
              <a:t>실질적인 시스템에 대한 모델을 구축하는 활동</a:t>
            </a:r>
            <a:endParaRPr lang="en-US" altLang="ko-KR" sz="1800" dirty="0"/>
          </a:p>
          <a:p>
            <a:pPr lvl="2"/>
            <a:r>
              <a:rPr lang="ko-KR" altLang="en-US" sz="1800" dirty="0"/>
              <a:t>요구사항 정의</a:t>
            </a:r>
            <a:r>
              <a:rPr lang="en-US" altLang="ko-KR" sz="1800" dirty="0"/>
              <a:t>, </a:t>
            </a:r>
            <a:r>
              <a:rPr lang="ko-KR" altLang="en-US" sz="1800" dirty="0"/>
              <a:t>분석</a:t>
            </a:r>
            <a:r>
              <a:rPr lang="en-US" altLang="ko-KR" sz="1800" dirty="0"/>
              <a:t>, </a:t>
            </a:r>
            <a:r>
              <a:rPr lang="ko-KR" altLang="en-US" sz="1800" dirty="0"/>
              <a:t>설계를 수행</a:t>
            </a:r>
            <a:endParaRPr lang="en-US" altLang="ko-KR" sz="1800" dirty="0"/>
          </a:p>
          <a:p>
            <a:pPr lvl="2"/>
            <a:r>
              <a:rPr lang="ko-KR" altLang="en-US" sz="1800" dirty="0"/>
              <a:t>각 활동의 결과물은 시스템의 특정 측면에 대한 모델 작성</a:t>
            </a:r>
            <a:endParaRPr lang="en-US" altLang="ko-KR" sz="1800" dirty="0"/>
          </a:p>
          <a:p>
            <a:pPr lvl="1"/>
            <a:r>
              <a:rPr lang="ko-KR" altLang="en-US" sz="2400" dirty="0"/>
              <a:t>구현 </a:t>
            </a:r>
            <a:r>
              <a:rPr lang="en-US" altLang="ko-KR" sz="2400" dirty="0"/>
              <a:t>(implementation)</a:t>
            </a:r>
          </a:p>
          <a:p>
            <a:pPr lvl="2"/>
            <a:r>
              <a:rPr lang="ko-KR" altLang="en-US" sz="1800" dirty="0"/>
              <a:t>실질적으로 동작하는 시스템을 구축하는 활동</a:t>
            </a:r>
            <a:endParaRPr lang="en-US" altLang="ko-KR" sz="1800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(2/8)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286116" y="6143644"/>
            <a:ext cx="24288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1.2]</a:t>
            </a:r>
            <a:r>
              <a:rPr lang="ko-KR" altLang="en-US" sz="1600" b="1" dirty="0">
                <a:solidFill>
                  <a:schemeClr val="tx1"/>
                </a:solidFill>
              </a:rPr>
              <a:t>모델링과 구현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42910" y="3929066"/>
            <a:ext cx="8143875" cy="2286000"/>
            <a:chOff x="642910" y="3929066"/>
            <a:chExt cx="8143875" cy="2286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642910" y="3929066"/>
              <a:ext cx="8143875" cy="2286000"/>
              <a:chOff x="714375" y="1785938"/>
              <a:chExt cx="8143875" cy="3929062"/>
            </a:xfrm>
          </p:grpSpPr>
          <p:sp>
            <p:nvSpPr>
              <p:cNvPr id="38" name="오각형 3"/>
              <p:cNvSpPr>
                <a:spLocks noChangeArrowheads="1"/>
              </p:cNvSpPr>
              <p:nvPr/>
            </p:nvSpPr>
            <p:spPr bwMode="auto">
              <a:xfrm>
                <a:off x="714375" y="3500438"/>
                <a:ext cx="2000250" cy="714375"/>
              </a:xfrm>
              <a:prstGeom prst="homePlate">
                <a:avLst>
                  <a:gd name="adj" fmla="val 49998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Req. Gathering</a:t>
                </a: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오각형 4"/>
              <p:cNvSpPr>
                <a:spLocks noChangeArrowheads="1"/>
              </p:cNvSpPr>
              <p:nvPr/>
            </p:nvSpPr>
            <p:spPr bwMode="auto">
              <a:xfrm>
                <a:off x="2786063" y="3500438"/>
                <a:ext cx="1928812" cy="714375"/>
              </a:xfrm>
              <a:prstGeom prst="homePlate">
                <a:avLst>
                  <a:gd name="adj" fmla="val 50000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Analysis</a:t>
                </a: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오각형 6"/>
              <p:cNvSpPr>
                <a:spLocks noChangeArrowheads="1"/>
              </p:cNvSpPr>
              <p:nvPr/>
            </p:nvSpPr>
            <p:spPr bwMode="auto">
              <a:xfrm>
                <a:off x="6929438" y="3500438"/>
                <a:ext cx="1857375" cy="714375"/>
              </a:xfrm>
              <a:prstGeom prst="homePlate">
                <a:avLst>
                  <a:gd name="adj" fmla="val 50002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Implementation</a:t>
                </a: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오각형 7"/>
              <p:cNvSpPr>
                <a:spLocks noChangeArrowheads="1"/>
              </p:cNvSpPr>
              <p:nvPr/>
            </p:nvSpPr>
            <p:spPr bwMode="auto">
              <a:xfrm>
                <a:off x="714375" y="1785938"/>
                <a:ext cx="8143875" cy="714375"/>
              </a:xfrm>
              <a:prstGeom prst="homePlate">
                <a:avLst>
                  <a:gd name="adj" fmla="val 49981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소프트웨어 개발</a:t>
                </a:r>
              </a:p>
            </p:txBody>
          </p:sp>
          <p:sp>
            <p:nvSpPr>
              <p:cNvPr id="42" name="오각형 8"/>
              <p:cNvSpPr>
                <a:spLocks noChangeArrowheads="1"/>
              </p:cNvSpPr>
              <p:nvPr/>
            </p:nvSpPr>
            <p:spPr bwMode="auto">
              <a:xfrm>
                <a:off x="714375" y="2643188"/>
                <a:ext cx="6000750" cy="714375"/>
              </a:xfrm>
              <a:prstGeom prst="homePlate">
                <a:avLst>
                  <a:gd name="adj" fmla="val 50011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모델링</a:t>
                </a:r>
              </a:p>
            </p:txBody>
          </p:sp>
          <p:sp>
            <p:nvSpPr>
              <p:cNvPr id="43" name="오각형 9"/>
              <p:cNvSpPr>
                <a:spLocks noChangeArrowheads="1"/>
              </p:cNvSpPr>
              <p:nvPr/>
            </p:nvSpPr>
            <p:spPr bwMode="auto">
              <a:xfrm>
                <a:off x="6929438" y="2643188"/>
                <a:ext cx="1857375" cy="714375"/>
              </a:xfrm>
              <a:prstGeom prst="homePlate">
                <a:avLst>
                  <a:gd name="adj" fmla="val 50002"/>
                </a:avLst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구현</a:t>
                </a:r>
              </a:p>
            </p:txBody>
          </p:sp>
          <p:sp>
            <p:nvSpPr>
              <p:cNvPr id="44" name="순서도: 문서 10"/>
              <p:cNvSpPr>
                <a:spLocks noChangeArrowheads="1"/>
              </p:cNvSpPr>
              <p:nvPr/>
            </p:nvSpPr>
            <p:spPr bwMode="auto">
              <a:xfrm>
                <a:off x="714375" y="4786313"/>
                <a:ext cx="1928813" cy="928687"/>
              </a:xfrm>
              <a:prstGeom prst="flowChartDocument">
                <a:avLst/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요구사항모델</a:t>
                </a:r>
              </a:p>
            </p:txBody>
          </p:sp>
          <p:sp>
            <p:nvSpPr>
              <p:cNvPr id="45" name="순서도: 문서 11"/>
              <p:cNvSpPr>
                <a:spLocks noChangeArrowheads="1"/>
              </p:cNvSpPr>
              <p:nvPr/>
            </p:nvSpPr>
            <p:spPr bwMode="auto">
              <a:xfrm>
                <a:off x="2786063" y="4786313"/>
                <a:ext cx="1928812" cy="928687"/>
              </a:xfrm>
              <a:prstGeom prst="flowChartDocument">
                <a:avLst/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분석모델</a:t>
                </a:r>
              </a:p>
            </p:txBody>
          </p:sp>
          <p:sp>
            <p:nvSpPr>
              <p:cNvPr id="46" name="순서도: 문서 12"/>
              <p:cNvSpPr>
                <a:spLocks noChangeArrowheads="1"/>
              </p:cNvSpPr>
              <p:nvPr/>
            </p:nvSpPr>
            <p:spPr bwMode="auto">
              <a:xfrm>
                <a:off x="4857750" y="4786313"/>
                <a:ext cx="1928813" cy="928687"/>
              </a:xfrm>
              <a:prstGeom prst="flowChartDocument">
                <a:avLst/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설계모델</a:t>
                </a:r>
              </a:p>
            </p:txBody>
          </p:sp>
          <p:sp>
            <p:nvSpPr>
              <p:cNvPr id="47" name="순서도: 문서 13"/>
              <p:cNvSpPr>
                <a:spLocks noChangeArrowheads="1"/>
              </p:cNvSpPr>
              <p:nvPr/>
            </p:nvSpPr>
            <p:spPr bwMode="auto">
              <a:xfrm>
                <a:off x="6929438" y="4786313"/>
                <a:ext cx="1928812" cy="928687"/>
              </a:xfrm>
              <a:prstGeom prst="flowChartDocument">
                <a:avLst/>
              </a:prstGeom>
              <a:noFill/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시스템</a:t>
                </a:r>
              </a:p>
            </p:txBody>
          </p:sp>
          <p:sp>
            <p:nvSpPr>
              <p:cNvPr id="48" name="아래쪽 화살표 14"/>
              <p:cNvSpPr>
                <a:spLocks noChangeArrowheads="1"/>
              </p:cNvSpPr>
              <p:nvPr/>
            </p:nvSpPr>
            <p:spPr bwMode="auto">
              <a:xfrm>
                <a:off x="1071563" y="4286250"/>
                <a:ext cx="928687" cy="4286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972BB"/>
              </a:solidFill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49" name="아래쪽 화살표 15"/>
              <p:cNvSpPr>
                <a:spLocks noChangeArrowheads="1"/>
              </p:cNvSpPr>
              <p:nvPr/>
            </p:nvSpPr>
            <p:spPr bwMode="auto">
              <a:xfrm>
                <a:off x="3214688" y="4286250"/>
                <a:ext cx="928687" cy="4286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972BB"/>
              </a:solidFill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0" name="아래쪽 화살표 16"/>
              <p:cNvSpPr>
                <a:spLocks noChangeArrowheads="1"/>
              </p:cNvSpPr>
              <p:nvPr/>
            </p:nvSpPr>
            <p:spPr bwMode="auto">
              <a:xfrm>
                <a:off x="5214938" y="4286250"/>
                <a:ext cx="928687" cy="4286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972BB"/>
              </a:solidFill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1" name="아래쪽 화살표 17"/>
              <p:cNvSpPr>
                <a:spLocks noChangeArrowheads="1"/>
              </p:cNvSpPr>
              <p:nvPr/>
            </p:nvSpPr>
            <p:spPr bwMode="auto">
              <a:xfrm>
                <a:off x="7286625" y="4286250"/>
                <a:ext cx="928688" cy="4286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972BB"/>
              </a:solidFill>
              <a:ln w="9525" algn="ctr">
                <a:solidFill>
                  <a:srgbClr val="23387D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20" name="오각형 4"/>
            <p:cNvSpPr>
              <a:spLocks noChangeArrowheads="1"/>
            </p:cNvSpPr>
            <p:nvPr/>
          </p:nvSpPr>
          <p:spPr bwMode="auto">
            <a:xfrm>
              <a:off x="4714876" y="4929198"/>
              <a:ext cx="1928812" cy="415636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Design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CFB2B-03B7-4EB7-8178-11238CABB6DE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예외 시나리오 </a:t>
            </a:r>
            <a:r>
              <a:rPr lang="en-US" altLang="ko-KR" sz="2400" dirty="0"/>
              <a:t>:</a:t>
            </a:r>
            <a:r>
              <a:rPr lang="ko-KR" altLang="en-US" sz="2400" dirty="0"/>
              <a:t> 입력과 시스템 처리 과정에서 발생할 수 있는 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 상황</a:t>
            </a:r>
            <a:endParaRPr lang="en-US" altLang="ko-KR" sz="2400" dirty="0"/>
          </a:p>
          <a:p>
            <a:pPr lvl="2"/>
            <a:r>
              <a:rPr lang="ko-KR" altLang="en-US" sz="1800" dirty="0"/>
              <a:t>부적절한 입력 형식 예외</a:t>
            </a:r>
            <a:r>
              <a:rPr lang="en-US" altLang="ko-KR" sz="1800" dirty="0"/>
              <a:t>(E1)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(16/23)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3143248"/>
          <a:ext cx="7358114" cy="2834640"/>
        </p:xfrm>
        <a:graphic>
          <a:graphicData uri="http://schemas.openxmlformats.org/drawingml/2006/table">
            <a:tbl>
              <a:tblPr/>
              <a:tblGrid>
                <a:gridCol w="142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 입력 화면에서 네 자리 숫자를 누르지 않을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금액 입력 화면에서 허용되는 금액이 아닌 숫자를 누를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교과목 번호의 형식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00-000)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에 벗어나는 형식으로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교과목 번호를 입력할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6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자리 이하의 문자를 아이디로서 입력할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아이디와 동일한 암호를 입력할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2714620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5.14]</a:t>
            </a:r>
            <a:r>
              <a:rPr lang="ko-KR" altLang="en-US" sz="1600" b="1" dirty="0">
                <a:solidFill>
                  <a:schemeClr val="tx1"/>
                </a:solidFill>
              </a:rPr>
              <a:t>부적절한 입력 형식 예외 시나리오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40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3C8826-A9E6-4CBB-8775-C577A61DCA81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05804" cy="5286412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예외 시나리오 </a:t>
            </a:r>
            <a:r>
              <a:rPr lang="en-US" altLang="ko-KR" sz="2400" dirty="0"/>
              <a:t>:</a:t>
            </a:r>
            <a:r>
              <a:rPr lang="ko-KR" altLang="en-US" sz="2400" dirty="0"/>
              <a:t> 입력과 시스템 처리 과정에서 발생할 수 있는 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 상황</a:t>
            </a:r>
            <a:endParaRPr lang="en-US" altLang="ko-KR" sz="2400" dirty="0"/>
          </a:p>
          <a:p>
            <a:pPr lvl="2"/>
            <a:r>
              <a:rPr lang="ko-KR" altLang="en-US" sz="1800" dirty="0"/>
              <a:t>입력 시간 경과 예외</a:t>
            </a:r>
            <a:r>
              <a:rPr lang="en-US" altLang="ko-KR" sz="1800" dirty="0"/>
              <a:t>(E2)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(17/23)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3286124"/>
          <a:ext cx="7500990" cy="2316480"/>
        </p:xfrm>
        <a:graphic>
          <a:graphicData uri="http://schemas.openxmlformats.org/drawingml/2006/table">
            <a:tbl>
              <a:tblPr/>
              <a:tblGrid>
                <a:gridCol w="145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 입력 화면에서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10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동안 아무 입력이 없을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금액 입력 화면에서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10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동안 아무 입력이 없을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은행서버시스템으로부터 출금 처리 요청에 대해서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5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동안 </a:t>
                      </a:r>
                      <a:endParaRPr lang="en-US" alt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결과가 오지 않을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수강신청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교과목 번호 입력 화면에서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10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동안 아무 입력이 없을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00100" y="2786058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5.15]</a:t>
            </a:r>
            <a:r>
              <a:rPr lang="ko-KR" altLang="en-US" sz="1600" b="1" dirty="0">
                <a:solidFill>
                  <a:schemeClr val="tx1"/>
                </a:solidFill>
              </a:rPr>
              <a:t>입력 시간 경과 예외 시나리오 예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41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AE0480-7457-4926-A2DF-752E80443837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예외 시나리오 </a:t>
            </a:r>
            <a:r>
              <a:rPr lang="en-US" altLang="ko-KR" sz="2400" dirty="0"/>
              <a:t>:</a:t>
            </a:r>
            <a:r>
              <a:rPr lang="ko-KR" altLang="en-US" sz="2400" dirty="0"/>
              <a:t> 입력과 시스템 처리 과정에서 발생할 수 있는 오류</a:t>
            </a:r>
            <a:r>
              <a:rPr lang="en-US" altLang="ko-KR" sz="2400" dirty="0"/>
              <a:t>/</a:t>
            </a:r>
            <a:r>
              <a:rPr lang="ko-KR" altLang="en-US" sz="2400" dirty="0"/>
              <a:t>예외 상황</a:t>
            </a:r>
            <a:endParaRPr lang="en-US" altLang="ko-KR" sz="2400" dirty="0"/>
          </a:p>
          <a:p>
            <a:pPr lvl="2"/>
            <a:r>
              <a:rPr lang="ko-KR" altLang="en-US" sz="1800" dirty="0"/>
              <a:t>시스템 처리 예외</a:t>
            </a:r>
            <a:r>
              <a:rPr lang="en-US" altLang="ko-KR" sz="1800" dirty="0"/>
              <a:t>(E3)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(18/23)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4414" y="3286124"/>
          <a:ext cx="6715172" cy="2072640"/>
        </p:xfrm>
        <a:graphic>
          <a:graphicData uri="http://schemas.openxmlformats.org/drawingml/2006/table">
            <a:tbl>
              <a:tblPr/>
              <a:tblGrid>
                <a:gridCol w="206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 인쇄 장치에 장애가 있을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지폐 출금 장치에 장애가 있을 때</a:t>
                      </a: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수표 출금 장치에 장애가 있을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엘리베이터요청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문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모터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도착센서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램프 등에 장애가 있을 때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1538" y="2857496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5.16]</a:t>
            </a:r>
            <a:r>
              <a:rPr lang="ko-KR" altLang="en-US" sz="1600" b="1" dirty="0">
                <a:solidFill>
                  <a:schemeClr val="tx1"/>
                </a:solidFill>
              </a:rPr>
              <a:t>시스템 처리 예외 시나리오 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42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1923FD-716F-433B-A3AC-AF790338E060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71546"/>
            <a:ext cx="8001000" cy="5024454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시나리오 요약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(19/23)</a:t>
            </a:r>
            <a:endParaRPr lang="ko-KR" altLang="en-US" dirty="0"/>
          </a:p>
        </p:txBody>
      </p:sp>
      <p:grpSp>
        <p:nvGrpSpPr>
          <p:cNvPr id="20" name="그룹 3"/>
          <p:cNvGrpSpPr>
            <a:grpSpLocks/>
          </p:cNvGrpSpPr>
          <p:nvPr/>
        </p:nvGrpSpPr>
        <p:grpSpPr bwMode="auto">
          <a:xfrm>
            <a:off x="1000125" y="2071688"/>
            <a:ext cx="7429500" cy="4071956"/>
            <a:chOff x="2172126" y="1428736"/>
            <a:chExt cx="4377948" cy="4000528"/>
          </a:xfrm>
        </p:grpSpPr>
        <p:sp>
          <p:nvSpPr>
            <p:cNvPr id="21" name="아래쪽 화살표 20"/>
            <p:cNvSpPr/>
            <p:nvPr/>
          </p:nvSpPr>
          <p:spPr>
            <a:xfrm>
              <a:off x="3709085" y="1428736"/>
              <a:ext cx="571565" cy="4000528"/>
            </a:xfrm>
            <a:prstGeom prst="downArrow">
              <a:avLst/>
            </a:prstGeom>
            <a:solidFill>
              <a:srgbClr val="4972BB"/>
            </a:solidFill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기</a:t>
              </a: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본</a:t>
              </a: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시</a:t>
              </a: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나리오</a:t>
              </a:r>
              <a:endPara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2" name="꺾인 연결선 21"/>
            <p:cNvCxnSpPr/>
            <p:nvPr/>
          </p:nvCxnSpPr>
          <p:spPr>
            <a:xfrm rot="10800000" flipV="1">
              <a:off x="2923300" y="1999809"/>
              <a:ext cx="928910" cy="500254"/>
            </a:xfrm>
            <a:prstGeom prst="bentConnector3">
              <a:avLst>
                <a:gd name="adj1" fmla="val 10081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cxnSp>
          <p:nvCxnSpPr>
            <p:cNvPr id="23" name="꺾인 연결선 22"/>
            <p:cNvCxnSpPr/>
            <p:nvPr/>
          </p:nvCxnSpPr>
          <p:spPr>
            <a:xfrm rot="5400000" flipH="1" flipV="1">
              <a:off x="4137018" y="2357426"/>
              <a:ext cx="572580" cy="571565"/>
            </a:xfrm>
            <a:prstGeom prst="bentConnector3">
              <a:avLst>
                <a:gd name="adj1" fmla="val 182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4137526" y="2356919"/>
              <a:ext cx="571565" cy="1506"/>
            </a:xfrm>
            <a:prstGeom prst="straightConnector1">
              <a:avLst/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25" name="꺾인 연결선 24"/>
            <p:cNvCxnSpPr/>
            <p:nvPr/>
          </p:nvCxnSpPr>
          <p:spPr>
            <a:xfrm rot="16200000" flipH="1">
              <a:off x="4601612" y="2750688"/>
              <a:ext cx="643399" cy="428440"/>
            </a:xfrm>
            <a:prstGeom prst="bentConnector3">
              <a:avLst>
                <a:gd name="adj1" fmla="val -1995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cxnSp>
          <p:nvCxnSpPr>
            <p:cNvPr id="26" name="꺾인 연결선 25"/>
            <p:cNvCxnSpPr/>
            <p:nvPr/>
          </p:nvCxnSpPr>
          <p:spPr>
            <a:xfrm rot="10800000">
              <a:off x="3208615" y="3786862"/>
              <a:ext cx="643596" cy="500254"/>
            </a:xfrm>
            <a:prstGeom prst="bentConnector3">
              <a:avLst>
                <a:gd name="adj1" fmla="val 103524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2172126" y="1692463"/>
              <a:ext cx="1136583" cy="33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(O2) 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카드판독실패</a:t>
              </a: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>
              <a:off x="4280463" y="2049653"/>
              <a:ext cx="1657640" cy="33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(E1 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O2) 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암호불일치</a:t>
              </a:r>
            </a:p>
          </p:txBody>
        </p:sp>
        <p:sp>
          <p:nvSpPr>
            <p:cNvPr id="29" name="TextBox 12"/>
            <p:cNvSpPr txBox="1">
              <a:spLocks noChangeArrowheads="1"/>
            </p:cNvSpPr>
            <p:nvPr/>
          </p:nvSpPr>
          <p:spPr bwMode="auto">
            <a:xfrm>
              <a:off x="5137719" y="2714620"/>
              <a:ext cx="1412355" cy="33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(O2) 3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회 암호불일치</a:t>
              </a:r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2315002" y="3907041"/>
              <a:ext cx="909515" cy="574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(O2) 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현금 부족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3208615" y="3786862"/>
              <a:ext cx="643596" cy="1507"/>
            </a:xfrm>
            <a:prstGeom prst="straightConnector1">
              <a:avLst/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2" name="꺾인 연결선 31"/>
            <p:cNvCxnSpPr/>
            <p:nvPr/>
          </p:nvCxnSpPr>
          <p:spPr>
            <a:xfrm rot="16200000" flipH="1">
              <a:off x="4137772" y="4571655"/>
              <a:ext cx="571073" cy="571565"/>
            </a:xfrm>
            <a:prstGeom prst="bentConnector3">
              <a:avLst>
                <a:gd name="adj1" fmla="val 10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sp>
          <p:nvSpPr>
            <p:cNvPr id="33" name="TextBox 16"/>
            <p:cNvSpPr txBox="1">
              <a:spLocks noChangeArrowheads="1"/>
            </p:cNvSpPr>
            <p:nvPr/>
          </p:nvSpPr>
          <p:spPr bwMode="auto">
            <a:xfrm>
              <a:off x="4709091" y="4714884"/>
              <a:ext cx="1605610" cy="33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(E2) 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출금처리시간초과</a:t>
              </a:r>
            </a:p>
          </p:txBody>
        </p:sp>
        <p:cxnSp>
          <p:nvCxnSpPr>
            <p:cNvPr id="34" name="꺾인 연결선 33"/>
            <p:cNvCxnSpPr/>
            <p:nvPr/>
          </p:nvCxnSpPr>
          <p:spPr>
            <a:xfrm rot="10800000" flipV="1">
              <a:off x="2971008" y="3214282"/>
              <a:ext cx="927975" cy="500254"/>
            </a:xfrm>
            <a:prstGeom prst="bentConnector3">
              <a:avLst>
                <a:gd name="adj1" fmla="val 100818"/>
              </a:avLst>
            </a:prstGeom>
            <a:noFill/>
            <a:ln w="25400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oval" w="lg" len="lg"/>
            </a:ln>
            <a:effectLst/>
          </p:spPr>
        </p:cxnSp>
        <p:sp>
          <p:nvSpPr>
            <p:cNvPr id="35" name="TextBox 18"/>
            <p:cNvSpPr txBox="1">
              <a:spLocks noChangeArrowheads="1"/>
            </p:cNvSpPr>
            <p:nvPr/>
          </p:nvSpPr>
          <p:spPr bwMode="auto">
            <a:xfrm>
              <a:off x="2457878" y="2906908"/>
              <a:ext cx="977117" cy="574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(O1)“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571736" y="6143644"/>
            <a:ext cx="44291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5.10]</a:t>
            </a:r>
            <a:r>
              <a:rPr lang="ko-KR" altLang="en-US" sz="1600" b="1" dirty="0">
                <a:solidFill>
                  <a:schemeClr val="tx1"/>
                </a:solidFill>
              </a:rPr>
              <a:t>대안 시나리오 상세 유형 예</a:t>
            </a: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43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37" name="날짜 개체 틀 3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5BE23C-707D-457B-A539-0EC39478C9A1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71546"/>
            <a:ext cx="8001000" cy="5024454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유스케이스의</a:t>
            </a:r>
            <a:r>
              <a:rPr lang="ko-KR" altLang="en-US" sz="2400" dirty="0"/>
              <a:t> 기능적 행위를 시스템과 관련 </a:t>
            </a:r>
            <a:r>
              <a:rPr lang="ko-KR" altLang="en-US" sz="2400" dirty="0" err="1"/>
              <a:t>액터와의</a:t>
            </a:r>
            <a:r>
              <a:rPr lang="ko-KR" altLang="en-US" sz="2400" dirty="0"/>
              <a:t> 상호작용으로서 기술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(20/23)</a:t>
            </a:r>
            <a:endParaRPr lang="ko-KR" altLang="en-US" dirty="0"/>
          </a:p>
        </p:txBody>
      </p:sp>
      <p:grpSp>
        <p:nvGrpSpPr>
          <p:cNvPr id="30" name="그룹 4"/>
          <p:cNvGrpSpPr>
            <a:grpSpLocks/>
          </p:cNvGrpSpPr>
          <p:nvPr/>
        </p:nvGrpSpPr>
        <p:grpSpPr bwMode="auto">
          <a:xfrm>
            <a:off x="1500166" y="2643182"/>
            <a:ext cx="5770564" cy="3004073"/>
            <a:chOff x="1502653" y="1830963"/>
            <a:chExt cx="5990376" cy="3220461"/>
          </a:xfrm>
        </p:grpSpPr>
        <p:grpSp>
          <p:nvGrpSpPr>
            <p:cNvPr id="31" name="그룹 1"/>
            <p:cNvGrpSpPr>
              <a:grpSpLocks/>
            </p:cNvGrpSpPr>
            <p:nvPr/>
          </p:nvGrpSpPr>
          <p:grpSpPr bwMode="auto">
            <a:xfrm>
              <a:off x="2025062" y="3260516"/>
              <a:ext cx="613045" cy="529273"/>
              <a:chOff x="1214135" y="1287675"/>
              <a:chExt cx="714309" cy="1211021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285182" y="1287675"/>
                <a:ext cx="572215" cy="42833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 rot="5400000">
                <a:off x="1357120" y="1930181"/>
                <a:ext cx="42833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214135" y="1856194"/>
                <a:ext cx="714309" cy="3893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54" name="직선 연결선 53"/>
              <p:cNvCxnSpPr/>
              <p:nvPr/>
            </p:nvCxnSpPr>
            <p:spPr>
              <a:xfrm rot="5400000">
                <a:off x="1215538" y="2142944"/>
                <a:ext cx="354350" cy="357154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55" name="직선 연결선 54"/>
              <p:cNvCxnSpPr/>
              <p:nvPr/>
            </p:nvCxnSpPr>
            <p:spPr>
              <a:xfrm rot="16200000" flipH="1">
                <a:off x="1572692" y="2142944"/>
                <a:ext cx="354350" cy="357154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grpSp>
          <p:nvGrpSpPr>
            <p:cNvPr id="32" name="그룹 2"/>
            <p:cNvGrpSpPr>
              <a:grpSpLocks/>
            </p:cNvGrpSpPr>
            <p:nvPr/>
          </p:nvGrpSpPr>
          <p:grpSpPr bwMode="auto">
            <a:xfrm>
              <a:off x="6210907" y="3117560"/>
              <a:ext cx="613046" cy="529272"/>
              <a:chOff x="1215102" y="1287494"/>
              <a:chExt cx="714310" cy="1211020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1286150" y="1287494"/>
                <a:ext cx="572215" cy="42833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23387D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rot="5400000">
                <a:off x="1358088" y="1929999"/>
                <a:ext cx="428336" cy="0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215102" y="1856012"/>
                <a:ext cx="714309" cy="3893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49" name="직선 연결선 48"/>
              <p:cNvCxnSpPr/>
              <p:nvPr/>
            </p:nvCxnSpPr>
            <p:spPr>
              <a:xfrm rot="5400000">
                <a:off x="1216505" y="2142762"/>
                <a:ext cx="354350" cy="357154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16200000" flipH="1">
                <a:off x="1573660" y="2142762"/>
                <a:ext cx="354350" cy="357154"/>
              </a:xfrm>
              <a:prstGeom prst="line">
                <a:avLst/>
              </a:prstGeom>
              <a:noFill/>
              <a:ln w="31750" cap="flat" cmpd="sng" algn="ctr">
                <a:solidFill>
                  <a:srgbClr val="23387D"/>
                </a:solidFill>
                <a:prstDash val="solid"/>
              </a:ln>
              <a:effectLst/>
            </p:spPr>
          </p:cxnSp>
        </p:grp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5635640" y="3649950"/>
              <a:ext cx="1857389" cy="395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은행서버시스템</a:t>
              </a:r>
            </a:p>
          </p:txBody>
        </p:sp>
        <p:sp>
          <p:nvSpPr>
            <p:cNvPr id="34" name="TextBox 20"/>
            <p:cNvSpPr txBox="1">
              <a:spLocks noChangeArrowheads="1"/>
            </p:cNvSpPr>
            <p:nvPr/>
          </p:nvSpPr>
          <p:spPr bwMode="auto">
            <a:xfrm>
              <a:off x="3373486" y="1830963"/>
              <a:ext cx="2143140" cy="2286016"/>
            </a:xfrm>
            <a:prstGeom prst="rect">
              <a:avLst/>
            </a:prstGeom>
            <a:noFill/>
            <a:ln w="1587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ATM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3635129" y="3331995"/>
              <a:ext cx="1638083" cy="496940"/>
            </a:xfrm>
            <a:prstGeom prst="ellipse">
              <a:avLst/>
            </a:prstGeom>
            <a:noFill/>
            <a:ln w="25400" cap="flat" cmpd="sng" algn="ctr">
              <a:solidFill>
                <a:srgbClr val="4972BB">
                  <a:shade val="50000"/>
                </a:srgbClr>
              </a:solidFill>
              <a:prstDash val="solid"/>
            </a:ln>
            <a:effectLst/>
          </p:spPr>
          <p:txBody>
            <a:bodyPr lIns="0" rIns="0" anchor="ctr" anchorCtr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387D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출금</a:t>
              </a: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2707321" y="3563446"/>
              <a:ext cx="927808" cy="34037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5273212" y="3544725"/>
              <a:ext cx="791026" cy="17018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tailEnd type="arrow" w="lg" len="lg"/>
            </a:ln>
            <a:effectLst/>
          </p:spPr>
        </p:cxnSp>
        <p:sp>
          <p:nvSpPr>
            <p:cNvPr id="38" name="TextBox 30"/>
            <p:cNvSpPr txBox="1">
              <a:spLocks noChangeArrowheads="1"/>
            </p:cNvSpPr>
            <p:nvPr/>
          </p:nvSpPr>
          <p:spPr bwMode="auto">
            <a:xfrm>
              <a:off x="1502653" y="3802709"/>
              <a:ext cx="1561220" cy="395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ATM</a:t>
              </a: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grpSp>
          <p:nvGrpSpPr>
            <p:cNvPr id="39" name="그룹 9"/>
            <p:cNvGrpSpPr>
              <a:grpSpLocks/>
            </p:cNvGrpSpPr>
            <p:nvPr/>
          </p:nvGrpSpPr>
          <p:grpSpPr bwMode="auto">
            <a:xfrm>
              <a:off x="4350344" y="2331307"/>
              <a:ext cx="196107" cy="786254"/>
              <a:chOff x="4644082" y="1214700"/>
              <a:chExt cx="213411" cy="786254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644082" y="1214700"/>
                <a:ext cx="213411" cy="214433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644082" y="1500610"/>
                <a:ext cx="213411" cy="214433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644082" y="1786521"/>
                <a:ext cx="213411" cy="214433"/>
              </a:xfrm>
              <a:prstGeom prst="ellipse">
                <a:avLst/>
              </a:prstGeom>
              <a:solidFill>
                <a:srgbClr val="4972BB"/>
              </a:solidFill>
              <a:ln w="25400" cap="flat" cmpd="sng" algn="ctr">
                <a:solidFill>
                  <a:srgbClr val="4972BB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sp>
          <p:nvSpPr>
            <p:cNvPr id="40" name="TextBox 61"/>
            <p:cNvSpPr txBox="1">
              <a:spLocks noChangeArrowheads="1"/>
            </p:cNvSpPr>
            <p:nvPr/>
          </p:nvSpPr>
          <p:spPr bwMode="auto">
            <a:xfrm>
              <a:off x="2349493" y="4688483"/>
              <a:ext cx="4286280" cy="362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시스템과 액터간의 입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출력을 기술한다</a:t>
              </a:r>
              <a:r>
                <a:rPr kumimoji="0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rot="16200000" flipV="1">
              <a:off x="2670573" y="4008912"/>
              <a:ext cx="1072165" cy="286747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 rot="5400000" flipH="1" flipV="1">
              <a:off x="5099683" y="4081423"/>
              <a:ext cx="1072165" cy="141726"/>
            </a:xfrm>
            <a:prstGeom prst="straightConnector1">
              <a:avLst/>
            </a:prstGeom>
            <a:noFill/>
            <a:ln w="22225" cap="flat" cmpd="sng" algn="ctr">
              <a:solidFill>
                <a:srgbClr val="4972B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56" name="직사각형 55"/>
          <p:cNvSpPr/>
          <p:nvPr/>
        </p:nvSpPr>
        <p:spPr>
          <a:xfrm>
            <a:off x="1285852" y="6000768"/>
            <a:ext cx="642942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5.11]</a:t>
            </a:r>
            <a:r>
              <a:rPr lang="ko-KR" altLang="en-US" sz="1600" b="1" dirty="0">
                <a:solidFill>
                  <a:schemeClr val="tx1"/>
                </a:solidFill>
              </a:rPr>
              <a:t>시나리오 명세는 시스템과 </a:t>
            </a:r>
            <a:r>
              <a:rPr lang="ko-KR" altLang="en-US" sz="1600" b="1" dirty="0" err="1">
                <a:solidFill>
                  <a:schemeClr val="tx1"/>
                </a:solidFill>
              </a:rPr>
              <a:t>액터</a:t>
            </a:r>
            <a:r>
              <a:rPr lang="ko-KR" altLang="en-US" sz="1600" b="1" dirty="0">
                <a:solidFill>
                  <a:schemeClr val="tx1"/>
                </a:solidFill>
              </a:rPr>
              <a:t> 간의 상호작용을 기술한다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슬라이드 번호 개체 틀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44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57" name="날짜 개체 틀 5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6E0BB5-D933-4275-98B3-C46D10BAB06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71546"/>
            <a:ext cx="8001000" cy="5024454"/>
          </a:xfrm>
        </p:spPr>
        <p:txBody>
          <a:bodyPr/>
          <a:lstStyle/>
          <a:p>
            <a:r>
              <a:rPr lang="ko-KR" altLang="en-US" sz="2800" dirty="0"/>
              <a:t>시나리오</a:t>
            </a:r>
            <a:endParaRPr lang="en-US" altLang="ko-KR" sz="2800" dirty="0"/>
          </a:p>
          <a:p>
            <a:pPr lvl="1"/>
            <a:r>
              <a:rPr lang="ko-KR" altLang="en-US" sz="2400" dirty="0"/>
              <a:t>시나리오 명세는 대안 시나리오를 포함 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(21/23)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28794" y="2428868"/>
          <a:ext cx="6286544" cy="3752228"/>
        </p:xfrm>
        <a:graphic>
          <a:graphicData uri="http://schemas.openxmlformats.org/drawingml/2006/table">
            <a:tbl>
              <a:tblPr/>
              <a:tblGrid>
                <a:gridCol w="628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922">
                <a:tc>
                  <a:txBody>
                    <a:bodyPr/>
                    <a:lstStyle/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039">
                <a:tc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카드입력 장치에 카드를 삽입한다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삽입된 카드를 판독한다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메뉴 화면을 출력한다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선택한다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DO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암호 입력 화면을 출력한다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</a:t>
                      </a:r>
                      <a:r>
                        <a:rPr lang="ko-KR" sz="1400" b="1" i="1" kern="100" dirty="0">
                          <a:latin typeface="맑은 고딕"/>
                          <a:ea typeface="맑은 고딕"/>
                          <a:cs typeface="Times New Roman"/>
                        </a:rPr>
                        <a:t>암호를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입력한다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입력된 암호의 정확성을 점검한다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WHILE (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암호가 부정확함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출금 금액 입력 화면을 출력한다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인출금액을 입력한다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출금요청을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은행서버시스템은 요청된 출금에 대한 처리 결과를 시스템에게 통보한다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카드와 지폐를 배출하고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영수증은 인쇄한다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카드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지폐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영수증을 수령한다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지폐 배출 문을 닫는다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fld id="{EBDF827B-8168-4208-8954-0F1FBCBC8FD6}" type="slidenum">
              <a:rPr lang="ko-KR" altLang="en-US" smtClean="0"/>
              <a:pPr/>
              <a:t>45</a:t>
            </a:fld>
            <a:r>
              <a:rPr lang="en-US" altLang="ko-KR" dirty="0"/>
              <a:t>/76)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8662" y="2071678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5.18]</a:t>
            </a:r>
            <a:r>
              <a:rPr lang="ko-KR" altLang="en-US" sz="1600" b="1" dirty="0">
                <a:solidFill>
                  <a:schemeClr val="tx1"/>
                </a:solidFill>
              </a:rPr>
              <a:t>출금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유스케이스의</a:t>
            </a:r>
            <a:r>
              <a:rPr lang="ko-KR" altLang="en-US" sz="1600" b="1" dirty="0">
                <a:solidFill>
                  <a:schemeClr val="tx1"/>
                </a:solidFill>
              </a:rPr>
              <a:t> 시나리오 명세 예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대안 시나리오 포함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9E51C9-F088-4843-8DD7-E4BBD10F0012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시나리오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(22/23)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28794" y="1928802"/>
          <a:ext cx="5357850" cy="4581564"/>
        </p:xfrm>
        <a:graphic>
          <a:graphicData uri="http://schemas.openxmlformats.org/drawingml/2006/table">
            <a:tbl>
              <a:tblPr/>
              <a:tblGrid>
                <a:gridCol w="535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9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  <a:endParaRPr lang="ko-KR" sz="1600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4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A1: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카드판독 실패 시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(2)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에서 카드 판독이 안 될 때</a:t>
                      </a: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 판독 실패 화면을 출력한다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카드를 배출시킨다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4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A2: 3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회 암호 불일치 시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(8)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3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회 부정확한 암호가 입력되었을 때</a:t>
                      </a: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3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회 암호가 부정확함을 출력한다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카드를 배출시킨다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A3: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취소 입력 시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(10)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에서 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취소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버튼을 누를 때</a:t>
                      </a: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카드를 배출시킨다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4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A4: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현금 부족 시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(11)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에서 인출금액보다 적은 지폐가 있을 때</a:t>
                      </a: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최대 인출가능 금액을 출력한다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 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(10)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으로 간다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4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A5: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 처리 시간 초과 시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4826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(12)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에서 제한된 시간 내에 처리결과가 오지 않을 때</a:t>
                      </a: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출금이 안됨을 출력한다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시스템을 카드를 배출시킨다</a:t>
                      </a:r>
                    </a:p>
                  </a:txBody>
                  <a:tcPr marL="44824" marR="44824" marT="23657" marB="236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85786" y="1571612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5.18]</a:t>
            </a:r>
            <a:r>
              <a:rPr lang="ko-KR" altLang="en-US" sz="1600" b="1" dirty="0">
                <a:solidFill>
                  <a:schemeClr val="tx1"/>
                </a:solidFill>
              </a:rPr>
              <a:t>출금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유스케이스의</a:t>
            </a:r>
            <a:r>
              <a:rPr lang="ko-KR" altLang="en-US" sz="1600" b="1" dirty="0">
                <a:solidFill>
                  <a:schemeClr val="tx1"/>
                </a:solidFill>
              </a:rPr>
              <a:t> 시나리오 명세 예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대안 시나리오 포함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46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B7B0BB-6736-49BA-BBE5-E0FDAF92DF45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비기능적 요구사항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유스케이스와</a:t>
            </a:r>
            <a:r>
              <a:rPr lang="ko-KR" altLang="en-US" sz="2400" dirty="0"/>
              <a:t> 관련된 비기능적 요구사항 기술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기본 개념</a:t>
            </a:r>
            <a:r>
              <a:rPr lang="en-US" altLang="ko-KR" dirty="0"/>
              <a:t>(23/23)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2643182"/>
          <a:ext cx="7858180" cy="3505200"/>
        </p:xfrm>
        <a:graphic>
          <a:graphicData uri="http://schemas.openxmlformats.org/drawingml/2006/table">
            <a:tbl>
              <a:tblPr/>
              <a:tblGrid>
                <a:gridCol w="181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8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비기능적 요구사항의 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성능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은행서버시스템에 출금요청을 한 후 최장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5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이내에 결과를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받아야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신뢰성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고객의 계좌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인출 금액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기기의 지폐는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무결성이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있어야 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가용성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ATM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기기는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365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하루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24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시간 동작해야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엘리베이터요청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성능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대기자가 층 버튼을 누른 후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이내에 엘리베이터가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도착해야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가용성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엘리베이터는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365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하루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24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시간 동작해야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indent="0"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소장도서검색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성능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도서관 이용자가 검색을 요청한 후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5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초 이내에 검색 결과가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화면에 표시되어야 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47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8662" y="2214554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5.19]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유스케이스별</a:t>
            </a:r>
            <a:r>
              <a:rPr lang="ko-KR" altLang="en-US" sz="1600" b="1" dirty="0">
                <a:solidFill>
                  <a:schemeClr val="tx1"/>
                </a:solidFill>
              </a:rPr>
              <a:t> 비기능적 요구사항의 예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A60213-BCF3-4719-8D17-18BCFB76F567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70354-2EEB-C6C1-FF36-BE9E1868F90C}"/>
              </a:ext>
            </a:extLst>
          </p:cNvPr>
          <p:cNvSpPr txBox="1"/>
          <p:nvPr/>
        </p:nvSpPr>
        <p:spPr>
          <a:xfrm>
            <a:off x="2286000" y="31081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무결성은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비인가된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사람의 정보 변경을 막는 성질</a:t>
            </a:r>
            <a:endParaRPr lang="ko-KR" altLang="en-US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320118" cy="5095892"/>
          </a:xfrm>
        </p:spPr>
        <p:txBody>
          <a:bodyPr/>
          <a:lstStyle/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시나리오는 명확하고 이해가 용이한 문장 스타일로 기술</a:t>
            </a:r>
            <a:endParaRPr lang="en-US" altLang="ko-KR" dirty="0"/>
          </a:p>
          <a:p>
            <a:pPr lvl="2"/>
            <a:r>
              <a:rPr lang="ko-KR" altLang="en-US" dirty="0"/>
              <a:t>한 스텝에는 시스템 또는 하나의 </a:t>
            </a:r>
            <a:r>
              <a:rPr lang="ko-KR" altLang="en-US" dirty="0" err="1"/>
              <a:t>액터에</a:t>
            </a:r>
            <a:r>
              <a:rPr lang="ko-KR" altLang="en-US" dirty="0"/>
              <a:t> 의한 기능</a:t>
            </a:r>
            <a:r>
              <a:rPr lang="en-US" altLang="ko-KR" dirty="0"/>
              <a:t>/</a:t>
            </a:r>
            <a:r>
              <a:rPr lang="ko-KR" altLang="en-US" dirty="0"/>
              <a:t>행위를 기술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기본 원칙</a:t>
            </a:r>
            <a:r>
              <a:rPr lang="en-US" altLang="ko-KR" dirty="0"/>
              <a:t>(23/28)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813" y="2786058"/>
          <a:ext cx="7929617" cy="3200400"/>
        </p:xfrm>
        <a:graphic>
          <a:graphicData uri="http://schemas.openxmlformats.org/drawingml/2006/table">
            <a:tbl>
              <a:tblPr/>
              <a:tblGrid>
                <a:gridCol w="278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부적절한 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1200"/>
                        </a:spcAft>
                      </a:pPr>
                      <a:endParaRPr lang="en-US" sz="16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적절한 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카드가 삽입되면 시스템은 은행서버시스템을 이용해서 카드를 판독한다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ATM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카드를 삽입한다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은행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서버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시스템에게 카드 정보를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전달함으로써 카드 판독을 요청한다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서버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 판독 결과를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시스템에게 전달한다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모터를 정지시키고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문을 열고 층 램프를 끈다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모터에게 정지 명령을 보낸다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문에게 열기 명령을 보낸다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층 램프를 끈다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검색 키워드가 입력되면 검색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결과가 출력된다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도서관</a:t>
                      </a: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도서 검색을 위한 키워드를</a:t>
                      </a:r>
                      <a:endParaRPr lang="en-US" alt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입력한다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지정된 키워드에 해당하는 도서정보</a:t>
                      </a:r>
                      <a:r>
                        <a:rPr lang="ko-KR" alt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조회한 결과를 출력한다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1"/>
          <p:cNvSpPr>
            <a:spLocks noChangeArrowheads="1"/>
          </p:cNvSpPr>
          <p:nvPr/>
        </p:nvSpPr>
        <p:spPr bwMode="auto">
          <a:xfrm>
            <a:off x="3714744" y="3643314"/>
            <a:ext cx="452438" cy="13985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kumimoji="0" lang="ko-KR" altLang="en-US"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2285992"/>
            <a:ext cx="72152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5.40]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부적절한 문장 스타일의 예 </a:t>
            </a:r>
            <a:r>
              <a:rPr lang="en-US" altLang="ko-KR" sz="1600" b="1" dirty="0">
                <a:solidFill>
                  <a:schemeClr val="tx1"/>
                </a:solidFill>
              </a:rPr>
              <a:t>2)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48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F5D041-4A2D-4C76-A9B1-90F0C3EF99F9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  <a:r>
              <a:rPr lang="ko-KR" altLang="en-US" dirty="0" err="1"/>
              <a:t>유스케이스의</a:t>
            </a:r>
            <a:r>
              <a:rPr lang="ko-KR" altLang="en-US" dirty="0"/>
              <a:t> </a:t>
            </a:r>
            <a:r>
              <a:rPr lang="en-US" altLang="ko-KR" dirty="0"/>
              <a:t>CRUD</a:t>
            </a:r>
            <a:r>
              <a:rPr lang="ko-KR" altLang="en-US" dirty="0"/>
              <a:t>는 주요 대안 시나리오로 기술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실용 지침</a:t>
            </a:r>
            <a:r>
              <a:rPr lang="en-US" altLang="ko-KR" dirty="0"/>
              <a:t>(10/15)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2465760"/>
          <a:ext cx="7929618" cy="3820760"/>
        </p:xfrm>
        <a:graphic>
          <a:graphicData uri="http://schemas.openxmlformats.org/drawingml/2006/table">
            <a:tbl>
              <a:tblPr/>
              <a:tblGrid>
                <a:gridCol w="792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6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8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학적 관리 메인 화면에서 학생 관리를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학생 관리 메인 화면을 출력한다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뒤로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학적 관리 메인 화면을 보여 준다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– A1.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등록</a:t>
                      </a: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에서 분기</a:t>
                      </a: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A1.1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관리 메인 화면에서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등록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A1.2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학생 정보 등록 화면을 보여 준다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A1.3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정보를 입력하고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A1.4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입력된 학생 정보를 저장한다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A1.5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6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– A2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에서 분기</a:t>
                      </a: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A2.1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관리 메인 화면에서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학생 정보 검색 화면을 보여 준다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검색 키워드를 입력하고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입력된 키워드에 일치하는 학생을 검색하여 학생 정보 검색 결과 화면을 출력한다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A2.5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닫기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7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A2.6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49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14480" y="1928802"/>
            <a:ext cx="578647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5.51]</a:t>
            </a:r>
            <a:r>
              <a:rPr lang="ko-KR" altLang="en-US" sz="1600" b="1" dirty="0">
                <a:solidFill>
                  <a:schemeClr val="tx1"/>
                </a:solidFill>
              </a:rPr>
              <a:t>학생관리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유스케이스의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CRUD</a:t>
            </a:r>
            <a:r>
              <a:rPr lang="ko-KR" altLang="en-US" sz="1600" b="1" dirty="0">
                <a:solidFill>
                  <a:schemeClr val="tx1"/>
                </a:solidFill>
              </a:rPr>
              <a:t>별 대안 시나리오 명세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B805FC-C932-41E6-A92B-25D9805E7806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324492"/>
          </a:xfrm>
        </p:spPr>
        <p:txBody>
          <a:bodyPr/>
          <a:lstStyle/>
          <a:p>
            <a:r>
              <a:rPr lang="en-US" altLang="ko-KR" sz="2800" dirty="0"/>
              <a:t>UML(Unified Modeling Language)</a:t>
            </a:r>
          </a:p>
          <a:p>
            <a:pPr lvl="1"/>
            <a:r>
              <a:rPr lang="ko-KR" altLang="en-US" sz="2400" dirty="0"/>
              <a:t>모델링을 위한 언어 </a:t>
            </a:r>
            <a:r>
              <a:rPr lang="en-US" altLang="ko-KR" sz="2400" dirty="0"/>
              <a:t>(Lang. for modeling)</a:t>
            </a:r>
          </a:p>
          <a:p>
            <a:pPr lvl="1"/>
            <a:r>
              <a:rPr lang="ko-KR" altLang="en-US" sz="2400" dirty="0"/>
              <a:t>모델을 표현하기 위하여 사용됨 </a:t>
            </a:r>
            <a:r>
              <a:rPr lang="en-US" altLang="ko-KR" sz="2400" dirty="0"/>
              <a:t>(for representing models)</a:t>
            </a:r>
          </a:p>
          <a:p>
            <a:pPr lvl="1"/>
            <a:r>
              <a:rPr lang="ko-KR" altLang="en-US" sz="2400" dirty="0"/>
              <a:t>표현된 모델을 바탕으로 구현 활동</a:t>
            </a:r>
            <a:r>
              <a:rPr lang="en-US" altLang="ko-KR" sz="2400" dirty="0"/>
              <a:t>,</a:t>
            </a:r>
            <a:r>
              <a:rPr lang="ko-KR" altLang="en-US" sz="2400" dirty="0"/>
              <a:t> 테스트 활동 수행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(3/8)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3356992"/>
            <a:ext cx="6696744" cy="2376264"/>
            <a:chOff x="571500" y="2357438"/>
            <a:chExt cx="8572500" cy="2786062"/>
          </a:xfrm>
        </p:grpSpPr>
        <p:sp>
          <p:nvSpPr>
            <p:cNvPr id="43" name="오각형 3"/>
            <p:cNvSpPr>
              <a:spLocks noChangeArrowheads="1"/>
            </p:cNvSpPr>
            <p:nvPr/>
          </p:nvSpPr>
          <p:spPr bwMode="auto">
            <a:xfrm>
              <a:off x="571500" y="2357438"/>
              <a:ext cx="2000250" cy="714375"/>
            </a:xfrm>
            <a:prstGeom prst="homePlate">
              <a:avLst>
                <a:gd name="adj" fmla="val 49998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요구사항정의</a:t>
              </a:r>
            </a:p>
          </p:txBody>
        </p:sp>
        <p:sp>
          <p:nvSpPr>
            <p:cNvPr id="44" name="오각형 4"/>
            <p:cNvSpPr>
              <a:spLocks noChangeArrowheads="1"/>
            </p:cNvSpPr>
            <p:nvPr/>
          </p:nvSpPr>
          <p:spPr bwMode="auto">
            <a:xfrm>
              <a:off x="2643188" y="2357438"/>
              <a:ext cx="1928812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분석</a:t>
              </a:r>
            </a:p>
          </p:txBody>
        </p:sp>
        <p:sp>
          <p:nvSpPr>
            <p:cNvPr id="45" name="오각형 5"/>
            <p:cNvSpPr>
              <a:spLocks noChangeArrowheads="1"/>
            </p:cNvSpPr>
            <p:nvPr/>
          </p:nvSpPr>
          <p:spPr bwMode="auto">
            <a:xfrm>
              <a:off x="4643438" y="2357438"/>
              <a:ext cx="1928812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46" name="오각형 6"/>
            <p:cNvSpPr>
              <a:spLocks noChangeArrowheads="1"/>
            </p:cNvSpPr>
            <p:nvPr/>
          </p:nvSpPr>
          <p:spPr bwMode="auto">
            <a:xfrm>
              <a:off x="6643688" y="2357438"/>
              <a:ext cx="1214437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구현</a:t>
              </a:r>
            </a:p>
          </p:txBody>
        </p: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642938" y="3679825"/>
              <a:ext cx="5786437" cy="1463675"/>
            </a:xfrm>
            <a:prstGeom prst="rect">
              <a:avLst/>
            </a:prstGeom>
            <a:noFill/>
            <a:ln w="9525">
              <a:solidFill>
                <a:srgbClr val="23387D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UML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diagrams (models)</a:t>
              </a:r>
            </a:p>
          </p:txBody>
        </p:sp>
        <p:sp>
          <p:nvSpPr>
            <p:cNvPr id="48" name="아래쪽 화살표 10"/>
            <p:cNvSpPr>
              <a:spLocks noChangeArrowheads="1"/>
            </p:cNvSpPr>
            <p:nvPr/>
          </p:nvSpPr>
          <p:spPr bwMode="auto">
            <a:xfrm>
              <a:off x="100012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9" name="아래쪽 화살표 11"/>
            <p:cNvSpPr>
              <a:spLocks noChangeArrowheads="1"/>
            </p:cNvSpPr>
            <p:nvPr/>
          </p:nvSpPr>
          <p:spPr bwMode="auto">
            <a:xfrm>
              <a:off x="300037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50" name="아래쪽 화살표 12"/>
            <p:cNvSpPr>
              <a:spLocks noChangeArrowheads="1"/>
            </p:cNvSpPr>
            <p:nvPr/>
          </p:nvSpPr>
          <p:spPr bwMode="auto">
            <a:xfrm>
              <a:off x="5000625" y="3214688"/>
              <a:ext cx="928688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972BB"/>
            </a:solidFill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51" name="위로 굽은 화살표 50"/>
            <p:cNvSpPr/>
            <p:nvPr/>
          </p:nvSpPr>
          <p:spPr bwMode="auto">
            <a:xfrm>
              <a:off x="6572250" y="3357563"/>
              <a:ext cx="857250" cy="857250"/>
            </a:xfrm>
            <a:prstGeom prst="bentUpArrow">
              <a:avLst>
                <a:gd name="adj1" fmla="val 29309"/>
                <a:gd name="adj2" fmla="val 27154"/>
                <a:gd name="adj3" fmla="val 35774"/>
              </a:avLst>
            </a:prstGeom>
            <a:solidFill>
              <a:srgbClr val="4972BB"/>
            </a:solidFill>
            <a:ln w="9525" cap="flat" cmpd="sng" algn="ctr">
              <a:solidFill>
                <a:srgbClr val="23387D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52" name="오각형 14"/>
            <p:cNvSpPr>
              <a:spLocks noChangeArrowheads="1"/>
            </p:cNvSpPr>
            <p:nvPr/>
          </p:nvSpPr>
          <p:spPr bwMode="auto">
            <a:xfrm>
              <a:off x="7929563" y="2357438"/>
              <a:ext cx="1214437" cy="714375"/>
            </a:xfrm>
            <a:prstGeom prst="homePlate">
              <a:avLst>
                <a:gd name="adj" fmla="val 50000"/>
              </a:avLst>
            </a:prstGeom>
            <a:noFill/>
            <a:ln w="9525" algn="ctr">
              <a:solidFill>
                <a:srgbClr val="23387D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테스트</a:t>
              </a:r>
            </a:p>
          </p:txBody>
        </p:sp>
        <p:sp>
          <p:nvSpPr>
            <p:cNvPr id="53" name="위로 굽은 화살표 52"/>
            <p:cNvSpPr/>
            <p:nvPr/>
          </p:nvSpPr>
          <p:spPr bwMode="auto">
            <a:xfrm>
              <a:off x="6572250" y="3429000"/>
              <a:ext cx="2071688" cy="1500188"/>
            </a:xfrm>
            <a:prstGeom prst="bentUpArrow">
              <a:avLst>
                <a:gd name="adj1" fmla="val 19766"/>
                <a:gd name="adj2" fmla="val 27154"/>
                <a:gd name="adj3" fmla="val 35774"/>
              </a:avLst>
            </a:prstGeom>
            <a:solidFill>
              <a:srgbClr val="4972BB"/>
            </a:solidFill>
            <a:ln w="9525" cap="flat" cmpd="sng" algn="ctr">
              <a:solidFill>
                <a:srgbClr val="23387D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143240" y="5857892"/>
            <a:ext cx="24288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1.3]UML</a:t>
            </a:r>
            <a:r>
              <a:rPr lang="ko-KR" altLang="en-US" sz="1600" b="1" dirty="0">
                <a:solidFill>
                  <a:schemeClr val="tx1"/>
                </a:solidFill>
              </a:rPr>
              <a:t>과 모델링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6D20A-8F4E-480D-88ED-17AAE5B2B4B9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  <a:r>
              <a:rPr lang="ko-KR" altLang="en-US" dirty="0" err="1"/>
              <a:t>유스케이스의</a:t>
            </a:r>
            <a:r>
              <a:rPr lang="ko-KR" altLang="en-US" dirty="0"/>
              <a:t> </a:t>
            </a:r>
            <a:r>
              <a:rPr lang="en-US" altLang="ko-KR" dirty="0"/>
              <a:t>CRUD</a:t>
            </a:r>
            <a:r>
              <a:rPr lang="ko-KR" altLang="en-US" dirty="0"/>
              <a:t>는 주요 대안 시나리오로서 기술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실용 지침</a:t>
            </a:r>
            <a:r>
              <a:rPr lang="en-US" altLang="ko-KR" dirty="0"/>
              <a:t>(11/15)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71538" y="2323670"/>
          <a:ext cx="7358113" cy="3962850"/>
        </p:xfrm>
        <a:graphic>
          <a:graphicData uri="http://schemas.openxmlformats.org/drawingml/2006/table">
            <a:tbl>
              <a:tblPr/>
              <a:tblGrid>
                <a:gridCol w="735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7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– A3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조회</a:t>
                      </a: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A2.4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에서 분기</a:t>
                      </a: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A3.1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정보 검색 결과 화면에서 특정 학생의 이름을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A3.2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선택된 학생에 대한 상세 정보를 학생 정보 조회 화면에 출력한다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A3.3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닫기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A3.4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A2.4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– A4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</a:p>
                    <a:p>
                      <a:pPr marL="508000" indent="63500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A3.3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에서 분기</a:t>
                      </a: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A4.1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정보 조회 화면에서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A4.2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학생 정보 수정 화면을 출력한다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A4.3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정보를 수정하고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A4.4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수정된 학생 정보를 저장한다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A4.5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A3.2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– A5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</a:p>
                    <a:p>
                      <a:pPr marL="508000" indent="127000"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A2.3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A3.3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에서 분기</a:t>
                      </a: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A5.1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학생 정보 검색 결과 화면에서 특정 학생의 이름 옆의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를 선택하거나 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 정보 조회 화면에서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를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A5.2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학생 정보 삭제에 대한 확인 화면을 출력한다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A5.3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학적</a:t>
                      </a:r>
                      <a:r>
                        <a:rPr lang="en-US" alt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관리자는 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”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버튼을 선택한다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A5.4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해당 학생 정보를 삭제한다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08000" indent="123825"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A5.5 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 A2.4</a:t>
                      </a: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r>
                        <a:rPr lang="en-US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643" marR="38643" marT="20395" marB="203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928794" y="1857364"/>
            <a:ext cx="578647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 </a:t>
            </a:r>
            <a:r>
              <a:rPr lang="en-US" altLang="ko-KR" sz="1600" b="1" dirty="0">
                <a:solidFill>
                  <a:schemeClr val="tx1"/>
                </a:solidFill>
              </a:rPr>
              <a:t>5.51]</a:t>
            </a:r>
            <a:r>
              <a:rPr lang="ko-KR" altLang="en-US" sz="1600" b="1" dirty="0">
                <a:solidFill>
                  <a:schemeClr val="tx1"/>
                </a:solidFill>
              </a:rPr>
              <a:t>학생관리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유스케이스의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CRUD</a:t>
            </a:r>
            <a:r>
              <a:rPr lang="ko-KR" altLang="en-US" sz="1600" b="1" dirty="0">
                <a:solidFill>
                  <a:schemeClr val="tx1"/>
                </a:solidFill>
              </a:rPr>
              <a:t>별 대안 시나리오 명세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50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686CBB-B0E5-4B8D-B052-72F2FB26079A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77242" cy="5095892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모델의 작성</a:t>
            </a:r>
            <a:endParaRPr lang="en-US" altLang="ko-KR" dirty="0"/>
          </a:p>
          <a:p>
            <a:pPr lvl="1"/>
            <a:r>
              <a:rPr lang="ko-KR" altLang="en-US" sz="2000" dirty="0"/>
              <a:t>사용자</a:t>
            </a:r>
            <a:r>
              <a:rPr lang="en-US" altLang="ko-KR" sz="2000" dirty="0"/>
              <a:t>/</a:t>
            </a:r>
            <a:r>
              <a:rPr lang="ko-KR" altLang="en-US" sz="2000" dirty="0"/>
              <a:t>고객의 기능적</a:t>
            </a:r>
            <a:r>
              <a:rPr lang="en-US" altLang="ko-KR" sz="2000" dirty="0"/>
              <a:t>/</a:t>
            </a:r>
            <a:r>
              <a:rPr lang="ko-KR" altLang="en-US" sz="2000" dirty="0"/>
              <a:t>비기능적 요구사항을 도출해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모델 작성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(2/7)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1928802"/>
            <a:ext cx="4357696" cy="3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00364" y="6072206"/>
            <a:ext cx="41434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3.14]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모델의 작성 예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897A4A-6C04-4087-9246-885681C0DDD4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51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928670"/>
            <a:ext cx="8001000" cy="5167330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상세화</a:t>
            </a:r>
            <a:endParaRPr lang="en-US" altLang="ko-KR" dirty="0"/>
          </a:p>
          <a:p>
            <a:pPr lvl="1"/>
            <a:r>
              <a:rPr lang="ko-KR" altLang="en-US" sz="2000" dirty="0"/>
              <a:t>요구사항을 구체화하여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명세서 작성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(3/7)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2285992"/>
          <a:ext cx="7358112" cy="3982846"/>
        </p:xfrm>
        <a:graphic>
          <a:graphicData uri="http://schemas.openxmlformats.org/drawingml/2006/table">
            <a:tbl>
              <a:tblPr/>
              <a:tblGrid>
                <a:gridCol w="81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0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도서대출신청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5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개요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 대출하고자 하는 도서를 신청한다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신청된 도서는 일정 기간 동안 대출신청자에게 예약된다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 가능 도서가 없는 경우 시스템은 해당 도서가 준비되면 대출신청자에게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SMS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전송시스템을 통하여 대출가능 함을 통보한다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 실제로 대출을 하기 전에 대출신청을 취소할 수 있다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대출신청 후 일정 시간 내에 실제 대출을 하지 않은 경우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Timer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를 통해서 시스템은 자동으로 대출신청을 취소시킨다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 신청된 도서 대출에 대한 진행 상황을 조회할 수 있다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관련 액터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주 액터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보조 액터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SMS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전송시스템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, Timer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24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우선 순위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중요도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1(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난이도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1(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상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선행 조건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시스템에 </a:t>
                      </a:r>
                      <a:r>
                        <a:rPr lang="ko-KR" sz="10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로그인을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한 생태이어야 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대출한도 이상을 대출한 상태가 아니다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학생은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교수는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 연체료를 미납한 상태가 아니다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대출하고자 하는 도서에 대하여 대출 가능한 도서가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권 이상 존재 해야 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후행 조건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교수 별 대출신청이 가능한 도서의 수는 대출 신청된 도서 수만큼 감소한다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 신청이 된 도서는 대출 예약 상태가 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해당 도서에 대하여 대출이 가능한 도서의 수는 감소한다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0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시나리오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기본 시나리오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액터와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시스템 간의 기본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정상 시나리오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대안 시나리오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액터와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 시스템 간의 예외</a:t>
                      </a: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선택 시나리오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비기능적</a:t>
                      </a:r>
                      <a:endParaRPr lang="en-US" altLang="ko-KR" sz="10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해당 없음</a:t>
                      </a:r>
                    </a:p>
                  </a:txBody>
                  <a:tcPr marL="51637" marR="51637" marT="27253" marB="2725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57290" y="1928802"/>
            <a:ext cx="528641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3.9]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유스케이스명세서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도서대출신청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F3BBA5-DE6B-481C-AA56-8F452F23722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52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71546"/>
            <a:ext cx="8001000" cy="5024454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모델의 구조화</a:t>
            </a:r>
            <a:endParaRPr lang="en-US" altLang="ko-KR" dirty="0"/>
          </a:p>
          <a:p>
            <a:pPr lvl="1"/>
            <a:r>
              <a:rPr lang="ko-KR" altLang="en-US" sz="2000" dirty="0"/>
              <a:t>목적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모델과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명세서의 </a:t>
            </a:r>
            <a:r>
              <a:rPr lang="ko-KR" altLang="en-US" sz="2000" dirty="0" err="1"/>
              <a:t>가독성과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확장성을</a:t>
            </a:r>
            <a:r>
              <a:rPr lang="ko-KR" altLang="en-US" sz="2000" dirty="0"/>
              <a:t> 높임</a:t>
            </a:r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2143116"/>
            <a:ext cx="4714908" cy="409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57422" y="6215082"/>
            <a:ext cx="485778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3.15]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모델의 구조화의 예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62FD9CE-B888-4377-8AD4-9EBA66859FF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53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05804" cy="5286412"/>
          </a:xfrm>
        </p:spPr>
        <p:txBody>
          <a:bodyPr/>
          <a:lstStyle/>
          <a:p>
            <a:r>
              <a:rPr lang="ko-KR" altLang="en-US" dirty="0"/>
              <a:t>검토기준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요약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928802"/>
          <a:ext cx="8215370" cy="4084320"/>
        </p:xfrm>
        <a:graphic>
          <a:graphicData uri="http://schemas.openxmlformats.org/drawingml/2006/table">
            <a:tbl>
              <a:tblPr/>
              <a:tblGrid>
                <a:gridCol w="11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개요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나타내는 전체적인 기능이 명확히 기술되어야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상호 작용을 하는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액터를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일부 기능만을 뜻해서는 안 된다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주요 대안 시나리오가 언급되어야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액터가 언급되어야 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시스템 내부의 기능과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상호작용을 상세하게 기술해서는 안 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</a:t>
                      </a:r>
                      <a:r>
                        <a:rPr lang="ko-KR" sz="16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액터는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다이어그램과 일관되어야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우선순위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우선 순위는 해당 기능의 중요도와 개발의 난이도를 고려하여 결정한다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17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선행조건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정상적으로 수행되기 위하여 가정하고 있는 상황을 표현해야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수행 시작을 위하여 항상 만족이 되어야 하는 조건이다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시스템 상태에 대한 제약으로 표현된다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유스케이스의 선행 조건은 사용자 인터페이스에 반영된다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517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후행조건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 수행 결과를 후행조건을 통하여 파악할 수 있어야 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수행 완료 후에 만족이 되어야 하는 조건이다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 조건은 입력과 시스템 상태의 변화에 대한 조건으로 기술된다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54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EBC8C47-4CC6-44BC-B58C-1D2F52A7A5C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0166" y="1500174"/>
            <a:ext cx="521497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5.53]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 검토 기준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1472" y="1000108"/>
            <a:ext cx="8001000" cy="5081590"/>
          </a:xfrm>
        </p:spPr>
        <p:txBody>
          <a:bodyPr/>
          <a:lstStyle/>
          <a:p>
            <a:r>
              <a:rPr lang="ko-KR" altLang="en-US" dirty="0"/>
              <a:t>검토기준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요약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928802"/>
          <a:ext cx="8001056" cy="3749040"/>
        </p:xfrm>
        <a:graphic>
          <a:graphicData uri="http://schemas.openxmlformats.org/drawingml/2006/table">
            <a:tbl>
              <a:tblPr/>
              <a:tblGrid>
                <a:gridCol w="110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 rowSpan="9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시나리오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관련된 모든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모든 상호작용을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시나리오는 명확하고 이해가 용이한 문장 스타일로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개발자의 기술적인 용어를 사용하지 않고 도메인의 용어를 사용한다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각 스텝은 주어는 시스템 또는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액터를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주어로는 능동태의 문장으로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한 스텝에는 시스템 또는 하나의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액터에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의한 기능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행위를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시스템과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출력이 명확하게 기술되어야 한다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각 스텝은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시스템간의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 및 시스템의 기능의 궁극적인 목적을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인식할 수 없는 시스템 내부의 동작과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 방법을 상세하게 기술하지 않는다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 시나리오와 주요 대안 시나리오 모두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4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비기능적</a:t>
                      </a:r>
                      <a:br>
                        <a:rPr lang="en-US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</a:b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요구사항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검증이 가능하도록 명확하고 구체적으로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1538" y="1500174"/>
            <a:ext cx="521497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5.53]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 검토 기준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55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418AF3-1582-458D-85DF-53BEC2A5A1D3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677AE2-5224-6279-7283-EE1CAEBF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4124C4-CF64-A3B6-2037-9F4FA8B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조직화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D803B-8A8D-054B-E655-C93F3D4D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C675E-F7F6-920C-30EE-8EE1C5562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56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2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142984"/>
            <a:ext cx="8001000" cy="4953016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모델의 조직화</a:t>
            </a:r>
            <a:endParaRPr lang="en-US" altLang="ko-KR" dirty="0"/>
          </a:p>
          <a:p>
            <a:pPr lvl="1"/>
            <a:r>
              <a:rPr lang="ko-KR" altLang="en-US" sz="2000" dirty="0"/>
              <a:t>목적 </a:t>
            </a:r>
            <a:r>
              <a:rPr lang="en-US" altLang="ko-KR" sz="2000" dirty="0"/>
              <a:t>: </a:t>
            </a:r>
            <a:r>
              <a:rPr lang="ko-KR" altLang="en-US" sz="2000" dirty="0"/>
              <a:t>패키지를 활용해 모델을 조직화해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모델의 규모와 복잡성 관리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4143404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4786322"/>
            <a:ext cx="385765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3.16]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모델의 조직화 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500694" y="2857496"/>
          <a:ext cx="2857520" cy="3063240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패키지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배치된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로그인관리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개인정보관리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98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구매희망도서신청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도서주문관리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도서정보관리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개별도서관리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78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대출관리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소장자료검색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도서대출신청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대출신청자동취소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대출반납일만료통보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도서대출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도서반납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연체료부과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맑은 고딕"/>
                          <a:ea typeface="맑은 고딕"/>
                          <a:cs typeface="Times New Roman"/>
                        </a:rPr>
                        <a:t>도서대출가능통보</a:t>
                      </a: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429124" y="2500306"/>
            <a:ext cx="42862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 3.9]</a:t>
            </a:r>
            <a:r>
              <a:rPr lang="ko-KR" altLang="en-US" sz="1600" b="1" dirty="0">
                <a:solidFill>
                  <a:schemeClr val="tx1"/>
                </a:solidFill>
              </a:rPr>
              <a:t>도서관리시스템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 err="1">
                <a:solidFill>
                  <a:schemeClr val="tx1"/>
                </a:solidFill>
              </a:rPr>
              <a:t>패키지별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C0C0DF6-19B2-417E-9DF0-750D58176F81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57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7.2 </a:t>
            </a:r>
            <a:r>
              <a:rPr lang="ko-KR" altLang="en-US" dirty="0"/>
              <a:t>기본 개념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다수의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그룹화하는 수단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패키지를 이용해 </a:t>
            </a:r>
            <a:r>
              <a:rPr lang="ko-KR" altLang="en-US" dirty="0" err="1"/>
              <a:t>유스케이스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45133FC-DD0B-4C5D-AF53-80656D75A801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357290" y="6072206"/>
            <a:ext cx="671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7.5]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패키지를 이용한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모델 조직화의 예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6864" y="2357430"/>
            <a:ext cx="4902045" cy="366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58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err="1"/>
              <a:t>유스케이스</a:t>
            </a:r>
            <a:r>
              <a:rPr lang="ko-KR" altLang="en-US" sz="2400" dirty="0"/>
              <a:t> 패키지의 </a:t>
            </a:r>
            <a:r>
              <a:rPr lang="ko-KR" altLang="en-US" sz="2400" dirty="0" err="1"/>
              <a:t>유스케이스들은</a:t>
            </a:r>
            <a:r>
              <a:rPr lang="ko-KR" altLang="en-US" sz="2400" dirty="0"/>
              <a:t> 유사한 기능 표현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UML</a:t>
            </a:r>
            <a:r>
              <a:rPr lang="ko-KR" altLang="en-US" sz="2000" dirty="0"/>
              <a:t>은 패키지 내부의 배치될 모델 요소의 제약이 없으나 효과적인 모델링을 위해 유사항 성격의 모델 요소 배치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(</a:t>
            </a:r>
            <a:r>
              <a:rPr lang="ko-KR" altLang="en-US" sz="1800" dirty="0" err="1"/>
              <a:t>액터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유스케이스</a:t>
            </a:r>
            <a:r>
              <a:rPr lang="en-US" altLang="ko-KR" sz="1800" dirty="0"/>
              <a:t>)</a:t>
            </a:r>
            <a:r>
              <a:rPr lang="ko-KR" altLang="en-US" sz="1800" dirty="0"/>
              <a:t>포함</a:t>
            </a:r>
            <a:r>
              <a:rPr lang="en-US" altLang="ko-KR" sz="1800" dirty="0"/>
              <a:t>, (</a:t>
            </a:r>
            <a:r>
              <a:rPr lang="ko-KR" altLang="en-US" sz="1800" dirty="0"/>
              <a:t>클래스</a:t>
            </a:r>
            <a:r>
              <a:rPr lang="en-US" altLang="ko-KR" sz="1800" dirty="0"/>
              <a:t>/</a:t>
            </a:r>
            <a:r>
              <a:rPr lang="ko-KR" altLang="en-US" sz="1800" dirty="0"/>
              <a:t>컴포넌트</a:t>
            </a:r>
            <a:r>
              <a:rPr lang="en-US" altLang="ko-KR" sz="1800" dirty="0"/>
              <a:t>) </a:t>
            </a:r>
            <a:r>
              <a:rPr lang="ko-KR" altLang="en-US" sz="1800" dirty="0"/>
              <a:t>포함 등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기능적으로 유사한 </a:t>
            </a:r>
            <a:r>
              <a:rPr lang="ko-KR" altLang="en-US" sz="2000" dirty="0" err="1"/>
              <a:t>유스케이스들을</a:t>
            </a:r>
            <a:r>
              <a:rPr lang="ko-KR" altLang="en-US" sz="2000" dirty="0"/>
              <a:t> 그룹화</a:t>
            </a:r>
            <a:endParaRPr lang="en-US" altLang="ko-KR" sz="2000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AD06A72-B0C5-4E98-A8D0-92CEF53369DB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071670" y="6080959"/>
            <a:ext cx="5715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7.6]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유스케이스다이어그램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인터넷뱅킹시스템의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예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428728" y="3286124"/>
            <a:ext cx="6643734" cy="2714643"/>
            <a:chOff x="-717777" y="2214563"/>
            <a:chExt cx="9198428" cy="421481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00250" y="2214563"/>
              <a:ext cx="5219700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타원 10"/>
            <p:cNvSpPr>
              <a:spLocks noChangeArrowheads="1"/>
            </p:cNvSpPr>
            <p:nvPr/>
          </p:nvSpPr>
          <p:spPr bwMode="auto">
            <a:xfrm>
              <a:off x="2947988" y="2500313"/>
              <a:ext cx="1857375" cy="3929062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1"/>
            <p:cNvSpPr>
              <a:spLocks noChangeArrowheads="1"/>
            </p:cNvSpPr>
            <p:nvPr/>
          </p:nvSpPr>
          <p:spPr bwMode="auto">
            <a:xfrm>
              <a:off x="4857750" y="2214563"/>
              <a:ext cx="1428750" cy="407193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설명선 1(강조선) 12"/>
            <p:cNvSpPr>
              <a:spLocks/>
            </p:cNvSpPr>
            <p:nvPr/>
          </p:nvSpPr>
          <p:spPr bwMode="auto">
            <a:xfrm>
              <a:off x="6909026" y="2917032"/>
              <a:ext cx="1571625" cy="571499"/>
            </a:xfrm>
            <a:prstGeom prst="accentCallout1">
              <a:avLst>
                <a:gd name="adj1" fmla="val 54880"/>
                <a:gd name="adj2" fmla="val 1051"/>
                <a:gd name="adj3" fmla="val 111981"/>
                <a:gd name="adj4" fmla="val -36880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대출관련 기능</a:t>
              </a:r>
            </a:p>
          </p:txBody>
        </p:sp>
        <p:sp>
          <p:nvSpPr>
            <p:cNvPr id="13" name="설명선 1(강조선) 13"/>
            <p:cNvSpPr>
              <a:spLocks/>
            </p:cNvSpPr>
            <p:nvPr/>
          </p:nvSpPr>
          <p:spPr bwMode="auto">
            <a:xfrm>
              <a:off x="-717777" y="5124790"/>
              <a:ext cx="1857376" cy="571499"/>
            </a:xfrm>
            <a:prstGeom prst="accentCallout1">
              <a:avLst>
                <a:gd name="adj1" fmla="val 49718"/>
                <a:gd name="adj2" fmla="val 97380"/>
                <a:gd name="adj3" fmla="val 21049"/>
                <a:gd name="adj4" fmla="val 196964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입출금 관련 기능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59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181616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UML 2.0 Diagram </a:t>
            </a:r>
            <a:r>
              <a:rPr lang="ko-KR" altLang="en-US" dirty="0">
                <a:ea typeface="굴림" charset="-127"/>
              </a:rPr>
              <a:t>분류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구조 다이어그램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시스템을 구성하는 구조적인 요소 표현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행위 다이어그램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시스템 구성 요소들의 동적인 행위 표현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(4/8)</a:t>
            </a:r>
            <a:endParaRPr lang="ko-KR" altLang="en-US" dirty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500306"/>
            <a:ext cx="77612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 bwMode="auto">
          <a:xfrm>
            <a:off x="1571604" y="3071810"/>
            <a:ext cx="1500198" cy="4286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86380" y="3071810"/>
            <a:ext cx="1500198" cy="4286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3240" y="5715016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1.4]UML2.0 </a:t>
            </a:r>
            <a:r>
              <a:rPr lang="ko-KR" altLang="en-US" sz="1600" b="1" dirty="0">
                <a:solidFill>
                  <a:schemeClr val="tx1"/>
                </a:solidFill>
              </a:rPr>
              <a:t>다이어그램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A6AC5-0A0C-4AF5-A221-C914A396DF7C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6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err="1"/>
              <a:t>유스케이스</a:t>
            </a:r>
            <a:r>
              <a:rPr lang="ko-KR" altLang="en-US" sz="2400" dirty="0"/>
              <a:t> 패키지의 </a:t>
            </a:r>
            <a:r>
              <a:rPr lang="ko-KR" altLang="en-US" sz="2400" dirty="0" err="1"/>
              <a:t>유스케이스들은</a:t>
            </a:r>
            <a:r>
              <a:rPr lang="ko-KR" altLang="en-US" sz="2400" dirty="0"/>
              <a:t> 유사한 기능 표현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유사성에 따른 조직화</a:t>
            </a:r>
            <a:endParaRPr lang="en-US" altLang="ko-KR" sz="2000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3958BA6-5B3E-4FC5-9851-36DC10865B75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285984" y="6080959"/>
            <a:ext cx="5214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7.7]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패키지를 이용한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조직화 예</a:t>
            </a:r>
          </a:p>
        </p:txBody>
      </p:sp>
      <p:pic>
        <p:nvPicPr>
          <p:cNvPr id="15" name="그림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23996"/>
            <a:ext cx="4500594" cy="401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60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성격이 다른 </a:t>
            </a:r>
            <a:r>
              <a:rPr lang="ko-KR" altLang="en-US" dirty="0" err="1"/>
              <a:t>유스케이스는</a:t>
            </a:r>
            <a:r>
              <a:rPr lang="ko-KR" altLang="en-US" dirty="0"/>
              <a:t> 다른 패키지에 배치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31A6145-2CC3-4127-AAC9-2DB8C177FBE5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500298" y="5938083"/>
            <a:ext cx="5214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7.8]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부적잘한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예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3" y="1643050"/>
            <a:ext cx="4702611" cy="350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형 설명선 6"/>
          <p:cNvSpPr>
            <a:spLocks noChangeArrowheads="1"/>
          </p:cNvSpPr>
          <p:nvPr/>
        </p:nvSpPr>
        <p:spPr bwMode="auto">
          <a:xfrm>
            <a:off x="3214678" y="5143490"/>
            <a:ext cx="3857616" cy="642937"/>
          </a:xfrm>
          <a:prstGeom prst="wedgeEllipseCallout">
            <a:avLst>
              <a:gd name="adj1" fmla="val -55764"/>
              <a:gd name="adj2" fmla="val -94782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kumimoji="0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도서 대출 보다는 도서 주문과 더 밀접하다</a:t>
            </a:r>
            <a:r>
              <a:rPr kumimoji="0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61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성격이 다른 </a:t>
            </a:r>
            <a:r>
              <a:rPr lang="ko-KR" altLang="en-US" dirty="0" err="1"/>
              <a:t>유스케이스는</a:t>
            </a:r>
            <a:r>
              <a:rPr lang="ko-KR" altLang="en-US" dirty="0"/>
              <a:t> 다른 패키지에 배치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AB62CEB-B28C-447E-8B78-1B76A3E737D6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857488" y="5938083"/>
            <a:ext cx="5214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7.9]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적잘한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예</a:t>
            </a:r>
          </a:p>
        </p:txBody>
      </p:sp>
      <p:pic>
        <p:nvPicPr>
          <p:cNvPr id="10" name="그림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3" y="1785926"/>
            <a:ext cx="4837899" cy="360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62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성격이 다른 </a:t>
            </a:r>
            <a:r>
              <a:rPr lang="ko-KR" altLang="en-US" dirty="0" err="1"/>
              <a:t>유스케이스는</a:t>
            </a:r>
            <a:r>
              <a:rPr lang="ko-KR" altLang="en-US" dirty="0"/>
              <a:t> 다른 패키지에 배치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4C18FC22-02C1-4EF3-AAEF-357F27B72CA4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214546" y="5929330"/>
            <a:ext cx="4857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7.10]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부적절한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785918" y="1785926"/>
            <a:ext cx="6429420" cy="3964384"/>
            <a:chOff x="1785938" y="1857375"/>
            <a:chExt cx="7724464" cy="4572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38" y="1857375"/>
              <a:ext cx="5124450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타원 9"/>
            <p:cNvSpPr>
              <a:spLocks noChangeArrowheads="1"/>
            </p:cNvSpPr>
            <p:nvPr/>
          </p:nvSpPr>
          <p:spPr bwMode="auto">
            <a:xfrm>
              <a:off x="4500563" y="2500313"/>
              <a:ext cx="1643062" cy="1571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설명선 1(강조선) 10"/>
            <p:cNvSpPr>
              <a:spLocks/>
            </p:cNvSpPr>
            <p:nvPr/>
          </p:nvSpPr>
          <p:spPr bwMode="auto">
            <a:xfrm>
              <a:off x="6314072" y="2301310"/>
              <a:ext cx="3083066" cy="357189"/>
            </a:xfrm>
            <a:prstGeom prst="accentCallout1">
              <a:avLst>
                <a:gd name="adj1" fmla="val 59435"/>
                <a:gd name="adj2" fmla="val 3977"/>
                <a:gd name="adj3" fmla="val 92888"/>
                <a:gd name="adj4" fmla="val -16062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고객이 이용하는 기능</a:t>
              </a:r>
            </a:p>
          </p:txBody>
        </p:sp>
        <p:sp>
          <p:nvSpPr>
            <p:cNvPr id="13" name="타원 11"/>
            <p:cNvSpPr>
              <a:spLocks noChangeArrowheads="1"/>
            </p:cNvSpPr>
            <p:nvPr/>
          </p:nvSpPr>
          <p:spPr bwMode="auto">
            <a:xfrm>
              <a:off x="4572000" y="4143375"/>
              <a:ext cx="1643063" cy="17145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en-US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설명선 1(강조선) 12"/>
            <p:cNvSpPr>
              <a:spLocks/>
            </p:cNvSpPr>
            <p:nvPr/>
          </p:nvSpPr>
          <p:spPr bwMode="auto">
            <a:xfrm>
              <a:off x="6314072" y="3721901"/>
              <a:ext cx="3196330" cy="357187"/>
            </a:xfrm>
            <a:prstGeom prst="accentCallout1">
              <a:avLst>
                <a:gd name="adj1" fmla="val 59435"/>
                <a:gd name="adj2" fmla="val 3977"/>
                <a:gd name="adj3" fmla="val 159268"/>
                <a:gd name="adj4" fmla="val -15199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직원이 이용하는 기능</a:t>
              </a: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63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7.3 </a:t>
            </a:r>
            <a:r>
              <a:rPr lang="ko-KR" altLang="en-US" dirty="0"/>
              <a:t>기본 원칙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성격이 다른 </a:t>
            </a:r>
            <a:r>
              <a:rPr lang="ko-KR" altLang="en-US" dirty="0" err="1"/>
              <a:t>유스케이스는</a:t>
            </a:r>
            <a:r>
              <a:rPr lang="ko-KR" altLang="en-US" dirty="0"/>
              <a:t> 다른 패키지에 배치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E20E749-33E5-4CD3-9845-0E478BE7F31E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643174" y="5929330"/>
            <a:ext cx="5214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7.11]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액터별로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세분화한 예</a:t>
            </a:r>
          </a:p>
        </p:txBody>
      </p:sp>
      <p:pic>
        <p:nvPicPr>
          <p:cNvPr id="16" name="그림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89184"/>
            <a:ext cx="5500725" cy="423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64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7.4 </a:t>
            </a:r>
            <a:r>
              <a:rPr lang="ko-KR" altLang="en-US" dirty="0"/>
              <a:t>실용 지침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도메인의 업무 구조와 유사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시스템이 제공하는 기능에 대한 체계적인 구조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대부분 개발 대상이 되는 조직의 업무 자체도 구조화되어 있음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효율성 높일 수 있는 구조로 발전된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해당 업무에 정의된 업무 구조를 따르는 것이 자연스러움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대규모 프로젝트의 경우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먼저 조직의 업무 구조에 따라 </a:t>
            </a:r>
            <a:r>
              <a:rPr lang="ko-KR" altLang="en-US" dirty="0" err="1"/>
              <a:t>유스케이스</a:t>
            </a:r>
            <a:r>
              <a:rPr lang="ko-KR" altLang="en-US" dirty="0"/>
              <a:t> 패키지 정의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하향식으로 해당 패키지 구성하는 접근 방법 사용</a:t>
            </a:r>
            <a:endParaRPr lang="en-US" altLang="ko-KR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A558C6D-9921-497A-B79F-777A21CCE330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65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7.4 </a:t>
            </a:r>
            <a:r>
              <a:rPr lang="ko-KR" altLang="en-US" dirty="0"/>
              <a:t>실용 지침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err="1"/>
              <a:t>유스케이스</a:t>
            </a:r>
            <a:r>
              <a:rPr lang="ko-KR" altLang="en-US" sz="2400" dirty="0"/>
              <a:t> 패키지는 도메인의 업무 구조와 유사</a:t>
            </a:r>
            <a:endParaRPr lang="en-US" altLang="ko-KR" sz="2400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B11B3C22-03F0-4747-8497-B6924E75812D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572032" y="5866645"/>
            <a:ext cx="4286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7.13]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업무 구조에 기초한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정의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00063" y="1928802"/>
            <a:ext cx="3857623" cy="3466384"/>
            <a:chOff x="500063" y="2214564"/>
            <a:chExt cx="4114493" cy="3697202"/>
          </a:xfrm>
        </p:grpSpPr>
        <p:sp>
          <p:nvSpPr>
            <p:cNvPr id="8" name="직사각형 35"/>
            <p:cNvSpPr>
              <a:spLocks noChangeArrowheads="1"/>
            </p:cNvSpPr>
            <p:nvPr/>
          </p:nvSpPr>
          <p:spPr bwMode="auto">
            <a:xfrm>
              <a:off x="500063" y="3786189"/>
              <a:ext cx="651065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은행</a:t>
              </a:r>
              <a:endParaRPr kumimoji="0"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업무</a:t>
              </a:r>
            </a:p>
          </p:txBody>
        </p:sp>
        <p:sp>
          <p:nvSpPr>
            <p:cNvPr id="9" name="직사각형 36"/>
            <p:cNvSpPr>
              <a:spLocks noChangeArrowheads="1"/>
            </p:cNvSpPr>
            <p:nvPr/>
          </p:nvSpPr>
          <p:spPr bwMode="auto">
            <a:xfrm>
              <a:off x="1666876" y="2214564"/>
              <a:ext cx="1076446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고객관리</a:t>
              </a:r>
              <a:endParaRPr kumimoji="0"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7"/>
            <p:cNvSpPr>
              <a:spLocks noChangeArrowheads="1"/>
            </p:cNvSpPr>
            <p:nvPr/>
          </p:nvSpPr>
          <p:spPr bwMode="auto">
            <a:xfrm>
              <a:off x="1666875" y="3000375"/>
              <a:ext cx="1076445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입출금</a:t>
              </a:r>
              <a:br>
                <a:rPr kumimoji="0" lang="en-US" altLang="ko-KR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11" name="직사각형 38"/>
            <p:cNvSpPr>
              <a:spLocks noChangeArrowheads="1"/>
            </p:cNvSpPr>
            <p:nvPr/>
          </p:nvSpPr>
          <p:spPr bwMode="auto">
            <a:xfrm>
              <a:off x="1666876" y="3786189"/>
              <a:ext cx="1076446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대출관리</a:t>
              </a:r>
            </a:p>
          </p:txBody>
        </p:sp>
        <p:cxnSp>
          <p:nvCxnSpPr>
            <p:cNvPr id="12" name="꺾인 연결선 39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 flipV="1">
              <a:off x="1151128" y="2491540"/>
              <a:ext cx="515748" cy="157162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3" name="꺾인 연결선 40"/>
            <p:cNvCxnSpPr>
              <a:cxnSpLocks noChangeShapeType="1"/>
              <a:stCxn id="8" idx="3"/>
              <a:endCxn id="11" idx="1"/>
            </p:cNvCxnSpPr>
            <p:nvPr/>
          </p:nvCxnSpPr>
          <p:spPr bwMode="auto">
            <a:xfrm>
              <a:off x="1151128" y="4063165"/>
              <a:ext cx="515748" cy="1588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5" name="꺾인 연결선 41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 flipV="1">
              <a:off x="1151128" y="3277351"/>
              <a:ext cx="515747" cy="785814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sp>
          <p:nvSpPr>
            <p:cNvPr id="16" name="직사각형 42"/>
            <p:cNvSpPr>
              <a:spLocks noChangeArrowheads="1"/>
            </p:cNvSpPr>
            <p:nvPr/>
          </p:nvSpPr>
          <p:spPr bwMode="auto">
            <a:xfrm>
              <a:off x="1666875" y="4572000"/>
              <a:ext cx="1076445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공과금</a:t>
              </a:r>
              <a:br>
                <a:rPr kumimoji="0" lang="en-US" altLang="ko-KR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cxnSp>
          <p:nvCxnSpPr>
            <p:cNvPr id="17" name="꺾인 연결선 43"/>
            <p:cNvCxnSpPr>
              <a:cxnSpLocks noChangeShapeType="1"/>
              <a:stCxn id="8" idx="3"/>
              <a:endCxn id="16" idx="1"/>
            </p:cNvCxnSpPr>
            <p:nvPr/>
          </p:nvCxnSpPr>
          <p:spPr bwMode="auto">
            <a:xfrm>
              <a:off x="1151128" y="4063165"/>
              <a:ext cx="515747" cy="78581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sp>
          <p:nvSpPr>
            <p:cNvPr id="18" name="직사각형 44"/>
            <p:cNvSpPr>
              <a:spLocks noChangeArrowheads="1"/>
            </p:cNvSpPr>
            <p:nvPr/>
          </p:nvSpPr>
          <p:spPr bwMode="auto">
            <a:xfrm>
              <a:off x="1666876" y="5357814"/>
              <a:ext cx="1076446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보험관리</a:t>
              </a:r>
              <a:endParaRPr kumimoji="0"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꺾인 연결선 45"/>
            <p:cNvCxnSpPr>
              <a:cxnSpLocks noChangeShapeType="1"/>
              <a:stCxn id="8" idx="3"/>
              <a:endCxn id="18" idx="1"/>
            </p:cNvCxnSpPr>
            <p:nvPr/>
          </p:nvCxnSpPr>
          <p:spPr bwMode="auto">
            <a:xfrm>
              <a:off x="1151128" y="4063165"/>
              <a:ext cx="515748" cy="157162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sp>
          <p:nvSpPr>
            <p:cNvPr id="20" name="직사각형 46"/>
            <p:cNvSpPr>
              <a:spLocks noChangeArrowheads="1"/>
            </p:cNvSpPr>
            <p:nvPr/>
          </p:nvSpPr>
          <p:spPr bwMode="auto">
            <a:xfrm>
              <a:off x="3357563" y="3429000"/>
              <a:ext cx="1256991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신용대출</a:t>
              </a:r>
              <a:br>
                <a:rPr kumimoji="0" lang="en-US" altLang="ko-KR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21" name="직사각형 47"/>
            <p:cNvSpPr>
              <a:spLocks noChangeArrowheads="1"/>
            </p:cNvSpPr>
            <p:nvPr/>
          </p:nvSpPr>
          <p:spPr bwMode="auto">
            <a:xfrm>
              <a:off x="3357563" y="4214814"/>
              <a:ext cx="1256993" cy="553952"/>
            </a:xfrm>
            <a:prstGeom prst="rec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담보대출</a:t>
              </a:r>
              <a:br>
                <a:rPr kumimoji="0" lang="en-US" altLang="ko-KR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sz="14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cxnSp>
          <p:nvCxnSpPr>
            <p:cNvPr id="22" name="꺾인 연결선 48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2743322" y="3705976"/>
              <a:ext cx="614241" cy="357189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23" name="꺾인 연결선 49"/>
            <p:cNvCxnSpPr>
              <a:cxnSpLocks noChangeShapeType="1"/>
              <a:stCxn id="11" idx="3"/>
              <a:endCxn id="21" idx="1"/>
            </p:cNvCxnSpPr>
            <p:nvPr/>
          </p:nvCxnSpPr>
          <p:spPr bwMode="auto">
            <a:xfrm>
              <a:off x="2743322" y="4063165"/>
              <a:ext cx="614241" cy="42862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</p:grpSp>
      <p:pic>
        <p:nvPicPr>
          <p:cNvPr id="24" name="그림 5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6" y="1857364"/>
            <a:ext cx="3385262" cy="35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571472" y="5857892"/>
            <a:ext cx="39290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7.12]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은행 업무 구조의 예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66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7.4 </a:t>
            </a:r>
            <a:r>
              <a:rPr lang="ko-KR" altLang="en-US" dirty="0"/>
              <a:t>실용 지침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/>
              <a:t>OOO+</a:t>
            </a:r>
            <a:r>
              <a:rPr lang="ko-KR" altLang="en-US" sz="2400" dirty="0"/>
              <a:t>관리는 일반적으로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패키지의 이름</a:t>
            </a:r>
            <a:endParaRPr lang="en-US" altLang="ko-KR" sz="2400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15BB5AAB-408B-4CE5-ADDB-825D9333EE6B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500298" y="1643050"/>
            <a:ext cx="4857784" cy="4000518"/>
            <a:chOff x="2143125" y="2071688"/>
            <a:chExt cx="5286375" cy="4214812"/>
          </a:xfrm>
        </p:grpSpPr>
        <p:sp>
          <p:nvSpPr>
            <p:cNvPr id="6" name="타원 20"/>
            <p:cNvSpPr>
              <a:spLocks noChangeArrowheads="1"/>
            </p:cNvSpPr>
            <p:nvPr/>
          </p:nvSpPr>
          <p:spPr bwMode="auto">
            <a:xfrm>
              <a:off x="2357438" y="2857500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운행정보관리</a:t>
              </a:r>
            </a:p>
          </p:txBody>
        </p:sp>
        <p:sp>
          <p:nvSpPr>
            <p:cNvPr id="7" name="타원 21"/>
            <p:cNvSpPr>
              <a:spLocks noChangeArrowheads="1"/>
            </p:cNvSpPr>
            <p:nvPr/>
          </p:nvSpPr>
          <p:spPr bwMode="auto">
            <a:xfrm>
              <a:off x="2357438" y="3357563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장애정보관리</a:t>
              </a:r>
            </a:p>
          </p:txBody>
        </p:sp>
        <p:grpSp>
          <p:nvGrpSpPr>
            <p:cNvPr id="8" name="그룹 22"/>
            <p:cNvGrpSpPr>
              <a:grpSpLocks/>
            </p:cNvGrpSpPr>
            <p:nvPr/>
          </p:nvGrpSpPr>
          <p:grpSpPr bwMode="auto">
            <a:xfrm>
              <a:off x="2143125" y="2071688"/>
              <a:ext cx="2214563" cy="1857375"/>
              <a:chOff x="4214810" y="1428736"/>
              <a:chExt cx="1714512" cy="1428761"/>
            </a:xfrm>
          </p:grpSpPr>
          <p:sp>
            <p:nvSpPr>
              <p:cNvPr id="9" name="TextBox 23"/>
              <p:cNvSpPr txBox="1">
                <a:spLocks noChangeArrowheads="1"/>
              </p:cNvSpPr>
              <p:nvPr/>
            </p:nvSpPr>
            <p:spPr bwMode="auto">
              <a:xfrm>
                <a:off x="4214810" y="1714489"/>
                <a:ext cx="1714512" cy="114300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r>
                  <a:rPr kumimoji="0" lang="ko-KR" altLang="en-US" sz="18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엘리베이터관리</a:t>
                </a:r>
              </a:p>
            </p:txBody>
          </p:sp>
          <p:sp>
            <p:nvSpPr>
              <p:cNvPr id="10" name="직사각형 24"/>
              <p:cNvSpPr>
                <a:spLocks noChangeArrowheads="1"/>
              </p:cNvSpPr>
              <p:nvPr/>
            </p:nvSpPr>
            <p:spPr bwMode="auto">
              <a:xfrm>
                <a:off x="4214810" y="1428736"/>
                <a:ext cx="571504" cy="285752"/>
              </a:xfrm>
              <a:prstGeom prst="rect">
                <a:avLst/>
              </a:prstGeom>
              <a:noFill/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en-US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" name="타원 25"/>
            <p:cNvSpPr>
              <a:spLocks noChangeArrowheads="1"/>
            </p:cNvSpPr>
            <p:nvPr/>
          </p:nvSpPr>
          <p:spPr bwMode="auto">
            <a:xfrm>
              <a:off x="2357438" y="5214938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휴가신청</a:t>
              </a:r>
            </a:p>
          </p:txBody>
        </p:sp>
        <p:sp>
          <p:nvSpPr>
            <p:cNvPr id="12" name="타원 26"/>
            <p:cNvSpPr>
              <a:spLocks noChangeArrowheads="1"/>
            </p:cNvSpPr>
            <p:nvPr/>
          </p:nvSpPr>
          <p:spPr bwMode="auto">
            <a:xfrm>
              <a:off x="2357438" y="5715000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조퇴신청</a:t>
              </a:r>
            </a:p>
          </p:txBody>
        </p:sp>
        <p:grpSp>
          <p:nvGrpSpPr>
            <p:cNvPr id="13" name="그룹 27"/>
            <p:cNvGrpSpPr>
              <a:grpSpLocks/>
            </p:cNvGrpSpPr>
            <p:nvPr/>
          </p:nvGrpSpPr>
          <p:grpSpPr bwMode="auto">
            <a:xfrm>
              <a:off x="2143125" y="4429125"/>
              <a:ext cx="2214563" cy="1857375"/>
              <a:chOff x="4214810" y="1428736"/>
              <a:chExt cx="1714512" cy="1428761"/>
            </a:xfrm>
          </p:grpSpPr>
          <p:sp>
            <p:nvSpPr>
              <p:cNvPr id="15" name="TextBox 28"/>
              <p:cNvSpPr txBox="1">
                <a:spLocks noChangeArrowheads="1"/>
              </p:cNvSpPr>
              <p:nvPr/>
            </p:nvSpPr>
            <p:spPr bwMode="auto">
              <a:xfrm>
                <a:off x="4214810" y="1714489"/>
                <a:ext cx="1714512" cy="114300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r>
                  <a:rPr kumimoji="0" lang="ko-KR" altLang="en-US" sz="18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근태관리</a:t>
                </a:r>
              </a:p>
            </p:txBody>
          </p:sp>
          <p:sp>
            <p:nvSpPr>
              <p:cNvPr id="16" name="직사각형 29"/>
              <p:cNvSpPr>
                <a:spLocks noChangeArrowheads="1"/>
              </p:cNvSpPr>
              <p:nvPr/>
            </p:nvSpPr>
            <p:spPr bwMode="auto">
              <a:xfrm>
                <a:off x="4214810" y="1428736"/>
                <a:ext cx="571504" cy="285752"/>
              </a:xfrm>
              <a:prstGeom prst="rect">
                <a:avLst/>
              </a:prstGeom>
              <a:noFill/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en-US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" name="타원 30"/>
            <p:cNvSpPr>
              <a:spLocks noChangeArrowheads="1"/>
            </p:cNvSpPr>
            <p:nvPr/>
          </p:nvSpPr>
          <p:spPr bwMode="auto">
            <a:xfrm>
              <a:off x="5429250" y="3714750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대출신청</a:t>
              </a:r>
            </a:p>
          </p:txBody>
        </p:sp>
        <p:sp>
          <p:nvSpPr>
            <p:cNvPr id="18" name="타원 31"/>
            <p:cNvSpPr>
              <a:spLocks noChangeArrowheads="1"/>
            </p:cNvSpPr>
            <p:nvPr/>
          </p:nvSpPr>
          <p:spPr bwMode="auto">
            <a:xfrm>
              <a:off x="5429250" y="4214813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대출심사</a:t>
              </a:r>
            </a:p>
          </p:txBody>
        </p:sp>
        <p:grpSp>
          <p:nvGrpSpPr>
            <p:cNvPr id="19" name="그룹 32"/>
            <p:cNvGrpSpPr>
              <a:grpSpLocks/>
            </p:cNvGrpSpPr>
            <p:nvPr/>
          </p:nvGrpSpPr>
          <p:grpSpPr bwMode="auto">
            <a:xfrm>
              <a:off x="5214938" y="2571750"/>
              <a:ext cx="2214562" cy="3571875"/>
              <a:chOff x="4214810" y="1428736"/>
              <a:chExt cx="1714512" cy="1428761"/>
            </a:xfrm>
          </p:grpSpPr>
          <p:sp>
            <p:nvSpPr>
              <p:cNvPr id="20" name="TextBox 33"/>
              <p:cNvSpPr txBox="1">
                <a:spLocks noChangeArrowheads="1"/>
              </p:cNvSpPr>
              <p:nvPr/>
            </p:nvSpPr>
            <p:spPr bwMode="auto">
              <a:xfrm>
                <a:off x="4214810" y="1714489"/>
                <a:ext cx="1714512" cy="114300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r>
                  <a:rPr kumimoji="0" lang="ko-KR" altLang="en-US" sz="18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대출관리</a:t>
                </a:r>
              </a:p>
            </p:txBody>
          </p:sp>
          <p:sp>
            <p:nvSpPr>
              <p:cNvPr id="21" name="직사각형 34"/>
              <p:cNvSpPr>
                <a:spLocks noChangeArrowheads="1"/>
              </p:cNvSpPr>
              <p:nvPr/>
            </p:nvSpPr>
            <p:spPr bwMode="auto">
              <a:xfrm>
                <a:off x="4214810" y="1428736"/>
                <a:ext cx="571504" cy="285752"/>
              </a:xfrm>
              <a:prstGeom prst="rect">
                <a:avLst/>
              </a:prstGeom>
              <a:noFill/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kumimoji="0" lang="ko-KR" altLang="en-US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타원 35"/>
            <p:cNvSpPr>
              <a:spLocks noChangeArrowheads="1"/>
            </p:cNvSpPr>
            <p:nvPr/>
          </p:nvSpPr>
          <p:spPr bwMode="auto">
            <a:xfrm>
              <a:off x="5429250" y="4786313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대출집행</a:t>
              </a:r>
            </a:p>
          </p:txBody>
        </p:sp>
        <p:sp>
          <p:nvSpPr>
            <p:cNvPr id="23" name="타원 36"/>
            <p:cNvSpPr>
              <a:spLocks noChangeArrowheads="1"/>
            </p:cNvSpPr>
            <p:nvPr/>
          </p:nvSpPr>
          <p:spPr bwMode="auto">
            <a:xfrm>
              <a:off x="5429250" y="5357813"/>
              <a:ext cx="1857375" cy="428625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0" rIns="0" anchor="ctr" anchorCtr="1"/>
            <a:lstStyle/>
            <a:p>
              <a:pPr algn="ctr"/>
              <a:r>
                <a:rPr kumimoji="0"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대출상환</a:t>
              </a:r>
            </a:p>
          </p:txBody>
        </p:sp>
      </p:grp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2500298" y="5786454"/>
            <a:ext cx="4572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7.14] OOO+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예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67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7.4 </a:t>
            </a:r>
            <a:r>
              <a:rPr lang="ko-KR" altLang="en-US" dirty="0"/>
              <a:t>실용 지침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프로젝트 관리 단위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개발자</a:t>
            </a:r>
            <a:r>
              <a:rPr lang="en-US" altLang="ko-KR" dirty="0"/>
              <a:t>/</a:t>
            </a:r>
            <a:r>
              <a:rPr lang="ko-KR" altLang="en-US" dirty="0"/>
              <a:t>팀 간의 의사소통은 비용과 소프트웨어 품질 측면에서 부정적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의사소통의 필요성을 최소화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일반적으로 하나의 </a:t>
            </a:r>
            <a:r>
              <a:rPr lang="ko-KR" altLang="en-US" dirty="0" err="1"/>
              <a:t>유스케이스</a:t>
            </a:r>
            <a:r>
              <a:rPr lang="ko-KR" altLang="en-US" dirty="0"/>
              <a:t> 패키지를 여러 개발자</a:t>
            </a:r>
            <a:r>
              <a:rPr lang="en-US" altLang="ko-KR" dirty="0"/>
              <a:t>/</a:t>
            </a:r>
            <a:r>
              <a:rPr lang="ko-KR" altLang="en-US" dirty="0"/>
              <a:t>팀에 할당하지 않음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요구사항을 이해하기 위한 </a:t>
            </a:r>
            <a:r>
              <a:rPr lang="ko-KR" altLang="en-US" dirty="0" err="1"/>
              <a:t>유스케이스들은</a:t>
            </a:r>
            <a:r>
              <a:rPr lang="ko-KR" altLang="en-US" dirty="0"/>
              <a:t> 하나의 패키지에 배치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하나의 패키지에 </a:t>
            </a:r>
            <a:r>
              <a:rPr lang="en-US" altLang="ko-KR" dirty="0"/>
              <a:t>7</a:t>
            </a:r>
            <a:r>
              <a:rPr lang="en-US" altLang="ko-KR" dirty="0">
                <a:latin typeface="Vrinda"/>
                <a:cs typeface="Vrinda"/>
              </a:rPr>
              <a:t>±</a:t>
            </a:r>
            <a:r>
              <a:rPr lang="en-US" altLang="ko-KR" dirty="0"/>
              <a:t>2 </a:t>
            </a:r>
            <a:r>
              <a:rPr lang="ko-KR" altLang="en-US" dirty="0"/>
              <a:t>가 적정</a:t>
            </a:r>
            <a:endParaRPr lang="en-US" altLang="ko-KR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DEA8CDE-7527-4553-88B5-DC4082A05308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3545748" y="3339090"/>
            <a:ext cx="69850" cy="1588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68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7.4 </a:t>
            </a:r>
            <a:r>
              <a:rPr lang="ko-KR" altLang="en-US" dirty="0"/>
              <a:t>실용 지침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패키지는 프로젝트 관리 단위</a:t>
            </a:r>
            <a:endParaRPr lang="en-US" altLang="ko-KR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AAB8A05E-B1E3-4114-BD1C-92EFF06DD782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2143108" y="5786454"/>
            <a:ext cx="5000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7.14] OOO+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패키지의 예</a:t>
            </a:r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3545748" y="3339090"/>
            <a:ext cx="69850" cy="1588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6010" y="1570684"/>
            <a:ext cx="5043510" cy="393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69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181616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Classification of UML 2.0 Diagram</a:t>
            </a:r>
          </a:p>
          <a:p>
            <a:pPr lvl="1"/>
            <a:r>
              <a:rPr lang="en-US" altLang="ko-KR" dirty="0">
                <a:ea typeface="굴림" charset="-127"/>
              </a:rPr>
              <a:t>Static Diagrams : Represents the system in view of static aspects</a:t>
            </a:r>
          </a:p>
          <a:p>
            <a:pPr lvl="2"/>
            <a:r>
              <a:rPr lang="en-US" altLang="ko-KR" dirty="0">
                <a:ea typeface="굴림" charset="-127"/>
              </a:rPr>
              <a:t>Class diagrams, component diagrams, deployment diagrams, package diagrams</a:t>
            </a:r>
          </a:p>
          <a:p>
            <a:pPr lvl="1"/>
            <a:r>
              <a:rPr lang="en-US" altLang="ko-KR" dirty="0">
                <a:ea typeface="굴림" charset="-127"/>
              </a:rPr>
              <a:t>Dynamic Diagrams : Represents the system in view of dynamic aspects</a:t>
            </a:r>
          </a:p>
          <a:p>
            <a:pPr lvl="2"/>
            <a:r>
              <a:rPr lang="en-US" altLang="ko-KR" dirty="0">
                <a:ea typeface="굴림" charset="-127"/>
              </a:rPr>
              <a:t>Other diagrams : use case, sequence, collaboration, etc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ko-KR" altLang="en-US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(4/8)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43240" y="5715016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</a:t>
            </a:r>
            <a:r>
              <a:rPr lang="en-US" altLang="ko-KR" sz="1600" b="1" dirty="0">
                <a:solidFill>
                  <a:schemeClr val="tx1"/>
                </a:solidFill>
              </a:rPr>
              <a:t>1.4]UML2.0 </a:t>
            </a:r>
            <a:r>
              <a:rPr lang="ko-KR" altLang="en-US" sz="1600" b="1" dirty="0">
                <a:solidFill>
                  <a:schemeClr val="tx1"/>
                </a:solidFill>
              </a:rPr>
              <a:t>다이어그램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A6AC5-0A0C-4AF5-A221-C914A396DF7C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7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7.5 </a:t>
            </a:r>
            <a:r>
              <a:rPr lang="ko-KR" altLang="en-US" dirty="0"/>
              <a:t>요약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171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검토 기준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ko-KR" altLang="en-US" dirty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0CBD85E8-3CA7-43AF-84A0-577124D69E84}" type="datetime1">
              <a:rPr lang="ko-KR" altLang="en-US" smtClean="0">
                <a:latin typeface="굴림" charset="-127"/>
                <a:ea typeface="굴림" charset="-127"/>
              </a:rPr>
              <a:pPr/>
              <a:t>2022-09-30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1500166" y="1857364"/>
            <a:ext cx="46434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7.2]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모델의 조직화 검토 기준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28728" y="2571744"/>
          <a:ext cx="6715172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패키지구조도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패키지 이름만으로 내부의 패키지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유스케이스들의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기능을</a:t>
                      </a:r>
                      <a:b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추측할 수 있어야 한다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하나의 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패키지의 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유스케이스들은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유사한 기능을 나타내야 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성격이 다른 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유스케이스는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다른 패키지에 배치한다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패키지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패키지 구조도의 각 패키지에 대한 설명이 있어야 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패키지를 구성하는 하위 패키지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유스케이스의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기능이 구체적으로 명확하게 기술되어야 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fld id="{14F8CE83-3A7E-4F4B-B636-9A48FF043048}" type="slidenum">
              <a:rPr lang="en-US" altLang="ko-KR" smtClean="0"/>
              <a:pPr>
                <a:defRPr/>
              </a:pPr>
              <a:t>70</a:t>
            </a:fld>
            <a:r>
              <a:rPr lang="en-US" altLang="ko-KR"/>
              <a:t>/24)</a:t>
            </a:r>
            <a:endParaRPr lang="en-US" altLang="ko-K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모델의 조직화</a:t>
            </a:r>
            <a:endParaRPr lang="en-US" altLang="ko-KR" dirty="0"/>
          </a:p>
          <a:p>
            <a:pPr lvl="1"/>
            <a:r>
              <a:rPr lang="ko-KR" altLang="en-US" dirty="0"/>
              <a:t>패키지를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다이어그램으로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071678"/>
            <a:ext cx="48577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214546" y="6072206"/>
            <a:ext cx="507209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3.17]</a:t>
            </a:r>
            <a:r>
              <a:rPr lang="ko-KR" altLang="en-US" sz="1600" b="1" dirty="0">
                <a:solidFill>
                  <a:schemeClr val="tx1"/>
                </a:solidFill>
              </a:rPr>
              <a:t>도서관리 패키지의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다이어그램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96E58C-2942-4C3D-8122-7BD447A64902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71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001000" cy="5095892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모델의 조직화</a:t>
            </a:r>
            <a:endParaRPr lang="en-US" altLang="ko-KR" dirty="0"/>
          </a:p>
          <a:p>
            <a:pPr lvl="1"/>
            <a:r>
              <a:rPr lang="ko-KR" altLang="en-US" dirty="0"/>
              <a:t>특정 패키지의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수행 활동 요약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143116"/>
            <a:ext cx="4643470" cy="39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000232" y="5929330"/>
            <a:ext cx="571504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그림 </a:t>
            </a:r>
            <a:r>
              <a:rPr lang="en-US" altLang="ko-KR" sz="1600" b="1" dirty="0">
                <a:solidFill>
                  <a:schemeClr val="tx1"/>
                </a:solidFill>
              </a:rPr>
              <a:t>3.18]</a:t>
            </a:r>
            <a:r>
              <a:rPr lang="ko-KR" altLang="en-US" sz="1600" b="1" dirty="0">
                <a:solidFill>
                  <a:schemeClr val="tx1"/>
                </a:solidFill>
              </a:rPr>
              <a:t>대출관리 패키지의 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다이어그램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BA6F88-28D6-4A56-BEFB-2207249BF8AF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60B23286-3E3C-4D47-8B33-2B9CC17A82C1}" type="slidenum">
              <a:rPr lang="ko-KR" altLang="en-US" smtClean="0"/>
              <a:pPr/>
              <a:t>72</a:t>
            </a:fld>
            <a:r>
              <a:rPr lang="en-US" altLang="ko-KR"/>
              <a:t>/31)</a:t>
            </a:r>
            <a:endParaRPr lang="ko-KR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3DEA2D-076D-DED8-4FA9-748BDE4A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1CB85E-148F-F741-BCC9-018BCCF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모델의 구조화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F2C7C-0E13-095A-9A66-9B02DEFB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96B8F-2E59-4D8F-BA2E-28463097DBA4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2FDD8-229E-D55F-C2E7-55A2422E6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73</a:t>
            </a:fld>
            <a:r>
              <a:rPr lang="en-US" altLang="ko-KR"/>
              <a:t>/86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355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5">
            <a:extLst>
              <a:ext uri="{FF2B5EF4-FFF2-40B4-BE49-F238E27FC236}">
                <a16:creationId xmlns:a16="http://schemas.microsoft.com/office/drawing/2014/main" id="{52ED3B0C-604D-F692-CC96-AE0C64D6B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6.1 </a:t>
            </a:r>
            <a:r>
              <a:rPr lang="ko-KR" altLang="en-US"/>
              <a:t>개요 </a:t>
            </a:r>
            <a:r>
              <a:rPr lang="en-US" altLang="ko-KR"/>
              <a:t>(7/9)</a:t>
            </a:r>
            <a:endParaRPr lang="ko-KR" altLang="en-US"/>
          </a:p>
        </p:txBody>
      </p:sp>
      <p:sp>
        <p:nvSpPr>
          <p:cNvPr id="13315" name="내용 개체 틀 14">
            <a:extLst>
              <a:ext uri="{FF2B5EF4-FFF2-40B4-BE49-F238E27FC236}">
                <a16:creationId xmlns:a16="http://schemas.microsoft.com/office/drawing/2014/main" id="{5A1C98A8-754E-0C23-5049-1B212B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8105775" cy="5357813"/>
          </a:xfrm>
        </p:spPr>
        <p:txBody>
          <a:bodyPr/>
          <a:lstStyle/>
          <a:p>
            <a:r>
              <a:rPr lang="ko-KR" altLang="en-US"/>
              <a:t>유스케이스 모델의 구조화</a:t>
            </a:r>
            <a:endParaRPr lang="en-US" altLang="ko-KR"/>
          </a:p>
          <a:p>
            <a:pPr lvl="1"/>
            <a:r>
              <a:rPr lang="ko-KR" altLang="en-US"/>
              <a:t>유스케이스 확장 적용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3316" name="TextBox 15">
            <a:extLst>
              <a:ext uri="{FF2B5EF4-FFF2-40B4-BE49-F238E27FC236}">
                <a16:creationId xmlns:a16="http://schemas.microsoft.com/office/drawing/2014/main" id="{44EF20A6-7C1D-F0CA-B27B-FD62D539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6019800"/>
            <a:ext cx="5143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6.7] </a:t>
            </a:r>
            <a:r>
              <a:rPr lang="ko-KR" altLang="en-US" sz="1600">
                <a:solidFill>
                  <a:schemeClr val="tx1"/>
                </a:solidFill>
              </a:rPr>
              <a:t>유스케이스 모델  구조화 </a:t>
            </a:r>
            <a:r>
              <a:rPr lang="en-US" altLang="ko-KR" sz="1600">
                <a:solidFill>
                  <a:schemeClr val="tx1"/>
                </a:solidFill>
              </a:rPr>
              <a:t>– </a:t>
            </a:r>
            <a:r>
              <a:rPr lang="ko-KR" altLang="en-US" sz="1600">
                <a:solidFill>
                  <a:schemeClr val="tx1"/>
                </a:solidFill>
              </a:rPr>
              <a:t>구조화 후</a:t>
            </a:r>
          </a:p>
        </p:txBody>
      </p:sp>
      <p:grpSp>
        <p:nvGrpSpPr>
          <p:cNvPr id="13317" name="그룹 13">
            <a:extLst>
              <a:ext uri="{FF2B5EF4-FFF2-40B4-BE49-F238E27FC236}">
                <a16:creationId xmlns:a16="http://schemas.microsoft.com/office/drawing/2014/main" id="{C1BAB555-F306-1B72-66B7-5CC3AE9B659D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214563"/>
            <a:ext cx="6572250" cy="3571875"/>
            <a:chOff x="640337" y="2214563"/>
            <a:chExt cx="7788205" cy="4071938"/>
          </a:xfrm>
        </p:grpSpPr>
        <p:pic>
          <p:nvPicPr>
            <p:cNvPr id="13321" name="Picture 2">
              <a:extLst>
                <a:ext uri="{FF2B5EF4-FFF2-40B4-BE49-F238E27FC236}">
                  <a16:creationId xmlns:a16="http://schemas.microsoft.com/office/drawing/2014/main" id="{0D311FCC-4956-07B7-161B-DDB12B9F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475" y="2214563"/>
              <a:ext cx="4740275" cy="378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2" name="설명선 1(강조선) 9">
              <a:extLst>
                <a:ext uri="{FF2B5EF4-FFF2-40B4-BE49-F238E27FC236}">
                  <a16:creationId xmlns:a16="http://schemas.microsoft.com/office/drawing/2014/main" id="{2946E46F-48E0-87FE-FF18-E7CAD00A9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37" y="4246731"/>
              <a:ext cx="1656742" cy="428624"/>
            </a:xfrm>
            <a:prstGeom prst="accentCallout1">
              <a:avLst>
                <a:gd name="adj1" fmla="val 32514"/>
                <a:gd name="adj2" fmla="val 94894"/>
                <a:gd name="adj3" fmla="val 122398"/>
                <a:gd name="adj4" fmla="val 137065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액터 일반화</a:t>
              </a:r>
              <a:endParaRPr kumimoji="0" lang="en-US" altLang="ko-KR" sz="1600">
                <a:solidFill>
                  <a:srgbClr val="000000"/>
                </a:solidFill>
              </a:endParaRPr>
            </a:p>
          </p:txBody>
        </p:sp>
        <p:sp>
          <p:nvSpPr>
            <p:cNvPr id="13323" name="설명선 1(강조선) 11">
              <a:extLst>
                <a:ext uri="{FF2B5EF4-FFF2-40B4-BE49-F238E27FC236}">
                  <a16:creationId xmlns:a16="http://schemas.microsoft.com/office/drawing/2014/main" id="{B6F343AE-4B55-A24D-D49F-12B62B8F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706" y="5857877"/>
              <a:ext cx="1611142" cy="428624"/>
            </a:xfrm>
            <a:prstGeom prst="accentCallout1">
              <a:avLst>
                <a:gd name="adj1" fmla="val 32514"/>
                <a:gd name="adj2" fmla="val 94894"/>
                <a:gd name="adj3" fmla="val -73306"/>
                <a:gd name="adj4" fmla="val 109241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확장</a:t>
              </a:r>
              <a:endParaRPr kumimoji="0" lang="en-US" altLang="ko-KR" sz="1600">
                <a:solidFill>
                  <a:srgbClr val="000000"/>
                </a:solidFill>
              </a:endParaRPr>
            </a:p>
          </p:txBody>
        </p:sp>
        <p:sp>
          <p:nvSpPr>
            <p:cNvPr id="13324" name="설명선 1(강조선) 12">
              <a:extLst>
                <a:ext uri="{FF2B5EF4-FFF2-40B4-BE49-F238E27FC236}">
                  <a16:creationId xmlns:a16="http://schemas.microsoft.com/office/drawing/2014/main" id="{0D438495-E1DB-CB21-A4E3-7D0D3C4CC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341" y="3783147"/>
              <a:ext cx="2225201" cy="428624"/>
            </a:xfrm>
            <a:prstGeom prst="accentCallout1">
              <a:avLst>
                <a:gd name="adj1" fmla="val 43981"/>
                <a:gd name="adj2" fmla="val 4667"/>
                <a:gd name="adj3" fmla="val 101412"/>
                <a:gd name="adj4" fmla="val -38472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일반화</a:t>
              </a:r>
              <a:endParaRPr kumimoji="0" lang="en-US" altLang="ko-KR" sz="1600">
                <a:solidFill>
                  <a:srgbClr val="000000"/>
                </a:solidFill>
              </a:endParaRPr>
            </a:p>
          </p:txBody>
        </p:sp>
      </p:grpSp>
      <p:sp>
        <p:nvSpPr>
          <p:cNvPr id="15" name="설명선 1(강조선) 14">
            <a:extLst>
              <a:ext uri="{FF2B5EF4-FFF2-40B4-BE49-F238E27FC236}">
                <a16:creationId xmlns:a16="http://schemas.microsoft.com/office/drawing/2014/main" id="{73E17CBF-8375-7193-E2F8-558AED53DFA2}"/>
              </a:ext>
            </a:extLst>
          </p:cNvPr>
          <p:cNvSpPr/>
          <p:nvPr/>
        </p:nvSpPr>
        <p:spPr>
          <a:xfrm>
            <a:off x="6215063" y="1857375"/>
            <a:ext cx="1500187" cy="612775"/>
          </a:xfrm>
          <a:prstGeom prst="accentCallout1">
            <a:avLst>
              <a:gd name="adj1" fmla="val 18750"/>
              <a:gd name="adj2" fmla="val -8333"/>
              <a:gd name="adj3" fmla="val 118531"/>
              <a:gd name="adj4" fmla="val -64191"/>
            </a:avLst>
          </a:prstGeom>
          <a:noFill/>
          <a:ln>
            <a:solidFill>
              <a:srgbClr val="386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kumimoji="0"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0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endParaRPr kumimoji="0"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9" name="날짜 개체 틀 11">
            <a:extLst>
              <a:ext uri="{FF2B5EF4-FFF2-40B4-BE49-F238E27FC236}">
                <a16:creationId xmlns:a16="http://schemas.microsoft.com/office/drawing/2014/main" id="{9A9EBAC6-AAF0-D553-0DE4-53253A5A1D1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7980B2-AB11-49AA-8582-2CAA67C3F106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A872349-298B-8673-435C-E5B38B51B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DDAC928C-7ED5-47D8-A8FE-C858134DCFC9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74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5">
            <a:extLst>
              <a:ext uri="{FF2B5EF4-FFF2-40B4-BE49-F238E27FC236}">
                <a16:creationId xmlns:a16="http://schemas.microsoft.com/office/drawing/2014/main" id="{EA45220D-1D79-D8AE-FCD1-8D672BCBE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6.1 </a:t>
            </a:r>
            <a:r>
              <a:rPr lang="ko-KR" altLang="en-US"/>
              <a:t>개요 </a:t>
            </a:r>
            <a:r>
              <a:rPr lang="en-US" altLang="ko-KR"/>
              <a:t>(8/9)</a:t>
            </a:r>
            <a:endParaRPr lang="ko-KR" altLang="en-US"/>
          </a:p>
        </p:txBody>
      </p:sp>
      <p:sp>
        <p:nvSpPr>
          <p:cNvPr id="14339" name="내용 개체 틀 14">
            <a:extLst>
              <a:ext uri="{FF2B5EF4-FFF2-40B4-BE49-F238E27FC236}">
                <a16:creationId xmlns:a16="http://schemas.microsoft.com/office/drawing/2014/main" id="{827CA74D-61AB-A86F-D05A-16002394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8105775" cy="5357813"/>
          </a:xfrm>
        </p:spPr>
        <p:txBody>
          <a:bodyPr/>
          <a:lstStyle/>
          <a:p>
            <a:r>
              <a:rPr lang="ko-KR" altLang="en-US"/>
              <a:t>산출물</a:t>
            </a:r>
            <a:endParaRPr lang="en-US" altLang="ko-KR"/>
          </a:p>
          <a:p>
            <a:pPr lvl="1"/>
            <a:r>
              <a:rPr lang="ko-KR" altLang="en-US"/>
              <a:t>액터와 </a:t>
            </a:r>
            <a:r>
              <a:rPr lang="en-US" altLang="ko-KR"/>
              <a:t> </a:t>
            </a:r>
            <a:r>
              <a:rPr lang="ko-KR" altLang="en-US"/>
              <a:t>유스케이스 일반화</a:t>
            </a:r>
            <a:r>
              <a:rPr lang="en-US" altLang="ko-KR"/>
              <a:t>, </a:t>
            </a:r>
            <a:r>
              <a:rPr lang="ko-KR" altLang="en-US"/>
              <a:t>유스케이스 포함과</a:t>
            </a:r>
            <a:r>
              <a:rPr lang="en-US" altLang="ko-KR"/>
              <a:t> </a:t>
            </a:r>
            <a:r>
              <a:rPr lang="ko-KR" altLang="en-US"/>
              <a:t>확장관계 표현</a:t>
            </a:r>
            <a:endParaRPr lang="en-US" altLang="ko-KR"/>
          </a:p>
        </p:txBody>
      </p:sp>
      <p:sp>
        <p:nvSpPr>
          <p:cNvPr id="14340" name="TextBox 15">
            <a:extLst>
              <a:ext uri="{FF2B5EF4-FFF2-40B4-BE49-F238E27FC236}">
                <a16:creationId xmlns:a16="http://schemas.microsoft.com/office/drawing/2014/main" id="{F9EAFD89-F983-9E02-CD79-C1DE5F981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6019800"/>
            <a:ext cx="6286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6.8] </a:t>
            </a:r>
            <a:r>
              <a:rPr lang="ko-KR" altLang="en-US" sz="1600">
                <a:solidFill>
                  <a:schemeClr val="tx1"/>
                </a:solidFill>
              </a:rPr>
              <a:t>유스케이스 모델의 산출물 </a:t>
            </a:r>
            <a:r>
              <a:rPr lang="en-US" altLang="ko-KR" sz="1600">
                <a:solidFill>
                  <a:schemeClr val="tx1"/>
                </a:solidFill>
              </a:rPr>
              <a:t>– </a:t>
            </a:r>
            <a:r>
              <a:rPr lang="ko-KR" altLang="en-US" sz="1600">
                <a:solidFill>
                  <a:schemeClr val="tx1"/>
                </a:solidFill>
              </a:rPr>
              <a:t>구조화된 유스케이스 모델</a:t>
            </a:r>
          </a:p>
        </p:txBody>
      </p:sp>
      <p:grpSp>
        <p:nvGrpSpPr>
          <p:cNvPr id="14341" name="그룹 75">
            <a:extLst>
              <a:ext uri="{FF2B5EF4-FFF2-40B4-BE49-F238E27FC236}">
                <a16:creationId xmlns:a16="http://schemas.microsoft.com/office/drawing/2014/main" id="{B4F597C9-FB97-F36C-582C-D3FB164E22A6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571750"/>
            <a:ext cx="2500313" cy="2817813"/>
            <a:chOff x="1357290" y="857232"/>
            <a:chExt cx="2500330" cy="2818592"/>
          </a:xfrm>
        </p:grpSpPr>
        <p:grpSp>
          <p:nvGrpSpPr>
            <p:cNvPr id="14384" name="그룹 1">
              <a:extLst>
                <a:ext uri="{FF2B5EF4-FFF2-40B4-BE49-F238E27FC236}">
                  <a16:creationId xmlns:a16="http://schemas.microsoft.com/office/drawing/2014/main" id="{8232B703-638F-5E70-E6D7-59378C2D0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294" y="1417151"/>
              <a:ext cx="419405" cy="416010"/>
              <a:chOff x="1214414" y="1285860"/>
              <a:chExt cx="714380" cy="1214446"/>
            </a:xfrm>
          </p:grpSpPr>
          <p:sp>
            <p:nvSpPr>
              <p:cNvPr id="14410" name="타원 2">
                <a:extLst>
                  <a:ext uri="{FF2B5EF4-FFF2-40B4-BE49-F238E27FC236}">
                    <a16:creationId xmlns:a16="http://schemas.microsoft.com/office/drawing/2014/main" id="{71C8E041-F804-DF01-80FD-D46C924BF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411" name="직선 연결선 103">
                <a:extLst>
                  <a:ext uri="{FF2B5EF4-FFF2-40B4-BE49-F238E27FC236}">
                    <a16:creationId xmlns:a16="http://schemas.microsoft.com/office/drawing/2014/main" id="{A1682B95-C5AB-7787-8C1F-52A977DFAE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12" name="직선 연결선 4">
                <a:extLst>
                  <a:ext uri="{FF2B5EF4-FFF2-40B4-BE49-F238E27FC236}">
                    <a16:creationId xmlns:a16="http://schemas.microsoft.com/office/drawing/2014/main" id="{9A6ECEF2-F712-A2EA-BD3E-4118D16E47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13" name="직선 연결선 5">
                <a:extLst>
                  <a:ext uri="{FF2B5EF4-FFF2-40B4-BE49-F238E27FC236}">
                    <a16:creationId xmlns:a16="http://schemas.microsoft.com/office/drawing/2014/main" id="{E198A6FC-C1A0-E052-5010-527F31BBCF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14" name="직선 연결선 6">
                <a:extLst>
                  <a:ext uri="{FF2B5EF4-FFF2-40B4-BE49-F238E27FC236}">
                    <a16:creationId xmlns:a16="http://schemas.microsoft.com/office/drawing/2014/main" id="{43A61A97-F7BF-4840-A6D4-4F5CC4C270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85" name="그룹 8">
              <a:extLst>
                <a:ext uri="{FF2B5EF4-FFF2-40B4-BE49-F238E27FC236}">
                  <a16:creationId xmlns:a16="http://schemas.microsoft.com/office/drawing/2014/main" id="{FA8ACD21-9E88-5216-8989-478CF835F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162" y="2480998"/>
              <a:ext cx="419405" cy="416010"/>
              <a:chOff x="1214414" y="1285860"/>
              <a:chExt cx="714380" cy="1214446"/>
            </a:xfrm>
          </p:grpSpPr>
          <p:sp>
            <p:nvSpPr>
              <p:cNvPr id="14405" name="타원 97">
                <a:extLst>
                  <a:ext uri="{FF2B5EF4-FFF2-40B4-BE49-F238E27FC236}">
                    <a16:creationId xmlns:a16="http://schemas.microsoft.com/office/drawing/2014/main" id="{96B82337-108E-BFA0-DB34-2CE4E3419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406" name="직선 연결선 98">
                <a:extLst>
                  <a:ext uri="{FF2B5EF4-FFF2-40B4-BE49-F238E27FC236}">
                    <a16:creationId xmlns:a16="http://schemas.microsoft.com/office/drawing/2014/main" id="{358E26BE-C47B-5A9B-F366-EB819AD786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7" name="직선 연결선 99">
                <a:extLst>
                  <a:ext uri="{FF2B5EF4-FFF2-40B4-BE49-F238E27FC236}">
                    <a16:creationId xmlns:a16="http://schemas.microsoft.com/office/drawing/2014/main" id="{0A9DA025-E9BD-7B61-9D55-ABAE65E7A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8" name="직선 연결선 100">
                <a:extLst>
                  <a:ext uri="{FF2B5EF4-FFF2-40B4-BE49-F238E27FC236}">
                    <a16:creationId xmlns:a16="http://schemas.microsoft.com/office/drawing/2014/main" id="{C8F12976-2CE6-242B-B5BB-246A4EC739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9" name="직선 연결선 101">
                <a:extLst>
                  <a:ext uri="{FF2B5EF4-FFF2-40B4-BE49-F238E27FC236}">
                    <a16:creationId xmlns:a16="http://schemas.microsoft.com/office/drawing/2014/main" id="{4B1FCC1F-0FAC-7C60-B978-5592F5558F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86" name="그룹 15">
              <a:extLst>
                <a:ext uri="{FF2B5EF4-FFF2-40B4-BE49-F238E27FC236}">
                  <a16:creationId xmlns:a16="http://schemas.microsoft.com/office/drawing/2014/main" id="{083D751F-5DF1-4992-74DE-CFC7FE2B7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219" y="1753103"/>
              <a:ext cx="419405" cy="416010"/>
              <a:chOff x="1214414" y="1285860"/>
              <a:chExt cx="714380" cy="1214446"/>
            </a:xfrm>
          </p:grpSpPr>
          <p:sp>
            <p:nvSpPr>
              <p:cNvPr id="14400" name="타원 92">
                <a:extLst>
                  <a:ext uri="{FF2B5EF4-FFF2-40B4-BE49-F238E27FC236}">
                    <a16:creationId xmlns:a16="http://schemas.microsoft.com/office/drawing/2014/main" id="{5081929D-E420-A6ED-C9CE-6D74F7210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401" name="직선 연결선 93">
                <a:extLst>
                  <a:ext uri="{FF2B5EF4-FFF2-40B4-BE49-F238E27FC236}">
                    <a16:creationId xmlns:a16="http://schemas.microsoft.com/office/drawing/2014/main" id="{A5D59953-E113-D2C3-6403-3F5F005A50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2" name="직선 연결선 94">
                <a:extLst>
                  <a:ext uri="{FF2B5EF4-FFF2-40B4-BE49-F238E27FC236}">
                    <a16:creationId xmlns:a16="http://schemas.microsoft.com/office/drawing/2014/main" id="{71A0B4C2-2AAC-E825-0D62-BA43C55F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3" name="직선 연결선 95">
                <a:extLst>
                  <a:ext uri="{FF2B5EF4-FFF2-40B4-BE49-F238E27FC236}">
                    <a16:creationId xmlns:a16="http://schemas.microsoft.com/office/drawing/2014/main" id="{8C2442DC-6A35-B02C-188B-17295220C0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4" name="직선 연결선 96">
                <a:extLst>
                  <a:ext uri="{FF2B5EF4-FFF2-40B4-BE49-F238E27FC236}">
                    <a16:creationId xmlns:a16="http://schemas.microsoft.com/office/drawing/2014/main" id="{DF98A8E8-AE7B-4186-5F89-5841BC8EF9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87" name="타원 79">
              <a:extLst>
                <a:ext uri="{FF2B5EF4-FFF2-40B4-BE49-F238E27FC236}">
                  <a16:creationId xmlns:a16="http://schemas.microsoft.com/office/drawing/2014/main" id="{45A1E8C4-9BC1-E7E2-ED8B-90D89057F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397" y="857232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A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88" name="타원 80">
              <a:extLst>
                <a:ext uri="{FF2B5EF4-FFF2-40B4-BE49-F238E27FC236}">
                  <a16:creationId xmlns:a16="http://schemas.microsoft.com/office/drawing/2014/main" id="{14DAFD27-93DA-4D60-C3B1-FADC13812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397" y="1699354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B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89" name="타원 81">
              <a:extLst>
                <a:ext uri="{FF2B5EF4-FFF2-40B4-BE49-F238E27FC236}">
                  <a16:creationId xmlns:a16="http://schemas.microsoft.com/office/drawing/2014/main" id="{39AD46BD-4C0D-4F39-69A4-17423B402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397" y="2539234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C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90" name="직선 화살표 연결선 82">
              <a:extLst>
                <a:ext uri="{FF2B5EF4-FFF2-40B4-BE49-F238E27FC236}">
                  <a16:creationId xmlns:a16="http://schemas.microsoft.com/office/drawing/2014/main" id="{1B6565EC-9C3A-0407-270C-E1876AF2877D}"/>
                </a:ext>
              </a:extLst>
            </p:cNvPr>
            <p:cNvCxnSpPr>
              <a:cxnSpLocks noChangeShapeType="1"/>
              <a:endCxn id="14387" idx="2"/>
            </p:cNvCxnSpPr>
            <p:nvPr/>
          </p:nvCxnSpPr>
          <p:spPr bwMode="auto">
            <a:xfrm flipV="1">
              <a:off x="1825563" y="1052082"/>
              <a:ext cx="477834" cy="477053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1" name="직선 화살표 연결선 83">
              <a:extLst>
                <a:ext uri="{FF2B5EF4-FFF2-40B4-BE49-F238E27FC236}">
                  <a16:creationId xmlns:a16="http://schemas.microsoft.com/office/drawing/2014/main" id="{FDEAEB4E-5164-7DCF-1DBB-439B85841F94}"/>
                </a:ext>
              </a:extLst>
            </p:cNvPr>
            <p:cNvCxnSpPr>
              <a:cxnSpLocks noChangeShapeType="1"/>
              <a:endCxn id="14388" idx="2"/>
            </p:cNvCxnSpPr>
            <p:nvPr/>
          </p:nvCxnSpPr>
          <p:spPr bwMode="auto">
            <a:xfrm>
              <a:off x="1825563" y="1697111"/>
              <a:ext cx="477834" cy="197093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2" name="직선 화살표 연결선 84">
              <a:extLst>
                <a:ext uri="{FF2B5EF4-FFF2-40B4-BE49-F238E27FC236}">
                  <a16:creationId xmlns:a16="http://schemas.microsoft.com/office/drawing/2014/main" id="{4BC90264-CEC4-1D3C-A8B6-56E3257AB21D}"/>
                </a:ext>
              </a:extLst>
            </p:cNvPr>
            <p:cNvCxnSpPr>
              <a:cxnSpLocks noChangeShapeType="1"/>
              <a:stCxn id="14387" idx="6"/>
            </p:cNvCxnSpPr>
            <p:nvPr/>
          </p:nvCxnSpPr>
          <p:spPr bwMode="auto">
            <a:xfrm>
              <a:off x="2949533" y="1052082"/>
              <a:ext cx="488683" cy="421061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3" name="직선 화살표 연결선 85">
              <a:extLst>
                <a:ext uri="{FF2B5EF4-FFF2-40B4-BE49-F238E27FC236}">
                  <a16:creationId xmlns:a16="http://schemas.microsoft.com/office/drawing/2014/main" id="{9320239A-B556-ADC7-A593-C0E6EB203320}"/>
                </a:ext>
              </a:extLst>
            </p:cNvPr>
            <p:cNvCxnSpPr>
              <a:cxnSpLocks noChangeShapeType="1"/>
              <a:stCxn id="14388" idx="6"/>
            </p:cNvCxnSpPr>
            <p:nvPr/>
          </p:nvCxnSpPr>
          <p:spPr bwMode="auto">
            <a:xfrm>
              <a:off x="2949533" y="1894205"/>
              <a:ext cx="488683" cy="2687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4" name="직선 화살표 연결선 86">
              <a:extLst>
                <a:ext uri="{FF2B5EF4-FFF2-40B4-BE49-F238E27FC236}">
                  <a16:creationId xmlns:a16="http://schemas.microsoft.com/office/drawing/2014/main" id="{BC9DA322-979C-9A04-2E51-D770EE1B12AF}"/>
                </a:ext>
              </a:extLst>
            </p:cNvPr>
            <p:cNvCxnSpPr>
              <a:cxnSpLocks noChangeShapeType="1"/>
              <a:stCxn id="14389" idx="6"/>
            </p:cNvCxnSpPr>
            <p:nvPr/>
          </p:nvCxnSpPr>
          <p:spPr bwMode="auto">
            <a:xfrm flipV="1">
              <a:off x="2949533" y="2313023"/>
              <a:ext cx="488683" cy="421061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5" name="직선 화살표 연결선 87">
              <a:extLst>
                <a:ext uri="{FF2B5EF4-FFF2-40B4-BE49-F238E27FC236}">
                  <a16:creationId xmlns:a16="http://schemas.microsoft.com/office/drawing/2014/main" id="{9A43F000-7854-CE81-C02E-58B18EDCF302}"/>
                </a:ext>
              </a:extLst>
            </p:cNvPr>
            <p:cNvCxnSpPr>
              <a:cxnSpLocks noChangeShapeType="1"/>
              <a:endCxn id="14388" idx="2"/>
            </p:cNvCxnSpPr>
            <p:nvPr/>
          </p:nvCxnSpPr>
          <p:spPr bwMode="auto">
            <a:xfrm rot="5400000" flipH="1" flipV="1">
              <a:off x="1777325" y="1902797"/>
              <a:ext cx="534664" cy="51747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6" name="직선 화살표 연결선 88">
              <a:extLst>
                <a:ext uri="{FF2B5EF4-FFF2-40B4-BE49-F238E27FC236}">
                  <a16:creationId xmlns:a16="http://schemas.microsoft.com/office/drawing/2014/main" id="{68C5CE4C-9753-DBF2-3B9E-36C8748D238C}"/>
                </a:ext>
              </a:extLst>
            </p:cNvPr>
            <p:cNvCxnSpPr>
              <a:cxnSpLocks noChangeShapeType="1"/>
              <a:endCxn id="14389" idx="2"/>
            </p:cNvCxnSpPr>
            <p:nvPr/>
          </p:nvCxnSpPr>
          <p:spPr bwMode="auto">
            <a:xfrm flipV="1">
              <a:off x="1874431" y="2734084"/>
              <a:ext cx="428966" cy="2687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7" name="타원 89">
              <a:extLst>
                <a:ext uri="{FF2B5EF4-FFF2-40B4-BE49-F238E27FC236}">
                  <a16:creationId xmlns:a16="http://schemas.microsoft.com/office/drawing/2014/main" id="{22552DA6-D6F2-88CC-A47B-4F95089F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3286124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D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98" name="직선 화살표 연결선 90">
              <a:extLst>
                <a:ext uri="{FF2B5EF4-FFF2-40B4-BE49-F238E27FC236}">
                  <a16:creationId xmlns:a16="http://schemas.microsoft.com/office/drawing/2014/main" id="{75DC0F34-452E-C821-A260-058FB8ABFAE8}"/>
                </a:ext>
              </a:extLst>
            </p:cNvPr>
            <p:cNvCxnSpPr>
              <a:cxnSpLocks noChangeShapeType="1"/>
              <a:endCxn id="14397" idx="2"/>
            </p:cNvCxnSpPr>
            <p:nvPr/>
          </p:nvCxnSpPr>
          <p:spPr bwMode="auto">
            <a:xfrm rot="16200000" flipH="1">
              <a:off x="1831370" y="3026360"/>
              <a:ext cx="480602" cy="428626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9" name="직선 화살표 연결선 91">
              <a:extLst>
                <a:ext uri="{FF2B5EF4-FFF2-40B4-BE49-F238E27FC236}">
                  <a16:creationId xmlns:a16="http://schemas.microsoft.com/office/drawing/2014/main" id="{8ED76AF8-3EC1-330E-C563-EE0EB451CC1E}"/>
                </a:ext>
              </a:extLst>
            </p:cNvPr>
            <p:cNvCxnSpPr>
              <a:cxnSpLocks noChangeShapeType="1"/>
              <a:endCxn id="14387" idx="2"/>
            </p:cNvCxnSpPr>
            <p:nvPr/>
          </p:nvCxnSpPr>
          <p:spPr bwMode="auto">
            <a:xfrm rot="5400000" flipH="1" flipV="1">
              <a:off x="1356265" y="1481737"/>
              <a:ext cx="1376786" cy="517477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그룹 107">
            <a:extLst>
              <a:ext uri="{FF2B5EF4-FFF2-40B4-BE49-F238E27FC236}">
                <a16:creationId xmlns:a16="http://schemas.microsoft.com/office/drawing/2014/main" id="{0B5254AC-2BED-267D-F600-539D6A9444EA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500313"/>
            <a:ext cx="2860675" cy="2817812"/>
            <a:chOff x="5072066" y="967598"/>
            <a:chExt cx="2860714" cy="2818592"/>
          </a:xfrm>
        </p:grpSpPr>
        <p:grpSp>
          <p:nvGrpSpPr>
            <p:cNvPr id="14346" name="그룹 1">
              <a:extLst>
                <a:ext uri="{FF2B5EF4-FFF2-40B4-BE49-F238E27FC236}">
                  <a16:creationId xmlns:a16="http://schemas.microsoft.com/office/drawing/2014/main" id="{2E62826E-4B87-0860-6881-8C987E082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2070" y="1527517"/>
              <a:ext cx="419405" cy="416010"/>
              <a:chOff x="1214414" y="1285860"/>
              <a:chExt cx="714380" cy="1214446"/>
            </a:xfrm>
          </p:grpSpPr>
          <p:sp>
            <p:nvSpPr>
              <p:cNvPr id="14379" name="타원 2">
                <a:extLst>
                  <a:ext uri="{FF2B5EF4-FFF2-40B4-BE49-F238E27FC236}">
                    <a16:creationId xmlns:a16="http://schemas.microsoft.com/office/drawing/2014/main" id="{FBFA5207-D0C2-3C16-1DFC-E386764B3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380" name="직선 연결선 36">
                <a:extLst>
                  <a:ext uri="{FF2B5EF4-FFF2-40B4-BE49-F238E27FC236}">
                    <a16:creationId xmlns:a16="http://schemas.microsoft.com/office/drawing/2014/main" id="{A91281B5-7870-6C48-2F62-7CFC134FF6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1" name="직선 연결선 4">
                <a:extLst>
                  <a:ext uri="{FF2B5EF4-FFF2-40B4-BE49-F238E27FC236}">
                    <a16:creationId xmlns:a16="http://schemas.microsoft.com/office/drawing/2014/main" id="{74F88BB8-2980-FF03-6497-92B28F244D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2" name="직선 연결선 5">
                <a:extLst>
                  <a:ext uri="{FF2B5EF4-FFF2-40B4-BE49-F238E27FC236}">
                    <a16:creationId xmlns:a16="http://schemas.microsoft.com/office/drawing/2014/main" id="{1B230EB0-4FA5-A32D-2A69-1137008486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3" name="직선 연결선 6">
                <a:extLst>
                  <a:ext uri="{FF2B5EF4-FFF2-40B4-BE49-F238E27FC236}">
                    <a16:creationId xmlns:a16="http://schemas.microsoft.com/office/drawing/2014/main" id="{6221D317-0BCA-38C1-7A70-440B478A50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7" name="그룹 8">
              <a:extLst>
                <a:ext uri="{FF2B5EF4-FFF2-40B4-BE49-F238E27FC236}">
                  <a16:creationId xmlns:a16="http://schemas.microsoft.com/office/drawing/2014/main" id="{2E47165C-A13A-E22B-298B-F9ACE8817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0938" y="2591364"/>
              <a:ext cx="419405" cy="416010"/>
              <a:chOff x="1214414" y="1285860"/>
              <a:chExt cx="714380" cy="1214446"/>
            </a:xfrm>
          </p:grpSpPr>
          <p:sp>
            <p:nvSpPr>
              <p:cNvPr id="14374" name="타원 136">
                <a:extLst>
                  <a:ext uri="{FF2B5EF4-FFF2-40B4-BE49-F238E27FC236}">
                    <a16:creationId xmlns:a16="http://schemas.microsoft.com/office/drawing/2014/main" id="{563A8A95-0B39-FC2C-6ED8-8BC6BBC17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375" name="직선 연결선 137">
                <a:extLst>
                  <a:ext uri="{FF2B5EF4-FFF2-40B4-BE49-F238E27FC236}">
                    <a16:creationId xmlns:a16="http://schemas.microsoft.com/office/drawing/2014/main" id="{76A1238C-DE44-7BFE-5C81-73E5D8690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6" name="직선 연결선 138">
                <a:extLst>
                  <a:ext uri="{FF2B5EF4-FFF2-40B4-BE49-F238E27FC236}">
                    <a16:creationId xmlns:a16="http://schemas.microsoft.com/office/drawing/2014/main" id="{F9B71D01-9986-958B-826D-C1CFF12923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7" name="직선 연결선 139">
                <a:extLst>
                  <a:ext uri="{FF2B5EF4-FFF2-40B4-BE49-F238E27FC236}">
                    <a16:creationId xmlns:a16="http://schemas.microsoft.com/office/drawing/2014/main" id="{FE48EB2B-99BF-B923-36AC-F2EC0FC667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8" name="직선 연결선 140">
                <a:extLst>
                  <a:ext uri="{FF2B5EF4-FFF2-40B4-BE49-F238E27FC236}">
                    <a16:creationId xmlns:a16="http://schemas.microsoft.com/office/drawing/2014/main" id="{76D4D1FF-9354-DE3A-1F05-994F76478B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8" name="그룹 15">
              <a:extLst>
                <a:ext uri="{FF2B5EF4-FFF2-40B4-BE49-F238E27FC236}">
                  <a16:creationId xmlns:a16="http://schemas.microsoft.com/office/drawing/2014/main" id="{7A9BB2EB-6B81-BE6D-908D-7D96F7FCF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8086" y="2084296"/>
              <a:ext cx="419405" cy="416010"/>
              <a:chOff x="1214414" y="1285860"/>
              <a:chExt cx="714380" cy="1214446"/>
            </a:xfrm>
          </p:grpSpPr>
          <p:sp>
            <p:nvSpPr>
              <p:cNvPr id="14369" name="타원 131">
                <a:extLst>
                  <a:ext uri="{FF2B5EF4-FFF2-40B4-BE49-F238E27FC236}">
                    <a16:creationId xmlns:a16="http://schemas.microsoft.com/office/drawing/2014/main" id="{54B28417-CE13-E392-0821-1CE62A28D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b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370" name="직선 연결선 132">
                <a:extLst>
                  <a:ext uri="{FF2B5EF4-FFF2-40B4-BE49-F238E27FC236}">
                    <a16:creationId xmlns:a16="http://schemas.microsoft.com/office/drawing/2014/main" id="{4626FC46-667D-6182-427B-C1D215D9C0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1" name="직선 연결선 133">
                <a:extLst>
                  <a:ext uri="{FF2B5EF4-FFF2-40B4-BE49-F238E27FC236}">
                    <a16:creationId xmlns:a16="http://schemas.microsoft.com/office/drawing/2014/main" id="{0081936A-5640-6460-0018-739AC35C27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2" name="직선 연결선 134">
                <a:extLst>
                  <a:ext uri="{FF2B5EF4-FFF2-40B4-BE49-F238E27FC236}">
                    <a16:creationId xmlns:a16="http://schemas.microsoft.com/office/drawing/2014/main" id="{CED8BC88-32D8-272A-590C-2AFF65E7BE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3" name="직선 연결선 135">
                <a:extLst>
                  <a:ext uri="{FF2B5EF4-FFF2-40B4-BE49-F238E27FC236}">
                    <a16:creationId xmlns:a16="http://schemas.microsoft.com/office/drawing/2014/main" id="{0F138D22-826C-CC57-1FD9-45A06BCBF6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타원 111">
              <a:extLst>
                <a:ext uri="{FF2B5EF4-FFF2-40B4-BE49-F238E27FC236}">
                  <a16:creationId xmlns:a16="http://schemas.microsoft.com/office/drawing/2014/main" id="{DF664E7E-0FB7-78A6-554E-29104082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173" y="967598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A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50" name="타원 112">
              <a:extLst>
                <a:ext uri="{FF2B5EF4-FFF2-40B4-BE49-F238E27FC236}">
                  <a16:creationId xmlns:a16="http://schemas.microsoft.com/office/drawing/2014/main" id="{B84DD8CF-2401-AD2D-72EA-F26F4DD2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173" y="1809720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B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51" name="타원 113">
              <a:extLst>
                <a:ext uri="{FF2B5EF4-FFF2-40B4-BE49-F238E27FC236}">
                  <a16:creationId xmlns:a16="http://schemas.microsoft.com/office/drawing/2014/main" id="{123A8DFA-CB09-D1DF-2551-DDC9F4D6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173" y="2649600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C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52" name="직선 화살표 연결선 114">
              <a:extLst>
                <a:ext uri="{FF2B5EF4-FFF2-40B4-BE49-F238E27FC236}">
                  <a16:creationId xmlns:a16="http://schemas.microsoft.com/office/drawing/2014/main" id="{76ECABAE-50EB-A5D9-3475-97C13F2928C8}"/>
                </a:ext>
              </a:extLst>
            </p:cNvPr>
            <p:cNvCxnSpPr>
              <a:cxnSpLocks noChangeShapeType="1"/>
              <a:endCxn id="14349" idx="2"/>
            </p:cNvCxnSpPr>
            <p:nvPr/>
          </p:nvCxnSpPr>
          <p:spPr bwMode="auto">
            <a:xfrm flipV="1">
              <a:off x="5540339" y="1162448"/>
              <a:ext cx="477834" cy="477053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직선 화살표 연결선 115">
              <a:extLst>
                <a:ext uri="{FF2B5EF4-FFF2-40B4-BE49-F238E27FC236}">
                  <a16:creationId xmlns:a16="http://schemas.microsoft.com/office/drawing/2014/main" id="{FE07B6DE-1689-2889-2041-A1E76273D2E2}"/>
                </a:ext>
              </a:extLst>
            </p:cNvPr>
            <p:cNvCxnSpPr>
              <a:cxnSpLocks noChangeShapeType="1"/>
              <a:endCxn id="14350" idx="2"/>
            </p:cNvCxnSpPr>
            <p:nvPr/>
          </p:nvCxnSpPr>
          <p:spPr bwMode="auto">
            <a:xfrm>
              <a:off x="5540339" y="1807477"/>
              <a:ext cx="477834" cy="197093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직선 화살표 연결선 116">
              <a:extLst>
                <a:ext uri="{FF2B5EF4-FFF2-40B4-BE49-F238E27FC236}">
                  <a16:creationId xmlns:a16="http://schemas.microsoft.com/office/drawing/2014/main" id="{CCBC7ACB-7CC6-AA7A-2A4F-5111CFAF230B}"/>
                </a:ext>
              </a:extLst>
            </p:cNvPr>
            <p:cNvCxnSpPr>
              <a:cxnSpLocks noChangeShapeType="1"/>
              <a:stCxn id="14351" idx="6"/>
            </p:cNvCxnSpPr>
            <p:nvPr/>
          </p:nvCxnSpPr>
          <p:spPr bwMode="auto">
            <a:xfrm flipV="1">
              <a:off x="6664309" y="2500306"/>
              <a:ext cx="693773" cy="34414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직선 화살표 연결선 117">
              <a:extLst>
                <a:ext uri="{FF2B5EF4-FFF2-40B4-BE49-F238E27FC236}">
                  <a16:creationId xmlns:a16="http://schemas.microsoft.com/office/drawing/2014/main" id="{ED3DE86B-30A1-ECED-DC90-B158DE0F22DF}"/>
                </a:ext>
              </a:extLst>
            </p:cNvPr>
            <p:cNvCxnSpPr>
              <a:cxnSpLocks noChangeShapeType="1"/>
              <a:endCxn id="14351" idx="2"/>
            </p:cNvCxnSpPr>
            <p:nvPr/>
          </p:nvCxnSpPr>
          <p:spPr bwMode="auto">
            <a:xfrm flipV="1">
              <a:off x="5589207" y="2844450"/>
              <a:ext cx="428966" cy="26874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타원 118">
              <a:extLst>
                <a:ext uri="{FF2B5EF4-FFF2-40B4-BE49-F238E27FC236}">
                  <a16:creationId xmlns:a16="http://schemas.microsoft.com/office/drawing/2014/main" id="{2B0CEA9F-6DC2-F71B-7951-B6C103D0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60" y="3396490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D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57" name="직선 화살표 연결선 119">
              <a:extLst>
                <a:ext uri="{FF2B5EF4-FFF2-40B4-BE49-F238E27FC236}">
                  <a16:creationId xmlns:a16="http://schemas.microsoft.com/office/drawing/2014/main" id="{6D548D9F-80C2-9640-D183-B8B72BB3B5E5}"/>
                </a:ext>
              </a:extLst>
            </p:cNvPr>
            <p:cNvCxnSpPr>
              <a:cxnSpLocks noChangeShapeType="1"/>
              <a:endCxn id="14356" idx="2"/>
            </p:cNvCxnSpPr>
            <p:nvPr/>
          </p:nvCxnSpPr>
          <p:spPr bwMode="auto">
            <a:xfrm rot="16200000" flipH="1">
              <a:off x="5546146" y="3136726"/>
              <a:ext cx="480602" cy="428626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8" name="타원 120">
              <a:extLst>
                <a:ext uri="{FF2B5EF4-FFF2-40B4-BE49-F238E27FC236}">
                  <a16:creationId xmlns:a16="http://schemas.microsoft.com/office/drawing/2014/main" id="{7641A42E-6CCD-D99D-575A-D3BC78811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450" y="1357298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AB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59" name="Shape 66">
              <a:extLst>
                <a:ext uri="{FF2B5EF4-FFF2-40B4-BE49-F238E27FC236}">
                  <a16:creationId xmlns:a16="http://schemas.microsoft.com/office/drawing/2014/main" id="{1AA4D047-372F-1665-2FB4-12F55480A041}"/>
                </a:ext>
              </a:extLst>
            </p:cNvPr>
            <p:cNvCxnSpPr>
              <a:cxnSpLocks noChangeShapeType="1"/>
              <a:stCxn id="14358" idx="6"/>
            </p:cNvCxnSpPr>
            <p:nvPr/>
          </p:nvCxnSpPr>
          <p:spPr bwMode="auto">
            <a:xfrm flipH="1">
              <a:off x="7735547" y="1552148"/>
              <a:ext cx="194039" cy="605562"/>
            </a:xfrm>
            <a:prstGeom prst="bentConnector3">
              <a:avLst>
                <a:gd name="adj1" fmla="val -117810"/>
              </a:avLst>
            </a:prstGeom>
            <a:noFill/>
            <a:ln w="15875" algn="ctr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직선 화살표 연결선 122">
              <a:extLst>
                <a:ext uri="{FF2B5EF4-FFF2-40B4-BE49-F238E27FC236}">
                  <a16:creationId xmlns:a16="http://schemas.microsoft.com/office/drawing/2014/main" id="{048B92BF-6C4E-2DDA-4885-2534694B8BC5}"/>
                </a:ext>
              </a:extLst>
            </p:cNvPr>
            <p:cNvCxnSpPr>
              <a:cxnSpLocks noChangeShapeType="1"/>
              <a:stCxn id="14349" idx="5"/>
              <a:endCxn id="14358" idx="2"/>
            </p:cNvCxnSpPr>
            <p:nvPr/>
          </p:nvCxnSpPr>
          <p:spPr bwMode="auto">
            <a:xfrm rot="16200000" flipH="1">
              <a:off x="6800607" y="1069305"/>
              <a:ext cx="251920" cy="71376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1" name="TextBox 123">
              <a:extLst>
                <a:ext uri="{FF2B5EF4-FFF2-40B4-BE49-F238E27FC236}">
                  <a16:creationId xmlns:a16="http://schemas.microsoft.com/office/drawing/2014/main" id="{582EF29A-958F-A671-1D3B-BE37E0102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02" y="1714488"/>
              <a:ext cx="1152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200">
                  <a:solidFill>
                    <a:srgbClr val="000000"/>
                  </a:solidFill>
                </a:rPr>
                <a:t>&lt;&lt;include&gt;&gt;</a:t>
              </a:r>
              <a:endParaRPr kumimoji="0"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62" name="타원 124">
              <a:extLst>
                <a:ext uri="{FF2B5EF4-FFF2-40B4-BE49-F238E27FC236}">
                  <a16:creationId xmlns:a16="http://schemas.microsoft.com/office/drawing/2014/main" id="{E5350631-7E0E-698D-339A-3A95166D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44" y="3214686"/>
              <a:ext cx="646136" cy="389700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000000"/>
                  </a:solidFill>
                </a:rPr>
                <a:t>CE</a:t>
              </a: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cxnSp>
          <p:nvCxnSpPr>
            <p:cNvPr id="14363" name="직선 화살표 연결선 125">
              <a:extLst>
                <a:ext uri="{FF2B5EF4-FFF2-40B4-BE49-F238E27FC236}">
                  <a16:creationId xmlns:a16="http://schemas.microsoft.com/office/drawing/2014/main" id="{D14A00B5-B3E3-9FED-F6F2-CCF9D77DC167}"/>
                </a:ext>
              </a:extLst>
            </p:cNvPr>
            <p:cNvCxnSpPr>
              <a:cxnSpLocks noChangeShapeType="1"/>
              <a:stCxn id="14350" idx="7"/>
              <a:endCxn id="14358" idx="3"/>
            </p:cNvCxnSpPr>
            <p:nvPr/>
          </p:nvCxnSpPr>
          <p:spPr bwMode="auto">
            <a:xfrm rot="5400000" flipH="1" flipV="1">
              <a:off x="6885448" y="1374165"/>
              <a:ext cx="176862" cy="80838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직선 화살표 연결선 126">
              <a:extLst>
                <a:ext uri="{FF2B5EF4-FFF2-40B4-BE49-F238E27FC236}">
                  <a16:creationId xmlns:a16="http://schemas.microsoft.com/office/drawing/2014/main" id="{F2C60774-6A25-8382-F60A-D7235DF53686}"/>
                </a:ext>
              </a:extLst>
            </p:cNvPr>
            <p:cNvCxnSpPr>
              <a:cxnSpLocks noChangeShapeType="1"/>
              <a:stCxn id="14351" idx="5"/>
              <a:endCxn id="14362" idx="2"/>
            </p:cNvCxnSpPr>
            <p:nvPr/>
          </p:nvCxnSpPr>
          <p:spPr bwMode="auto">
            <a:xfrm rot="16200000" flipH="1">
              <a:off x="6714511" y="2837403"/>
              <a:ext cx="427306" cy="716959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prstDash val="dash"/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5" name="TextBox 127">
              <a:extLst>
                <a:ext uri="{FF2B5EF4-FFF2-40B4-BE49-F238E27FC236}">
                  <a16:creationId xmlns:a16="http://schemas.microsoft.com/office/drawing/2014/main" id="{41569EDD-4361-4F22-FC0B-0C16EC248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02" y="2857496"/>
              <a:ext cx="1128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200">
                  <a:solidFill>
                    <a:srgbClr val="000000"/>
                  </a:solidFill>
                </a:rPr>
                <a:t>&lt;&lt;extend&gt;&gt;</a:t>
              </a:r>
              <a:endParaRPr kumimoji="0" lang="ko-KR" altLang="en-US" sz="1200">
                <a:solidFill>
                  <a:srgbClr val="000000"/>
                </a:solidFill>
              </a:endParaRPr>
            </a:p>
          </p:txBody>
        </p:sp>
        <p:cxnSp>
          <p:nvCxnSpPr>
            <p:cNvPr id="14366" name="직선 화살표 연결선 128">
              <a:extLst>
                <a:ext uri="{FF2B5EF4-FFF2-40B4-BE49-F238E27FC236}">
                  <a16:creationId xmlns:a16="http://schemas.microsoft.com/office/drawing/2014/main" id="{109E305D-62D3-BCDA-477A-14F0C8D35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977228" y="2237955"/>
              <a:ext cx="662562" cy="44256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7" name="이등변 삼각형 129">
              <a:extLst>
                <a:ext uri="{FF2B5EF4-FFF2-40B4-BE49-F238E27FC236}">
                  <a16:creationId xmlns:a16="http://schemas.microsoft.com/office/drawing/2014/main" id="{4113E8BB-56D2-4621-8BFE-8E4433AF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1928802"/>
              <a:ext cx="285752" cy="14287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5875" algn="ctr">
              <a:solidFill>
                <a:srgbClr val="000000"/>
              </a:solidFill>
              <a:miter lim="800000"/>
              <a:headEnd/>
              <a:tailEnd type="arrow" w="lg" len="lg"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b="0">
                <a:solidFill>
                  <a:srgbClr val="000000"/>
                </a:solidFill>
              </a:endParaRPr>
            </a:p>
          </p:txBody>
        </p:sp>
        <p:sp>
          <p:nvSpPr>
            <p:cNvPr id="14368" name="TextBox 130">
              <a:extLst>
                <a:ext uri="{FF2B5EF4-FFF2-40B4-BE49-F238E27FC236}">
                  <a16:creationId xmlns:a16="http://schemas.microsoft.com/office/drawing/2014/main" id="{AF62A416-9C78-27D7-8E24-0A67C0B7C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64" y="1071546"/>
              <a:ext cx="1152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200">
                  <a:solidFill>
                    <a:srgbClr val="000000"/>
                  </a:solidFill>
                </a:rPr>
                <a:t>&lt;&lt;include&gt;&gt;</a:t>
              </a:r>
              <a:endParaRPr kumimoji="0"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14343" name="오른쪽 화살표 146">
            <a:extLst>
              <a:ext uri="{FF2B5EF4-FFF2-40B4-BE49-F238E27FC236}">
                <a16:creationId xmlns:a16="http://schemas.microsoft.com/office/drawing/2014/main" id="{995A88F2-4D90-3A1D-5E8D-90E192A3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00313"/>
            <a:ext cx="1857375" cy="2857500"/>
          </a:xfrm>
          <a:prstGeom prst="rightArrow">
            <a:avLst>
              <a:gd name="adj1" fmla="val 50000"/>
              <a:gd name="adj2" fmla="val 35634"/>
            </a:avLst>
          </a:prstGeom>
          <a:noFill/>
          <a:ln w="22225" algn="ctr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>
                <a:solidFill>
                  <a:srgbClr val="000099"/>
                </a:solidFill>
              </a:rPr>
              <a:t>유스케이스</a:t>
            </a:r>
            <a:endParaRPr kumimoji="0" lang="en-US" altLang="ko-KR">
              <a:solidFill>
                <a:srgbClr val="000099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>
                <a:solidFill>
                  <a:srgbClr val="000099"/>
                </a:solidFill>
              </a:rPr>
              <a:t>모델의 </a:t>
            </a:r>
            <a:br>
              <a:rPr kumimoji="0" lang="en-US" altLang="ko-KR">
                <a:solidFill>
                  <a:srgbClr val="000099"/>
                </a:solidFill>
              </a:rPr>
            </a:br>
            <a:r>
              <a:rPr kumimoji="0" lang="ko-KR" altLang="en-US">
                <a:solidFill>
                  <a:srgbClr val="000099"/>
                </a:solidFill>
              </a:rPr>
              <a:t>구조화</a:t>
            </a:r>
          </a:p>
        </p:txBody>
      </p:sp>
      <p:sp>
        <p:nvSpPr>
          <p:cNvPr id="14344" name="날짜 개체 틀 77">
            <a:extLst>
              <a:ext uri="{FF2B5EF4-FFF2-40B4-BE49-F238E27FC236}">
                <a16:creationId xmlns:a16="http://schemas.microsoft.com/office/drawing/2014/main" id="{D16315EE-E744-B425-CAD6-B02E8BAF60C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67606A-467A-4BC4-AF6D-B4A9F28F8576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슬라이드 번호 개체 틀 78">
            <a:extLst>
              <a:ext uri="{FF2B5EF4-FFF2-40B4-BE49-F238E27FC236}">
                <a16:creationId xmlns:a16="http://schemas.microsoft.com/office/drawing/2014/main" id="{CD91FF1D-55B0-B990-249A-F238F3442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4575D9AB-2A0A-4421-BDDB-A6DE43A0DB9D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75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>
            <a:extLst>
              <a:ext uri="{FF2B5EF4-FFF2-40B4-BE49-F238E27FC236}">
                <a16:creationId xmlns:a16="http://schemas.microsoft.com/office/drawing/2014/main" id="{E4D0E254-FFFA-6A57-B175-DADE619A2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(12/27)</a:t>
            </a:r>
            <a:endParaRPr lang="ko-KR" altLang="en-US"/>
          </a:p>
        </p:txBody>
      </p:sp>
      <p:sp>
        <p:nvSpPr>
          <p:cNvPr id="27651" name="내용 개체 틀 14">
            <a:extLst>
              <a:ext uri="{FF2B5EF4-FFF2-40B4-BE49-F238E27FC236}">
                <a16:creationId xmlns:a16="http://schemas.microsoft.com/office/drawing/2014/main" id="{B1BBA063-B8F4-8627-1D28-D632A5FE7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125"/>
            <a:ext cx="8001000" cy="5081588"/>
          </a:xfrm>
        </p:spPr>
        <p:txBody>
          <a:bodyPr/>
          <a:lstStyle/>
          <a:p>
            <a:r>
              <a:rPr lang="ko-KR" altLang="en-US"/>
              <a:t>유스케이스 포함</a:t>
            </a:r>
            <a:endParaRPr lang="en-US" altLang="ko-KR"/>
          </a:p>
          <a:p>
            <a:pPr lvl="1"/>
            <a:r>
              <a:rPr lang="ko-KR" altLang="en-US"/>
              <a:t>포함 유스케이스는 두 개 이상의 유스케이스의 부분적인 공통 시나리오를 표현</a:t>
            </a:r>
            <a:endParaRPr lang="en-US" altLang="ko-KR"/>
          </a:p>
        </p:txBody>
      </p:sp>
      <p:sp>
        <p:nvSpPr>
          <p:cNvPr id="27652" name="TextBox 15">
            <a:extLst>
              <a:ext uri="{FF2B5EF4-FFF2-40B4-BE49-F238E27FC236}">
                <a16:creationId xmlns:a16="http://schemas.microsoft.com/office/drawing/2014/main" id="{29B96077-EB39-953D-7290-0211EF95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6091238"/>
            <a:ext cx="2857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6.19] </a:t>
            </a:r>
            <a:r>
              <a:rPr lang="ko-KR" altLang="en-US" sz="1600">
                <a:solidFill>
                  <a:schemeClr val="tx1"/>
                </a:solidFill>
              </a:rPr>
              <a:t>유스케이스 포함</a:t>
            </a:r>
          </a:p>
        </p:txBody>
      </p:sp>
      <p:grpSp>
        <p:nvGrpSpPr>
          <p:cNvPr id="27653" name="그룹 41">
            <a:extLst>
              <a:ext uri="{FF2B5EF4-FFF2-40B4-BE49-F238E27FC236}">
                <a16:creationId xmlns:a16="http://schemas.microsoft.com/office/drawing/2014/main" id="{D840C14C-78C2-2D85-EE3A-4185E9093B17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2286000"/>
            <a:ext cx="6643688" cy="3357563"/>
            <a:chOff x="1428750" y="2428875"/>
            <a:chExt cx="5929332" cy="3357563"/>
          </a:xfrm>
        </p:grpSpPr>
        <p:sp>
          <p:nvSpPr>
            <p:cNvPr id="27656" name="타원 27">
              <a:extLst>
                <a:ext uri="{FF2B5EF4-FFF2-40B4-BE49-F238E27FC236}">
                  <a16:creationId xmlns:a16="http://schemas.microsoft.com/office/drawing/2014/main" id="{0F8E8723-5F4B-E147-8055-47E7488D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938" y="2789238"/>
              <a:ext cx="1143000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출금</a:t>
              </a:r>
            </a:p>
          </p:txBody>
        </p:sp>
        <p:sp>
          <p:nvSpPr>
            <p:cNvPr id="27657" name="타원 28">
              <a:extLst>
                <a:ext uri="{FF2B5EF4-FFF2-40B4-BE49-F238E27FC236}">
                  <a16:creationId xmlns:a16="http://schemas.microsoft.com/office/drawing/2014/main" id="{9DA1FA38-3C4C-FE47-0F75-665F52A8A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500563"/>
              <a:ext cx="1143000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이체</a:t>
              </a:r>
            </a:p>
          </p:txBody>
        </p:sp>
        <p:grpSp>
          <p:nvGrpSpPr>
            <p:cNvPr id="27658" name="그룹 29">
              <a:extLst>
                <a:ext uri="{FF2B5EF4-FFF2-40B4-BE49-F238E27FC236}">
                  <a16:creationId xmlns:a16="http://schemas.microsoft.com/office/drawing/2014/main" id="{BAD202BC-B883-1AB3-E731-F2F8EA260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9425" y="3629025"/>
              <a:ext cx="614363" cy="530225"/>
              <a:chOff x="1214414" y="1285860"/>
              <a:chExt cx="714380" cy="1214446"/>
            </a:xfrm>
          </p:grpSpPr>
          <p:sp>
            <p:nvSpPr>
              <p:cNvPr id="27675" name="타원 30">
                <a:extLst>
                  <a:ext uri="{FF2B5EF4-FFF2-40B4-BE49-F238E27FC236}">
                    <a16:creationId xmlns:a16="http://schemas.microsoft.com/office/drawing/2014/main" id="{D250AE73-75B5-D0C4-5FF7-5EAF31D6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676" name="직선 연결선 31">
                <a:extLst>
                  <a:ext uri="{FF2B5EF4-FFF2-40B4-BE49-F238E27FC236}">
                    <a16:creationId xmlns:a16="http://schemas.microsoft.com/office/drawing/2014/main" id="{8C35BD92-7BB7-1201-728B-5E9B08319A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7" name="직선 연결선 32">
                <a:extLst>
                  <a:ext uri="{FF2B5EF4-FFF2-40B4-BE49-F238E27FC236}">
                    <a16:creationId xmlns:a16="http://schemas.microsoft.com/office/drawing/2014/main" id="{7C04FE16-BCDF-6392-E2B1-A85753CCB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8" name="직선 연결선 33">
                <a:extLst>
                  <a:ext uri="{FF2B5EF4-FFF2-40B4-BE49-F238E27FC236}">
                    <a16:creationId xmlns:a16="http://schemas.microsoft.com/office/drawing/2014/main" id="{7BE361EB-7C94-6EEF-B593-9295052B4F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79" name="직선 연결선 34">
                <a:extLst>
                  <a:ext uri="{FF2B5EF4-FFF2-40B4-BE49-F238E27FC236}">
                    <a16:creationId xmlns:a16="http://schemas.microsoft.com/office/drawing/2014/main" id="{49CFA75B-C994-5DAA-440D-BDF78CB250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659" name="TextBox 35">
              <a:extLst>
                <a:ext uri="{FF2B5EF4-FFF2-40B4-BE49-F238E27FC236}">
                  <a16:creationId xmlns:a16="http://schemas.microsoft.com/office/drawing/2014/main" id="{6DCA98FC-84BF-D2A2-22D5-CC0E7D43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4090988"/>
              <a:ext cx="13573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</a:rPr>
                <a:t>ATM </a:t>
              </a:r>
              <a:r>
                <a:rPr kumimoji="0" lang="ko-KR" altLang="en-US" sz="1600">
                  <a:solidFill>
                    <a:srgbClr val="000000"/>
                  </a:solidFill>
                </a:rPr>
                <a:t>사용자</a:t>
              </a:r>
            </a:p>
          </p:txBody>
        </p:sp>
        <p:cxnSp>
          <p:nvCxnSpPr>
            <p:cNvPr id="27660" name="직선 화살표 연결선 36">
              <a:extLst>
                <a:ext uri="{FF2B5EF4-FFF2-40B4-BE49-F238E27FC236}">
                  <a16:creationId xmlns:a16="http://schemas.microsoft.com/office/drawing/2014/main" id="{50A424B1-9F7F-3B14-4B4C-00F2B21A651F}"/>
                </a:ext>
              </a:extLst>
            </p:cNvPr>
            <p:cNvCxnSpPr>
              <a:cxnSpLocks noChangeShapeType="1"/>
              <a:endCxn id="27656" idx="2"/>
            </p:cNvCxnSpPr>
            <p:nvPr/>
          </p:nvCxnSpPr>
          <p:spPr bwMode="auto">
            <a:xfrm rot="5400000" flipH="1" flipV="1">
              <a:off x="2232819" y="3161507"/>
              <a:ext cx="820737" cy="57150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직선 화살표 연결선 37">
              <a:extLst>
                <a:ext uri="{FF2B5EF4-FFF2-40B4-BE49-F238E27FC236}">
                  <a16:creationId xmlns:a16="http://schemas.microsoft.com/office/drawing/2014/main" id="{A3E1E33B-D69A-DB30-6880-2E5C71CEF67D}"/>
                </a:ext>
              </a:extLst>
            </p:cNvPr>
            <p:cNvCxnSpPr>
              <a:cxnSpLocks noChangeShapeType="1"/>
              <a:endCxn id="27657" idx="2"/>
            </p:cNvCxnSpPr>
            <p:nvPr/>
          </p:nvCxnSpPr>
          <p:spPr bwMode="auto">
            <a:xfrm rot="16200000" flipH="1">
              <a:off x="2235200" y="4051301"/>
              <a:ext cx="820737" cy="576262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2" name="타원 38">
              <a:extLst>
                <a:ext uri="{FF2B5EF4-FFF2-40B4-BE49-F238E27FC236}">
                  <a16:creationId xmlns:a16="http://schemas.microsoft.com/office/drawing/2014/main" id="{DB74C210-F1D2-7D96-131D-AB48F72A2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4071938"/>
              <a:ext cx="1362075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암호확인</a:t>
              </a:r>
            </a:p>
          </p:txBody>
        </p:sp>
        <p:sp>
          <p:nvSpPr>
            <p:cNvPr id="27663" name="타원 39">
              <a:extLst>
                <a:ext uri="{FF2B5EF4-FFF2-40B4-BE49-F238E27FC236}">
                  <a16:creationId xmlns:a16="http://schemas.microsoft.com/office/drawing/2014/main" id="{9B2DB19E-04B5-E3EF-DEA4-FE535202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003550"/>
              <a:ext cx="1362075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카드판독</a:t>
              </a:r>
            </a:p>
          </p:txBody>
        </p:sp>
        <p:cxnSp>
          <p:nvCxnSpPr>
            <p:cNvPr id="27664" name="직선 화살표 연결선 40">
              <a:extLst>
                <a:ext uri="{FF2B5EF4-FFF2-40B4-BE49-F238E27FC236}">
                  <a16:creationId xmlns:a16="http://schemas.microsoft.com/office/drawing/2014/main" id="{EDE7EA01-89B4-E76A-496C-CE6A5DA63639}"/>
                </a:ext>
              </a:extLst>
            </p:cNvPr>
            <p:cNvCxnSpPr>
              <a:cxnSpLocks noChangeShapeType="1"/>
              <a:stCxn id="27656" idx="6"/>
              <a:endCxn id="27663" idx="2"/>
            </p:cNvCxnSpPr>
            <p:nvPr/>
          </p:nvCxnSpPr>
          <p:spPr bwMode="auto">
            <a:xfrm>
              <a:off x="4071938" y="3036888"/>
              <a:ext cx="1281112" cy="214312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직선 화살표 연결선 41">
              <a:extLst>
                <a:ext uri="{FF2B5EF4-FFF2-40B4-BE49-F238E27FC236}">
                  <a16:creationId xmlns:a16="http://schemas.microsoft.com/office/drawing/2014/main" id="{2A5792D2-305D-D13B-E103-7A88FB7C6683}"/>
                </a:ext>
              </a:extLst>
            </p:cNvPr>
            <p:cNvCxnSpPr>
              <a:cxnSpLocks noChangeShapeType="1"/>
              <a:stCxn id="27656" idx="5"/>
              <a:endCxn id="27662" idx="1"/>
            </p:cNvCxnSpPr>
            <p:nvPr/>
          </p:nvCxnSpPr>
          <p:spPr bwMode="auto">
            <a:xfrm rot="16200000" flipH="1">
              <a:off x="4298950" y="2819400"/>
              <a:ext cx="931863" cy="1719263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6" name="직선 화살표 연결선 42">
              <a:extLst>
                <a:ext uri="{FF2B5EF4-FFF2-40B4-BE49-F238E27FC236}">
                  <a16:creationId xmlns:a16="http://schemas.microsoft.com/office/drawing/2014/main" id="{7C6A3F56-89D5-648F-DFD1-E4405400BDBD}"/>
                </a:ext>
              </a:extLst>
            </p:cNvPr>
            <p:cNvCxnSpPr>
              <a:cxnSpLocks noChangeShapeType="1"/>
              <a:stCxn id="27657" idx="7"/>
              <a:endCxn id="27663" idx="3"/>
            </p:cNvCxnSpPr>
            <p:nvPr/>
          </p:nvCxnSpPr>
          <p:spPr bwMode="auto">
            <a:xfrm rot="5400000" flipH="1" flipV="1">
              <a:off x="4157662" y="3178176"/>
              <a:ext cx="1146175" cy="1644650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7" name="직선 화살표 연결선 43">
              <a:extLst>
                <a:ext uri="{FF2B5EF4-FFF2-40B4-BE49-F238E27FC236}">
                  <a16:creationId xmlns:a16="http://schemas.microsoft.com/office/drawing/2014/main" id="{BA4302BC-DAD8-7D4D-B2D7-76D5DB615B83}"/>
                </a:ext>
              </a:extLst>
            </p:cNvPr>
            <p:cNvCxnSpPr>
              <a:cxnSpLocks noChangeShapeType="1"/>
              <a:stCxn id="27657" idx="6"/>
              <a:endCxn id="27662" idx="2"/>
            </p:cNvCxnSpPr>
            <p:nvPr/>
          </p:nvCxnSpPr>
          <p:spPr bwMode="auto">
            <a:xfrm flipV="1">
              <a:off x="4076700" y="4321175"/>
              <a:ext cx="1347788" cy="428625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8" name="TextBox 44">
              <a:extLst>
                <a:ext uri="{FF2B5EF4-FFF2-40B4-BE49-F238E27FC236}">
                  <a16:creationId xmlns:a16="http://schemas.microsoft.com/office/drawing/2014/main" id="{52985D54-A286-1748-02DF-E50801F50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938" y="4591050"/>
              <a:ext cx="1476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&lt;&lt;include&gt;&gt;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7669" name="TextBox 45">
              <a:extLst>
                <a:ext uri="{FF2B5EF4-FFF2-40B4-BE49-F238E27FC236}">
                  <a16:creationId xmlns:a16="http://schemas.microsoft.com/office/drawing/2014/main" id="{9E62735C-471B-52B6-F4B5-FC45D491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4090988"/>
              <a:ext cx="14763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&lt;&lt;include&gt;&gt;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7670" name="TextBox 46">
              <a:extLst>
                <a:ext uri="{FF2B5EF4-FFF2-40B4-BE49-F238E27FC236}">
                  <a16:creationId xmlns:a16="http://schemas.microsoft.com/office/drawing/2014/main" id="{74597355-FBCE-9FF2-944A-5A618841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3429000"/>
              <a:ext cx="1476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&lt;&lt;include&gt;&gt;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7671" name="TextBox 47">
              <a:extLst>
                <a:ext uri="{FF2B5EF4-FFF2-40B4-BE49-F238E27FC236}">
                  <a16:creationId xmlns:a16="http://schemas.microsoft.com/office/drawing/2014/main" id="{56155C60-F3EE-9DE0-0EDB-E34BB6BD7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313" y="2786063"/>
              <a:ext cx="14763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&lt;&lt;include&gt;&gt;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7672" name="설명선 1(강조선) 48">
              <a:extLst>
                <a:ext uri="{FF2B5EF4-FFF2-40B4-BE49-F238E27FC236}">
                  <a16:creationId xmlns:a16="http://schemas.microsoft.com/office/drawing/2014/main" id="{DF7F84B4-3266-C63F-21CA-9D0F08880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5357813"/>
              <a:ext cx="1428750" cy="428625"/>
            </a:xfrm>
            <a:prstGeom prst="accentCallout1">
              <a:avLst>
                <a:gd name="adj1" fmla="val 47264"/>
                <a:gd name="adj2" fmla="val 96801"/>
                <a:gd name="adj3" fmla="val -91579"/>
                <a:gd name="adj4" fmla="val 109449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기초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유스케이스</a:t>
              </a:r>
            </a:p>
          </p:txBody>
        </p:sp>
        <p:sp>
          <p:nvSpPr>
            <p:cNvPr id="27673" name="설명선 1(강조선) 49">
              <a:extLst>
                <a:ext uri="{FF2B5EF4-FFF2-40B4-BE49-F238E27FC236}">
                  <a16:creationId xmlns:a16="http://schemas.microsoft.com/office/drawing/2014/main" id="{B731422C-B605-DABD-4C65-6D6622C0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5357813"/>
              <a:ext cx="1428750" cy="428625"/>
            </a:xfrm>
            <a:prstGeom prst="accentCallout1">
              <a:avLst>
                <a:gd name="adj1" fmla="val 49750"/>
                <a:gd name="adj2" fmla="val 99778"/>
                <a:gd name="adj3" fmla="val -173440"/>
                <a:gd name="adj4" fmla="val 133264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포함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유스케이스</a:t>
              </a:r>
            </a:p>
          </p:txBody>
        </p:sp>
        <p:sp>
          <p:nvSpPr>
            <p:cNvPr id="27674" name="설명선 1(강조선) 50">
              <a:extLst>
                <a:ext uri="{FF2B5EF4-FFF2-40B4-BE49-F238E27FC236}">
                  <a16:creationId xmlns:a16="http://schemas.microsoft.com/office/drawing/2014/main" id="{1B8E063D-A92E-5C31-7D1D-261ED222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332" y="2428875"/>
              <a:ext cx="1428750" cy="428625"/>
            </a:xfrm>
            <a:prstGeom prst="accentCallout1">
              <a:avLst>
                <a:gd name="adj1" fmla="val 45037"/>
                <a:gd name="adj2" fmla="val 56"/>
                <a:gd name="adj3" fmla="val 137736"/>
                <a:gd name="adj4" fmla="val -9384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추상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유스케이스</a:t>
              </a:r>
            </a:p>
          </p:txBody>
        </p:sp>
      </p:grpSp>
      <p:sp>
        <p:nvSpPr>
          <p:cNvPr id="27654" name="날짜 개체 틀 30">
            <a:extLst>
              <a:ext uri="{FF2B5EF4-FFF2-40B4-BE49-F238E27FC236}">
                <a16:creationId xmlns:a16="http://schemas.microsoft.com/office/drawing/2014/main" id="{3075BEF8-F8CA-6A90-0D48-5F9A8E6E89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08FFF-37D2-49DE-ABCD-9E4A0E7DDA61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E5A5E7C-506E-0E0E-EC26-7F1A54442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BC597733-75EF-441E-A14E-96051A2CE4C8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76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5">
            <a:extLst>
              <a:ext uri="{FF2B5EF4-FFF2-40B4-BE49-F238E27FC236}">
                <a16:creationId xmlns:a16="http://schemas.microsoft.com/office/drawing/2014/main" id="{368FAAD2-CDAC-91B4-1797-B52E55955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(14/27)</a:t>
            </a:r>
            <a:endParaRPr lang="ko-KR" altLang="en-US"/>
          </a:p>
        </p:txBody>
      </p:sp>
      <p:sp>
        <p:nvSpPr>
          <p:cNvPr id="29699" name="내용 개체 틀 14">
            <a:extLst>
              <a:ext uri="{FF2B5EF4-FFF2-40B4-BE49-F238E27FC236}">
                <a16:creationId xmlns:a16="http://schemas.microsoft.com/office/drawing/2014/main" id="{CEE9A8A1-9099-A379-9976-F9661E94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125"/>
            <a:ext cx="8001000" cy="1143000"/>
          </a:xfrm>
        </p:spPr>
        <p:txBody>
          <a:bodyPr/>
          <a:lstStyle/>
          <a:p>
            <a:r>
              <a:rPr lang="ko-KR" altLang="en-US"/>
              <a:t>유스케이스 포함</a:t>
            </a:r>
            <a:endParaRPr lang="en-US" altLang="ko-KR"/>
          </a:p>
          <a:p>
            <a:pPr lvl="1"/>
            <a:r>
              <a:rPr lang="ko-KR" altLang="en-US"/>
              <a:t>포함 유스케이스의 시나리오는 기초 유스케이스의 한 부분으로서 포함</a:t>
            </a:r>
            <a:endParaRPr lang="en-US" altLang="ko-KR"/>
          </a:p>
        </p:txBody>
      </p:sp>
      <p:sp>
        <p:nvSpPr>
          <p:cNvPr id="29700" name="TextBox 15">
            <a:extLst>
              <a:ext uri="{FF2B5EF4-FFF2-40B4-BE49-F238E27FC236}">
                <a16:creationId xmlns:a16="http://schemas.microsoft.com/office/drawing/2014/main" id="{0979E177-058A-5766-BEE0-B78186F3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05050"/>
            <a:ext cx="7429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표 </a:t>
            </a:r>
            <a:r>
              <a:rPr lang="en-US" altLang="ko-KR" sz="1600">
                <a:solidFill>
                  <a:schemeClr val="tx1"/>
                </a:solidFill>
              </a:rPr>
              <a:t>6.4] </a:t>
            </a:r>
            <a:r>
              <a:rPr lang="ko-KR" altLang="en-US" sz="1600">
                <a:solidFill>
                  <a:schemeClr val="tx1"/>
                </a:solidFill>
              </a:rPr>
              <a:t>출금 유스케이스와 이체유스케이스의 시나리오 </a:t>
            </a:r>
            <a:r>
              <a:rPr lang="en-US" altLang="ko-KR" sz="1600">
                <a:solidFill>
                  <a:schemeClr val="tx1"/>
                </a:solidFill>
              </a:rPr>
              <a:t>– </a:t>
            </a:r>
            <a:r>
              <a:rPr lang="ko-KR" altLang="en-US" sz="1600">
                <a:solidFill>
                  <a:schemeClr val="tx1"/>
                </a:solidFill>
              </a:rPr>
              <a:t>유스케이스 포함 전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34A5BC-89DF-13BD-F42B-869B666F4C0D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2900363"/>
          <a:ext cx="4214812" cy="3503612"/>
        </p:xfrm>
        <a:graphic>
          <a:graphicData uri="http://schemas.openxmlformats.org/drawingml/2006/table">
            <a:tbl>
              <a:tblPr/>
              <a:tblGrid>
                <a:gridCol w="421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출금 </a:t>
                      </a:r>
                      <a:r>
                        <a:rPr lang="ko-KR" sz="14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4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561" marR="49561" marT="26160" marB="26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03">
                <a:tc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사용자는 카드입력 장치에 카드를 삽입한다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카드판독을 요청한다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은행서버시스템은 카드판독 결과를 시스템에게 </a:t>
                      </a:r>
                      <a:br>
                        <a:rPr lang="en-US" alt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전달한다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메뉴 화면을 출력한다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출금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선택한다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암호 입력 화면을 출력한다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사용자는 암호를 입력한다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암호 확인을 요청한다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은행서버시스템은 암호 확인 결과를 시스템에게 </a:t>
                      </a:r>
                      <a:br>
                        <a:rPr lang="en-US" alt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전달한다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출금 금액 입력 화면을 출력한다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인출금액을 입력한다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출금요청을 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은행서버시스템은 요청된 출금에 대한 처리 결과를 </a:t>
                      </a:r>
                      <a:br>
                        <a:rPr lang="en-US" alt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시스템에게 통보한다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카드와 지폐를 배출하고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영수증은 인쇄한다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카드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지폐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영수증을 수령한다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지폐 배출 문을 닫는다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561" marR="49561" marT="26160" marB="26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4BFBC6-B315-8842-114F-514DBFA0B2C3}"/>
              </a:ext>
            </a:extLst>
          </p:cNvPr>
          <p:cNvGraphicFramePr>
            <a:graphicFrameLocks noGrp="1"/>
          </p:cNvGraphicFramePr>
          <p:nvPr/>
        </p:nvGraphicFramePr>
        <p:xfrm>
          <a:off x="4500563" y="2909888"/>
          <a:ext cx="4357687" cy="3503612"/>
        </p:xfrm>
        <a:graphic>
          <a:graphicData uri="http://schemas.openxmlformats.org/drawingml/2006/table">
            <a:tbl>
              <a:tblPr/>
              <a:tblGrid>
                <a:gridCol w="43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이체 </a:t>
                      </a:r>
                      <a:r>
                        <a:rPr lang="ko-KR" sz="1400" b="1" kern="100" dirty="0" err="1">
                          <a:solidFill>
                            <a:srgbClr val="00009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400" b="1" kern="100" dirty="0">
                        <a:solidFill>
                          <a:srgbClr val="00009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561" marR="49561" marT="26160" marB="26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03">
                <a:tc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사용자는 카드입력 장치에 카드를 삽입한다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카드판독을 요청한다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은행서버시스템은 카드판독 결과를 시스템에게 전달한다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메뉴 화면을 출력한다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이체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”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을 선택한다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암호 입력 화면을 출력한다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사용자는 암호를 입력한다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암호 확인을 요청한다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은행서버시스템은 암호 확인 결과를 시스템에게 </a:t>
                      </a:r>
                      <a:br>
                        <a:rPr lang="en-US" alt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전달한다</a:t>
                      </a:r>
                      <a:r>
                        <a:rPr lang="en-US" sz="1100" b="1" u="sng" kern="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u="sng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이체 계좌 입력 화면을 출력한다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이체 계좌 입력한다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이체 금액 입력 화면을 출력한다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이체금액을 입력한다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은행서버시스템에게 이체요청을 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은행서버시스템은 요청된 이체에 대한 처리 결과를 </a:t>
                      </a:r>
                      <a:br>
                        <a:rPr lang="en-US" alt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시스템에게 통보한다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시스템은 카드와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영수증은 인쇄한다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ATM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사용자는 카드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영수증을 수령한다</a:t>
                      </a:r>
                      <a:r>
                        <a:rPr lang="en-US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561" marR="49561" marT="26160" marB="26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17" name="날짜 개체 틀 7">
            <a:extLst>
              <a:ext uri="{FF2B5EF4-FFF2-40B4-BE49-F238E27FC236}">
                <a16:creationId xmlns:a16="http://schemas.microsoft.com/office/drawing/2014/main" id="{B2863460-CD21-830A-7A8C-4D0055946AA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1C6AD3-8194-42B7-9F48-323E1F106388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9F5245-4F01-C99D-6C6F-F4E5F7540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7DDF0AC8-BED4-4096-BD03-79F1B2976059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77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>
            <a:extLst>
              <a:ext uri="{FF2B5EF4-FFF2-40B4-BE49-F238E27FC236}">
                <a16:creationId xmlns:a16="http://schemas.microsoft.com/office/drawing/2014/main" id="{63CC478E-BC06-09D2-DF68-9BC372265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(19/27)</a:t>
            </a:r>
            <a:endParaRPr lang="ko-KR" altLang="en-US"/>
          </a:p>
        </p:txBody>
      </p:sp>
      <p:sp>
        <p:nvSpPr>
          <p:cNvPr id="34819" name="내용 개체 틀 14">
            <a:extLst>
              <a:ext uri="{FF2B5EF4-FFF2-40B4-BE49-F238E27FC236}">
                <a16:creationId xmlns:a16="http://schemas.microsoft.com/office/drawing/2014/main" id="{8D85F07E-77CE-541B-9985-98F016E8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125"/>
            <a:ext cx="8001000" cy="5081588"/>
          </a:xfrm>
        </p:spPr>
        <p:txBody>
          <a:bodyPr/>
          <a:lstStyle/>
          <a:p>
            <a:r>
              <a:rPr lang="ko-KR" altLang="en-US"/>
              <a:t>유스케이스 확장</a:t>
            </a:r>
            <a:endParaRPr lang="en-US" altLang="ko-KR"/>
          </a:p>
          <a:p>
            <a:pPr lvl="1"/>
            <a:r>
              <a:rPr lang="ko-KR" altLang="en-US"/>
              <a:t>확장 유스케이스는 기존 유스케이스에 대한 확장 기능 표현</a:t>
            </a:r>
            <a:endParaRPr lang="en-US" altLang="ko-KR"/>
          </a:p>
          <a:p>
            <a:pPr lvl="2"/>
            <a:r>
              <a:rPr lang="ko-KR" altLang="en-US"/>
              <a:t>유스케이스에 포함된 성격이 다른 기능을 분리 표현</a:t>
            </a:r>
            <a:endParaRPr lang="en-US" altLang="ko-KR"/>
          </a:p>
        </p:txBody>
      </p:sp>
      <p:sp>
        <p:nvSpPr>
          <p:cNvPr id="34820" name="TextBox 15">
            <a:extLst>
              <a:ext uri="{FF2B5EF4-FFF2-40B4-BE49-F238E27FC236}">
                <a16:creationId xmlns:a16="http://schemas.microsoft.com/office/drawing/2014/main" id="{0DD86579-9944-E18F-06D1-B26F9A5F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6000750"/>
            <a:ext cx="4286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6.24] </a:t>
            </a:r>
            <a:r>
              <a:rPr lang="ko-KR" altLang="en-US" sz="1600">
                <a:solidFill>
                  <a:schemeClr val="tx1"/>
                </a:solidFill>
              </a:rPr>
              <a:t>유스케이스 확장의 필요성</a:t>
            </a:r>
          </a:p>
        </p:txBody>
      </p:sp>
      <p:grpSp>
        <p:nvGrpSpPr>
          <p:cNvPr id="34821" name="그룹 10">
            <a:extLst>
              <a:ext uri="{FF2B5EF4-FFF2-40B4-BE49-F238E27FC236}">
                <a16:creationId xmlns:a16="http://schemas.microsoft.com/office/drawing/2014/main" id="{AD951AD5-DDFB-28FA-A477-E30F96C5FFF7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214563"/>
            <a:ext cx="7215188" cy="3643312"/>
            <a:chOff x="1643063" y="2071688"/>
            <a:chExt cx="6000750" cy="4087633"/>
          </a:xfrm>
        </p:grpSpPr>
        <p:sp>
          <p:nvSpPr>
            <p:cNvPr id="34824" name="타원 7">
              <a:extLst>
                <a:ext uri="{FF2B5EF4-FFF2-40B4-BE49-F238E27FC236}">
                  <a16:creationId xmlns:a16="http://schemas.microsoft.com/office/drawing/2014/main" id="{EE0A6776-FBF2-66F0-AEE8-F37DAF5E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3643313"/>
              <a:ext cx="1362075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도서반납</a:t>
              </a:r>
            </a:p>
          </p:txBody>
        </p:sp>
        <p:sp>
          <p:nvSpPr>
            <p:cNvPr id="8" name="순서도: 문서 7">
              <a:extLst>
                <a:ext uri="{FF2B5EF4-FFF2-40B4-BE49-F238E27FC236}">
                  <a16:creationId xmlns:a16="http://schemas.microsoft.com/office/drawing/2014/main" id="{AA1C02BF-5745-0685-1426-C74116320716}"/>
                </a:ext>
              </a:extLst>
            </p:cNvPr>
            <p:cNvSpPr/>
            <p:nvPr/>
          </p:nvSpPr>
          <p:spPr>
            <a:xfrm>
              <a:off x="3000328" y="2928398"/>
              <a:ext cx="3929204" cy="3230923"/>
            </a:xfrm>
            <a:prstGeom prst="flowChartDocumen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시나리오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대출자는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반납할 도서를 선택한다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시스템은 도서반납을 기록한다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시스템은 만약 연체된 도서이면</a:t>
              </a:r>
              <a:endParaRPr kumimoji="0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00100" lvl="1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시스템은 연체료를 계산한다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시스템은 연체료를 대출자에게</a:t>
              </a:r>
              <a:endParaRPr kumimoji="0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00100" lvl="1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부과됨을 기록한다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kumimoji="0" lang="ko-KR" altLang="en-US" sz="16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유스케이스를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종료한다</a:t>
              </a:r>
              <a:r>
                <a:rPr kumimoji="0"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4826" name="모서리가 둥근 직사각형 9">
              <a:extLst>
                <a:ext uri="{FF2B5EF4-FFF2-40B4-BE49-F238E27FC236}">
                  <a16:creationId xmlns:a16="http://schemas.microsoft.com/office/drawing/2014/main" id="{4704278D-28E0-861C-D28A-23741BB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375" y="4204366"/>
              <a:ext cx="3500437" cy="1244062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4827" name="AutoShape 11">
              <a:extLst>
                <a:ext uri="{FF2B5EF4-FFF2-40B4-BE49-F238E27FC236}">
                  <a16:creationId xmlns:a16="http://schemas.microsoft.com/office/drawing/2014/main" id="{34A86154-7DBE-1625-FB2E-1EB669F22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3" y="2071688"/>
              <a:ext cx="2857500" cy="760747"/>
            </a:xfrm>
            <a:prstGeom prst="accentCallout1">
              <a:avLst>
                <a:gd name="adj1" fmla="val 16727"/>
                <a:gd name="adj2" fmla="val -713"/>
                <a:gd name="adj3" fmla="val 310421"/>
                <a:gd name="adj4" fmla="val -16676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Ctr="1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연체료 부과는 도서 반납과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1000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성격이 다름</a:t>
              </a:r>
              <a:endParaRPr kumimoji="0" lang="en-US" altLang="ko-KR" sz="1600">
                <a:solidFill>
                  <a:srgbClr val="000000"/>
                </a:solidFill>
              </a:endParaRPr>
            </a:p>
          </p:txBody>
        </p:sp>
      </p:grpSp>
      <p:sp>
        <p:nvSpPr>
          <p:cNvPr id="34822" name="날짜 개체 틀 10">
            <a:extLst>
              <a:ext uri="{FF2B5EF4-FFF2-40B4-BE49-F238E27FC236}">
                <a16:creationId xmlns:a16="http://schemas.microsoft.com/office/drawing/2014/main" id="{0399CCC1-5643-AFC3-444D-F3DAFBDA2C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93F159-0156-4420-BE3B-3E09A4E44D26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B21DA90-7B98-913E-B360-B5FECE42B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3C54564F-C4E4-43A1-B85E-7C3F6C8A422B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78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>
            <a:extLst>
              <a:ext uri="{FF2B5EF4-FFF2-40B4-BE49-F238E27FC236}">
                <a16:creationId xmlns:a16="http://schemas.microsoft.com/office/drawing/2014/main" id="{1B214491-10CD-2357-D953-3ADBAC2F5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(20/27)</a:t>
            </a:r>
            <a:endParaRPr lang="ko-KR" altLang="en-US"/>
          </a:p>
        </p:txBody>
      </p:sp>
      <p:sp>
        <p:nvSpPr>
          <p:cNvPr id="35843" name="내용 개체 틀 14">
            <a:extLst>
              <a:ext uri="{FF2B5EF4-FFF2-40B4-BE49-F238E27FC236}">
                <a16:creationId xmlns:a16="http://schemas.microsoft.com/office/drawing/2014/main" id="{2145CFA0-ADA7-B77B-D62B-DB0E2277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125"/>
            <a:ext cx="8001000" cy="5081588"/>
          </a:xfrm>
        </p:spPr>
        <p:txBody>
          <a:bodyPr/>
          <a:lstStyle/>
          <a:p>
            <a:r>
              <a:rPr lang="ko-KR" altLang="en-US"/>
              <a:t>유스케이스 확장</a:t>
            </a:r>
            <a:endParaRPr lang="en-US" altLang="ko-KR"/>
          </a:p>
          <a:p>
            <a:pPr lvl="1"/>
            <a:r>
              <a:rPr lang="ko-KR" altLang="en-US"/>
              <a:t>확장 유스케이스는 기존 유스케이스에 대한 확장 기능을 표현</a:t>
            </a:r>
            <a:endParaRPr lang="en-US" altLang="ko-KR"/>
          </a:p>
          <a:p>
            <a:pPr lvl="2"/>
            <a:r>
              <a:rPr lang="ko-KR" altLang="en-US"/>
              <a:t>확장 관계는 확장 유스케이스에서 기초 유스케이스 방향</a:t>
            </a:r>
            <a:endParaRPr lang="en-US" altLang="ko-KR"/>
          </a:p>
          <a:p>
            <a:pPr lvl="2"/>
            <a:r>
              <a:rPr lang="ko-KR" altLang="en-US"/>
              <a:t>확장 유스케이스는 독립적이지 못함</a:t>
            </a:r>
            <a:endParaRPr lang="en-US" altLang="ko-KR"/>
          </a:p>
        </p:txBody>
      </p:sp>
      <p:sp>
        <p:nvSpPr>
          <p:cNvPr id="35844" name="TextBox 15">
            <a:extLst>
              <a:ext uri="{FF2B5EF4-FFF2-40B4-BE49-F238E27FC236}">
                <a16:creationId xmlns:a16="http://schemas.microsoft.com/office/drawing/2014/main" id="{677AEC51-447A-AEB7-1539-947C7E33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948363"/>
            <a:ext cx="2857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6.25] </a:t>
            </a:r>
            <a:r>
              <a:rPr lang="ko-KR" altLang="en-US" sz="1600">
                <a:solidFill>
                  <a:schemeClr val="tx1"/>
                </a:solidFill>
              </a:rPr>
              <a:t>유스케이스 확장</a:t>
            </a:r>
          </a:p>
        </p:txBody>
      </p:sp>
      <p:grpSp>
        <p:nvGrpSpPr>
          <p:cNvPr id="35845" name="그룹 20">
            <a:extLst>
              <a:ext uri="{FF2B5EF4-FFF2-40B4-BE49-F238E27FC236}">
                <a16:creationId xmlns:a16="http://schemas.microsoft.com/office/drawing/2014/main" id="{3DCEFCC1-75C2-AC36-8AB3-197D96C7ABA4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571750"/>
            <a:ext cx="5715000" cy="3214688"/>
            <a:chOff x="1781175" y="2500313"/>
            <a:chExt cx="4933950" cy="2286000"/>
          </a:xfrm>
        </p:grpSpPr>
        <p:sp>
          <p:nvSpPr>
            <p:cNvPr id="35848" name="타원 11">
              <a:extLst>
                <a:ext uri="{FF2B5EF4-FFF2-40B4-BE49-F238E27FC236}">
                  <a16:creationId xmlns:a16="http://schemas.microsoft.com/office/drawing/2014/main" id="{C54E8D5D-748B-E2AA-C5A3-591C4FF5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75" y="3429000"/>
              <a:ext cx="1362075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도서반납</a:t>
              </a:r>
            </a:p>
          </p:txBody>
        </p:sp>
        <p:sp>
          <p:nvSpPr>
            <p:cNvPr id="35849" name="타원 12">
              <a:extLst>
                <a:ext uri="{FF2B5EF4-FFF2-40B4-BE49-F238E27FC236}">
                  <a16:creationId xmlns:a16="http://schemas.microsoft.com/office/drawing/2014/main" id="{FCC88097-1C5F-800D-51A9-FBCD4D03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3429000"/>
              <a:ext cx="1785938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연체료부과</a:t>
              </a:r>
            </a:p>
          </p:txBody>
        </p:sp>
        <p:cxnSp>
          <p:nvCxnSpPr>
            <p:cNvPr id="35850" name="직선 화살표 연결선 13">
              <a:extLst>
                <a:ext uri="{FF2B5EF4-FFF2-40B4-BE49-F238E27FC236}">
                  <a16:creationId xmlns:a16="http://schemas.microsoft.com/office/drawing/2014/main" id="{781C5315-958A-0A06-1D34-D1656862FB67}"/>
                </a:ext>
              </a:extLst>
            </p:cNvPr>
            <p:cNvCxnSpPr>
              <a:cxnSpLocks noChangeShapeType="1"/>
              <a:stCxn id="35849" idx="2"/>
              <a:endCxn id="35848" idx="6"/>
            </p:cNvCxnSpPr>
            <p:nvPr/>
          </p:nvCxnSpPr>
          <p:spPr bwMode="auto">
            <a:xfrm rot="10800000">
              <a:off x="3143250" y="3678238"/>
              <a:ext cx="1285875" cy="1587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1" name="TextBox 14">
              <a:extLst>
                <a:ext uri="{FF2B5EF4-FFF2-40B4-BE49-F238E27FC236}">
                  <a16:creationId xmlns:a16="http://schemas.microsoft.com/office/drawing/2014/main" id="{890D25CC-993E-2564-C092-EB9790272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3286125"/>
              <a:ext cx="1589331" cy="373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&lt;&lt;extend&gt;&gt;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5852" name="설명선 1(강조선) 15">
              <a:extLst>
                <a:ext uri="{FF2B5EF4-FFF2-40B4-BE49-F238E27FC236}">
                  <a16:creationId xmlns:a16="http://schemas.microsoft.com/office/drawing/2014/main" id="{39CE6DAF-3D61-0FEA-0E4E-700897E13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357688"/>
              <a:ext cx="1428750" cy="428625"/>
            </a:xfrm>
            <a:prstGeom prst="accentCallout1">
              <a:avLst>
                <a:gd name="adj1" fmla="val 34861"/>
                <a:gd name="adj2" fmla="val -685"/>
                <a:gd name="adj3" fmla="val -96542"/>
                <a:gd name="adj4" fmla="val -21528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기초</a:t>
              </a:r>
              <a:endParaRPr kumimoji="0" lang="en-US" altLang="ko-KR" sz="14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유스케이스</a:t>
              </a:r>
            </a:p>
          </p:txBody>
        </p:sp>
        <p:sp>
          <p:nvSpPr>
            <p:cNvPr id="35853" name="설명선 1(강조선) 16">
              <a:extLst>
                <a:ext uri="{FF2B5EF4-FFF2-40B4-BE49-F238E27FC236}">
                  <a16:creationId xmlns:a16="http://schemas.microsoft.com/office/drawing/2014/main" id="{F4809D1C-9123-E848-B778-4B970152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4286250"/>
              <a:ext cx="1428750" cy="428625"/>
            </a:xfrm>
            <a:prstGeom prst="accentCallout1">
              <a:avLst>
                <a:gd name="adj1" fmla="val 47792"/>
                <a:gd name="adj2" fmla="val -685"/>
                <a:gd name="adj3" fmla="val -96542"/>
                <a:gd name="adj4" fmla="val -21528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확장</a:t>
              </a:r>
              <a:endParaRPr kumimoji="0" lang="en-US" altLang="ko-KR" sz="14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유스케이스</a:t>
              </a:r>
            </a:p>
          </p:txBody>
        </p:sp>
        <p:sp>
          <p:nvSpPr>
            <p:cNvPr id="35854" name="설명선 1(강조선) 17">
              <a:extLst>
                <a:ext uri="{FF2B5EF4-FFF2-40B4-BE49-F238E27FC236}">
                  <a16:creationId xmlns:a16="http://schemas.microsoft.com/office/drawing/2014/main" id="{79708B98-3432-AB51-0AD6-3CFE4421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063" y="2500313"/>
              <a:ext cx="1428750" cy="428625"/>
            </a:xfrm>
            <a:prstGeom prst="accentCallout1">
              <a:avLst>
                <a:gd name="adj1" fmla="val 34861"/>
                <a:gd name="adj2" fmla="val -685"/>
                <a:gd name="adj3" fmla="val 213537"/>
                <a:gd name="adj4" fmla="val -22269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4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확장</a:t>
              </a:r>
            </a:p>
          </p:txBody>
        </p:sp>
        <p:sp>
          <p:nvSpPr>
            <p:cNvPr id="35855" name="설명선 1(강조선) 18">
              <a:extLst>
                <a:ext uri="{FF2B5EF4-FFF2-40B4-BE49-F238E27FC236}">
                  <a16:creationId xmlns:a16="http://schemas.microsoft.com/office/drawing/2014/main" id="{38CE4ECD-EB2C-68A0-BE72-63ABACBF7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2714625"/>
              <a:ext cx="1428750" cy="428625"/>
            </a:xfrm>
            <a:prstGeom prst="accentCallout1">
              <a:avLst>
                <a:gd name="adj1" fmla="val 53657"/>
                <a:gd name="adj2" fmla="val 56"/>
                <a:gd name="adj3" fmla="val 166403"/>
                <a:gd name="adj4" fmla="val -16315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추상</a:t>
              </a:r>
              <a:endParaRPr kumimoji="0" lang="en-US" altLang="ko-KR" sz="14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유스케이스</a:t>
              </a:r>
            </a:p>
          </p:txBody>
        </p:sp>
      </p:grpSp>
      <p:sp>
        <p:nvSpPr>
          <p:cNvPr id="35846" name="날짜 개체 틀 14">
            <a:extLst>
              <a:ext uri="{FF2B5EF4-FFF2-40B4-BE49-F238E27FC236}">
                <a16:creationId xmlns:a16="http://schemas.microsoft.com/office/drawing/2014/main" id="{4E08382F-6D73-EFA5-FB72-3C4F8109BF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A7674E-E406-44A1-BB11-C2CCF08DDC74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7C3872C-6A6E-38B3-128B-CC31B0120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9DB52FF6-395A-4139-990F-D5B9266DA54D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79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35785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UML 2.0 Diagram </a:t>
            </a:r>
            <a:r>
              <a:rPr lang="ko-KR" altLang="en-US" dirty="0">
                <a:ea typeface="굴림" charset="-127"/>
              </a:rPr>
              <a:t>분류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구조 다이어그램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1.1.]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56562" cy="806450"/>
          </a:xfrm>
        </p:spPr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(5/8)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866441"/>
              </p:ext>
            </p:extLst>
          </p:nvPr>
        </p:nvGraphicFramePr>
        <p:xfrm>
          <a:off x="642910" y="1928803"/>
          <a:ext cx="7929619" cy="4541520"/>
        </p:xfrm>
        <a:graphic>
          <a:graphicData uri="http://schemas.openxmlformats.org/drawingml/2006/table">
            <a:tbl>
              <a:tblPr/>
              <a:tblGrid>
                <a:gridCol w="277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비고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Class Diagrams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시스템을 구성하는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표현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논리적 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수준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(Logical</a:t>
                      </a:r>
                      <a:r>
                        <a:rPr lang="en-US" altLang="ko-KR" sz="1400" kern="100" baseline="0" dirty="0">
                          <a:latin typeface="맑은 고딕"/>
                          <a:ea typeface="맑은 고딕"/>
                          <a:cs typeface="Times New Roman"/>
                        </a:rPr>
                        <a:t> level)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Object</a:t>
                      </a:r>
                      <a:r>
                        <a:rPr lang="en-US" altLang="ko-KR" sz="1400" kern="100" baseline="0" dirty="0">
                          <a:latin typeface="맑은 고딕"/>
                          <a:ea typeface="맑은 고딕"/>
                          <a:cs typeface="Times New Roman"/>
                        </a:rPr>
                        <a:t> Diagrams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시스템을 구성하는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객체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Package</a:t>
                      </a:r>
                      <a:r>
                        <a:rPr lang="en-US" altLang="ko-KR" sz="1400" kern="100" baseline="0" dirty="0">
                          <a:latin typeface="맑은 고딕"/>
                          <a:ea typeface="맑은 고딕"/>
                          <a:cs typeface="Times New Roman"/>
                        </a:rPr>
                        <a:t> Diagrams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많은 수의 모델 요소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논리적 컴포넌트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들을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패키지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를 이용하여 조직화함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Component</a:t>
                      </a:r>
                      <a:r>
                        <a:rPr lang="en-US" altLang="ko-KR" sz="1400" kern="100" baseline="0" dirty="0">
                          <a:latin typeface="맑은 고딕"/>
                          <a:ea typeface="맑은 고딕"/>
                          <a:cs typeface="Times New Roman"/>
                        </a:rPr>
                        <a:t> Diagrams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시스템을 구성하는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논리적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컴포넌트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표현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복합구조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논리적 컴포넌트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의 내부를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파트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(part)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연결자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(connector)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로 표현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Deployment</a:t>
                      </a:r>
                      <a:r>
                        <a:rPr lang="en-US" altLang="ko-KR" sz="1400" kern="100" baseline="0" dirty="0">
                          <a:latin typeface="맑은 고딕"/>
                          <a:ea typeface="맑은 고딕"/>
                          <a:cs typeface="Times New Roman"/>
                        </a:rPr>
                        <a:t> Diagrams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시스템을 구성하는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통신 경로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배치되는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물리적 컴포넌트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를 표현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물리적 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수준</a:t>
                      </a:r>
                      <a:endParaRPr lang="en-US" alt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Physical level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15F65-BF01-4BBC-9E47-FE8CB124B4ED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8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>
            <a:extLst>
              <a:ext uri="{FF2B5EF4-FFF2-40B4-BE49-F238E27FC236}">
                <a16:creationId xmlns:a16="http://schemas.microsoft.com/office/drawing/2014/main" id="{30D7FD6B-9D55-27EF-2B18-F553DCFF9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(21/27)</a:t>
            </a:r>
            <a:endParaRPr lang="ko-KR" altLang="en-US"/>
          </a:p>
        </p:txBody>
      </p:sp>
      <p:sp>
        <p:nvSpPr>
          <p:cNvPr id="36867" name="내용 개체 틀 14">
            <a:extLst>
              <a:ext uri="{FF2B5EF4-FFF2-40B4-BE49-F238E27FC236}">
                <a16:creationId xmlns:a16="http://schemas.microsoft.com/office/drawing/2014/main" id="{4F523032-5B87-E174-B187-CC7FB6ED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00125"/>
            <a:ext cx="8001000" cy="5081588"/>
          </a:xfrm>
        </p:spPr>
        <p:txBody>
          <a:bodyPr/>
          <a:lstStyle/>
          <a:p>
            <a:r>
              <a:rPr lang="ko-KR" altLang="en-US"/>
              <a:t>유스케이스 확장</a:t>
            </a:r>
            <a:endParaRPr lang="en-US" altLang="ko-KR"/>
          </a:p>
          <a:p>
            <a:pPr lvl="1"/>
            <a:r>
              <a:rPr lang="ko-KR" altLang="en-US"/>
              <a:t>확장 유스케이스는 기존 유스케이스에 대한 확장 기능을 표현</a:t>
            </a:r>
            <a:endParaRPr lang="en-US" altLang="ko-KR"/>
          </a:p>
          <a:p>
            <a:pPr lvl="2"/>
            <a:r>
              <a:rPr lang="ko-KR" altLang="en-US"/>
              <a:t>확장 관계는 확장 유스케이스에서 기초 유스케이스 방향</a:t>
            </a:r>
            <a:endParaRPr lang="en-US" altLang="ko-KR"/>
          </a:p>
          <a:p>
            <a:pPr lvl="2"/>
            <a:r>
              <a:rPr lang="ko-KR" altLang="en-US"/>
              <a:t>확장 유스케이스는 독립적이지 못함</a:t>
            </a:r>
            <a:endParaRPr lang="en-US" altLang="ko-KR"/>
          </a:p>
        </p:txBody>
      </p:sp>
      <p:sp>
        <p:nvSpPr>
          <p:cNvPr id="36868" name="TextBox 15">
            <a:extLst>
              <a:ext uri="{FF2B5EF4-FFF2-40B4-BE49-F238E27FC236}">
                <a16:creationId xmlns:a16="http://schemas.microsoft.com/office/drawing/2014/main" id="{C04CEAB1-3F63-97AB-4993-20B8078D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6000750"/>
            <a:ext cx="3643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6.26] </a:t>
            </a:r>
            <a:r>
              <a:rPr lang="ko-KR" altLang="en-US" sz="1600">
                <a:solidFill>
                  <a:schemeClr val="tx1"/>
                </a:solidFill>
              </a:rPr>
              <a:t>유스케이스 확장 예</a:t>
            </a:r>
          </a:p>
        </p:txBody>
      </p:sp>
      <p:sp>
        <p:nvSpPr>
          <p:cNvPr id="36869" name="날짜 개체 틀 14">
            <a:extLst>
              <a:ext uri="{FF2B5EF4-FFF2-40B4-BE49-F238E27FC236}">
                <a16:creationId xmlns:a16="http://schemas.microsoft.com/office/drawing/2014/main" id="{590E77F8-91CD-FB3A-05B9-1EECC10B306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5F95F-BE0A-4FB1-844A-784F4AAC532F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870" name="그룹 15">
            <a:extLst>
              <a:ext uri="{FF2B5EF4-FFF2-40B4-BE49-F238E27FC236}">
                <a16:creationId xmlns:a16="http://schemas.microsoft.com/office/drawing/2014/main" id="{E8D23BAF-B38A-A078-B57B-C43E219CEAC5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2928938"/>
            <a:ext cx="5643562" cy="2820987"/>
            <a:chOff x="2000250" y="2357438"/>
            <a:chExt cx="5643585" cy="3108971"/>
          </a:xfrm>
        </p:grpSpPr>
        <p:sp>
          <p:nvSpPr>
            <p:cNvPr id="36872" name="타원 17">
              <a:extLst>
                <a:ext uri="{FF2B5EF4-FFF2-40B4-BE49-F238E27FC236}">
                  <a16:creationId xmlns:a16="http://schemas.microsoft.com/office/drawing/2014/main" id="{9EBF4532-2B58-A4AF-408B-A4E5572B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2500313"/>
              <a:ext cx="1362075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도서관리</a:t>
              </a:r>
            </a:p>
          </p:txBody>
        </p:sp>
        <p:sp>
          <p:nvSpPr>
            <p:cNvPr id="36873" name="타원 18">
              <a:extLst>
                <a:ext uri="{FF2B5EF4-FFF2-40B4-BE49-F238E27FC236}">
                  <a16:creationId xmlns:a16="http://schemas.microsoft.com/office/drawing/2014/main" id="{10CAEFF0-FCE7-1880-43E2-73465503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425" y="2500313"/>
              <a:ext cx="1500188" cy="496887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대출 가능</a:t>
              </a:r>
              <a:endParaRPr kumimoji="0" lang="en-US" altLang="ko-KR" sz="1600" i="1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통보</a:t>
              </a:r>
            </a:p>
          </p:txBody>
        </p:sp>
        <p:cxnSp>
          <p:nvCxnSpPr>
            <p:cNvPr id="36874" name="직선 화살표 연결선 19">
              <a:extLst>
                <a:ext uri="{FF2B5EF4-FFF2-40B4-BE49-F238E27FC236}">
                  <a16:creationId xmlns:a16="http://schemas.microsoft.com/office/drawing/2014/main" id="{19B8C724-6CAD-A11B-02C6-292441046A3B}"/>
                </a:ext>
              </a:extLst>
            </p:cNvPr>
            <p:cNvCxnSpPr>
              <a:cxnSpLocks noChangeShapeType="1"/>
              <a:stCxn id="36873" idx="2"/>
              <a:endCxn id="36872" idx="6"/>
            </p:cNvCxnSpPr>
            <p:nvPr/>
          </p:nvCxnSpPr>
          <p:spPr bwMode="auto">
            <a:xfrm rot="10800000">
              <a:off x="3421063" y="2749550"/>
              <a:ext cx="1503362" cy="1588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5" name="TextBox 14">
              <a:extLst>
                <a:ext uri="{FF2B5EF4-FFF2-40B4-BE49-F238E27FC236}">
                  <a16:creationId xmlns:a16="http://schemas.microsoft.com/office/drawing/2014/main" id="{468D39B4-6A00-5F21-CABA-618889076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2357438"/>
              <a:ext cx="1440513" cy="37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&lt;&lt;extend&gt;&gt;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6876" name="타원 21">
              <a:extLst>
                <a:ext uri="{FF2B5EF4-FFF2-40B4-BE49-F238E27FC236}">
                  <a16:creationId xmlns:a16="http://schemas.microsoft.com/office/drawing/2014/main" id="{D52A5CA9-E022-3F46-7F70-C4661414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4419600"/>
              <a:ext cx="1360487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로그인</a:t>
              </a:r>
            </a:p>
          </p:txBody>
        </p:sp>
        <p:sp>
          <p:nvSpPr>
            <p:cNvPr id="36877" name="타원 22">
              <a:extLst>
                <a:ext uri="{FF2B5EF4-FFF2-40B4-BE49-F238E27FC236}">
                  <a16:creationId xmlns:a16="http://schemas.microsoft.com/office/drawing/2014/main" id="{17669758-7C48-09B9-1773-3314EED8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25" y="4419600"/>
              <a:ext cx="1643063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새 메일 도착</a:t>
              </a:r>
              <a:endParaRPr kumimoji="0" lang="en-US" altLang="ko-KR" sz="1600" i="1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000000"/>
                  </a:solidFill>
                </a:rPr>
                <a:t>통보</a:t>
              </a:r>
            </a:p>
          </p:txBody>
        </p:sp>
        <p:cxnSp>
          <p:nvCxnSpPr>
            <p:cNvPr id="36878" name="직선 화살표 연결선 23">
              <a:extLst>
                <a:ext uri="{FF2B5EF4-FFF2-40B4-BE49-F238E27FC236}">
                  <a16:creationId xmlns:a16="http://schemas.microsoft.com/office/drawing/2014/main" id="{214B1C32-05C1-6611-DFC0-06AF1A87E7D7}"/>
                </a:ext>
              </a:extLst>
            </p:cNvPr>
            <p:cNvCxnSpPr>
              <a:cxnSpLocks noChangeShapeType="1"/>
              <a:stCxn id="36877" idx="2"/>
              <a:endCxn id="36876" idx="6"/>
            </p:cNvCxnSpPr>
            <p:nvPr/>
          </p:nvCxnSpPr>
          <p:spPr bwMode="auto">
            <a:xfrm rot="10800000">
              <a:off x="3495676" y="4668045"/>
              <a:ext cx="1504951" cy="1750"/>
            </a:xfrm>
            <a:prstGeom prst="straightConnector1">
              <a:avLst/>
            </a:prstGeom>
            <a:noFill/>
            <a:ln w="22225" algn="ctr">
              <a:solidFill>
                <a:srgbClr val="FF00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9" name="TextBox 18">
              <a:extLst>
                <a:ext uri="{FF2B5EF4-FFF2-40B4-BE49-F238E27FC236}">
                  <a16:creationId xmlns:a16="http://schemas.microsoft.com/office/drawing/2014/main" id="{BCE9C6F2-2017-0B28-D863-FEBBB5A73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325" y="4276724"/>
              <a:ext cx="1440513" cy="37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600">
                  <a:solidFill>
                    <a:srgbClr val="FF0000"/>
                  </a:solidFill>
                </a:rPr>
                <a:t>&lt;&lt;extend&gt;&gt;</a:t>
              </a:r>
              <a:endParaRPr kumimoji="0"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6880" name="직사각형 25">
              <a:extLst>
                <a:ext uri="{FF2B5EF4-FFF2-40B4-BE49-F238E27FC236}">
                  <a16:creationId xmlns:a16="http://schemas.microsoft.com/office/drawing/2014/main" id="{AE07082C-283B-4FF0-C798-CF1637367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128963"/>
              <a:ext cx="5643585" cy="40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rPr>
                <a:t>(a) </a:t>
              </a:r>
              <a:r>
                <a:rPr kumimoji="0" lang="ko-KR" altLang="en-US" sz="18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rPr>
                <a:t>도서등록 시 대기중인 대출 건에 대한 가능 통보</a:t>
              </a:r>
            </a:p>
          </p:txBody>
        </p:sp>
        <p:sp>
          <p:nvSpPr>
            <p:cNvPr id="36881" name="직사각형 26">
              <a:extLst>
                <a:ext uri="{FF2B5EF4-FFF2-40B4-BE49-F238E27FC236}">
                  <a16:creationId xmlns:a16="http://schemas.microsoft.com/office/drawing/2014/main" id="{DED51996-6029-44CC-8C1E-1B00F381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5059363"/>
              <a:ext cx="4299576" cy="40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rPr>
                <a:t>(b) </a:t>
              </a:r>
              <a:r>
                <a:rPr kumimoji="0" lang="ko-KR" altLang="en-US" sz="18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rPr>
                <a:t>로그인 시 새로 도착한 메일을 통보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6D83F7E-FF65-6304-6BF2-E265BE6FB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8D0BEF88-D4F7-45F5-87E1-CEF68804B4E8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80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5">
            <a:extLst>
              <a:ext uri="{FF2B5EF4-FFF2-40B4-BE49-F238E27FC236}">
                <a16:creationId xmlns:a16="http://schemas.microsoft.com/office/drawing/2014/main" id="{2EB45553-E0F1-3577-0C45-BB3A17411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(1/27)</a:t>
            </a:r>
            <a:endParaRPr lang="ko-KR" altLang="en-US"/>
          </a:p>
        </p:txBody>
      </p:sp>
      <p:sp>
        <p:nvSpPr>
          <p:cNvPr id="16387" name="내용 개체 틀 14">
            <a:extLst>
              <a:ext uri="{FF2B5EF4-FFF2-40B4-BE49-F238E27FC236}">
                <a16:creationId xmlns:a16="http://schemas.microsoft.com/office/drawing/2014/main" id="{77B3CFBA-02CA-BA73-992F-E76FCE67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8001000" cy="5357813"/>
          </a:xfrm>
        </p:spPr>
        <p:txBody>
          <a:bodyPr/>
          <a:lstStyle/>
          <a:p>
            <a:r>
              <a:rPr lang="ko-KR" altLang="en-US" sz="3200"/>
              <a:t>액터 일반화</a:t>
            </a:r>
            <a:endParaRPr lang="en-US" altLang="ko-KR" sz="3200"/>
          </a:p>
          <a:p>
            <a:pPr lvl="1"/>
            <a:r>
              <a:rPr lang="ko-KR" altLang="en-US" sz="2800"/>
              <a:t>두 개 이상의 유사한 액터를 일반화 해 부모 액터 정의</a:t>
            </a:r>
            <a:endParaRPr lang="en-US" altLang="ko-KR" sz="2800"/>
          </a:p>
          <a:p>
            <a:pPr lvl="2"/>
            <a:r>
              <a:rPr lang="ko-KR" altLang="en-US" sz="2400"/>
              <a:t>상위 클래스로 상속 시키는 것과 유사</a:t>
            </a:r>
            <a:endParaRPr lang="en-US" altLang="ko-KR" sz="2400"/>
          </a:p>
          <a:p>
            <a:pPr lvl="2"/>
            <a:r>
              <a:rPr lang="ko-KR" altLang="en-US" sz="2400"/>
              <a:t>일반화는 클래스 사이의 일반화와 동일한 표기법 사용</a:t>
            </a:r>
            <a:endParaRPr lang="en-US" altLang="ko-KR" sz="2400"/>
          </a:p>
          <a:p>
            <a:pPr lvl="2"/>
            <a:r>
              <a:rPr lang="ko-KR" altLang="en-US" sz="2400"/>
              <a:t>일반적인 액터를 부모</a:t>
            </a:r>
            <a:r>
              <a:rPr lang="en-US" altLang="ko-KR" sz="2400"/>
              <a:t>(parent) </a:t>
            </a:r>
            <a:r>
              <a:rPr lang="ko-KR" altLang="en-US" sz="2400"/>
              <a:t>액터</a:t>
            </a:r>
            <a:r>
              <a:rPr lang="en-US" altLang="ko-KR" sz="2400"/>
              <a:t>, </a:t>
            </a:r>
            <a:r>
              <a:rPr lang="ko-KR" altLang="en-US" sz="2400"/>
              <a:t>구체적인 액터를 자식 액터</a:t>
            </a:r>
            <a:r>
              <a:rPr lang="en-US" altLang="ko-KR" sz="2400"/>
              <a:t>(child)</a:t>
            </a:r>
          </a:p>
          <a:p>
            <a:pPr lvl="3"/>
            <a:r>
              <a:rPr lang="ko-KR" altLang="en-US" sz="2000"/>
              <a:t>부모 액터는 실제로 존재하지 않으며 자식 액터들의 공통 특성 표현</a:t>
            </a:r>
            <a:endParaRPr lang="en-US" altLang="ko-KR" sz="2000"/>
          </a:p>
          <a:p>
            <a:pPr lvl="3"/>
            <a:r>
              <a:rPr lang="ko-KR" altLang="en-US" sz="2000"/>
              <a:t>부모 액터처럼 실제 객체로서 존재하지 않는 액터를 추상 액터라 하고 유스케이스 다이어그램에서 이탤릭체로 표기</a:t>
            </a:r>
            <a:endParaRPr lang="en-US" altLang="ko-KR" sz="2000"/>
          </a:p>
        </p:txBody>
      </p:sp>
      <p:sp>
        <p:nvSpPr>
          <p:cNvPr id="16388" name="날짜 개체 틀 4">
            <a:extLst>
              <a:ext uri="{FF2B5EF4-FFF2-40B4-BE49-F238E27FC236}">
                <a16:creationId xmlns:a16="http://schemas.microsoft.com/office/drawing/2014/main" id="{2387DCD9-1D6D-14EF-0740-32FEC1DD7B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92CBD5-B79F-4B98-8DD9-D78CC431BBA3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A5666-BD2E-F546-4F7F-31D872688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820D9BC4-349C-499F-BD14-E7D6A3E60571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81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5">
            <a:extLst>
              <a:ext uri="{FF2B5EF4-FFF2-40B4-BE49-F238E27FC236}">
                <a16:creationId xmlns:a16="http://schemas.microsoft.com/office/drawing/2014/main" id="{557607CE-7A43-7D8D-F4D7-2223116F0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6.2 </a:t>
            </a:r>
            <a:r>
              <a:rPr lang="ko-KR" altLang="en-US"/>
              <a:t>기본 개념 </a:t>
            </a:r>
            <a:r>
              <a:rPr lang="en-US" altLang="ko-KR"/>
              <a:t>(2/27)</a:t>
            </a:r>
            <a:endParaRPr lang="ko-KR" altLang="en-US"/>
          </a:p>
        </p:txBody>
      </p:sp>
      <p:sp>
        <p:nvSpPr>
          <p:cNvPr id="17411" name="내용 개체 틀 14">
            <a:extLst>
              <a:ext uri="{FF2B5EF4-FFF2-40B4-BE49-F238E27FC236}">
                <a16:creationId xmlns:a16="http://schemas.microsoft.com/office/drawing/2014/main" id="{30524ACA-2246-C1DE-68FE-7E53A662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00125"/>
            <a:ext cx="8105775" cy="5357813"/>
          </a:xfrm>
        </p:spPr>
        <p:txBody>
          <a:bodyPr/>
          <a:lstStyle/>
          <a:p>
            <a:r>
              <a:rPr lang="ko-KR" altLang="en-US" sz="3200"/>
              <a:t>액터 일반화</a:t>
            </a:r>
            <a:endParaRPr lang="en-US" altLang="ko-KR" sz="3200"/>
          </a:p>
          <a:p>
            <a:pPr lvl="1"/>
            <a:endParaRPr lang="en-US" altLang="ko-KR"/>
          </a:p>
        </p:txBody>
      </p:sp>
      <p:grpSp>
        <p:nvGrpSpPr>
          <p:cNvPr id="17412" name="그룹 128">
            <a:extLst>
              <a:ext uri="{FF2B5EF4-FFF2-40B4-BE49-F238E27FC236}">
                <a16:creationId xmlns:a16="http://schemas.microsoft.com/office/drawing/2014/main" id="{2E2DB2C5-8D30-91F0-7BEC-B79B19494EFF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714500"/>
            <a:ext cx="7712075" cy="3571875"/>
            <a:chOff x="714375" y="2571749"/>
            <a:chExt cx="8703795" cy="3500439"/>
          </a:xfrm>
        </p:grpSpPr>
        <p:grpSp>
          <p:nvGrpSpPr>
            <p:cNvPr id="17418" name="그룹 29">
              <a:extLst>
                <a:ext uri="{FF2B5EF4-FFF2-40B4-BE49-F238E27FC236}">
                  <a16:creationId xmlns:a16="http://schemas.microsoft.com/office/drawing/2014/main" id="{80542208-3BF8-3AEC-5602-555F44E7D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415" y="3143249"/>
              <a:ext cx="549275" cy="530224"/>
              <a:chOff x="1214414" y="1285860"/>
              <a:chExt cx="714380" cy="1214446"/>
            </a:xfrm>
          </p:grpSpPr>
          <p:sp>
            <p:nvSpPr>
              <p:cNvPr id="17466" name="타원 30">
                <a:extLst>
                  <a:ext uri="{FF2B5EF4-FFF2-40B4-BE49-F238E27FC236}">
                    <a16:creationId xmlns:a16="http://schemas.microsoft.com/office/drawing/2014/main" id="{0177AF70-EB63-55FD-C3C0-CBA7E3B5B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6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467" name="직선 연결선 31">
                <a:extLst>
                  <a:ext uri="{FF2B5EF4-FFF2-40B4-BE49-F238E27FC236}">
                    <a16:creationId xmlns:a16="http://schemas.microsoft.com/office/drawing/2014/main" id="{E42D5038-FE55-0E84-B240-85D7C80692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8" name="직선 연결선 32">
                <a:extLst>
                  <a:ext uri="{FF2B5EF4-FFF2-40B4-BE49-F238E27FC236}">
                    <a16:creationId xmlns:a16="http://schemas.microsoft.com/office/drawing/2014/main" id="{DADEEE02-AE5D-566A-47B7-65766A3F67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9" name="직선 연결선 33">
                <a:extLst>
                  <a:ext uri="{FF2B5EF4-FFF2-40B4-BE49-F238E27FC236}">
                    <a16:creationId xmlns:a16="http://schemas.microsoft.com/office/drawing/2014/main" id="{76B39161-6AB2-D72B-C669-53DDDA3223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0" name="직선 연결선 34">
                <a:extLst>
                  <a:ext uri="{FF2B5EF4-FFF2-40B4-BE49-F238E27FC236}">
                    <a16:creationId xmlns:a16="http://schemas.microsoft.com/office/drawing/2014/main" id="{C6231541-E7E0-5354-6D87-9031ADB27C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19" name="TextBox 35">
              <a:extLst>
                <a:ext uri="{FF2B5EF4-FFF2-40B4-BE49-F238E27FC236}">
                  <a16:creationId xmlns:a16="http://schemas.microsoft.com/office/drawing/2014/main" id="{5129A8BC-FC74-EF6A-4DCC-C35577B59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3686175"/>
              <a:ext cx="858838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학생</a:t>
              </a:r>
            </a:p>
          </p:txBody>
        </p:sp>
        <p:grpSp>
          <p:nvGrpSpPr>
            <p:cNvPr id="17420" name="그룹 36">
              <a:extLst>
                <a:ext uri="{FF2B5EF4-FFF2-40B4-BE49-F238E27FC236}">
                  <a16:creationId xmlns:a16="http://schemas.microsoft.com/office/drawing/2014/main" id="{06583B29-6EA1-2B5A-D1A4-7632DC62E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415" y="4445001"/>
              <a:ext cx="549275" cy="531814"/>
              <a:chOff x="1214414" y="1285860"/>
              <a:chExt cx="714380" cy="1214446"/>
            </a:xfrm>
          </p:grpSpPr>
          <p:sp>
            <p:nvSpPr>
              <p:cNvPr id="17461" name="타원 37">
                <a:extLst>
                  <a:ext uri="{FF2B5EF4-FFF2-40B4-BE49-F238E27FC236}">
                    <a16:creationId xmlns:a16="http://schemas.microsoft.com/office/drawing/2014/main" id="{69EC0DCD-F72F-E358-FAC1-EB9B13521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6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462" name="직선 연결선 38">
                <a:extLst>
                  <a:ext uri="{FF2B5EF4-FFF2-40B4-BE49-F238E27FC236}">
                    <a16:creationId xmlns:a16="http://schemas.microsoft.com/office/drawing/2014/main" id="{77688008-0C2B-604F-41B3-EB45536597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3" name="직선 연결선 39">
                <a:extLst>
                  <a:ext uri="{FF2B5EF4-FFF2-40B4-BE49-F238E27FC236}">
                    <a16:creationId xmlns:a16="http://schemas.microsoft.com/office/drawing/2014/main" id="{686E97C1-8C9F-FD18-707B-69BD8ED4D1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4" name="직선 연결선 40">
                <a:extLst>
                  <a:ext uri="{FF2B5EF4-FFF2-40B4-BE49-F238E27FC236}">
                    <a16:creationId xmlns:a16="http://schemas.microsoft.com/office/drawing/2014/main" id="{DEF3C78E-EF60-6646-56D6-B283274ABA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5" name="직선 연결선 41">
                <a:extLst>
                  <a:ext uri="{FF2B5EF4-FFF2-40B4-BE49-F238E27FC236}">
                    <a16:creationId xmlns:a16="http://schemas.microsoft.com/office/drawing/2014/main" id="{258AD4E4-C991-BCAA-637D-3E449E5350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21" name="TextBox 42">
              <a:extLst>
                <a:ext uri="{FF2B5EF4-FFF2-40B4-BE49-F238E27FC236}">
                  <a16:creationId xmlns:a16="http://schemas.microsoft.com/office/drawing/2014/main" id="{B5D26B1B-6388-B169-2B9C-390DAA20D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4987925"/>
              <a:ext cx="858838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교수</a:t>
              </a:r>
            </a:p>
          </p:txBody>
        </p:sp>
        <p:sp>
          <p:nvSpPr>
            <p:cNvPr id="17422" name="타원 43">
              <a:extLst>
                <a:ext uri="{FF2B5EF4-FFF2-40B4-BE49-F238E27FC236}">
                  <a16:creationId xmlns:a16="http://schemas.microsoft.com/office/drawing/2014/main" id="{4A5F6CE3-858F-AECA-F655-FF0A7E67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163" y="3143250"/>
              <a:ext cx="1217612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로그인</a:t>
              </a:r>
            </a:p>
          </p:txBody>
        </p:sp>
        <p:sp>
          <p:nvSpPr>
            <p:cNvPr id="17423" name="타원 44">
              <a:extLst>
                <a:ext uri="{FF2B5EF4-FFF2-40B4-BE49-F238E27FC236}">
                  <a16:creationId xmlns:a16="http://schemas.microsoft.com/office/drawing/2014/main" id="{629D6C08-3885-3433-687B-9997AA34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163" y="3860800"/>
              <a:ext cx="1217612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로그아웃</a:t>
              </a:r>
            </a:p>
          </p:txBody>
        </p:sp>
        <p:sp>
          <p:nvSpPr>
            <p:cNvPr id="17424" name="타원 45">
              <a:extLst>
                <a:ext uri="{FF2B5EF4-FFF2-40B4-BE49-F238E27FC236}">
                  <a16:creationId xmlns:a16="http://schemas.microsoft.com/office/drawing/2014/main" id="{C1D0D83C-5D94-78BA-008E-5484E0BB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163" y="4572000"/>
              <a:ext cx="1217612" cy="496888"/>
            </a:xfrm>
            <a:prstGeom prst="ellipse">
              <a:avLst/>
            </a:prstGeom>
            <a:noFill/>
            <a:ln w="25400" algn="ctr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>
                  <a:solidFill>
                    <a:srgbClr val="000000"/>
                  </a:solidFill>
                </a:rPr>
                <a:t>암호변경</a:t>
              </a:r>
            </a:p>
          </p:txBody>
        </p:sp>
        <p:cxnSp>
          <p:nvCxnSpPr>
            <p:cNvPr id="17425" name="직선 화살표 연결선 46">
              <a:extLst>
                <a:ext uri="{FF2B5EF4-FFF2-40B4-BE49-F238E27FC236}">
                  <a16:creationId xmlns:a16="http://schemas.microsoft.com/office/drawing/2014/main" id="{B29A1B35-B638-25C4-700C-113F6848F68F}"/>
                </a:ext>
              </a:extLst>
            </p:cNvPr>
            <p:cNvCxnSpPr>
              <a:cxnSpLocks noChangeShapeType="1"/>
              <a:endCxn id="17422" idx="2"/>
            </p:cNvCxnSpPr>
            <p:nvPr/>
          </p:nvCxnSpPr>
          <p:spPr bwMode="auto">
            <a:xfrm flipV="1">
              <a:off x="1430338" y="3392488"/>
              <a:ext cx="1139825" cy="179387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직선 화살표 연결선 47">
              <a:extLst>
                <a:ext uri="{FF2B5EF4-FFF2-40B4-BE49-F238E27FC236}">
                  <a16:creationId xmlns:a16="http://schemas.microsoft.com/office/drawing/2014/main" id="{C1AA224A-95DD-10F1-0455-27EC0F2945D1}"/>
                </a:ext>
              </a:extLst>
            </p:cNvPr>
            <p:cNvCxnSpPr>
              <a:cxnSpLocks noChangeShapeType="1"/>
              <a:endCxn id="17423" idx="2"/>
            </p:cNvCxnSpPr>
            <p:nvPr/>
          </p:nvCxnSpPr>
          <p:spPr bwMode="auto">
            <a:xfrm>
              <a:off x="1430338" y="3571875"/>
              <a:ext cx="1139825" cy="53657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직선 화살표 연결선 48">
              <a:extLst>
                <a:ext uri="{FF2B5EF4-FFF2-40B4-BE49-F238E27FC236}">
                  <a16:creationId xmlns:a16="http://schemas.microsoft.com/office/drawing/2014/main" id="{DB5B370B-3BFA-253C-AFB8-22DC54AD9863}"/>
                </a:ext>
              </a:extLst>
            </p:cNvPr>
            <p:cNvCxnSpPr>
              <a:cxnSpLocks noChangeShapeType="1"/>
              <a:endCxn id="17424" idx="2"/>
            </p:cNvCxnSpPr>
            <p:nvPr/>
          </p:nvCxnSpPr>
          <p:spPr bwMode="auto">
            <a:xfrm rot="16200000" flipH="1">
              <a:off x="1375569" y="3626644"/>
              <a:ext cx="1249363" cy="113982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직선 화살표 연결선 49">
              <a:extLst>
                <a:ext uri="{FF2B5EF4-FFF2-40B4-BE49-F238E27FC236}">
                  <a16:creationId xmlns:a16="http://schemas.microsoft.com/office/drawing/2014/main" id="{A9F903DE-EEBA-A9DA-3900-1B6550B74F91}"/>
                </a:ext>
              </a:extLst>
            </p:cNvPr>
            <p:cNvCxnSpPr>
              <a:cxnSpLocks noChangeShapeType="1"/>
              <a:endCxn id="17422" idx="2"/>
            </p:cNvCxnSpPr>
            <p:nvPr/>
          </p:nvCxnSpPr>
          <p:spPr bwMode="auto">
            <a:xfrm rot="5400000" flipH="1" flipV="1">
              <a:off x="1374776" y="3448050"/>
              <a:ext cx="1250950" cy="113982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9" name="직선 화살표 연결선 50">
              <a:extLst>
                <a:ext uri="{FF2B5EF4-FFF2-40B4-BE49-F238E27FC236}">
                  <a16:creationId xmlns:a16="http://schemas.microsoft.com/office/drawing/2014/main" id="{1752F34D-6907-27E5-2958-FE68B99476E5}"/>
                </a:ext>
              </a:extLst>
            </p:cNvPr>
            <p:cNvCxnSpPr>
              <a:cxnSpLocks noChangeShapeType="1"/>
              <a:endCxn id="17423" idx="2"/>
            </p:cNvCxnSpPr>
            <p:nvPr/>
          </p:nvCxnSpPr>
          <p:spPr bwMode="auto">
            <a:xfrm flipV="1">
              <a:off x="1430338" y="4108450"/>
              <a:ext cx="1139825" cy="606425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직선 화살표 연결선 51">
              <a:extLst>
                <a:ext uri="{FF2B5EF4-FFF2-40B4-BE49-F238E27FC236}">
                  <a16:creationId xmlns:a16="http://schemas.microsoft.com/office/drawing/2014/main" id="{AE24640B-91DC-5FA8-A75B-DF817267DE14}"/>
                </a:ext>
              </a:extLst>
            </p:cNvPr>
            <p:cNvCxnSpPr>
              <a:cxnSpLocks noChangeShapeType="1"/>
              <a:endCxn id="17424" idx="2"/>
            </p:cNvCxnSpPr>
            <p:nvPr/>
          </p:nvCxnSpPr>
          <p:spPr bwMode="auto">
            <a:xfrm>
              <a:off x="1430338" y="4714875"/>
              <a:ext cx="1139825" cy="106363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1" name="타원 52">
              <a:extLst>
                <a:ext uri="{FF2B5EF4-FFF2-40B4-BE49-F238E27FC236}">
                  <a16:creationId xmlns:a16="http://schemas.microsoft.com/office/drawing/2014/main" id="{87B0C08B-AAEC-D172-0780-3EA78B2B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2643188"/>
              <a:ext cx="320675" cy="2928937"/>
            </a:xfrm>
            <a:prstGeom prst="ellipse">
              <a:avLst/>
            </a:prstGeom>
            <a:solidFill>
              <a:srgbClr val="FFFFFF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600">
                <a:solidFill>
                  <a:srgbClr val="FFFFFF"/>
                </a:solidFill>
              </a:endParaRPr>
            </a:p>
          </p:txBody>
        </p:sp>
        <p:grpSp>
          <p:nvGrpSpPr>
            <p:cNvPr id="17432" name="그룹 82">
              <a:extLst>
                <a:ext uri="{FF2B5EF4-FFF2-40B4-BE49-F238E27FC236}">
                  <a16:creationId xmlns:a16="http://schemas.microsoft.com/office/drawing/2014/main" id="{97F62AAB-7B29-6FA1-B79B-FC0F672C5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6600" y="4500563"/>
              <a:ext cx="576263" cy="442912"/>
              <a:chOff x="1214414" y="1285860"/>
              <a:chExt cx="714380" cy="1214446"/>
            </a:xfrm>
          </p:grpSpPr>
          <p:sp>
            <p:nvSpPr>
              <p:cNvPr id="17456" name="타원 83">
                <a:extLst>
                  <a:ext uri="{FF2B5EF4-FFF2-40B4-BE49-F238E27FC236}">
                    <a16:creationId xmlns:a16="http://schemas.microsoft.com/office/drawing/2014/main" id="{323160C1-09DA-2A12-45CA-4666DDED6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457" name="직선 연결선 84">
                <a:extLst>
                  <a:ext uri="{FF2B5EF4-FFF2-40B4-BE49-F238E27FC236}">
                    <a16:creationId xmlns:a16="http://schemas.microsoft.com/office/drawing/2014/main" id="{393D4CB8-5ABD-4146-9A6D-376A83FEB1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8" name="직선 연결선 85">
                <a:extLst>
                  <a:ext uri="{FF2B5EF4-FFF2-40B4-BE49-F238E27FC236}">
                    <a16:creationId xmlns:a16="http://schemas.microsoft.com/office/drawing/2014/main" id="{F01D7931-623A-BC9E-5CFD-3C3EEBE760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9" name="직선 연결선 86">
                <a:extLst>
                  <a:ext uri="{FF2B5EF4-FFF2-40B4-BE49-F238E27FC236}">
                    <a16:creationId xmlns:a16="http://schemas.microsoft.com/office/drawing/2014/main" id="{A89BDCCF-2D05-E4C1-D8CC-3E5B46152F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0" name="직선 연결선 87">
                <a:extLst>
                  <a:ext uri="{FF2B5EF4-FFF2-40B4-BE49-F238E27FC236}">
                    <a16:creationId xmlns:a16="http://schemas.microsoft.com/office/drawing/2014/main" id="{B4A3E04A-5381-BAE6-7C58-273FB22204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33" name="TextBox 88">
              <a:extLst>
                <a:ext uri="{FF2B5EF4-FFF2-40B4-BE49-F238E27FC236}">
                  <a16:creationId xmlns:a16="http://schemas.microsoft.com/office/drawing/2014/main" id="{0728F913-1870-B2EF-CCE0-F51D06139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975" y="5043488"/>
              <a:ext cx="904875" cy="42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학생</a:t>
              </a:r>
            </a:p>
          </p:txBody>
        </p:sp>
        <p:grpSp>
          <p:nvGrpSpPr>
            <p:cNvPr id="17434" name="그룹 89">
              <a:extLst>
                <a:ext uri="{FF2B5EF4-FFF2-40B4-BE49-F238E27FC236}">
                  <a16:creationId xmlns:a16="http://schemas.microsoft.com/office/drawing/2014/main" id="{C5497143-6435-B580-8DE1-BB8AC2B02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0725" y="4500563"/>
              <a:ext cx="577850" cy="442912"/>
              <a:chOff x="1214414" y="1285860"/>
              <a:chExt cx="714380" cy="1214446"/>
            </a:xfrm>
          </p:grpSpPr>
          <p:sp>
            <p:nvSpPr>
              <p:cNvPr id="17451" name="타원 90">
                <a:extLst>
                  <a:ext uri="{FF2B5EF4-FFF2-40B4-BE49-F238E27FC236}">
                    <a16:creationId xmlns:a16="http://schemas.microsoft.com/office/drawing/2014/main" id="{C139E278-AD38-7CE6-7451-40BC54A13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452" name="직선 연결선 91">
                <a:extLst>
                  <a:ext uri="{FF2B5EF4-FFF2-40B4-BE49-F238E27FC236}">
                    <a16:creationId xmlns:a16="http://schemas.microsoft.com/office/drawing/2014/main" id="{DCDDD03A-0CE8-AA8B-3C21-7DB38FDC76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3" name="직선 연결선 92">
                <a:extLst>
                  <a:ext uri="{FF2B5EF4-FFF2-40B4-BE49-F238E27FC236}">
                    <a16:creationId xmlns:a16="http://schemas.microsoft.com/office/drawing/2014/main" id="{CA558FB8-04DA-25D0-3E59-DA8182F9E8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4" name="직선 연결선 93">
                <a:extLst>
                  <a:ext uri="{FF2B5EF4-FFF2-40B4-BE49-F238E27FC236}">
                    <a16:creationId xmlns:a16="http://schemas.microsoft.com/office/drawing/2014/main" id="{93C390CE-9249-1A5A-965B-3492DF703A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5" name="직선 연결선 94">
                <a:extLst>
                  <a:ext uri="{FF2B5EF4-FFF2-40B4-BE49-F238E27FC236}">
                    <a16:creationId xmlns:a16="http://schemas.microsoft.com/office/drawing/2014/main" id="{F63320A2-2A19-8D68-927D-CFE9ECF0DF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35" name="TextBox 95">
              <a:extLst>
                <a:ext uri="{FF2B5EF4-FFF2-40B4-BE49-F238E27FC236}">
                  <a16:creationId xmlns:a16="http://schemas.microsoft.com/office/drawing/2014/main" id="{7C59F47D-DC55-851F-CEAA-0A3C709F4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7688" y="5043488"/>
              <a:ext cx="903287" cy="42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교수</a:t>
              </a:r>
            </a:p>
          </p:txBody>
        </p:sp>
        <p:grpSp>
          <p:nvGrpSpPr>
            <p:cNvPr id="17436" name="그룹 96">
              <a:extLst>
                <a:ext uri="{FF2B5EF4-FFF2-40B4-BE49-F238E27FC236}">
                  <a16:creationId xmlns:a16="http://schemas.microsoft.com/office/drawing/2014/main" id="{DEC73380-FFA2-7CFF-D42A-1804C2CCE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7790" y="2571749"/>
              <a:ext cx="576263" cy="442912"/>
              <a:chOff x="1214414" y="1285860"/>
              <a:chExt cx="714380" cy="1214446"/>
            </a:xfrm>
          </p:grpSpPr>
          <p:sp>
            <p:nvSpPr>
              <p:cNvPr id="17446" name="타원 97">
                <a:extLst>
                  <a:ext uri="{FF2B5EF4-FFF2-40B4-BE49-F238E27FC236}">
                    <a16:creationId xmlns:a16="http://schemas.microsoft.com/office/drawing/2014/main" id="{754A2C46-5219-2CD6-EE84-FA09C32E3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52" y="1285860"/>
                <a:ext cx="571504" cy="428628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u"/>
                  <a:defRPr kumimoji="1" sz="2400" b="1">
                    <a:solidFill>
                      <a:srgbClr val="FF99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kumimoji="1" sz="2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kumimoji="1" b="1">
                    <a:solidFill>
                      <a:srgbClr val="00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1600" b="1">
                    <a:solidFill>
                      <a:srgbClr val="8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 sz="1400" b="1">
                    <a:solidFill>
                      <a:srgbClr val="00009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47" name="직선 연결선 98">
                <a:extLst>
                  <a:ext uri="{FF2B5EF4-FFF2-40B4-BE49-F238E27FC236}">
                    <a16:creationId xmlns:a16="http://schemas.microsoft.com/office/drawing/2014/main" id="{F88965AA-BAA3-D1A5-8A3B-5780F15982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58084" y="1928802"/>
                <a:ext cx="427834" cy="794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8" name="직선 연결선 99">
                <a:extLst>
                  <a:ext uri="{FF2B5EF4-FFF2-40B4-BE49-F238E27FC236}">
                    <a16:creationId xmlns:a16="http://schemas.microsoft.com/office/drawing/2014/main" id="{D3BA615C-23F4-ACB2-D930-D959C3B151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4414" y="1857364"/>
                <a:ext cx="714380" cy="1588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9" name="직선 연결선 100">
                <a:extLst>
                  <a:ext uri="{FF2B5EF4-FFF2-40B4-BE49-F238E27FC236}">
                    <a16:creationId xmlns:a16="http://schemas.microsoft.com/office/drawing/2014/main" id="{02AD6202-884A-35D1-C32F-9DC99536A0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21441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0" name="직선 연결선 101">
                <a:extLst>
                  <a:ext uri="{FF2B5EF4-FFF2-40B4-BE49-F238E27FC236}">
                    <a16:creationId xmlns:a16="http://schemas.microsoft.com/office/drawing/2014/main" id="{6EF9502B-EDA2-5840-5B22-F92AAD87D3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571604" y="2143116"/>
                <a:ext cx="357190" cy="357190"/>
              </a:xfrm>
              <a:prstGeom prst="line">
                <a:avLst/>
              </a:prstGeom>
              <a:noFill/>
              <a:ln w="317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37" name="TextBox 102">
              <a:extLst>
                <a:ext uri="{FF2B5EF4-FFF2-40B4-BE49-F238E27FC236}">
                  <a16:creationId xmlns:a16="http://schemas.microsoft.com/office/drawing/2014/main" id="{0E7FD9F9-3A6F-C9AE-8C7E-47B888800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6450" y="3033713"/>
              <a:ext cx="1612900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 i="1">
                  <a:solidFill>
                    <a:srgbClr val="FF0000"/>
                  </a:solidFill>
                </a:rPr>
                <a:t>시스템사용자</a:t>
              </a:r>
            </a:p>
          </p:txBody>
        </p:sp>
        <p:cxnSp>
          <p:nvCxnSpPr>
            <p:cNvPr id="17438" name="꺾인 연결선 103">
              <a:extLst>
                <a:ext uri="{FF2B5EF4-FFF2-40B4-BE49-F238E27FC236}">
                  <a16:creationId xmlns:a16="http://schemas.microsoft.com/office/drawing/2014/main" id="{47458A47-0E85-EAAC-34E0-C9CBB0827323}"/>
                </a:ext>
              </a:extLst>
            </p:cNvPr>
            <p:cNvCxnSpPr>
              <a:cxnSpLocks noChangeShapeType="1"/>
              <a:stCxn id="17437" idx="2"/>
            </p:cNvCxnSpPr>
            <p:nvPr/>
          </p:nvCxnSpPr>
          <p:spPr bwMode="auto">
            <a:xfrm rot="5400000">
              <a:off x="5886120" y="3693781"/>
              <a:ext cx="1043658" cy="569907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꺾인 연결선 104">
              <a:extLst>
                <a:ext uri="{FF2B5EF4-FFF2-40B4-BE49-F238E27FC236}">
                  <a16:creationId xmlns:a16="http://schemas.microsoft.com/office/drawing/2014/main" id="{BF09AA9B-7FB4-BE44-5199-1D71FFA781B8}"/>
                </a:ext>
              </a:extLst>
            </p:cNvPr>
            <p:cNvCxnSpPr>
              <a:cxnSpLocks noChangeShapeType="1"/>
              <a:stCxn id="17437" idx="2"/>
            </p:cNvCxnSpPr>
            <p:nvPr/>
          </p:nvCxnSpPr>
          <p:spPr bwMode="auto">
            <a:xfrm rot="16200000" flipH="1">
              <a:off x="6513973" y="3635832"/>
              <a:ext cx="1043655" cy="685800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0" name="이등변 삼각형 105">
              <a:extLst>
                <a:ext uri="{FF2B5EF4-FFF2-40B4-BE49-F238E27FC236}">
                  <a16:creationId xmlns:a16="http://schemas.microsoft.com/office/drawing/2014/main" id="{EFAFBA3A-2626-9654-B2C6-9B6718F7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3429000"/>
              <a:ext cx="201613" cy="1793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441" name="설명선 1(강조선) 106">
              <a:extLst>
                <a:ext uri="{FF2B5EF4-FFF2-40B4-BE49-F238E27FC236}">
                  <a16:creationId xmlns:a16="http://schemas.microsoft.com/office/drawing/2014/main" id="{D4553804-BC23-FB23-417A-371A33FD6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296" y="3554021"/>
              <a:ext cx="1285874" cy="357186"/>
            </a:xfrm>
            <a:prstGeom prst="accentCallout1">
              <a:avLst>
                <a:gd name="adj1" fmla="val 40125"/>
                <a:gd name="adj2" fmla="val 125"/>
                <a:gd name="adj3" fmla="val -61731"/>
                <a:gd name="adj4" fmla="val -55176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추상 액터</a:t>
              </a:r>
            </a:p>
          </p:txBody>
        </p:sp>
        <p:sp>
          <p:nvSpPr>
            <p:cNvPr id="17442" name="설명선 1(강조선) 107">
              <a:extLst>
                <a:ext uri="{FF2B5EF4-FFF2-40B4-BE49-F238E27FC236}">
                  <a16:creationId xmlns:a16="http://schemas.microsoft.com/office/drawing/2014/main" id="{8DC94304-8F8D-8F95-FF60-E60EB6D0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187" y="3500438"/>
              <a:ext cx="1605913" cy="357186"/>
            </a:xfrm>
            <a:prstGeom prst="accentCallout1">
              <a:avLst>
                <a:gd name="adj1" fmla="val 28968"/>
                <a:gd name="adj2" fmla="val 96310"/>
                <a:gd name="adj3" fmla="val 20954"/>
                <a:gd name="adj4" fmla="val 157523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액터 일반화</a:t>
              </a:r>
            </a:p>
          </p:txBody>
        </p:sp>
        <p:sp>
          <p:nvSpPr>
            <p:cNvPr id="17443" name="설명선 1(강조선) 108">
              <a:extLst>
                <a:ext uri="{FF2B5EF4-FFF2-40B4-BE49-F238E27FC236}">
                  <a16:creationId xmlns:a16="http://schemas.microsoft.com/office/drawing/2014/main" id="{760C3B54-76CE-2E26-742D-8B8CB8B1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888" y="2661048"/>
              <a:ext cx="1411288" cy="357186"/>
            </a:xfrm>
            <a:prstGeom prst="accentCallout1">
              <a:avLst>
                <a:gd name="adj1" fmla="val 40125"/>
                <a:gd name="adj2" fmla="val -685"/>
                <a:gd name="adj3" fmla="val 34403"/>
                <a:gd name="adj4" fmla="val -31898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부모 액터</a:t>
              </a:r>
            </a:p>
          </p:txBody>
        </p:sp>
        <p:sp>
          <p:nvSpPr>
            <p:cNvPr id="17444" name="설명선 1(강조선) 109">
              <a:extLst>
                <a:ext uri="{FF2B5EF4-FFF2-40B4-BE49-F238E27FC236}">
                  <a16:creationId xmlns:a16="http://schemas.microsoft.com/office/drawing/2014/main" id="{FC6F5D24-3D73-BE2B-FB15-F8C2ACBC2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503" y="5518561"/>
              <a:ext cx="1067122" cy="553627"/>
            </a:xfrm>
            <a:prstGeom prst="accentCallout1">
              <a:avLst>
                <a:gd name="adj1" fmla="val 38352"/>
                <a:gd name="adj2" fmla="val -685"/>
                <a:gd name="adj3" fmla="val -18458"/>
                <a:gd name="adj4" fmla="val -30778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자식</a:t>
              </a:r>
              <a:endParaRPr kumimoji="0" lang="en-US" altLang="ko-KR" sz="16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액터</a:t>
              </a:r>
            </a:p>
          </p:txBody>
        </p:sp>
        <p:sp>
          <p:nvSpPr>
            <p:cNvPr id="17445" name="설명선 1(강조선) 110">
              <a:extLst>
                <a:ext uri="{FF2B5EF4-FFF2-40B4-BE49-F238E27FC236}">
                  <a16:creationId xmlns:a16="http://schemas.microsoft.com/office/drawing/2014/main" id="{365BE64B-5959-05BD-D4CC-B230BFAC8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5518561"/>
              <a:ext cx="1092210" cy="553627"/>
            </a:xfrm>
            <a:prstGeom prst="accentCallout1">
              <a:avLst>
                <a:gd name="adj1" fmla="val 47319"/>
                <a:gd name="adj2" fmla="val 99241"/>
                <a:gd name="adj3" fmla="val -20542"/>
                <a:gd name="adj4" fmla="val 123162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ko-KR">
                <a:solidFill>
                  <a:srgbClr val="000000"/>
                </a:solidFill>
              </a:endParaRPr>
            </a:p>
          </p:txBody>
        </p:sp>
      </p:grpSp>
      <p:sp>
        <p:nvSpPr>
          <p:cNvPr id="17413" name="TextBox 15">
            <a:extLst>
              <a:ext uri="{FF2B5EF4-FFF2-40B4-BE49-F238E27FC236}">
                <a16:creationId xmlns:a16="http://schemas.microsoft.com/office/drawing/2014/main" id="{96196175-6E38-0ADC-B0FE-2A4FB89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572125"/>
            <a:ext cx="307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6.10] </a:t>
            </a:r>
            <a:r>
              <a:rPr lang="ko-KR" altLang="en-US" sz="1600">
                <a:solidFill>
                  <a:schemeClr val="tx1"/>
                </a:solidFill>
              </a:rPr>
              <a:t>액터 일반화가</a:t>
            </a:r>
            <a:endParaRPr lang="en-US" altLang="ko-KR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              </a:t>
            </a:r>
            <a:r>
              <a:rPr lang="ko-KR" altLang="en-US" sz="1600">
                <a:solidFill>
                  <a:schemeClr val="tx1"/>
                </a:solidFill>
              </a:rPr>
              <a:t> 필요한 상황</a:t>
            </a:r>
          </a:p>
        </p:txBody>
      </p:sp>
      <p:sp>
        <p:nvSpPr>
          <p:cNvPr id="17414" name="날짜 개체 틀 59">
            <a:extLst>
              <a:ext uri="{FF2B5EF4-FFF2-40B4-BE49-F238E27FC236}">
                <a16:creationId xmlns:a16="http://schemas.microsoft.com/office/drawing/2014/main" id="{5B0EC692-7D45-2D01-83CC-123296DC19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232852-2E2B-43F0-95BD-B2776A5D3831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5" name="설명선 1(강조선) 106">
            <a:extLst>
              <a:ext uri="{FF2B5EF4-FFF2-40B4-BE49-F238E27FC236}">
                <a16:creationId xmlns:a16="http://schemas.microsoft.com/office/drawing/2014/main" id="{88289239-C6F1-C0FA-FCE7-2D4ECC1EE603}"/>
              </a:ext>
            </a:extLst>
          </p:cNvPr>
          <p:cNvSpPr>
            <a:spLocks/>
          </p:cNvSpPr>
          <p:nvPr/>
        </p:nvSpPr>
        <p:spPr bwMode="auto">
          <a:xfrm>
            <a:off x="2714625" y="4643438"/>
            <a:ext cx="2071688" cy="365125"/>
          </a:xfrm>
          <a:prstGeom prst="accentCallout1">
            <a:avLst>
              <a:gd name="adj1" fmla="val 40125"/>
              <a:gd name="adj2" fmla="val 125"/>
              <a:gd name="adj3" fmla="val -103546"/>
              <a:gd name="adj4" fmla="val -36296"/>
            </a:avLst>
          </a:prstGeom>
          <a:noFill/>
          <a:ln w="25400" algn="ctr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학생 교수는 로그인</a:t>
            </a:r>
            <a:r>
              <a:rPr kumimoji="0" lang="en-US" altLang="ko-KR" sz="1200">
                <a:solidFill>
                  <a:srgbClr val="000000"/>
                </a:solidFill>
              </a:rPr>
              <a:t>/</a:t>
            </a:r>
            <a:r>
              <a:rPr kumimoji="0" lang="ko-KR" altLang="en-US" sz="1200">
                <a:solidFill>
                  <a:srgbClr val="000000"/>
                </a:solidFill>
              </a:rPr>
              <a:t>아웃</a:t>
            </a:r>
            <a:r>
              <a:rPr kumimoji="0" lang="en-US" altLang="ko-KR" sz="1200">
                <a:solidFill>
                  <a:srgbClr val="000000"/>
                </a:solidFill>
              </a:rPr>
              <a:t>/</a:t>
            </a:r>
            <a:r>
              <a:rPr kumimoji="0" lang="ko-KR" altLang="en-US" sz="1200">
                <a:solidFill>
                  <a:srgbClr val="000000"/>
                </a:solidFill>
              </a:rPr>
              <a:t>암호변경을 동일하게 이용</a:t>
            </a:r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17416" name="TextBox 15">
            <a:extLst>
              <a:ext uri="{FF2B5EF4-FFF2-40B4-BE49-F238E27FC236}">
                <a16:creationId xmlns:a16="http://schemas.microsoft.com/office/drawing/2014/main" id="{E5710895-521F-4BBE-AEE4-CC641EE2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724525"/>
            <a:ext cx="307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6.12] </a:t>
            </a:r>
            <a:r>
              <a:rPr lang="ko-KR" altLang="en-US" sz="1600">
                <a:solidFill>
                  <a:schemeClr val="tx1"/>
                </a:solidFill>
              </a:rPr>
              <a:t>액터 일반화에 의한</a:t>
            </a:r>
            <a:endParaRPr lang="en-US" altLang="ko-KR" sz="16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chemeClr val="tx1"/>
                </a:solidFill>
              </a:rPr>
              <a:t>유스케이스 모델의 구조화 예</a:t>
            </a:r>
            <a:r>
              <a:rPr lang="en-US" altLang="ko-KR" sz="1600">
                <a:solidFill>
                  <a:schemeClr val="tx1"/>
                </a:solidFill>
              </a:rPr>
              <a:t>1)        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2DF9F3AC-E251-E4CD-7B76-E9A191A07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BBA7E2E8-ED0F-4FDC-9C51-CD462095716A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82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00108"/>
            <a:ext cx="8105804" cy="5286412"/>
          </a:xfrm>
        </p:spPr>
        <p:txBody>
          <a:bodyPr/>
          <a:lstStyle/>
          <a:p>
            <a:r>
              <a:rPr lang="ko-KR" altLang="en-US" dirty="0"/>
              <a:t>검토기준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요약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928802"/>
          <a:ext cx="8215370" cy="4084320"/>
        </p:xfrm>
        <a:graphic>
          <a:graphicData uri="http://schemas.openxmlformats.org/drawingml/2006/table">
            <a:tbl>
              <a:tblPr/>
              <a:tblGrid>
                <a:gridCol w="11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 rowSpan="6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개요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나타내는 전체적인 기능이 명확히 기술되어야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상호 작용을 하는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액터를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일부 기능만을 뜻해서는 안 된다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주요 대안 시나리오가 언급되어야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액터가 언급되어야 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시스템 내부의 기능과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상호작용을 상세하게 기술해서는 안 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</a:t>
                      </a:r>
                      <a:r>
                        <a:rPr lang="ko-KR" sz="16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관련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액터는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다이어그램과 일관되어야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우선순위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우선 순위는 해당 기능의 중요도와 개발의 난이도를 고려하여 결정한다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17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선행조건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정상적으로 수행되기 위하여 가정하고 있는 상황을 표현해야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수행 시작을 위하여 항상 만족이 되어야 하는 조건이다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시스템 상태에 대한 제약으로 표현된다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선행 조건은 유스케이스의 선행 조건은 사용자 인터페이스에 반영된다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517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후행조건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 수행 결과를 후행조건을 통하여 파악할 수 있어야 한다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 조건은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수행 완료 후에 만족이 되어야 하는 조건이다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 조건은 입력과 시스템 상태의 변화에 대한 조건으로 기술된다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83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EBC8C47-4CC6-44BC-B58C-1D2F52A7A5C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0166" y="1500174"/>
            <a:ext cx="521497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5.53]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 검토 기준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1472" y="1000108"/>
            <a:ext cx="8001000" cy="5081590"/>
          </a:xfrm>
        </p:spPr>
        <p:txBody>
          <a:bodyPr/>
          <a:lstStyle/>
          <a:p>
            <a:r>
              <a:rPr lang="ko-KR" altLang="en-US" dirty="0"/>
              <a:t>검토기준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요약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928802"/>
          <a:ext cx="8001056" cy="3749040"/>
        </p:xfrm>
        <a:graphic>
          <a:graphicData uri="http://schemas.openxmlformats.org/drawingml/2006/table">
            <a:tbl>
              <a:tblPr/>
              <a:tblGrid>
                <a:gridCol w="110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 rowSpan="9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시나리오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유스케이스와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관련된 모든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모든 상호작용을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시나리오는 명확하고 이해가 용이한 문장 스타일로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개발자의 기술적인 용어를 사용하지 않고 도메인의 용어를 사용한다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각 스텝은 주어는 시스템 또는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액터를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주어로는 능동태의 문장으로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한 스텝에는 시스템 또는 하나의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액터에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의한 기능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행위를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시스템과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출력이 명확하게 기술되어야 한다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각 스텝은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시스템간의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 및 시스템의 기능의 궁극적인 목적을 기술한다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액터가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인식할 수 없는 시스템 내부의 동작과 </a:t>
                      </a:r>
                      <a:r>
                        <a:rPr lang="ko-KR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액터와의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입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출력 방법을 상세하게 기술하지 않는다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 시나리오와 주요 대안 시나리오 모두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4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비기능적</a:t>
                      </a:r>
                      <a:br>
                        <a:rPr lang="en-US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</a:br>
                      <a:r>
                        <a:rPr lang="ko-KR" sz="16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요구사항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검증이 가능하도록 명확하고 구체적으로 기술해야 한다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1538" y="1500174"/>
            <a:ext cx="521497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표</a:t>
            </a:r>
            <a:r>
              <a:rPr lang="en-US" altLang="ko-KR" sz="1600" b="1" dirty="0">
                <a:solidFill>
                  <a:schemeClr val="tx1"/>
                </a:solidFill>
              </a:rPr>
              <a:t>5.53]</a:t>
            </a:r>
            <a:r>
              <a:rPr lang="ko-KR" altLang="en-US" sz="1600" b="1" dirty="0" err="1">
                <a:solidFill>
                  <a:schemeClr val="tx1"/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/>
                </a:solidFill>
              </a:rPr>
              <a:t> 명세 검토 기준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(</a:t>
            </a:r>
            <a:fld id="{EBDF827B-8168-4208-8954-0F1FBCBC8FD6}" type="slidenum">
              <a:rPr lang="ko-KR" altLang="en-US" smtClean="0"/>
              <a:pPr/>
              <a:t>84</a:t>
            </a:fld>
            <a:r>
              <a:rPr lang="en-US" altLang="ko-KR"/>
              <a:t>/76)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418AF3-1582-458D-85DF-53BEC2A5A1D3}" type="datetime1">
              <a:rPr lang="ko-KR" altLang="en-US" smtClean="0"/>
              <a:pPr/>
              <a:t>2022-09-30</a:t>
            </a:fld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>
            <a:extLst>
              <a:ext uri="{FF2B5EF4-FFF2-40B4-BE49-F238E27FC236}">
                <a16:creationId xmlns:a16="http://schemas.microsoft.com/office/drawing/2014/main" id="{C12045D5-B824-CBEB-9E58-0D3AE925C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6.5 </a:t>
            </a:r>
            <a:r>
              <a:rPr lang="ko-KR" altLang="en-US"/>
              <a:t>요약 </a:t>
            </a:r>
            <a:r>
              <a:rPr lang="en-US" altLang="ko-KR"/>
              <a:t>(1/3)</a:t>
            </a:r>
            <a:endParaRPr lang="ko-KR" altLang="en-US"/>
          </a:p>
        </p:txBody>
      </p:sp>
      <p:sp>
        <p:nvSpPr>
          <p:cNvPr id="57347" name="내용 개체 틀 14">
            <a:extLst>
              <a:ext uri="{FF2B5EF4-FFF2-40B4-BE49-F238E27FC236}">
                <a16:creationId xmlns:a16="http://schemas.microsoft.com/office/drawing/2014/main" id="{EC8F5EC0-0B28-8979-03EB-A5CB8DA4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00125"/>
            <a:ext cx="8001000" cy="5081588"/>
          </a:xfrm>
        </p:spPr>
        <p:txBody>
          <a:bodyPr/>
          <a:lstStyle/>
          <a:p>
            <a:r>
              <a:rPr lang="ko-KR" altLang="en-US"/>
              <a:t>산출물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anose="05000000000000000000" pitchFamily="2" charset="2"/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57348" name="TextBox 15">
            <a:extLst>
              <a:ext uri="{FF2B5EF4-FFF2-40B4-BE49-F238E27FC236}">
                <a16:creationId xmlns:a16="http://schemas.microsoft.com/office/drawing/2014/main" id="{1EDB6D61-AE51-0E3D-A314-B7BA5332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5867400"/>
            <a:ext cx="5929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그림 </a:t>
            </a:r>
            <a:r>
              <a:rPr lang="en-US" altLang="ko-KR" sz="1600">
                <a:solidFill>
                  <a:schemeClr val="tx1"/>
                </a:solidFill>
              </a:rPr>
              <a:t>6.43] </a:t>
            </a:r>
            <a:r>
              <a:rPr lang="ko-KR" altLang="en-US" sz="1600">
                <a:solidFill>
                  <a:schemeClr val="tx1"/>
                </a:solidFill>
              </a:rPr>
              <a:t>유스케이스 모델 구조화 활동에서의 산출물 갱신</a:t>
            </a:r>
          </a:p>
        </p:txBody>
      </p:sp>
      <p:grpSp>
        <p:nvGrpSpPr>
          <p:cNvPr id="57349" name="그룹 59">
            <a:extLst>
              <a:ext uri="{FF2B5EF4-FFF2-40B4-BE49-F238E27FC236}">
                <a16:creationId xmlns:a16="http://schemas.microsoft.com/office/drawing/2014/main" id="{E05EE1DB-4F2B-5F8B-77F0-C7EB755A2F5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571625"/>
            <a:ext cx="6643688" cy="4071938"/>
            <a:chOff x="1285875" y="1357313"/>
            <a:chExt cx="6359222" cy="4929187"/>
          </a:xfrm>
        </p:grpSpPr>
        <p:sp>
          <p:nvSpPr>
            <p:cNvPr id="57352" name="순서도: 대체 처리 22">
              <a:extLst>
                <a:ext uri="{FF2B5EF4-FFF2-40B4-BE49-F238E27FC236}">
                  <a16:creationId xmlns:a16="http://schemas.microsoft.com/office/drawing/2014/main" id="{4A9975C7-4BF1-BF1B-70B4-EB826963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1357313"/>
              <a:ext cx="2143125" cy="642937"/>
            </a:xfrm>
            <a:prstGeom prst="flowChartAlternateProcess">
              <a:avLst/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solidFill>
                    <a:srgbClr val="000000"/>
                  </a:solidFill>
                </a:rPr>
                <a:t>R1. </a:t>
              </a:r>
              <a:r>
                <a:rPr kumimoji="0" lang="ko-KR" altLang="en-US" sz="18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8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모델의 작성</a:t>
              </a:r>
            </a:p>
          </p:txBody>
        </p:sp>
        <p:sp>
          <p:nvSpPr>
            <p:cNvPr id="57353" name="순서도: 대체 처리 23">
              <a:extLst>
                <a:ext uri="{FF2B5EF4-FFF2-40B4-BE49-F238E27FC236}">
                  <a16:creationId xmlns:a16="http://schemas.microsoft.com/office/drawing/2014/main" id="{41AED00D-C9B5-CFDB-AF5B-1C447CF2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3" y="1357313"/>
              <a:ext cx="2143125" cy="642937"/>
            </a:xfrm>
            <a:prstGeom prst="flowChartAlternateProcess">
              <a:avLst/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solidFill>
                    <a:srgbClr val="000000"/>
                  </a:solidFill>
                </a:rPr>
                <a:t>R2. </a:t>
              </a:r>
              <a:r>
                <a:rPr kumimoji="0" lang="ko-KR" altLang="en-US" sz="18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8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상세화</a:t>
              </a:r>
            </a:p>
          </p:txBody>
        </p:sp>
        <p:sp>
          <p:nvSpPr>
            <p:cNvPr id="57354" name="순서도: 대체 처리 24">
              <a:extLst>
                <a:ext uri="{FF2B5EF4-FFF2-40B4-BE49-F238E27FC236}">
                  <a16:creationId xmlns:a16="http://schemas.microsoft.com/office/drawing/2014/main" id="{3E7995C6-B6AF-3E4B-6947-B5D694A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3" y="3714750"/>
              <a:ext cx="2143125" cy="642938"/>
            </a:xfrm>
            <a:prstGeom prst="flowChartAlternateProcess">
              <a:avLst/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solidFill>
                    <a:srgbClr val="000000"/>
                  </a:solidFill>
                </a:rPr>
                <a:t>R3. </a:t>
              </a:r>
              <a:r>
                <a:rPr kumimoji="0" lang="ko-KR" altLang="en-US" sz="1800">
                  <a:solidFill>
                    <a:srgbClr val="000000"/>
                  </a:solidFill>
                </a:rPr>
                <a:t>유스케이스</a:t>
              </a:r>
              <a:endParaRPr kumimoji="0" lang="en-US" altLang="ko-KR" sz="1800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모델의 구조화</a:t>
              </a:r>
              <a:endParaRPr kumimoji="0" lang="en-US" altLang="ko-KR" sz="1800">
                <a:solidFill>
                  <a:srgbClr val="000000"/>
                </a:solidFill>
              </a:endParaRPr>
            </a:p>
          </p:txBody>
        </p:sp>
        <p:sp>
          <p:nvSpPr>
            <p:cNvPr id="57355" name="순서도: 문서 25">
              <a:extLst>
                <a:ext uri="{FF2B5EF4-FFF2-40B4-BE49-F238E27FC236}">
                  <a16:creationId xmlns:a16="http://schemas.microsoft.com/office/drawing/2014/main" id="{D8B5F14E-AAAD-D083-C945-9E6C3C3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313" y="2311400"/>
              <a:ext cx="1928812" cy="857250"/>
            </a:xfrm>
            <a:prstGeom prst="flowChartDocumen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유스케이스 모델</a:t>
              </a:r>
            </a:p>
          </p:txBody>
        </p:sp>
        <p:sp>
          <p:nvSpPr>
            <p:cNvPr id="57356" name="순서도: 다중 문서 26">
              <a:extLst>
                <a:ext uri="{FF2B5EF4-FFF2-40B4-BE49-F238E27FC236}">
                  <a16:creationId xmlns:a16="http://schemas.microsoft.com/office/drawing/2014/main" id="{0287B5DC-528C-E821-FF9F-8A3ADA9F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88" y="2286000"/>
              <a:ext cx="1928812" cy="857250"/>
            </a:xfrm>
            <a:prstGeom prst="flowChartMultidocumen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유스케이스</a:t>
              </a:r>
              <a:endParaRPr kumimoji="0" lang="en-US" altLang="ko-KR" sz="1800">
                <a:solidFill>
                  <a:srgbClr val="FFFFFF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명세서</a:t>
              </a:r>
            </a:p>
          </p:txBody>
        </p:sp>
        <p:cxnSp>
          <p:nvCxnSpPr>
            <p:cNvPr id="57357" name="꺾인 연결선 27">
              <a:extLst>
                <a:ext uri="{FF2B5EF4-FFF2-40B4-BE49-F238E27FC236}">
                  <a16:creationId xmlns:a16="http://schemas.microsoft.com/office/drawing/2014/main" id="{43FC784C-0CC2-41FB-58B2-5E6328D3436B}"/>
                </a:ext>
              </a:extLst>
            </p:cNvPr>
            <p:cNvCxnSpPr>
              <a:cxnSpLocks noChangeShapeType="1"/>
              <a:stCxn id="57352" idx="2"/>
              <a:endCxn id="57355" idx="0"/>
            </p:cNvCxnSpPr>
            <p:nvPr/>
          </p:nvCxnSpPr>
          <p:spPr bwMode="auto">
            <a:xfrm rot="5400000">
              <a:off x="3057526" y="2154237"/>
              <a:ext cx="311150" cy="3175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8" name="꺾인 연결선 28">
              <a:extLst>
                <a:ext uri="{FF2B5EF4-FFF2-40B4-BE49-F238E27FC236}">
                  <a16:creationId xmlns:a16="http://schemas.microsoft.com/office/drawing/2014/main" id="{6E12EDA4-0AF2-0DE9-6AAF-F936D5BDDFB1}"/>
                </a:ext>
              </a:extLst>
            </p:cNvPr>
            <p:cNvCxnSpPr>
              <a:cxnSpLocks noChangeShapeType="1"/>
              <a:stCxn id="57353" idx="2"/>
              <a:endCxn id="57356" idx="0"/>
            </p:cNvCxnSpPr>
            <p:nvPr/>
          </p:nvCxnSpPr>
          <p:spPr bwMode="auto">
            <a:xfrm rot="16200000" flipH="1">
              <a:off x="5716588" y="2141537"/>
              <a:ext cx="285750" cy="3175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9" name="꺾인 연결선 29">
              <a:extLst>
                <a:ext uri="{FF2B5EF4-FFF2-40B4-BE49-F238E27FC236}">
                  <a16:creationId xmlns:a16="http://schemas.microsoft.com/office/drawing/2014/main" id="{99924A34-E286-A02C-517C-78A48CF4C10B}"/>
                </a:ext>
              </a:extLst>
            </p:cNvPr>
            <p:cNvCxnSpPr>
              <a:cxnSpLocks noChangeShapeType="1"/>
              <a:stCxn id="57355" idx="2"/>
              <a:endCxn id="57354" idx="0"/>
            </p:cNvCxnSpPr>
            <p:nvPr/>
          </p:nvCxnSpPr>
          <p:spPr bwMode="auto">
            <a:xfrm rot="16200000" flipH="1">
              <a:off x="3518694" y="2804319"/>
              <a:ext cx="603250" cy="1217612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0" name="꺾인 연결선 30">
              <a:extLst>
                <a:ext uri="{FF2B5EF4-FFF2-40B4-BE49-F238E27FC236}">
                  <a16:creationId xmlns:a16="http://schemas.microsoft.com/office/drawing/2014/main" id="{0B09D5CB-2190-6867-7546-F4144ACBF2A9}"/>
                </a:ext>
              </a:extLst>
            </p:cNvPr>
            <p:cNvCxnSpPr>
              <a:cxnSpLocks noChangeShapeType="1"/>
              <a:stCxn id="57356" idx="2"/>
              <a:endCxn id="57354" idx="0"/>
            </p:cNvCxnSpPr>
            <p:nvPr/>
          </p:nvCxnSpPr>
          <p:spPr bwMode="auto">
            <a:xfrm rot="5400000">
              <a:off x="4710113" y="2830512"/>
              <a:ext cx="603250" cy="1165225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1" name="순서도: 문서 31">
              <a:extLst>
                <a:ext uri="{FF2B5EF4-FFF2-40B4-BE49-F238E27FC236}">
                  <a16:creationId xmlns:a16="http://schemas.microsoft.com/office/drawing/2014/main" id="{43BDDF22-197B-BD98-0F1A-93DD879A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4857750"/>
              <a:ext cx="1928813" cy="857250"/>
            </a:xfrm>
            <a:prstGeom prst="flowChartDocumen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유스케이스 모델</a:t>
              </a:r>
            </a:p>
          </p:txBody>
        </p:sp>
        <p:sp>
          <p:nvSpPr>
            <p:cNvPr id="57362" name="순서도: 다중 문서 32">
              <a:extLst>
                <a:ext uri="{FF2B5EF4-FFF2-40B4-BE49-F238E27FC236}">
                  <a16:creationId xmlns:a16="http://schemas.microsoft.com/office/drawing/2014/main" id="{1EF750C1-A5DC-1DD7-663F-52B8F923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213" y="4857750"/>
              <a:ext cx="1928812" cy="857250"/>
            </a:xfrm>
            <a:prstGeom prst="flowChartMultidocument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유스케이스</a:t>
              </a:r>
              <a:endParaRPr kumimoji="0" lang="en-US" altLang="ko-KR" sz="1800">
                <a:solidFill>
                  <a:srgbClr val="FFFFFF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FFFFFF"/>
                  </a:solidFill>
                </a:rPr>
                <a:t>명세서</a:t>
              </a:r>
            </a:p>
          </p:txBody>
        </p:sp>
        <p:cxnSp>
          <p:nvCxnSpPr>
            <p:cNvPr id="57363" name="꺾인 연결선 33">
              <a:extLst>
                <a:ext uri="{FF2B5EF4-FFF2-40B4-BE49-F238E27FC236}">
                  <a16:creationId xmlns:a16="http://schemas.microsoft.com/office/drawing/2014/main" id="{CE9973CB-2312-D90E-3DBA-03BC079A7C52}"/>
                </a:ext>
              </a:extLst>
            </p:cNvPr>
            <p:cNvCxnSpPr>
              <a:cxnSpLocks noChangeShapeType="1"/>
              <a:stCxn id="57354" idx="3"/>
              <a:endCxn id="57362" idx="0"/>
            </p:cNvCxnSpPr>
            <p:nvPr/>
          </p:nvCxnSpPr>
          <p:spPr bwMode="auto">
            <a:xfrm>
              <a:off x="5500688" y="4037013"/>
              <a:ext cx="471487" cy="820737"/>
            </a:xfrm>
            <a:prstGeom prst="bentConnector2">
              <a:avLst/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4" name="꺾인 연결선 33">
              <a:extLst>
                <a:ext uri="{FF2B5EF4-FFF2-40B4-BE49-F238E27FC236}">
                  <a16:creationId xmlns:a16="http://schemas.microsoft.com/office/drawing/2014/main" id="{BA2A7BAA-2EEC-8373-0981-B242F456990B}"/>
                </a:ext>
              </a:extLst>
            </p:cNvPr>
            <p:cNvCxnSpPr>
              <a:cxnSpLocks noChangeShapeType="1"/>
              <a:stCxn id="57354" idx="1"/>
              <a:endCxn id="57361" idx="0"/>
            </p:cNvCxnSpPr>
            <p:nvPr/>
          </p:nvCxnSpPr>
          <p:spPr bwMode="auto">
            <a:xfrm rot="10800000" flipV="1">
              <a:off x="3106738" y="4037013"/>
              <a:ext cx="250825" cy="820737"/>
            </a:xfrm>
            <a:prstGeom prst="bentConnector2">
              <a:avLst/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5" name="꺾인 연결선 33">
              <a:extLst>
                <a:ext uri="{FF2B5EF4-FFF2-40B4-BE49-F238E27FC236}">
                  <a16:creationId xmlns:a16="http://schemas.microsoft.com/office/drawing/2014/main" id="{7F6CB9FE-7B40-DAD9-B415-957D85509A91}"/>
                </a:ext>
              </a:extLst>
            </p:cNvPr>
            <p:cNvCxnSpPr>
              <a:cxnSpLocks noChangeShapeType="1"/>
              <a:stCxn id="57355" idx="1"/>
              <a:endCxn id="57361" idx="1"/>
            </p:cNvCxnSpPr>
            <p:nvPr/>
          </p:nvCxnSpPr>
          <p:spPr bwMode="auto">
            <a:xfrm rot="10800000" flipV="1">
              <a:off x="2143125" y="2740025"/>
              <a:ext cx="103188" cy="2546350"/>
            </a:xfrm>
            <a:prstGeom prst="bentConnector3">
              <a:avLst>
                <a:gd name="adj1" fmla="val 320769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6" name="꺾인 연결선 33">
              <a:extLst>
                <a:ext uri="{FF2B5EF4-FFF2-40B4-BE49-F238E27FC236}">
                  <a16:creationId xmlns:a16="http://schemas.microsoft.com/office/drawing/2014/main" id="{C598E492-0F11-B299-3203-EAC5D057A498}"/>
                </a:ext>
              </a:extLst>
            </p:cNvPr>
            <p:cNvCxnSpPr>
              <a:cxnSpLocks noChangeShapeType="1"/>
              <a:stCxn id="57356" idx="3"/>
              <a:endCxn id="57362" idx="3"/>
            </p:cNvCxnSpPr>
            <p:nvPr/>
          </p:nvCxnSpPr>
          <p:spPr bwMode="auto">
            <a:xfrm>
              <a:off x="6692900" y="2714625"/>
              <a:ext cx="111125" cy="2571750"/>
            </a:xfrm>
            <a:prstGeom prst="bentConnector3">
              <a:avLst>
                <a:gd name="adj1" fmla="val 306380"/>
              </a:avLst>
            </a:prstGeom>
            <a:noFill/>
            <a:ln w="22225" algn="ctr">
              <a:solidFill>
                <a:srgbClr val="4A7EBB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7" name="TextBox 37">
              <a:extLst>
                <a:ext uri="{FF2B5EF4-FFF2-40B4-BE49-F238E27FC236}">
                  <a16:creationId xmlns:a16="http://schemas.microsoft.com/office/drawing/2014/main" id="{2F39B5B7-D5F7-CCE2-4DD8-907D8EA12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875" y="3929063"/>
              <a:ext cx="644222" cy="47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갱신</a:t>
              </a:r>
            </a:p>
          </p:txBody>
        </p:sp>
        <p:sp>
          <p:nvSpPr>
            <p:cNvPr id="57368" name="설명선 1(강조선) 38">
              <a:extLst>
                <a:ext uri="{FF2B5EF4-FFF2-40B4-BE49-F238E27FC236}">
                  <a16:creationId xmlns:a16="http://schemas.microsoft.com/office/drawing/2014/main" id="{F7C3598D-6240-314F-989F-583240957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5786438"/>
              <a:ext cx="6072187" cy="500062"/>
            </a:xfrm>
            <a:prstGeom prst="accentCallout1">
              <a:avLst>
                <a:gd name="adj1" fmla="val 50560"/>
                <a:gd name="adj2" fmla="val 449"/>
                <a:gd name="adj3" fmla="val -313102"/>
                <a:gd name="adj4" fmla="val 9227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000000"/>
                  </a:solidFill>
                </a:rPr>
                <a:t>일반화</a:t>
              </a:r>
              <a:r>
                <a:rPr kumimoji="0" lang="en-US" altLang="ko-KR" sz="1600">
                  <a:solidFill>
                    <a:srgbClr val="000000"/>
                  </a:solidFill>
                </a:rPr>
                <a:t>, </a:t>
              </a:r>
              <a:r>
                <a:rPr kumimoji="0" lang="ko-KR" altLang="en-US" sz="1600">
                  <a:solidFill>
                    <a:srgbClr val="000000"/>
                  </a:solidFill>
                </a:rPr>
                <a:t>확장</a:t>
              </a:r>
              <a:r>
                <a:rPr kumimoji="0" lang="en-US" altLang="ko-KR" sz="1600">
                  <a:solidFill>
                    <a:srgbClr val="000000"/>
                  </a:solidFill>
                </a:rPr>
                <a:t>, </a:t>
              </a:r>
              <a:r>
                <a:rPr kumimoji="0" lang="ko-KR" altLang="en-US" sz="1600">
                  <a:solidFill>
                    <a:srgbClr val="000000"/>
                  </a:solidFill>
                </a:rPr>
                <a:t>포함 관계를 통한 갱신</a:t>
              </a:r>
            </a:p>
          </p:txBody>
        </p:sp>
        <p:sp>
          <p:nvSpPr>
            <p:cNvPr id="57369" name="설명선 1(강조선) 39">
              <a:extLst>
                <a:ext uri="{FF2B5EF4-FFF2-40B4-BE49-F238E27FC236}">
                  <a16:creationId xmlns:a16="http://schemas.microsoft.com/office/drawing/2014/main" id="{EFD3C343-A63A-E672-C8A1-CDBD6087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5786438"/>
              <a:ext cx="6072187" cy="500062"/>
            </a:xfrm>
            <a:prstGeom prst="accentCallout1">
              <a:avLst>
                <a:gd name="adj1" fmla="val 23032"/>
                <a:gd name="adj2" fmla="val 99167"/>
                <a:gd name="adj3" fmla="val -279676"/>
                <a:gd name="adj4" fmla="val 93588"/>
              </a:avLst>
            </a:prstGeom>
            <a:noFill/>
            <a:ln w="25400" algn="ctr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endParaRPr kumimoji="0" lang="ko-KR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57370" name="TextBox 40">
              <a:extLst>
                <a:ext uri="{FF2B5EF4-FFF2-40B4-BE49-F238E27FC236}">
                  <a16:creationId xmlns:a16="http://schemas.microsoft.com/office/drawing/2014/main" id="{68AA4C26-9529-3138-2708-EAEA6F277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75" y="3916363"/>
              <a:ext cx="644222" cy="47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400" b="1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b="1">
                  <a:solidFill>
                    <a:srgbClr val="00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 b="1">
                  <a:solidFill>
                    <a:srgbClr val="8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4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800">
                  <a:solidFill>
                    <a:srgbClr val="000000"/>
                  </a:solidFill>
                </a:rPr>
                <a:t>갱신</a:t>
              </a:r>
            </a:p>
          </p:txBody>
        </p:sp>
      </p:grpSp>
      <p:sp>
        <p:nvSpPr>
          <p:cNvPr id="57350" name="날짜 개체 틀 25">
            <a:extLst>
              <a:ext uri="{FF2B5EF4-FFF2-40B4-BE49-F238E27FC236}">
                <a16:creationId xmlns:a16="http://schemas.microsoft.com/office/drawing/2014/main" id="{A2342302-32A9-4400-526F-76780BC7773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u"/>
              <a:defRPr kumimoji="1" sz="2400" b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b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 b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069DBB-8E7A-4DB6-9B9A-1D9025E80B62}" type="datetime1">
              <a:rPr kumimoji="0" lang="ko-KR" altLang="en-US" sz="1400"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FontTx/>
                <a:buNone/>
              </a:pPr>
              <a:t>2022-09-30</a:t>
            </a:fld>
            <a:endParaRPr kumimoji="0" lang="en-US" altLang="ko-KR" sz="1400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A875F06-621C-BE58-760E-442A087D1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fld id="{BB7D54AC-D7C9-457D-9C63-F39434AEF72A}" type="slidenum"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85</a:t>
            </a:fld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/55)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UML 2.0 Diagram </a:t>
            </a:r>
            <a:r>
              <a:rPr lang="ko-KR" altLang="en-US" dirty="0">
                <a:ea typeface="굴림" charset="-127"/>
              </a:rPr>
              <a:t>분류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행위 다이어그램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1.2]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r>
              <a:rPr lang="en-US" altLang="ko-KR" dirty="0"/>
              <a:t>(6/8)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730923"/>
              </p:ext>
            </p:extLst>
          </p:nvPr>
        </p:nvGraphicFramePr>
        <p:xfrm>
          <a:off x="571472" y="2000240"/>
          <a:ext cx="8072494" cy="3992880"/>
        </p:xfrm>
        <a:graphic>
          <a:graphicData uri="http://schemas.openxmlformats.org/drawingml/2006/table">
            <a:tbl>
              <a:tblPr/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50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accent6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시스템의 외부 요소와 기능적 요구사항을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액터</a:t>
                      </a: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시스템의 </a:t>
                      </a:r>
                      <a:r>
                        <a:rPr lang="ko-KR" alt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전반적인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행위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상태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개별 대상의 동적 행위를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상태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전이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로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개별 구성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요소의 행위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활동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개별 대상의 동적 행위를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활동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으로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시퀀스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상호작용을 구성 요소간의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시간적 순서에 따른 메시지 전달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로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구성 요소간의 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통신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상호작용을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구성 요소간의 관계를 바탕을 둔 메시지 전달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을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상호작용 개요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여러 상호작용의 관계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를 상위 수준에서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타이밍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구성 요소의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상태 변화</a:t>
                      </a:r>
                      <a:r>
                        <a:rPr lang="ko-KR" alt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시간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으로 </a:t>
                      </a: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71422-1594-4089-A079-C0E752B0F1B0}" type="datetime1">
              <a:rPr lang="ko-KR" altLang="en-US" smtClean="0"/>
              <a:pPr>
                <a:defRPr/>
              </a:pPr>
              <a:t>2022-09-30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6CDBC-5127-47D1-80E2-C8B6BBD38E80}" type="slidenum">
              <a:rPr lang="ko-KR" altLang="en-US" smtClean="0"/>
              <a:pPr>
                <a:defRPr/>
              </a:pPr>
              <a:t>9</a:t>
            </a:fld>
            <a:r>
              <a:rPr lang="en-US" altLang="ko-KR"/>
              <a:t>/86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_개요(2007)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HY그래픽M"/>
        <a:ea typeface="HY그래픽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</Template>
  <TotalTime>108866</TotalTime>
  <Words>6464</Words>
  <Application>Microsoft Office PowerPoint</Application>
  <PresentationFormat>화면 슬라이드 쇼(4:3)</PresentationFormat>
  <Paragraphs>1458</Paragraphs>
  <Slides>85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8" baseType="lpstr">
      <vt:lpstr>Apple SD Gothic Neo</vt:lpstr>
      <vt:lpstr>HY그래픽M</vt:lpstr>
      <vt:lpstr>HY헤드라인M</vt:lpstr>
      <vt:lpstr>굴림</vt:lpstr>
      <vt:lpstr>맑은 고딕</vt:lpstr>
      <vt:lpstr>휴먼모음T</vt:lpstr>
      <vt:lpstr>Arial</vt:lpstr>
      <vt:lpstr>Bodoni MT Black</vt:lpstr>
      <vt:lpstr>Times New Roman</vt:lpstr>
      <vt:lpstr>Verdana</vt:lpstr>
      <vt:lpstr>Vrinda</vt:lpstr>
      <vt:lpstr>Wingdings</vt:lpstr>
      <vt:lpstr>01_개요(2007)</vt:lpstr>
      <vt:lpstr>UML 개요 (Introduction to Use case Diagrams)</vt:lpstr>
      <vt:lpstr>목차</vt:lpstr>
      <vt:lpstr>1.1 Introduction(1/8)</vt:lpstr>
      <vt:lpstr>1.1 개요(2/8)</vt:lpstr>
      <vt:lpstr>1.1 개요(3/8)</vt:lpstr>
      <vt:lpstr>1.1 개요(4/8)</vt:lpstr>
      <vt:lpstr>1.1 개요(4/8)</vt:lpstr>
      <vt:lpstr>1.1 개요(5/8)</vt:lpstr>
      <vt:lpstr>1.1 개요(6/8)</vt:lpstr>
      <vt:lpstr>1.1 개요(7/8)</vt:lpstr>
      <vt:lpstr>1.1 개요(8/8)</vt:lpstr>
      <vt:lpstr>Use case Diagrams</vt:lpstr>
      <vt:lpstr>1.2 유스케이스 다이어그램(1/5)</vt:lpstr>
      <vt:lpstr>1.2 유스케이스 다이어그램(2/5)</vt:lpstr>
      <vt:lpstr>1.2 유스케이스 다이어그램(3/5)</vt:lpstr>
      <vt:lpstr>1.2 유스케이스 다이어그램(4/5)</vt:lpstr>
      <vt:lpstr>3.2 산출물(5/7)</vt:lpstr>
      <vt:lpstr>스테리오 타입</vt:lpstr>
      <vt:lpstr>3.2 산출물</vt:lpstr>
      <vt:lpstr>요구 사항 정의 프로세스(use case modeling)</vt:lpstr>
      <vt:lpstr>유스 케이스 명세서</vt:lpstr>
      <vt:lpstr>3.2 산출물</vt:lpstr>
      <vt:lpstr>5.1 개요(3/4)</vt:lpstr>
      <vt:lpstr>5.1 개요(4/4)</vt:lpstr>
      <vt:lpstr>Use case modeling 예제</vt:lpstr>
      <vt:lpstr>5.2 기본 개념(3/23)</vt:lpstr>
      <vt:lpstr>5.2 기본 개념(2/23)</vt:lpstr>
      <vt:lpstr>5.2 기본 개념(4/23)</vt:lpstr>
      <vt:lpstr>5.2 기본 개념(5/23)</vt:lpstr>
      <vt:lpstr>5.2 기본 개념(6/23)</vt:lpstr>
      <vt:lpstr>5.2 기본 개념(7/23)</vt:lpstr>
      <vt:lpstr>5.2 기본 개념(8/23)</vt:lpstr>
      <vt:lpstr>5.2 기본 개념(9/23)</vt:lpstr>
      <vt:lpstr>5.2 기본 개념(10/23)</vt:lpstr>
      <vt:lpstr>5.2 기본 개념(11/23)</vt:lpstr>
      <vt:lpstr>5.2 기본 개념(12/23)</vt:lpstr>
      <vt:lpstr>5.2 기본 개념(13/23)</vt:lpstr>
      <vt:lpstr>5.2 기본 개념(14/23)</vt:lpstr>
      <vt:lpstr>5.2 기본 개념(15/23)</vt:lpstr>
      <vt:lpstr>5.2 기본 개념(16/23)</vt:lpstr>
      <vt:lpstr>5.2 기본 개념(17/23)</vt:lpstr>
      <vt:lpstr>5.2 기본 개념(18/23)</vt:lpstr>
      <vt:lpstr>5.2 기본 개념(19/23)</vt:lpstr>
      <vt:lpstr>5.2 기본 개념(20/23)</vt:lpstr>
      <vt:lpstr>5.2 기본 개념(21/23)</vt:lpstr>
      <vt:lpstr>5.2 기본 개념(22/23)</vt:lpstr>
      <vt:lpstr>5.2 기본 개념(23/23)</vt:lpstr>
      <vt:lpstr>5.3 기본 원칙(23/28)</vt:lpstr>
      <vt:lpstr>5.4 실용 지침(10/15)</vt:lpstr>
      <vt:lpstr>5.4 실용 지침(11/15)</vt:lpstr>
      <vt:lpstr>3.3 수행 활동 요약(2/7)</vt:lpstr>
      <vt:lpstr>3.3 수행 활동 요약(3/7)</vt:lpstr>
      <vt:lpstr>3.3 수행 활동 요약(4/7)</vt:lpstr>
      <vt:lpstr>5.5 요약(2/3)</vt:lpstr>
      <vt:lpstr>5.5 요약(3/3)</vt:lpstr>
      <vt:lpstr>Use case 조직화</vt:lpstr>
      <vt:lpstr>3.3 수행 활동 요약(5/7)</vt:lpstr>
      <vt:lpstr>7.2 기본 개념 (4/4)</vt:lpstr>
      <vt:lpstr>7.3 기본 원칙 (1/6)</vt:lpstr>
      <vt:lpstr>7.3 기본 원칙 (2/6)</vt:lpstr>
      <vt:lpstr>7.3 기본 원칙 (3/6)</vt:lpstr>
      <vt:lpstr>7.3 기본 원칙 (4/6)</vt:lpstr>
      <vt:lpstr>7.3 기본 원칙 (5/6)</vt:lpstr>
      <vt:lpstr>7.3 기본 원칙 (6/6)</vt:lpstr>
      <vt:lpstr>7.4 실용 지침(1/5)</vt:lpstr>
      <vt:lpstr>7.4 실용 지침(2/5)</vt:lpstr>
      <vt:lpstr>7.4 실용 지침(3/5)</vt:lpstr>
      <vt:lpstr>7.4 실용 지침(4/5)</vt:lpstr>
      <vt:lpstr>7.4 실용 지침(5/5)</vt:lpstr>
      <vt:lpstr>7.5 요약(3/3)</vt:lpstr>
      <vt:lpstr>3.3 수행 활동 요약(6/7)</vt:lpstr>
      <vt:lpstr>3.3 수행 활동 요약(7/7)</vt:lpstr>
      <vt:lpstr>Use case 모델의 구조화</vt:lpstr>
      <vt:lpstr>6.1 개요 (7/9)</vt:lpstr>
      <vt:lpstr>6.1 개요 (8/9)</vt:lpstr>
      <vt:lpstr>6.2 기본 개념 (12/27)</vt:lpstr>
      <vt:lpstr>6.2 기본 개념 (14/27)</vt:lpstr>
      <vt:lpstr>6.2 기본 개념 (19/27)</vt:lpstr>
      <vt:lpstr>6.2 기본 개념 (20/27)</vt:lpstr>
      <vt:lpstr>6.2 기본 개념 (21/27)</vt:lpstr>
      <vt:lpstr>6.2 기본 개념 (1/27)</vt:lpstr>
      <vt:lpstr>6.2 기본 개념 (2/27)</vt:lpstr>
      <vt:lpstr>5.5 요약(2/3)</vt:lpstr>
      <vt:lpstr>5.5 요약(3/3)</vt:lpstr>
      <vt:lpstr>6.5 요약 (1/3)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정의 개요</dc:title>
  <dc:creator>채흥석</dc:creator>
  <cp:lastModifiedBy>안 찬웅</cp:lastModifiedBy>
  <cp:revision>778</cp:revision>
  <dcterms:created xsi:type="dcterms:W3CDTF">2006-10-05T04:04:58Z</dcterms:created>
  <dcterms:modified xsi:type="dcterms:W3CDTF">2022-09-30T06:45:34Z</dcterms:modified>
</cp:coreProperties>
</file>