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0071100" cy="7556500"/>
  <p:notesSz cx="100711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3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5200" y="553720"/>
            <a:ext cx="30607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555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1930" y="553720"/>
            <a:ext cx="204723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1715770"/>
            <a:ext cx="8267700" cy="442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600" y="2343150"/>
            <a:ext cx="30143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Arial"/>
                <a:cs typeface="Arial"/>
              </a:rPr>
              <a:t>User</a:t>
            </a:r>
            <a:r>
              <a:rPr sz="4000" b="1" spc="-2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Stories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8909" y="3387090"/>
            <a:ext cx="211963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765810" marR="5080" indent="-753110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latin typeface="Arial"/>
                <a:cs typeface="Arial"/>
              </a:rPr>
              <a:t>Randy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Shepherd </a:t>
            </a:r>
            <a:r>
              <a:rPr sz="2200" spc="-25" dirty="0">
                <a:latin typeface="Arial"/>
                <a:cs typeface="Arial"/>
              </a:rPr>
              <a:t>NYU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0" y="553720"/>
            <a:ext cx="3529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Three</a:t>
            </a:r>
            <a:r>
              <a:rPr spc="-45" dirty="0"/>
              <a:t> </a:t>
            </a:r>
            <a:r>
              <a:rPr spc="-25" dirty="0"/>
              <a:t>C's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889" y="1543850"/>
            <a:ext cx="8357870" cy="441388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350" dirty="0">
                <a:latin typeface="Arial"/>
                <a:cs typeface="Arial"/>
              </a:rPr>
              <a:t>→</a:t>
            </a:r>
            <a:r>
              <a:rPr sz="3350" spc="-5" dirty="0">
                <a:latin typeface="Arial"/>
                <a:cs typeface="Arial"/>
              </a:rPr>
              <a:t> </a:t>
            </a:r>
            <a:r>
              <a:rPr sz="3350" spc="-20" dirty="0">
                <a:latin typeface="Arial"/>
                <a:cs typeface="Arial"/>
              </a:rPr>
              <a:t>Card</a:t>
            </a:r>
            <a:endParaRPr sz="3350">
              <a:latin typeface="Arial"/>
              <a:cs typeface="Arial"/>
            </a:endParaRPr>
          </a:p>
          <a:p>
            <a:pPr marL="12700" marR="5080">
              <a:lnSpc>
                <a:spcPts val="3050"/>
              </a:lnSpc>
              <a:spcBef>
                <a:spcPts val="1400"/>
              </a:spcBef>
            </a:pPr>
            <a:r>
              <a:rPr sz="2700" dirty="0">
                <a:latin typeface="Arial"/>
                <a:cs typeface="Arial"/>
              </a:rPr>
              <a:t>A</a:t>
            </a:r>
            <a:r>
              <a:rPr sz="2700" spc="-114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written</a:t>
            </a:r>
            <a:r>
              <a:rPr sz="2700" spc="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description</a:t>
            </a:r>
            <a:r>
              <a:rPr sz="2700" spc="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</a:t>
            </a:r>
            <a:r>
              <a:rPr sz="2700" spc="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story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used</a:t>
            </a:r>
            <a:r>
              <a:rPr sz="2700" spc="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for</a:t>
            </a:r>
            <a:r>
              <a:rPr sz="2700" spc="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planning</a:t>
            </a:r>
            <a:r>
              <a:rPr sz="2700" spc="4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and </a:t>
            </a:r>
            <a:r>
              <a:rPr sz="2700" spc="-10" dirty="0">
                <a:latin typeface="Arial"/>
                <a:cs typeface="Arial"/>
              </a:rPr>
              <a:t>estimation.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3350" dirty="0">
                <a:latin typeface="Arial"/>
                <a:cs typeface="Arial"/>
              </a:rPr>
              <a:t>→</a:t>
            </a:r>
            <a:r>
              <a:rPr sz="3350" spc="-5" dirty="0">
                <a:latin typeface="Arial"/>
                <a:cs typeface="Arial"/>
              </a:rPr>
              <a:t> </a:t>
            </a:r>
            <a:r>
              <a:rPr sz="3350" spc="-10" dirty="0">
                <a:latin typeface="Arial"/>
                <a:cs typeface="Arial"/>
              </a:rPr>
              <a:t>Conversation</a:t>
            </a:r>
            <a:endParaRPr sz="3350">
              <a:latin typeface="Arial"/>
              <a:cs typeface="Arial"/>
            </a:endParaRPr>
          </a:p>
          <a:p>
            <a:pPr marL="12700" marR="1054100">
              <a:lnSpc>
                <a:spcPts val="3050"/>
              </a:lnSpc>
              <a:spcBef>
                <a:spcPts val="1400"/>
              </a:spcBef>
            </a:pPr>
            <a:r>
              <a:rPr sz="2700" dirty="0">
                <a:latin typeface="Arial"/>
                <a:cs typeface="Arial"/>
              </a:rPr>
              <a:t>A</a:t>
            </a:r>
            <a:r>
              <a:rPr sz="2700" spc="-1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discussion</a:t>
            </a:r>
            <a:r>
              <a:rPr sz="2700" spc="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about</a:t>
            </a:r>
            <a:r>
              <a:rPr sz="2700" spc="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story</a:t>
            </a:r>
            <a:r>
              <a:rPr sz="2700" spc="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flesh</a:t>
            </a:r>
            <a:r>
              <a:rPr sz="2700" spc="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out</a:t>
            </a:r>
            <a:r>
              <a:rPr sz="2700" spc="3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details. </a:t>
            </a:r>
            <a:r>
              <a:rPr sz="2700" dirty="0">
                <a:latin typeface="Arial"/>
                <a:cs typeface="Arial"/>
              </a:rPr>
              <a:t>Happens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'just</a:t>
            </a:r>
            <a:r>
              <a:rPr sz="2700" spc="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</a:t>
            </a:r>
            <a:r>
              <a:rPr sz="2700" spc="4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time'.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950" dirty="0">
                <a:latin typeface="Arial"/>
                <a:cs typeface="Arial"/>
              </a:rPr>
              <a:t>→</a:t>
            </a:r>
            <a:r>
              <a:rPr sz="2950" spc="-50" dirty="0">
                <a:latin typeface="Arial"/>
                <a:cs typeface="Arial"/>
              </a:rPr>
              <a:t> </a:t>
            </a:r>
            <a:r>
              <a:rPr sz="2950" spc="-10" dirty="0">
                <a:latin typeface="Arial"/>
                <a:cs typeface="Arial"/>
              </a:rPr>
              <a:t>Confirmation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950" spc="-65" dirty="0">
                <a:latin typeface="Arial"/>
                <a:cs typeface="Arial"/>
              </a:rPr>
              <a:t>Tests</a:t>
            </a:r>
            <a:r>
              <a:rPr sz="2950" spc="-114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that</a:t>
            </a:r>
            <a:r>
              <a:rPr sz="2950" spc="-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confirms</a:t>
            </a:r>
            <a:r>
              <a:rPr sz="2950" spc="-10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</a:t>
            </a:r>
            <a:r>
              <a:rPr sz="2950" spc="-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story's</a:t>
            </a:r>
            <a:r>
              <a:rPr sz="2950" spc="-110" dirty="0">
                <a:latin typeface="Arial"/>
                <a:cs typeface="Arial"/>
              </a:rPr>
              <a:t> </a:t>
            </a:r>
            <a:r>
              <a:rPr sz="2950" spc="-10" dirty="0">
                <a:latin typeface="Arial"/>
                <a:cs typeface="Arial"/>
              </a:rPr>
              <a:t>completion.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9659" y="553720"/>
            <a:ext cx="2813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Anti-stories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71498"/>
            <a:ext cx="8000365" cy="277495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15" dirty="0">
                <a:latin typeface="Arial"/>
                <a:cs typeface="Arial"/>
              </a:rPr>
              <a:t>The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software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114" dirty="0">
                <a:latin typeface="Arial"/>
                <a:cs typeface="Arial"/>
              </a:rPr>
              <a:t>is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60" dirty="0">
                <a:latin typeface="Arial"/>
                <a:cs typeface="Arial"/>
              </a:rPr>
              <a:t>written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45" dirty="0">
                <a:latin typeface="Arial"/>
                <a:cs typeface="Arial"/>
              </a:rPr>
              <a:t>in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5" dirty="0">
                <a:latin typeface="Arial"/>
                <a:cs typeface="Arial"/>
              </a:rPr>
              <a:t>C++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215" dirty="0">
                <a:latin typeface="Arial"/>
                <a:cs typeface="Arial"/>
              </a:rPr>
              <a:t>The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195" dirty="0">
                <a:latin typeface="Arial"/>
                <a:cs typeface="Arial"/>
              </a:rPr>
              <a:t>database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130" dirty="0">
                <a:latin typeface="Arial"/>
                <a:cs typeface="Arial"/>
              </a:rPr>
              <a:t>will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have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a</a:t>
            </a:r>
            <a:r>
              <a:rPr sz="3550" spc="-6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connection</a:t>
            </a:r>
            <a:r>
              <a:rPr sz="3550" spc="-60" dirty="0">
                <a:latin typeface="Arial"/>
                <a:cs typeface="Arial"/>
              </a:rPr>
              <a:t> </a:t>
            </a:r>
            <a:r>
              <a:rPr sz="3550" spc="-114" dirty="0">
                <a:latin typeface="Arial"/>
                <a:cs typeface="Arial"/>
              </a:rPr>
              <a:t>pool</a:t>
            </a:r>
            <a:endParaRPr sz="3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550" spc="-250" dirty="0">
                <a:latin typeface="Arial"/>
                <a:cs typeface="Arial"/>
              </a:rPr>
              <a:t>Why</a:t>
            </a:r>
            <a:r>
              <a:rPr sz="3550" spc="-6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are</a:t>
            </a:r>
            <a:r>
              <a:rPr sz="3550" spc="-60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these</a:t>
            </a:r>
            <a:r>
              <a:rPr sz="3550" spc="-65" dirty="0">
                <a:latin typeface="Arial"/>
                <a:cs typeface="Arial"/>
              </a:rPr>
              <a:t> </a:t>
            </a:r>
            <a:r>
              <a:rPr sz="3550" spc="-150" dirty="0">
                <a:latin typeface="Arial"/>
                <a:cs typeface="Arial"/>
              </a:rPr>
              <a:t>anti-</a:t>
            </a:r>
            <a:r>
              <a:rPr sz="3550" spc="-40" dirty="0">
                <a:latin typeface="Arial"/>
                <a:cs typeface="Arial"/>
              </a:rPr>
              <a:t>stories?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Story</a:t>
            </a:r>
            <a:r>
              <a:rPr spc="-5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3570" y="3084830"/>
            <a:ext cx="651764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spc="-210" dirty="0">
                <a:latin typeface="Arial"/>
                <a:cs typeface="Arial"/>
              </a:rPr>
              <a:t>"As</a:t>
            </a:r>
            <a:r>
              <a:rPr sz="4000" spc="-120" dirty="0">
                <a:latin typeface="Arial"/>
                <a:cs typeface="Arial"/>
              </a:rPr>
              <a:t> </a:t>
            </a:r>
            <a:r>
              <a:rPr sz="4000" spc="-229" dirty="0">
                <a:latin typeface="Arial"/>
                <a:cs typeface="Arial"/>
              </a:rPr>
              <a:t>a</a:t>
            </a:r>
            <a:r>
              <a:rPr sz="4000" spc="-114" dirty="0">
                <a:latin typeface="Arial"/>
                <a:cs typeface="Arial"/>
              </a:rPr>
              <a:t> </a:t>
            </a:r>
            <a:r>
              <a:rPr sz="4000" spc="-204" dirty="0">
                <a:latin typeface="Arial"/>
                <a:cs typeface="Arial"/>
              </a:rPr>
              <a:t>user</a:t>
            </a:r>
            <a:r>
              <a:rPr sz="4000" spc="-114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spc="-220" dirty="0">
                <a:latin typeface="Arial"/>
                <a:cs typeface="Arial"/>
              </a:rPr>
              <a:t>can</a:t>
            </a:r>
            <a:r>
              <a:rPr sz="4000" spc="-114" dirty="0">
                <a:latin typeface="Arial"/>
                <a:cs typeface="Arial"/>
              </a:rPr>
              <a:t> </a:t>
            </a:r>
            <a:r>
              <a:rPr sz="4000" spc="-210" dirty="0">
                <a:latin typeface="Arial"/>
                <a:cs typeface="Arial"/>
              </a:rPr>
              <a:t>search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spc="-155" dirty="0">
                <a:latin typeface="Arial"/>
                <a:cs typeface="Arial"/>
              </a:rPr>
              <a:t>for</a:t>
            </a:r>
            <a:r>
              <a:rPr sz="4000" spc="-114" dirty="0">
                <a:latin typeface="Arial"/>
                <a:cs typeface="Arial"/>
              </a:rPr>
              <a:t> </a:t>
            </a:r>
            <a:r>
              <a:rPr sz="4000" spc="-170" dirty="0">
                <a:latin typeface="Arial"/>
                <a:cs typeface="Arial"/>
              </a:rPr>
              <a:t>jobs"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553720"/>
            <a:ext cx="3060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Story</a:t>
            </a:r>
            <a:r>
              <a:rPr spc="-5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71498"/>
            <a:ext cx="7990205" cy="202374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3550" spc="-185" dirty="0">
                <a:latin typeface="Arial"/>
                <a:cs typeface="Arial"/>
              </a:rPr>
              <a:t>"As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a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user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can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90" dirty="0">
                <a:latin typeface="Arial"/>
                <a:cs typeface="Arial"/>
              </a:rPr>
              <a:t>search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and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apply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35" dirty="0">
                <a:latin typeface="Arial"/>
                <a:cs typeface="Arial"/>
              </a:rPr>
              <a:t>for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0" dirty="0">
                <a:latin typeface="Arial"/>
                <a:cs typeface="Arial"/>
              </a:rPr>
              <a:t>jobs"</a:t>
            </a:r>
            <a:endParaRPr sz="355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115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100" spc="-195" dirty="0">
                <a:latin typeface="Arial"/>
                <a:cs typeface="Arial"/>
              </a:rPr>
              <a:t>What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values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can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they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search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on?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State?</a:t>
            </a:r>
            <a:r>
              <a:rPr sz="3100" spc="-110" dirty="0">
                <a:latin typeface="Arial"/>
                <a:cs typeface="Arial"/>
              </a:rPr>
              <a:t> </a:t>
            </a:r>
            <a:r>
              <a:rPr sz="3100" spc="-90" dirty="0">
                <a:latin typeface="Arial"/>
                <a:cs typeface="Arial"/>
              </a:rPr>
              <a:t>Title?</a:t>
            </a:r>
            <a:endParaRPr sz="31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1190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90" dirty="0">
                <a:latin typeface="Arial"/>
                <a:cs typeface="Arial"/>
              </a:rPr>
              <a:t>Does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the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user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have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to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logged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in?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553720"/>
            <a:ext cx="3060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Story</a:t>
            </a:r>
            <a:r>
              <a:rPr spc="-5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71498"/>
            <a:ext cx="7873365" cy="326707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3550" spc="-185" dirty="0">
                <a:latin typeface="Arial"/>
                <a:cs typeface="Arial"/>
              </a:rPr>
              <a:t>"As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a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user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can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90" dirty="0">
                <a:latin typeface="Arial"/>
                <a:cs typeface="Arial"/>
              </a:rPr>
              <a:t>search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and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apply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35" dirty="0">
                <a:latin typeface="Arial"/>
                <a:cs typeface="Arial"/>
              </a:rPr>
              <a:t>for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0" dirty="0">
                <a:latin typeface="Arial"/>
                <a:cs typeface="Arial"/>
              </a:rPr>
              <a:t>jobs"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100" spc="-190" dirty="0">
                <a:latin typeface="Arial"/>
                <a:cs typeface="Arial"/>
              </a:rPr>
              <a:t>What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values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can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they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search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on?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State?</a:t>
            </a:r>
            <a:r>
              <a:rPr sz="3100" spc="-120" dirty="0">
                <a:latin typeface="Arial"/>
                <a:cs typeface="Arial"/>
              </a:rPr>
              <a:t> </a:t>
            </a:r>
            <a:r>
              <a:rPr sz="3100" spc="-95" dirty="0">
                <a:latin typeface="Arial"/>
                <a:cs typeface="Arial"/>
              </a:rPr>
              <a:t>Title?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90" dirty="0">
                <a:latin typeface="Arial"/>
                <a:cs typeface="Arial"/>
              </a:rPr>
              <a:t>Does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the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user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have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to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logged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in?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3100" b="1" spc="-170" dirty="0">
                <a:latin typeface="Arial"/>
                <a:cs typeface="Arial"/>
              </a:rPr>
              <a:t>This</a:t>
            </a:r>
            <a:r>
              <a:rPr sz="3100" b="1" spc="-70" dirty="0">
                <a:latin typeface="Arial"/>
                <a:cs typeface="Arial"/>
              </a:rPr>
              <a:t> </a:t>
            </a:r>
            <a:r>
              <a:rPr sz="3100" b="1" spc="-135" dirty="0">
                <a:latin typeface="Arial"/>
                <a:cs typeface="Arial"/>
              </a:rPr>
              <a:t>is</a:t>
            </a:r>
            <a:r>
              <a:rPr sz="3100" b="1" spc="-75" dirty="0">
                <a:latin typeface="Arial"/>
                <a:cs typeface="Arial"/>
              </a:rPr>
              <a:t> </a:t>
            </a:r>
            <a:r>
              <a:rPr sz="3100" b="1" spc="-204" dirty="0">
                <a:latin typeface="Arial"/>
                <a:cs typeface="Arial"/>
              </a:rPr>
              <a:t>known</a:t>
            </a:r>
            <a:r>
              <a:rPr sz="3100" b="1" spc="-80" dirty="0">
                <a:latin typeface="Arial"/>
                <a:cs typeface="Arial"/>
              </a:rPr>
              <a:t> </a:t>
            </a:r>
            <a:r>
              <a:rPr sz="3100" b="1" spc="-175" dirty="0">
                <a:latin typeface="Arial"/>
                <a:cs typeface="Arial"/>
              </a:rPr>
              <a:t>as</a:t>
            </a:r>
            <a:r>
              <a:rPr sz="3100" b="1" spc="-75" dirty="0">
                <a:latin typeface="Arial"/>
                <a:cs typeface="Arial"/>
              </a:rPr>
              <a:t> </a:t>
            </a:r>
            <a:r>
              <a:rPr sz="3100" b="1" spc="-185" dirty="0">
                <a:latin typeface="Arial"/>
                <a:cs typeface="Arial"/>
              </a:rPr>
              <a:t>an</a:t>
            </a:r>
            <a:r>
              <a:rPr sz="3100" b="1" spc="-75" dirty="0">
                <a:latin typeface="Arial"/>
                <a:cs typeface="Arial"/>
              </a:rPr>
              <a:t> </a:t>
            </a:r>
            <a:r>
              <a:rPr sz="3100" b="1" spc="-10" dirty="0">
                <a:latin typeface="Arial"/>
                <a:cs typeface="Arial"/>
              </a:rPr>
              <a:t>'epic'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Story</a:t>
            </a:r>
            <a:r>
              <a:rPr spc="-5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990" y="3084830"/>
            <a:ext cx="851535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spc="-215" dirty="0">
                <a:latin typeface="Arial"/>
                <a:cs typeface="Arial"/>
              </a:rPr>
              <a:t>"As</a:t>
            </a:r>
            <a:r>
              <a:rPr sz="4000" spc="-114" dirty="0">
                <a:latin typeface="Arial"/>
                <a:cs typeface="Arial"/>
              </a:rPr>
              <a:t> </a:t>
            </a:r>
            <a:r>
              <a:rPr sz="4000" spc="-229" dirty="0">
                <a:latin typeface="Arial"/>
                <a:cs typeface="Arial"/>
              </a:rPr>
              <a:t>a</a:t>
            </a:r>
            <a:r>
              <a:rPr sz="4000" spc="-114" dirty="0">
                <a:latin typeface="Arial"/>
                <a:cs typeface="Arial"/>
              </a:rPr>
              <a:t> </a:t>
            </a:r>
            <a:r>
              <a:rPr sz="4000" spc="-204" dirty="0">
                <a:latin typeface="Arial"/>
                <a:cs typeface="Arial"/>
              </a:rPr>
              <a:t>user</a:t>
            </a:r>
            <a:r>
              <a:rPr sz="4000" spc="-10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-114" dirty="0">
                <a:latin typeface="Arial"/>
                <a:cs typeface="Arial"/>
              </a:rPr>
              <a:t> </a:t>
            </a:r>
            <a:r>
              <a:rPr sz="4000" spc="-225" dirty="0">
                <a:latin typeface="Arial"/>
                <a:cs typeface="Arial"/>
              </a:rPr>
              <a:t>can</a:t>
            </a:r>
            <a:r>
              <a:rPr sz="4000" spc="-110" dirty="0">
                <a:latin typeface="Arial"/>
                <a:cs typeface="Arial"/>
              </a:rPr>
              <a:t> </a:t>
            </a:r>
            <a:r>
              <a:rPr sz="4000" spc="-210" dirty="0">
                <a:latin typeface="Arial"/>
                <a:cs typeface="Arial"/>
              </a:rPr>
              <a:t>view</a:t>
            </a:r>
            <a:r>
              <a:rPr sz="4000" spc="-105" dirty="0">
                <a:latin typeface="Arial"/>
                <a:cs typeface="Arial"/>
              </a:rPr>
              <a:t> </a:t>
            </a:r>
            <a:r>
              <a:rPr sz="4000" spc="-229" dirty="0">
                <a:latin typeface="Arial"/>
                <a:cs typeface="Arial"/>
              </a:rPr>
              <a:t>a</a:t>
            </a:r>
            <a:r>
              <a:rPr sz="4000" spc="-105" dirty="0">
                <a:latin typeface="Arial"/>
                <a:cs typeface="Arial"/>
              </a:rPr>
              <a:t> </a:t>
            </a:r>
            <a:r>
              <a:rPr sz="4000" spc="-175" dirty="0">
                <a:latin typeface="Arial"/>
                <a:cs typeface="Arial"/>
              </a:rPr>
              <a:t>job's</a:t>
            </a:r>
            <a:r>
              <a:rPr sz="4000" spc="-110" dirty="0">
                <a:latin typeface="Arial"/>
                <a:cs typeface="Arial"/>
              </a:rPr>
              <a:t> </a:t>
            </a:r>
            <a:r>
              <a:rPr sz="4000" spc="-185" dirty="0">
                <a:latin typeface="Arial"/>
                <a:cs typeface="Arial"/>
              </a:rPr>
              <a:t>salary</a:t>
            </a:r>
            <a:r>
              <a:rPr sz="4000" spc="-110" dirty="0">
                <a:latin typeface="Arial"/>
                <a:cs typeface="Arial"/>
              </a:rPr>
              <a:t> </a:t>
            </a:r>
            <a:r>
              <a:rPr sz="4000" spc="-175" dirty="0">
                <a:latin typeface="Arial"/>
                <a:cs typeface="Arial"/>
              </a:rPr>
              <a:t>range"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553720"/>
            <a:ext cx="3060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Story</a:t>
            </a:r>
            <a:r>
              <a:rPr spc="-5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71498"/>
            <a:ext cx="7734300" cy="259461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3550" spc="-185" dirty="0">
                <a:latin typeface="Arial"/>
                <a:cs typeface="Arial"/>
              </a:rPr>
              <a:t>"As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a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user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can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view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a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55" dirty="0">
                <a:latin typeface="Arial"/>
                <a:cs typeface="Arial"/>
              </a:rPr>
              <a:t>job's</a:t>
            </a:r>
            <a:r>
              <a:rPr sz="3550" spc="-105" dirty="0">
                <a:latin typeface="Arial"/>
                <a:cs typeface="Arial"/>
              </a:rPr>
              <a:t> </a:t>
            </a:r>
            <a:r>
              <a:rPr sz="3550" spc="-165" dirty="0">
                <a:latin typeface="Arial"/>
                <a:cs typeface="Arial"/>
              </a:rPr>
              <a:t>salary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0" dirty="0">
                <a:latin typeface="Arial"/>
                <a:cs typeface="Arial"/>
              </a:rPr>
              <a:t>range"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340" dirty="0">
                <a:latin typeface="Arial"/>
                <a:cs typeface="Arial"/>
              </a:rPr>
              <a:t>Too</a:t>
            </a:r>
            <a:r>
              <a:rPr sz="3550" spc="-105" dirty="0">
                <a:latin typeface="Arial"/>
                <a:cs typeface="Arial"/>
              </a:rPr>
              <a:t> </a:t>
            </a:r>
            <a:r>
              <a:rPr sz="3550" spc="-80" dirty="0">
                <a:latin typeface="Arial"/>
                <a:cs typeface="Arial"/>
              </a:rPr>
              <a:t>granular.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ts val="3990"/>
              </a:lnSpc>
              <a:spcBef>
                <a:spcPts val="1515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45" dirty="0">
                <a:latin typeface="Arial"/>
                <a:cs typeface="Arial"/>
              </a:rPr>
              <a:t>A</a:t>
            </a:r>
            <a:r>
              <a:rPr sz="3550" spc="-280" dirty="0">
                <a:latin typeface="Arial"/>
                <a:cs typeface="Arial"/>
              </a:rPr>
              <a:t> </a:t>
            </a:r>
            <a:r>
              <a:rPr sz="3550" spc="-105" dirty="0">
                <a:latin typeface="Arial"/>
                <a:cs typeface="Arial"/>
              </a:rPr>
              <a:t>little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195" dirty="0">
                <a:latin typeface="Arial"/>
                <a:cs typeface="Arial"/>
              </a:rPr>
              <a:t>underwhelming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60" dirty="0">
                <a:latin typeface="Arial"/>
                <a:cs typeface="Arial"/>
              </a:rPr>
              <a:t>to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from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175" dirty="0">
                <a:latin typeface="Arial"/>
                <a:cs typeface="Arial"/>
              </a:rPr>
              <a:t>the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140" dirty="0">
                <a:latin typeface="Arial"/>
                <a:cs typeface="Arial"/>
              </a:rPr>
              <a:t>user's </a:t>
            </a:r>
            <a:r>
              <a:rPr sz="3550" spc="-160" dirty="0">
                <a:latin typeface="Arial"/>
                <a:cs typeface="Arial"/>
              </a:rPr>
              <a:t>point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155" dirty="0">
                <a:latin typeface="Arial"/>
                <a:cs typeface="Arial"/>
              </a:rPr>
              <a:t>of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20" dirty="0">
                <a:latin typeface="Arial"/>
                <a:cs typeface="Arial"/>
              </a:rPr>
              <a:t>view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48498"/>
            <a:ext cx="8172450" cy="26854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3550" b="1" spc="-114" dirty="0">
                <a:latin typeface="Arial"/>
                <a:cs typeface="Arial"/>
              </a:rPr>
              <a:t>Independent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ct val="93600"/>
              </a:lnSpc>
              <a:spcBef>
                <a:spcPts val="1420"/>
              </a:spcBef>
            </a:pPr>
            <a:r>
              <a:rPr sz="3100" spc="-190" dirty="0">
                <a:latin typeface="Arial"/>
                <a:cs typeface="Arial"/>
              </a:rPr>
              <a:t>Each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User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Story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should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represent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30" dirty="0">
                <a:latin typeface="Arial"/>
                <a:cs typeface="Arial"/>
              </a:rPr>
              <a:t>distinct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and </a:t>
            </a:r>
            <a:r>
              <a:rPr sz="3100" spc="-170" dirty="0">
                <a:latin typeface="Arial"/>
                <a:cs typeface="Arial"/>
              </a:rPr>
              <a:t>independent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set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of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business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value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such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30" dirty="0">
                <a:latin typeface="Arial"/>
                <a:cs typeface="Arial"/>
              </a:rPr>
              <a:t>that,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were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it </a:t>
            </a:r>
            <a:r>
              <a:rPr sz="3100" spc="-160" dirty="0">
                <a:latin typeface="Arial"/>
                <a:cs typeface="Arial"/>
              </a:rPr>
              <a:t>released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on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00" dirty="0">
                <a:latin typeface="Arial"/>
                <a:cs typeface="Arial"/>
              </a:rPr>
              <a:t>its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own,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spc="-30" dirty="0">
                <a:latin typeface="Arial"/>
                <a:cs typeface="Arial"/>
              </a:rPr>
              <a:t>it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would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deliver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50" dirty="0">
                <a:latin typeface="Arial"/>
                <a:cs typeface="Arial"/>
              </a:rPr>
              <a:t>incremental </a:t>
            </a:r>
            <a:r>
              <a:rPr sz="3100" spc="-160" dirty="0">
                <a:latin typeface="Arial"/>
                <a:cs typeface="Arial"/>
              </a:rPr>
              <a:t>value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over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the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previous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state.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48498"/>
            <a:ext cx="8308340" cy="401129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3550" b="1" spc="-95" dirty="0">
                <a:latin typeface="Arial"/>
                <a:cs typeface="Arial"/>
              </a:rPr>
              <a:t>Negotiable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ct val="93600"/>
              </a:lnSpc>
              <a:spcBef>
                <a:spcPts val="1420"/>
              </a:spcBef>
            </a:pPr>
            <a:r>
              <a:rPr sz="3100" spc="-170" dirty="0">
                <a:latin typeface="Arial"/>
                <a:cs typeface="Arial"/>
              </a:rPr>
              <a:t>While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the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end-</a:t>
            </a:r>
            <a:r>
              <a:rPr sz="3100" spc="-155" dirty="0">
                <a:latin typeface="Arial"/>
                <a:cs typeface="Arial"/>
              </a:rPr>
              <a:t>goal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210" dirty="0">
                <a:latin typeface="Arial"/>
                <a:cs typeface="Arial"/>
              </a:rPr>
              <a:t>may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be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clearly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described,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the </a:t>
            </a:r>
            <a:r>
              <a:rPr sz="3100" spc="-180" dirty="0">
                <a:latin typeface="Arial"/>
                <a:cs typeface="Arial"/>
              </a:rPr>
              <a:t>methods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by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which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that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goal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05" dirty="0">
                <a:latin typeface="Arial"/>
                <a:cs typeface="Arial"/>
              </a:rPr>
              <a:t>is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achieved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should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be </a:t>
            </a:r>
            <a:r>
              <a:rPr sz="3100" spc="-155" dirty="0">
                <a:latin typeface="Arial"/>
                <a:cs typeface="Arial"/>
              </a:rPr>
              <a:t>negotiable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-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between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the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Product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95" dirty="0">
                <a:latin typeface="Arial"/>
                <a:cs typeface="Arial"/>
              </a:rPr>
              <a:t>Owner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and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the </a:t>
            </a:r>
            <a:r>
              <a:rPr sz="3100" spc="-180" dirty="0">
                <a:latin typeface="Arial"/>
                <a:cs typeface="Arial"/>
              </a:rPr>
              <a:t>Development</a:t>
            </a:r>
            <a:r>
              <a:rPr sz="3100" spc="-100" dirty="0">
                <a:latin typeface="Arial"/>
                <a:cs typeface="Arial"/>
              </a:rPr>
              <a:t> </a:t>
            </a:r>
            <a:r>
              <a:rPr sz="3100" spc="-254" dirty="0">
                <a:latin typeface="Arial"/>
                <a:cs typeface="Arial"/>
              </a:rPr>
              <a:t>Team,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the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Product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95" dirty="0">
                <a:latin typeface="Arial"/>
                <a:cs typeface="Arial"/>
              </a:rPr>
              <a:t>Owner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and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the </a:t>
            </a:r>
            <a:r>
              <a:rPr sz="3100" spc="-190" dirty="0">
                <a:latin typeface="Arial"/>
                <a:cs typeface="Arial"/>
              </a:rPr>
              <a:t>Customer,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or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any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other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involved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stakeholders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-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so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as </a:t>
            </a:r>
            <a:r>
              <a:rPr sz="3100" spc="-135" dirty="0">
                <a:latin typeface="Arial"/>
                <a:cs typeface="Arial"/>
              </a:rPr>
              <a:t>to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prevent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unrealistic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constraints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on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the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feature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or </a:t>
            </a:r>
            <a:r>
              <a:rPr sz="3100" spc="-80" dirty="0">
                <a:latin typeface="Arial"/>
                <a:cs typeface="Arial"/>
              </a:rPr>
              <a:t>functionality.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48498"/>
            <a:ext cx="8027670" cy="26854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3550" b="1" spc="-95" dirty="0">
                <a:latin typeface="Arial"/>
                <a:cs typeface="Arial"/>
              </a:rPr>
              <a:t>Valuable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ct val="93600"/>
              </a:lnSpc>
              <a:spcBef>
                <a:spcPts val="1420"/>
              </a:spcBef>
            </a:pPr>
            <a:r>
              <a:rPr sz="3100" spc="-190" dirty="0">
                <a:latin typeface="Arial"/>
                <a:cs typeface="Arial"/>
              </a:rPr>
              <a:t>The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business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value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of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any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User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Story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should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be </a:t>
            </a:r>
            <a:r>
              <a:rPr sz="3100" spc="-140" dirty="0">
                <a:latin typeface="Arial"/>
                <a:cs typeface="Arial"/>
              </a:rPr>
              <a:t>readily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recognizable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by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reading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the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story,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and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00" dirty="0">
                <a:latin typeface="Arial"/>
                <a:cs typeface="Arial"/>
              </a:rPr>
              <a:t>each </a:t>
            </a:r>
            <a:r>
              <a:rPr sz="3100" spc="-145" dirty="0">
                <a:latin typeface="Arial"/>
                <a:cs typeface="Arial"/>
              </a:rPr>
              <a:t>story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should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represent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200" dirty="0">
                <a:latin typeface="Arial"/>
                <a:cs typeface="Arial"/>
              </a:rPr>
              <a:t>some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sort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of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value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to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50" dirty="0">
                <a:latin typeface="Arial"/>
                <a:cs typeface="Arial"/>
              </a:rPr>
              <a:t>a </a:t>
            </a:r>
            <a:r>
              <a:rPr sz="3100" spc="-140" dirty="0">
                <a:latin typeface="Arial"/>
                <a:cs typeface="Arial"/>
              </a:rPr>
              <a:t>specific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user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type.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0" y="553720"/>
            <a:ext cx="19488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2152650"/>
            <a:ext cx="7736205" cy="414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→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Review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our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agile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process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→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What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Story?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→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Why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Stories?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→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Creating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Stories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Pivotal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Tracker.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→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Story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workshop.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48498"/>
            <a:ext cx="7835900" cy="224345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3550" b="1" spc="-85" dirty="0">
                <a:latin typeface="Arial"/>
                <a:cs typeface="Arial"/>
              </a:rPr>
              <a:t>Estimable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ct val="93700"/>
              </a:lnSpc>
              <a:spcBef>
                <a:spcPts val="1415"/>
              </a:spcBef>
            </a:pPr>
            <a:r>
              <a:rPr sz="3100" spc="-270" dirty="0">
                <a:latin typeface="Arial"/>
                <a:cs typeface="Arial"/>
              </a:rPr>
              <a:t>We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must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have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enough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information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that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210" dirty="0">
                <a:latin typeface="Arial"/>
                <a:cs typeface="Arial"/>
              </a:rPr>
              <a:t>we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can </a:t>
            </a:r>
            <a:r>
              <a:rPr sz="3100" spc="-150" dirty="0">
                <a:latin typeface="Arial"/>
                <a:cs typeface="Arial"/>
              </a:rPr>
              <a:t>properly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size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story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so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that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210" dirty="0">
                <a:latin typeface="Arial"/>
                <a:cs typeface="Arial"/>
              </a:rPr>
              <a:t>we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210" dirty="0">
                <a:latin typeface="Arial"/>
                <a:cs typeface="Arial"/>
              </a:rPr>
              <a:t>may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properly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85" dirty="0">
                <a:latin typeface="Arial"/>
                <a:cs typeface="Arial"/>
              </a:rPr>
              <a:t>plan </a:t>
            </a:r>
            <a:r>
              <a:rPr sz="3100" spc="-185" dirty="0">
                <a:latin typeface="Arial"/>
                <a:cs typeface="Arial"/>
              </a:rPr>
              <a:t>and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commit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to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our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work.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(But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no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more!)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48498"/>
            <a:ext cx="7896859" cy="180149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3550" b="1" spc="-10" dirty="0">
                <a:latin typeface="Arial"/>
                <a:cs typeface="Arial"/>
              </a:rPr>
              <a:t>Small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ts val="3490"/>
              </a:lnSpc>
              <a:spcBef>
                <a:spcPts val="1490"/>
              </a:spcBef>
            </a:pPr>
            <a:r>
              <a:rPr sz="3100" spc="-175" dirty="0">
                <a:latin typeface="Arial"/>
                <a:cs typeface="Arial"/>
              </a:rPr>
              <a:t>User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Stories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should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be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small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enough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that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they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65" dirty="0">
                <a:latin typeface="Arial"/>
                <a:cs typeface="Arial"/>
              </a:rPr>
              <a:t>are </a:t>
            </a:r>
            <a:r>
              <a:rPr sz="3100" spc="-155" dirty="0">
                <a:latin typeface="Arial"/>
                <a:cs typeface="Arial"/>
              </a:rPr>
              <a:t>able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to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be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completed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within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sprint.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48498"/>
            <a:ext cx="7992109" cy="224345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3550" b="1" spc="-100" dirty="0">
                <a:latin typeface="Arial"/>
                <a:cs typeface="Arial"/>
              </a:rPr>
              <a:t>Testable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ct val="93700"/>
              </a:lnSpc>
              <a:spcBef>
                <a:spcPts val="1415"/>
              </a:spcBef>
            </a:pPr>
            <a:r>
              <a:rPr sz="3100" spc="-120" dirty="0">
                <a:latin typeface="Arial"/>
                <a:cs typeface="Arial"/>
              </a:rPr>
              <a:t>All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95" dirty="0">
                <a:latin typeface="Arial"/>
                <a:cs typeface="Arial"/>
              </a:rPr>
              <a:t>members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of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the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team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need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clear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and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precise </a:t>
            </a:r>
            <a:r>
              <a:rPr sz="3100" spc="-195" dirty="0">
                <a:latin typeface="Arial"/>
                <a:cs typeface="Arial"/>
              </a:rPr>
              <a:t>way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to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verify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whether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or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not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User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Story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has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14" dirty="0">
                <a:latin typeface="Arial"/>
                <a:cs typeface="Arial"/>
              </a:rPr>
              <a:t>been </a:t>
            </a:r>
            <a:r>
              <a:rPr sz="3100" spc="-60" dirty="0">
                <a:latin typeface="Arial"/>
                <a:cs typeface="Arial"/>
              </a:rPr>
              <a:t>completed.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110" y="553720"/>
            <a:ext cx="6527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Estimation</a:t>
            </a:r>
            <a:r>
              <a:rPr spc="-40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'Story</a:t>
            </a:r>
            <a:r>
              <a:rPr spc="-45" dirty="0"/>
              <a:t> </a:t>
            </a:r>
            <a:r>
              <a:rPr spc="-10" dirty="0"/>
              <a:t>Points'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714500"/>
            <a:ext cx="8198484" cy="36480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1831975">
              <a:lnSpc>
                <a:spcPts val="4000"/>
              </a:lnSpc>
              <a:spcBef>
                <a:spcPts val="47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160" dirty="0">
                <a:latin typeface="Arial"/>
                <a:cs typeface="Arial"/>
              </a:rPr>
              <a:t>In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50" dirty="0">
                <a:latin typeface="Arial"/>
                <a:cs typeface="Arial"/>
              </a:rPr>
              <a:t>waterfall,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190" dirty="0">
                <a:latin typeface="Arial"/>
                <a:cs typeface="Arial"/>
              </a:rPr>
              <a:t>workload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70" dirty="0">
                <a:latin typeface="Arial"/>
                <a:cs typeface="Arial"/>
              </a:rPr>
              <a:t>capacity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70" dirty="0">
                <a:latin typeface="Arial"/>
                <a:cs typeface="Arial"/>
              </a:rPr>
              <a:t>is </a:t>
            </a:r>
            <a:r>
              <a:rPr sz="3550" spc="-190" dirty="0">
                <a:latin typeface="Arial"/>
                <a:cs typeface="Arial"/>
              </a:rPr>
              <a:t>determined</a:t>
            </a:r>
            <a:r>
              <a:rPr sz="3550" spc="-65" dirty="0">
                <a:latin typeface="Arial"/>
                <a:cs typeface="Arial"/>
              </a:rPr>
              <a:t> </a:t>
            </a:r>
            <a:r>
              <a:rPr sz="3550" spc="-150" dirty="0">
                <a:latin typeface="Arial"/>
                <a:cs typeface="Arial"/>
              </a:rPr>
              <a:t>in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190" dirty="0">
                <a:latin typeface="Arial"/>
                <a:cs typeface="Arial"/>
              </a:rPr>
              <a:t>terms</a:t>
            </a:r>
            <a:r>
              <a:rPr sz="3550" spc="-60" dirty="0">
                <a:latin typeface="Arial"/>
                <a:cs typeface="Arial"/>
              </a:rPr>
              <a:t> </a:t>
            </a:r>
            <a:r>
              <a:rPr sz="3550" spc="-155" dirty="0">
                <a:latin typeface="Arial"/>
                <a:cs typeface="Arial"/>
              </a:rPr>
              <a:t>of</a:t>
            </a:r>
            <a:r>
              <a:rPr sz="3550" spc="-65" dirty="0">
                <a:latin typeface="Arial"/>
                <a:cs typeface="Arial"/>
              </a:rPr>
              <a:t> </a:t>
            </a:r>
            <a:r>
              <a:rPr sz="3550" spc="-10" dirty="0">
                <a:latin typeface="Arial"/>
                <a:cs typeface="Arial"/>
              </a:rPr>
              <a:t>time.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235" dirty="0">
                <a:latin typeface="Arial"/>
                <a:cs typeface="Arial"/>
              </a:rPr>
              <a:t>Very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35" dirty="0">
                <a:latin typeface="Arial"/>
                <a:cs typeface="Arial"/>
              </a:rPr>
              <a:t>difficult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60" dirty="0">
                <a:latin typeface="Arial"/>
                <a:cs typeface="Arial"/>
              </a:rPr>
              <a:t>to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5" dirty="0">
                <a:latin typeface="Arial"/>
                <a:cs typeface="Arial"/>
              </a:rPr>
              <a:t>do.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50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60" dirty="0">
                <a:latin typeface="Arial"/>
                <a:cs typeface="Arial"/>
              </a:rPr>
              <a:t>After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200" dirty="0">
                <a:latin typeface="Arial"/>
                <a:cs typeface="Arial"/>
              </a:rPr>
              <a:t>13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years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90" dirty="0">
                <a:latin typeface="Arial"/>
                <a:cs typeface="Arial"/>
              </a:rPr>
              <a:t>as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a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software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engineer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280" dirty="0">
                <a:latin typeface="Arial"/>
                <a:cs typeface="Arial"/>
              </a:rPr>
              <a:t>am </a:t>
            </a:r>
            <a:r>
              <a:rPr sz="3550" spc="-140" dirty="0">
                <a:latin typeface="Arial"/>
                <a:cs typeface="Arial"/>
              </a:rPr>
              <a:t>totally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190" dirty="0">
                <a:latin typeface="Arial"/>
                <a:cs typeface="Arial"/>
              </a:rPr>
              <a:t>unable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50" dirty="0">
                <a:latin typeface="Arial"/>
                <a:cs typeface="Arial"/>
              </a:rPr>
              <a:t>to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do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0" dirty="0">
                <a:latin typeface="Arial"/>
                <a:cs typeface="Arial"/>
              </a:rPr>
              <a:t>this.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325" dirty="0">
                <a:latin typeface="Arial"/>
                <a:cs typeface="Arial"/>
              </a:rPr>
              <a:t>You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60" dirty="0">
                <a:latin typeface="Arial"/>
                <a:cs typeface="Arial"/>
              </a:rPr>
              <a:t>don't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20" dirty="0">
                <a:latin typeface="Arial"/>
                <a:cs typeface="Arial"/>
              </a:rPr>
              <a:t>know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enough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40" dirty="0">
                <a:latin typeface="Arial"/>
                <a:cs typeface="Arial"/>
              </a:rPr>
              <a:t>until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200" dirty="0">
                <a:latin typeface="Arial"/>
                <a:cs typeface="Arial"/>
              </a:rPr>
              <a:t>you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are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25" dirty="0">
                <a:latin typeface="Arial"/>
                <a:cs typeface="Arial"/>
              </a:rPr>
              <a:t>done.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110" y="553720"/>
            <a:ext cx="6527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Estimation</a:t>
            </a:r>
            <a:r>
              <a:rPr spc="-40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'Story</a:t>
            </a:r>
            <a:r>
              <a:rPr spc="-45" dirty="0"/>
              <a:t> </a:t>
            </a:r>
            <a:r>
              <a:rPr spc="-10" dirty="0"/>
              <a:t>Points'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71498"/>
            <a:ext cx="8178800" cy="277495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45" dirty="0">
                <a:latin typeface="Arial"/>
                <a:cs typeface="Arial"/>
              </a:rPr>
              <a:t>A</a:t>
            </a:r>
            <a:r>
              <a:rPr sz="3550" spc="-280" dirty="0">
                <a:latin typeface="Arial"/>
                <a:cs typeface="Arial"/>
              </a:rPr>
              <a:t> </a:t>
            </a:r>
            <a:r>
              <a:rPr sz="3550" spc="-200" dirty="0">
                <a:latin typeface="Arial"/>
                <a:cs typeface="Arial"/>
              </a:rPr>
              <a:t>User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75" dirty="0">
                <a:latin typeface="Arial"/>
                <a:cs typeface="Arial"/>
              </a:rPr>
              <a:t>Story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10" dirty="0">
                <a:latin typeface="Arial"/>
                <a:cs typeface="Arial"/>
              </a:rPr>
              <a:t>is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90" dirty="0">
                <a:latin typeface="Arial"/>
                <a:cs typeface="Arial"/>
              </a:rPr>
              <a:t>assigned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55" dirty="0">
                <a:latin typeface="Arial"/>
                <a:cs typeface="Arial"/>
              </a:rPr>
              <a:t>'Story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5" dirty="0">
                <a:latin typeface="Arial"/>
                <a:cs typeface="Arial"/>
              </a:rPr>
              <a:t>Points'.</a:t>
            </a:r>
            <a:endParaRPr sz="3550">
              <a:latin typeface="Arial"/>
              <a:cs typeface="Arial"/>
            </a:endParaRPr>
          </a:p>
          <a:p>
            <a:pPr marL="464184" marR="5080" indent="-452120">
              <a:lnSpc>
                <a:spcPts val="5420"/>
              </a:lnSpc>
              <a:spcBef>
                <a:spcPts val="365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245" dirty="0">
                <a:latin typeface="Arial"/>
                <a:cs typeface="Arial"/>
              </a:rPr>
              <a:t>A</a:t>
            </a:r>
            <a:r>
              <a:rPr sz="3550" spc="-270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measure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155" dirty="0">
                <a:latin typeface="Arial"/>
                <a:cs typeface="Arial"/>
              </a:rPr>
              <a:t>of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60" dirty="0">
                <a:latin typeface="Arial"/>
                <a:cs typeface="Arial"/>
              </a:rPr>
              <a:t>size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and</a:t>
            </a:r>
            <a:r>
              <a:rPr sz="3550" spc="-65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complexity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35" dirty="0">
                <a:latin typeface="Arial"/>
                <a:cs typeface="Arial"/>
              </a:rPr>
              <a:t>*relative </a:t>
            </a:r>
            <a:r>
              <a:rPr sz="3550" spc="-150" dirty="0">
                <a:latin typeface="Arial"/>
                <a:cs typeface="Arial"/>
              </a:rPr>
              <a:t>to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70" dirty="0">
                <a:latin typeface="Arial"/>
                <a:cs typeface="Arial"/>
              </a:rPr>
              <a:t>other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60" dirty="0">
                <a:latin typeface="Arial"/>
                <a:cs typeface="Arial"/>
              </a:rPr>
              <a:t>stories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40" dirty="0">
                <a:latin typeface="Arial"/>
                <a:cs typeface="Arial"/>
              </a:rPr>
              <a:t>in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70" dirty="0">
                <a:latin typeface="Arial"/>
                <a:cs typeface="Arial"/>
              </a:rPr>
              <a:t>the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55" dirty="0">
                <a:latin typeface="Arial"/>
                <a:cs typeface="Arial"/>
              </a:rPr>
              <a:t>backlog*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80" dirty="0">
                <a:latin typeface="Arial"/>
                <a:cs typeface="Arial"/>
              </a:rPr>
              <a:t>Takes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25" dirty="0">
                <a:latin typeface="Arial"/>
                <a:cs typeface="Arial"/>
              </a:rPr>
              <a:t>some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165" dirty="0">
                <a:latin typeface="Arial"/>
                <a:cs typeface="Arial"/>
              </a:rPr>
              <a:t>practice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90" dirty="0">
                <a:latin typeface="Arial"/>
                <a:cs typeface="Arial"/>
              </a:rPr>
              <a:t>as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a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0" dirty="0">
                <a:latin typeface="Arial"/>
                <a:cs typeface="Arial"/>
              </a:rPr>
              <a:t>team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110" y="553720"/>
            <a:ext cx="6527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Estimation</a:t>
            </a:r>
            <a:r>
              <a:rPr spc="-40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'Story</a:t>
            </a:r>
            <a:r>
              <a:rPr spc="-45" dirty="0"/>
              <a:t> </a:t>
            </a:r>
            <a:r>
              <a:rPr spc="-10" dirty="0"/>
              <a:t>Points'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717039"/>
            <a:ext cx="8145780" cy="200913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445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In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Sprint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Planning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meeting,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team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estimates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85" dirty="0">
                <a:latin typeface="Arial"/>
                <a:cs typeface="Arial"/>
              </a:rPr>
              <a:t>effort </a:t>
            </a:r>
            <a:r>
              <a:rPr sz="3100" spc="-130" dirty="0">
                <a:latin typeface="Arial"/>
                <a:cs typeface="Arial"/>
              </a:rPr>
              <a:t>for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the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stories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25" dirty="0">
                <a:latin typeface="Arial"/>
                <a:cs typeface="Arial"/>
              </a:rPr>
              <a:t>in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the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20" dirty="0">
                <a:latin typeface="Arial"/>
                <a:cs typeface="Arial"/>
              </a:rPr>
              <a:t>backlog.</a:t>
            </a:r>
            <a:endParaRPr sz="3100">
              <a:latin typeface="Arial"/>
              <a:cs typeface="Arial"/>
            </a:endParaRPr>
          </a:p>
          <a:p>
            <a:pPr marL="12700" marR="311785">
              <a:lnSpc>
                <a:spcPts val="3479"/>
              </a:lnSpc>
              <a:spcBef>
                <a:spcPts val="1420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Product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95" dirty="0">
                <a:latin typeface="Arial"/>
                <a:cs typeface="Arial"/>
              </a:rPr>
              <a:t>Owner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needs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these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estimates,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so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80" dirty="0">
                <a:latin typeface="Arial"/>
                <a:cs typeface="Arial"/>
              </a:rPr>
              <a:t>they </a:t>
            </a:r>
            <a:r>
              <a:rPr sz="3100" spc="-175" dirty="0">
                <a:latin typeface="Arial"/>
                <a:cs typeface="Arial"/>
              </a:rPr>
              <a:t>can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25" dirty="0">
                <a:latin typeface="Arial"/>
                <a:cs typeface="Arial"/>
              </a:rPr>
              <a:t>prioritize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the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20" dirty="0">
                <a:latin typeface="Arial"/>
                <a:cs typeface="Arial"/>
              </a:rPr>
              <a:t>backlog.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110" y="553720"/>
            <a:ext cx="6527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Estimation</a:t>
            </a:r>
            <a:r>
              <a:rPr spc="-40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'Story</a:t>
            </a:r>
            <a:r>
              <a:rPr spc="-45" dirty="0"/>
              <a:t> </a:t>
            </a:r>
            <a:r>
              <a:rPr spc="-10" dirty="0"/>
              <a:t>Points'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48498"/>
            <a:ext cx="7497445" cy="322516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3550" b="1" spc="-260" dirty="0">
                <a:latin typeface="Arial"/>
                <a:cs typeface="Arial"/>
              </a:rPr>
              <a:t>Common</a:t>
            </a:r>
            <a:r>
              <a:rPr sz="3550" b="1" spc="-70" dirty="0">
                <a:latin typeface="Arial"/>
                <a:cs typeface="Arial"/>
              </a:rPr>
              <a:t> </a:t>
            </a:r>
            <a:r>
              <a:rPr sz="3550" b="1" spc="-185" dirty="0">
                <a:latin typeface="Arial"/>
                <a:cs typeface="Arial"/>
              </a:rPr>
              <a:t>pointing</a:t>
            </a:r>
            <a:r>
              <a:rPr sz="3550" b="1" spc="-70" dirty="0">
                <a:latin typeface="Arial"/>
                <a:cs typeface="Arial"/>
              </a:rPr>
              <a:t> </a:t>
            </a:r>
            <a:r>
              <a:rPr sz="3550" b="1" spc="-80" dirty="0">
                <a:latin typeface="Arial"/>
                <a:cs typeface="Arial"/>
              </a:rPr>
              <a:t>schemes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245" dirty="0">
                <a:latin typeface="Arial"/>
                <a:cs typeface="Arial"/>
              </a:rPr>
              <a:t>T-</a:t>
            </a:r>
            <a:r>
              <a:rPr sz="3100" spc="-125" dirty="0">
                <a:latin typeface="Arial"/>
                <a:cs typeface="Arial"/>
              </a:rPr>
              <a:t>shirt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sizes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(XS,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S,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M,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L,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XL,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XXL,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XXXL)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Fibonacci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sequence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25" dirty="0">
                <a:latin typeface="Arial"/>
                <a:cs typeface="Arial"/>
              </a:rPr>
              <a:t>(1,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2,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3,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5,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8,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13,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21,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35" dirty="0">
                <a:latin typeface="Arial"/>
                <a:cs typeface="Arial"/>
              </a:rPr>
              <a:t>…)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3100" spc="-215" dirty="0">
                <a:latin typeface="Arial"/>
                <a:cs typeface="Arial"/>
              </a:rPr>
              <a:t>A</a:t>
            </a:r>
            <a:r>
              <a:rPr sz="3100" spc="-254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story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at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4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points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05" dirty="0">
                <a:latin typeface="Arial"/>
                <a:cs typeface="Arial"/>
              </a:rPr>
              <a:t>is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2x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story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at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2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points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400" y="553720"/>
            <a:ext cx="6968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Tasks</a:t>
            </a:r>
            <a:r>
              <a:rPr spc="-140" dirty="0"/>
              <a:t> </a:t>
            </a:r>
            <a:r>
              <a:rPr dirty="0"/>
              <a:t>&amp;</a:t>
            </a:r>
            <a:r>
              <a:rPr spc="-310" dirty="0"/>
              <a:t> </a:t>
            </a:r>
            <a:r>
              <a:rPr dirty="0"/>
              <a:t>Acceptance</a:t>
            </a:r>
            <a:r>
              <a:rPr spc="-114" dirty="0"/>
              <a:t> </a:t>
            </a:r>
            <a:r>
              <a:rPr spc="-10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71752"/>
            <a:ext cx="8251190" cy="446278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100" b="1" spc="-229" dirty="0">
                <a:latin typeface="Arial"/>
                <a:cs typeface="Arial"/>
              </a:rPr>
              <a:t>Tasks</a:t>
            </a:r>
            <a:r>
              <a:rPr sz="3100" b="1" spc="-40" dirty="0">
                <a:latin typeface="Arial"/>
                <a:cs typeface="Arial"/>
              </a:rPr>
              <a:t> </a:t>
            </a:r>
            <a:r>
              <a:rPr sz="3100" b="1" spc="-165" dirty="0">
                <a:latin typeface="Arial"/>
                <a:cs typeface="Arial"/>
              </a:rPr>
              <a:t>are</a:t>
            </a:r>
            <a:r>
              <a:rPr sz="3100" b="1" spc="-50" dirty="0">
                <a:latin typeface="Arial"/>
                <a:cs typeface="Arial"/>
              </a:rPr>
              <a:t> </a:t>
            </a:r>
            <a:r>
              <a:rPr sz="3100" b="1" spc="-160" dirty="0">
                <a:latin typeface="Arial"/>
                <a:cs typeface="Arial"/>
              </a:rPr>
              <a:t>the</a:t>
            </a:r>
            <a:r>
              <a:rPr sz="3100" b="1" spc="-45" dirty="0">
                <a:latin typeface="Arial"/>
                <a:cs typeface="Arial"/>
              </a:rPr>
              <a:t> </a:t>
            </a:r>
            <a:r>
              <a:rPr sz="3100" b="1" spc="-175" dirty="0">
                <a:latin typeface="Arial"/>
                <a:cs typeface="Arial"/>
              </a:rPr>
              <a:t>implementation</a:t>
            </a:r>
            <a:r>
              <a:rPr sz="3100" b="1" spc="-60" dirty="0">
                <a:latin typeface="Arial"/>
                <a:cs typeface="Arial"/>
              </a:rPr>
              <a:t> </a:t>
            </a:r>
            <a:r>
              <a:rPr sz="3100" b="1" spc="-10" dirty="0">
                <a:latin typeface="Arial"/>
                <a:cs typeface="Arial"/>
              </a:rPr>
              <a:t>steps</a:t>
            </a:r>
            <a:endParaRPr sz="3100">
              <a:latin typeface="Arial"/>
              <a:cs typeface="Arial"/>
            </a:endParaRPr>
          </a:p>
          <a:p>
            <a:pPr marL="12700" marR="137160">
              <a:lnSpc>
                <a:spcPts val="3479"/>
              </a:lnSpc>
              <a:spcBef>
                <a:spcPts val="1495"/>
              </a:spcBef>
            </a:pPr>
            <a:r>
              <a:rPr sz="3100" spc="-155" dirty="0">
                <a:latin typeface="Arial"/>
                <a:cs typeface="Arial"/>
              </a:rPr>
              <a:t>“As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job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seeker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can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14" dirty="0">
                <a:latin typeface="Arial"/>
                <a:cs typeface="Arial"/>
              </a:rPr>
              <a:t>limit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200" dirty="0">
                <a:latin typeface="Arial"/>
                <a:cs typeface="Arial"/>
              </a:rPr>
              <a:t>who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sees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220" dirty="0">
                <a:latin typeface="Arial"/>
                <a:cs typeface="Arial"/>
              </a:rPr>
              <a:t>my</a:t>
            </a:r>
            <a:r>
              <a:rPr sz="3100" spc="-100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resume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so </a:t>
            </a:r>
            <a:r>
              <a:rPr sz="3100" spc="-135" dirty="0">
                <a:latin typeface="Arial"/>
                <a:cs typeface="Arial"/>
              </a:rPr>
              <a:t>that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</a:t>
            </a:r>
            <a:r>
              <a:rPr sz="3100" spc="-13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have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20" dirty="0">
                <a:latin typeface="Arial"/>
                <a:cs typeface="Arial"/>
              </a:rPr>
              <a:t>privacy”</a:t>
            </a:r>
            <a:endParaRPr sz="3100">
              <a:latin typeface="Arial"/>
              <a:cs typeface="Arial"/>
            </a:endParaRPr>
          </a:p>
          <a:p>
            <a:pPr marL="12700" marR="25400">
              <a:lnSpc>
                <a:spcPts val="3479"/>
              </a:lnSpc>
              <a:spcBef>
                <a:spcPts val="1420"/>
              </a:spcBef>
            </a:pPr>
            <a:r>
              <a:rPr sz="3100" b="1" spc="-310" dirty="0">
                <a:latin typeface="Arial"/>
                <a:cs typeface="Arial"/>
              </a:rPr>
              <a:t>→</a:t>
            </a:r>
            <a:r>
              <a:rPr sz="3100" b="1" spc="-65" dirty="0">
                <a:latin typeface="Arial"/>
                <a:cs typeface="Arial"/>
              </a:rPr>
              <a:t> </a:t>
            </a:r>
            <a:r>
              <a:rPr sz="3100" spc="-195" dirty="0">
                <a:latin typeface="Arial"/>
                <a:cs typeface="Arial"/>
              </a:rPr>
              <a:t>Add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200" dirty="0">
                <a:latin typeface="Arial"/>
                <a:cs typeface="Arial"/>
              </a:rPr>
              <a:t>new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column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14" dirty="0">
                <a:latin typeface="Arial"/>
                <a:cs typeface="Arial"/>
              </a:rPr>
              <a:t>in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resumes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table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25" dirty="0">
                <a:latin typeface="Arial"/>
                <a:cs typeface="Arial"/>
              </a:rPr>
              <a:t>for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the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90" dirty="0">
                <a:latin typeface="Arial"/>
                <a:cs typeface="Arial"/>
              </a:rPr>
              <a:t>visibility </a:t>
            </a:r>
            <a:r>
              <a:rPr sz="3100" spc="-135" dirty="0">
                <a:latin typeface="Arial"/>
                <a:cs typeface="Arial"/>
              </a:rPr>
              <a:t>of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resume</a:t>
            </a:r>
            <a:endParaRPr sz="3100">
              <a:latin typeface="Arial"/>
              <a:cs typeface="Arial"/>
            </a:endParaRPr>
          </a:p>
          <a:p>
            <a:pPr marL="12700" marR="5080">
              <a:lnSpc>
                <a:spcPts val="3479"/>
              </a:lnSpc>
              <a:spcBef>
                <a:spcPts val="1420"/>
              </a:spcBef>
              <a:tabLst>
                <a:tab pos="565785" algn="l"/>
              </a:tabLst>
            </a:pPr>
            <a:r>
              <a:rPr sz="3100" spc="-360" dirty="0">
                <a:latin typeface="Arial"/>
                <a:cs typeface="Arial"/>
              </a:rPr>
              <a:t>→</a:t>
            </a:r>
            <a:r>
              <a:rPr sz="3100" dirty="0">
                <a:latin typeface="Arial"/>
                <a:cs typeface="Arial"/>
              </a:rPr>
              <a:t>	</a:t>
            </a:r>
            <a:r>
              <a:rPr sz="3100" spc="-195" dirty="0">
                <a:latin typeface="Arial"/>
                <a:cs typeface="Arial"/>
              </a:rPr>
              <a:t>Add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drop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200" dirty="0">
                <a:latin typeface="Arial"/>
                <a:cs typeface="Arial"/>
              </a:rPr>
              <a:t>down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to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the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UI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that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allows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the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user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to </a:t>
            </a:r>
            <a:r>
              <a:rPr sz="3100" spc="-145" dirty="0">
                <a:latin typeface="Arial"/>
                <a:cs typeface="Arial"/>
              </a:rPr>
              <a:t>select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the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visibility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95" dirty="0">
                <a:latin typeface="Arial"/>
                <a:cs typeface="Arial"/>
              </a:rPr>
              <a:t>Add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authorization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check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25" dirty="0">
                <a:latin typeface="Arial"/>
                <a:cs typeface="Arial"/>
              </a:rPr>
              <a:t>in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search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results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400" y="553720"/>
            <a:ext cx="6968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Tasks</a:t>
            </a:r>
            <a:r>
              <a:rPr spc="-140" dirty="0"/>
              <a:t> </a:t>
            </a:r>
            <a:r>
              <a:rPr dirty="0"/>
              <a:t>&amp;</a:t>
            </a:r>
            <a:r>
              <a:rPr spc="-310" dirty="0"/>
              <a:t> </a:t>
            </a:r>
            <a:r>
              <a:rPr dirty="0"/>
              <a:t>Acceptance</a:t>
            </a:r>
            <a:r>
              <a:rPr spc="-114" dirty="0"/>
              <a:t> </a:t>
            </a:r>
            <a:r>
              <a:rPr spc="-10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71752"/>
            <a:ext cx="8118475" cy="29565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100" b="1" spc="-185" dirty="0">
                <a:latin typeface="Arial"/>
                <a:cs typeface="Arial"/>
              </a:rPr>
              <a:t>Acceptance</a:t>
            </a:r>
            <a:r>
              <a:rPr sz="3100" b="1" spc="-45" dirty="0">
                <a:latin typeface="Arial"/>
                <a:cs typeface="Arial"/>
              </a:rPr>
              <a:t> </a:t>
            </a:r>
            <a:r>
              <a:rPr sz="3100" b="1" spc="-150" dirty="0">
                <a:latin typeface="Arial"/>
                <a:cs typeface="Arial"/>
              </a:rPr>
              <a:t>Criteria</a:t>
            </a:r>
            <a:r>
              <a:rPr sz="3100" b="1" spc="-45" dirty="0">
                <a:latin typeface="Arial"/>
                <a:cs typeface="Arial"/>
              </a:rPr>
              <a:t> </a:t>
            </a:r>
            <a:r>
              <a:rPr sz="3100" b="1" spc="-160" dirty="0">
                <a:latin typeface="Arial"/>
                <a:cs typeface="Arial"/>
              </a:rPr>
              <a:t>are</a:t>
            </a:r>
            <a:r>
              <a:rPr sz="3100" b="1" spc="-35" dirty="0">
                <a:latin typeface="Arial"/>
                <a:cs typeface="Arial"/>
              </a:rPr>
              <a:t> </a:t>
            </a:r>
            <a:r>
              <a:rPr sz="3100" b="1" spc="-165" dirty="0">
                <a:latin typeface="Arial"/>
                <a:cs typeface="Arial"/>
              </a:rPr>
              <a:t>the</a:t>
            </a:r>
            <a:r>
              <a:rPr sz="3100" b="1" spc="-50" dirty="0">
                <a:latin typeface="Arial"/>
                <a:cs typeface="Arial"/>
              </a:rPr>
              <a:t> </a:t>
            </a:r>
            <a:r>
              <a:rPr sz="3100" b="1" spc="-10" dirty="0">
                <a:latin typeface="Arial"/>
                <a:cs typeface="Arial"/>
              </a:rPr>
              <a:t>tests</a:t>
            </a:r>
            <a:endParaRPr sz="3100">
              <a:latin typeface="Arial"/>
              <a:cs typeface="Arial"/>
            </a:endParaRPr>
          </a:p>
          <a:p>
            <a:pPr marL="12700" marR="5080">
              <a:lnSpc>
                <a:spcPts val="3479"/>
              </a:lnSpc>
              <a:spcBef>
                <a:spcPts val="1495"/>
              </a:spcBef>
            </a:pPr>
            <a:r>
              <a:rPr sz="3100" spc="-155" dirty="0">
                <a:latin typeface="Arial"/>
                <a:cs typeface="Arial"/>
              </a:rPr>
              <a:t>“As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job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seeker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can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14" dirty="0">
                <a:latin typeface="Arial"/>
                <a:cs typeface="Arial"/>
              </a:rPr>
              <a:t>limit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200" dirty="0">
                <a:latin typeface="Arial"/>
                <a:cs typeface="Arial"/>
              </a:rPr>
              <a:t>who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sees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220" dirty="0">
                <a:latin typeface="Arial"/>
                <a:cs typeface="Arial"/>
              </a:rPr>
              <a:t>my</a:t>
            </a:r>
            <a:r>
              <a:rPr sz="3100" spc="-100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resume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so </a:t>
            </a:r>
            <a:r>
              <a:rPr sz="3100" spc="-135" dirty="0">
                <a:latin typeface="Arial"/>
                <a:cs typeface="Arial"/>
              </a:rPr>
              <a:t>that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</a:t>
            </a:r>
            <a:r>
              <a:rPr sz="3100" spc="-13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have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20" dirty="0">
                <a:latin typeface="Arial"/>
                <a:cs typeface="Arial"/>
              </a:rPr>
              <a:t>privacy”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100" b="1" spc="-310" dirty="0">
                <a:latin typeface="Arial"/>
                <a:cs typeface="Arial"/>
              </a:rPr>
              <a:t>→</a:t>
            </a:r>
            <a:r>
              <a:rPr sz="3100" b="1" spc="-6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Search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30" dirty="0">
                <a:latin typeface="Arial"/>
                <a:cs typeface="Arial"/>
              </a:rPr>
              <a:t>for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private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resume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yields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no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results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Search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30" dirty="0">
                <a:latin typeface="Arial"/>
                <a:cs typeface="Arial"/>
              </a:rPr>
              <a:t>for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public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resume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shows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the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resume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710" y="553720"/>
            <a:ext cx="7340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Are</a:t>
            </a:r>
            <a:r>
              <a:rPr spc="-40" dirty="0"/>
              <a:t> </a:t>
            </a:r>
            <a:r>
              <a:rPr dirty="0"/>
              <a:t>these</a:t>
            </a:r>
            <a:r>
              <a:rPr spc="-35" dirty="0"/>
              <a:t> </a:t>
            </a:r>
            <a:r>
              <a:rPr dirty="0"/>
              <a:t>good</a:t>
            </a:r>
            <a:r>
              <a:rPr spc="-30" dirty="0"/>
              <a:t> </a:t>
            </a:r>
            <a:r>
              <a:rPr dirty="0"/>
              <a:t>User</a:t>
            </a:r>
            <a:r>
              <a:rPr spc="-30" dirty="0"/>
              <a:t> </a:t>
            </a:r>
            <a:r>
              <a:rPr spc="-10" dirty="0"/>
              <a:t>Stories?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12725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978660"/>
            <a:ext cx="8165465" cy="47599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708025">
              <a:lnSpc>
                <a:spcPct val="93700"/>
              </a:lnSpc>
              <a:spcBef>
                <a:spcPts val="365"/>
              </a:spcBef>
            </a:pPr>
            <a:r>
              <a:rPr sz="3100" spc="-190" dirty="0">
                <a:latin typeface="Arial"/>
                <a:cs typeface="Arial"/>
              </a:rPr>
              <a:t>As</a:t>
            </a:r>
            <a:r>
              <a:rPr sz="3100" spc="-10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system,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20" dirty="0">
                <a:latin typeface="Arial"/>
                <a:cs typeface="Arial"/>
              </a:rPr>
              <a:t>will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use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Log4J</a:t>
            </a:r>
            <a:r>
              <a:rPr sz="3100" spc="-95" dirty="0">
                <a:latin typeface="Arial"/>
                <a:cs typeface="Arial"/>
              </a:rPr>
              <a:t> </a:t>
            </a:r>
            <a:r>
              <a:rPr sz="3100" spc="-130" dirty="0">
                <a:latin typeface="Arial"/>
                <a:cs typeface="Arial"/>
              </a:rPr>
              <a:t>to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log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spc="-100" dirty="0">
                <a:latin typeface="Arial"/>
                <a:cs typeface="Arial"/>
              </a:rPr>
              <a:t>all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20" dirty="0">
                <a:latin typeface="Arial"/>
                <a:cs typeface="Arial"/>
              </a:rPr>
              <a:t>error </a:t>
            </a:r>
            <a:r>
              <a:rPr sz="3100" spc="-190" dirty="0">
                <a:latin typeface="Arial"/>
                <a:cs typeface="Arial"/>
              </a:rPr>
              <a:t>messages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so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that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the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system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can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be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debugged </a:t>
            </a:r>
            <a:r>
              <a:rPr sz="3100" spc="-30" dirty="0">
                <a:latin typeface="Arial"/>
                <a:cs typeface="Arial"/>
              </a:rPr>
              <a:t>easily.</a:t>
            </a:r>
            <a:endParaRPr sz="3100">
              <a:latin typeface="Arial"/>
              <a:cs typeface="Arial"/>
            </a:endParaRPr>
          </a:p>
          <a:p>
            <a:pPr marL="12700" marR="31750">
              <a:lnSpc>
                <a:spcPct val="93700"/>
              </a:lnSpc>
              <a:spcBef>
                <a:spcPts val="1400"/>
              </a:spcBef>
            </a:pPr>
            <a:r>
              <a:rPr sz="3100" spc="-190" dirty="0">
                <a:latin typeface="Arial"/>
                <a:cs typeface="Arial"/>
              </a:rPr>
              <a:t>As</a:t>
            </a:r>
            <a:r>
              <a:rPr sz="3100" spc="-9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user,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want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to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be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prompted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to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save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every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15 </a:t>
            </a:r>
            <a:r>
              <a:rPr sz="3100" spc="-170" dirty="0">
                <a:latin typeface="Arial"/>
                <a:cs typeface="Arial"/>
              </a:rPr>
              <a:t>minutes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while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editing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220" dirty="0">
                <a:latin typeface="Arial"/>
                <a:cs typeface="Arial"/>
              </a:rPr>
              <a:t>my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resume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so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that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don't</a:t>
            </a:r>
            <a:r>
              <a:rPr sz="3100" spc="-80" dirty="0">
                <a:latin typeface="Arial"/>
                <a:cs typeface="Arial"/>
              </a:rPr>
              <a:t> lose </a:t>
            </a:r>
            <a:r>
              <a:rPr sz="3100" spc="-175" dirty="0">
                <a:latin typeface="Arial"/>
                <a:cs typeface="Arial"/>
              </a:rPr>
              <a:t>any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work.</a:t>
            </a:r>
            <a:endParaRPr sz="3100">
              <a:latin typeface="Arial"/>
              <a:cs typeface="Arial"/>
            </a:endParaRPr>
          </a:p>
          <a:p>
            <a:pPr marL="12700" marR="5080">
              <a:lnSpc>
                <a:spcPts val="4900"/>
              </a:lnSpc>
              <a:spcBef>
                <a:spcPts val="150"/>
              </a:spcBef>
            </a:pPr>
            <a:r>
              <a:rPr sz="3100" spc="-190" dirty="0">
                <a:latin typeface="Arial"/>
                <a:cs typeface="Arial"/>
              </a:rPr>
              <a:t>As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user,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want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to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be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able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40" dirty="0">
                <a:latin typeface="Arial"/>
                <a:cs typeface="Arial"/>
              </a:rPr>
              <a:t>to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90" dirty="0">
                <a:latin typeface="Arial"/>
                <a:cs typeface="Arial"/>
              </a:rPr>
              <a:t>message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job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20" dirty="0">
                <a:latin typeface="Arial"/>
                <a:cs typeface="Arial"/>
              </a:rPr>
              <a:t>seekers </a:t>
            </a:r>
            <a:r>
              <a:rPr sz="3100" spc="-190" dirty="0">
                <a:latin typeface="Arial"/>
                <a:cs typeface="Arial"/>
              </a:rPr>
              <a:t>As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30" dirty="0">
                <a:latin typeface="Arial"/>
                <a:cs typeface="Arial"/>
              </a:rPr>
              <a:t>visiting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user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can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search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25" dirty="0">
                <a:latin typeface="Arial"/>
                <a:cs typeface="Arial"/>
              </a:rPr>
              <a:t>for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jobs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75" dirty="0">
                <a:latin typeface="Arial"/>
                <a:cs typeface="Arial"/>
              </a:rPr>
              <a:t>by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location, </a:t>
            </a:r>
            <a:r>
              <a:rPr sz="3100" spc="-150" dirty="0">
                <a:latin typeface="Arial"/>
                <a:cs typeface="Arial"/>
              </a:rPr>
              <a:t>salary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and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title.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334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13969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76199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4110" y="553720"/>
            <a:ext cx="526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user</a:t>
            </a:r>
            <a:r>
              <a:rPr spc="-15" dirty="0"/>
              <a:t> </a:t>
            </a:r>
            <a:r>
              <a:rPr spc="-10" dirty="0"/>
              <a:t>story?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3919" y="2340609"/>
            <a:ext cx="8107680" cy="37731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1090295">
              <a:lnSpc>
                <a:spcPts val="3620"/>
              </a:lnSpc>
              <a:spcBef>
                <a:spcPts val="455"/>
              </a:spcBef>
            </a:pPr>
            <a:r>
              <a:rPr sz="3250" dirty="0">
                <a:latin typeface="Arial"/>
                <a:cs typeface="Arial"/>
              </a:rPr>
              <a:t>→</a:t>
            </a:r>
            <a:r>
              <a:rPr sz="3250" spc="-2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It</a:t>
            </a:r>
            <a:r>
              <a:rPr sz="3250" spc="-2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describes</a:t>
            </a:r>
            <a:r>
              <a:rPr sz="3250" spc="-2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functionality</a:t>
            </a:r>
            <a:r>
              <a:rPr sz="3250" spc="-1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that</a:t>
            </a:r>
            <a:r>
              <a:rPr sz="3250" spc="-2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will</a:t>
            </a:r>
            <a:r>
              <a:rPr sz="3250" spc="-20" dirty="0">
                <a:latin typeface="Arial"/>
                <a:cs typeface="Arial"/>
              </a:rPr>
              <a:t> </a:t>
            </a:r>
            <a:r>
              <a:rPr sz="3250" spc="-25" dirty="0">
                <a:latin typeface="Arial"/>
                <a:cs typeface="Arial"/>
              </a:rPr>
              <a:t>be </a:t>
            </a:r>
            <a:r>
              <a:rPr sz="3250" dirty="0">
                <a:latin typeface="Arial"/>
                <a:cs typeface="Arial"/>
              </a:rPr>
              <a:t>valuable</a:t>
            </a:r>
            <a:r>
              <a:rPr sz="3250" spc="-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to </a:t>
            </a:r>
            <a:r>
              <a:rPr sz="3250" b="1" dirty="0">
                <a:latin typeface="Arial"/>
                <a:cs typeface="Arial"/>
              </a:rPr>
              <a:t>user</a:t>
            </a:r>
            <a:r>
              <a:rPr sz="3250" b="1" spc="-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of</a:t>
            </a:r>
            <a:r>
              <a:rPr sz="3250" spc="-15" dirty="0">
                <a:latin typeface="Arial"/>
                <a:cs typeface="Arial"/>
              </a:rPr>
              <a:t> </a:t>
            </a:r>
            <a:r>
              <a:rPr sz="3250" spc="-10" dirty="0">
                <a:latin typeface="Arial"/>
                <a:cs typeface="Arial"/>
              </a:rPr>
              <a:t>software.</a:t>
            </a:r>
            <a:endParaRPr sz="3250">
              <a:latin typeface="Arial"/>
              <a:cs typeface="Arial"/>
            </a:endParaRPr>
          </a:p>
          <a:p>
            <a:pPr marL="12700" marR="5080">
              <a:lnSpc>
                <a:spcPts val="3620"/>
              </a:lnSpc>
              <a:spcBef>
                <a:spcPts val="1300"/>
              </a:spcBef>
            </a:pPr>
            <a:r>
              <a:rPr sz="3250" dirty="0">
                <a:latin typeface="Arial"/>
                <a:cs typeface="Arial"/>
              </a:rPr>
              <a:t>→</a:t>
            </a:r>
            <a:r>
              <a:rPr sz="3250" spc="-4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Moreover,</a:t>
            </a:r>
            <a:r>
              <a:rPr sz="3250" spc="-3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a</a:t>
            </a:r>
            <a:r>
              <a:rPr sz="3250" spc="-4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feature</a:t>
            </a:r>
            <a:r>
              <a:rPr sz="3250" spc="-3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request</a:t>
            </a:r>
            <a:r>
              <a:rPr sz="3250" spc="-4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from</a:t>
            </a:r>
            <a:r>
              <a:rPr sz="3250" spc="-4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a</a:t>
            </a:r>
            <a:r>
              <a:rPr sz="3250" spc="-40" dirty="0">
                <a:latin typeface="Arial"/>
                <a:cs typeface="Arial"/>
              </a:rPr>
              <a:t> </a:t>
            </a:r>
            <a:r>
              <a:rPr sz="3250" spc="-10" dirty="0">
                <a:latin typeface="Arial"/>
                <a:cs typeface="Arial"/>
              </a:rPr>
              <a:t>user's </a:t>
            </a:r>
            <a:r>
              <a:rPr sz="3250" dirty="0">
                <a:latin typeface="Arial"/>
                <a:cs typeface="Arial"/>
              </a:rPr>
              <a:t>point</a:t>
            </a:r>
            <a:r>
              <a:rPr sz="3250" spc="-1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of</a:t>
            </a:r>
            <a:r>
              <a:rPr sz="3250" spc="-10" dirty="0">
                <a:latin typeface="Arial"/>
                <a:cs typeface="Arial"/>
              </a:rPr>
              <a:t> view.</a:t>
            </a:r>
            <a:endParaRPr sz="3250">
              <a:latin typeface="Arial"/>
              <a:cs typeface="Arial"/>
            </a:endParaRPr>
          </a:p>
          <a:p>
            <a:pPr marL="12700" marR="1112520">
              <a:lnSpc>
                <a:spcPts val="3620"/>
              </a:lnSpc>
              <a:spcBef>
                <a:spcPts val="1290"/>
              </a:spcBef>
            </a:pPr>
            <a:r>
              <a:rPr sz="3250" dirty="0">
                <a:latin typeface="Arial"/>
                <a:cs typeface="Arial"/>
              </a:rPr>
              <a:t>→</a:t>
            </a:r>
            <a:r>
              <a:rPr sz="3250" spc="-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It</a:t>
            </a:r>
            <a:r>
              <a:rPr sz="3250" spc="-1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is</a:t>
            </a:r>
            <a:r>
              <a:rPr sz="3250" spc="5" dirty="0">
                <a:latin typeface="Arial"/>
                <a:cs typeface="Arial"/>
              </a:rPr>
              <a:t> </a:t>
            </a:r>
            <a:r>
              <a:rPr sz="3250" b="1" dirty="0">
                <a:latin typeface="Arial"/>
                <a:cs typeface="Arial"/>
              </a:rPr>
              <a:t>not</a:t>
            </a:r>
            <a:r>
              <a:rPr sz="3250" b="1" spc="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a</a:t>
            </a:r>
            <a:r>
              <a:rPr sz="3250" spc="-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bug</a:t>
            </a:r>
            <a:r>
              <a:rPr sz="3250" spc="-1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report</a:t>
            </a:r>
            <a:r>
              <a:rPr sz="3250" spc="-1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or</a:t>
            </a:r>
            <a:r>
              <a:rPr sz="3250" spc="-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a</a:t>
            </a:r>
            <a:r>
              <a:rPr sz="3250" spc="-5" dirty="0">
                <a:latin typeface="Arial"/>
                <a:cs typeface="Arial"/>
              </a:rPr>
              <a:t> </a:t>
            </a:r>
            <a:r>
              <a:rPr sz="3250" spc="-10" dirty="0">
                <a:latin typeface="Arial"/>
                <a:cs typeface="Arial"/>
              </a:rPr>
              <a:t>functional specification.</a:t>
            </a: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3250" dirty="0">
                <a:latin typeface="Arial"/>
                <a:cs typeface="Arial"/>
              </a:rPr>
              <a:t>→</a:t>
            </a:r>
            <a:r>
              <a:rPr sz="3250" spc="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It</a:t>
            </a:r>
            <a:r>
              <a:rPr sz="3250" spc="-2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is</a:t>
            </a:r>
            <a:r>
              <a:rPr sz="3250" spc="5" dirty="0">
                <a:latin typeface="Arial"/>
                <a:cs typeface="Arial"/>
              </a:rPr>
              <a:t> </a:t>
            </a:r>
            <a:r>
              <a:rPr sz="3250" b="1" dirty="0">
                <a:latin typeface="Arial"/>
                <a:cs typeface="Arial"/>
              </a:rPr>
              <a:t>not </a:t>
            </a:r>
            <a:r>
              <a:rPr sz="3250" dirty="0">
                <a:latin typeface="Arial"/>
                <a:cs typeface="Arial"/>
              </a:rPr>
              <a:t>a</a:t>
            </a:r>
            <a:r>
              <a:rPr sz="3250" spc="-1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technical</a:t>
            </a:r>
            <a:r>
              <a:rPr sz="3250" spc="-10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design</a:t>
            </a:r>
            <a:r>
              <a:rPr sz="3250" spc="-5" dirty="0">
                <a:latin typeface="Arial"/>
                <a:cs typeface="Arial"/>
              </a:rPr>
              <a:t> </a:t>
            </a:r>
            <a:r>
              <a:rPr sz="3250" spc="-10" dirty="0">
                <a:latin typeface="Arial"/>
                <a:cs typeface="Arial"/>
              </a:rPr>
              <a:t>document.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8750" y="553720"/>
            <a:ext cx="4674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Why</a:t>
            </a:r>
            <a:r>
              <a:rPr sz="44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</a:t>
            </a:r>
            <a:r>
              <a:rPr sz="44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Stories?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14500"/>
            <a:ext cx="7750175" cy="10775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47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65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They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200" dirty="0">
                <a:latin typeface="Arial"/>
                <a:cs typeface="Arial"/>
              </a:rPr>
              <a:t>emphasize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170" dirty="0">
                <a:latin typeface="Arial"/>
                <a:cs typeface="Arial"/>
              </a:rPr>
              <a:t>regular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communication </a:t>
            </a:r>
            <a:r>
              <a:rPr sz="3550" spc="-160" dirty="0">
                <a:latin typeface="Arial"/>
                <a:cs typeface="Arial"/>
              </a:rPr>
              <a:t>(not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65" dirty="0">
                <a:latin typeface="Arial"/>
                <a:cs typeface="Arial"/>
              </a:rPr>
              <a:t>'throw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35" dirty="0">
                <a:latin typeface="Arial"/>
                <a:cs typeface="Arial"/>
              </a:rPr>
              <a:t>it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over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75" dirty="0">
                <a:latin typeface="Arial"/>
                <a:cs typeface="Arial"/>
              </a:rPr>
              <a:t>the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65" dirty="0">
                <a:latin typeface="Arial"/>
                <a:cs typeface="Arial"/>
              </a:rPr>
              <a:t>fence'</a:t>
            </a:r>
            <a:r>
              <a:rPr sz="3550" spc="-100" dirty="0">
                <a:latin typeface="Arial"/>
                <a:cs typeface="Arial"/>
              </a:rPr>
              <a:t> development)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750" y="553720"/>
            <a:ext cx="4674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35" dirty="0"/>
              <a:t> </a:t>
            </a:r>
            <a:r>
              <a:rPr dirty="0"/>
              <a:t>User</a:t>
            </a:r>
            <a:r>
              <a:rPr spc="-25" dirty="0"/>
              <a:t> </a:t>
            </a:r>
            <a:r>
              <a:rPr spc="-10" dirty="0"/>
              <a:t>Stories?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714500"/>
            <a:ext cx="8407400" cy="22726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662305">
              <a:lnSpc>
                <a:spcPts val="4000"/>
              </a:lnSpc>
              <a:spcBef>
                <a:spcPts val="47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65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They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200" dirty="0">
                <a:latin typeface="Arial"/>
                <a:cs typeface="Arial"/>
              </a:rPr>
              <a:t>emphasize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170" dirty="0">
                <a:latin typeface="Arial"/>
                <a:cs typeface="Arial"/>
              </a:rPr>
              <a:t>regular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communication </a:t>
            </a:r>
            <a:r>
              <a:rPr sz="3550" spc="-160" dirty="0">
                <a:latin typeface="Arial"/>
                <a:cs typeface="Arial"/>
              </a:rPr>
              <a:t>(not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65" dirty="0">
                <a:latin typeface="Arial"/>
                <a:cs typeface="Arial"/>
              </a:rPr>
              <a:t>'throw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35" dirty="0">
                <a:latin typeface="Arial"/>
                <a:cs typeface="Arial"/>
              </a:rPr>
              <a:t>it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over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75" dirty="0">
                <a:latin typeface="Arial"/>
                <a:cs typeface="Arial"/>
              </a:rPr>
              <a:t>the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65" dirty="0">
                <a:latin typeface="Arial"/>
                <a:cs typeface="Arial"/>
              </a:rPr>
              <a:t>fence'</a:t>
            </a:r>
            <a:r>
              <a:rPr sz="3550" spc="-100" dirty="0">
                <a:latin typeface="Arial"/>
                <a:cs typeface="Arial"/>
              </a:rPr>
              <a:t> development)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41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They</a:t>
            </a:r>
            <a:r>
              <a:rPr sz="3550" spc="-65" dirty="0">
                <a:latin typeface="Arial"/>
                <a:cs typeface="Arial"/>
              </a:rPr>
              <a:t> </a:t>
            </a:r>
            <a:r>
              <a:rPr sz="3550" spc="-175" dirty="0">
                <a:latin typeface="Arial"/>
                <a:cs typeface="Arial"/>
              </a:rPr>
              <a:t>are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understandable</a:t>
            </a:r>
            <a:r>
              <a:rPr sz="3550" spc="-60" dirty="0">
                <a:latin typeface="Arial"/>
                <a:cs typeface="Arial"/>
              </a:rPr>
              <a:t> </a:t>
            </a:r>
            <a:r>
              <a:rPr sz="3550" spc="-150" dirty="0">
                <a:latin typeface="Arial"/>
                <a:cs typeface="Arial"/>
              </a:rPr>
              <a:t>to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developers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40" dirty="0">
                <a:latin typeface="Arial"/>
                <a:cs typeface="Arial"/>
              </a:rPr>
              <a:t>and </a:t>
            </a:r>
            <a:r>
              <a:rPr sz="3550" spc="-55" dirty="0">
                <a:latin typeface="Arial"/>
                <a:cs typeface="Arial"/>
              </a:rPr>
              <a:t>normies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750" y="553720"/>
            <a:ext cx="4674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35" dirty="0"/>
              <a:t> </a:t>
            </a:r>
            <a:r>
              <a:rPr dirty="0"/>
              <a:t>User</a:t>
            </a:r>
            <a:r>
              <a:rPr spc="-25" dirty="0"/>
              <a:t> </a:t>
            </a:r>
            <a:r>
              <a:rPr spc="-10" dirty="0"/>
              <a:t>Stories?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714500"/>
            <a:ext cx="8407400" cy="34677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662305">
              <a:lnSpc>
                <a:spcPts val="4000"/>
              </a:lnSpc>
              <a:spcBef>
                <a:spcPts val="47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65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They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200" dirty="0">
                <a:latin typeface="Arial"/>
                <a:cs typeface="Arial"/>
              </a:rPr>
              <a:t>emphasize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170" dirty="0">
                <a:latin typeface="Arial"/>
                <a:cs typeface="Arial"/>
              </a:rPr>
              <a:t>regular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communication </a:t>
            </a:r>
            <a:r>
              <a:rPr sz="3550" spc="-160" dirty="0">
                <a:latin typeface="Arial"/>
                <a:cs typeface="Arial"/>
              </a:rPr>
              <a:t>(not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65" dirty="0">
                <a:latin typeface="Arial"/>
                <a:cs typeface="Arial"/>
              </a:rPr>
              <a:t>'throw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35" dirty="0">
                <a:latin typeface="Arial"/>
                <a:cs typeface="Arial"/>
              </a:rPr>
              <a:t>it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over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75" dirty="0">
                <a:latin typeface="Arial"/>
                <a:cs typeface="Arial"/>
              </a:rPr>
              <a:t>the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65" dirty="0">
                <a:latin typeface="Arial"/>
                <a:cs typeface="Arial"/>
              </a:rPr>
              <a:t>fence'</a:t>
            </a:r>
            <a:r>
              <a:rPr sz="3550" spc="-100" dirty="0">
                <a:latin typeface="Arial"/>
                <a:cs typeface="Arial"/>
              </a:rPr>
              <a:t> development)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41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They</a:t>
            </a:r>
            <a:r>
              <a:rPr sz="3550" spc="-65" dirty="0">
                <a:latin typeface="Arial"/>
                <a:cs typeface="Arial"/>
              </a:rPr>
              <a:t> </a:t>
            </a:r>
            <a:r>
              <a:rPr sz="3550" spc="-175" dirty="0">
                <a:latin typeface="Arial"/>
                <a:cs typeface="Arial"/>
              </a:rPr>
              <a:t>are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understandable</a:t>
            </a:r>
            <a:r>
              <a:rPr sz="3550" spc="-60" dirty="0">
                <a:latin typeface="Arial"/>
                <a:cs typeface="Arial"/>
              </a:rPr>
              <a:t> </a:t>
            </a:r>
            <a:r>
              <a:rPr sz="3550" spc="-150" dirty="0">
                <a:latin typeface="Arial"/>
                <a:cs typeface="Arial"/>
              </a:rPr>
              <a:t>to</a:t>
            </a:r>
            <a:r>
              <a:rPr sz="3550" spc="-5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developers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40" dirty="0">
                <a:latin typeface="Arial"/>
                <a:cs typeface="Arial"/>
              </a:rPr>
              <a:t>and </a:t>
            </a:r>
            <a:r>
              <a:rPr sz="3550" spc="-55" dirty="0">
                <a:latin typeface="Arial"/>
                <a:cs typeface="Arial"/>
              </a:rPr>
              <a:t>normies</a:t>
            </a:r>
            <a:endParaRPr sz="3550">
              <a:latin typeface="Arial"/>
              <a:cs typeface="Arial"/>
            </a:endParaRPr>
          </a:p>
          <a:p>
            <a:pPr marL="12700" marR="937894">
              <a:lnSpc>
                <a:spcPts val="4000"/>
              </a:lnSpc>
              <a:spcBef>
                <a:spcPts val="141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They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170" dirty="0">
                <a:latin typeface="Arial"/>
                <a:cs typeface="Arial"/>
              </a:rPr>
              <a:t>defer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understanding</a:t>
            </a:r>
            <a:r>
              <a:rPr sz="3550" spc="-65" dirty="0">
                <a:latin typeface="Arial"/>
                <a:cs typeface="Arial"/>
              </a:rPr>
              <a:t> </a:t>
            </a:r>
            <a:r>
              <a:rPr sz="3550" spc="-130" dirty="0">
                <a:latin typeface="Arial"/>
                <a:cs typeface="Arial"/>
              </a:rPr>
              <a:t>until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170" dirty="0">
                <a:latin typeface="Arial"/>
                <a:cs typeface="Arial"/>
              </a:rPr>
              <a:t>the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75" dirty="0">
                <a:latin typeface="Arial"/>
                <a:cs typeface="Arial"/>
              </a:rPr>
              <a:t>last </a:t>
            </a:r>
            <a:r>
              <a:rPr sz="3550" spc="-210" dirty="0">
                <a:latin typeface="Arial"/>
                <a:cs typeface="Arial"/>
              </a:rPr>
              <a:t>moment.</a:t>
            </a:r>
            <a:r>
              <a:rPr sz="3550" spc="-12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Therefore</a:t>
            </a:r>
            <a:r>
              <a:rPr sz="3550" spc="-5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optimized</a:t>
            </a:r>
            <a:r>
              <a:rPr sz="3550" spc="-60" dirty="0">
                <a:latin typeface="Arial"/>
                <a:cs typeface="Arial"/>
              </a:rPr>
              <a:t> </a:t>
            </a:r>
            <a:r>
              <a:rPr sz="3550" spc="-130" dirty="0">
                <a:latin typeface="Arial"/>
                <a:cs typeface="Arial"/>
              </a:rPr>
              <a:t>for</a:t>
            </a:r>
            <a:r>
              <a:rPr sz="3550" spc="-40" dirty="0">
                <a:latin typeface="Arial"/>
                <a:cs typeface="Arial"/>
              </a:rPr>
              <a:t> </a:t>
            </a:r>
            <a:r>
              <a:rPr sz="3550" spc="-170" dirty="0">
                <a:latin typeface="Arial"/>
                <a:cs typeface="Arial"/>
              </a:rPr>
              <a:t>change.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750" y="553720"/>
            <a:ext cx="4674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35" dirty="0"/>
              <a:t> </a:t>
            </a:r>
            <a:r>
              <a:rPr dirty="0"/>
              <a:t>User</a:t>
            </a:r>
            <a:r>
              <a:rPr spc="-25" dirty="0"/>
              <a:t> </a:t>
            </a:r>
            <a:r>
              <a:rPr spc="-10" dirty="0"/>
              <a:t>Stories?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455"/>
              </a:spcBef>
            </a:pPr>
            <a:r>
              <a:rPr dirty="0"/>
              <a:t>→</a:t>
            </a:r>
            <a:r>
              <a:rPr spc="-100" dirty="0"/>
              <a:t> </a:t>
            </a:r>
            <a:r>
              <a:rPr dirty="0"/>
              <a:t>They</a:t>
            </a:r>
            <a:r>
              <a:rPr spc="-100" dirty="0"/>
              <a:t> </a:t>
            </a:r>
            <a:r>
              <a:rPr dirty="0"/>
              <a:t>emphasize</a:t>
            </a:r>
            <a:r>
              <a:rPr spc="-90" dirty="0"/>
              <a:t> </a:t>
            </a:r>
            <a:r>
              <a:rPr dirty="0"/>
              <a:t>regular</a:t>
            </a:r>
            <a:r>
              <a:rPr spc="-110" dirty="0"/>
              <a:t> </a:t>
            </a:r>
            <a:r>
              <a:rPr spc="-10" dirty="0"/>
              <a:t>communication </a:t>
            </a:r>
            <a:r>
              <a:rPr dirty="0"/>
              <a:t>(not</a:t>
            </a:r>
            <a:r>
              <a:rPr spc="-65" dirty="0"/>
              <a:t> </a:t>
            </a:r>
            <a:r>
              <a:rPr dirty="0"/>
              <a:t>'throw</a:t>
            </a:r>
            <a:r>
              <a:rPr spc="-60" dirty="0"/>
              <a:t> </a:t>
            </a:r>
            <a:r>
              <a:rPr dirty="0"/>
              <a:t>it</a:t>
            </a:r>
            <a:r>
              <a:rPr spc="-65" dirty="0"/>
              <a:t> </a:t>
            </a:r>
            <a:r>
              <a:rPr dirty="0"/>
              <a:t>over</a:t>
            </a:r>
            <a:r>
              <a:rPr spc="-8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fence'</a:t>
            </a:r>
            <a:r>
              <a:rPr spc="-65" dirty="0"/>
              <a:t> </a:t>
            </a:r>
            <a:r>
              <a:rPr spc="-10" dirty="0"/>
              <a:t>development)</a:t>
            </a:r>
          </a:p>
          <a:p>
            <a:pPr marL="12700" marR="144780">
              <a:lnSpc>
                <a:spcPts val="3800"/>
              </a:lnSpc>
              <a:spcBef>
                <a:spcPts val="1345"/>
              </a:spcBef>
            </a:pPr>
            <a:r>
              <a:rPr dirty="0"/>
              <a:t>→</a:t>
            </a:r>
            <a:r>
              <a:rPr spc="-85" dirty="0"/>
              <a:t> </a:t>
            </a:r>
            <a:r>
              <a:rPr dirty="0"/>
              <a:t>They</a:t>
            </a:r>
            <a:r>
              <a:rPr spc="-80" dirty="0"/>
              <a:t> </a:t>
            </a:r>
            <a:r>
              <a:rPr dirty="0"/>
              <a:t>are</a:t>
            </a:r>
            <a:r>
              <a:rPr spc="-100" dirty="0"/>
              <a:t> </a:t>
            </a:r>
            <a:r>
              <a:rPr dirty="0"/>
              <a:t>understandable</a:t>
            </a:r>
            <a:r>
              <a:rPr spc="-8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10" dirty="0"/>
              <a:t>developers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normies</a:t>
            </a:r>
          </a:p>
          <a:p>
            <a:pPr marL="12700" marR="295275">
              <a:lnSpc>
                <a:spcPts val="3790"/>
              </a:lnSpc>
              <a:spcBef>
                <a:spcPts val="1345"/>
              </a:spcBef>
            </a:pPr>
            <a:r>
              <a:rPr dirty="0"/>
              <a:t>→</a:t>
            </a:r>
            <a:r>
              <a:rPr spc="-90" dirty="0"/>
              <a:t> </a:t>
            </a:r>
            <a:r>
              <a:rPr dirty="0"/>
              <a:t>They</a:t>
            </a:r>
            <a:r>
              <a:rPr spc="-95" dirty="0"/>
              <a:t> </a:t>
            </a:r>
            <a:r>
              <a:rPr dirty="0"/>
              <a:t>defer</a:t>
            </a:r>
            <a:r>
              <a:rPr spc="-90" dirty="0"/>
              <a:t> </a:t>
            </a:r>
            <a:r>
              <a:rPr dirty="0"/>
              <a:t>understanding</a:t>
            </a:r>
            <a:r>
              <a:rPr spc="-90" dirty="0"/>
              <a:t> </a:t>
            </a:r>
            <a:r>
              <a:rPr dirty="0"/>
              <a:t>until</a:t>
            </a:r>
            <a:r>
              <a:rPr spc="-9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-20" dirty="0"/>
              <a:t>last </a:t>
            </a:r>
            <a:r>
              <a:rPr dirty="0"/>
              <a:t>moment.</a:t>
            </a:r>
            <a:r>
              <a:rPr spc="-180" dirty="0"/>
              <a:t> </a:t>
            </a:r>
            <a:r>
              <a:rPr dirty="0"/>
              <a:t>Therefore</a:t>
            </a:r>
            <a:r>
              <a:rPr spc="-120" dirty="0"/>
              <a:t> </a:t>
            </a:r>
            <a:r>
              <a:rPr dirty="0"/>
              <a:t>optimized</a:t>
            </a:r>
            <a:r>
              <a:rPr spc="-120" dirty="0"/>
              <a:t> </a:t>
            </a:r>
            <a:r>
              <a:rPr dirty="0"/>
              <a:t>for</a:t>
            </a:r>
            <a:r>
              <a:rPr spc="-114" dirty="0"/>
              <a:t> </a:t>
            </a:r>
            <a:r>
              <a:rPr spc="-10" dirty="0"/>
              <a:t>change.</a:t>
            </a:r>
          </a:p>
          <a:p>
            <a:pPr marL="12700" marR="1014730">
              <a:lnSpc>
                <a:spcPts val="3790"/>
              </a:lnSpc>
              <a:spcBef>
                <a:spcPts val="1350"/>
              </a:spcBef>
            </a:pPr>
            <a:r>
              <a:rPr dirty="0"/>
              <a:t>→</a:t>
            </a:r>
            <a:r>
              <a:rPr spc="-55" dirty="0"/>
              <a:t> </a:t>
            </a:r>
            <a:r>
              <a:rPr dirty="0"/>
              <a:t>They</a:t>
            </a:r>
            <a:r>
              <a:rPr spc="-65" dirty="0"/>
              <a:t> </a:t>
            </a:r>
            <a:r>
              <a:rPr dirty="0"/>
              <a:t>are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right</a:t>
            </a:r>
            <a:r>
              <a:rPr spc="-65" dirty="0"/>
              <a:t> </a:t>
            </a:r>
            <a:r>
              <a:rPr dirty="0"/>
              <a:t>style</a:t>
            </a:r>
            <a:r>
              <a:rPr spc="-5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iterative development.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5070" y="553720"/>
            <a:ext cx="4985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User</a:t>
            </a:r>
            <a:r>
              <a:rPr spc="-40" dirty="0"/>
              <a:t> </a:t>
            </a:r>
            <a:r>
              <a:rPr dirty="0"/>
              <a:t>Story</a:t>
            </a:r>
            <a:r>
              <a:rPr spc="-40" dirty="0"/>
              <a:t> </a:t>
            </a:r>
            <a:r>
              <a:rPr spc="-10" dirty="0"/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717039"/>
            <a:ext cx="8014334" cy="41376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732790">
              <a:lnSpc>
                <a:spcPts val="3479"/>
              </a:lnSpc>
              <a:spcBef>
                <a:spcPts val="445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Usually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backlog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14" dirty="0">
                <a:latin typeface="Arial"/>
                <a:cs typeface="Arial"/>
              </a:rPr>
              <a:t>is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populated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during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00" dirty="0">
                <a:latin typeface="Arial"/>
                <a:cs typeface="Arial"/>
              </a:rPr>
              <a:t>Story </a:t>
            </a:r>
            <a:r>
              <a:rPr sz="3100" spc="-160" dirty="0">
                <a:latin typeface="Arial"/>
                <a:cs typeface="Arial"/>
              </a:rPr>
              <a:t>Writing</a:t>
            </a:r>
            <a:r>
              <a:rPr sz="3100" spc="-30" dirty="0">
                <a:latin typeface="Arial"/>
                <a:cs typeface="Arial"/>
              </a:rPr>
              <a:t> </a:t>
            </a:r>
            <a:r>
              <a:rPr sz="3100" spc="-65" dirty="0">
                <a:latin typeface="Arial"/>
                <a:cs typeface="Arial"/>
              </a:rPr>
              <a:t>Workshop</a:t>
            </a:r>
            <a:endParaRPr sz="3100">
              <a:latin typeface="Arial"/>
              <a:cs typeface="Arial"/>
            </a:endParaRPr>
          </a:p>
          <a:p>
            <a:pPr marL="12700" marR="121920">
              <a:lnSpc>
                <a:spcPts val="3479"/>
              </a:lnSpc>
              <a:spcBef>
                <a:spcPts val="1420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0" dirty="0">
                <a:latin typeface="Arial"/>
                <a:cs typeface="Arial"/>
              </a:rPr>
              <a:t>At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Sprint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Planning,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the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backlog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14" dirty="0">
                <a:latin typeface="Arial"/>
                <a:cs typeface="Arial"/>
              </a:rPr>
              <a:t>is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reviewed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85" dirty="0">
                <a:latin typeface="Arial"/>
                <a:cs typeface="Arial"/>
              </a:rPr>
              <a:t>and </a:t>
            </a:r>
            <a:r>
              <a:rPr sz="3100" spc="-145" dirty="0">
                <a:latin typeface="Arial"/>
                <a:cs typeface="Arial"/>
              </a:rPr>
              <a:t>points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are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-45" dirty="0">
                <a:latin typeface="Arial"/>
                <a:cs typeface="Arial"/>
              </a:rPr>
              <a:t>assigned.</a:t>
            </a:r>
            <a:endParaRPr sz="3100">
              <a:latin typeface="Arial"/>
              <a:cs typeface="Arial"/>
            </a:endParaRPr>
          </a:p>
          <a:p>
            <a:pPr marL="12700" marR="737235">
              <a:lnSpc>
                <a:spcPts val="3479"/>
              </a:lnSpc>
              <a:spcBef>
                <a:spcPts val="1420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During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185" dirty="0">
                <a:latin typeface="Arial"/>
                <a:cs typeface="Arial"/>
              </a:rPr>
              <a:t>and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30" dirty="0">
                <a:latin typeface="Arial"/>
                <a:cs typeface="Arial"/>
              </a:rPr>
              <a:t>after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Sprint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65" dirty="0">
                <a:latin typeface="Arial"/>
                <a:cs typeface="Arial"/>
              </a:rPr>
              <a:t>Planning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30" dirty="0">
                <a:latin typeface="Arial"/>
                <a:cs typeface="Arial"/>
              </a:rPr>
              <a:t>'tasks'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95" dirty="0">
                <a:latin typeface="Arial"/>
                <a:cs typeface="Arial"/>
              </a:rPr>
              <a:t>and </a:t>
            </a:r>
            <a:r>
              <a:rPr sz="3100" spc="-160" dirty="0">
                <a:latin typeface="Arial"/>
                <a:cs typeface="Arial"/>
              </a:rPr>
              <a:t>'acceptance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20" dirty="0">
                <a:latin typeface="Arial"/>
                <a:cs typeface="Arial"/>
              </a:rPr>
              <a:t>criteria'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are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created.</a:t>
            </a:r>
            <a:endParaRPr sz="3100">
              <a:latin typeface="Arial"/>
              <a:cs typeface="Arial"/>
            </a:endParaRPr>
          </a:p>
          <a:p>
            <a:pPr marL="12700" marR="5080">
              <a:lnSpc>
                <a:spcPts val="3479"/>
              </a:lnSpc>
              <a:spcBef>
                <a:spcPts val="1420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150" dirty="0">
                <a:latin typeface="Arial"/>
                <a:cs typeface="Arial"/>
              </a:rPr>
              <a:t>Stories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are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70" dirty="0">
                <a:latin typeface="Arial"/>
                <a:cs typeface="Arial"/>
              </a:rPr>
              <a:t>completed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during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Sprint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and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135" dirty="0">
                <a:latin typeface="Arial"/>
                <a:cs typeface="Arial"/>
              </a:rPr>
              <a:t>marked </a:t>
            </a:r>
            <a:r>
              <a:rPr sz="3100" spc="-175" dirty="0">
                <a:latin typeface="Arial"/>
                <a:cs typeface="Arial"/>
              </a:rPr>
              <a:t>as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-55" dirty="0">
                <a:latin typeface="Arial"/>
                <a:cs typeface="Arial"/>
              </a:rPr>
              <a:t>'Resolved'.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0" y="553720"/>
            <a:ext cx="5024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Role-Action-Context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6660" y="3084830"/>
            <a:ext cx="7870825" cy="1209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4650"/>
              </a:lnSpc>
              <a:spcBef>
                <a:spcPts val="120"/>
              </a:spcBef>
            </a:pPr>
            <a:r>
              <a:rPr sz="4000" spc="-245" dirty="0">
                <a:latin typeface="Arial"/>
                <a:cs typeface="Arial"/>
              </a:rPr>
              <a:t>As</a:t>
            </a:r>
            <a:r>
              <a:rPr sz="4000" spc="-120" dirty="0">
                <a:latin typeface="Arial"/>
                <a:cs typeface="Arial"/>
              </a:rPr>
              <a:t> </a:t>
            </a:r>
            <a:r>
              <a:rPr sz="4000" spc="-229" dirty="0">
                <a:latin typeface="Arial"/>
                <a:cs typeface="Arial"/>
              </a:rPr>
              <a:t>a</a:t>
            </a:r>
            <a:r>
              <a:rPr sz="4000" spc="-114" dirty="0">
                <a:latin typeface="Arial"/>
                <a:cs typeface="Arial"/>
              </a:rPr>
              <a:t> </a:t>
            </a:r>
            <a:r>
              <a:rPr sz="4000" spc="-210" dirty="0">
                <a:latin typeface="Arial"/>
                <a:cs typeface="Arial"/>
              </a:rPr>
              <a:t>&lt;type</a:t>
            </a:r>
            <a:r>
              <a:rPr sz="4000" spc="-110" dirty="0">
                <a:latin typeface="Arial"/>
                <a:cs typeface="Arial"/>
              </a:rPr>
              <a:t> </a:t>
            </a:r>
            <a:r>
              <a:rPr sz="4000" spc="-170" dirty="0">
                <a:latin typeface="Arial"/>
                <a:cs typeface="Arial"/>
              </a:rPr>
              <a:t>of</a:t>
            </a:r>
            <a:r>
              <a:rPr sz="4000" spc="-114" dirty="0">
                <a:latin typeface="Arial"/>
                <a:cs typeface="Arial"/>
              </a:rPr>
              <a:t> </a:t>
            </a:r>
            <a:r>
              <a:rPr sz="4000" spc="-215" dirty="0">
                <a:latin typeface="Arial"/>
                <a:cs typeface="Arial"/>
              </a:rPr>
              <a:t>user&gt;</a:t>
            </a:r>
            <a:r>
              <a:rPr sz="4000" spc="-114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-130" dirty="0">
                <a:latin typeface="Arial"/>
                <a:cs typeface="Arial"/>
              </a:rPr>
              <a:t> </a:t>
            </a:r>
            <a:r>
              <a:rPr sz="4000" spc="-200" dirty="0">
                <a:latin typeface="Arial"/>
                <a:cs typeface="Arial"/>
              </a:rPr>
              <a:t>&lt;want/need/can&gt;</a:t>
            </a:r>
            <a:endParaRPr sz="4000">
              <a:latin typeface="Arial"/>
              <a:cs typeface="Arial"/>
            </a:endParaRPr>
          </a:p>
          <a:p>
            <a:pPr marR="114300" algn="ctr">
              <a:lnSpc>
                <a:spcPts val="4650"/>
              </a:lnSpc>
            </a:pPr>
            <a:r>
              <a:rPr sz="4000" spc="-210" dirty="0">
                <a:latin typeface="Arial"/>
                <a:cs typeface="Arial"/>
              </a:rPr>
              <a:t>&lt;goal&gt;</a:t>
            </a:r>
            <a:r>
              <a:rPr sz="4000" spc="-100" dirty="0">
                <a:latin typeface="Arial"/>
                <a:cs typeface="Arial"/>
              </a:rPr>
              <a:t> </a:t>
            </a:r>
            <a:r>
              <a:rPr sz="4000" spc="-220" dirty="0">
                <a:latin typeface="Arial"/>
                <a:cs typeface="Arial"/>
              </a:rPr>
              <a:t>so</a:t>
            </a:r>
            <a:r>
              <a:rPr sz="4000" spc="-95" dirty="0">
                <a:latin typeface="Arial"/>
                <a:cs typeface="Arial"/>
              </a:rPr>
              <a:t> </a:t>
            </a:r>
            <a:r>
              <a:rPr sz="4000" spc="-175" dirty="0">
                <a:latin typeface="Arial"/>
                <a:cs typeface="Arial"/>
              </a:rPr>
              <a:t>that</a:t>
            </a:r>
            <a:r>
              <a:rPr sz="4000" spc="-85" dirty="0">
                <a:latin typeface="Arial"/>
                <a:cs typeface="Arial"/>
              </a:rPr>
              <a:t> </a:t>
            </a:r>
            <a:r>
              <a:rPr sz="4000" spc="-100" dirty="0">
                <a:latin typeface="Arial"/>
                <a:cs typeface="Arial"/>
              </a:rPr>
              <a:t>&lt;reason&gt;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840" y="553720"/>
            <a:ext cx="2475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71498"/>
            <a:ext cx="7886700" cy="310261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3550" b="1" spc="-160" dirty="0">
                <a:latin typeface="Arial"/>
                <a:cs typeface="Arial"/>
              </a:rPr>
              <a:t>BigMoneyJobs.com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500"/>
              </a:spcBef>
            </a:pPr>
            <a:r>
              <a:rPr sz="3550" b="1" spc="-355" dirty="0">
                <a:latin typeface="Arial"/>
                <a:cs typeface="Arial"/>
              </a:rPr>
              <a:t>→</a:t>
            </a:r>
            <a:r>
              <a:rPr sz="3550" b="1" spc="-95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As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a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50" dirty="0">
                <a:latin typeface="Arial"/>
                <a:cs typeface="Arial"/>
              </a:rPr>
              <a:t>recruiter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95" dirty="0">
                <a:latin typeface="Arial"/>
                <a:cs typeface="Arial"/>
              </a:rPr>
              <a:t>can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80" dirty="0">
                <a:latin typeface="Arial"/>
                <a:cs typeface="Arial"/>
              </a:rPr>
              <a:t>post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229" dirty="0">
                <a:latin typeface="Arial"/>
                <a:cs typeface="Arial"/>
              </a:rPr>
              <a:t>new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75" dirty="0">
                <a:latin typeface="Arial"/>
                <a:cs typeface="Arial"/>
              </a:rPr>
              <a:t>jobs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90" dirty="0">
                <a:latin typeface="Arial"/>
                <a:cs typeface="Arial"/>
              </a:rPr>
              <a:t>so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30" dirty="0">
                <a:latin typeface="Arial"/>
                <a:cs typeface="Arial"/>
              </a:rPr>
              <a:t>that </a:t>
            </a:r>
            <a:r>
              <a:rPr sz="3550" spc="-170" dirty="0">
                <a:latin typeface="Arial"/>
                <a:cs typeface="Arial"/>
              </a:rPr>
              <a:t>applicants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can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50" dirty="0">
                <a:latin typeface="Arial"/>
                <a:cs typeface="Arial"/>
              </a:rPr>
              <a:t>find</a:t>
            </a:r>
            <a:r>
              <a:rPr sz="3550" spc="-7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those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70" dirty="0">
                <a:latin typeface="Arial"/>
                <a:cs typeface="Arial"/>
              </a:rPr>
              <a:t>jobs</a:t>
            </a:r>
            <a:r>
              <a:rPr sz="3550" spc="-70" dirty="0">
                <a:latin typeface="Arial"/>
                <a:cs typeface="Arial"/>
              </a:rPr>
              <a:t> </a:t>
            </a:r>
            <a:r>
              <a:rPr sz="3550" spc="-160" dirty="0">
                <a:latin typeface="Arial"/>
                <a:cs typeface="Arial"/>
              </a:rPr>
              <a:t>via</a:t>
            </a:r>
            <a:r>
              <a:rPr sz="3550" spc="-80" dirty="0">
                <a:latin typeface="Arial"/>
                <a:cs typeface="Arial"/>
              </a:rPr>
              <a:t> </a:t>
            </a:r>
            <a:r>
              <a:rPr sz="3550" spc="-10" dirty="0">
                <a:latin typeface="Arial"/>
                <a:cs typeface="Arial"/>
              </a:rPr>
              <a:t>search</a:t>
            </a:r>
            <a:endParaRPr sz="3550">
              <a:latin typeface="Arial"/>
              <a:cs typeface="Arial"/>
            </a:endParaRPr>
          </a:p>
          <a:p>
            <a:pPr marL="12700" marR="232410">
              <a:lnSpc>
                <a:spcPts val="4000"/>
              </a:lnSpc>
              <a:spcBef>
                <a:spcPts val="141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10" dirty="0">
                <a:latin typeface="Arial"/>
                <a:cs typeface="Arial"/>
              </a:rPr>
              <a:t>As</a:t>
            </a:r>
            <a:r>
              <a:rPr sz="3550" spc="-105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a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spc="-170" dirty="0">
                <a:latin typeface="Arial"/>
                <a:cs typeface="Arial"/>
              </a:rPr>
              <a:t>job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seeker</a:t>
            </a:r>
            <a:r>
              <a:rPr sz="3550" spc="-90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</a:t>
            </a:r>
            <a:r>
              <a:rPr sz="3550" spc="-105" dirty="0">
                <a:latin typeface="Arial"/>
                <a:cs typeface="Arial"/>
              </a:rPr>
              <a:t> </a:t>
            </a:r>
            <a:r>
              <a:rPr sz="3550" spc="-200" dirty="0">
                <a:latin typeface="Arial"/>
                <a:cs typeface="Arial"/>
              </a:rPr>
              <a:t>can</a:t>
            </a:r>
            <a:r>
              <a:rPr sz="3550" spc="-105" dirty="0">
                <a:latin typeface="Arial"/>
                <a:cs typeface="Arial"/>
              </a:rPr>
              <a:t> </a:t>
            </a:r>
            <a:r>
              <a:rPr sz="3550" spc="-125" dirty="0">
                <a:latin typeface="Arial"/>
                <a:cs typeface="Arial"/>
              </a:rPr>
              <a:t>limit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229" dirty="0">
                <a:latin typeface="Arial"/>
                <a:cs typeface="Arial"/>
              </a:rPr>
              <a:t>who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195" dirty="0">
                <a:latin typeface="Arial"/>
                <a:cs typeface="Arial"/>
              </a:rPr>
              <a:t>sees</a:t>
            </a:r>
            <a:r>
              <a:rPr sz="3550" spc="-85" dirty="0">
                <a:latin typeface="Arial"/>
                <a:cs typeface="Arial"/>
              </a:rPr>
              <a:t> </a:t>
            </a:r>
            <a:r>
              <a:rPr sz="3550" spc="-185" dirty="0">
                <a:latin typeface="Arial"/>
                <a:cs typeface="Arial"/>
              </a:rPr>
              <a:t>my </a:t>
            </a:r>
            <a:r>
              <a:rPr sz="3550" spc="-204" dirty="0">
                <a:latin typeface="Arial"/>
                <a:cs typeface="Arial"/>
              </a:rPr>
              <a:t>resume</a:t>
            </a:r>
            <a:r>
              <a:rPr sz="3550" spc="-105" dirty="0">
                <a:latin typeface="Arial"/>
                <a:cs typeface="Arial"/>
              </a:rPr>
              <a:t> </a:t>
            </a:r>
            <a:r>
              <a:rPr sz="3550" spc="-195" dirty="0">
                <a:latin typeface="Arial"/>
                <a:cs typeface="Arial"/>
              </a:rPr>
              <a:t>so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160" dirty="0">
                <a:latin typeface="Arial"/>
                <a:cs typeface="Arial"/>
              </a:rPr>
              <a:t>that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</a:t>
            </a:r>
            <a:r>
              <a:rPr sz="3550" spc="-95" dirty="0">
                <a:latin typeface="Arial"/>
                <a:cs typeface="Arial"/>
              </a:rPr>
              <a:t> </a:t>
            </a:r>
            <a:r>
              <a:rPr sz="3550" spc="-204" dirty="0">
                <a:latin typeface="Arial"/>
                <a:cs typeface="Arial"/>
              </a:rPr>
              <a:t>have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5" dirty="0">
                <a:latin typeface="Arial"/>
                <a:cs typeface="Arial"/>
              </a:rPr>
              <a:t>privacy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0" y="553720"/>
            <a:ext cx="3529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Three</a:t>
            </a:r>
            <a:r>
              <a:rPr spc="-45" dirty="0"/>
              <a:t> </a:t>
            </a:r>
            <a:r>
              <a:rPr spc="-25" dirty="0"/>
              <a:t>C's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29079"/>
            <a:ext cx="7969884" cy="175895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0" dirty="0">
                <a:latin typeface="Arial"/>
                <a:cs typeface="Arial"/>
              </a:rPr>
              <a:t>Card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ts val="3240"/>
              </a:lnSpc>
              <a:spcBef>
                <a:spcPts val="1495"/>
              </a:spcBef>
            </a:pPr>
            <a:r>
              <a:rPr sz="2900" spc="-220" dirty="0">
                <a:latin typeface="Arial"/>
                <a:cs typeface="Arial"/>
              </a:rPr>
              <a:t>A </a:t>
            </a:r>
            <a:r>
              <a:rPr sz="2900" spc="-140" dirty="0">
                <a:latin typeface="Arial"/>
                <a:cs typeface="Arial"/>
              </a:rPr>
              <a:t>written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50" dirty="0">
                <a:latin typeface="Arial"/>
                <a:cs typeface="Arial"/>
              </a:rPr>
              <a:t>description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of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the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story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-180" dirty="0">
                <a:latin typeface="Arial"/>
                <a:cs typeface="Arial"/>
              </a:rPr>
              <a:t>used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-125" dirty="0">
                <a:latin typeface="Arial"/>
                <a:cs typeface="Arial"/>
              </a:rPr>
              <a:t>for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60" dirty="0">
                <a:latin typeface="Arial"/>
                <a:cs typeface="Arial"/>
              </a:rPr>
              <a:t>planning</a:t>
            </a:r>
            <a:r>
              <a:rPr sz="2900" spc="-80" dirty="0">
                <a:latin typeface="Arial"/>
                <a:cs typeface="Arial"/>
              </a:rPr>
              <a:t> </a:t>
            </a:r>
            <a:r>
              <a:rPr sz="2900" spc="-30" dirty="0">
                <a:latin typeface="Arial"/>
                <a:cs typeface="Arial"/>
              </a:rPr>
              <a:t>and </a:t>
            </a:r>
            <a:r>
              <a:rPr sz="2900" spc="-55" dirty="0">
                <a:latin typeface="Arial"/>
                <a:cs typeface="Arial"/>
              </a:rPr>
              <a:t>estimation.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0" y="553720"/>
            <a:ext cx="3529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Three</a:t>
            </a:r>
            <a:r>
              <a:rPr spc="-45" dirty="0"/>
              <a:t> </a:t>
            </a:r>
            <a:r>
              <a:rPr spc="-25" dirty="0"/>
              <a:t>C's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29079"/>
            <a:ext cx="7977505" cy="244538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0" dirty="0">
                <a:latin typeface="Arial"/>
                <a:cs typeface="Arial"/>
              </a:rPr>
              <a:t>Card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ts val="3240"/>
              </a:lnSpc>
              <a:spcBef>
                <a:spcPts val="1495"/>
              </a:spcBef>
            </a:pPr>
            <a:r>
              <a:rPr sz="2900" spc="-220" dirty="0">
                <a:latin typeface="Arial"/>
                <a:cs typeface="Arial"/>
              </a:rPr>
              <a:t>A </a:t>
            </a:r>
            <a:r>
              <a:rPr sz="2900" spc="-140" dirty="0">
                <a:latin typeface="Arial"/>
                <a:cs typeface="Arial"/>
              </a:rPr>
              <a:t>written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50" dirty="0">
                <a:latin typeface="Arial"/>
                <a:cs typeface="Arial"/>
              </a:rPr>
              <a:t>description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of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the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story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80" dirty="0">
                <a:latin typeface="Arial"/>
                <a:cs typeface="Arial"/>
              </a:rPr>
              <a:t>used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10" dirty="0">
                <a:latin typeface="Arial"/>
                <a:cs typeface="Arial"/>
              </a:rPr>
              <a:t>for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160" dirty="0">
                <a:latin typeface="Arial"/>
                <a:cs typeface="Arial"/>
              </a:rPr>
              <a:t>planning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30" dirty="0">
                <a:latin typeface="Arial"/>
                <a:cs typeface="Arial"/>
              </a:rPr>
              <a:t>and </a:t>
            </a:r>
            <a:r>
              <a:rPr sz="2900" spc="-55" dirty="0">
                <a:latin typeface="Arial"/>
                <a:cs typeface="Arial"/>
              </a:rPr>
              <a:t>estimation.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105" dirty="0">
                <a:latin typeface="Arial"/>
                <a:cs typeface="Arial"/>
              </a:rPr>
              <a:t>Conversation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0" y="553720"/>
            <a:ext cx="3529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Three</a:t>
            </a:r>
            <a:r>
              <a:rPr spc="-45" dirty="0"/>
              <a:t> </a:t>
            </a:r>
            <a:r>
              <a:rPr spc="-25" dirty="0"/>
              <a:t>C's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29079"/>
            <a:ext cx="8394700" cy="34493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0" dirty="0">
                <a:latin typeface="Arial"/>
                <a:cs typeface="Arial"/>
              </a:rPr>
              <a:t>Card</a:t>
            </a:r>
            <a:endParaRPr sz="3550">
              <a:latin typeface="Arial"/>
              <a:cs typeface="Arial"/>
            </a:endParaRPr>
          </a:p>
          <a:p>
            <a:pPr marL="12700" marR="422275">
              <a:lnSpc>
                <a:spcPts val="3240"/>
              </a:lnSpc>
              <a:spcBef>
                <a:spcPts val="1495"/>
              </a:spcBef>
            </a:pPr>
            <a:r>
              <a:rPr sz="2900" spc="-220" dirty="0">
                <a:latin typeface="Arial"/>
                <a:cs typeface="Arial"/>
              </a:rPr>
              <a:t>A </a:t>
            </a:r>
            <a:r>
              <a:rPr sz="2900" spc="-140" dirty="0">
                <a:latin typeface="Arial"/>
                <a:cs typeface="Arial"/>
              </a:rPr>
              <a:t>written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50" dirty="0">
                <a:latin typeface="Arial"/>
                <a:cs typeface="Arial"/>
              </a:rPr>
              <a:t>description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of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the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story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80" dirty="0">
                <a:latin typeface="Arial"/>
                <a:cs typeface="Arial"/>
              </a:rPr>
              <a:t>used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10" dirty="0">
                <a:latin typeface="Arial"/>
                <a:cs typeface="Arial"/>
              </a:rPr>
              <a:t>for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160" dirty="0">
                <a:latin typeface="Arial"/>
                <a:cs typeface="Arial"/>
              </a:rPr>
              <a:t>planning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30" dirty="0">
                <a:latin typeface="Arial"/>
                <a:cs typeface="Arial"/>
              </a:rPr>
              <a:t>and </a:t>
            </a:r>
            <a:r>
              <a:rPr sz="2900" spc="-55" dirty="0">
                <a:latin typeface="Arial"/>
                <a:cs typeface="Arial"/>
              </a:rPr>
              <a:t>estimation.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105" dirty="0">
                <a:latin typeface="Arial"/>
                <a:cs typeface="Arial"/>
              </a:rPr>
              <a:t>Conversation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ts val="3240"/>
              </a:lnSpc>
              <a:spcBef>
                <a:spcPts val="1495"/>
              </a:spcBef>
            </a:pPr>
            <a:r>
              <a:rPr sz="2900" spc="-220" dirty="0">
                <a:latin typeface="Arial"/>
                <a:cs typeface="Arial"/>
              </a:rPr>
              <a:t>A</a:t>
            </a:r>
            <a:r>
              <a:rPr sz="2900" spc="-215" dirty="0">
                <a:latin typeface="Arial"/>
                <a:cs typeface="Arial"/>
              </a:rPr>
              <a:t> </a:t>
            </a:r>
            <a:r>
              <a:rPr sz="2900" spc="-160" dirty="0">
                <a:latin typeface="Arial"/>
                <a:cs typeface="Arial"/>
              </a:rPr>
              <a:t>discussion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-170" dirty="0">
                <a:latin typeface="Arial"/>
                <a:cs typeface="Arial"/>
              </a:rPr>
              <a:t>about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the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story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to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flesh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out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35" dirty="0">
                <a:latin typeface="Arial"/>
                <a:cs typeface="Arial"/>
              </a:rPr>
              <a:t>details.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20" dirty="0">
                <a:latin typeface="Arial"/>
                <a:cs typeface="Arial"/>
              </a:rPr>
              <a:t>Happens </a:t>
            </a:r>
            <a:r>
              <a:rPr sz="2900" spc="-114" dirty="0">
                <a:latin typeface="Arial"/>
                <a:cs typeface="Arial"/>
              </a:rPr>
              <a:t>'just</a:t>
            </a:r>
            <a:r>
              <a:rPr sz="2900" spc="-80" dirty="0">
                <a:latin typeface="Arial"/>
                <a:cs typeface="Arial"/>
              </a:rPr>
              <a:t> </a:t>
            </a:r>
            <a:r>
              <a:rPr sz="2900" spc="-130" dirty="0">
                <a:latin typeface="Arial"/>
                <a:cs typeface="Arial"/>
              </a:rPr>
              <a:t>in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time'.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0" y="553720"/>
            <a:ext cx="3529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Three</a:t>
            </a:r>
            <a:r>
              <a:rPr spc="-45" dirty="0"/>
              <a:t> </a:t>
            </a:r>
            <a:r>
              <a:rPr spc="-25" dirty="0"/>
              <a:t>C's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529079"/>
            <a:ext cx="8402320" cy="40716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20" dirty="0">
                <a:latin typeface="Arial"/>
                <a:cs typeface="Arial"/>
              </a:rPr>
              <a:t>Card</a:t>
            </a:r>
            <a:endParaRPr sz="3550">
              <a:latin typeface="Arial"/>
              <a:cs typeface="Arial"/>
            </a:endParaRPr>
          </a:p>
          <a:p>
            <a:pPr marL="12700" marR="429259">
              <a:lnSpc>
                <a:spcPts val="3240"/>
              </a:lnSpc>
              <a:spcBef>
                <a:spcPts val="1495"/>
              </a:spcBef>
            </a:pPr>
            <a:r>
              <a:rPr sz="2900" spc="-220" dirty="0">
                <a:latin typeface="Arial"/>
                <a:cs typeface="Arial"/>
              </a:rPr>
              <a:t>A </a:t>
            </a:r>
            <a:r>
              <a:rPr sz="2900" spc="-140" dirty="0">
                <a:latin typeface="Arial"/>
                <a:cs typeface="Arial"/>
              </a:rPr>
              <a:t>written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50" dirty="0">
                <a:latin typeface="Arial"/>
                <a:cs typeface="Arial"/>
              </a:rPr>
              <a:t>description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of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the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story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80" dirty="0">
                <a:latin typeface="Arial"/>
                <a:cs typeface="Arial"/>
              </a:rPr>
              <a:t>used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10" dirty="0">
                <a:latin typeface="Arial"/>
                <a:cs typeface="Arial"/>
              </a:rPr>
              <a:t>for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160" dirty="0">
                <a:latin typeface="Arial"/>
                <a:cs typeface="Arial"/>
              </a:rPr>
              <a:t>planning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30" dirty="0">
                <a:latin typeface="Arial"/>
                <a:cs typeface="Arial"/>
              </a:rPr>
              <a:t>and </a:t>
            </a:r>
            <a:r>
              <a:rPr sz="2900" spc="-55" dirty="0">
                <a:latin typeface="Arial"/>
                <a:cs typeface="Arial"/>
              </a:rPr>
              <a:t>estimation.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3550" spc="-355" dirty="0">
                <a:latin typeface="Arial"/>
                <a:cs typeface="Arial"/>
              </a:rPr>
              <a:t>→</a:t>
            </a:r>
            <a:r>
              <a:rPr sz="3550" spc="-100" dirty="0">
                <a:latin typeface="Arial"/>
                <a:cs typeface="Arial"/>
              </a:rPr>
              <a:t> </a:t>
            </a:r>
            <a:r>
              <a:rPr sz="3550" spc="-105" dirty="0">
                <a:latin typeface="Arial"/>
                <a:cs typeface="Arial"/>
              </a:rPr>
              <a:t>Conversation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ts val="3240"/>
              </a:lnSpc>
              <a:spcBef>
                <a:spcPts val="1495"/>
              </a:spcBef>
            </a:pPr>
            <a:r>
              <a:rPr sz="2900" spc="-220" dirty="0">
                <a:latin typeface="Arial"/>
                <a:cs typeface="Arial"/>
              </a:rPr>
              <a:t>A</a:t>
            </a:r>
            <a:r>
              <a:rPr sz="2900" spc="-225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discussion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-170" dirty="0">
                <a:latin typeface="Arial"/>
                <a:cs typeface="Arial"/>
              </a:rPr>
              <a:t>about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the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story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to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flesh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out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-125" dirty="0">
                <a:latin typeface="Arial"/>
                <a:cs typeface="Arial"/>
              </a:rPr>
              <a:t>details.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120" dirty="0">
                <a:latin typeface="Arial"/>
                <a:cs typeface="Arial"/>
              </a:rPr>
              <a:t>Happens </a:t>
            </a:r>
            <a:r>
              <a:rPr sz="2900" spc="-114" dirty="0">
                <a:latin typeface="Arial"/>
                <a:cs typeface="Arial"/>
              </a:rPr>
              <a:t>'just</a:t>
            </a:r>
            <a:r>
              <a:rPr sz="2900" spc="-80" dirty="0">
                <a:latin typeface="Arial"/>
                <a:cs typeface="Arial"/>
              </a:rPr>
              <a:t> </a:t>
            </a:r>
            <a:r>
              <a:rPr sz="2900" spc="-130" dirty="0">
                <a:latin typeface="Arial"/>
                <a:cs typeface="Arial"/>
              </a:rPr>
              <a:t>in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time'.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3100" spc="-310" dirty="0">
                <a:latin typeface="Arial"/>
                <a:cs typeface="Arial"/>
              </a:rPr>
              <a:t>→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Confirmation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1221</Words>
  <Application>Microsoft Office PowerPoint</Application>
  <PresentationFormat>사용자 지정</PresentationFormat>
  <Paragraphs>146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Arial</vt:lpstr>
      <vt:lpstr>OpenSymbol</vt:lpstr>
      <vt:lpstr>Office Theme</vt:lpstr>
      <vt:lpstr>PowerPoint 프레젠테이션</vt:lpstr>
      <vt:lpstr>Agenda</vt:lpstr>
      <vt:lpstr>What is a user story?</vt:lpstr>
      <vt:lpstr>Role-Action-Context</vt:lpstr>
      <vt:lpstr>Examples</vt:lpstr>
      <vt:lpstr>The Three C's</vt:lpstr>
      <vt:lpstr>The Three C's</vt:lpstr>
      <vt:lpstr>The Three C's</vt:lpstr>
      <vt:lpstr>The Three C's</vt:lpstr>
      <vt:lpstr>The Three C's</vt:lpstr>
      <vt:lpstr>Anti-stories</vt:lpstr>
      <vt:lpstr>Story Scope</vt:lpstr>
      <vt:lpstr>Story Scope</vt:lpstr>
      <vt:lpstr>Story Scope</vt:lpstr>
      <vt:lpstr>Story Scope</vt:lpstr>
      <vt:lpstr>Story Scope</vt:lpstr>
      <vt:lpstr>INVEST</vt:lpstr>
      <vt:lpstr>INVEST</vt:lpstr>
      <vt:lpstr>INVEST</vt:lpstr>
      <vt:lpstr>INVEST</vt:lpstr>
      <vt:lpstr>INVEST</vt:lpstr>
      <vt:lpstr>INVEST</vt:lpstr>
      <vt:lpstr>Estimation &amp; 'Story Points'</vt:lpstr>
      <vt:lpstr>Estimation &amp; 'Story Points'</vt:lpstr>
      <vt:lpstr>Estimation &amp; 'Story Points'</vt:lpstr>
      <vt:lpstr>Estimation &amp; 'Story Points'</vt:lpstr>
      <vt:lpstr>Tasks &amp; Acceptance Criteria</vt:lpstr>
      <vt:lpstr>Tasks &amp; Acceptance Criteria</vt:lpstr>
      <vt:lpstr>Are these good User Stories?</vt:lpstr>
      <vt:lpstr>PowerPoint 프레젠테이션</vt:lpstr>
      <vt:lpstr>Why User Stories?</vt:lpstr>
      <vt:lpstr>Why User Stories?</vt:lpstr>
      <vt:lpstr>Why User Stories?</vt:lpstr>
      <vt:lpstr>User Story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안찬웅</dc:creator>
  <cp:lastModifiedBy>안 찬웅</cp:lastModifiedBy>
  <cp:revision>1</cp:revision>
  <dcterms:created xsi:type="dcterms:W3CDTF">2022-12-11T14:27:00Z</dcterms:created>
  <dcterms:modified xsi:type="dcterms:W3CDTF">2022-12-11T14:26:05Z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2014-03-04T00:00:00Z</vt:filetime>
  </property>
  <property fmtid="{D5CDD505-2E9C-101B-9397-08002B2CF9AE}" pid="3" name="Creator">
    <vt:lpwstr>Impress</vt:lpwstr>
  </property>
  <property fmtid="{D5CDD505-2E9C-101B-9397-08002B2CF9AE}" pid="4" name="LastSaved">
    <vt:filetime>2014-03-04T00:00:00Z</vt:filetime>
  </property>
</Properties>
</file>