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0.xml" ContentType="application/vnd.ms-powerpoint.comments+xml"/>
  <Override PartName="/ppt/comments/modernComment_10A_0.xml" ContentType="application/vnd.ms-powerpoint.comments+xml"/>
  <Override PartName="/ppt/comments/modernComment_112_21E3F9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61" r:id="rId6"/>
    <p:sldId id="266" r:id="rId7"/>
    <p:sldId id="258" r:id="rId8"/>
    <p:sldId id="262" r:id="rId9"/>
    <p:sldId id="263" r:id="rId10"/>
    <p:sldId id="264" r:id="rId11"/>
    <p:sldId id="265" r:id="rId12"/>
    <p:sldId id="272" r:id="rId13"/>
    <p:sldId id="267" r:id="rId14"/>
    <p:sldId id="268" r:id="rId15"/>
    <p:sldId id="269" r:id="rId16"/>
    <p:sldId id="271" r:id="rId17"/>
    <p:sldId id="276" r:id="rId18"/>
    <p:sldId id="270" r:id="rId19"/>
    <p:sldId id="273" r:id="rId20"/>
    <p:sldId id="274" r:id="rId21"/>
    <p:sldId id="275" r:id="rId2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DF28B6-EFF0-2C9B-4A68-947126FEEF31}" name="안 찬웅" initials="안찬" userId="b5e4a7c922a5f6a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355"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8/10/relationships/authors" Target="authors.xml"/></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D9F6CD98-D0FB-471C-A272-5D452776B63D}" authorId="{D8DF28B6-EFF0-2C9B-4A68-947126FEEF31}" created="2022-10-28T05:09:29.511">
    <pc:sldMkLst xmlns:pc="http://schemas.microsoft.com/office/powerpoint/2013/main/command">
      <pc:docMk/>
      <pc:sldMk cId="0" sldId="259"/>
    </pc:sldMkLst>
    <p188:txBody>
      <a:bodyPr/>
      <a:lstStyle/>
      <a:p>
        <a:r>
          <a:rPr lang="ko-KR" altLang="en-US"/>
          <a:t>애자일 : 프로젝트에 숙련되어있는 사람만 가능하다.</a:t>
        </a:r>
      </a:p>
    </p188:txBody>
  </p188:cm>
</p188:cmLst>
</file>

<file path=ppt/comments/modernComment_10A_0.xml><?xml version="1.0" encoding="utf-8"?>
<p188:cmLst xmlns:a="http://schemas.openxmlformats.org/drawingml/2006/main" xmlns:r="http://schemas.openxmlformats.org/officeDocument/2006/relationships" xmlns:p188="http://schemas.microsoft.com/office/powerpoint/2018/8/main">
  <p188:cm id="{915EEEE6-ED71-49F0-9A0A-A9C7C2178FAC}" authorId="{D8DF28B6-EFF0-2C9B-4A68-947126FEEF31}" created="2022-10-28T05:11:59.466">
    <pc:sldMkLst xmlns:pc="http://schemas.microsoft.com/office/powerpoint/2013/main/command">
      <pc:docMk/>
      <pc:sldMk cId="0" sldId="266"/>
    </pc:sldMkLst>
    <p188:txBody>
      <a:bodyPr/>
      <a:lstStyle/>
      <a:p>
        <a:r>
          <a:rPr lang="ko-KR" altLang="en-US"/>
          <a:t>INVEST</a:t>
        </a:r>
      </a:p>
    </p188:txBody>
  </p188:cm>
</p188:cmLst>
</file>

<file path=ppt/comments/modernComment_112_21E3F9D.xml><?xml version="1.0" encoding="utf-8"?>
<p188:cmLst xmlns:a="http://schemas.openxmlformats.org/drawingml/2006/main" xmlns:r="http://schemas.openxmlformats.org/officeDocument/2006/relationships" xmlns:p188="http://schemas.microsoft.com/office/powerpoint/2018/8/main">
  <p188:cm id="{75A022F9-026B-4395-ADC6-8D83259AFA42}" authorId="{D8DF28B6-EFF0-2C9B-4A68-947126FEEF31}" created="2022-10-28T05:30:36.774">
    <pc:sldMkLst xmlns:pc="http://schemas.microsoft.com/office/powerpoint/2013/main/command">
      <pc:docMk/>
      <pc:sldMk cId="35536797" sldId="274"/>
    </pc:sldMkLst>
    <p188:txBody>
      <a:bodyPr/>
      <a:lstStyle/>
      <a:p>
        <a:r>
          <a:rPr lang="ko-KR" altLang="en-US"/>
          <a:t>Task 및 제약 -&gt; Scrum 방식</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7D083A-D7D1-4B78-A89E-AEC63A8E8E5A}" type="datetimeFigureOut">
              <a:rPr lang="ko-KR" altLang="en-US" smtClean="0"/>
              <a:pPr/>
              <a:t>2022-10-28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133228A-8AD7-467E-A776-C3EF35CA0ACD}"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D083A-D7D1-4B78-A89E-AEC63A8E8E5A}" type="datetimeFigureOut">
              <a:rPr lang="ko-KR" altLang="en-US" smtClean="0"/>
              <a:pPr/>
              <a:t>2022-10-28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3228A-8AD7-467E-A776-C3EF35CA0ACD}"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2_21E3F9D.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A_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solidFill>
                  <a:schemeClr val="tx2">
                    <a:lumMod val="60000"/>
                    <a:lumOff val="40000"/>
                  </a:schemeClr>
                </a:solidFill>
              </a:rPr>
              <a:t>Scrum</a:t>
            </a:r>
            <a:r>
              <a:rPr lang="ko-KR" altLang="en-US" b="1" dirty="0">
                <a:solidFill>
                  <a:schemeClr val="tx2">
                    <a:lumMod val="60000"/>
                    <a:lumOff val="40000"/>
                  </a:schemeClr>
                </a:solidFill>
              </a:rPr>
              <a:t>과 </a:t>
            </a:r>
            <a:r>
              <a:rPr lang="en-US" altLang="ko-KR" b="1" dirty="0">
                <a:solidFill>
                  <a:schemeClr val="tx2">
                    <a:lumMod val="60000"/>
                    <a:lumOff val="40000"/>
                  </a:schemeClr>
                </a:solidFill>
              </a:rPr>
              <a:t>User Story</a:t>
            </a:r>
            <a:br>
              <a:rPr lang="en-US" altLang="ko-KR" b="1" dirty="0">
                <a:solidFill>
                  <a:schemeClr val="tx2">
                    <a:lumMod val="60000"/>
                    <a:lumOff val="40000"/>
                  </a:schemeClr>
                </a:solidFill>
              </a:rPr>
            </a:br>
            <a:r>
              <a:rPr lang="en-US" altLang="ko-KR" b="1" dirty="0">
                <a:solidFill>
                  <a:schemeClr val="tx2">
                    <a:lumMod val="60000"/>
                    <a:lumOff val="40000"/>
                  </a:schemeClr>
                </a:solidFill>
              </a:rPr>
              <a:t>(</a:t>
            </a:r>
            <a:r>
              <a:rPr lang="ko-KR" altLang="en-US" b="1" dirty="0">
                <a:solidFill>
                  <a:schemeClr val="tx2">
                    <a:lumMod val="60000"/>
                    <a:lumOff val="40000"/>
                  </a:schemeClr>
                </a:solidFill>
              </a:rPr>
              <a:t>과제</a:t>
            </a:r>
            <a:r>
              <a:rPr lang="en-US" altLang="ko-KR" b="1" dirty="0">
                <a:solidFill>
                  <a:schemeClr val="tx2">
                    <a:lumMod val="60000"/>
                    <a:lumOff val="40000"/>
                  </a:schemeClr>
                </a:solidFill>
              </a:rPr>
              <a:t>) </a:t>
            </a:r>
            <a:endParaRPr lang="ko-KR" altLang="en-US" b="1" dirty="0">
              <a:solidFill>
                <a:schemeClr val="tx2">
                  <a:lumMod val="60000"/>
                  <a:lumOff val="40000"/>
                </a:schemeClr>
              </a:solidFill>
            </a:endParaRPr>
          </a:p>
        </p:txBody>
      </p:sp>
      <p:sp>
        <p:nvSpPr>
          <p:cNvPr id="3" name="부제목 2"/>
          <p:cNvSpPr>
            <a:spLocks noGrp="1"/>
          </p:cNvSpPr>
          <p:nvPr>
            <p:ph type="subTitle" idx="1"/>
          </p:nvPr>
        </p:nvSpPr>
        <p:spPr/>
        <p:txBody>
          <a:bodyPr/>
          <a:lstStyle/>
          <a:p>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solidFill>
                  <a:schemeClr val="accent2"/>
                </a:solidFill>
              </a:rPr>
              <a:t>정제된 </a:t>
            </a:r>
            <a:r>
              <a:rPr lang="en-US" altLang="ko-KR" dirty="0">
                <a:solidFill>
                  <a:schemeClr val="accent2"/>
                </a:solidFill>
              </a:rPr>
              <a:t>User Story</a:t>
            </a:r>
            <a:endParaRPr lang="ko-KR" altLang="en-US" dirty="0">
              <a:solidFill>
                <a:schemeClr val="accent2"/>
              </a:solidFill>
            </a:endParaRPr>
          </a:p>
        </p:txBody>
      </p:sp>
      <p:sp>
        <p:nvSpPr>
          <p:cNvPr id="3" name="내용 개체 틀 2"/>
          <p:cNvSpPr>
            <a:spLocks noGrp="1"/>
          </p:cNvSpPr>
          <p:nvPr>
            <p:ph idx="1"/>
          </p:nvPr>
        </p:nvSpPr>
        <p:spPr/>
        <p:txBody>
          <a:bodyPr>
            <a:normAutofit fontScale="92500" lnSpcReduction="10000"/>
          </a:bodyPr>
          <a:lstStyle/>
          <a:p>
            <a:r>
              <a:rPr lang="en-US" altLang="ko-KR" b="1" dirty="0">
                <a:effectLst>
                  <a:outerShdw blurRad="50800" dist="38100" algn="tr" rotWithShape="0">
                    <a:prstClr val="black">
                      <a:alpha val="40000"/>
                    </a:prstClr>
                  </a:outerShdw>
                </a:effectLst>
              </a:rPr>
              <a:t>As a frequent flyer, I want</a:t>
            </a:r>
            <a:r>
              <a:rPr lang="en-US" altLang="ko-KR" dirty="0"/>
              <a:t> </a:t>
            </a:r>
            <a:r>
              <a:rPr lang="en-US" altLang="ko-KR" b="1" dirty="0">
                <a:effectLst>
                  <a:outerShdw blurRad="50800" dist="38100" algn="tr" rotWithShape="0">
                    <a:prstClr val="black">
                      <a:alpha val="40000"/>
                    </a:prstClr>
                  </a:outerShdw>
                </a:effectLst>
              </a:rPr>
              <a:t>to book a trip using</a:t>
            </a:r>
            <a:r>
              <a:rPr lang="en-US" altLang="ko-KR" dirty="0"/>
              <a:t> </a:t>
            </a:r>
            <a:r>
              <a:rPr lang="en-US" altLang="ko-KR" b="1" dirty="0">
                <a:effectLst>
                  <a:outerShdw blurRad="50800" dist="38100" algn="tr" rotWithShape="0">
                    <a:prstClr val="black">
                      <a:alpha val="40000"/>
                    </a:prstClr>
                  </a:outerShdw>
                </a:effectLst>
              </a:rPr>
              <a:t>miles so that I can save</a:t>
            </a:r>
            <a:r>
              <a:rPr lang="en-US" altLang="ko-KR" dirty="0"/>
              <a:t> </a:t>
            </a:r>
            <a:r>
              <a:rPr lang="en-US" altLang="ko-KR" b="1" dirty="0">
                <a:effectLst>
                  <a:outerShdw blurRad="50800" dist="38100" algn="tr" rotWithShape="0">
                    <a:prstClr val="black">
                      <a:alpha val="40000"/>
                    </a:prstClr>
                  </a:outerShdw>
                </a:effectLst>
              </a:rPr>
              <a:t>money</a:t>
            </a:r>
          </a:p>
          <a:p>
            <a:pPr>
              <a:buNone/>
            </a:pPr>
            <a:endParaRPr lang="en-US" altLang="ko-KR" dirty="0"/>
          </a:p>
          <a:p>
            <a:r>
              <a:rPr lang="en-US" altLang="ko-KR" b="1" dirty="0">
                <a:effectLst>
                  <a:outerShdw blurRad="50800" dist="38100" algn="tr" rotWithShape="0">
                    <a:prstClr val="black">
                      <a:alpha val="40000"/>
                    </a:prstClr>
                  </a:outerShdw>
                </a:effectLst>
              </a:rPr>
              <a:t>As a frequent flyer, I want</a:t>
            </a:r>
            <a:r>
              <a:rPr lang="en-US" altLang="ko-KR" dirty="0"/>
              <a:t> </a:t>
            </a:r>
            <a:r>
              <a:rPr lang="en-US" altLang="ko-KR" b="1" dirty="0">
                <a:effectLst>
                  <a:outerShdw blurRad="50800" dist="38100" algn="tr" rotWithShape="0">
                    <a:prstClr val="black">
                      <a:alpha val="40000"/>
                    </a:prstClr>
                  </a:outerShdw>
                </a:effectLst>
              </a:rPr>
              <a:t>to easily book a trip I</a:t>
            </a:r>
            <a:r>
              <a:rPr lang="en-US" altLang="ko-KR" dirty="0"/>
              <a:t> </a:t>
            </a:r>
            <a:r>
              <a:rPr lang="en-US" altLang="ko-KR" b="1" dirty="0">
                <a:effectLst>
                  <a:outerShdw blurRad="50800" dist="38100" algn="tr" rotWithShape="0">
                    <a:prstClr val="black">
                      <a:alpha val="40000"/>
                    </a:prstClr>
                  </a:outerShdw>
                </a:effectLst>
              </a:rPr>
              <a:t>take often So that I can save time</a:t>
            </a:r>
          </a:p>
          <a:p>
            <a:endParaRPr lang="en-US" altLang="ko-KR" dirty="0"/>
          </a:p>
          <a:p>
            <a:r>
              <a:rPr lang="en-US" altLang="ko-KR" b="1" dirty="0">
                <a:effectLst>
                  <a:outerShdw blurRad="50800" dist="38100" algn="tr" rotWithShape="0">
                    <a:prstClr val="black">
                      <a:alpha val="40000"/>
                    </a:prstClr>
                  </a:outerShdw>
                </a:effectLst>
              </a:rPr>
              <a:t>As a premium frequent</a:t>
            </a:r>
            <a:r>
              <a:rPr lang="en-US" altLang="ko-KR" dirty="0"/>
              <a:t> </a:t>
            </a:r>
            <a:r>
              <a:rPr lang="en-US" altLang="ko-KR" b="1" dirty="0">
                <a:effectLst>
                  <a:outerShdw blurRad="50800" dist="38100" algn="tr" rotWithShape="0">
                    <a:prstClr val="black">
                      <a:alpha val="40000"/>
                    </a:prstClr>
                  </a:outerShdw>
                </a:effectLst>
              </a:rPr>
              <a:t>flyer, I want to request an</a:t>
            </a:r>
            <a:r>
              <a:rPr lang="en-US" altLang="ko-KR" dirty="0"/>
              <a:t> </a:t>
            </a:r>
            <a:r>
              <a:rPr lang="en-US" altLang="ko-KR" b="1" dirty="0">
                <a:effectLst>
                  <a:outerShdw blurRad="50800" dist="38100" algn="tr" rotWithShape="0">
                    <a:prstClr val="black">
                      <a:alpha val="40000"/>
                    </a:prstClr>
                  </a:outerShdw>
                </a:effectLst>
              </a:rPr>
              <a:t>upgrade So I can be more</a:t>
            </a:r>
            <a:endParaRPr lang="en-US" altLang="ko-KR" dirty="0"/>
          </a:p>
          <a:p>
            <a:pPr>
              <a:buNone/>
            </a:pPr>
            <a:r>
              <a:rPr lang="en-US" altLang="ko-KR" b="1" dirty="0">
                <a:effectLst>
                  <a:outerShdw blurRad="50800" dist="38100" algn="tr" rotWithShape="0">
                    <a:prstClr val="black">
                      <a:alpha val="40000"/>
                    </a:prstClr>
                  </a:outerShdw>
                </a:effectLst>
              </a:rPr>
              <a:t>   comfortable</a:t>
            </a:r>
            <a:endParaRPr lang="en-US" altLang="ko-KR" dirty="0"/>
          </a:p>
          <a:p>
            <a:endParaRPr lang="ko-K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accent2"/>
                </a:solidFill>
              </a:rPr>
              <a:t>Sprint Backlog</a:t>
            </a:r>
            <a:endParaRPr lang="ko-KR" altLang="en-US" dirty="0">
              <a:solidFill>
                <a:schemeClr val="accent2"/>
              </a:solidFill>
            </a:endParaRPr>
          </a:p>
        </p:txBody>
      </p:sp>
      <p:sp>
        <p:nvSpPr>
          <p:cNvPr id="3" name="내용 개체 틀 2"/>
          <p:cNvSpPr>
            <a:spLocks noGrp="1"/>
          </p:cNvSpPr>
          <p:nvPr>
            <p:ph idx="1"/>
          </p:nvPr>
        </p:nvSpPr>
        <p:spPr/>
        <p:txBody>
          <a:bodyPr>
            <a:normAutofit fontScale="92500" lnSpcReduction="20000"/>
          </a:bodyPr>
          <a:lstStyle/>
          <a:p>
            <a:r>
              <a:rPr lang="en-US" altLang="ko-KR" dirty="0"/>
              <a:t>Product Backlog </a:t>
            </a:r>
            <a:r>
              <a:rPr lang="ko-KR" altLang="en-US" dirty="0"/>
              <a:t>중 하나를 선택하여 </a:t>
            </a:r>
            <a:r>
              <a:rPr lang="en-US" altLang="ko-KR" dirty="0"/>
              <a:t>Sprint Backlog</a:t>
            </a:r>
            <a:r>
              <a:rPr lang="ko-KR" altLang="en-US" dirty="0"/>
              <a:t>로 선택한다</a:t>
            </a:r>
            <a:r>
              <a:rPr lang="en-US" altLang="ko-KR" dirty="0"/>
              <a:t>. (</a:t>
            </a:r>
            <a:r>
              <a:rPr lang="ko-KR" altLang="en-US" dirty="0"/>
              <a:t>기준은</a:t>
            </a:r>
            <a:r>
              <a:rPr lang="en-US" altLang="ko-KR" dirty="0"/>
              <a:t>?)</a:t>
            </a:r>
          </a:p>
          <a:p>
            <a:r>
              <a:rPr lang="ko-KR" altLang="en-US" dirty="0"/>
              <a:t>선택된 하나의 </a:t>
            </a:r>
            <a:r>
              <a:rPr lang="en-US" altLang="ko-KR" dirty="0"/>
              <a:t>User Story</a:t>
            </a:r>
            <a:r>
              <a:rPr lang="ko-KR" altLang="en-US" dirty="0"/>
              <a:t>는 여러 개의 태스크로 나뉜다</a:t>
            </a:r>
            <a:r>
              <a:rPr lang="en-US" altLang="ko-KR" dirty="0"/>
              <a:t>. </a:t>
            </a:r>
            <a:endParaRPr lang="ko-KR" altLang="en-US" dirty="0"/>
          </a:p>
          <a:p>
            <a:r>
              <a:rPr lang="ko-KR" altLang="en-US" dirty="0"/>
              <a:t>각 태스크는 개발 시 어느 정도의 시간이 걸릴지 큰 오차 없이 측정할 수 있을 정도의 설명</a:t>
            </a:r>
            <a:endParaRPr lang="en-US" altLang="ko-KR" dirty="0"/>
          </a:p>
          <a:p>
            <a:r>
              <a:rPr lang="en-US" altLang="ko-KR" dirty="0"/>
              <a:t>The story may have been decomposed into 10 tasks but if all ten are completed then the team can show that the feature it described is now present in the system</a:t>
            </a:r>
          </a:p>
          <a:p>
            <a:endParaRPr lang="ko-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solidFill>
                  <a:schemeClr val="accent2"/>
                </a:solidFill>
              </a:rPr>
              <a:t>Spring Backlog Planning meeting</a:t>
            </a:r>
            <a:endParaRPr lang="ko-KR" altLang="en-US" dirty="0">
              <a:solidFill>
                <a:schemeClr val="accent2"/>
              </a:solidFill>
            </a:endParaRPr>
          </a:p>
        </p:txBody>
      </p:sp>
      <p:sp>
        <p:nvSpPr>
          <p:cNvPr id="3" name="내용 개체 틀 2"/>
          <p:cNvSpPr>
            <a:spLocks noGrp="1"/>
          </p:cNvSpPr>
          <p:nvPr>
            <p:ph idx="1"/>
          </p:nvPr>
        </p:nvSpPr>
        <p:spPr/>
        <p:txBody>
          <a:bodyPr>
            <a:normAutofit fontScale="77500" lnSpcReduction="20000"/>
          </a:bodyPr>
          <a:lstStyle/>
          <a:p>
            <a:r>
              <a:rPr lang="en-US" altLang="ko-KR" dirty="0"/>
              <a:t> A sprint planning meeting is held at the start of each sprint. The meeting lasts a full</a:t>
            </a:r>
          </a:p>
          <a:p>
            <a:r>
              <a:rPr lang="en-US" altLang="ko-KR" dirty="0"/>
              <a:t> During the </a:t>
            </a:r>
            <a:r>
              <a:rPr lang="en-US" altLang="ko-KR" dirty="0" err="1"/>
              <a:t>ﬁrst</a:t>
            </a:r>
            <a:r>
              <a:rPr lang="en-US" altLang="ko-KR" dirty="0"/>
              <a:t> half of the meeting, the product owner describes the highest priority features that are remaining on the product backlog; the team will ask questions about these items to make sure they understand them</a:t>
            </a:r>
          </a:p>
          <a:p>
            <a:r>
              <a:rPr lang="en-US" altLang="ko-KR" dirty="0"/>
              <a:t>During the second half of the meeting, the team works alone to decide what items will be worked on during the sprint</a:t>
            </a:r>
          </a:p>
          <a:p>
            <a:r>
              <a:rPr lang="en-US" altLang="ko-KR" dirty="0"/>
              <a:t>• The team and the product owner </a:t>
            </a:r>
            <a:r>
              <a:rPr lang="en-US" altLang="ko-KR" dirty="0" err="1"/>
              <a:t>deﬁne</a:t>
            </a:r>
            <a:r>
              <a:rPr lang="en-US" altLang="ko-KR" dirty="0"/>
              <a:t> a sprint goal, a short description of what the team plans to achieve• </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solidFill>
                  <a:schemeClr val="accent2"/>
                </a:solidFill>
              </a:rPr>
              <a:t>Sprint Backlog Planning Meeting</a:t>
            </a:r>
            <a:endParaRPr lang="ko-KR" altLang="en-US" dirty="0">
              <a:solidFill>
                <a:schemeClr val="accent2"/>
              </a:solidFill>
            </a:endParaRPr>
          </a:p>
        </p:txBody>
      </p:sp>
      <p:sp>
        <p:nvSpPr>
          <p:cNvPr id="3" name="내용 개체 틀 2"/>
          <p:cNvSpPr>
            <a:spLocks noGrp="1"/>
          </p:cNvSpPr>
          <p:nvPr>
            <p:ph idx="1"/>
          </p:nvPr>
        </p:nvSpPr>
        <p:spPr/>
        <p:txBody>
          <a:bodyPr/>
          <a:lstStyle/>
          <a:p>
            <a:r>
              <a:rPr lang="ko-KR" altLang="en-US" dirty="0"/>
              <a:t>선택된 하나의 </a:t>
            </a:r>
            <a:r>
              <a:rPr lang="en-US" altLang="ko-KR" dirty="0"/>
              <a:t>User Story</a:t>
            </a:r>
            <a:r>
              <a:rPr lang="ko-KR" altLang="en-US" dirty="0"/>
              <a:t>를 여러 개의 </a:t>
            </a:r>
            <a:r>
              <a:rPr lang="en-US" altLang="ko-KR" dirty="0"/>
              <a:t>Task</a:t>
            </a:r>
            <a:r>
              <a:rPr lang="ko-KR" altLang="en-US" dirty="0"/>
              <a:t>로 나눈다</a:t>
            </a:r>
            <a:r>
              <a:rPr lang="en-US" altLang="ko-KR" dirty="0"/>
              <a:t>.</a:t>
            </a:r>
          </a:p>
          <a:p>
            <a:r>
              <a:rPr lang="ko-KR" altLang="en-US" dirty="0"/>
              <a:t>각 태스크에 대한 내용을 잘 정리한다</a:t>
            </a:r>
            <a:r>
              <a:rPr lang="en-US" altLang="ko-KR" dirty="0"/>
              <a:t>.</a:t>
            </a:r>
          </a:p>
          <a:p>
            <a:pPr>
              <a:buNone/>
            </a:pPr>
            <a:r>
              <a:rPr lang="en-US" altLang="ko-KR" dirty="0"/>
              <a:t>   (</a:t>
            </a:r>
            <a:r>
              <a:rPr lang="ko-KR" altLang="en-US" dirty="0"/>
              <a:t>고객 위주 </a:t>
            </a:r>
            <a:r>
              <a:rPr lang="en-US" altLang="ko-KR" dirty="0"/>
              <a:t>vs. </a:t>
            </a:r>
            <a:r>
              <a:rPr lang="ko-KR" altLang="en-US" dirty="0"/>
              <a:t>개발자 위주</a:t>
            </a:r>
            <a:r>
              <a:rPr lang="en-US" altLang="ko-KR" dirty="0"/>
              <a:t>)</a:t>
            </a:r>
          </a:p>
          <a:p>
            <a:r>
              <a:rPr lang="ko-KR" altLang="en-US" dirty="0"/>
              <a:t>각 태스크에 대한 개발 시간 추정</a:t>
            </a:r>
            <a:endParaRPr lang="en-US" altLang="ko-KR" dirty="0"/>
          </a:p>
          <a:p>
            <a:pPr>
              <a:buNone/>
            </a:pPr>
            <a:r>
              <a:rPr lang="en-US" altLang="ko-KR" dirty="0"/>
              <a:t>   (</a:t>
            </a:r>
            <a:r>
              <a:rPr lang="ko-KR" altLang="en-US" dirty="0"/>
              <a:t>근거는</a:t>
            </a:r>
            <a:r>
              <a:rPr lang="en-US" altLang="ko-KR" dirty="0"/>
              <a:t>? )</a:t>
            </a:r>
          </a:p>
          <a:p>
            <a:r>
              <a:rPr lang="ko-KR" altLang="en-US" dirty="0"/>
              <a:t>팀원의 능력</a:t>
            </a:r>
            <a:r>
              <a:rPr lang="en-US" altLang="ko-KR" dirty="0"/>
              <a:t>, </a:t>
            </a:r>
            <a:r>
              <a:rPr lang="ko-KR" altLang="en-US" dirty="0"/>
              <a:t>지원 환경 등등을 고려하여</a:t>
            </a:r>
            <a:endParaRPr lang="en-US" altLang="ko-KR" dirty="0"/>
          </a:p>
          <a:p>
            <a:endParaRPr lang="en-US" altLang="ko-K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solidFill>
                  <a:schemeClr val="accent2"/>
                </a:solidFill>
              </a:rPr>
              <a:t>예제</a:t>
            </a:r>
            <a:r>
              <a:rPr lang="en-US" altLang="ko-KR" dirty="0">
                <a:solidFill>
                  <a:schemeClr val="accent2"/>
                </a:solidFill>
              </a:rPr>
              <a:t>) </a:t>
            </a:r>
            <a:r>
              <a:rPr lang="ko-KR" altLang="en-US" dirty="0">
                <a:solidFill>
                  <a:schemeClr val="accent2"/>
                </a:solidFill>
              </a:rPr>
              <a:t>은행 시스템</a:t>
            </a:r>
          </a:p>
        </p:txBody>
      </p:sp>
      <p:sp>
        <p:nvSpPr>
          <p:cNvPr id="3" name="내용 개체 틀 2"/>
          <p:cNvSpPr>
            <a:spLocks noGrp="1"/>
          </p:cNvSpPr>
          <p:nvPr>
            <p:ph idx="1"/>
          </p:nvPr>
        </p:nvSpPr>
        <p:spPr/>
        <p:txBody>
          <a:bodyPr/>
          <a:lstStyle/>
          <a:p>
            <a:r>
              <a:rPr lang="en-US" altLang="ko-KR" dirty="0"/>
              <a:t>User Story #1</a:t>
            </a:r>
          </a:p>
          <a:p>
            <a:pPr>
              <a:buNone/>
            </a:pPr>
            <a:endParaRPr lang="en-US" altLang="ko-KR" dirty="0"/>
          </a:p>
          <a:p>
            <a:pPr>
              <a:buNone/>
            </a:pPr>
            <a:r>
              <a:rPr lang="en-US" altLang="ko-KR" dirty="0"/>
              <a:t>  </a:t>
            </a:r>
            <a:r>
              <a:rPr lang="ko-KR" altLang="en-US" dirty="0"/>
              <a:t>고객</a:t>
            </a:r>
            <a:r>
              <a:rPr lang="en-US" altLang="ko-KR" dirty="0"/>
              <a:t>(</a:t>
            </a:r>
            <a:r>
              <a:rPr lang="ko-KR" altLang="en-US" dirty="0"/>
              <a:t>사용자</a:t>
            </a:r>
            <a:r>
              <a:rPr lang="en-US" altLang="ko-KR" dirty="0"/>
              <a:t>)</a:t>
            </a:r>
            <a:r>
              <a:rPr lang="ko-KR" altLang="en-US" dirty="0"/>
              <a:t>은 계좌 조회를 하기 위하여 로그인을 하고자 한다</a:t>
            </a:r>
            <a:r>
              <a:rPr lang="en-US" altLang="ko-KR" dirty="0"/>
              <a:t>.</a:t>
            </a:r>
            <a:endParaRPr lang="ko-KR" altLang="en-US" dirty="0"/>
          </a:p>
          <a:p>
            <a:endParaRPr lang="ko-KR"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22114"/>
          </a:xfrm>
        </p:spPr>
        <p:txBody>
          <a:bodyPr/>
          <a:lstStyle/>
          <a:p>
            <a:r>
              <a:rPr lang="en-US" altLang="ko-KR" dirty="0">
                <a:solidFill>
                  <a:schemeClr val="accent2"/>
                </a:solidFill>
              </a:rPr>
              <a:t>Tasks </a:t>
            </a:r>
            <a:endParaRPr lang="ko-KR" altLang="en-US" dirty="0">
              <a:solidFill>
                <a:schemeClr val="accent2"/>
              </a:solidFill>
            </a:endParaRPr>
          </a:p>
        </p:txBody>
      </p:sp>
      <p:sp>
        <p:nvSpPr>
          <p:cNvPr id="3" name="내용 개체 틀 2"/>
          <p:cNvSpPr>
            <a:spLocks noGrp="1"/>
          </p:cNvSpPr>
          <p:nvPr>
            <p:ph idx="1"/>
          </p:nvPr>
        </p:nvSpPr>
        <p:spPr/>
        <p:txBody>
          <a:bodyPr>
            <a:normAutofit fontScale="85000" lnSpcReduction="20000"/>
          </a:bodyPr>
          <a:lstStyle/>
          <a:p>
            <a:pPr>
              <a:buNone/>
            </a:pPr>
            <a:r>
              <a:rPr lang="en-US" altLang="ko-KR" dirty="0"/>
              <a:t>1 </a:t>
            </a:r>
            <a:r>
              <a:rPr lang="ko-KR" altLang="en-US" dirty="0">
                <a:latin typeface="HY견명조" panose="02030600000101010101" pitchFamily="18" charset="-127"/>
                <a:ea typeface="HY견명조" panose="02030600000101010101" pitchFamily="18" charset="-127"/>
              </a:rPr>
              <a:t>사용자는 공인인증서를 클릭하거나 아이디</a:t>
            </a:r>
            <a:r>
              <a:rPr lang="en-US" altLang="ko-KR" dirty="0">
                <a:latin typeface="HY견명조" panose="02030600000101010101" pitchFamily="18" charset="-127"/>
                <a:ea typeface="HY견명조" panose="02030600000101010101" pitchFamily="18" charset="-127"/>
              </a:rPr>
              <a:t>/</a:t>
            </a:r>
            <a:r>
              <a:rPr lang="ko-KR" altLang="en-US" dirty="0">
                <a:latin typeface="HY견명조" panose="02030600000101010101" pitchFamily="18" charset="-127"/>
                <a:ea typeface="HY견명조" panose="02030600000101010101" pitchFamily="18" charset="-127"/>
              </a:rPr>
              <a:t>비밀번호를 입력하여 로그인 한다</a:t>
            </a:r>
            <a:r>
              <a:rPr lang="en-US" altLang="ko-KR" dirty="0">
                <a:latin typeface="HY견명조" panose="02030600000101010101" pitchFamily="18" charset="-127"/>
                <a:ea typeface="HY견명조" panose="02030600000101010101" pitchFamily="18" charset="-127"/>
              </a:rPr>
              <a:t>.</a:t>
            </a:r>
          </a:p>
          <a:p>
            <a:pPr>
              <a:buNone/>
            </a:pPr>
            <a:endParaRPr lang="ko-KR" altLang="en-US" dirty="0">
              <a:latin typeface="HY견명조" panose="02030600000101010101" pitchFamily="18" charset="-127"/>
              <a:ea typeface="HY견명조" panose="02030600000101010101" pitchFamily="18" charset="-127"/>
            </a:endParaRPr>
          </a:p>
          <a:p>
            <a:pPr>
              <a:buNone/>
            </a:pPr>
            <a:r>
              <a:rPr lang="en-US" altLang="ko-KR" dirty="0">
                <a:latin typeface="HY견명조" panose="02030600000101010101" pitchFamily="18" charset="-127"/>
                <a:ea typeface="HY견명조" panose="02030600000101010101" pitchFamily="18" charset="-127"/>
              </a:rPr>
              <a:t>2 </a:t>
            </a:r>
            <a:r>
              <a:rPr lang="ko-KR" altLang="en-US" dirty="0">
                <a:latin typeface="HY견명조" panose="02030600000101010101" pitchFamily="18" charset="-127"/>
                <a:ea typeface="HY견명조" panose="02030600000101010101" pitchFamily="18" charset="-127"/>
              </a:rPr>
              <a:t>사용자의 아이디와 비밀번호 시스템의 고객 데이터베이스 테이블에 저장되어져 있다</a:t>
            </a:r>
            <a:r>
              <a:rPr lang="en-US" altLang="ko-KR" dirty="0">
                <a:latin typeface="HY견명조" panose="02030600000101010101" pitchFamily="18" charset="-127"/>
                <a:ea typeface="HY견명조" panose="02030600000101010101" pitchFamily="18" charset="-127"/>
              </a:rPr>
              <a:t>.</a:t>
            </a:r>
            <a:endParaRPr lang="ko-KR" altLang="en-US" dirty="0">
              <a:latin typeface="HY견명조" panose="02030600000101010101" pitchFamily="18" charset="-127"/>
              <a:ea typeface="HY견명조" panose="02030600000101010101" pitchFamily="18" charset="-127"/>
            </a:endParaRPr>
          </a:p>
          <a:p>
            <a:r>
              <a:rPr lang="en-US" altLang="ko-KR" dirty="0">
                <a:latin typeface="HY견명조" panose="02030600000101010101" pitchFamily="18" charset="-127"/>
                <a:ea typeface="HY견명조" panose="02030600000101010101" pitchFamily="18" charset="-127"/>
              </a:rPr>
              <a:t> </a:t>
            </a:r>
            <a:r>
              <a:rPr lang="ko-KR" altLang="en-US" dirty="0">
                <a:latin typeface="HY견명조" panose="02030600000101010101" pitchFamily="18" charset="-127"/>
                <a:ea typeface="HY견명조" panose="02030600000101010101" pitchFamily="18" charset="-127"/>
              </a:rPr>
              <a:t>고객의 아이디와 비밀번호가 </a:t>
            </a:r>
            <a:r>
              <a:rPr lang="en-US" altLang="ko-KR" dirty="0">
                <a:latin typeface="HY견명조" panose="02030600000101010101" pitchFamily="18" charset="-127"/>
                <a:ea typeface="HY견명조" panose="02030600000101010101" pitchFamily="18" charset="-127"/>
              </a:rPr>
              <a:t>DB </a:t>
            </a:r>
            <a:r>
              <a:rPr lang="ko-KR" altLang="en-US" dirty="0">
                <a:latin typeface="HY견명조" panose="02030600000101010101" pitchFamily="18" charset="-127"/>
                <a:ea typeface="HY견명조" panose="02030600000101010101" pitchFamily="18" charset="-127"/>
              </a:rPr>
              <a:t>테이블에 저장되어 있다면 </a:t>
            </a:r>
            <a:r>
              <a:rPr lang="ko-KR" altLang="en-US" dirty="0" err="1">
                <a:latin typeface="HY견명조" panose="02030600000101010101" pitchFamily="18" charset="-127"/>
                <a:ea typeface="HY견명조" panose="02030600000101010101" pitchFamily="18" charset="-127"/>
              </a:rPr>
              <a:t>로그인을</a:t>
            </a:r>
            <a:r>
              <a:rPr lang="ko-KR" altLang="en-US" dirty="0">
                <a:latin typeface="HY견명조" panose="02030600000101010101" pitchFamily="18" charset="-127"/>
                <a:ea typeface="HY견명조" panose="02030600000101010101" pitchFamily="18" charset="-127"/>
              </a:rPr>
              <a:t> 허용한다</a:t>
            </a:r>
            <a:r>
              <a:rPr lang="en-US" altLang="ko-KR" dirty="0">
                <a:latin typeface="HY견명조" panose="02030600000101010101" pitchFamily="18" charset="-127"/>
                <a:ea typeface="HY견명조" panose="02030600000101010101" pitchFamily="18" charset="-127"/>
              </a:rPr>
              <a:t>.</a:t>
            </a:r>
            <a:endParaRPr lang="ko-KR" altLang="en-US" dirty="0">
              <a:latin typeface="HY견명조" panose="02030600000101010101" pitchFamily="18" charset="-127"/>
              <a:ea typeface="HY견명조" panose="02030600000101010101" pitchFamily="18" charset="-127"/>
            </a:endParaRPr>
          </a:p>
          <a:p>
            <a:r>
              <a:rPr lang="ko-KR" altLang="en-US" dirty="0">
                <a:latin typeface="HY견명조" panose="02030600000101010101" pitchFamily="18" charset="-127"/>
                <a:ea typeface="HY견명조" panose="02030600000101010101" pitchFamily="18" charset="-127"/>
              </a:rPr>
              <a:t> 단</a:t>
            </a:r>
            <a:r>
              <a:rPr lang="en-US" altLang="ko-KR" dirty="0">
                <a:latin typeface="HY견명조" panose="02030600000101010101" pitchFamily="18" charset="-127"/>
                <a:ea typeface="HY견명조" panose="02030600000101010101" pitchFamily="18" charset="-127"/>
              </a:rPr>
              <a:t>, </a:t>
            </a:r>
            <a:r>
              <a:rPr lang="ko-KR" altLang="en-US" dirty="0">
                <a:latin typeface="HY견명조" panose="02030600000101010101" pitchFamily="18" charset="-127"/>
                <a:ea typeface="HY견명조" panose="02030600000101010101" pitchFamily="18" charset="-127"/>
              </a:rPr>
              <a:t>비밀번호 입력 오류 횟수가 </a:t>
            </a:r>
            <a:r>
              <a:rPr lang="en-US" altLang="ko-KR" dirty="0">
                <a:latin typeface="HY견명조" panose="02030600000101010101" pitchFamily="18" charset="-127"/>
                <a:ea typeface="HY견명조" panose="02030600000101010101" pitchFamily="18" charset="-127"/>
              </a:rPr>
              <a:t>3</a:t>
            </a:r>
            <a:r>
              <a:rPr lang="ko-KR" altLang="en-US" dirty="0">
                <a:latin typeface="HY견명조" panose="02030600000101010101" pitchFamily="18" charset="-127"/>
                <a:ea typeface="HY견명조" panose="02030600000101010101" pitchFamily="18" charset="-127"/>
              </a:rPr>
              <a:t>회를 넘지 않으면 </a:t>
            </a:r>
            <a:r>
              <a:rPr lang="ko-KR" altLang="en-US" dirty="0" err="1">
                <a:latin typeface="HY견명조" panose="02030600000101010101" pitchFamily="18" charset="-127"/>
                <a:ea typeface="HY견명조" panose="02030600000101010101" pitchFamily="18" charset="-127"/>
              </a:rPr>
              <a:t>로그인을</a:t>
            </a:r>
            <a:r>
              <a:rPr lang="ko-KR" altLang="en-US" dirty="0">
                <a:latin typeface="HY견명조" panose="02030600000101010101" pitchFamily="18" charset="-127"/>
                <a:ea typeface="HY견명조" panose="02030600000101010101" pitchFamily="18" charset="-127"/>
              </a:rPr>
              <a:t> 허용한다</a:t>
            </a:r>
            <a:r>
              <a:rPr lang="en-US" altLang="ko-KR" dirty="0">
                <a:latin typeface="HY견명조" panose="02030600000101010101" pitchFamily="18" charset="-127"/>
                <a:ea typeface="HY견명조" panose="02030600000101010101" pitchFamily="18" charset="-127"/>
              </a:rPr>
              <a:t>.</a:t>
            </a:r>
            <a:endParaRPr lang="ko-KR" altLang="en-US" dirty="0">
              <a:latin typeface="HY견명조" panose="02030600000101010101" pitchFamily="18" charset="-127"/>
              <a:ea typeface="HY견명조" panose="02030600000101010101" pitchFamily="18" charset="-127"/>
            </a:endParaRPr>
          </a:p>
          <a:p>
            <a:r>
              <a:rPr lang="ko-KR" altLang="en-US" dirty="0">
                <a:latin typeface="HY견명조" panose="02030600000101010101" pitchFamily="18" charset="-127"/>
                <a:ea typeface="HY견명조" panose="02030600000101010101" pitchFamily="18" charset="-127"/>
              </a:rPr>
              <a:t>고객의 비밀번호 입력횟수가 </a:t>
            </a:r>
            <a:r>
              <a:rPr lang="en-US" altLang="ko-KR" dirty="0">
                <a:latin typeface="HY견명조" panose="02030600000101010101" pitchFamily="18" charset="-127"/>
                <a:ea typeface="HY견명조" panose="02030600000101010101" pitchFamily="18" charset="-127"/>
              </a:rPr>
              <a:t>3</a:t>
            </a:r>
            <a:r>
              <a:rPr lang="ko-KR" altLang="en-US" dirty="0">
                <a:latin typeface="HY견명조" panose="02030600000101010101" pitchFamily="18" charset="-127"/>
                <a:ea typeface="HY견명조" panose="02030600000101010101" pitchFamily="18" charset="-127"/>
              </a:rPr>
              <a:t>회 이상이 되면 비밀번호 분실신고 화면으로 전환된다</a:t>
            </a:r>
            <a:r>
              <a:rPr lang="en-US" altLang="ko-KR" dirty="0"/>
              <a:t>.</a:t>
            </a:r>
            <a:endParaRPr lang="ko-KR" altLang="en-US" dirty="0"/>
          </a:p>
          <a:p>
            <a:endParaRPr lang="ko-K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476672"/>
            <a:ext cx="8229600" cy="5649491"/>
          </a:xfrm>
        </p:spPr>
        <p:txBody>
          <a:bodyPr>
            <a:normAutofit fontScale="92500" lnSpcReduction="20000"/>
          </a:bodyPr>
          <a:lstStyle/>
          <a:p>
            <a:pPr>
              <a:buNone/>
            </a:pPr>
            <a:r>
              <a:rPr lang="en-US" altLang="ko-KR" dirty="0"/>
              <a:t>4 </a:t>
            </a:r>
            <a:r>
              <a:rPr lang="ko-KR" altLang="en-US" dirty="0">
                <a:latin typeface="HY견명조" panose="02030600000101010101" pitchFamily="18" charset="-127"/>
                <a:ea typeface="HY견명조" panose="02030600000101010101" pitchFamily="18" charset="-127"/>
              </a:rPr>
              <a:t>비밀번호를 잘못 입력했을 경우 비밀번호 입력 오류 횟수를 증가한다</a:t>
            </a:r>
            <a:r>
              <a:rPr lang="en-US" altLang="ko-KR" dirty="0">
                <a:latin typeface="HY견명조" panose="02030600000101010101" pitchFamily="18" charset="-127"/>
                <a:ea typeface="HY견명조" panose="02030600000101010101" pitchFamily="18" charset="-127"/>
              </a:rPr>
              <a:t>.</a:t>
            </a:r>
            <a:endParaRPr lang="ko-KR" altLang="en-US" dirty="0">
              <a:latin typeface="HY견명조" panose="02030600000101010101" pitchFamily="18" charset="-127"/>
              <a:ea typeface="HY견명조" panose="02030600000101010101" pitchFamily="18" charset="-127"/>
            </a:endParaRPr>
          </a:p>
          <a:p>
            <a:pPr>
              <a:buNone/>
            </a:pPr>
            <a:r>
              <a:rPr lang="en-US" altLang="ko-KR" dirty="0">
                <a:latin typeface="HY견명조" panose="02030600000101010101" pitchFamily="18" charset="-127"/>
                <a:ea typeface="HY견명조" panose="02030600000101010101" pitchFamily="18" charset="-127"/>
              </a:rPr>
              <a:t>5 </a:t>
            </a:r>
            <a:r>
              <a:rPr lang="ko-KR" altLang="en-US" dirty="0">
                <a:latin typeface="HY견명조" panose="02030600000101010101" pitchFamily="18" charset="-127"/>
                <a:ea typeface="HY견명조" panose="02030600000101010101" pitchFamily="18" charset="-127"/>
              </a:rPr>
              <a:t>사용자의 아이디가 잘못 입력된 경우에는 계속 시도할 수 있도록 허용한다</a:t>
            </a:r>
            <a:r>
              <a:rPr lang="en-US" altLang="ko-KR" dirty="0">
                <a:latin typeface="HY견명조" panose="02030600000101010101" pitchFamily="18" charset="-127"/>
                <a:ea typeface="HY견명조" panose="02030600000101010101" pitchFamily="18" charset="-127"/>
              </a:rPr>
              <a:t>.</a:t>
            </a:r>
            <a:r>
              <a:rPr lang="ko-KR" altLang="en-US" dirty="0">
                <a:latin typeface="HY견명조" panose="02030600000101010101" pitchFamily="18" charset="-127"/>
                <a:ea typeface="HY견명조" panose="02030600000101010101" pitchFamily="18" charset="-127"/>
              </a:rPr>
              <a:t> </a:t>
            </a:r>
            <a:endParaRPr lang="en-US" altLang="ko-KR" dirty="0">
              <a:latin typeface="HY견명조" panose="02030600000101010101" pitchFamily="18" charset="-127"/>
              <a:ea typeface="HY견명조" panose="02030600000101010101" pitchFamily="18" charset="-127"/>
            </a:endParaRPr>
          </a:p>
          <a:p>
            <a:pPr>
              <a:buNone/>
            </a:pPr>
            <a:r>
              <a:rPr lang="en-US" altLang="ko-KR" dirty="0">
                <a:latin typeface="HY견명조" panose="02030600000101010101" pitchFamily="18" charset="-127"/>
                <a:ea typeface="HY견명조" panose="02030600000101010101" pitchFamily="18" charset="-127"/>
              </a:rPr>
              <a:t>   </a:t>
            </a:r>
            <a:r>
              <a:rPr lang="ko-KR" altLang="en-US" dirty="0">
                <a:latin typeface="HY견명조" panose="02030600000101010101" pitchFamily="18" charset="-127"/>
                <a:ea typeface="HY견명조" panose="02030600000101010101" pitchFamily="18" charset="-127"/>
              </a:rPr>
              <a:t>사용자가 아이디 검색을 원하면 자신의 이름과 계좌번호 그리고 이메일 정보를 입력한 후에 시스템에 저장된 아이디이면 이메일로 그 아이디를 전송한다</a:t>
            </a:r>
            <a:r>
              <a:rPr lang="en-US" altLang="ko-KR" dirty="0">
                <a:latin typeface="HY견명조" panose="02030600000101010101" pitchFamily="18" charset="-127"/>
                <a:ea typeface="HY견명조" panose="02030600000101010101" pitchFamily="18" charset="-127"/>
              </a:rPr>
              <a:t>.</a:t>
            </a:r>
            <a:endParaRPr lang="ko-KR" altLang="en-US" dirty="0">
              <a:latin typeface="HY견명조" panose="02030600000101010101" pitchFamily="18" charset="-127"/>
              <a:ea typeface="HY견명조" panose="02030600000101010101" pitchFamily="18" charset="-127"/>
            </a:endParaRPr>
          </a:p>
          <a:p>
            <a:pPr>
              <a:buNone/>
            </a:pPr>
            <a:r>
              <a:rPr lang="en-US" altLang="ko-KR" dirty="0">
                <a:latin typeface="HY견명조" panose="02030600000101010101" pitchFamily="18" charset="-127"/>
                <a:ea typeface="HY견명조" panose="02030600000101010101" pitchFamily="18" charset="-127"/>
              </a:rPr>
              <a:t>6 </a:t>
            </a:r>
            <a:r>
              <a:rPr lang="ko-KR" altLang="en-US" dirty="0">
                <a:latin typeface="HY견명조" panose="02030600000101010101" pitchFamily="18" charset="-127"/>
                <a:ea typeface="HY견명조" panose="02030600000101010101" pitchFamily="18" charset="-127"/>
              </a:rPr>
              <a:t>사용자가 비밀번호를 알고자 한다면 핸드폰을 이용한 본인 인증 절차를 거친 후에 아이디와 이메일을 입력하면 시스템에 저장된 것과 일치한다면 이메일로 새로운 비밀번호를 보낸다</a:t>
            </a:r>
            <a:r>
              <a:rPr lang="en-US" altLang="ko-KR" dirty="0">
                <a:latin typeface="HY견명조" panose="02030600000101010101" pitchFamily="18" charset="-127"/>
                <a:ea typeface="HY견명조" panose="02030600000101010101" pitchFamily="18" charset="-127"/>
              </a:rPr>
              <a:t>.</a:t>
            </a:r>
          </a:p>
          <a:p>
            <a:pPr>
              <a:buNone/>
            </a:pPr>
            <a:endParaRPr lang="ko-KR" altLang="en-US" dirty="0">
              <a:latin typeface="HY견명조" panose="02030600000101010101" pitchFamily="18" charset="-127"/>
              <a:ea typeface="HY견명조" panose="02030600000101010101" pitchFamily="18" charset="-127"/>
            </a:endParaRPr>
          </a:p>
          <a:p>
            <a:endParaRPr lang="ko-KR"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476672"/>
            <a:ext cx="8229600" cy="5649491"/>
          </a:xfrm>
        </p:spPr>
        <p:txBody>
          <a:bodyPr>
            <a:normAutofit/>
          </a:bodyPr>
          <a:lstStyle/>
          <a:p>
            <a:pPr>
              <a:buNone/>
            </a:pPr>
            <a:r>
              <a:rPr lang="en-US" altLang="ko-KR" dirty="0">
                <a:latin typeface="HY견명조" panose="02030600000101010101" pitchFamily="18" charset="-127"/>
                <a:ea typeface="HY견명조" panose="02030600000101010101" pitchFamily="18" charset="-127"/>
              </a:rPr>
              <a:t>7 </a:t>
            </a:r>
            <a:r>
              <a:rPr lang="ko-KR" altLang="en-US" dirty="0">
                <a:latin typeface="HY견명조" panose="02030600000101010101" pitchFamily="18" charset="-127"/>
                <a:ea typeface="HY견명조" panose="02030600000101010101" pitchFamily="18" charset="-127"/>
              </a:rPr>
              <a:t>핸드폰 본인 인증을 위해서 통신사 또는 이를 지원하는 회사 시스템과 연동한다</a:t>
            </a:r>
            <a:r>
              <a:rPr lang="en-US" altLang="ko-KR" dirty="0">
                <a:latin typeface="HY견명조" panose="02030600000101010101" pitchFamily="18" charset="-127"/>
                <a:ea typeface="HY견명조" panose="02030600000101010101" pitchFamily="18" charset="-127"/>
              </a:rPr>
              <a:t>.</a:t>
            </a:r>
            <a:endParaRPr lang="ko-KR" altLang="en-US" dirty="0">
              <a:latin typeface="HY견명조" panose="02030600000101010101" pitchFamily="18" charset="-127"/>
              <a:ea typeface="HY견명조" panose="02030600000101010101" pitchFamily="18" charset="-127"/>
            </a:endParaRPr>
          </a:p>
          <a:p>
            <a:pPr>
              <a:buNone/>
            </a:pPr>
            <a:r>
              <a:rPr lang="en-US" altLang="ko-KR" dirty="0">
                <a:latin typeface="HY견명조" panose="02030600000101010101" pitchFamily="18" charset="-127"/>
                <a:ea typeface="HY견명조" panose="02030600000101010101" pitchFamily="18" charset="-127"/>
              </a:rPr>
              <a:t>8 </a:t>
            </a:r>
            <a:r>
              <a:rPr lang="ko-KR" altLang="en-US" dirty="0">
                <a:latin typeface="HY견명조" panose="02030600000101010101" pitchFamily="18" charset="-127"/>
                <a:ea typeface="HY견명조" panose="02030600000101010101" pitchFamily="18" charset="-127"/>
              </a:rPr>
              <a:t>공인증인서로 로그인한 경우 공인인증서를 저장하고 있는 매체</a:t>
            </a:r>
            <a:r>
              <a:rPr lang="en-US" altLang="ko-KR" dirty="0">
                <a:latin typeface="HY견명조" panose="02030600000101010101" pitchFamily="18" charset="-127"/>
                <a:ea typeface="HY견명조" panose="02030600000101010101" pitchFamily="18" charset="-127"/>
              </a:rPr>
              <a:t>(HDD, USB)</a:t>
            </a:r>
            <a:r>
              <a:rPr lang="ko-KR" altLang="en-US" dirty="0">
                <a:latin typeface="HY견명조" panose="02030600000101010101" pitchFamily="18" charset="-127"/>
                <a:ea typeface="HY견명조" panose="02030600000101010101" pitchFamily="18" charset="-127"/>
              </a:rPr>
              <a:t>등과 연동이 되어야 한다</a:t>
            </a:r>
            <a:r>
              <a:rPr lang="en-US" altLang="ko-KR" dirty="0">
                <a:latin typeface="HY견명조" panose="02030600000101010101" pitchFamily="18" charset="-127"/>
                <a:ea typeface="HY견명조" panose="02030600000101010101" pitchFamily="18" charset="-127"/>
              </a:rPr>
              <a:t>.</a:t>
            </a:r>
          </a:p>
          <a:p>
            <a:pPr>
              <a:buNone/>
            </a:pPr>
            <a:r>
              <a:rPr lang="en-US" altLang="ko-KR" dirty="0">
                <a:latin typeface="HY견명조" panose="02030600000101010101" pitchFamily="18" charset="-127"/>
                <a:ea typeface="HY견명조" panose="02030600000101010101" pitchFamily="18" charset="-127"/>
              </a:rPr>
              <a:t>   </a:t>
            </a:r>
            <a:r>
              <a:rPr lang="ko-KR" altLang="en-US" dirty="0">
                <a:latin typeface="HY견명조" panose="02030600000101010101" pitchFamily="18" charset="-127"/>
                <a:ea typeface="HY견명조" panose="02030600000101010101" pitchFamily="18" charset="-127"/>
              </a:rPr>
              <a:t>단 이 때는 비밀번호 확인을 하지 않는다</a:t>
            </a:r>
            <a:r>
              <a:rPr lang="en-US" altLang="ko-KR" dirty="0">
                <a:latin typeface="HY견명조" panose="02030600000101010101" pitchFamily="18" charset="-127"/>
                <a:ea typeface="HY견명조" panose="02030600000101010101" pitchFamily="18" charset="-127"/>
              </a:rPr>
              <a:t>. </a:t>
            </a:r>
          </a:p>
          <a:p>
            <a:pPr>
              <a:buNone/>
            </a:pPr>
            <a:r>
              <a:rPr lang="en-US" altLang="ko-KR" dirty="0">
                <a:latin typeface="HY견명조" panose="02030600000101010101" pitchFamily="18" charset="-127"/>
                <a:ea typeface="HY견명조" panose="02030600000101010101" pitchFamily="18" charset="-127"/>
              </a:rPr>
              <a:t>9 </a:t>
            </a:r>
            <a:r>
              <a:rPr lang="ko-KR" altLang="en-US" dirty="0">
                <a:latin typeface="HY견명조" panose="02030600000101010101" pitchFamily="18" charset="-127"/>
                <a:ea typeface="HY견명조" panose="02030600000101010101" pitchFamily="18" charset="-127"/>
              </a:rPr>
              <a:t>사용자의 아이디</a:t>
            </a:r>
            <a:r>
              <a:rPr lang="en-US" altLang="ko-KR" dirty="0">
                <a:latin typeface="HY견명조" panose="02030600000101010101" pitchFamily="18" charset="-127"/>
                <a:ea typeface="HY견명조" panose="02030600000101010101" pitchFamily="18" charset="-127"/>
              </a:rPr>
              <a:t>/</a:t>
            </a:r>
            <a:r>
              <a:rPr lang="ko-KR" altLang="en-US" dirty="0">
                <a:latin typeface="HY견명조" panose="02030600000101010101" pitchFamily="18" charset="-127"/>
                <a:ea typeface="HY견명조" panose="02030600000101010101" pitchFamily="18" charset="-127"/>
              </a:rPr>
              <a:t>비밀번호는 자사가 제공하는 방식으로 암호화한다</a:t>
            </a:r>
            <a:r>
              <a:rPr lang="en-US" altLang="ko-KR" dirty="0">
                <a:latin typeface="HY견명조" panose="02030600000101010101" pitchFamily="18" charset="-127"/>
                <a:ea typeface="HY견명조" panose="02030600000101010101" pitchFamily="18" charset="-127"/>
              </a:rPr>
              <a:t>.</a:t>
            </a:r>
            <a:endParaRPr lang="ko-KR" altLang="en-US" dirty="0">
              <a:latin typeface="HY견명조" panose="02030600000101010101" pitchFamily="18" charset="-127"/>
              <a:ea typeface="HY견명조" panose="02030600000101010101" pitchFamily="18" charset="-127"/>
            </a:endParaRPr>
          </a:p>
          <a:p>
            <a:endParaRPr lang="ko-KR" altLang="en-US" dirty="0"/>
          </a:p>
        </p:txBody>
      </p:sp>
    </p:spTree>
    <p:extLst>
      <p:ext uri="{BB962C8B-B14F-4D97-AF65-F5344CB8AC3E}">
        <p14:creationId xmlns:p14="http://schemas.microsoft.com/office/powerpoint/2010/main" val="117059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b="1" dirty="0">
                <a:solidFill>
                  <a:schemeClr val="accent2"/>
                </a:solidFill>
                <a:effectLst>
                  <a:outerShdw blurRad="50800" dist="38100" algn="tr" rotWithShape="0">
                    <a:prstClr val="black">
                      <a:alpha val="40000"/>
                    </a:prstClr>
                  </a:outerShdw>
                </a:effectLst>
              </a:rPr>
              <a:t>Top 12 Failure Modes for Scrum</a:t>
            </a:r>
            <a:br>
              <a:rPr lang="en-US" altLang="ko-KR" dirty="0"/>
            </a:br>
            <a:endParaRPr lang="ko-KR" altLang="en-US" dirty="0"/>
          </a:p>
        </p:txBody>
      </p:sp>
      <p:sp>
        <p:nvSpPr>
          <p:cNvPr id="3" name="내용 개체 틀 2"/>
          <p:cNvSpPr>
            <a:spLocks noGrp="1"/>
          </p:cNvSpPr>
          <p:nvPr>
            <p:ph idx="1"/>
          </p:nvPr>
        </p:nvSpPr>
        <p:spPr>
          <a:xfrm>
            <a:off x="455317" y="1166018"/>
            <a:ext cx="8229600" cy="4525963"/>
          </a:xfrm>
        </p:spPr>
        <p:txBody>
          <a:bodyPr>
            <a:normAutofit fontScale="70000" lnSpcReduction="20000"/>
          </a:bodyPr>
          <a:lstStyle/>
          <a:p>
            <a:r>
              <a:rPr lang="en-US" altLang="ko-KR" dirty="0">
                <a:effectLst>
                  <a:outerShdw blurRad="50800" dist="38100" algn="tr" rotWithShape="0">
                    <a:prstClr val="black">
                      <a:alpha val="40000"/>
                    </a:prstClr>
                  </a:outerShdw>
                </a:effectLst>
              </a:rPr>
              <a:t>No stable teams or people not assigned 100% to one team</a:t>
            </a:r>
            <a:endParaRPr lang="en-US" altLang="ko-KR" dirty="0"/>
          </a:p>
          <a:p>
            <a:r>
              <a:rPr lang="en-US" altLang="ko-KR" dirty="0">
                <a:effectLst>
                  <a:outerShdw blurRad="50800" dist="38100" algn="tr" rotWithShape="0">
                    <a:prstClr val="black">
                      <a:alpha val="40000"/>
                    </a:prstClr>
                  </a:outerShdw>
                </a:effectLst>
              </a:rPr>
              <a:t>Poor user stories, no clear definition of READY (bad product owner)</a:t>
            </a:r>
            <a:endParaRPr lang="en-US" altLang="ko-KR" dirty="0"/>
          </a:p>
          <a:p>
            <a:r>
              <a:rPr lang="en-US" altLang="ko-KR" dirty="0">
                <a:effectLst>
                  <a:outerShdw blurRad="50800" dist="38100" algn="tr" rotWithShape="0">
                    <a:prstClr val="black">
                      <a:alpha val="40000"/>
                    </a:prstClr>
                  </a:outerShdw>
                </a:effectLst>
              </a:rPr>
              <a:t>Taking too much into a sprint and failing to deliver working</a:t>
            </a:r>
            <a:endParaRPr lang="en-US" altLang="ko-KR" dirty="0"/>
          </a:p>
          <a:p>
            <a:pPr>
              <a:buNone/>
            </a:pPr>
            <a:r>
              <a:rPr lang="en-US" altLang="ko-KR" dirty="0">
                <a:effectLst>
                  <a:outerShdw blurRad="50800" dist="38100" algn="tr" rotWithShape="0">
                    <a:prstClr val="black">
                      <a:alpha val="40000"/>
                    </a:prstClr>
                  </a:outerShdw>
                </a:effectLst>
              </a:rPr>
              <a:t>    software</a:t>
            </a:r>
            <a:endParaRPr lang="en-US" altLang="ko-KR" dirty="0"/>
          </a:p>
          <a:p>
            <a:r>
              <a:rPr lang="en-US" altLang="ko-KR" dirty="0">
                <a:effectLst>
                  <a:outerShdw blurRad="50800" dist="38100" algn="tr" rotWithShape="0">
                    <a:prstClr val="black">
                      <a:alpha val="40000"/>
                    </a:prstClr>
                  </a:outerShdw>
                </a:effectLst>
              </a:rPr>
              <a:t>Daily meeting not replanting and removing impediments</a:t>
            </a:r>
            <a:endParaRPr lang="en-US" altLang="ko-KR" dirty="0"/>
          </a:p>
          <a:p>
            <a:r>
              <a:rPr lang="en-US" altLang="ko-KR" dirty="0">
                <a:effectLst>
                  <a:outerShdw blurRad="50800" dist="38100" algn="tr" rotWithShape="0">
                    <a:prstClr val="black">
                      <a:alpha val="40000"/>
                    </a:prstClr>
                  </a:outerShdw>
                </a:effectLst>
              </a:rPr>
              <a:t>Not fixing bugs found inside a sprint, particular integration bugs</a:t>
            </a:r>
            <a:endParaRPr lang="en-US" altLang="ko-KR" dirty="0"/>
          </a:p>
          <a:p>
            <a:r>
              <a:rPr lang="en-US" altLang="ko-KR" dirty="0">
                <a:effectLst>
                  <a:outerShdw blurRad="50800" dist="38100" algn="tr" rotWithShape="0">
                    <a:prstClr val="black">
                      <a:alpha val="40000"/>
                    </a:prstClr>
                  </a:outerShdw>
                </a:effectLst>
              </a:rPr>
              <a:t>Working on too many stories at once inside the sprint</a:t>
            </a:r>
            <a:endParaRPr lang="en-US" altLang="ko-KR" dirty="0"/>
          </a:p>
          <a:p>
            <a:r>
              <a:rPr lang="en-US" altLang="ko-KR" dirty="0">
                <a:effectLst>
                  <a:outerShdw blurRad="50800" dist="38100" algn="tr" rotWithShape="0">
                    <a:prstClr val="black">
                      <a:alpha val="40000"/>
                    </a:prstClr>
                  </a:outerShdw>
                </a:effectLst>
              </a:rPr>
              <a:t>Failure to have a plan for interruptions or emergencies</a:t>
            </a:r>
            <a:endParaRPr lang="en-US" altLang="ko-KR" dirty="0"/>
          </a:p>
          <a:p>
            <a:r>
              <a:rPr lang="en-US" altLang="ko-KR" dirty="0">
                <a:effectLst>
                  <a:outerShdw blurRad="50800" dist="38100" algn="tr" rotWithShape="0">
                    <a:prstClr val="black">
                      <a:alpha val="40000"/>
                    </a:prstClr>
                  </a:outerShdw>
                </a:effectLst>
              </a:rPr>
              <a:t>No clear definition of DONE</a:t>
            </a:r>
            <a:endParaRPr lang="en-US" altLang="ko-KR" dirty="0"/>
          </a:p>
          <a:p>
            <a:r>
              <a:rPr lang="en-US" altLang="ko-KR" dirty="0">
                <a:effectLst>
                  <a:outerShdw blurRad="50800" dist="38100" algn="tr" rotWithShape="0">
                    <a:prstClr val="black">
                      <a:alpha val="40000"/>
                    </a:prstClr>
                  </a:outerShdw>
                </a:effectLst>
              </a:rPr>
              <a:t>Not executing improvements identified in the retrospective</a:t>
            </a:r>
            <a:endParaRPr lang="en-US" altLang="ko-KR" dirty="0"/>
          </a:p>
          <a:p>
            <a:r>
              <a:rPr lang="en-US" altLang="ko-KR" dirty="0">
                <a:effectLst>
                  <a:outerShdw blurRad="50800" dist="38100" algn="tr" rotWithShape="0">
                    <a:prstClr val="black">
                      <a:alpha val="40000"/>
                    </a:prstClr>
                  </a:outerShdw>
                </a:effectLst>
              </a:rPr>
              <a:t>Overburdening team (bad management, no happiness metric)</a:t>
            </a:r>
            <a:endParaRPr lang="en-US" altLang="ko-KR" dirty="0"/>
          </a:p>
          <a:p>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solidFill>
                  <a:schemeClr val="accent2"/>
                </a:solidFill>
              </a:rPr>
              <a:t>제약 사향 기술적인 내용</a:t>
            </a:r>
          </a:p>
        </p:txBody>
      </p:sp>
      <p:sp>
        <p:nvSpPr>
          <p:cNvPr id="3" name="내용 개체 틀 2"/>
          <p:cNvSpPr>
            <a:spLocks noGrp="1"/>
          </p:cNvSpPr>
          <p:nvPr>
            <p:ph idx="1"/>
          </p:nvPr>
        </p:nvSpPr>
        <p:spPr/>
        <p:txBody>
          <a:bodyPr/>
          <a:lstStyle/>
          <a:p>
            <a:r>
              <a:rPr lang="ko-KR" altLang="en-US" dirty="0"/>
              <a:t>위 내용을 근거로 지켜야 할 제약 사항 및</a:t>
            </a:r>
            <a:endParaRPr lang="en-US" altLang="ko-KR" dirty="0"/>
          </a:p>
          <a:p>
            <a:pPr marL="0" indent="0">
              <a:buNone/>
            </a:pPr>
            <a:r>
              <a:rPr lang="ko-KR" altLang="en-US" dirty="0"/>
              <a:t>  기술적인 내용을 각 </a:t>
            </a:r>
            <a:r>
              <a:rPr lang="en-US" altLang="ko-KR" dirty="0"/>
              <a:t>Task</a:t>
            </a:r>
            <a:r>
              <a:rPr lang="ko-KR" altLang="en-US" dirty="0"/>
              <a:t>에 추가해야 한다</a:t>
            </a:r>
            <a:r>
              <a:rPr lang="en-US" altLang="ko-KR" dirty="0"/>
              <a:t>.</a:t>
            </a:r>
          </a:p>
          <a:p>
            <a:r>
              <a:rPr lang="ko-KR" altLang="en-US" dirty="0"/>
              <a:t>다른</a:t>
            </a:r>
            <a:r>
              <a:rPr lang="en-US" altLang="ko-KR" dirty="0"/>
              <a:t> </a:t>
            </a:r>
            <a:r>
              <a:rPr lang="ko-KR" altLang="en-US" dirty="0"/>
              <a:t>문서 참조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accent2"/>
                </a:solidFill>
              </a:rPr>
              <a:t>Product Backlog</a:t>
            </a:r>
            <a:endParaRPr lang="ko-KR" altLang="en-US" dirty="0">
              <a:solidFill>
                <a:schemeClr val="accent2"/>
              </a:solidFill>
            </a:endParaRPr>
          </a:p>
        </p:txBody>
      </p:sp>
      <p:sp>
        <p:nvSpPr>
          <p:cNvPr id="3" name="내용 개체 틀 2"/>
          <p:cNvSpPr>
            <a:spLocks noGrp="1"/>
          </p:cNvSpPr>
          <p:nvPr>
            <p:ph idx="1"/>
          </p:nvPr>
        </p:nvSpPr>
        <p:spPr/>
        <p:txBody>
          <a:bodyPr>
            <a:normAutofit fontScale="85000" lnSpcReduction="10000"/>
          </a:bodyPr>
          <a:lstStyle/>
          <a:p>
            <a:r>
              <a:rPr lang="en-US" altLang="ko-KR" dirty="0">
                <a:effectLst>
                  <a:outerShdw blurRad="50800" dist="38100" algn="tr" rotWithShape="0">
                    <a:prstClr val="black">
                      <a:alpha val="40000"/>
                    </a:prstClr>
                  </a:outerShdw>
                </a:effectLst>
              </a:rPr>
              <a:t>The Product Backlog consists of work to be done</a:t>
            </a:r>
            <a:r>
              <a:rPr lang="en-US" altLang="ko-KR" dirty="0"/>
              <a:t> </a:t>
            </a:r>
            <a:r>
              <a:rPr lang="en-US" altLang="ko-KR" dirty="0">
                <a:effectLst>
                  <a:outerShdw blurRad="50800" dist="38100" algn="tr" rotWithShape="0">
                    <a:prstClr val="black">
                      <a:alpha val="40000"/>
                    </a:prstClr>
                  </a:outerShdw>
                </a:effectLst>
              </a:rPr>
              <a:t>ordered by business value</a:t>
            </a:r>
            <a:endParaRPr lang="en-US" altLang="ko-KR" dirty="0"/>
          </a:p>
          <a:p>
            <a:r>
              <a:rPr lang="en-US" altLang="ko-KR" dirty="0">
                <a:effectLst>
                  <a:outerShdw blurRad="50800" dist="38100" algn="tr" rotWithShape="0">
                    <a:prstClr val="black">
                      <a:alpha val="40000"/>
                    </a:prstClr>
                  </a:outerShdw>
                </a:effectLst>
              </a:rPr>
              <a:t>Anyone can put anything on the backlog</a:t>
            </a:r>
            <a:endParaRPr lang="en-US" altLang="ko-KR" dirty="0"/>
          </a:p>
          <a:p>
            <a:r>
              <a:rPr lang="en-US" altLang="ko-KR" dirty="0">
                <a:effectLst>
                  <a:outerShdw blurRad="50800" dist="38100" algn="tr" rotWithShape="0">
                    <a:prstClr val="black">
                      <a:alpha val="40000"/>
                    </a:prstClr>
                  </a:outerShdw>
                </a:effectLst>
              </a:rPr>
              <a:t>Product Owner is the final authority on ordering</a:t>
            </a:r>
            <a:endParaRPr lang="en-US" altLang="ko-KR" dirty="0"/>
          </a:p>
          <a:p>
            <a:pPr>
              <a:buNone/>
            </a:pPr>
            <a:r>
              <a:rPr lang="en-US" altLang="ko-KR" dirty="0">
                <a:effectLst>
                  <a:outerShdw blurRad="50800" dist="38100" algn="tr" rotWithShape="0">
                    <a:prstClr val="black">
                      <a:alpha val="40000"/>
                    </a:prstClr>
                  </a:outerShdw>
                </a:effectLst>
              </a:rPr>
              <a:t>   the backlog.</a:t>
            </a:r>
            <a:endParaRPr lang="en-US" altLang="ko-KR" dirty="0"/>
          </a:p>
          <a:p>
            <a:r>
              <a:rPr lang="en-US" altLang="ko-KR" dirty="0">
                <a:effectLst>
                  <a:outerShdw blurRad="50800" dist="38100" algn="tr" rotWithShape="0">
                    <a:prstClr val="black">
                      <a:alpha val="40000"/>
                    </a:prstClr>
                  </a:outerShdw>
                </a:effectLst>
              </a:rPr>
              <a:t>The backlog consists of Product Backlog Items</a:t>
            </a:r>
            <a:endParaRPr lang="en-US" altLang="ko-KR" dirty="0"/>
          </a:p>
          <a:p>
            <a:pPr>
              <a:buNone/>
            </a:pPr>
            <a:r>
              <a:rPr lang="en-US" altLang="ko-KR" dirty="0">
                <a:effectLst>
                  <a:outerShdw blurRad="50800" dist="38100" algn="tr" rotWithShape="0">
                    <a:prstClr val="black">
                      <a:alpha val="40000"/>
                    </a:prstClr>
                  </a:outerShdw>
                </a:effectLst>
              </a:rPr>
              <a:t>   (PBIs)</a:t>
            </a:r>
            <a:endParaRPr lang="en-US" altLang="ko-KR" dirty="0"/>
          </a:p>
          <a:p>
            <a:r>
              <a:rPr lang="en-US" altLang="ko-KR" dirty="0">
                <a:effectLst>
                  <a:outerShdw blurRad="50800" dist="38100" algn="tr" rotWithShape="0">
                    <a:prstClr val="black">
                      <a:alpha val="40000"/>
                    </a:prstClr>
                  </a:outerShdw>
                </a:effectLst>
              </a:rPr>
              <a:t>The majority of Scrum teams use User Stories as</a:t>
            </a:r>
            <a:endParaRPr lang="en-US" altLang="ko-KR" dirty="0"/>
          </a:p>
          <a:p>
            <a:pPr>
              <a:buNone/>
            </a:pPr>
            <a:r>
              <a:rPr lang="en-US" altLang="ko-KR" dirty="0">
                <a:effectLst>
                  <a:outerShdw blurRad="50800" dist="38100" algn="tr" rotWithShape="0">
                    <a:prstClr val="black">
                      <a:alpha val="40000"/>
                    </a:prstClr>
                  </a:outerShdw>
                </a:effectLst>
              </a:rPr>
              <a:t>   PBIs.</a:t>
            </a:r>
            <a:endParaRPr lang="en-US" altLang="ko-KR" dirty="0"/>
          </a:p>
          <a:p>
            <a:endParaRPr lang="ko-KR"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C3F978-5636-4C22-9DF3-88F7E235F36E}"/>
              </a:ext>
            </a:extLst>
          </p:cNvPr>
          <p:cNvSpPr>
            <a:spLocks noGrp="1"/>
          </p:cNvSpPr>
          <p:nvPr>
            <p:ph type="title"/>
          </p:nvPr>
        </p:nvSpPr>
        <p:spPr/>
        <p:txBody>
          <a:bodyPr/>
          <a:lstStyle/>
          <a:p>
            <a:r>
              <a:rPr lang="ko-KR" altLang="en-US" dirty="0">
                <a:solidFill>
                  <a:srgbClr val="FF0000"/>
                </a:solidFill>
              </a:rPr>
              <a:t>프로젝트</a:t>
            </a:r>
            <a:r>
              <a:rPr lang="en-US" altLang="ko-KR" dirty="0">
                <a:solidFill>
                  <a:srgbClr val="FF0000"/>
                </a:solidFill>
              </a:rPr>
              <a:t>(</a:t>
            </a:r>
            <a:r>
              <a:rPr lang="ko-KR" altLang="en-US" dirty="0">
                <a:solidFill>
                  <a:srgbClr val="FF0000"/>
                </a:solidFill>
              </a:rPr>
              <a:t>과제</a:t>
            </a:r>
            <a:r>
              <a:rPr lang="en-US" altLang="ko-KR" dirty="0">
                <a:solidFill>
                  <a:srgbClr val="FF0000"/>
                </a:solidFill>
              </a:rPr>
              <a:t>)</a:t>
            </a:r>
            <a:endParaRPr lang="ko-KR" altLang="en-US" dirty="0">
              <a:solidFill>
                <a:srgbClr val="FF0000"/>
              </a:solidFill>
            </a:endParaRPr>
          </a:p>
        </p:txBody>
      </p:sp>
      <p:sp>
        <p:nvSpPr>
          <p:cNvPr id="3" name="내용 개체 틀 2">
            <a:extLst>
              <a:ext uri="{FF2B5EF4-FFF2-40B4-BE49-F238E27FC236}">
                <a16:creationId xmlns:a16="http://schemas.microsoft.com/office/drawing/2014/main" id="{90136A4F-6EBA-4127-B477-9CC0EACF9155}"/>
              </a:ext>
            </a:extLst>
          </p:cNvPr>
          <p:cNvSpPr>
            <a:spLocks noGrp="1"/>
          </p:cNvSpPr>
          <p:nvPr>
            <p:ph idx="1"/>
          </p:nvPr>
        </p:nvSpPr>
        <p:spPr/>
        <p:txBody>
          <a:bodyPr>
            <a:normAutofit fontScale="92500"/>
          </a:bodyPr>
          <a:lstStyle/>
          <a:p>
            <a:r>
              <a:rPr lang="ko-KR" altLang="en-US" dirty="0"/>
              <a:t>관심있는 웹 또는 앱 사이트를 하나 선정한다</a:t>
            </a:r>
            <a:r>
              <a:rPr lang="en-US" altLang="ko-KR" dirty="0"/>
              <a:t>.</a:t>
            </a:r>
          </a:p>
          <a:p>
            <a:r>
              <a:rPr lang="ko-KR" altLang="en-US" dirty="0"/>
              <a:t>관심 사이트의 메뉴를 보고 </a:t>
            </a:r>
            <a:r>
              <a:rPr lang="en-US" altLang="ko-KR" dirty="0"/>
              <a:t>Product Backlog</a:t>
            </a:r>
            <a:r>
              <a:rPr lang="ko-KR" altLang="en-US" dirty="0"/>
              <a:t>를 기술한다</a:t>
            </a:r>
            <a:r>
              <a:rPr lang="en-US" altLang="ko-KR" dirty="0"/>
              <a:t>.</a:t>
            </a:r>
          </a:p>
          <a:p>
            <a:r>
              <a:rPr lang="en-US" altLang="ko-KR" dirty="0"/>
              <a:t>10</a:t>
            </a:r>
            <a:r>
              <a:rPr lang="ko-KR" altLang="en-US" dirty="0"/>
              <a:t>개 이상의 </a:t>
            </a:r>
            <a:r>
              <a:rPr lang="en-US" altLang="ko-KR" dirty="0"/>
              <a:t>User</a:t>
            </a:r>
            <a:r>
              <a:rPr lang="ko-KR" altLang="en-US" dirty="0"/>
              <a:t> </a:t>
            </a:r>
            <a:r>
              <a:rPr lang="en-US" altLang="ko-KR" dirty="0"/>
              <a:t>story</a:t>
            </a:r>
            <a:r>
              <a:rPr lang="ko-KR" altLang="en-US" dirty="0"/>
              <a:t>를 작성한다</a:t>
            </a:r>
            <a:r>
              <a:rPr lang="en-US" altLang="ko-KR" dirty="0"/>
              <a:t>.</a:t>
            </a:r>
            <a:r>
              <a:rPr lang="ko-KR" altLang="en-US" dirty="0"/>
              <a:t> 이를 순서화 시킨다</a:t>
            </a:r>
            <a:r>
              <a:rPr lang="en-US" altLang="ko-KR" dirty="0"/>
              <a:t>.</a:t>
            </a:r>
          </a:p>
          <a:p>
            <a:r>
              <a:rPr lang="ko-KR" altLang="en-US" dirty="0"/>
              <a:t>그 중에 각각 </a:t>
            </a:r>
            <a:r>
              <a:rPr lang="en-US" altLang="ko-KR" dirty="0"/>
              <a:t>2</a:t>
            </a:r>
            <a:r>
              <a:rPr lang="ko-KR" altLang="en-US" dirty="0"/>
              <a:t>개의 </a:t>
            </a:r>
            <a:r>
              <a:rPr lang="en-US" altLang="ko-KR" dirty="0"/>
              <a:t>User story</a:t>
            </a:r>
            <a:r>
              <a:rPr lang="ko-KR" altLang="en-US" dirty="0"/>
              <a:t>에 대하여 각각 </a:t>
            </a:r>
            <a:r>
              <a:rPr lang="en-US" altLang="ko-KR" dirty="0"/>
              <a:t>task </a:t>
            </a:r>
            <a:r>
              <a:rPr lang="ko-KR" altLang="en-US" dirty="0"/>
              <a:t>및 제약 및 승인 조건 등을 기술한다</a:t>
            </a:r>
            <a:r>
              <a:rPr lang="en-US" altLang="ko-KR" dirty="0"/>
              <a:t>.</a:t>
            </a:r>
          </a:p>
          <a:p>
            <a:r>
              <a:rPr lang="ko-KR" altLang="en-US" dirty="0"/>
              <a:t>제출일 </a:t>
            </a:r>
            <a:r>
              <a:rPr lang="en-US" altLang="ko-KR" dirty="0"/>
              <a:t>: 11</a:t>
            </a:r>
            <a:r>
              <a:rPr lang="ko-KR" altLang="en-US" dirty="0"/>
              <a:t>월 말 </a:t>
            </a:r>
            <a:r>
              <a:rPr lang="en-US" altLang="ko-KR" dirty="0"/>
              <a:t>(</a:t>
            </a:r>
            <a:r>
              <a:rPr lang="ko-KR" altLang="en-US" dirty="0"/>
              <a:t>추후 공지</a:t>
            </a:r>
            <a:r>
              <a:rPr lang="en-US" altLang="ko-KR" dirty="0"/>
              <a:t>)</a:t>
            </a:r>
            <a:endParaRPr lang="en-US" altLang="ko-KR" dirty="0">
              <a:sym typeface="Wingdings" panose="05000000000000000000" pitchFamily="2" charset="2"/>
            </a:endParaRPr>
          </a:p>
        </p:txBody>
      </p:sp>
    </p:spTree>
    <p:extLst>
      <p:ext uri="{BB962C8B-B14F-4D97-AF65-F5344CB8AC3E}">
        <p14:creationId xmlns:p14="http://schemas.microsoft.com/office/powerpoint/2010/main" val="35536797"/>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90DE05-615A-40CB-AD80-072EEA73A308}"/>
              </a:ext>
            </a:extLst>
          </p:cNvPr>
          <p:cNvSpPr>
            <a:spLocks noGrp="1"/>
          </p:cNvSpPr>
          <p:nvPr>
            <p:ph type="title"/>
          </p:nvPr>
        </p:nvSpPr>
        <p:spPr>
          <a:xfrm>
            <a:off x="457200" y="274638"/>
            <a:ext cx="8229600" cy="850106"/>
          </a:xfrm>
        </p:spPr>
        <p:txBody>
          <a:bodyPr/>
          <a:lstStyle/>
          <a:p>
            <a:r>
              <a:rPr lang="ko-KR" altLang="en-US" dirty="0">
                <a:solidFill>
                  <a:srgbClr val="FF0000"/>
                </a:solidFill>
              </a:rPr>
              <a:t>보고서 작성 및 평가 기준</a:t>
            </a:r>
          </a:p>
        </p:txBody>
      </p:sp>
      <p:sp>
        <p:nvSpPr>
          <p:cNvPr id="3" name="내용 개체 틀 2">
            <a:extLst>
              <a:ext uri="{FF2B5EF4-FFF2-40B4-BE49-F238E27FC236}">
                <a16:creationId xmlns:a16="http://schemas.microsoft.com/office/drawing/2014/main" id="{1578F230-85A2-46E0-84F3-E22F09CEC1CE}"/>
              </a:ext>
            </a:extLst>
          </p:cNvPr>
          <p:cNvSpPr>
            <a:spLocks noGrp="1"/>
          </p:cNvSpPr>
          <p:nvPr>
            <p:ph idx="1"/>
          </p:nvPr>
        </p:nvSpPr>
        <p:spPr>
          <a:xfrm>
            <a:off x="457200" y="1412776"/>
            <a:ext cx="8229600" cy="4713387"/>
          </a:xfrm>
        </p:spPr>
        <p:txBody>
          <a:bodyPr>
            <a:normAutofit fontScale="70000" lnSpcReduction="20000"/>
          </a:bodyPr>
          <a:lstStyle/>
          <a:p>
            <a:pPr marL="514350" indent="-514350">
              <a:buAutoNum type="arabicPeriod"/>
            </a:pPr>
            <a:r>
              <a:rPr lang="ko-KR" altLang="en-US" dirty="0"/>
              <a:t>관심있는 사이트를 선정하여 그 사이트의 주요 업무가 무엇인가를 기술함</a:t>
            </a:r>
            <a:r>
              <a:rPr lang="en-US" altLang="ko-KR" dirty="0"/>
              <a:t>.</a:t>
            </a:r>
          </a:p>
          <a:p>
            <a:pPr lvl="1"/>
            <a:r>
              <a:rPr lang="ko-KR" altLang="en-US" dirty="0"/>
              <a:t>사이트 메뉴 등 내용을 검토하여 </a:t>
            </a:r>
            <a:r>
              <a:rPr lang="en-US" altLang="ko-KR" dirty="0"/>
              <a:t>Reverse Engineering</a:t>
            </a:r>
            <a:r>
              <a:rPr lang="ko-KR" altLang="en-US" dirty="0"/>
              <a:t> 방식으로 </a:t>
            </a:r>
            <a:r>
              <a:rPr lang="en-US" altLang="ko-KR" dirty="0"/>
              <a:t>Agile(scrum)</a:t>
            </a:r>
            <a:r>
              <a:rPr lang="ko-KR" altLang="en-US" dirty="0"/>
              <a:t>을</a:t>
            </a:r>
            <a:r>
              <a:rPr lang="en-US" altLang="ko-KR" dirty="0"/>
              <a:t> </a:t>
            </a:r>
            <a:r>
              <a:rPr lang="ko-KR" altLang="en-US" dirty="0"/>
              <a:t>적용함</a:t>
            </a:r>
            <a:r>
              <a:rPr lang="en-US" altLang="ko-KR" dirty="0"/>
              <a:t>.</a:t>
            </a:r>
          </a:p>
          <a:p>
            <a:pPr lvl="1"/>
            <a:r>
              <a:rPr lang="ko-KR" altLang="en-US" dirty="0"/>
              <a:t>프로젝트를 진행하면서 스크럼 수업 내용을 참조하여 최대한 자세히 기술함</a:t>
            </a:r>
            <a:endParaRPr lang="en-US" altLang="ko-KR" dirty="0"/>
          </a:p>
          <a:p>
            <a:pPr lvl="1"/>
            <a:r>
              <a:rPr lang="ko-KR" altLang="en-US" dirty="0"/>
              <a:t>스크럼을 적용하여 앞에서 기술한 내용을 보고서로 작성함</a:t>
            </a:r>
            <a:endParaRPr lang="en-US" altLang="ko-KR" dirty="0"/>
          </a:p>
          <a:p>
            <a:pPr lvl="1"/>
            <a:r>
              <a:rPr lang="ko-KR" altLang="en-US" dirty="0"/>
              <a:t>단순한 보고서가 아니라 여러 자료들을 참고하여 최대한 노력한 결과를 보여주길 바람</a:t>
            </a:r>
            <a:r>
              <a:rPr lang="en-US" altLang="ko-KR" dirty="0"/>
              <a:t>.</a:t>
            </a:r>
          </a:p>
          <a:p>
            <a:pPr marL="0" indent="0">
              <a:buNone/>
            </a:pPr>
            <a:r>
              <a:rPr lang="en-US" altLang="ko-KR" dirty="0"/>
              <a:t>2. </a:t>
            </a:r>
            <a:r>
              <a:rPr lang="ko-KR" altLang="en-US" dirty="0"/>
              <a:t>스크럼 개발 방식에 대한 내용을 정리함</a:t>
            </a:r>
            <a:endParaRPr lang="en-US" altLang="ko-KR" dirty="0"/>
          </a:p>
          <a:p>
            <a:pPr marL="0" indent="0">
              <a:buNone/>
            </a:pPr>
            <a:r>
              <a:rPr lang="en-US" altLang="ko-KR" dirty="0"/>
              <a:t>3. </a:t>
            </a:r>
            <a:r>
              <a:rPr lang="ko-KR" altLang="en-US" dirty="0"/>
              <a:t>이렇게 작업한 후에 스크럼 개발 방식에 대한 경험을 </a:t>
            </a:r>
            <a:endParaRPr lang="en-US" altLang="ko-KR" dirty="0"/>
          </a:p>
          <a:p>
            <a:pPr marL="0" indent="0">
              <a:buNone/>
            </a:pPr>
            <a:r>
              <a:rPr lang="ko-KR" altLang="en-US" dirty="0"/>
              <a:t>   기술하기 바람</a:t>
            </a:r>
            <a:r>
              <a:rPr lang="en-US" altLang="ko-KR" dirty="0"/>
              <a:t>.</a:t>
            </a:r>
          </a:p>
          <a:p>
            <a:endParaRPr lang="en-US" altLang="ko-KR" dirty="0"/>
          </a:p>
          <a:p>
            <a:pPr marL="0" indent="0">
              <a:buNone/>
            </a:pPr>
            <a:r>
              <a:rPr lang="ko-KR" altLang="en-US" dirty="0"/>
              <a:t> </a:t>
            </a:r>
            <a:endParaRPr lang="en-US" altLang="ko-KR" dirty="0"/>
          </a:p>
          <a:p>
            <a:endParaRPr lang="ko-KR" altLang="en-US" dirty="0"/>
          </a:p>
        </p:txBody>
      </p:sp>
    </p:spTree>
    <p:extLst>
      <p:ext uri="{BB962C8B-B14F-4D97-AF65-F5344CB8AC3E}">
        <p14:creationId xmlns:p14="http://schemas.microsoft.com/office/powerpoint/2010/main" val="349288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accent2"/>
                </a:solidFill>
              </a:rPr>
              <a:t>User Story</a:t>
            </a:r>
            <a:r>
              <a:rPr lang="ko-KR" altLang="en-US" dirty="0">
                <a:solidFill>
                  <a:schemeClr val="accent2"/>
                </a:solidFill>
              </a:rPr>
              <a:t>의 배경</a:t>
            </a:r>
          </a:p>
        </p:txBody>
      </p:sp>
      <p:sp>
        <p:nvSpPr>
          <p:cNvPr id="3" name="내용 개체 틀 2"/>
          <p:cNvSpPr>
            <a:spLocks noGrp="1"/>
          </p:cNvSpPr>
          <p:nvPr>
            <p:ph idx="1"/>
          </p:nvPr>
        </p:nvSpPr>
        <p:spPr>
          <a:xfrm>
            <a:off x="457200" y="1600201"/>
            <a:ext cx="8229600" cy="3124943"/>
          </a:xfrm>
        </p:spPr>
        <p:txBody>
          <a:bodyPr>
            <a:normAutofit fontScale="92500" lnSpcReduction="20000"/>
          </a:bodyPr>
          <a:lstStyle/>
          <a:p>
            <a:pPr>
              <a:buNone/>
            </a:pPr>
            <a:endParaRPr lang="ko-KR" altLang="en-US" dirty="0"/>
          </a:p>
          <a:p>
            <a:r>
              <a:rPr lang="ko-KR" altLang="en-US" dirty="0"/>
              <a:t>원래는 </a:t>
            </a:r>
            <a:r>
              <a:rPr lang="en-US" altLang="ko-KR" dirty="0"/>
              <a:t>XP</a:t>
            </a:r>
            <a:r>
              <a:rPr lang="ko-KR" altLang="en-US" dirty="0"/>
              <a:t>에서 사용자 요구 사항 정의를 위한 </a:t>
            </a:r>
            <a:r>
              <a:rPr lang="en-US" altLang="ko-KR" dirty="0"/>
              <a:t>Practice </a:t>
            </a:r>
            <a:r>
              <a:rPr lang="ko-KR" altLang="en-US" dirty="0"/>
              <a:t>이다</a:t>
            </a:r>
          </a:p>
          <a:p>
            <a:r>
              <a:rPr lang="ko-KR" altLang="en-US" dirty="0"/>
              <a:t>지금 </a:t>
            </a:r>
            <a:r>
              <a:rPr lang="en-US" altLang="ko-KR" dirty="0"/>
              <a:t>Scrum</a:t>
            </a:r>
            <a:r>
              <a:rPr lang="ko-KR" altLang="en-US" dirty="0"/>
              <a:t>에서도 가장 유용하게 사용되어 지고 있다</a:t>
            </a:r>
            <a:r>
              <a:rPr lang="en-US" altLang="ko-KR" dirty="0"/>
              <a:t>.</a:t>
            </a:r>
          </a:p>
          <a:p>
            <a:r>
              <a:rPr lang="en-US" altLang="ko-KR" dirty="0"/>
              <a:t>UML</a:t>
            </a:r>
            <a:r>
              <a:rPr lang="ko-KR" altLang="en-US" dirty="0"/>
              <a:t>의 </a:t>
            </a:r>
            <a:r>
              <a:rPr lang="en-US" altLang="ko-KR" dirty="0"/>
              <a:t>use case</a:t>
            </a:r>
            <a:r>
              <a:rPr lang="ko-KR" altLang="en-US" dirty="0"/>
              <a:t>와 비슷한 개념이다</a:t>
            </a:r>
            <a:r>
              <a:rPr lang="en-US" altLang="ko-KR" dirty="0"/>
              <a:t>. </a:t>
            </a:r>
            <a:r>
              <a:rPr lang="ko-KR" altLang="en-US" dirty="0"/>
              <a:t>하지만 기술하는 방법이 다르다</a:t>
            </a:r>
            <a:r>
              <a:rPr lang="en-US" altLang="ko-KR" dirty="0"/>
              <a:t>.</a:t>
            </a:r>
            <a:endParaRPr lang="ko-KR" altLang="en-US" dirty="0"/>
          </a:p>
          <a:p>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accent2"/>
                </a:solidFill>
              </a:rPr>
              <a:t>User Story</a:t>
            </a:r>
            <a:r>
              <a:rPr lang="ko-KR" altLang="en-US" dirty="0">
                <a:solidFill>
                  <a:schemeClr val="accent2"/>
                </a:solidFill>
              </a:rPr>
              <a:t>의 특징</a:t>
            </a:r>
          </a:p>
        </p:txBody>
      </p:sp>
      <p:sp>
        <p:nvSpPr>
          <p:cNvPr id="3" name="내용 개체 틀 2"/>
          <p:cNvSpPr>
            <a:spLocks noGrp="1"/>
          </p:cNvSpPr>
          <p:nvPr>
            <p:ph idx="1"/>
          </p:nvPr>
        </p:nvSpPr>
        <p:spPr/>
        <p:txBody>
          <a:bodyPr>
            <a:normAutofit/>
          </a:bodyPr>
          <a:lstStyle/>
          <a:p>
            <a:r>
              <a:rPr lang="ko-KR" altLang="en-US" sz="2800" dirty="0"/>
              <a:t>고객이 원하는 내용을 고객의 언어로 작성</a:t>
            </a:r>
          </a:p>
          <a:p>
            <a:r>
              <a:rPr lang="ko-KR" altLang="en-US" sz="2800" dirty="0"/>
              <a:t>시스템이 해야 할 일을 명시하지만</a:t>
            </a:r>
            <a:r>
              <a:rPr lang="en-US" altLang="ko-KR" sz="2800" dirty="0"/>
              <a:t>,</a:t>
            </a:r>
            <a:r>
              <a:rPr lang="ko-KR" altLang="en-US" sz="2800" dirty="0"/>
              <a:t> 기존 요구사항인 </a:t>
            </a:r>
            <a:r>
              <a:rPr lang="ko-KR" altLang="en-US" sz="2800" dirty="0" err="1"/>
              <a:t>유스</a:t>
            </a:r>
            <a:r>
              <a:rPr lang="ko-KR" altLang="en-US" sz="2800" dirty="0"/>
              <a:t> 케이스 명세서</a:t>
            </a:r>
            <a:r>
              <a:rPr lang="en-US" altLang="ko-KR" sz="2800" dirty="0"/>
              <a:t> </a:t>
            </a:r>
            <a:r>
              <a:rPr lang="ko-KR" altLang="en-US" sz="2800" dirty="0"/>
              <a:t>같이 세밀하지 않다</a:t>
            </a:r>
            <a:r>
              <a:rPr lang="en-US" altLang="ko-KR" sz="2800" dirty="0"/>
              <a:t> </a:t>
            </a:r>
          </a:p>
          <a:p>
            <a:r>
              <a:rPr lang="ko-KR" altLang="en-US" sz="2800" dirty="0"/>
              <a:t>고객에게 가치가 있는 내용이 있어야 함</a:t>
            </a:r>
          </a:p>
          <a:p>
            <a:r>
              <a:rPr lang="ko-KR" altLang="en-US" sz="2800" dirty="0"/>
              <a:t>유저 스토리를 보고 서로 비교해서 난이도 또는 중요도 걸리는 시간 등을 종합해서 점수를 배길 정도 상세해야 한다</a:t>
            </a:r>
          </a:p>
          <a:p>
            <a:r>
              <a:rPr lang="ko-KR" altLang="en-US" sz="2800" dirty="0"/>
              <a:t>유저 스토리 중에서 하나가 선택되어 </a:t>
            </a:r>
            <a:r>
              <a:rPr lang="en-US" altLang="ko-KR" sz="2800" dirty="0"/>
              <a:t>Sprint Backlog</a:t>
            </a:r>
            <a:r>
              <a:rPr lang="ko-KR" altLang="en-US" sz="2800" dirty="0"/>
              <a:t>가 된다</a:t>
            </a:r>
            <a:r>
              <a:rPr lang="en-US" altLang="ko-KR" sz="2800" dirty="0"/>
              <a:t>.</a:t>
            </a:r>
            <a:endParaRPr lang="ko-KR" altLang="en-US" sz="2800" dirty="0"/>
          </a:p>
          <a:p>
            <a:endParaRPr lang="ko-KR" altLang="en-US" dirty="0"/>
          </a:p>
        </p:txBody>
      </p:sp>
    </p:spTree>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accent2"/>
                </a:solidFill>
              </a:rPr>
              <a:t>User Story </a:t>
            </a:r>
            <a:r>
              <a:rPr lang="ko-KR" altLang="en-US" dirty="0">
                <a:solidFill>
                  <a:schemeClr val="accent2"/>
                </a:solidFill>
              </a:rPr>
              <a:t>적용 </a:t>
            </a:r>
          </a:p>
        </p:txBody>
      </p:sp>
      <p:sp>
        <p:nvSpPr>
          <p:cNvPr id="3" name="내용 개체 틀 2"/>
          <p:cNvSpPr>
            <a:spLocks noGrp="1"/>
          </p:cNvSpPr>
          <p:nvPr>
            <p:ph idx="1"/>
          </p:nvPr>
        </p:nvSpPr>
        <p:spPr/>
        <p:txBody>
          <a:bodyPr>
            <a:normAutofit fontScale="70000" lnSpcReduction="20000"/>
          </a:bodyPr>
          <a:lstStyle/>
          <a:p>
            <a:r>
              <a:rPr lang="en-US" altLang="ko-KR" dirty="0">
                <a:effectLst>
                  <a:outerShdw blurRad="50800" dist="38100" algn="tr" rotWithShape="0">
                    <a:prstClr val="black">
                      <a:alpha val="40000"/>
                    </a:prstClr>
                  </a:outerShdw>
                </a:effectLst>
              </a:rPr>
              <a:t>A User Story is a story, told by the user, specifying how the</a:t>
            </a:r>
            <a:endParaRPr lang="en-US" altLang="ko-KR" dirty="0"/>
          </a:p>
          <a:p>
            <a:pPr>
              <a:buNone/>
            </a:pPr>
            <a:r>
              <a:rPr lang="en-US" altLang="ko-KR" dirty="0">
                <a:effectLst>
                  <a:outerShdw blurRad="50800" dist="38100" algn="tr" rotWithShape="0">
                    <a:prstClr val="black">
                      <a:alpha val="40000"/>
                    </a:prstClr>
                  </a:outerShdw>
                </a:effectLst>
              </a:rPr>
              <a:t>   system is supposed to work, written on a card, and of a</a:t>
            </a:r>
            <a:endParaRPr lang="en-US" altLang="ko-KR" dirty="0"/>
          </a:p>
          <a:p>
            <a:pPr>
              <a:buNone/>
            </a:pPr>
            <a:r>
              <a:rPr lang="en-US" altLang="ko-KR" dirty="0">
                <a:effectLst>
                  <a:outerShdw blurRad="50800" dist="38100" algn="tr" rotWithShape="0">
                    <a:prstClr val="black">
                      <a:alpha val="40000"/>
                    </a:prstClr>
                  </a:outerShdw>
                </a:effectLst>
              </a:rPr>
              <a:t>   complexity permitting estimation of how long it will take to</a:t>
            </a:r>
            <a:endParaRPr lang="en-US" altLang="ko-KR" dirty="0"/>
          </a:p>
          <a:p>
            <a:pPr>
              <a:buNone/>
            </a:pPr>
            <a:r>
              <a:rPr lang="en-US" altLang="ko-KR" dirty="0">
                <a:effectLst>
                  <a:outerShdw blurRad="50800" dist="38100" algn="tr" rotWithShape="0">
                    <a:prstClr val="black">
                      <a:alpha val="40000"/>
                    </a:prstClr>
                  </a:outerShdw>
                </a:effectLst>
              </a:rPr>
              <a:t>   implement.</a:t>
            </a:r>
            <a:endParaRPr lang="en-US" altLang="ko-KR" dirty="0"/>
          </a:p>
          <a:p>
            <a:r>
              <a:rPr lang="en-US" altLang="ko-KR" dirty="0">
                <a:effectLst>
                  <a:outerShdw blurRad="50800" dist="38100" algn="tr" rotWithShape="0">
                    <a:prstClr val="black">
                      <a:alpha val="40000"/>
                    </a:prstClr>
                  </a:outerShdw>
                </a:effectLst>
              </a:rPr>
              <a:t>The User Story promises as much subsequent</a:t>
            </a:r>
            <a:endParaRPr lang="en-US" altLang="ko-KR" dirty="0"/>
          </a:p>
          <a:p>
            <a:pPr>
              <a:buNone/>
            </a:pPr>
            <a:r>
              <a:rPr lang="en-US" altLang="ko-KR" dirty="0">
                <a:effectLst>
                  <a:outerShdw blurRad="50800" dist="38100" algn="tr" rotWithShape="0">
                    <a:prstClr val="black">
                      <a:alpha val="40000"/>
                    </a:prstClr>
                  </a:outerShdw>
                </a:effectLst>
              </a:rPr>
              <a:t>   conversation as necessary to fill in the details of what is</a:t>
            </a:r>
            <a:endParaRPr lang="en-US" altLang="ko-KR" dirty="0"/>
          </a:p>
          <a:p>
            <a:pPr>
              <a:buNone/>
            </a:pPr>
            <a:r>
              <a:rPr lang="en-US" altLang="ko-KR" dirty="0">
                <a:effectLst>
                  <a:outerShdw blurRad="50800" dist="38100" algn="tr" rotWithShape="0">
                    <a:prstClr val="black">
                      <a:alpha val="40000"/>
                    </a:prstClr>
                  </a:outerShdw>
                </a:effectLst>
              </a:rPr>
              <a:t>   wanted.</a:t>
            </a:r>
            <a:endParaRPr lang="en-US" altLang="ko-KR" dirty="0"/>
          </a:p>
          <a:p>
            <a:r>
              <a:rPr lang="en-US" altLang="ko-KR" dirty="0">
                <a:effectLst>
                  <a:outerShdw blurRad="50800" dist="38100" algn="tr" rotWithShape="0">
                    <a:prstClr val="black">
                      <a:alpha val="40000"/>
                    </a:prstClr>
                  </a:outerShdw>
                </a:effectLst>
              </a:rPr>
              <a:t>The cards themselves are used as tokens in the planning</a:t>
            </a:r>
            <a:endParaRPr lang="en-US" altLang="ko-KR" dirty="0"/>
          </a:p>
          <a:p>
            <a:pPr>
              <a:buNone/>
            </a:pPr>
            <a:r>
              <a:rPr lang="en-US" altLang="ko-KR" dirty="0">
                <a:effectLst>
                  <a:outerShdw blurRad="50800" dist="38100" algn="tr" rotWithShape="0">
                    <a:prstClr val="black">
                      <a:alpha val="40000"/>
                    </a:prstClr>
                  </a:outerShdw>
                </a:effectLst>
              </a:rPr>
              <a:t>    process after assessment of business value and [possibly]</a:t>
            </a:r>
            <a:endParaRPr lang="en-US" altLang="ko-KR" dirty="0"/>
          </a:p>
          <a:p>
            <a:pPr>
              <a:buNone/>
            </a:pPr>
            <a:r>
              <a:rPr lang="en-US" altLang="ko-KR" dirty="0">
                <a:effectLst>
                  <a:outerShdw blurRad="50800" dist="38100" algn="tr" rotWithShape="0">
                    <a:prstClr val="black">
                      <a:alpha val="40000"/>
                    </a:prstClr>
                  </a:outerShdw>
                </a:effectLst>
              </a:rPr>
              <a:t>    risk.</a:t>
            </a:r>
            <a:endParaRPr lang="en-US" altLang="ko-KR" dirty="0"/>
          </a:p>
          <a:p>
            <a:r>
              <a:rPr lang="en-US" altLang="ko-KR" dirty="0">
                <a:effectLst>
                  <a:outerShdw blurRad="50800" dist="38100" algn="tr" rotWithShape="0">
                    <a:prstClr val="black">
                      <a:alpha val="40000"/>
                    </a:prstClr>
                  </a:outerShdw>
                </a:effectLst>
              </a:rPr>
              <a:t>The customer prioritizes the stories and schedules them</a:t>
            </a:r>
            <a:endParaRPr lang="en-US" altLang="ko-KR" dirty="0"/>
          </a:p>
          <a:p>
            <a:pPr>
              <a:buNone/>
            </a:pPr>
            <a:r>
              <a:rPr lang="en-US" altLang="ko-KR" dirty="0">
                <a:effectLst>
                  <a:outerShdw blurRad="50800" dist="38100" algn="tr" rotWithShape="0">
                    <a:prstClr val="black">
                      <a:alpha val="40000"/>
                    </a:prstClr>
                  </a:outerShdw>
                </a:effectLst>
              </a:rPr>
              <a:t>   for implementation. -- </a:t>
            </a:r>
            <a:r>
              <a:rPr lang="en-US" altLang="ko-KR" i="1" dirty="0" err="1">
                <a:effectLst>
                  <a:outerShdw blurRad="50800" dist="38100" algn="tr" rotWithShape="0">
                    <a:prstClr val="black">
                      <a:alpha val="40000"/>
                    </a:prstClr>
                  </a:outerShdw>
                </a:effectLst>
              </a:rPr>
              <a:t>RonJeffries</a:t>
            </a:r>
            <a:endParaRPr lang="en-US" altLang="ko-KR" dirty="0"/>
          </a:p>
          <a:p>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accent2"/>
                </a:solidFill>
              </a:rPr>
              <a:t>User Story </a:t>
            </a:r>
            <a:r>
              <a:rPr lang="ko-KR" altLang="en-US" dirty="0">
                <a:solidFill>
                  <a:schemeClr val="accent2"/>
                </a:solidFill>
              </a:rPr>
              <a:t>특징</a:t>
            </a:r>
          </a:p>
        </p:txBody>
      </p:sp>
      <p:sp>
        <p:nvSpPr>
          <p:cNvPr id="3" name="내용 개체 틀 2"/>
          <p:cNvSpPr>
            <a:spLocks noGrp="1"/>
          </p:cNvSpPr>
          <p:nvPr>
            <p:ph idx="1"/>
          </p:nvPr>
        </p:nvSpPr>
        <p:spPr/>
        <p:txBody>
          <a:bodyPr/>
          <a:lstStyle/>
          <a:p>
            <a:r>
              <a:rPr lang="en-US" altLang="ko-KR" b="1" dirty="0">
                <a:effectLst>
                  <a:outerShdw blurRad="50800" dist="38100" algn="tr" rotWithShape="0">
                    <a:prstClr val="black">
                      <a:alpha val="40000"/>
                    </a:prstClr>
                  </a:outerShdw>
                </a:effectLst>
              </a:rPr>
              <a:t>Immediately actionable</a:t>
            </a:r>
            <a:endParaRPr lang="en-US" altLang="ko-KR" dirty="0"/>
          </a:p>
          <a:p>
            <a:r>
              <a:rPr lang="en-US" altLang="ko-KR" b="1" dirty="0">
                <a:effectLst>
                  <a:outerShdw blurRad="50800" dist="38100" algn="tr" rotWithShape="0">
                    <a:prstClr val="black">
                      <a:alpha val="40000"/>
                    </a:prstClr>
                  </a:outerShdw>
                </a:effectLst>
              </a:rPr>
              <a:t>Negotiable</a:t>
            </a:r>
            <a:endParaRPr lang="en-US" altLang="ko-KR" dirty="0"/>
          </a:p>
          <a:p>
            <a:r>
              <a:rPr lang="en-US" altLang="ko-KR" b="1" dirty="0">
                <a:effectLst>
                  <a:outerShdw blurRad="50800" dist="38100" algn="tr" rotWithShape="0">
                    <a:prstClr val="black">
                      <a:alpha val="40000"/>
                    </a:prstClr>
                  </a:outerShdw>
                </a:effectLst>
              </a:rPr>
              <a:t>Valuable</a:t>
            </a:r>
            <a:endParaRPr lang="en-US" altLang="ko-KR" dirty="0"/>
          </a:p>
          <a:p>
            <a:r>
              <a:rPr lang="en-US" altLang="ko-KR" b="1" dirty="0">
                <a:effectLst>
                  <a:outerShdw blurRad="50800" dist="38100" algn="tr" rotWithShape="0">
                    <a:prstClr val="black">
                      <a:alpha val="40000"/>
                    </a:prstClr>
                  </a:outerShdw>
                </a:effectLst>
              </a:rPr>
              <a:t>Estimable</a:t>
            </a:r>
            <a:endParaRPr lang="en-US" altLang="ko-KR" dirty="0"/>
          </a:p>
          <a:p>
            <a:r>
              <a:rPr lang="en-US" altLang="ko-KR" b="1" dirty="0">
                <a:effectLst>
                  <a:outerShdw blurRad="50800" dist="38100" algn="tr" rotWithShape="0">
                    <a:prstClr val="black">
                      <a:alpha val="40000"/>
                    </a:prstClr>
                  </a:outerShdw>
                </a:effectLst>
              </a:rPr>
              <a:t>Sized to fit</a:t>
            </a:r>
            <a:endParaRPr lang="en-US" altLang="ko-KR" dirty="0"/>
          </a:p>
          <a:p>
            <a:r>
              <a:rPr lang="en-US" altLang="ko-KR" b="1" dirty="0">
                <a:effectLst>
                  <a:outerShdw blurRad="50800" dist="38100" algn="tr" rotWithShape="0">
                    <a:prstClr val="black">
                      <a:alpha val="40000"/>
                    </a:prstClr>
                  </a:outerShdw>
                </a:effectLst>
              </a:rPr>
              <a:t>Testable</a:t>
            </a:r>
            <a:endParaRPr lang="en-US" altLang="ko-KR" dirty="0"/>
          </a:p>
          <a:p>
            <a:endParaRPr lang="ko-KR" altLang="en-US" dirty="0"/>
          </a:p>
        </p:txBody>
      </p:sp>
    </p:spTree>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solidFill>
                  <a:schemeClr val="accent2"/>
                </a:solidFill>
              </a:rPr>
              <a:t>User Story format</a:t>
            </a:r>
            <a:endParaRPr lang="ko-KR" altLang="en-US" dirty="0">
              <a:solidFill>
                <a:schemeClr val="accent2"/>
              </a:solidFill>
            </a:endParaRPr>
          </a:p>
        </p:txBody>
      </p:sp>
      <p:sp>
        <p:nvSpPr>
          <p:cNvPr id="3" name="내용 개체 틀 2"/>
          <p:cNvSpPr>
            <a:spLocks noGrp="1"/>
          </p:cNvSpPr>
          <p:nvPr>
            <p:ph idx="1"/>
          </p:nvPr>
        </p:nvSpPr>
        <p:spPr/>
        <p:txBody>
          <a:bodyPr/>
          <a:lstStyle/>
          <a:p>
            <a:r>
              <a:rPr lang="en-US" altLang="ko-KR" dirty="0">
                <a:effectLst>
                  <a:outerShdw blurRad="50800" dist="38100" algn="tr" rotWithShape="0">
                    <a:prstClr val="black">
                      <a:alpha val="40000"/>
                    </a:prstClr>
                  </a:outerShdw>
                </a:effectLst>
              </a:rPr>
              <a:t>As a &lt;role</a:t>
            </a:r>
            <a:r>
              <a:rPr lang="en-US" altLang="ko-KR" dirty="0">
                <a:solidFill>
                  <a:srgbClr val="0070C0"/>
                </a:solidFill>
                <a:effectLst>
                  <a:outerShdw blurRad="50800" dist="38100" algn="tr" rotWithShape="0">
                    <a:prstClr val="black">
                      <a:alpha val="40000"/>
                    </a:prstClr>
                  </a:outerShdw>
                </a:effectLst>
              </a:rPr>
              <a:t>&gt; I would like to be able to</a:t>
            </a:r>
            <a:r>
              <a:rPr lang="en-US" altLang="ko-KR" dirty="0">
                <a:effectLst>
                  <a:outerShdw blurRad="50800" dist="38100" algn="tr" rotWithShape="0">
                    <a:prstClr val="black">
                      <a:alpha val="40000"/>
                    </a:prstClr>
                  </a:outerShdw>
                </a:effectLst>
              </a:rPr>
              <a:t> &lt;action&gt; </a:t>
            </a:r>
            <a:r>
              <a:rPr lang="en-US" altLang="ko-KR" dirty="0">
                <a:solidFill>
                  <a:srgbClr val="0070C0"/>
                </a:solidFill>
                <a:effectLst>
                  <a:outerShdw blurRad="50800" dist="38100" algn="tr" rotWithShape="0">
                    <a:prstClr val="black">
                      <a:alpha val="40000"/>
                    </a:prstClr>
                  </a:outerShdw>
                </a:effectLst>
              </a:rPr>
              <a:t>to</a:t>
            </a:r>
            <a:endParaRPr lang="en-US" altLang="ko-KR" dirty="0">
              <a:solidFill>
                <a:srgbClr val="0070C0"/>
              </a:solidFill>
            </a:endParaRPr>
          </a:p>
          <a:p>
            <a:pPr>
              <a:buNone/>
            </a:pPr>
            <a:r>
              <a:rPr lang="en-US" altLang="ko-KR" dirty="0">
                <a:solidFill>
                  <a:srgbClr val="0070C0"/>
                </a:solidFill>
                <a:effectLst>
                  <a:outerShdw blurRad="50800" dist="38100" algn="tr" rotWithShape="0">
                    <a:prstClr val="black">
                      <a:alpha val="40000"/>
                    </a:prstClr>
                  </a:outerShdw>
                </a:effectLst>
              </a:rPr>
              <a:t>  achieve </a:t>
            </a:r>
            <a:r>
              <a:rPr lang="en-US" altLang="ko-KR" dirty="0">
                <a:effectLst>
                  <a:outerShdw blurRad="50800" dist="38100" algn="tr" rotWithShape="0">
                    <a:prstClr val="black">
                      <a:alpha val="40000"/>
                    </a:prstClr>
                  </a:outerShdw>
                </a:effectLst>
              </a:rPr>
              <a:t>&lt;business value&gt;</a:t>
            </a:r>
          </a:p>
          <a:p>
            <a:pPr>
              <a:buNone/>
            </a:pPr>
            <a:endParaRPr lang="en-US" altLang="ko-KR" dirty="0">
              <a:effectLst>
                <a:outerShdw blurRad="50800" dist="38100" algn="tr" rotWithShape="0">
                  <a:prstClr val="black">
                    <a:alpha val="40000"/>
                  </a:prstClr>
                </a:outerShdw>
              </a:effectLst>
            </a:endParaRPr>
          </a:p>
          <a:p>
            <a:r>
              <a:rPr lang="en-US" altLang="ko-KR" dirty="0"/>
              <a:t>5W1H</a:t>
            </a:r>
          </a:p>
          <a:p>
            <a:pPr>
              <a:buNone/>
            </a:pPr>
            <a:r>
              <a:rPr lang="en-US" altLang="ko-KR" b="1" dirty="0">
                <a:solidFill>
                  <a:srgbClr val="0070C0"/>
                </a:solidFill>
              </a:rPr>
              <a:t>  </a:t>
            </a:r>
            <a:r>
              <a:rPr lang="en-US" altLang="ko-KR" b="1" dirty="0">
                <a:solidFill>
                  <a:srgbClr val="FF0000"/>
                </a:solidFill>
              </a:rPr>
              <a:t>who</a:t>
            </a:r>
            <a:r>
              <a:rPr lang="en-US" altLang="ko-KR" b="1" dirty="0">
                <a:solidFill>
                  <a:srgbClr val="0070C0"/>
                </a:solidFill>
              </a:rPr>
              <a:t> </a:t>
            </a:r>
            <a:r>
              <a:rPr lang="en-US" altLang="ko-KR" dirty="0">
                <a:solidFill>
                  <a:srgbClr val="0070C0"/>
                </a:solidFill>
              </a:rPr>
              <a:t>where when </a:t>
            </a:r>
            <a:r>
              <a:rPr lang="en-US" altLang="ko-KR" b="1" dirty="0">
                <a:solidFill>
                  <a:srgbClr val="FF0000"/>
                </a:solidFill>
              </a:rPr>
              <a:t>what</a:t>
            </a:r>
            <a:r>
              <a:rPr lang="en-US" altLang="ko-KR" dirty="0">
                <a:solidFill>
                  <a:srgbClr val="0070C0"/>
                </a:solidFill>
              </a:rPr>
              <a:t> </a:t>
            </a:r>
            <a:r>
              <a:rPr lang="en-US" altLang="ko-KR" b="1" dirty="0">
                <a:solidFill>
                  <a:srgbClr val="FF0000"/>
                </a:solidFill>
              </a:rPr>
              <a:t>why</a:t>
            </a:r>
            <a:r>
              <a:rPr lang="en-US" altLang="ko-KR" dirty="0">
                <a:solidFill>
                  <a:srgbClr val="0070C0"/>
                </a:solidFill>
              </a:rPr>
              <a:t> How</a:t>
            </a:r>
          </a:p>
          <a:p>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accent2"/>
                </a:solidFill>
              </a:rPr>
              <a:t>User story </a:t>
            </a:r>
            <a:r>
              <a:rPr lang="ko-KR" altLang="en-US" dirty="0">
                <a:solidFill>
                  <a:schemeClr val="accent2"/>
                </a:solidFill>
              </a:rPr>
              <a:t>작성 도구</a:t>
            </a:r>
          </a:p>
        </p:txBody>
      </p:sp>
      <p:sp>
        <p:nvSpPr>
          <p:cNvPr id="3" name="내용 개체 틀 2"/>
          <p:cNvSpPr>
            <a:spLocks noGrp="1"/>
          </p:cNvSpPr>
          <p:nvPr>
            <p:ph idx="1"/>
          </p:nvPr>
        </p:nvSpPr>
        <p:spPr/>
        <p:txBody>
          <a:bodyPr/>
          <a:lstStyle/>
          <a:p>
            <a:r>
              <a:rPr lang="en-US" altLang="ko-KR" dirty="0"/>
              <a:t>Paper (Index Card </a:t>
            </a:r>
            <a:r>
              <a:rPr lang="ko-KR" altLang="en-US" dirty="0"/>
              <a:t>또는 </a:t>
            </a:r>
            <a:r>
              <a:rPr lang="en-US" altLang="ko-KR" dirty="0"/>
              <a:t>Post-it)</a:t>
            </a:r>
          </a:p>
          <a:p>
            <a:endParaRPr lang="en-US" altLang="ko-KR" dirty="0"/>
          </a:p>
          <a:p>
            <a:r>
              <a:rPr lang="en-US" altLang="ko-KR" dirty="0"/>
              <a:t>Excel file</a:t>
            </a:r>
          </a:p>
          <a:p>
            <a:endParaRPr lang="en-US" altLang="ko-KR" dirty="0"/>
          </a:p>
          <a:p>
            <a:r>
              <a:rPr lang="en-US" altLang="ko-KR" dirty="0"/>
              <a:t>Scrum </a:t>
            </a:r>
            <a:r>
              <a:rPr lang="ko-KR" altLang="en-US" dirty="0"/>
              <a:t>도구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solidFill>
                  <a:schemeClr val="accent2"/>
                </a:solidFill>
              </a:rPr>
              <a:t>Break Epics into Stories</a:t>
            </a:r>
            <a:endParaRPr lang="ko-KR" altLang="en-US" dirty="0">
              <a:solidFill>
                <a:schemeClr val="accent2"/>
              </a:solidFill>
            </a:endParaRPr>
          </a:p>
        </p:txBody>
      </p:sp>
      <p:sp>
        <p:nvSpPr>
          <p:cNvPr id="3" name="내용 개체 틀 2"/>
          <p:cNvSpPr>
            <a:spLocks noGrp="1"/>
          </p:cNvSpPr>
          <p:nvPr>
            <p:ph idx="1"/>
          </p:nvPr>
        </p:nvSpPr>
        <p:spPr/>
        <p:txBody>
          <a:bodyPr>
            <a:normAutofit fontScale="85000" lnSpcReduction="10000"/>
          </a:bodyPr>
          <a:lstStyle/>
          <a:p>
            <a:r>
              <a:rPr lang="ko-KR" altLang="en-US" b="1" dirty="0">
                <a:effectLst>
                  <a:outerShdw blurRad="50800" dist="38100" algn="tr" rotWithShape="0">
                    <a:prstClr val="black">
                      <a:alpha val="40000"/>
                    </a:prstClr>
                  </a:outerShdw>
                </a:effectLst>
              </a:rPr>
              <a:t>예제</a:t>
            </a:r>
            <a:r>
              <a:rPr lang="en-US" altLang="ko-KR" b="1" dirty="0">
                <a:effectLst>
                  <a:outerShdw blurRad="50800" dist="38100" algn="tr" rotWithShape="0">
                    <a:prstClr val="black">
                      <a:alpha val="40000"/>
                    </a:prstClr>
                  </a:outerShdw>
                </a:effectLst>
              </a:rPr>
              <a:t>) </a:t>
            </a:r>
            <a:r>
              <a:rPr lang="en-US" altLang="ko-KR" dirty="0">
                <a:solidFill>
                  <a:srgbClr val="00B0F0"/>
                </a:solidFill>
                <a:effectLst>
                  <a:outerShdw blurRad="50800" dist="38100" algn="tr" rotWithShape="0">
                    <a:prstClr val="black">
                      <a:alpha val="40000"/>
                    </a:prstClr>
                  </a:outerShdw>
                </a:effectLst>
              </a:rPr>
              <a:t>As a frequent</a:t>
            </a:r>
            <a:r>
              <a:rPr lang="en-US" altLang="ko-KR" dirty="0">
                <a:solidFill>
                  <a:srgbClr val="00B0F0"/>
                </a:solidFill>
              </a:rPr>
              <a:t> </a:t>
            </a:r>
            <a:r>
              <a:rPr lang="en-US" altLang="ko-KR" dirty="0">
                <a:solidFill>
                  <a:srgbClr val="00B0F0"/>
                </a:solidFill>
                <a:effectLst>
                  <a:outerShdw blurRad="50800" dist="38100" algn="tr" rotWithShape="0">
                    <a:prstClr val="black">
                      <a:alpha val="40000"/>
                    </a:prstClr>
                  </a:outerShdw>
                </a:effectLst>
              </a:rPr>
              <a:t>flyer, I want to</a:t>
            </a:r>
            <a:r>
              <a:rPr lang="en-US" altLang="ko-KR" dirty="0">
                <a:solidFill>
                  <a:srgbClr val="00B0F0"/>
                </a:solidFill>
              </a:rPr>
              <a:t> </a:t>
            </a:r>
            <a:r>
              <a:rPr lang="en-US" altLang="ko-KR" dirty="0">
                <a:solidFill>
                  <a:srgbClr val="00B0F0"/>
                </a:solidFill>
                <a:effectLst>
                  <a:outerShdw blurRad="50800" dist="38100" algn="tr" rotWithShape="0">
                    <a:prstClr val="black">
                      <a:alpha val="40000"/>
                    </a:prstClr>
                  </a:outerShdw>
                </a:effectLst>
              </a:rPr>
              <a:t>book flights</a:t>
            </a:r>
            <a:r>
              <a:rPr lang="en-US" altLang="ko-KR" dirty="0">
                <a:solidFill>
                  <a:srgbClr val="00B0F0"/>
                </a:solidFill>
              </a:rPr>
              <a:t> </a:t>
            </a:r>
            <a:r>
              <a:rPr lang="en-US" altLang="ko-KR" dirty="0">
                <a:solidFill>
                  <a:srgbClr val="00B0F0"/>
                </a:solidFill>
                <a:effectLst>
                  <a:outerShdw blurRad="50800" dist="38100" algn="tr" rotWithShape="0">
                    <a:prstClr val="black">
                      <a:alpha val="40000"/>
                    </a:prstClr>
                  </a:outerShdw>
                </a:effectLst>
              </a:rPr>
              <a:t>customized to</a:t>
            </a:r>
            <a:r>
              <a:rPr lang="en-US" altLang="ko-KR" dirty="0">
                <a:solidFill>
                  <a:srgbClr val="00B0F0"/>
                </a:solidFill>
              </a:rPr>
              <a:t> </a:t>
            </a:r>
            <a:r>
              <a:rPr lang="en-US" altLang="ko-KR" dirty="0">
                <a:solidFill>
                  <a:srgbClr val="00B0F0"/>
                </a:solidFill>
                <a:effectLst>
                  <a:outerShdw blurRad="50800" dist="38100" algn="tr" rotWithShape="0">
                    <a:prstClr val="black">
                      <a:alpha val="40000"/>
                    </a:prstClr>
                  </a:outerShdw>
                </a:effectLst>
              </a:rPr>
              <a:t>my</a:t>
            </a:r>
            <a:r>
              <a:rPr lang="en-US" altLang="ko-KR" dirty="0">
                <a:solidFill>
                  <a:srgbClr val="00B0F0"/>
                </a:solidFill>
              </a:rPr>
              <a:t> </a:t>
            </a:r>
            <a:r>
              <a:rPr lang="en-US" altLang="ko-KR" dirty="0">
                <a:solidFill>
                  <a:srgbClr val="00B0F0"/>
                </a:solidFill>
                <a:effectLst>
                  <a:outerShdw blurRad="50800" dist="38100" algn="tr" rotWithShape="0">
                    <a:prstClr val="black">
                      <a:alpha val="40000"/>
                    </a:prstClr>
                  </a:outerShdw>
                </a:effectLst>
              </a:rPr>
              <a:t>preferences,</a:t>
            </a:r>
            <a:r>
              <a:rPr lang="en-US" altLang="ko-KR" dirty="0">
                <a:solidFill>
                  <a:srgbClr val="00B0F0"/>
                </a:solidFill>
              </a:rPr>
              <a:t> </a:t>
            </a:r>
            <a:r>
              <a:rPr lang="en-US" altLang="ko-KR" dirty="0">
                <a:solidFill>
                  <a:srgbClr val="00B0F0"/>
                </a:solidFill>
                <a:effectLst>
                  <a:outerShdw blurRad="50800" dist="38100" algn="tr" rotWithShape="0">
                    <a:prstClr val="black">
                      <a:alpha val="40000"/>
                    </a:prstClr>
                  </a:outerShdw>
                </a:effectLst>
              </a:rPr>
              <a:t>so I save time</a:t>
            </a:r>
          </a:p>
          <a:p>
            <a:pPr marL="0" indent="0">
              <a:buNone/>
            </a:pPr>
            <a:endParaRPr lang="en-US" altLang="ko-KR" dirty="0">
              <a:solidFill>
                <a:srgbClr val="00B0F0"/>
              </a:solidFill>
              <a:effectLst>
                <a:outerShdw blurRad="50800" dist="38100" algn="tr" rotWithShape="0">
                  <a:prstClr val="black">
                    <a:alpha val="40000"/>
                  </a:prstClr>
                </a:outerShdw>
              </a:effectLst>
            </a:endParaRPr>
          </a:p>
          <a:p>
            <a:pPr>
              <a:buNone/>
            </a:pPr>
            <a:r>
              <a:rPr lang="en-US" altLang="ko-KR" dirty="0"/>
              <a:t>  </a:t>
            </a:r>
            <a:r>
              <a:rPr lang="ko-KR" altLang="en-US" dirty="0"/>
              <a:t>우수고객으로</a:t>
            </a:r>
            <a:r>
              <a:rPr lang="en-US" altLang="ko-KR" dirty="0"/>
              <a:t>,</a:t>
            </a:r>
            <a:r>
              <a:rPr lang="ko-KR" altLang="en-US" dirty="0"/>
              <a:t> 나는</a:t>
            </a:r>
            <a:r>
              <a:rPr lang="ko-KR" altLang="ko-KR" dirty="0"/>
              <a:t> 고객 우대 프로그램으로 </a:t>
            </a:r>
            <a:r>
              <a:rPr lang="ko-KR" altLang="en-US" dirty="0"/>
              <a:t>내게 편함을 제공하는 </a:t>
            </a:r>
            <a:r>
              <a:rPr lang="ko-KR" altLang="ko-KR" dirty="0"/>
              <a:t>항공편을 예약하고 싶다.</a:t>
            </a:r>
            <a:r>
              <a:rPr lang="en-US" altLang="ko-KR" dirty="0"/>
              <a:t> </a:t>
            </a:r>
            <a:r>
              <a:rPr lang="ko-KR" altLang="ko-KR" dirty="0"/>
              <a:t>그래서 나는 시간을 절약</a:t>
            </a:r>
            <a:r>
              <a:rPr lang="ko-KR" altLang="en-US" dirty="0"/>
              <a:t>하고자</a:t>
            </a:r>
            <a:r>
              <a:rPr lang="en-US" altLang="ko-KR" dirty="0"/>
              <a:t> </a:t>
            </a:r>
            <a:r>
              <a:rPr lang="ko-KR" altLang="en-US" dirty="0"/>
              <a:t>한다</a:t>
            </a:r>
            <a:r>
              <a:rPr lang="en-US" altLang="ko-KR" dirty="0"/>
              <a:t>.</a:t>
            </a:r>
          </a:p>
          <a:p>
            <a:pPr>
              <a:buNone/>
            </a:pPr>
            <a:endParaRPr lang="en-US" altLang="ko-KR" dirty="0"/>
          </a:p>
          <a:p>
            <a:pPr>
              <a:buNone/>
            </a:pPr>
            <a:r>
              <a:rPr lang="en-US" altLang="ko-KR" dirty="0"/>
              <a:t>   </a:t>
            </a:r>
            <a:r>
              <a:rPr lang="en-US" altLang="ko-KR" dirty="0">
                <a:sym typeface="Wingdings" pitchFamily="2" charset="2"/>
              </a:rPr>
              <a:t> This is </a:t>
            </a:r>
            <a:r>
              <a:rPr lang="en-US" altLang="ko-KR" dirty="0">
                <a:solidFill>
                  <a:srgbClr val="FF0000"/>
                </a:solidFill>
                <a:sym typeface="Wingdings" pitchFamily="2" charset="2"/>
              </a:rPr>
              <a:t>Epic (</a:t>
            </a:r>
            <a:r>
              <a:rPr lang="ko-KR" altLang="en-US" dirty="0">
                <a:solidFill>
                  <a:srgbClr val="FF0000"/>
                </a:solidFill>
                <a:sym typeface="Wingdings" pitchFamily="2" charset="2"/>
              </a:rPr>
              <a:t>서사시</a:t>
            </a:r>
            <a:r>
              <a:rPr lang="en-US" altLang="ko-KR" dirty="0">
                <a:solidFill>
                  <a:srgbClr val="FF0000"/>
                </a:solidFill>
                <a:sym typeface="Wingdings" pitchFamily="2" charset="2"/>
              </a:rPr>
              <a:t>)</a:t>
            </a:r>
          </a:p>
          <a:p>
            <a:pPr>
              <a:buNone/>
            </a:pPr>
            <a:r>
              <a:rPr lang="en-US" altLang="ko-KR" dirty="0">
                <a:sym typeface="Wingdings" pitchFamily="2" charset="2"/>
              </a:rPr>
              <a:t>        </a:t>
            </a:r>
            <a:r>
              <a:rPr lang="ko-KR" altLang="en-US" dirty="0">
                <a:sym typeface="Wingdings" pitchFamily="2" charset="2"/>
              </a:rPr>
              <a:t>정제되지 못한 </a:t>
            </a:r>
            <a:r>
              <a:rPr lang="en-US" altLang="ko-KR" dirty="0">
                <a:sym typeface="Wingdings" pitchFamily="2" charset="2"/>
              </a:rPr>
              <a:t>user</a:t>
            </a:r>
            <a:r>
              <a:rPr lang="ko-KR" altLang="en-US" dirty="0">
                <a:sym typeface="Wingdings" pitchFamily="2" charset="2"/>
              </a:rPr>
              <a:t> </a:t>
            </a:r>
            <a:r>
              <a:rPr lang="en-US" altLang="ko-KR" dirty="0">
                <a:sym typeface="Wingdings" pitchFamily="2" charset="2"/>
              </a:rPr>
              <a:t>story</a:t>
            </a:r>
          </a:p>
          <a:p>
            <a:pPr>
              <a:buNone/>
            </a:pPr>
            <a:r>
              <a:rPr lang="en-US" altLang="ko-KR" dirty="0">
                <a:sym typeface="Wingdings" pitchFamily="2" charset="2"/>
              </a:rPr>
              <a:t>         </a:t>
            </a:r>
            <a:r>
              <a:rPr lang="ko-KR" altLang="en-US" dirty="0">
                <a:sym typeface="Wingdings" pitchFamily="2" charset="2"/>
              </a:rPr>
              <a:t>구체적이지 못한 </a:t>
            </a:r>
            <a:r>
              <a:rPr lang="en-US" altLang="ko-KR" dirty="0">
                <a:sym typeface="Wingdings" pitchFamily="2" charset="2"/>
              </a:rPr>
              <a:t>user story </a:t>
            </a:r>
          </a:p>
          <a:p>
            <a:pPr>
              <a:buNone/>
            </a:pP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1150</Words>
  <Application>Microsoft Office PowerPoint</Application>
  <PresentationFormat>화면 슬라이드 쇼(4:3)</PresentationFormat>
  <Paragraphs>137</Paragraphs>
  <Slides>21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21</vt:i4>
      </vt:variant>
    </vt:vector>
  </HeadingPairs>
  <TitlesOfParts>
    <vt:vector size="25" baseType="lpstr">
      <vt:lpstr>HY견명조</vt:lpstr>
      <vt:lpstr>맑은 고딕</vt:lpstr>
      <vt:lpstr>Arial</vt:lpstr>
      <vt:lpstr>Office 테마</vt:lpstr>
      <vt:lpstr>Scrum과 User Story (과제) </vt:lpstr>
      <vt:lpstr>Product Backlog</vt:lpstr>
      <vt:lpstr>User Story의 배경</vt:lpstr>
      <vt:lpstr>User Story의 특징</vt:lpstr>
      <vt:lpstr>User Story 적용 </vt:lpstr>
      <vt:lpstr>User Story 특징</vt:lpstr>
      <vt:lpstr>User Story format</vt:lpstr>
      <vt:lpstr>User story 작성 도구</vt:lpstr>
      <vt:lpstr>Break Epics into Stories</vt:lpstr>
      <vt:lpstr>정제된 User Story</vt:lpstr>
      <vt:lpstr>Sprint Backlog</vt:lpstr>
      <vt:lpstr>Spring Backlog Planning meeting</vt:lpstr>
      <vt:lpstr>Sprint Backlog Planning Meeting</vt:lpstr>
      <vt:lpstr>예제) 은행 시스템</vt:lpstr>
      <vt:lpstr>Tasks </vt:lpstr>
      <vt:lpstr>PowerPoint 프레젠테이션</vt:lpstr>
      <vt:lpstr>PowerPoint 프레젠테이션</vt:lpstr>
      <vt:lpstr>Top 12 Failure Modes for Scrum </vt:lpstr>
      <vt:lpstr>제약 사향 기술적인 내용</vt:lpstr>
      <vt:lpstr>프로젝트(과제)</vt:lpstr>
      <vt:lpstr>보고서 작성 및 평가 기준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Scrum과 User Story</dc:title>
  <dc:creator>Sang Lee</dc:creator>
  <cp:lastModifiedBy>안 찬웅</cp:lastModifiedBy>
  <cp:revision>15</cp:revision>
  <dcterms:created xsi:type="dcterms:W3CDTF">2017-11-07T03:50:49Z</dcterms:created>
  <dcterms:modified xsi:type="dcterms:W3CDTF">2022-10-28T05:45:47Z</dcterms:modified>
</cp:coreProperties>
</file>