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287" r:id="rId3"/>
    <p:sldId id="327" r:id="rId4"/>
    <p:sldId id="338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9" r:id="rId21"/>
    <p:sldId id="350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404" autoAdjust="0"/>
  </p:normalViewPr>
  <p:slideViewPr>
    <p:cSldViewPr snapToGrid="0">
      <p:cViewPr varScale="1">
        <p:scale>
          <a:sx n="73" d="100"/>
          <a:sy n="73" d="100"/>
        </p:scale>
        <p:origin x="288" y="62"/>
      </p:cViewPr>
      <p:guideLst>
        <p:guide orient="horz" pos="215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2022-09-11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15351" y="2473715"/>
            <a:ext cx="4349107" cy="745751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5544473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 lang="ko-KR"/>
              </a:pP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웹프로그래밍 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1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분반</a:t>
              </a: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900E0-71C4-4265-963F-9F1AFB9F71E0}"/>
              </a:ext>
            </a:extLst>
          </p:cNvPr>
          <p:cNvSpPr txBox="1"/>
          <p:nvPr/>
        </p:nvSpPr>
        <p:spPr>
          <a:xfrm>
            <a:off x="6157197" y="4227796"/>
            <a:ext cx="3086276" cy="189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교수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박제호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학과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소프트웨어학과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학번</a:t>
            </a:r>
            <a:r>
              <a:rPr lang="en-US" altLang="ko-KR" sz="2000" dirty="0">
                <a:solidFill>
                  <a:schemeClr val="bg1"/>
                </a:solidFill>
              </a:rPr>
              <a:t> : 32162566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안찬웅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172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📱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코드의 종류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아스키</a:t>
            </a:r>
            <a:r>
              <a:rPr lang="en-US" altLang="ko-KR" dirty="0"/>
              <a:t>(ASCII)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교환을 위한 미국 표준부호의 영문약자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컴퓨터에서 영문과 숫자를 표현하기 위해 </a:t>
            </a:r>
            <a:r>
              <a:rPr lang="en-US" altLang="ko-KR" dirty="0"/>
              <a:t>1960</a:t>
            </a:r>
            <a:r>
              <a:rPr lang="ko-KR" altLang="en-US" dirty="0"/>
              <a:t>년대부터 사용해온 대표적인 문자코드</a:t>
            </a: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아스키 문자 세트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아시크</a:t>
            </a:r>
            <a:r>
              <a:rPr lang="ko-KR" altLang="en-US" dirty="0"/>
              <a:t> 문자 코드의 집합</a:t>
            </a:r>
            <a:r>
              <a:rPr lang="en-US" altLang="ko-KR" dirty="0"/>
              <a:t>, 7</a:t>
            </a:r>
            <a:r>
              <a:rPr lang="ko-KR" altLang="en-US" dirty="0"/>
              <a:t>비트 인코딩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비트 표준 아스키 문자 세트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0~31, 127</a:t>
            </a:r>
            <a:r>
              <a:rPr lang="ko-KR" altLang="en-US" dirty="0"/>
              <a:t>는 인쇄 불가능한 문자를 표현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32~126(95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는 영문 알파벳 대소문자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구두법 </a:t>
            </a:r>
            <a:r>
              <a:rPr lang="ko-KR" altLang="en-US" dirty="0" err="1"/>
              <a:t>기호등의</a:t>
            </a:r>
            <a:r>
              <a:rPr lang="ko-KR" altLang="en-US" dirty="0"/>
              <a:t> 특수문자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35517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📱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유니코드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유니코드</a:t>
            </a:r>
            <a:r>
              <a:rPr lang="en-US" altLang="ko-KR" dirty="0"/>
              <a:t>(UNICODE, UNIVERSAL CODE, </a:t>
            </a:r>
            <a:r>
              <a:rPr lang="ko-KR" altLang="en-US" dirty="0"/>
              <a:t>만국공통 코드</a:t>
            </a:r>
            <a:r>
              <a:rPr lang="en-US" altLang="ko-KR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IBM, </a:t>
            </a:r>
            <a:r>
              <a:rPr lang="ko-KR" altLang="en-US" dirty="0"/>
              <a:t>애플</a:t>
            </a:r>
            <a:r>
              <a:rPr lang="en-US" altLang="ko-KR" dirty="0"/>
              <a:t>, MS </a:t>
            </a:r>
            <a:r>
              <a:rPr lang="ko-KR" altLang="en-US" dirty="0"/>
              <a:t>등이 설립한 </a:t>
            </a:r>
            <a:r>
              <a:rPr lang="ko-KR" altLang="en-US" dirty="0" err="1"/>
              <a:t>컴소시엄</a:t>
            </a:r>
            <a:r>
              <a:rPr lang="ko-KR" altLang="en-US" dirty="0"/>
              <a:t> 명칭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 세계 언어의 문자 코드를 모두 포함하려는 컴퓨터 산업계의 국제 표준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1960</a:t>
            </a:r>
            <a:r>
              <a:rPr lang="ko-KR" altLang="en-US" dirty="0"/>
              <a:t>년대부터 계속 제정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공식명칭</a:t>
            </a:r>
            <a:r>
              <a:rPr lang="en-US" altLang="ko-KR" dirty="0"/>
              <a:t>: ISO/IEC 10646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XML, JAVA, MS .NET FRAMWORK</a:t>
            </a:r>
            <a:r>
              <a:rPr lang="ko-KR" altLang="en-US" dirty="0"/>
              <a:t>등 인터넷 언어와 윈도우 등 많은 운영체제에 채택되어 급속히 대중화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U+0000~10FFFF</a:t>
            </a:r>
            <a:r>
              <a:rPr lang="ko-KR" altLang="en-US" dirty="0"/>
              <a:t>범위를 </a:t>
            </a:r>
            <a:r>
              <a:rPr lang="en-US" altLang="ko-KR" dirty="0"/>
              <a:t>0000~FFFF</a:t>
            </a:r>
            <a:r>
              <a:rPr lang="ko-KR" altLang="en-US" dirty="0"/>
              <a:t>단위로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126955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📱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UCS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와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UTF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유티코드</a:t>
            </a:r>
            <a:r>
              <a:rPr lang="ko-KR" altLang="en-US" dirty="0"/>
              <a:t> 문자의 대표적인 인코딩 방법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UCS(UNIVERSAL CHARACTER SET)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문자 세트 자체로 </a:t>
            </a:r>
            <a:r>
              <a:rPr lang="en-US" altLang="ko-KR" dirty="0"/>
              <a:t>ISO/IEC </a:t>
            </a:r>
            <a:r>
              <a:rPr lang="ko-KR" altLang="en-US" dirty="0"/>
              <a:t>규격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ko-KR" altLang="en-US" dirty="0"/>
              <a:t>비트에 바이트 대신 </a:t>
            </a:r>
            <a:r>
              <a:rPr lang="ko-KR" altLang="en-US" dirty="0" err="1"/>
              <a:t>옥텟단위</a:t>
            </a:r>
            <a:r>
              <a:rPr lang="ko-KR" altLang="en-US" dirty="0"/>
              <a:t>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UTF(UNICODE TRANSFORMATION FORMAT)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UTF-8, UTF-16</a:t>
            </a:r>
            <a:r>
              <a:rPr lang="ko-KR" altLang="en-US" dirty="0"/>
              <a:t>로 모든 유니코드 문자 표현 가능</a:t>
            </a:r>
            <a:endParaRPr lang="en-US" altLang="ko-K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dirty="0"/>
              <a:t>UCS-2: 2</a:t>
            </a:r>
            <a:r>
              <a:rPr lang="ko-KR" altLang="en-US" dirty="0"/>
              <a:t>바이트로 </a:t>
            </a:r>
            <a:r>
              <a:rPr lang="en-US" altLang="ko-KR" dirty="0"/>
              <a:t>BMP </a:t>
            </a:r>
            <a:r>
              <a:rPr lang="ko-KR" altLang="en-US" dirty="0"/>
              <a:t>밖의 영역은 표현 불가능</a:t>
            </a:r>
            <a:r>
              <a:rPr lang="en-US" altLang="ko-KR" dirty="0"/>
              <a:t>, UTF-16</a:t>
            </a:r>
            <a:r>
              <a:rPr lang="ko-KR" altLang="en-US" dirty="0"/>
              <a:t>의 일부</a:t>
            </a:r>
          </a:p>
          <a:p>
            <a:r>
              <a:rPr lang="en-US" altLang="ko-KR" dirty="0"/>
              <a:t>UCS-4: 4</a:t>
            </a:r>
            <a:r>
              <a:rPr lang="ko-KR" altLang="en-US" dirty="0"/>
              <a:t>바이트로 하나의 문자를 표현</a:t>
            </a:r>
          </a:p>
          <a:p>
            <a:r>
              <a:rPr lang="en-US" altLang="ko-KR" dirty="0"/>
              <a:t>UTF-8: ACSII 1</a:t>
            </a:r>
            <a:r>
              <a:rPr lang="ko-KR" altLang="en-US" dirty="0"/>
              <a:t>바이트</a:t>
            </a:r>
            <a:r>
              <a:rPr lang="en-US" altLang="ko-KR" dirty="0"/>
              <a:t>, BMP </a:t>
            </a:r>
            <a:r>
              <a:rPr lang="ko-KR" altLang="en-US" dirty="0"/>
              <a:t>내부 </a:t>
            </a:r>
            <a:r>
              <a:rPr lang="en-US" altLang="ko-KR" dirty="0"/>
              <a:t>2~3</a:t>
            </a:r>
            <a:r>
              <a:rPr lang="ko-KR" altLang="en-US" dirty="0"/>
              <a:t>바이트</a:t>
            </a:r>
            <a:r>
              <a:rPr lang="en-US" altLang="ko-KR" dirty="0"/>
              <a:t>, BMP </a:t>
            </a:r>
            <a:r>
              <a:rPr lang="ko-KR" altLang="en-US" dirty="0"/>
              <a:t>외부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</a:p>
          <a:p>
            <a:r>
              <a:rPr lang="en-US" altLang="ko-KR" dirty="0"/>
              <a:t>UTF-16: UCS-2</a:t>
            </a:r>
            <a:r>
              <a:rPr lang="ko-KR" altLang="en-US" dirty="0"/>
              <a:t>를 확장</a:t>
            </a:r>
            <a:r>
              <a:rPr lang="en-US" altLang="ko-KR" dirty="0"/>
              <a:t>, BMP </a:t>
            </a:r>
            <a:r>
              <a:rPr lang="ko-KR" altLang="en-US" dirty="0"/>
              <a:t>내부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, BMP </a:t>
            </a:r>
            <a:r>
              <a:rPr lang="ko-KR" altLang="en-US" dirty="0"/>
              <a:t>외부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</a:p>
          <a:p>
            <a:r>
              <a:rPr lang="en-US" altLang="ko-KR" dirty="0"/>
              <a:t>UTF-32: UCS-4</a:t>
            </a:r>
            <a:r>
              <a:rPr lang="ko-KR" altLang="en-US" dirty="0"/>
              <a:t>와 기능적으로 동일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770267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📱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데이터 구조화 가능 정도에 따른 분류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구조화된 데이터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데이터가 </a:t>
            </a:r>
            <a:r>
              <a:rPr lang="ko-KR" altLang="en-US" dirty="0" err="1"/>
              <a:t>정형하된</a:t>
            </a:r>
            <a:r>
              <a:rPr lang="ko-KR" altLang="en-US" dirty="0"/>
              <a:t> 속성으로 구조화가 가능한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준 구조화된 데이터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준 구조화된 데이터는 정보 항목의 의미를 설명하는 태그나 기호를 갖는다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구조화가 가능한 데이터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사용자가 방문한 </a:t>
            </a: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ko-KR" altLang="en-US" dirty="0" err="1"/>
              <a:t>디렉토리명</a:t>
            </a:r>
            <a:r>
              <a:rPr lang="en-US" altLang="ko-KR" dirty="0"/>
              <a:t>, </a:t>
            </a:r>
            <a:r>
              <a:rPr lang="ko-KR" altLang="en-US" dirty="0"/>
              <a:t>화면번호 등 많은 정보를 포함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비구조적 데이터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항목에 대해 사전에 정의된 설명이 없거나 구조화가 어려운 데이터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전세계</a:t>
            </a:r>
            <a:r>
              <a:rPr lang="en-US" altLang="ko-KR" dirty="0"/>
              <a:t>80%</a:t>
            </a:r>
            <a:r>
              <a:rPr lang="ko-KR" altLang="en-US" dirty="0"/>
              <a:t>는 비구조화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1587394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마크업 언어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 처리를 지원하기 위해 문서에 추가되는 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마크업을 표현하는 언어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마크업 정보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문서의 포맷을 지정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문서내용의 찾아보기</a:t>
            </a:r>
            <a:r>
              <a:rPr lang="en-US" altLang="ko-KR" dirty="0"/>
              <a:t>, </a:t>
            </a:r>
            <a:r>
              <a:rPr lang="ko-KR" altLang="en-US" dirty="0"/>
              <a:t>탐색방법을 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1960</a:t>
            </a:r>
            <a:r>
              <a:rPr lang="ko-KR" altLang="en-US" dirty="0"/>
              <a:t>년대 </a:t>
            </a:r>
            <a:r>
              <a:rPr lang="en-US" altLang="ko-KR" dirty="0"/>
              <a:t>SGML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1991</a:t>
            </a:r>
            <a:r>
              <a:rPr lang="ko-KR" altLang="en-US" dirty="0"/>
              <a:t>년 말 </a:t>
            </a:r>
            <a:r>
              <a:rPr lang="ko-KR" altLang="en-US" dirty="0" err="1"/>
              <a:t>비너리스에</a:t>
            </a:r>
            <a:r>
              <a:rPr lang="ko-KR" altLang="en-US" dirty="0"/>
              <a:t> 의해 </a:t>
            </a:r>
            <a:r>
              <a:rPr lang="en-US" altLang="ko-KR" dirty="0"/>
              <a:t>HTML</a:t>
            </a:r>
            <a:r>
              <a:rPr lang="ko-KR" altLang="en-US" dirty="0"/>
              <a:t>이 시작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HTML 5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864858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페이지의 주소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, URL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060246"/>
            <a:ext cx="78831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URL: </a:t>
            </a:r>
            <a:r>
              <a:rPr lang="ko-KR" altLang="en-US" dirty="0"/>
              <a:t>리소스의 위치를 나타내는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URN: </a:t>
            </a:r>
            <a:r>
              <a:rPr lang="ko-KR" altLang="en-US" dirty="0"/>
              <a:t>리소스의 이름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URI: </a:t>
            </a:r>
            <a:r>
              <a:rPr lang="ko-KR" altLang="en-US" dirty="0"/>
              <a:t>모든 정보의 리소스를 가리키는 식별자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프로토콜</a:t>
            </a:r>
            <a:r>
              <a:rPr lang="en-US" altLang="ko-KR" dirty="0"/>
              <a:t>: http, https, file, ftp, telnet, </a:t>
            </a:r>
            <a:r>
              <a:rPr lang="en-US" altLang="ko-KR" dirty="0" err="1"/>
              <a:t>mailto</a:t>
            </a:r>
            <a:r>
              <a:rPr lang="en-US" altLang="ko-KR" dirty="0"/>
              <a:t>, news </a:t>
            </a:r>
            <a:r>
              <a:rPr lang="ko-KR" altLang="en-US" dirty="0"/>
              <a:t>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서버주소</a:t>
            </a:r>
            <a:r>
              <a:rPr lang="en-US" altLang="ko-KR" dirty="0"/>
              <a:t>: </a:t>
            </a:r>
            <a:r>
              <a:rPr lang="ko-KR" altLang="en-US" dirty="0"/>
              <a:t>웹 페이지를 가진 컴퓨터의 이름 혹은 인터넷 주소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TCP/IP </a:t>
            </a:r>
            <a:r>
              <a:rPr lang="ko-KR" altLang="en-US" dirty="0"/>
              <a:t>포트 번호</a:t>
            </a:r>
            <a:r>
              <a:rPr lang="en-US" altLang="ko-KR" dirty="0"/>
              <a:t>: </a:t>
            </a:r>
            <a:r>
              <a:rPr lang="ko-KR" altLang="en-US" dirty="0"/>
              <a:t>서버가 브라우저로부터 접속을 기다리는 </a:t>
            </a:r>
            <a:r>
              <a:rPr lang="en-US" altLang="ko-KR" dirty="0"/>
              <a:t>TCP/IP </a:t>
            </a:r>
            <a:r>
              <a:rPr lang="ko-KR" altLang="en-US" dirty="0"/>
              <a:t>포트  번호</a:t>
            </a:r>
            <a:r>
              <a:rPr lang="en-US" altLang="ko-KR" dirty="0"/>
              <a:t>, </a:t>
            </a:r>
            <a:r>
              <a:rPr lang="ko-KR" altLang="en-US" dirty="0"/>
              <a:t>프로토콜마다 다르 며 </a:t>
            </a:r>
            <a:r>
              <a:rPr lang="en-US" altLang="ko-KR" dirty="0"/>
              <a:t>http</a:t>
            </a:r>
            <a:r>
              <a:rPr lang="ko-KR" altLang="en-US" dirty="0"/>
              <a:t>의 경우</a:t>
            </a:r>
            <a:r>
              <a:rPr lang="en-US" altLang="ko-KR" dirty="0"/>
              <a:t>80, </a:t>
            </a:r>
            <a:r>
              <a:rPr lang="en-US" altLang="ko-KR" dirty="0" err="1"/>
              <a:t>telent</a:t>
            </a:r>
            <a:r>
              <a:rPr lang="ko-KR" altLang="en-US" dirty="0"/>
              <a:t>은 </a:t>
            </a:r>
            <a:r>
              <a:rPr lang="en-US" altLang="ko-KR" dirty="0"/>
              <a:t>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경로명</a:t>
            </a:r>
            <a:r>
              <a:rPr lang="en-US" altLang="ko-KR" dirty="0"/>
              <a:t>: </a:t>
            </a:r>
            <a:r>
              <a:rPr lang="ko-KR" altLang="en-US" dirty="0"/>
              <a:t>웹 서버 내 웹 피이지 파일의 폴더 경로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파일 이름</a:t>
            </a:r>
            <a:r>
              <a:rPr lang="en-US" altLang="ko-KR" dirty="0"/>
              <a:t>: </a:t>
            </a:r>
            <a:r>
              <a:rPr lang="ko-KR" altLang="en-US" dirty="0"/>
              <a:t>웹 페이지의 파일 이름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퀘리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URL </a:t>
            </a:r>
            <a:r>
              <a:rPr lang="ko-KR" altLang="en-US" dirty="0"/>
              <a:t>주소 다음에 오는 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페이지 구성에 필요한 파라미터들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?key=value1&amp;key2=value3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63252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웹의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시작과 성공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웹의 시작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 </a:t>
            </a:r>
            <a:r>
              <a:rPr lang="ko-KR" altLang="en-US" dirty="0" err="1"/>
              <a:t>버너스리</a:t>
            </a:r>
            <a:r>
              <a:rPr lang="en-US" altLang="ko-KR" dirty="0"/>
              <a:t>(TIM BERNERS LEE, </a:t>
            </a:r>
            <a:r>
              <a:rPr lang="ko-KR" altLang="en-US" dirty="0"/>
              <a:t>영국의 과학자</a:t>
            </a:r>
            <a:r>
              <a:rPr lang="en-US" altLang="ko-KR" dirty="0"/>
              <a:t>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1989</a:t>
            </a:r>
            <a:r>
              <a:rPr lang="ko-KR" altLang="en-US" dirty="0"/>
              <a:t>년 웹 개념 제안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1990</a:t>
            </a:r>
            <a:r>
              <a:rPr lang="ko-KR" altLang="en-US" dirty="0"/>
              <a:t>년 </a:t>
            </a:r>
            <a:r>
              <a:rPr lang="en-US" altLang="ko-KR" dirty="0"/>
              <a:t>WWW</a:t>
            </a:r>
            <a:r>
              <a:rPr lang="ko-KR" altLang="en-US" dirty="0"/>
              <a:t>프로젝트 시작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서버 클라이언트로 동작하는 </a:t>
            </a:r>
            <a:r>
              <a:rPr lang="en-US" altLang="ko-KR" dirty="0"/>
              <a:t>HTTP </a:t>
            </a:r>
            <a:r>
              <a:rPr lang="ko-KR" altLang="en-US" dirty="0"/>
              <a:t>모델 창시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언어 개발</a:t>
            </a:r>
            <a:r>
              <a:rPr lang="en-US" altLang="ko-KR" dirty="0"/>
              <a:t>, </a:t>
            </a:r>
            <a:r>
              <a:rPr lang="ko-KR" altLang="en-US" dirty="0"/>
              <a:t>하이퍼링크 개념 구현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세계 최초의 웹 서버와 웹 브라우저 개발</a:t>
            </a:r>
            <a:endParaRPr lang="en-US" altLang="ko-KR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dirty="0"/>
              <a:t> 웹의 성공</a:t>
            </a:r>
            <a:r>
              <a:rPr lang="en-US" altLang="ko-KR" dirty="0"/>
              <a:t>3</a:t>
            </a:r>
            <a:r>
              <a:rPr lang="ko-KR" altLang="en-US" dirty="0"/>
              <a:t>가지 요인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만들기 쉬운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효율적인 </a:t>
            </a:r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클라이언트와 서버의 작업 분담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554918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페이지 구성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 페이지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페이지의 구조와 내용 </a:t>
            </a:r>
            <a:r>
              <a:rPr lang="en-US" altLang="ko-KR" dirty="0"/>
              <a:t>- HTML </a:t>
            </a:r>
            <a:r>
              <a:rPr lang="ko-KR" altLang="en-US" dirty="0"/>
              <a:t>태그로 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페이지의 모양 </a:t>
            </a:r>
            <a:r>
              <a:rPr lang="en-US" altLang="ko-KR" dirty="0"/>
              <a:t>- CSS(Cascading Style Sheet)</a:t>
            </a:r>
            <a:r>
              <a:rPr lang="ko-KR" altLang="en-US" dirty="0"/>
              <a:t>로 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페이지의 행동 및 응용 프로그램 </a:t>
            </a:r>
            <a:r>
              <a:rPr lang="en-US" altLang="ko-KR" dirty="0"/>
              <a:t>- </a:t>
            </a:r>
            <a:r>
              <a:rPr lang="en-US" altLang="ko-KR" dirty="0" err="1"/>
              <a:t>Javascript</a:t>
            </a:r>
            <a:r>
              <a:rPr lang="ko-KR" altLang="en-US" dirty="0"/>
              <a:t>로 작성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HTML - </a:t>
            </a:r>
            <a:r>
              <a:rPr lang="ko-KR" altLang="en-US" dirty="0"/>
              <a:t>웹 페이지의 구조와 내용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CSS - </a:t>
            </a:r>
            <a:r>
              <a:rPr lang="ko-KR" altLang="en-US" dirty="0"/>
              <a:t>웹 페이지의 모양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en-US" altLang="ko-KR" dirty="0"/>
              <a:t> - </a:t>
            </a:r>
            <a:r>
              <a:rPr lang="ko-KR" altLang="en-US" dirty="0"/>
              <a:t>웹 페이지의 동적 변경 및 응용 프로그램 작성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92040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HTML5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TML </a:t>
            </a:r>
            <a:r>
              <a:rPr lang="ko-KR" altLang="en-US" dirty="0"/>
              <a:t>언어의 역사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1990</a:t>
            </a:r>
            <a:r>
              <a:rPr lang="ko-KR" altLang="en-US" dirty="0"/>
              <a:t>년 물리학자 </a:t>
            </a:r>
            <a:r>
              <a:rPr lang="en-US" altLang="ko-KR" dirty="0"/>
              <a:t>TIM BERNERS LEE</a:t>
            </a:r>
            <a:r>
              <a:rPr lang="ko-KR" altLang="en-US" dirty="0"/>
              <a:t>가 정의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표준화된 태그로 웹 페이지를 작성하는 언어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&lt;IMG&gt;, &lt;HR&gt;, &lt;TABLE&gt;, &lt;LI&gt;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/>
              <a:t>단점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비표준 기술의 혼재</a:t>
            </a:r>
            <a:r>
              <a:rPr lang="en-US" altLang="ko-KR" dirty="0"/>
              <a:t>, </a:t>
            </a:r>
            <a:r>
              <a:rPr lang="ko-KR" altLang="en-US" dirty="0"/>
              <a:t>웹 브라우저의 비 호환성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인터넷 기기의 다양화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새로운 범용 웹 표준의 필요성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16926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HTML5 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936" y="207184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웹 워커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웹 소켓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웹 스토리지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오프라인 웹 애플리케이션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웹 </a:t>
            </a:r>
            <a:r>
              <a:rPr lang="en-US" altLang="ko-KR" sz="1400"/>
              <a:t>SQL </a:t>
            </a:r>
            <a:r>
              <a:rPr lang="ko-KR" altLang="en-US" sz="1400"/>
              <a:t>데이터 베이스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/>
              <a:t>인덱스 데이터베이스</a:t>
            </a:r>
            <a:endParaRPr lang="ko-KR" altLang="en-US" sz="1400" dirty="0"/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473914" y="2329636"/>
            <a:ext cx="3906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기능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 문서 작성을 위한 </a:t>
            </a:r>
            <a:r>
              <a:rPr lang="en-US" altLang="ko-KR" dirty="0"/>
              <a:t>HTML </a:t>
            </a:r>
            <a:r>
              <a:rPr lang="ko-KR" altLang="en-US" dirty="0"/>
              <a:t>태그 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 애플리케이션 작성을 위한 </a:t>
            </a:r>
            <a:r>
              <a:rPr lang="en-US" altLang="ko-KR" dirty="0"/>
              <a:t>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HTML5 </a:t>
            </a:r>
            <a:r>
              <a:rPr lang="ko-KR" altLang="en-US" dirty="0"/>
              <a:t>세부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파일 입출력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위치 정보 </a:t>
            </a:r>
            <a:r>
              <a:rPr lang="en-US" altLang="ko-KR" dirty="0"/>
              <a:t>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캔버스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워커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6436-8863-1ED1-A0A4-D7391C85FE48}"/>
              </a:ext>
            </a:extLst>
          </p:cNvPr>
          <p:cNvSpPr txBox="1"/>
          <p:nvPr/>
        </p:nvSpPr>
        <p:spPr>
          <a:xfrm>
            <a:off x="4380332" y="2395276"/>
            <a:ext cx="3906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소켓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스토리지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오프라인 웹 애플리케이션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</a:t>
            </a:r>
            <a:r>
              <a:rPr lang="en-US" altLang="ko-KR" dirty="0"/>
              <a:t>SQL </a:t>
            </a:r>
            <a:r>
              <a:rPr lang="ko-KR" altLang="en-US" dirty="0"/>
              <a:t>데이터 베이스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인덱스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120517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프로그래밍과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HTML5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400" dirty="0"/>
              <a:t>웹 개요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웹의 시작과 성공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웹 페이지 구성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HTML5</a:t>
            </a:r>
          </a:p>
          <a:p>
            <a:pPr>
              <a:buFont typeface="+mj-lt"/>
              <a:buAutoNum type="arabicPeriod"/>
            </a:pP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HTML5 </a:t>
            </a:r>
            <a:r>
              <a:rPr lang="ko-KR" altLang="en-US" sz="2400" dirty="0"/>
              <a:t>웹 프로그래밍 개발 과정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95595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프로그래밍 개발 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20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9936" y="207184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 TML5 </a:t>
            </a:r>
            <a:r>
              <a:rPr lang="ko-KR" altLang="en-US" sz="2200" dirty="0"/>
              <a:t>문서 편집기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텍스트 편집기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WYSIWYG </a:t>
            </a:r>
            <a:r>
              <a:rPr lang="ko-KR" altLang="en-US" sz="2200" dirty="0"/>
              <a:t>편집기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200" dirty="0"/>
          </a:p>
          <a:p>
            <a:endParaRPr lang="ko-KR" altLang="en-US" sz="2200" dirty="0"/>
          </a:p>
          <a:p>
            <a:r>
              <a:rPr lang="ko-KR" altLang="en-US" sz="2200" dirty="0"/>
              <a:t>디버깅을 위한 개발자 도구 열기</a:t>
            </a:r>
            <a:r>
              <a:rPr lang="en-US" altLang="ko-KR" sz="2200" dirty="0"/>
              <a:t>(</a:t>
            </a:r>
            <a:r>
              <a:rPr lang="ko-KR" altLang="en-US" sz="2200" dirty="0"/>
              <a:t>크롬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400" kern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A2E06-80B0-E415-B865-D7DD0C5C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45" y="2562012"/>
            <a:ext cx="2862541" cy="2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0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effectLst/>
                <a:latin typeface="야놀자 야체 B"/>
              </a:rPr>
              <a:t>개발자 도구에서 </a:t>
            </a:r>
            <a:r>
              <a:rPr lang="en-US" altLang="ko-KR" kern="0" dirty="0">
                <a:solidFill>
                  <a:srgbClr val="915E4D"/>
                </a:solidFill>
                <a:effectLst/>
                <a:latin typeface="야놀자 야체 B"/>
              </a:rPr>
              <a:t>Sources </a:t>
            </a:r>
            <a:r>
              <a:rPr lang="ko-KR" altLang="en-US" kern="0" dirty="0">
                <a:solidFill>
                  <a:srgbClr val="915E4D"/>
                </a:solidFill>
                <a:effectLst/>
                <a:latin typeface="야놀자 야체 B"/>
              </a:rPr>
              <a:t>메뉴로 소스 보기</a:t>
            </a: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21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12" y="2105804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웹 워커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웹 소켓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웹 스토리지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오프라인 웹 애플리케이션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웹 </a:t>
            </a:r>
            <a:r>
              <a:rPr lang="en-US" altLang="ko-KR" sz="1400" dirty="0"/>
              <a:t>SQL </a:t>
            </a:r>
            <a:r>
              <a:rPr lang="ko-KR" altLang="en-US" sz="1400" dirty="0"/>
              <a:t>데이터 베이스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인덱스 데이터베이스</a:t>
            </a: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59329-CA77-F924-0E34-709E769C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020533"/>
            <a:ext cx="8234690" cy="37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6689" y="3404607"/>
            <a:ext cx="33553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7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9179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웹의 기본 목적과 구성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웹의 기본 목적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다수의 컴퓨터에서 문서를 공유하거나 열람하는 목적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콘텐츠를 구성하는 단위 또는 문서 형태</a:t>
            </a:r>
            <a:r>
              <a:rPr lang="en-US" altLang="ko-KR" dirty="0"/>
              <a:t>(</a:t>
            </a:r>
            <a:r>
              <a:rPr lang="ko-KR" altLang="en-US" dirty="0" err="1"/>
              <a:t>웹문서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</a:t>
            </a:r>
            <a:r>
              <a:rPr lang="en-US" altLang="ko-KR" dirty="0"/>
              <a:t>(WEB): World Wide Web, </a:t>
            </a:r>
            <a:r>
              <a:rPr lang="ko-KR" altLang="en-US" dirty="0"/>
              <a:t>줄여서 </a:t>
            </a:r>
            <a:r>
              <a:rPr lang="en-US" altLang="ko-KR" dirty="0"/>
              <a:t>web</a:t>
            </a:r>
            <a:r>
              <a:rPr lang="ko-KR" altLang="en-US" dirty="0"/>
              <a:t>이라 부른다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웹은 컴퓨터의 기능을 서버와 클라이언트로 나눈다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서버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등의 데이터를 저장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클라이언트</a:t>
            </a:r>
            <a:r>
              <a:rPr lang="en-US" altLang="ko-KR" dirty="0"/>
              <a:t>: </a:t>
            </a:r>
            <a:r>
              <a:rPr lang="ko-KR" altLang="en-US" dirty="0"/>
              <a:t>웹 서버로부터 데이터를 다운받아 사용자에게 보여주거나 사용자 데이터를 웹 서버에 업로드하는 사용자 인터페이스의 역할을 한다</a:t>
            </a:r>
            <a:r>
              <a:rPr lang="en-US" altLang="ko-KR" dirty="0"/>
              <a:t>.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51095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인터넷과 웹은 다르다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01520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12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4621F-5B48-752F-5C81-0C975E30F7EA}"/>
              </a:ext>
            </a:extLst>
          </p:cNvPr>
          <p:cNvSpPr txBox="1"/>
          <p:nvPr/>
        </p:nvSpPr>
        <p:spPr>
          <a:xfrm>
            <a:off x="583197" y="2159447"/>
            <a:ext cx="78831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인터넷</a:t>
            </a:r>
            <a:r>
              <a:rPr lang="en-US" altLang="ko-KR" dirty="0"/>
              <a:t>: </a:t>
            </a:r>
            <a:r>
              <a:rPr lang="ko-KR" altLang="en-US" dirty="0"/>
              <a:t>웹의 개념이 나오기 전부터 만들어진 컴퓨터 연결 네트워크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컴퓨터마다 고유한 </a:t>
            </a:r>
            <a:r>
              <a:rPr lang="en-US" altLang="ko-KR" dirty="0"/>
              <a:t>IP</a:t>
            </a:r>
            <a:r>
              <a:rPr lang="ko-KR" altLang="en-US" dirty="0"/>
              <a:t>주소를 부여하여 컴퓨터 구분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인터넷 서비스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전자우편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파일전송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메신저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P2P (Peer to Peer)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스트리밍 서비스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인터넷 전화기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월드 와이드 웹 </a:t>
            </a:r>
            <a:r>
              <a:rPr lang="en-US" altLang="ko-KR" dirty="0"/>
              <a:t>(World wide Web)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웹은 인터넷 서비스 중의 하나로</a:t>
            </a:r>
            <a:r>
              <a:rPr lang="en-US" altLang="ko-KR" dirty="0"/>
              <a:t>, </a:t>
            </a:r>
            <a:r>
              <a:rPr lang="ko-KR" altLang="en-US" dirty="0"/>
              <a:t>문서를 서버컴퓨터에 올려놓고 인터넷을 통해 클라이언트 컴퓨터에서 읽거나 쉽게 주고받을 수 있도록 만든 서비스이다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174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🌐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HTTP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프로토콜 스택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kern="1400" dirty="0"/>
          </a:p>
          <a:p>
            <a:r>
              <a:rPr lang="ko-KR" altLang="en-US" sz="2400" kern="1400" dirty="0"/>
              <a:t>애플리케이션 계층 </a:t>
            </a:r>
            <a:r>
              <a:rPr lang="en-US" altLang="ko-KR" sz="2400" kern="1400" dirty="0"/>
              <a:t>– HTTP, FTP</a:t>
            </a:r>
          </a:p>
          <a:p>
            <a:endParaRPr lang="en-US" altLang="ko-KR" sz="2400" kern="1400" dirty="0"/>
          </a:p>
          <a:p>
            <a:r>
              <a:rPr lang="ko-KR" altLang="en-US" sz="2400" kern="1400" dirty="0"/>
              <a:t>전송 계층 </a:t>
            </a:r>
            <a:r>
              <a:rPr lang="en-US" altLang="ko-KR" sz="2400" kern="1400" dirty="0"/>
              <a:t>– TCP, UDP</a:t>
            </a:r>
          </a:p>
          <a:p>
            <a:endParaRPr lang="en-US" altLang="ko-KR" sz="2400" kern="1400" dirty="0"/>
          </a:p>
          <a:p>
            <a:r>
              <a:rPr lang="ko-KR" altLang="en-US" sz="2400" kern="1400" dirty="0"/>
              <a:t>인터넷 계층 </a:t>
            </a:r>
            <a:r>
              <a:rPr lang="en-US" altLang="ko-KR" sz="2400" kern="1400" dirty="0"/>
              <a:t>– IP</a:t>
            </a:r>
          </a:p>
          <a:p>
            <a:endParaRPr lang="en-US" altLang="ko-KR" sz="2400" kern="1400" dirty="0"/>
          </a:p>
          <a:p>
            <a:r>
              <a:rPr lang="ko-KR" altLang="en-US" sz="2400" kern="1400" dirty="0"/>
              <a:t>네트워크 인터페이스 계층</a:t>
            </a:r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176136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브라우저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114419"/>
            <a:ext cx="78831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 브라우저는 웹 서버에 접속해서 웹 페이지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음악 등 다양한 데이터를 다운받아 보여주는 소프트웨어이다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Microsoft Edge, Op-era, Firefox,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최초의 웹 브라우저</a:t>
            </a:r>
            <a:r>
              <a:rPr lang="en-US" altLang="ko-KR" dirty="0"/>
              <a:t>, </a:t>
            </a:r>
            <a:r>
              <a:rPr lang="en-US" altLang="ko-KR" dirty="0" err="1"/>
              <a:t>WorldWideWeb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WWW</a:t>
            </a:r>
            <a:r>
              <a:rPr lang="ko-KR" altLang="en-US" dirty="0"/>
              <a:t>은 웹의 개념을 창시한 팀 버너리스가 최초로 만든 웹 브라우저다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NEXUS</a:t>
            </a:r>
            <a:r>
              <a:rPr lang="ko-KR" altLang="en-US" dirty="0"/>
              <a:t>로 개명하였다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내비게이터</a:t>
            </a:r>
            <a:r>
              <a:rPr lang="en-US" altLang="ko-KR" dirty="0"/>
              <a:t>(Netscape Navigator)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1993</a:t>
            </a:r>
            <a:r>
              <a:rPr lang="ko-KR" altLang="en-US" dirty="0"/>
              <a:t>년 마크 </a:t>
            </a:r>
            <a:r>
              <a:rPr lang="ko-KR" altLang="en-US" dirty="0" err="1"/>
              <a:t>앤드리슨은</a:t>
            </a:r>
            <a:r>
              <a:rPr lang="ko-KR" altLang="en-US" dirty="0"/>
              <a:t> </a:t>
            </a:r>
            <a:r>
              <a:rPr lang="en-US" altLang="ko-KR" dirty="0"/>
              <a:t>NCSA</a:t>
            </a:r>
            <a:r>
              <a:rPr lang="ko-KR" altLang="en-US" dirty="0"/>
              <a:t>에서 </a:t>
            </a:r>
            <a:r>
              <a:rPr lang="en-US" altLang="ko-KR" dirty="0"/>
              <a:t>GUI </a:t>
            </a:r>
            <a:r>
              <a:rPr lang="ko-KR" altLang="en-US" dirty="0"/>
              <a:t>환경을 갖춘 </a:t>
            </a:r>
            <a:r>
              <a:rPr lang="ko-KR" altLang="en-US" dirty="0" err="1"/>
              <a:t>모자익이라는</a:t>
            </a:r>
            <a:r>
              <a:rPr lang="ko-KR" altLang="en-US" dirty="0"/>
              <a:t> </a:t>
            </a:r>
            <a:r>
              <a:rPr lang="ko-KR" altLang="en-US" dirty="0" err="1"/>
              <a:t>웹브라우저를</a:t>
            </a:r>
            <a:r>
              <a:rPr lang="ko-KR" altLang="en-US" dirty="0"/>
              <a:t> 발표했다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인터넷 익스플로러</a:t>
            </a:r>
            <a:r>
              <a:rPr lang="en-US" altLang="ko-KR" dirty="0"/>
              <a:t>(Internet Explorer)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1995</a:t>
            </a:r>
            <a:r>
              <a:rPr lang="ko-KR" altLang="en-US" dirty="0"/>
              <a:t>년 마이크로소프트가 개발했다</a:t>
            </a:r>
            <a:r>
              <a:rPr lang="en-US" altLang="ko-KR" dirty="0"/>
              <a:t>. </a:t>
            </a:r>
            <a:r>
              <a:rPr lang="ko-KR" altLang="en-US" dirty="0"/>
              <a:t>윈도우 운영체제에 끼워 배포해 </a:t>
            </a:r>
            <a:r>
              <a:rPr lang="en-US" altLang="ko-KR" dirty="0"/>
              <a:t>2000</a:t>
            </a:r>
            <a:r>
              <a:rPr lang="ko-KR" altLang="en-US" dirty="0"/>
              <a:t>년대 초반까지 세계 시장의 </a:t>
            </a:r>
            <a:r>
              <a:rPr lang="en-US" altLang="ko-KR" dirty="0"/>
              <a:t>90%</a:t>
            </a:r>
            <a:r>
              <a:rPr lang="ko-KR" altLang="en-US" dirty="0"/>
              <a:t>이상을 점유하면서 웹을 지배했다</a:t>
            </a:r>
            <a:r>
              <a:rPr lang="en-US" altLang="ko-KR" dirty="0"/>
              <a:t>.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123008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dirty="0">
                <a:effectLst/>
                <a:latin typeface="Apple Color Emoji"/>
              </a:rPr>
              <a:t>🖥️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브라우저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536996" y="2060246"/>
            <a:ext cx="78831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오페라</a:t>
            </a:r>
            <a:r>
              <a:rPr lang="en-US" altLang="ko-KR" dirty="0"/>
              <a:t>(Opera)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1994</a:t>
            </a:r>
            <a:r>
              <a:rPr lang="ko-KR" altLang="en-US" dirty="0"/>
              <a:t>년 부터 오페라 소프트웨어사에 의해 개발이 시작되어 </a:t>
            </a:r>
            <a:r>
              <a:rPr lang="en-US" altLang="ko-KR" dirty="0"/>
              <a:t>1996</a:t>
            </a:r>
            <a:r>
              <a:rPr lang="ko-KR" altLang="en-US" dirty="0"/>
              <a:t>년 세상에 나왔다</a:t>
            </a:r>
            <a:r>
              <a:rPr lang="en-US" altLang="ko-KR" dirty="0"/>
              <a:t>. </a:t>
            </a:r>
            <a:r>
              <a:rPr lang="ko-KR" altLang="en-US" dirty="0"/>
              <a:t>웹 브라우저보다 프로그램 크기가 작고 화면출력 속도가 빠르다고 알려졌다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사파리</a:t>
            </a:r>
            <a:r>
              <a:rPr lang="en-US" altLang="ko-KR" dirty="0"/>
              <a:t>(Safari)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애플은 독자적 웹 브라우저를 </a:t>
            </a:r>
            <a:r>
              <a:rPr lang="ko-KR" altLang="en-US" dirty="0" err="1"/>
              <a:t>갖고싶어</a:t>
            </a:r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mac OS</a:t>
            </a:r>
            <a:r>
              <a:rPr lang="ko-KR" altLang="en-US" dirty="0"/>
              <a:t>와 </a:t>
            </a:r>
            <a:r>
              <a:rPr lang="en-US" altLang="ko-KR" dirty="0"/>
              <a:t>2007</a:t>
            </a:r>
            <a:r>
              <a:rPr lang="ko-KR" altLang="en-US" dirty="0"/>
              <a:t>년 아이폰 </a:t>
            </a:r>
            <a:r>
              <a:rPr lang="en-US" altLang="ko-KR" dirty="0" err="1"/>
              <a:t>ios</a:t>
            </a:r>
            <a:r>
              <a:rPr lang="ko-KR" altLang="en-US" dirty="0"/>
              <a:t>에 사파리를 도입했다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모질라 파이어폭스</a:t>
            </a:r>
            <a:r>
              <a:rPr lang="en-US" altLang="ko-KR" dirty="0"/>
              <a:t>(Mozilla Firefox)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2002</a:t>
            </a:r>
            <a:r>
              <a:rPr lang="ko-KR" altLang="en-US" dirty="0"/>
              <a:t>년에 만들어졌고</a:t>
            </a:r>
            <a:r>
              <a:rPr lang="en-US" altLang="ko-KR" dirty="0"/>
              <a:t>, W3C</a:t>
            </a:r>
            <a:r>
              <a:rPr lang="ko-KR" altLang="en-US" dirty="0"/>
              <a:t>의 표준 권고안을 충실히 따라 만들었다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구글 크롬</a:t>
            </a:r>
            <a:r>
              <a:rPr lang="en-US" altLang="ko-KR" dirty="0"/>
              <a:t>(Google Chrome)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2008</a:t>
            </a:r>
            <a:r>
              <a:rPr lang="ko-KR" altLang="en-US" dirty="0"/>
              <a:t>년 무료 </a:t>
            </a:r>
            <a:r>
              <a:rPr lang="ko-KR" altLang="en-US" dirty="0" err="1"/>
              <a:t>웹브라우저</a:t>
            </a:r>
            <a:r>
              <a:rPr lang="ko-KR" altLang="en-US" dirty="0"/>
              <a:t> 이고</a:t>
            </a:r>
            <a:r>
              <a:rPr lang="en-US" altLang="ko-KR" dirty="0"/>
              <a:t>, </a:t>
            </a:r>
            <a:r>
              <a:rPr lang="ko-KR" altLang="en-US" dirty="0"/>
              <a:t>현재 세계에서 가장 많이 쓰는 웹 브라우저이다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마이크로소프트 </a:t>
            </a:r>
            <a:r>
              <a:rPr lang="ko-KR" altLang="en-US" dirty="0" err="1"/>
              <a:t>엣지</a:t>
            </a:r>
            <a:r>
              <a:rPr lang="en-US" altLang="ko-KR" dirty="0"/>
              <a:t>(</a:t>
            </a:r>
            <a:r>
              <a:rPr lang="en-US" altLang="ko-KR" dirty="0" err="1"/>
              <a:t>microsoft</a:t>
            </a:r>
            <a:r>
              <a:rPr lang="en-US" altLang="ko-KR" dirty="0"/>
              <a:t> Edge) – </a:t>
            </a:r>
            <a:r>
              <a:rPr lang="ko-KR" altLang="en-US" dirty="0"/>
              <a:t>윈도우</a:t>
            </a:r>
            <a:r>
              <a:rPr lang="en-US" altLang="ko-KR" dirty="0"/>
              <a:t>10</a:t>
            </a:r>
            <a:r>
              <a:rPr lang="ko-KR" altLang="en-US" dirty="0"/>
              <a:t>부터 탑재</a:t>
            </a:r>
            <a:endParaRPr lang="en-US" altLang="ko-KR" dirty="0"/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269675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서버 소프트웨어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웹 서버 소프트웨어는 웹 브라우저로부터 요청을 해석하여 웹 문서를 전달하거나 적절한 웹 응용 프로그램을 작동시키고 실행 결과를 다시 전송하는 소프트웨어이다</a:t>
            </a:r>
            <a:r>
              <a:rPr lang="en-US" altLang="ko-KR" dirty="0"/>
              <a:t>. Apache</a:t>
            </a:r>
            <a:r>
              <a:rPr lang="ko-KR" altLang="en-US" dirty="0"/>
              <a:t>가 가장 많이 사용된다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하이퍼링크</a:t>
            </a:r>
            <a:r>
              <a:rPr lang="en-US" altLang="ko-KR" dirty="0"/>
              <a:t>(hyperlink): </a:t>
            </a:r>
            <a:r>
              <a:rPr lang="ko-KR" altLang="en-US" dirty="0"/>
              <a:t>다른 웹페이지나 이미지 등의 주소를 가진 텍스트이다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웹문서</a:t>
            </a:r>
            <a:r>
              <a:rPr lang="en-US" altLang="ko-KR" dirty="0"/>
              <a:t>: hypertext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12905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웹 서버 소프트웨어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 서버 소프트웨어 종류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APACHE</a:t>
            </a:r>
            <a:r>
              <a:rPr lang="ko-KR" altLang="en-US" dirty="0"/>
              <a:t>사에서 만든 </a:t>
            </a:r>
            <a:r>
              <a:rPr lang="en-US" altLang="ko-KR" dirty="0"/>
              <a:t>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마이크로소프트 사에서 만들고 </a:t>
            </a:r>
            <a:r>
              <a:rPr lang="en-US" altLang="ko-KR" dirty="0"/>
              <a:t>WINDOWS NT</a:t>
            </a:r>
            <a:r>
              <a:rPr lang="ko-KR" altLang="en-US" dirty="0"/>
              <a:t>에서만 실행되는 </a:t>
            </a:r>
            <a:r>
              <a:rPr lang="en-US" altLang="ko-KR" dirty="0"/>
              <a:t>IIS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NGINX </a:t>
            </a:r>
            <a:r>
              <a:rPr lang="ko-KR" altLang="en-US" dirty="0"/>
              <a:t>사에서 만든 </a:t>
            </a:r>
            <a:r>
              <a:rPr lang="en-US" altLang="ko-KR" dirty="0"/>
              <a:t>NGINX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구글에서 만들고 구글사이트에서 실행되는 </a:t>
            </a:r>
            <a:r>
              <a:rPr lang="en-US" altLang="ko-KR" dirty="0"/>
              <a:t>GWS(GOOGLE WEB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웹 서버 응용프로그램 개발 언어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서버용 자바스크립트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JSP(JAVA SERVER PAGE) - JAVA</a:t>
            </a:r>
            <a:r>
              <a:rPr lang="ko-KR" altLang="en-US" dirty="0"/>
              <a:t>의 스크립트 언어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 - </a:t>
            </a:r>
            <a:r>
              <a:rPr lang="ko-KR" altLang="en-US" dirty="0"/>
              <a:t>자바 </a:t>
            </a:r>
            <a:r>
              <a:rPr lang="ko-KR" altLang="en-US" dirty="0" err="1"/>
              <a:t>서블릿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PHP, PERL, PYTHON</a:t>
            </a:r>
          </a:p>
          <a:p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85078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1358</Words>
  <Application>Microsoft Office PowerPoint</Application>
  <PresentationFormat>화면 슬라이드 쇼(4:3)</PresentationFormat>
  <Paragraphs>275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 Color Emoji</vt:lpstr>
      <vt:lpstr>맑은 고딕</vt:lpstr>
      <vt:lpstr>야놀자 야체 B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찬웅</cp:lastModifiedBy>
  <cp:revision>63</cp:revision>
  <dcterms:created xsi:type="dcterms:W3CDTF">2020-04-07T04:27:18Z</dcterms:created>
  <dcterms:modified xsi:type="dcterms:W3CDTF">2022-09-10T18:17:48Z</dcterms:modified>
</cp:coreProperties>
</file>