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4"/>
  </p:notesMasterIdLst>
  <p:sldIdLst>
    <p:sldId id="256" r:id="rId2"/>
    <p:sldId id="287" r:id="rId3"/>
    <p:sldId id="327" r:id="rId4"/>
    <p:sldId id="338" r:id="rId5"/>
    <p:sldId id="331" r:id="rId6"/>
    <p:sldId id="332" r:id="rId7"/>
    <p:sldId id="333" r:id="rId8"/>
    <p:sldId id="334" r:id="rId9"/>
    <p:sldId id="335" r:id="rId10"/>
    <p:sldId id="337" r:id="rId11"/>
    <p:sldId id="336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9" r:id="rId20"/>
    <p:sldId id="352" r:id="rId21"/>
    <p:sldId id="351" r:id="rId22"/>
    <p:sldId id="269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 userDrawn="1">
          <p15:clr>
            <a:srgbClr val="A4A3A4"/>
          </p15:clr>
        </p15:guide>
        <p15:guide id="2" pos="28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8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7" autoAdjust="0"/>
    <p:restoredTop sz="94404" autoAdjust="0"/>
  </p:normalViewPr>
  <p:slideViewPr>
    <p:cSldViewPr snapToGrid="0">
      <p:cViewPr varScale="1">
        <p:scale>
          <a:sx n="62" d="100"/>
          <a:sy n="62" d="100"/>
        </p:scale>
        <p:origin x="72" y="571"/>
      </p:cViewPr>
      <p:guideLst>
        <p:guide orient="horz" pos="2158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878"/>
        <p:guide pos="215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2022-09-19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214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139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73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765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028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849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90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845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89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52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512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200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7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415351" y="2473715"/>
            <a:ext cx="4349107" cy="745751"/>
            <a:chOff x="2359539" y="2172504"/>
            <a:chExt cx="7499032" cy="1285875"/>
          </a:xfrm>
        </p:grpSpPr>
        <p:sp>
          <p:nvSpPr>
            <p:cNvPr id="12" name="자유형 11"/>
            <p:cNvSpPr/>
            <p:nvPr/>
          </p:nvSpPr>
          <p:spPr>
            <a:xfrm>
              <a:off x="2765940" y="2172504"/>
              <a:ext cx="3000375" cy="523875"/>
            </a:xfrm>
            <a:custGeom>
              <a:avLst/>
              <a:gdLst>
                <a:gd name="connsiteX0" fmla="*/ 308768 w 3000375"/>
                <a:gd name="connsiteY0" fmla="*/ 0 h 523875"/>
                <a:gd name="connsiteX1" fmla="*/ 2690813 w 3000375"/>
                <a:gd name="connsiteY1" fmla="*/ 0 h 523875"/>
                <a:gd name="connsiteX2" fmla="*/ 2901449 w 3000375"/>
                <a:gd name="connsiteY2" fmla="*/ 139619 h 523875"/>
                <a:gd name="connsiteX3" fmla="*/ 2904853 w 3000375"/>
                <a:gd name="connsiteY3" fmla="*/ 156481 h 523875"/>
                <a:gd name="connsiteX4" fmla="*/ 2908527 w 3000375"/>
                <a:gd name="connsiteY4" fmla="*/ 156481 h 523875"/>
                <a:gd name="connsiteX5" fmla="*/ 3000375 w 3000375"/>
                <a:gd name="connsiteY5" fmla="*/ 523875 h 523875"/>
                <a:gd name="connsiteX6" fmla="*/ 0 w 3000375"/>
                <a:gd name="connsiteY6" fmla="*/ 523875 h 523875"/>
                <a:gd name="connsiteX7" fmla="*/ 91849 w 3000375"/>
                <a:gd name="connsiteY7" fmla="*/ 156481 h 523875"/>
                <a:gd name="connsiteX8" fmla="*/ 94728 w 3000375"/>
                <a:gd name="connsiteY8" fmla="*/ 156481 h 523875"/>
                <a:gd name="connsiteX9" fmla="*/ 98133 w 3000375"/>
                <a:gd name="connsiteY9" fmla="*/ 139619 h 523875"/>
                <a:gd name="connsiteX10" fmla="*/ 308768 w 3000375"/>
                <a:gd name="connsiteY10" fmla="*/ 0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00375" h="523875">
                  <a:moveTo>
                    <a:pt x="308768" y="0"/>
                  </a:moveTo>
                  <a:lnTo>
                    <a:pt x="2690813" y="0"/>
                  </a:lnTo>
                  <a:cubicBezTo>
                    <a:pt x="2785502" y="0"/>
                    <a:pt x="2866745" y="57571"/>
                    <a:pt x="2901449" y="139619"/>
                  </a:cubicBezTo>
                  <a:lnTo>
                    <a:pt x="2904853" y="156481"/>
                  </a:lnTo>
                  <a:lnTo>
                    <a:pt x="2908527" y="156481"/>
                  </a:lnTo>
                  <a:lnTo>
                    <a:pt x="3000375" y="523875"/>
                  </a:lnTo>
                  <a:lnTo>
                    <a:pt x="0" y="523875"/>
                  </a:lnTo>
                  <a:lnTo>
                    <a:pt x="91849" y="156481"/>
                  </a:lnTo>
                  <a:lnTo>
                    <a:pt x="94728" y="156481"/>
                  </a:lnTo>
                  <a:lnTo>
                    <a:pt x="98133" y="139619"/>
                  </a:lnTo>
                  <a:cubicBezTo>
                    <a:pt x="132836" y="57571"/>
                    <a:pt x="214079" y="0"/>
                    <a:pt x="308768" y="0"/>
                  </a:cubicBezTo>
                  <a:close/>
                </a:path>
              </a:pathLst>
            </a:custGeom>
            <a:solidFill>
              <a:srgbClr val="FFCFB7"/>
            </a:solidFill>
            <a:ln w="22225">
              <a:solidFill>
                <a:srgbClr val="774001"/>
              </a:solidFill>
            </a:ln>
            <a:effectLst>
              <a:outerShdw dist="762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350" dirty="0">
                <a:solidFill>
                  <a:prstClr val="white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2359539" y="2172504"/>
              <a:ext cx="7499032" cy="1285875"/>
            </a:xfrm>
            <a:custGeom>
              <a:avLst/>
              <a:gdLst>
                <a:gd name="connsiteX0" fmla="*/ 308768 w 7499032"/>
                <a:gd name="connsiteY0" fmla="*/ 0 h 1285875"/>
                <a:gd name="connsiteX1" fmla="*/ 2690813 w 7499032"/>
                <a:gd name="connsiteY1" fmla="*/ 0 h 1285875"/>
                <a:gd name="connsiteX2" fmla="*/ 2901449 w 7499032"/>
                <a:gd name="connsiteY2" fmla="*/ 139619 h 1285875"/>
                <a:gd name="connsiteX3" fmla="*/ 2904853 w 7499032"/>
                <a:gd name="connsiteY3" fmla="*/ 156481 h 1285875"/>
                <a:gd name="connsiteX4" fmla="*/ 2908527 w 7499032"/>
                <a:gd name="connsiteY4" fmla="*/ 156481 h 1285875"/>
                <a:gd name="connsiteX5" fmla="*/ 3000375 w 7499032"/>
                <a:gd name="connsiteY5" fmla="*/ 523875 h 1285875"/>
                <a:gd name="connsiteX6" fmla="*/ 7318851 w 7499032"/>
                <a:gd name="connsiteY6" fmla="*/ 523875 h 1285875"/>
                <a:gd name="connsiteX7" fmla="*/ 7372029 w 7499032"/>
                <a:gd name="connsiteY7" fmla="*/ 523875 h 1285875"/>
                <a:gd name="connsiteX8" fmla="*/ 7499032 w 7499032"/>
                <a:gd name="connsiteY8" fmla="*/ 650878 h 1285875"/>
                <a:gd name="connsiteX9" fmla="*/ 7499032 w 7499032"/>
                <a:gd name="connsiteY9" fmla="*/ 1285875 h 1285875"/>
                <a:gd name="connsiteX10" fmla="*/ 7318851 w 7499032"/>
                <a:gd name="connsiteY10" fmla="*/ 1285875 h 1285875"/>
                <a:gd name="connsiteX11" fmla="*/ 1373187 w 7499032"/>
                <a:gd name="connsiteY11" fmla="*/ 1285875 h 1285875"/>
                <a:gd name="connsiteX12" fmla="*/ 0 w 7499032"/>
                <a:gd name="connsiteY12" fmla="*/ 1285875 h 1285875"/>
                <a:gd name="connsiteX13" fmla="*/ 0 w 7499032"/>
                <a:gd name="connsiteY13" fmla="*/ 523875 h 1285875"/>
                <a:gd name="connsiteX14" fmla="*/ 91849 w 7499032"/>
                <a:gd name="connsiteY14" fmla="*/ 156481 h 1285875"/>
                <a:gd name="connsiteX15" fmla="*/ 94728 w 7499032"/>
                <a:gd name="connsiteY15" fmla="*/ 156481 h 1285875"/>
                <a:gd name="connsiteX16" fmla="*/ 98133 w 7499032"/>
                <a:gd name="connsiteY16" fmla="*/ 139619 h 1285875"/>
                <a:gd name="connsiteX17" fmla="*/ 308768 w 7499032"/>
                <a:gd name="connsiteY17" fmla="*/ 0 h 1285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499032" h="1285875">
                  <a:moveTo>
                    <a:pt x="308768" y="0"/>
                  </a:moveTo>
                  <a:lnTo>
                    <a:pt x="2690813" y="0"/>
                  </a:lnTo>
                  <a:cubicBezTo>
                    <a:pt x="2785502" y="0"/>
                    <a:pt x="2866745" y="57571"/>
                    <a:pt x="2901449" y="139619"/>
                  </a:cubicBezTo>
                  <a:lnTo>
                    <a:pt x="2904853" y="156481"/>
                  </a:lnTo>
                  <a:lnTo>
                    <a:pt x="2908527" y="156481"/>
                  </a:lnTo>
                  <a:lnTo>
                    <a:pt x="3000375" y="523875"/>
                  </a:lnTo>
                  <a:lnTo>
                    <a:pt x="7318851" y="523875"/>
                  </a:lnTo>
                  <a:lnTo>
                    <a:pt x="7372029" y="523875"/>
                  </a:lnTo>
                  <a:cubicBezTo>
                    <a:pt x="7442171" y="523875"/>
                    <a:pt x="7499032" y="580736"/>
                    <a:pt x="7499032" y="650878"/>
                  </a:cubicBezTo>
                  <a:lnTo>
                    <a:pt x="7499032" y="1285875"/>
                  </a:lnTo>
                  <a:lnTo>
                    <a:pt x="7318851" y="1285875"/>
                  </a:lnTo>
                  <a:lnTo>
                    <a:pt x="1373187" y="1285875"/>
                  </a:lnTo>
                  <a:lnTo>
                    <a:pt x="0" y="1285875"/>
                  </a:lnTo>
                  <a:lnTo>
                    <a:pt x="0" y="523875"/>
                  </a:lnTo>
                  <a:lnTo>
                    <a:pt x="91849" y="156481"/>
                  </a:lnTo>
                  <a:lnTo>
                    <a:pt x="94728" y="156481"/>
                  </a:lnTo>
                  <a:lnTo>
                    <a:pt x="98133" y="139619"/>
                  </a:lnTo>
                  <a:cubicBezTo>
                    <a:pt x="132836" y="57571"/>
                    <a:pt x="214079" y="0"/>
                    <a:pt x="308768" y="0"/>
                  </a:cubicBezTo>
                  <a:close/>
                </a:path>
              </a:pathLst>
            </a:custGeom>
            <a:solidFill>
              <a:srgbClr val="FF9966"/>
            </a:solidFill>
            <a:ln w="22225">
              <a:solidFill>
                <a:srgbClr val="774001"/>
              </a:solidFill>
            </a:ln>
            <a:effectLst>
              <a:outerShdw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 sz="1350" dirty="0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4149931" y="2848779"/>
              <a:ext cx="5544473" cy="4318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1" latinLnBrk="0">
                <a:defRPr lang="ko-KR"/>
              </a:pPr>
              <a:r>
                <a:rPr lang="ko-KR" altLang="en-US" sz="1350" dirty="0">
                  <a:solidFill>
                    <a:srgbClr val="915E4D"/>
                  </a:solidFill>
                  <a:latin typeface="야놀자 야체 B"/>
                  <a:ea typeface="야놀자 야체 B"/>
                </a:rPr>
                <a:t>웹프로그래밍 </a:t>
              </a:r>
              <a:r>
                <a:rPr lang="en-US" altLang="ko-KR" sz="1350" dirty="0">
                  <a:solidFill>
                    <a:srgbClr val="915E4D"/>
                  </a:solidFill>
                  <a:latin typeface="야놀자 야체 B"/>
                  <a:ea typeface="야놀자 야체 B"/>
                </a:rPr>
                <a:t>1</a:t>
              </a:r>
              <a:r>
                <a:rPr lang="ko-KR" altLang="en-US" sz="1350" dirty="0">
                  <a:solidFill>
                    <a:srgbClr val="915E4D"/>
                  </a:solidFill>
                  <a:latin typeface="야놀자 야체 B"/>
                  <a:ea typeface="야놀자 야체 B"/>
                </a:rPr>
                <a:t>분반</a:t>
              </a:r>
            </a:p>
          </p:txBody>
        </p:sp>
        <p:sp>
          <p:nvSpPr>
            <p:cNvPr id="13" name="포인트가 5개인 별 12"/>
            <p:cNvSpPr/>
            <p:nvPr/>
          </p:nvSpPr>
          <p:spPr>
            <a:xfrm>
              <a:off x="9241048" y="2895861"/>
              <a:ext cx="300037" cy="300037"/>
            </a:xfrm>
            <a:prstGeom prst="star5">
              <a:avLst>
                <a:gd name="adj" fmla="val 25480"/>
                <a:gd name="hf" fmla="val 105146"/>
                <a:gd name="vf" fmla="val 110557"/>
              </a:avLst>
            </a:prstGeom>
            <a:solidFill>
              <a:srgbClr val="FFCFB7"/>
            </a:solidFill>
            <a:ln w="22225"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350" dirty="0">
                <a:solidFill>
                  <a:prstClr val="white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2713274" y="2936032"/>
              <a:ext cx="219697" cy="21969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350" dirty="0">
                <a:solidFill>
                  <a:prstClr val="white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3113152" y="2936032"/>
              <a:ext cx="219697" cy="219697"/>
            </a:xfrm>
            <a:prstGeom prst="ellipse">
              <a:avLst/>
            </a:prstGeom>
            <a:solidFill>
              <a:srgbClr val="FB5D74"/>
            </a:solidFill>
            <a:ln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350" dirty="0">
                <a:solidFill>
                  <a:prstClr val="white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3513030" y="2936032"/>
              <a:ext cx="219697" cy="219697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350" dirty="0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7D900E0-71C4-4265-963F-9F1AFB9F71E0}"/>
              </a:ext>
            </a:extLst>
          </p:cNvPr>
          <p:cNvSpPr txBox="1"/>
          <p:nvPr/>
        </p:nvSpPr>
        <p:spPr>
          <a:xfrm>
            <a:off x="6157197" y="4227796"/>
            <a:ext cx="3086276" cy="1896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교수 </a:t>
            </a:r>
            <a:r>
              <a:rPr lang="en-US" altLang="ko-KR" sz="2000" dirty="0">
                <a:solidFill>
                  <a:schemeClr val="bg1"/>
                </a:solidFill>
              </a:rPr>
              <a:t>: </a:t>
            </a:r>
            <a:r>
              <a:rPr lang="ko-KR" altLang="en-US" sz="2000" dirty="0" err="1">
                <a:solidFill>
                  <a:schemeClr val="bg1"/>
                </a:solidFill>
              </a:rPr>
              <a:t>박제호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학과 </a:t>
            </a:r>
            <a:r>
              <a:rPr lang="en-US" altLang="ko-KR" sz="2000" dirty="0">
                <a:solidFill>
                  <a:schemeClr val="bg1"/>
                </a:solidFill>
              </a:rPr>
              <a:t>: </a:t>
            </a:r>
            <a:r>
              <a:rPr lang="ko-KR" altLang="en-US" sz="2000" dirty="0">
                <a:solidFill>
                  <a:schemeClr val="bg1"/>
                </a:solidFill>
              </a:rPr>
              <a:t>소프트웨어학과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학번</a:t>
            </a:r>
            <a:r>
              <a:rPr lang="en-US" altLang="ko-KR" sz="2000" dirty="0">
                <a:solidFill>
                  <a:schemeClr val="bg1"/>
                </a:solidFill>
              </a:rPr>
              <a:t> : 32162566</a:t>
            </a:r>
          </a:p>
          <a:p>
            <a:r>
              <a:rPr lang="ko-KR" altLang="en-US" sz="2000" dirty="0">
                <a:solidFill>
                  <a:schemeClr val="bg1"/>
                </a:solidFill>
              </a:rPr>
              <a:t>이름 </a:t>
            </a:r>
            <a:r>
              <a:rPr lang="en-US" altLang="ko-KR" sz="2000" dirty="0">
                <a:solidFill>
                  <a:schemeClr val="bg1"/>
                </a:solidFill>
              </a:rPr>
              <a:t>: </a:t>
            </a:r>
            <a:r>
              <a:rPr lang="ko-KR" altLang="en-US" sz="2000" dirty="0" err="1">
                <a:solidFill>
                  <a:schemeClr val="bg1"/>
                </a:solidFill>
              </a:rPr>
              <a:t>안찬웅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1725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622697" y="962490"/>
            <a:ext cx="2250281" cy="392906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317896" y="962490"/>
            <a:ext cx="8616554" cy="964406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571625" y="1469696"/>
            <a:ext cx="6848475" cy="3238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 lang="ko-KR"/>
            </a:pPr>
            <a:r>
              <a:rPr lang="ko-KR" altLang="en-US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블록 태그와 인라인 태그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29090" y="1026738"/>
            <a:ext cx="8980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500" kern="0" dirty="0">
                <a:solidFill>
                  <a:prstClr val="white"/>
                </a:solidFill>
                <a:latin typeface="야놀자 야체 B"/>
                <a:ea typeface="야놀자 야체 B"/>
              </a:rPr>
              <a:t>PAGE. 10</a:t>
            </a:r>
            <a:endParaRPr lang="ko-KR" altLang="en-US" sz="1500" kern="0" dirty="0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8549283" y="1514345"/>
            <a:ext cx="225028" cy="225028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83197" y="1535136"/>
            <a:ext cx="164773" cy="164773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83106" y="1535136"/>
            <a:ext cx="164773" cy="164773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183014" y="1535136"/>
            <a:ext cx="164773" cy="164773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7896" y="1926896"/>
            <a:ext cx="8616554" cy="3929742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58985" y="2060246"/>
            <a:ext cx="8334375" cy="3653517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8548686" y="1132641"/>
            <a:ext cx="428625" cy="388360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825" b="1" kern="0" dirty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A9612F-B7DE-41F6-92F0-77273AFEFE24}"/>
              </a:ext>
            </a:extLst>
          </p:cNvPr>
          <p:cNvSpPr txBox="1"/>
          <p:nvPr/>
        </p:nvSpPr>
        <p:spPr>
          <a:xfrm>
            <a:off x="665582" y="2317343"/>
            <a:ext cx="78831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태그 </a:t>
            </a:r>
            <a:r>
              <a:rPr lang="en-US" altLang="ko-KR" dirty="0"/>
              <a:t>: </a:t>
            </a:r>
            <a:r>
              <a:rPr lang="ko-KR" altLang="en-US" dirty="0"/>
              <a:t>블록 태그와 인라인 태그로 구분</a:t>
            </a:r>
            <a:endParaRPr lang="en-US" altLang="ko-KR" dirty="0"/>
          </a:p>
          <a:p>
            <a:pPr lvl="2" fontAlgn="base" latinLnBrk="0"/>
            <a:r>
              <a:rPr lang="ko-KR" altLang="en-US" dirty="0"/>
              <a:t>블록 태그 사례</a:t>
            </a:r>
            <a:r>
              <a:rPr lang="en-US" altLang="ko-KR" dirty="0"/>
              <a:t> : &lt;p&gt;, &lt;h1&gt;, &lt;div&gt;, &lt;</a:t>
            </a:r>
            <a:r>
              <a:rPr lang="en-US" altLang="ko-KR" dirty="0" err="1"/>
              <a:t>ul</a:t>
            </a:r>
            <a:r>
              <a:rPr lang="en-US" altLang="ko-KR" dirty="0"/>
              <a:t>&gt;</a:t>
            </a:r>
            <a:endParaRPr lang="ko-KR" altLang="en-US" dirty="0"/>
          </a:p>
          <a:p>
            <a:pPr lvl="2" fontAlgn="base" latinLnBrk="0"/>
            <a:r>
              <a:rPr lang="ko-KR" altLang="en-US" dirty="0"/>
              <a:t>인라인 태그 사례 </a:t>
            </a:r>
            <a:r>
              <a:rPr lang="en-US" altLang="ko-KR" dirty="0"/>
              <a:t>: &lt;strong&gt;, &lt;a&gt;, &lt;</a:t>
            </a:r>
            <a:r>
              <a:rPr lang="en-US" altLang="ko-KR" dirty="0" err="1"/>
              <a:t>img</a:t>
            </a:r>
            <a:r>
              <a:rPr lang="en-US" altLang="ko-KR" dirty="0"/>
              <a:t>&gt;, &lt;span&gt;</a:t>
            </a:r>
            <a:endParaRPr lang="ko-KR" altLang="en-US" dirty="0"/>
          </a:p>
          <a:p>
            <a:r>
              <a:rPr lang="ko-KR" altLang="en-US" dirty="0"/>
              <a:t>블록 태그</a:t>
            </a:r>
            <a:endParaRPr lang="en-US" altLang="ko-KR" dirty="0"/>
          </a:p>
          <a:p>
            <a:pPr lvl="1"/>
            <a:r>
              <a:rPr lang="ko-KR" altLang="en-US" dirty="0"/>
              <a:t>    항상 새 라인에서 시작하여 출력</a:t>
            </a:r>
            <a:endParaRPr lang="en-US" altLang="ko-KR" dirty="0"/>
          </a:p>
          <a:p>
            <a:pPr lvl="1"/>
            <a:r>
              <a:rPr lang="ko-KR" altLang="en-US" dirty="0"/>
              <a:t>    양 옆에 다른 콘텐트를 배치하지 않고 한 라인 독점 사용</a:t>
            </a:r>
            <a:endParaRPr lang="en-US" altLang="ko-KR" dirty="0"/>
          </a:p>
          <a:p>
            <a:pPr lvl="1"/>
            <a:r>
              <a:rPr lang="ko-KR" altLang="en-US" dirty="0"/>
              <a:t>    가장 많이 사용되는 블록 태그</a:t>
            </a:r>
            <a:r>
              <a:rPr lang="en-US" altLang="ko-KR" dirty="0"/>
              <a:t> : &lt;div&gt;</a:t>
            </a:r>
          </a:p>
          <a:p>
            <a:r>
              <a:rPr lang="ko-KR" altLang="en-US" dirty="0"/>
              <a:t>인라인 태그</a:t>
            </a:r>
            <a:endParaRPr lang="en-US" altLang="ko-KR" dirty="0"/>
          </a:p>
          <a:p>
            <a:pPr lvl="1"/>
            <a:r>
              <a:rPr lang="ko-KR" altLang="en-US" dirty="0"/>
              <a:t>    블록 속에 삽입되어 블록의 일부로 출력</a:t>
            </a:r>
            <a:endParaRPr lang="en-US" altLang="ko-KR" dirty="0"/>
          </a:p>
          <a:p>
            <a:pPr lvl="1"/>
            <a:r>
              <a:rPr lang="ko-KR" altLang="en-US" dirty="0"/>
              <a:t>    가장 많이 사용된 인라인 태그 </a:t>
            </a:r>
            <a:r>
              <a:rPr lang="en-US" altLang="ko-KR" dirty="0"/>
              <a:t>: &lt;strong&gt;, &lt;A&gt;, &lt;IMG&gt;, &lt;SPAN&gt;</a:t>
            </a:r>
            <a:endParaRPr lang="ko-KR" altLang="en-US" dirty="0"/>
          </a:p>
          <a:p>
            <a:pPr marL="457200" lvl="1" indent="0">
              <a:buNone/>
            </a:pPr>
            <a:r>
              <a:rPr lang="en-US" altLang="ko-KR" dirty="0"/>
              <a:t>	</a:t>
            </a:r>
            <a:endParaRPr lang="en-US" altLang="ko-KR" sz="2400" kern="1400" dirty="0"/>
          </a:p>
        </p:txBody>
      </p:sp>
    </p:spTree>
    <p:extLst>
      <p:ext uri="{BB962C8B-B14F-4D97-AF65-F5344CB8AC3E}">
        <p14:creationId xmlns:p14="http://schemas.microsoft.com/office/powerpoint/2010/main" val="35355173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622697" y="962490"/>
            <a:ext cx="2250281" cy="392906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317896" y="962490"/>
            <a:ext cx="8616554" cy="964406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571625" y="1469696"/>
            <a:ext cx="6848475" cy="3238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 lang="ko-KR"/>
            </a:pPr>
            <a:r>
              <a:rPr lang="en-US" altLang="ko-KR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&lt;DIV&gt; </a:t>
            </a:r>
            <a:r>
              <a:rPr lang="ko-KR" altLang="en-US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블록과 </a:t>
            </a:r>
            <a:r>
              <a:rPr lang="en-US" altLang="ko-KR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&lt;SPAN&gt;</a:t>
            </a:r>
            <a:endParaRPr lang="ko-KR" altLang="en-US" kern="0" dirty="0">
              <a:solidFill>
                <a:srgbClr val="915E4D"/>
              </a:solidFill>
              <a:latin typeface="야놀자 야체 B"/>
              <a:ea typeface="야놀자 야체 B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29090" y="1026738"/>
            <a:ext cx="8980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500" kern="0" dirty="0">
                <a:solidFill>
                  <a:prstClr val="white"/>
                </a:solidFill>
                <a:latin typeface="야놀자 야체 B"/>
                <a:ea typeface="야놀자 야체 B"/>
              </a:rPr>
              <a:t>PAGE. 11</a:t>
            </a:r>
            <a:endParaRPr lang="ko-KR" altLang="en-US" sz="1500" kern="0" dirty="0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8549283" y="1514345"/>
            <a:ext cx="225028" cy="225028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83197" y="1535136"/>
            <a:ext cx="164773" cy="164773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83106" y="1535136"/>
            <a:ext cx="164773" cy="164773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183014" y="1535136"/>
            <a:ext cx="164773" cy="164773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7896" y="1926896"/>
            <a:ext cx="8616554" cy="3929742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58985" y="2060246"/>
            <a:ext cx="8334375" cy="3653517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8548686" y="1132641"/>
            <a:ext cx="428625" cy="388360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825" b="1" kern="0" dirty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A9612F-B7DE-41F6-92F0-77273AFEFE24}"/>
              </a:ext>
            </a:extLst>
          </p:cNvPr>
          <p:cNvSpPr txBox="1"/>
          <p:nvPr/>
        </p:nvSpPr>
        <p:spPr>
          <a:xfrm>
            <a:off x="665582" y="2317343"/>
            <a:ext cx="788310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2400" kern="1400" dirty="0"/>
              <a:t>&lt;DIV&gt; </a:t>
            </a:r>
            <a:r>
              <a:rPr lang="ko-KR" altLang="en-US" sz="2400" kern="1400" dirty="0"/>
              <a:t>태그</a:t>
            </a:r>
            <a:r>
              <a:rPr lang="en-US" altLang="ko-KR" sz="2400" kern="1400" dirty="0"/>
              <a:t>: </a:t>
            </a:r>
            <a:r>
              <a:rPr lang="ko-KR" altLang="en-US" sz="2400" kern="1400" dirty="0"/>
              <a:t>특별한 의미 없이</a:t>
            </a:r>
            <a:r>
              <a:rPr lang="en-US" altLang="ko-KR" sz="2400" kern="1400" dirty="0"/>
              <a:t>, </a:t>
            </a:r>
            <a:r>
              <a:rPr lang="ko-KR" altLang="en-US" sz="2400" kern="1400" dirty="0"/>
              <a:t>하나의 블록을 형성 </a:t>
            </a:r>
            <a:r>
              <a:rPr lang="en-US" altLang="ko-KR" sz="2400" kern="1400" dirty="0"/>
              <a:t>-&gt;  		</a:t>
            </a:r>
            <a:r>
              <a:rPr lang="ko-KR" altLang="en-US" sz="2400" kern="1400" dirty="0"/>
              <a:t>동일 </a:t>
            </a:r>
            <a:r>
              <a:rPr lang="en-US" altLang="ko-KR" sz="2400" kern="1400" dirty="0"/>
              <a:t>CSS </a:t>
            </a:r>
            <a:r>
              <a:rPr lang="ko-KR" altLang="en-US" sz="2400" kern="1400" dirty="0"/>
              <a:t>스타일 영역</a:t>
            </a:r>
            <a:r>
              <a:rPr lang="en-US" altLang="ko-KR" sz="2400" kern="1400" dirty="0"/>
              <a:t>, </a:t>
            </a:r>
            <a:r>
              <a:rPr lang="ko-KR" altLang="en-US" sz="2400" kern="1400" dirty="0"/>
              <a:t>자바스크립트 블록</a:t>
            </a:r>
            <a:endParaRPr lang="en-US" altLang="ko-KR" sz="2400" kern="14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2400" kern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kern="1400" dirty="0"/>
              <a:t>&lt;SPAN&gt; </a:t>
            </a:r>
            <a:r>
              <a:rPr lang="ko-KR" altLang="en-US" sz="2400" kern="1400" dirty="0"/>
              <a:t>태그</a:t>
            </a:r>
            <a:r>
              <a:rPr lang="en-US" altLang="ko-KR" sz="2400" kern="1400" dirty="0"/>
              <a:t>: </a:t>
            </a:r>
            <a:r>
              <a:rPr lang="ko-KR" altLang="en-US" sz="2400" kern="1400" dirty="0"/>
              <a:t>텍스트 일부분만 영향력을 주기 또는 자</a:t>
            </a:r>
            <a:r>
              <a:rPr lang="en-US" altLang="ko-KR" sz="2400" kern="1400" dirty="0"/>
              <a:t>		</a:t>
            </a:r>
            <a:r>
              <a:rPr lang="ko-KR" altLang="en-US" sz="2400" kern="1400" dirty="0"/>
              <a:t>바스크립트로 텍스트 일부분 제어</a:t>
            </a:r>
            <a:endParaRPr lang="en-US" altLang="ko-KR" sz="2400" kern="1400" dirty="0"/>
          </a:p>
        </p:txBody>
      </p:sp>
    </p:spTree>
    <p:extLst>
      <p:ext uri="{BB962C8B-B14F-4D97-AF65-F5344CB8AC3E}">
        <p14:creationId xmlns:p14="http://schemas.microsoft.com/office/powerpoint/2010/main" val="31269551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622697" y="962490"/>
            <a:ext cx="2250281" cy="392906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317896" y="962490"/>
            <a:ext cx="8616554" cy="964406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571625" y="1469696"/>
            <a:ext cx="6848475" cy="3238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 lang="ko-KR"/>
            </a:pPr>
            <a:r>
              <a:rPr lang="en-US" altLang="ko-KR" kern="0" dirty="0">
                <a:solidFill>
                  <a:srgbClr val="915E4D"/>
                </a:solidFill>
                <a:effectLst/>
                <a:latin typeface="야놀자 야체 B"/>
              </a:rPr>
              <a:t>HTML </a:t>
            </a:r>
            <a:r>
              <a:rPr lang="ko-KR" altLang="en-US" kern="0" dirty="0">
                <a:solidFill>
                  <a:srgbClr val="915E4D"/>
                </a:solidFill>
                <a:effectLst/>
                <a:latin typeface="야놀자 야체 B"/>
              </a:rPr>
              <a:t>메타데이터 삽입</a:t>
            </a:r>
            <a:endParaRPr lang="ko-KR" altLang="en-US" kern="0" dirty="0">
              <a:solidFill>
                <a:srgbClr val="915E4D"/>
              </a:solidFill>
              <a:latin typeface="야놀자 야체 B"/>
              <a:ea typeface="야놀자 야체 B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29090" y="1026738"/>
            <a:ext cx="8980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500" kern="0" dirty="0">
                <a:solidFill>
                  <a:prstClr val="white"/>
                </a:solidFill>
                <a:latin typeface="야놀자 야체 B"/>
                <a:ea typeface="야놀자 야체 B"/>
              </a:rPr>
              <a:t>PAGE. 12</a:t>
            </a:r>
            <a:endParaRPr lang="ko-KR" altLang="en-US" sz="1500" kern="0" dirty="0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8549283" y="1514345"/>
            <a:ext cx="225028" cy="225028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83197" y="1535136"/>
            <a:ext cx="164773" cy="164773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83106" y="1535136"/>
            <a:ext cx="164773" cy="164773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183014" y="1535136"/>
            <a:ext cx="164773" cy="164773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7896" y="1926896"/>
            <a:ext cx="8616554" cy="3929742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58985" y="2060246"/>
            <a:ext cx="8334375" cy="3653517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8548686" y="1132641"/>
            <a:ext cx="428625" cy="388360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825" b="1" kern="0" dirty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A9612F-B7DE-41F6-92F0-77273AFEFE24}"/>
              </a:ext>
            </a:extLst>
          </p:cNvPr>
          <p:cNvSpPr txBox="1"/>
          <p:nvPr/>
        </p:nvSpPr>
        <p:spPr>
          <a:xfrm>
            <a:off x="665582" y="2317343"/>
            <a:ext cx="788310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dirty="0"/>
              <a:t>메타 데이터</a:t>
            </a:r>
            <a:r>
              <a:rPr lang="en-US" altLang="ko-KR" dirty="0"/>
              <a:t>: </a:t>
            </a:r>
            <a:r>
              <a:rPr lang="ko-KR" altLang="en-US" dirty="0"/>
              <a:t>데이터를 설명하는 데이터이다</a:t>
            </a:r>
            <a:r>
              <a:rPr lang="en-US" altLang="ko-KR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웹 페이지의 베이스 </a:t>
            </a:r>
            <a:r>
              <a:rPr lang="en-US" altLang="ko-KR" dirty="0"/>
              <a:t>URL, &lt;base&gt;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메타 데이터</a:t>
            </a:r>
            <a:r>
              <a:rPr lang="en-US" altLang="ko-KR" dirty="0"/>
              <a:t>, &lt;meta&gt;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ko-KR" dirty="0"/>
              <a:t>&lt;meta&gt; </a:t>
            </a:r>
            <a:r>
              <a:rPr lang="ko-KR" altLang="en-US" dirty="0"/>
              <a:t>태그는 웹 페이지의 저작자</a:t>
            </a:r>
            <a:r>
              <a:rPr lang="en-US" altLang="ko-KR" dirty="0"/>
              <a:t>, </a:t>
            </a:r>
            <a:r>
              <a:rPr lang="ko-KR" altLang="en-US" dirty="0"/>
              <a:t>문자 인코딩 방식</a:t>
            </a:r>
            <a:r>
              <a:rPr lang="en-US" altLang="ko-KR" dirty="0"/>
              <a:t>, </a:t>
            </a:r>
            <a:r>
              <a:rPr lang="ko-KR" altLang="en-US" dirty="0"/>
              <a:t>문서 내용 등 다양한 메타 데이터를 표현하기 위해 사용된다</a:t>
            </a:r>
            <a:r>
              <a:rPr lang="en-US" altLang="ko-KR" dirty="0"/>
              <a:t>. </a:t>
            </a:r>
            <a:r>
              <a:rPr lang="ko-KR" altLang="en-US" dirty="0"/>
              <a:t>메타 데이터는 </a:t>
            </a:r>
            <a:r>
              <a:rPr lang="en-US" altLang="ko-KR" dirty="0"/>
              <a:t>name</a:t>
            </a:r>
            <a:r>
              <a:rPr lang="ko-KR" altLang="en-US" dirty="0"/>
              <a:t>과 </a:t>
            </a:r>
            <a:r>
              <a:rPr lang="en-US" altLang="ko-KR" dirty="0"/>
              <a:t>content</a:t>
            </a:r>
            <a:r>
              <a:rPr lang="ko-KR" altLang="en-US" dirty="0"/>
              <a:t>의 속성 쌍으로 구성된다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2400" kern="1400" dirty="0"/>
          </a:p>
        </p:txBody>
      </p:sp>
    </p:spTree>
    <p:extLst>
      <p:ext uri="{BB962C8B-B14F-4D97-AF65-F5344CB8AC3E}">
        <p14:creationId xmlns:p14="http://schemas.microsoft.com/office/powerpoint/2010/main" val="37702672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622697" y="962490"/>
            <a:ext cx="2250281" cy="392906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317896" y="962490"/>
            <a:ext cx="8616554" cy="964406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571625" y="1469696"/>
            <a:ext cx="6848475" cy="3238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 lang="ko-KR"/>
            </a:pPr>
            <a:r>
              <a:rPr lang="ko-KR" altLang="en-US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고급 문서 만들기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29090" y="1026738"/>
            <a:ext cx="8980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500" kern="0" dirty="0">
                <a:solidFill>
                  <a:prstClr val="white"/>
                </a:solidFill>
                <a:latin typeface="야놀자 야체 B"/>
                <a:ea typeface="야놀자 야체 B"/>
              </a:rPr>
              <a:t>PAGE. 13</a:t>
            </a:r>
            <a:endParaRPr lang="ko-KR" altLang="en-US" sz="1500" kern="0" dirty="0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8549283" y="1514345"/>
            <a:ext cx="225028" cy="225028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83197" y="1535136"/>
            <a:ext cx="164773" cy="164773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83106" y="1535136"/>
            <a:ext cx="164773" cy="164773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183014" y="1535136"/>
            <a:ext cx="164773" cy="164773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7896" y="1926896"/>
            <a:ext cx="8616554" cy="3929742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58985" y="2060246"/>
            <a:ext cx="8334375" cy="3653517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8548686" y="1132641"/>
            <a:ext cx="428625" cy="388360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825" b="1" kern="0" dirty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A9612F-B7DE-41F6-92F0-77273AFEFE24}"/>
              </a:ext>
            </a:extLst>
          </p:cNvPr>
          <p:cNvSpPr txBox="1"/>
          <p:nvPr/>
        </p:nvSpPr>
        <p:spPr>
          <a:xfrm>
            <a:off x="665582" y="2317343"/>
            <a:ext cx="78831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/>
              <a:t>🖥️ 이미지 삽입</a:t>
            </a:r>
            <a:r>
              <a:rPr lang="en-US" altLang="ko-KR" sz="2400" b="1" dirty="0"/>
              <a:t>, &lt;</a:t>
            </a:r>
            <a:r>
              <a:rPr lang="en-US" altLang="ko-KR" sz="2400" b="1" dirty="0" err="1"/>
              <a:t>img</a:t>
            </a:r>
            <a:r>
              <a:rPr lang="en-US" altLang="ko-KR" sz="2400" b="1" dirty="0"/>
              <a:t>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 err="1"/>
              <a:t>src</a:t>
            </a:r>
            <a:r>
              <a:rPr lang="en-US" altLang="ko-KR" sz="2400" dirty="0"/>
              <a:t>: </a:t>
            </a:r>
            <a:r>
              <a:rPr lang="ko-KR" altLang="en-US" sz="2400" dirty="0"/>
              <a:t>이미지 파일의 </a:t>
            </a:r>
            <a:r>
              <a:rPr lang="en-US" altLang="ko-KR" sz="2400" dirty="0"/>
              <a:t>URL. </a:t>
            </a:r>
            <a:r>
              <a:rPr lang="ko-KR" altLang="en-US" sz="2400" dirty="0"/>
              <a:t>필수 속성</a:t>
            </a:r>
            <a:r>
              <a:rPr lang="en-US" altLang="ko-KR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/>
              <a:t>alt: </a:t>
            </a:r>
            <a:r>
              <a:rPr lang="ko-KR" altLang="en-US" sz="2400" dirty="0"/>
              <a:t>이미지가 없거나 손상되는 등 이미지를 출력할 수 없는 경우 출력되는 문자열</a:t>
            </a:r>
            <a:r>
              <a:rPr lang="en-US" altLang="ko-KR" sz="2400" dirty="0"/>
              <a:t>. </a:t>
            </a:r>
            <a:r>
              <a:rPr lang="ko-KR" altLang="en-US" sz="2400" dirty="0"/>
              <a:t>필수 속성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/>
              <a:t>width: </a:t>
            </a:r>
            <a:r>
              <a:rPr lang="ko-KR" altLang="en-US" sz="2400" dirty="0"/>
              <a:t>이미지가 출력되는 너비로</a:t>
            </a:r>
            <a:r>
              <a:rPr lang="en-US" altLang="ko-KR" sz="2400" dirty="0"/>
              <a:t>, </a:t>
            </a:r>
            <a:r>
              <a:rPr lang="ko-KR" altLang="en-US" sz="2400" dirty="0"/>
              <a:t>생략되면 원본 이미지의 폭</a:t>
            </a:r>
            <a:r>
              <a:rPr lang="en-US" altLang="ko-KR" sz="2400" dirty="0"/>
              <a:t>. </a:t>
            </a:r>
            <a:r>
              <a:rPr lang="ko-KR" altLang="en-US" sz="2400" dirty="0"/>
              <a:t>픽셀 수</a:t>
            </a:r>
            <a:r>
              <a:rPr lang="en-US" altLang="ko-KR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/>
              <a:t>height: </a:t>
            </a:r>
            <a:r>
              <a:rPr lang="ko-KR" altLang="en-US" sz="2400" dirty="0"/>
              <a:t>이미지를 출력되는 높이로</a:t>
            </a:r>
            <a:r>
              <a:rPr lang="en-US" altLang="ko-KR" sz="2400" dirty="0"/>
              <a:t>, </a:t>
            </a:r>
            <a:r>
              <a:rPr lang="ko-KR" altLang="en-US" sz="2400" dirty="0"/>
              <a:t>생략되면 원본 이미지의 너비</a:t>
            </a:r>
            <a:r>
              <a:rPr lang="en-US" altLang="ko-KR" sz="2400" dirty="0"/>
              <a:t>. </a:t>
            </a:r>
            <a:r>
              <a:rPr lang="ko-KR" altLang="en-US" sz="2400" dirty="0"/>
              <a:t>픽셀 수</a:t>
            </a:r>
            <a:r>
              <a:rPr lang="en-US" altLang="ko-KR" dirty="0"/>
              <a:t>.</a:t>
            </a:r>
          </a:p>
          <a:p>
            <a:endParaRPr lang="en-US" altLang="ko-KR" sz="2400" kern="1400" dirty="0"/>
          </a:p>
        </p:txBody>
      </p:sp>
    </p:spTree>
    <p:extLst>
      <p:ext uri="{BB962C8B-B14F-4D97-AF65-F5344CB8AC3E}">
        <p14:creationId xmlns:p14="http://schemas.microsoft.com/office/powerpoint/2010/main" val="15873945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622697" y="962490"/>
            <a:ext cx="2250281" cy="392906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317896" y="962490"/>
            <a:ext cx="8616554" cy="964406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571625" y="1469696"/>
            <a:ext cx="6848475" cy="3238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 lang="ko-KR"/>
            </a:pPr>
            <a:r>
              <a:rPr lang="ko-KR" altLang="en-US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표 만들기</a:t>
            </a:r>
            <a:r>
              <a:rPr lang="en-US" altLang="ko-KR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, &lt;table&gt;</a:t>
            </a:r>
            <a:endParaRPr lang="ko-KR" altLang="en-US" kern="0" dirty="0">
              <a:solidFill>
                <a:srgbClr val="915E4D"/>
              </a:solidFill>
              <a:latin typeface="야놀자 야체 B"/>
              <a:ea typeface="야놀자 야체 B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29090" y="1026738"/>
            <a:ext cx="8980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500" kern="0" dirty="0">
                <a:solidFill>
                  <a:prstClr val="white"/>
                </a:solidFill>
                <a:latin typeface="야놀자 야체 B"/>
                <a:ea typeface="야놀자 야체 B"/>
              </a:rPr>
              <a:t>PAGE. 14</a:t>
            </a:r>
            <a:endParaRPr lang="ko-KR" altLang="en-US" sz="1500" kern="0" dirty="0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8549283" y="1514345"/>
            <a:ext cx="225028" cy="225028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83197" y="1535136"/>
            <a:ext cx="164773" cy="164773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83106" y="1535136"/>
            <a:ext cx="164773" cy="164773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183014" y="1535136"/>
            <a:ext cx="164773" cy="164773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7896" y="1926896"/>
            <a:ext cx="8616554" cy="3929742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58985" y="2060246"/>
            <a:ext cx="8334375" cy="3653517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8548686" y="1132641"/>
            <a:ext cx="428625" cy="388360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825" b="1" kern="0" dirty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A9612F-B7DE-41F6-92F0-77273AFEFE24}"/>
              </a:ext>
            </a:extLst>
          </p:cNvPr>
          <p:cNvSpPr txBox="1"/>
          <p:nvPr/>
        </p:nvSpPr>
        <p:spPr>
          <a:xfrm>
            <a:off x="665582" y="2317343"/>
            <a:ext cx="78831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/>
              <a:t>&lt;table&gt; : </a:t>
            </a:r>
            <a:r>
              <a:rPr lang="ko-KR" altLang="en-US" sz="2400" dirty="0"/>
              <a:t>표 전체를 담는 컨테이너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/>
              <a:t>&lt;caption&gt; : </a:t>
            </a:r>
            <a:r>
              <a:rPr lang="ko-KR" altLang="en-US" sz="2400" dirty="0"/>
              <a:t>표 제목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/>
              <a:t>&lt;</a:t>
            </a:r>
            <a:r>
              <a:rPr lang="en-US" altLang="ko-KR" sz="2400" dirty="0" err="1"/>
              <a:t>thead</a:t>
            </a:r>
            <a:r>
              <a:rPr lang="en-US" altLang="ko-KR" sz="2400" dirty="0"/>
              <a:t>&gt; : </a:t>
            </a:r>
            <a:r>
              <a:rPr lang="ko-KR" altLang="en-US" sz="2400" dirty="0"/>
              <a:t>헤딩 셀 그룹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/>
              <a:t>&lt;</a:t>
            </a:r>
            <a:r>
              <a:rPr lang="en-US" altLang="ko-KR" sz="2400" dirty="0" err="1"/>
              <a:t>tfoot</a:t>
            </a:r>
            <a:r>
              <a:rPr lang="en-US" altLang="ko-KR" sz="2400" dirty="0"/>
              <a:t>&gt; : </a:t>
            </a:r>
            <a:r>
              <a:rPr lang="ko-KR" altLang="en-US" sz="2400" dirty="0"/>
              <a:t>바닥 셀 그룹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/>
              <a:t>&lt;</a:t>
            </a:r>
            <a:r>
              <a:rPr lang="en-US" altLang="ko-KR" sz="2400" dirty="0" err="1"/>
              <a:t>tbody</a:t>
            </a:r>
            <a:r>
              <a:rPr lang="en-US" altLang="ko-KR" sz="2400" dirty="0"/>
              <a:t>&gt; : </a:t>
            </a:r>
            <a:r>
              <a:rPr lang="ko-KR" altLang="en-US" sz="2400" dirty="0"/>
              <a:t>데이터 셀 그룹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/>
              <a:t>&lt;tr&gt; : </a:t>
            </a:r>
            <a:r>
              <a:rPr lang="ko-KR" altLang="en-US" sz="2400" dirty="0"/>
              <a:t>행</a:t>
            </a:r>
            <a:r>
              <a:rPr lang="en-US" altLang="ko-KR" sz="2400" dirty="0"/>
              <a:t>. </a:t>
            </a:r>
            <a:r>
              <a:rPr lang="ko-KR" altLang="en-US" sz="2400" dirty="0"/>
              <a:t>여러 개의 </a:t>
            </a:r>
            <a:r>
              <a:rPr lang="en-US" altLang="ko-KR" sz="2400" dirty="0"/>
              <a:t>&lt;td&gt;, &lt;</a:t>
            </a:r>
            <a:r>
              <a:rPr lang="en-US" altLang="ko-KR" sz="2400" dirty="0" err="1"/>
              <a:t>th</a:t>
            </a:r>
            <a:r>
              <a:rPr lang="en-US" altLang="ko-KR" sz="2400" dirty="0"/>
              <a:t>&gt; </a:t>
            </a:r>
            <a:r>
              <a:rPr lang="ko-KR" altLang="en-US" sz="2400" dirty="0"/>
              <a:t>포함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/>
              <a:t>&lt;</a:t>
            </a:r>
            <a:r>
              <a:rPr lang="en-US" altLang="ko-KR" sz="2400" dirty="0" err="1"/>
              <a:t>th</a:t>
            </a:r>
            <a:r>
              <a:rPr lang="en-US" altLang="ko-KR" sz="2400" dirty="0"/>
              <a:t>&gt; : </a:t>
            </a:r>
            <a:r>
              <a:rPr lang="ko-KR" altLang="en-US" sz="2400" dirty="0"/>
              <a:t>제목 셀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/>
              <a:t>&lt;td&gt; </a:t>
            </a:r>
            <a:r>
              <a:rPr lang="ko-KR" altLang="en-US" sz="2400" dirty="0"/>
              <a:t>데이터</a:t>
            </a:r>
          </a:p>
          <a:p>
            <a:endParaRPr lang="en-US" altLang="ko-KR" sz="2400" kern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98C001-F371-F447-EE82-384F24628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76" y="2194368"/>
            <a:ext cx="2877339" cy="177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581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622697" y="962490"/>
            <a:ext cx="2250281" cy="392906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317896" y="962490"/>
            <a:ext cx="8616554" cy="964406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571625" y="1469696"/>
            <a:ext cx="6848475" cy="3238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 lang="ko-KR"/>
            </a:pPr>
            <a:r>
              <a:rPr lang="ko-KR" altLang="en-US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하이퍼링크와 항해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29090" y="1026738"/>
            <a:ext cx="8980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500" kern="0" dirty="0">
                <a:solidFill>
                  <a:prstClr val="white"/>
                </a:solidFill>
                <a:latin typeface="야놀자 야체 B"/>
                <a:ea typeface="야놀자 야체 B"/>
              </a:rPr>
              <a:t>PAGE. 15</a:t>
            </a:r>
            <a:endParaRPr lang="ko-KR" altLang="en-US" sz="1500" kern="0" dirty="0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8549283" y="1514345"/>
            <a:ext cx="225028" cy="225028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83197" y="1535136"/>
            <a:ext cx="164773" cy="164773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83106" y="1535136"/>
            <a:ext cx="164773" cy="164773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183014" y="1535136"/>
            <a:ext cx="164773" cy="164773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7896" y="1926896"/>
            <a:ext cx="8616554" cy="3929742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58985" y="2060246"/>
            <a:ext cx="8334375" cy="3653517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8548686" y="1132641"/>
            <a:ext cx="428625" cy="388360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825" b="1" kern="0" dirty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A9612F-B7DE-41F6-92F0-77273AFEFE24}"/>
              </a:ext>
            </a:extLst>
          </p:cNvPr>
          <p:cNvSpPr txBox="1"/>
          <p:nvPr/>
        </p:nvSpPr>
        <p:spPr>
          <a:xfrm>
            <a:off x="536996" y="2060246"/>
            <a:ext cx="7883104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/>
              <a:t>하이퍼링크 </a:t>
            </a:r>
            <a:r>
              <a:rPr lang="en-US" altLang="ko-KR" sz="2400" dirty="0"/>
              <a:t>: HTML </a:t>
            </a:r>
            <a:r>
              <a:rPr lang="ko-KR" altLang="en-US" sz="2400" dirty="0"/>
              <a:t>페이지에서 다른 </a:t>
            </a:r>
            <a:r>
              <a:rPr lang="en-US" altLang="ko-KR" sz="2400" dirty="0"/>
              <a:t>HTML </a:t>
            </a:r>
            <a:r>
              <a:rPr lang="ko-KR" altLang="en-US" sz="2400" dirty="0"/>
              <a:t>페이지를 연결하는 고리</a:t>
            </a:r>
            <a:endParaRPr lang="en-US" altLang="ko-KR" sz="24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2400" kern="1400" dirty="0"/>
          </a:p>
          <a:p>
            <a:r>
              <a:rPr lang="ko-KR" altLang="en-US" sz="2400" b="1" dirty="0"/>
              <a:t>🖥️ 하이퍼링크 만들기</a:t>
            </a:r>
            <a:r>
              <a:rPr lang="en-US" altLang="ko-KR" sz="2400" b="1" dirty="0"/>
              <a:t>, &lt;a&gt;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300" dirty="0" err="1"/>
              <a:t>href</a:t>
            </a:r>
            <a:r>
              <a:rPr lang="en-US" altLang="ko-KR" sz="2300" dirty="0"/>
              <a:t> : </a:t>
            </a:r>
            <a:r>
              <a:rPr lang="ko-KR" altLang="en-US" sz="2300" dirty="0"/>
              <a:t>이동할 </a:t>
            </a:r>
            <a:r>
              <a:rPr lang="en-US" altLang="ko-KR" sz="2300" dirty="0"/>
              <a:t>HTML </a:t>
            </a:r>
            <a:r>
              <a:rPr lang="ko-KR" altLang="en-US" sz="2300" dirty="0"/>
              <a:t>페이지의 </a:t>
            </a:r>
            <a:r>
              <a:rPr lang="en-US" altLang="ko-KR" sz="2300" dirty="0"/>
              <a:t>URL </a:t>
            </a:r>
            <a:r>
              <a:rPr lang="ko-KR" altLang="en-US" sz="2300" dirty="0"/>
              <a:t>혹은 </a:t>
            </a:r>
            <a:r>
              <a:rPr lang="en-US" altLang="ko-KR" sz="2300" dirty="0"/>
              <a:t>HTML </a:t>
            </a:r>
            <a:r>
              <a:rPr lang="ko-KR" altLang="en-US" sz="2300" dirty="0"/>
              <a:t>페이지 내 앵커 이름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300" dirty="0"/>
              <a:t>target : </a:t>
            </a:r>
            <a:r>
              <a:rPr lang="ko-KR" altLang="en-US" sz="2300" dirty="0"/>
              <a:t>링크에 연결된 </a:t>
            </a:r>
            <a:r>
              <a:rPr lang="en-US" altLang="ko-KR" sz="2300" dirty="0"/>
              <a:t>HTML </a:t>
            </a:r>
            <a:r>
              <a:rPr lang="ko-KR" altLang="en-US" sz="2300" dirty="0"/>
              <a:t>페이지가 출력될 윈도우 이름 지정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300" dirty="0"/>
              <a:t>download : </a:t>
            </a:r>
            <a:r>
              <a:rPr lang="ko-KR" altLang="en-US" sz="2300" dirty="0"/>
              <a:t>링크가 클릭되면 </a:t>
            </a:r>
            <a:r>
              <a:rPr lang="en-US" altLang="ko-KR" sz="2300" dirty="0" err="1"/>
              <a:t>href</a:t>
            </a:r>
            <a:r>
              <a:rPr lang="ko-KR" altLang="en-US" sz="2300" dirty="0"/>
              <a:t>에 지정된 파일이 다운로드 됨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2400" kern="1400" dirty="0"/>
          </a:p>
        </p:txBody>
      </p:sp>
    </p:spTree>
    <p:extLst>
      <p:ext uri="{BB962C8B-B14F-4D97-AF65-F5344CB8AC3E}">
        <p14:creationId xmlns:p14="http://schemas.microsoft.com/office/powerpoint/2010/main" val="36325221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622697" y="962490"/>
            <a:ext cx="2250281" cy="392906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317896" y="962490"/>
            <a:ext cx="8616554" cy="964406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571625" y="1469696"/>
            <a:ext cx="6848475" cy="3238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 lang="ko-KR"/>
            </a:pPr>
            <a:r>
              <a:rPr lang="ko-KR" altLang="en-US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인라인 프레임</a:t>
            </a:r>
            <a:r>
              <a:rPr lang="en-US" altLang="ko-KR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, &lt;</a:t>
            </a:r>
            <a:r>
              <a:rPr lang="en-US" altLang="ko-KR" kern="0" dirty="0" err="1">
                <a:solidFill>
                  <a:srgbClr val="915E4D"/>
                </a:solidFill>
                <a:latin typeface="야놀자 야체 B"/>
                <a:ea typeface="야놀자 야체 B"/>
              </a:rPr>
              <a:t>iframe</a:t>
            </a:r>
            <a:r>
              <a:rPr lang="en-US" altLang="ko-KR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&gt;</a:t>
            </a:r>
            <a:endParaRPr lang="ko-KR" altLang="en-US" kern="0" dirty="0">
              <a:solidFill>
                <a:srgbClr val="915E4D"/>
              </a:solidFill>
              <a:latin typeface="야놀자 야체 B"/>
              <a:ea typeface="야놀자 야체 B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29090" y="1026738"/>
            <a:ext cx="8980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500" kern="0" dirty="0">
                <a:solidFill>
                  <a:prstClr val="white"/>
                </a:solidFill>
                <a:latin typeface="야놀자 야체 B"/>
                <a:ea typeface="야놀자 야체 B"/>
              </a:rPr>
              <a:t>PAGE. 16</a:t>
            </a:r>
            <a:endParaRPr lang="ko-KR" altLang="en-US" sz="1500" kern="0" dirty="0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8549283" y="1514345"/>
            <a:ext cx="225028" cy="225028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83197" y="1535136"/>
            <a:ext cx="164773" cy="164773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83106" y="1535136"/>
            <a:ext cx="164773" cy="164773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183014" y="1535136"/>
            <a:ext cx="164773" cy="164773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7896" y="1926896"/>
            <a:ext cx="8616554" cy="3929742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58985" y="2060246"/>
            <a:ext cx="8334375" cy="3653517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8548686" y="1132641"/>
            <a:ext cx="428625" cy="388360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825" b="1" kern="0" dirty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A9612F-B7DE-41F6-92F0-77273AFEFE24}"/>
              </a:ext>
            </a:extLst>
          </p:cNvPr>
          <p:cNvSpPr txBox="1"/>
          <p:nvPr/>
        </p:nvSpPr>
        <p:spPr>
          <a:xfrm>
            <a:off x="665582" y="2483293"/>
            <a:ext cx="788310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 err="1"/>
              <a:t>src</a:t>
            </a:r>
            <a:r>
              <a:rPr lang="en-US" altLang="ko-KR" sz="2400" dirty="0"/>
              <a:t> : </a:t>
            </a:r>
            <a:r>
              <a:rPr lang="ko-KR" altLang="en-US" sz="2400" dirty="0"/>
              <a:t>출력할 웹 페이지의 </a:t>
            </a:r>
            <a:r>
              <a:rPr lang="en-US" altLang="ko-KR" sz="2400" dirty="0"/>
              <a:t>URL </a:t>
            </a:r>
            <a:r>
              <a:rPr lang="ko-KR" altLang="en-US" sz="2400" dirty="0"/>
              <a:t>주소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 err="1"/>
              <a:t>srcdoc</a:t>
            </a:r>
            <a:r>
              <a:rPr lang="en-US" altLang="ko-KR" sz="2400" dirty="0"/>
              <a:t> : </a:t>
            </a:r>
            <a:r>
              <a:rPr lang="ko-KR" altLang="en-US" sz="2400" dirty="0"/>
              <a:t>직접 </a:t>
            </a:r>
            <a:r>
              <a:rPr lang="en-US" altLang="ko-KR" sz="2400" dirty="0"/>
              <a:t>HTML </a:t>
            </a:r>
            <a:r>
              <a:rPr lang="ko-KR" altLang="en-US" sz="2400" dirty="0"/>
              <a:t>태그로 작성된 텍스트로서 출력될 내용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/>
              <a:t>name : </a:t>
            </a:r>
            <a:r>
              <a:rPr lang="ko-KR" altLang="en-US" sz="2400" dirty="0"/>
              <a:t>프레임 윈도우의 이름</a:t>
            </a:r>
            <a:r>
              <a:rPr lang="en-US" altLang="ko-KR" sz="2400" dirty="0"/>
              <a:t>. </a:t>
            </a:r>
            <a:r>
              <a:rPr lang="ko-KR" altLang="en-US" sz="2400" dirty="0"/>
              <a:t>다른 웹 페이지에서 </a:t>
            </a:r>
            <a:r>
              <a:rPr lang="en-US" altLang="ko-KR" sz="2400" dirty="0"/>
              <a:t>target </a:t>
            </a:r>
            <a:r>
              <a:rPr lang="ko-KR" altLang="en-US" sz="2400" dirty="0"/>
              <a:t>속성 값으로 사용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/>
              <a:t>width : </a:t>
            </a:r>
            <a:r>
              <a:rPr lang="ko-KR" altLang="en-US" sz="2400" dirty="0"/>
              <a:t>프레임의 폭</a:t>
            </a:r>
            <a:r>
              <a:rPr lang="en-US" altLang="ko-KR" sz="2400" dirty="0"/>
              <a:t>. </a:t>
            </a:r>
            <a:r>
              <a:rPr lang="ko-KR" altLang="en-US" sz="2400" dirty="0"/>
              <a:t>픽셀 값</a:t>
            </a:r>
            <a:r>
              <a:rPr lang="en-US" altLang="ko-KR" sz="2400" dirty="0"/>
              <a:t>. </a:t>
            </a:r>
            <a:r>
              <a:rPr lang="ko-KR" altLang="en-US" sz="2400" dirty="0"/>
              <a:t>디폴트 </a:t>
            </a:r>
            <a:r>
              <a:rPr lang="en-US" altLang="ko-KR" sz="2400" dirty="0"/>
              <a:t>300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/>
              <a:t>height : </a:t>
            </a:r>
            <a:r>
              <a:rPr lang="ko-KR" altLang="en-US" sz="2400" dirty="0"/>
              <a:t>프레임의 높이</a:t>
            </a:r>
            <a:r>
              <a:rPr lang="en-US" altLang="ko-KR" sz="2400" dirty="0"/>
              <a:t>. </a:t>
            </a:r>
            <a:r>
              <a:rPr lang="ko-KR" altLang="en-US" sz="2400" dirty="0"/>
              <a:t>픽셀 값</a:t>
            </a:r>
            <a:r>
              <a:rPr lang="en-US" altLang="ko-KR" sz="2400" dirty="0"/>
              <a:t>. </a:t>
            </a:r>
            <a:r>
              <a:rPr lang="ko-KR" altLang="en-US" sz="2400" dirty="0"/>
              <a:t>디폴트 </a:t>
            </a:r>
            <a:r>
              <a:rPr lang="en-US" altLang="ko-KR" sz="2400" dirty="0"/>
              <a:t>150</a:t>
            </a:r>
          </a:p>
          <a:p>
            <a:endParaRPr lang="en-US" altLang="ko-KR" sz="2400" kern="1400" dirty="0"/>
          </a:p>
        </p:txBody>
      </p:sp>
    </p:spTree>
    <p:extLst>
      <p:ext uri="{BB962C8B-B14F-4D97-AF65-F5344CB8AC3E}">
        <p14:creationId xmlns:p14="http://schemas.microsoft.com/office/powerpoint/2010/main" val="5549184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622697" y="962490"/>
            <a:ext cx="2250281" cy="392906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317896" y="962490"/>
            <a:ext cx="8616554" cy="964406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571625" y="1469696"/>
            <a:ext cx="6848475" cy="3238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 lang="ko-KR"/>
            </a:pPr>
            <a:r>
              <a:rPr lang="ko-KR" altLang="en-US" kern="0" dirty="0">
                <a:solidFill>
                  <a:srgbClr val="915E4D"/>
                </a:solidFill>
                <a:effectLst/>
                <a:latin typeface="야놀자 야체 B"/>
              </a:rPr>
              <a:t>하이퍼링크 텍스트의 색</a:t>
            </a:r>
            <a:endParaRPr lang="ko-KR" altLang="en-US" kern="0" dirty="0">
              <a:solidFill>
                <a:srgbClr val="915E4D"/>
              </a:solidFill>
              <a:latin typeface="야놀자 야체 B"/>
              <a:ea typeface="야놀자 야체 B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29090" y="1026738"/>
            <a:ext cx="8980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500" kern="0" dirty="0">
                <a:solidFill>
                  <a:prstClr val="white"/>
                </a:solidFill>
                <a:latin typeface="야놀자 야체 B"/>
                <a:ea typeface="야놀자 야체 B"/>
              </a:rPr>
              <a:t>PAGE. 17</a:t>
            </a:r>
            <a:endParaRPr lang="ko-KR" altLang="en-US" sz="1500" kern="0" dirty="0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8549283" y="1514345"/>
            <a:ext cx="225028" cy="225028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83197" y="1535136"/>
            <a:ext cx="164773" cy="164773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83106" y="1535136"/>
            <a:ext cx="164773" cy="164773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183014" y="1535136"/>
            <a:ext cx="164773" cy="164773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7896" y="1926896"/>
            <a:ext cx="8616554" cy="3929742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58985" y="2060246"/>
            <a:ext cx="8334375" cy="3653517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8548686" y="1132641"/>
            <a:ext cx="428625" cy="388360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825" b="1" kern="0" dirty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A9612F-B7DE-41F6-92F0-77273AFEFE24}"/>
              </a:ext>
            </a:extLst>
          </p:cNvPr>
          <p:cNvSpPr txBox="1"/>
          <p:nvPr/>
        </p:nvSpPr>
        <p:spPr>
          <a:xfrm>
            <a:off x="665582" y="2664315"/>
            <a:ext cx="78831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하이퍼링크 텍스트의  색</a:t>
            </a:r>
            <a:endParaRPr lang="en-US" altLang="ko-KR" dirty="0"/>
          </a:p>
          <a:p>
            <a:pPr lvl="1"/>
            <a:r>
              <a:rPr lang="ko-KR" altLang="en-US" dirty="0"/>
              <a:t>링크 텍스트</a:t>
            </a:r>
            <a:r>
              <a:rPr lang="en-US" altLang="ko-KR" dirty="0"/>
              <a:t>(standard link)</a:t>
            </a:r>
            <a:r>
              <a:rPr lang="ko-KR" altLang="en-US" dirty="0"/>
              <a:t> 처음 색 </a:t>
            </a:r>
            <a:r>
              <a:rPr lang="en-US" altLang="ko-KR" dirty="0"/>
              <a:t>– </a:t>
            </a:r>
            <a:r>
              <a:rPr lang="ko-KR" altLang="en-US" dirty="0"/>
              <a:t>밑줄과 함께 </a:t>
            </a:r>
            <a:r>
              <a:rPr lang="en-US" altLang="ko-KR" dirty="0">
                <a:solidFill>
                  <a:srgbClr val="00B0F0"/>
                </a:solidFill>
              </a:rPr>
              <a:t>blue</a:t>
            </a:r>
          </a:p>
          <a:p>
            <a:pPr lvl="1"/>
            <a:r>
              <a:rPr lang="ko-KR" altLang="en-US" dirty="0"/>
              <a:t>방문 후 링크</a:t>
            </a:r>
            <a:r>
              <a:rPr lang="en-US" altLang="ko-KR" dirty="0"/>
              <a:t>(visited </a:t>
            </a:r>
            <a:r>
              <a:rPr lang="en-US" altLang="ko-KR" dirty="0" err="1"/>
              <a:t>lnk</a:t>
            </a:r>
            <a:r>
              <a:rPr lang="en-US" altLang="ko-KR" dirty="0"/>
              <a:t>)</a:t>
            </a:r>
            <a:r>
              <a:rPr lang="ko-KR" altLang="en-US" dirty="0"/>
              <a:t> 색 </a:t>
            </a:r>
            <a:r>
              <a:rPr lang="en-US" altLang="ko-KR" dirty="0"/>
              <a:t>– </a:t>
            </a:r>
            <a:r>
              <a:rPr lang="en-US" altLang="ko-KR" dirty="0">
                <a:solidFill>
                  <a:srgbClr val="CC00CC"/>
                </a:solidFill>
              </a:rPr>
              <a:t>purple</a:t>
            </a:r>
          </a:p>
          <a:p>
            <a:pPr lvl="1"/>
            <a:r>
              <a:rPr lang="ko-KR" altLang="en-US" dirty="0"/>
              <a:t>마우스로 링크를 누르고 있는 동안</a:t>
            </a:r>
            <a:r>
              <a:rPr lang="en-US" altLang="ko-KR" dirty="0"/>
              <a:t>(active link) – </a:t>
            </a:r>
            <a:r>
              <a:rPr lang="en-US" altLang="ko-KR" dirty="0">
                <a:solidFill>
                  <a:srgbClr val="FF0000"/>
                </a:solidFill>
              </a:rPr>
              <a:t>red</a:t>
            </a: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링크 색 변경 가능</a:t>
            </a:r>
            <a:endParaRPr lang="en-US" altLang="ko-KR" dirty="0"/>
          </a:p>
          <a:p>
            <a:pPr lvl="1"/>
            <a:r>
              <a:rPr lang="en-US" altLang="ko-KR" dirty="0"/>
              <a:t>CSS3</a:t>
            </a:r>
            <a:r>
              <a:rPr lang="ko-KR" altLang="en-US" dirty="0"/>
              <a:t>를 이용하여 링크 색 지정 가능 </a:t>
            </a:r>
          </a:p>
        </p:txBody>
      </p:sp>
    </p:spTree>
    <p:extLst>
      <p:ext uri="{BB962C8B-B14F-4D97-AF65-F5344CB8AC3E}">
        <p14:creationId xmlns:p14="http://schemas.microsoft.com/office/powerpoint/2010/main" val="9204034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622697" y="962490"/>
            <a:ext cx="2250281" cy="392906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317896" y="962490"/>
            <a:ext cx="8616554" cy="964406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571625" y="1469696"/>
            <a:ext cx="6848475" cy="3238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 lang="ko-KR"/>
            </a:pPr>
            <a:r>
              <a:rPr lang="ko-KR" altLang="en-US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브라우저 윈도우와 인라인 프레임의 계층 관계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29090" y="1026738"/>
            <a:ext cx="8980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500" kern="0" dirty="0">
                <a:solidFill>
                  <a:prstClr val="white"/>
                </a:solidFill>
                <a:latin typeface="야놀자 야체 B"/>
                <a:ea typeface="야놀자 야체 B"/>
              </a:rPr>
              <a:t>PAGE. 18</a:t>
            </a:r>
            <a:endParaRPr lang="ko-KR" altLang="en-US" sz="1500" kern="0" dirty="0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8549283" y="1514345"/>
            <a:ext cx="225028" cy="225028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83197" y="1535136"/>
            <a:ext cx="164773" cy="164773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83106" y="1535136"/>
            <a:ext cx="164773" cy="164773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183014" y="1535136"/>
            <a:ext cx="164773" cy="164773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7896" y="1926896"/>
            <a:ext cx="8616554" cy="3929742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58985" y="2060246"/>
            <a:ext cx="8334375" cy="3653517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8548686" y="1132641"/>
            <a:ext cx="428625" cy="388360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825" b="1" kern="0" dirty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A9612F-B7DE-41F6-92F0-77273AFEFE24}"/>
              </a:ext>
            </a:extLst>
          </p:cNvPr>
          <p:cNvSpPr txBox="1"/>
          <p:nvPr/>
        </p:nvSpPr>
        <p:spPr>
          <a:xfrm>
            <a:off x="665582" y="2317343"/>
            <a:ext cx="7883104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인라인 프레임 윈도우의 이름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브라우저 윈도우와 인라인 프레임의 계층 관계</a:t>
            </a:r>
            <a:endParaRPr lang="en-US" altLang="ko-KR" dirty="0"/>
          </a:p>
          <a:p>
            <a:pPr lvl="1"/>
            <a:r>
              <a:rPr lang="en-US" altLang="ko-KR" dirty="0"/>
              <a:t>-</a:t>
            </a:r>
            <a:r>
              <a:rPr lang="ko-KR" altLang="en-US" dirty="0"/>
              <a:t>브라우저 윈도우와 프레임 윈도우는 부모 자식 관계</a:t>
            </a:r>
            <a:endParaRPr lang="en-US" altLang="ko-KR" dirty="0"/>
          </a:p>
          <a:p>
            <a:pPr lvl="1"/>
            <a:r>
              <a:rPr lang="en-US" altLang="ko-KR" dirty="0"/>
              <a:t>-</a:t>
            </a:r>
            <a:r>
              <a:rPr lang="ko-KR" altLang="en-US" dirty="0"/>
              <a:t>윈도우 사이의 계층 관계를 나타내는 용어</a:t>
            </a:r>
            <a:endParaRPr lang="en-US" altLang="ko-KR" dirty="0"/>
          </a:p>
          <a:p>
            <a:pPr lvl="2"/>
            <a:r>
              <a:rPr lang="en-US" altLang="ko-KR" dirty="0"/>
              <a:t>-parent </a:t>
            </a:r>
            <a:r>
              <a:rPr lang="ko-KR" altLang="en-US" dirty="0"/>
              <a:t>윈도우 </a:t>
            </a:r>
            <a:r>
              <a:rPr lang="en-US" altLang="ko-KR" dirty="0"/>
              <a:t>- </a:t>
            </a:r>
            <a:r>
              <a:rPr lang="ko-KR" altLang="en-US" dirty="0"/>
              <a:t>부모 윈도우</a:t>
            </a:r>
          </a:p>
          <a:p>
            <a:pPr lvl="2"/>
            <a:r>
              <a:rPr lang="en-US" altLang="ko-KR" dirty="0"/>
              <a:t>-child </a:t>
            </a:r>
            <a:r>
              <a:rPr lang="ko-KR" altLang="en-US" dirty="0"/>
              <a:t>윈도우 </a:t>
            </a:r>
            <a:r>
              <a:rPr lang="en-US" altLang="ko-KR" dirty="0"/>
              <a:t>- </a:t>
            </a:r>
            <a:r>
              <a:rPr lang="ko-KR" altLang="en-US" dirty="0"/>
              <a:t>부모 윈도우</a:t>
            </a:r>
          </a:p>
          <a:p>
            <a:pPr lvl="2"/>
            <a:r>
              <a:rPr lang="en-US" altLang="ko-KR" dirty="0"/>
              <a:t>-top </a:t>
            </a:r>
            <a:r>
              <a:rPr lang="ko-KR" altLang="en-US" dirty="0"/>
              <a:t>윈도우 </a:t>
            </a:r>
            <a:r>
              <a:rPr lang="en-US" altLang="ko-KR" dirty="0"/>
              <a:t>- </a:t>
            </a:r>
            <a:r>
              <a:rPr lang="ko-KR" altLang="en-US" dirty="0"/>
              <a:t>최상위 브라우저 윈도우</a:t>
            </a:r>
            <a:endParaRPr lang="en-US" altLang="ko-KR" dirty="0"/>
          </a:p>
          <a:p>
            <a:pPr lvl="1"/>
            <a:r>
              <a:rPr lang="en-US" altLang="ko-KR" dirty="0"/>
              <a:t>-</a:t>
            </a:r>
            <a:r>
              <a:rPr lang="ko-KR" altLang="en-US" dirty="0"/>
              <a:t>다음 슬라이드에서</a:t>
            </a:r>
            <a:endParaRPr lang="en-US" altLang="ko-KR" dirty="0"/>
          </a:p>
          <a:p>
            <a:pPr lvl="2"/>
            <a:r>
              <a:rPr lang="en-US" altLang="ko-KR" dirty="0"/>
              <a:t>-left, right </a:t>
            </a:r>
            <a:r>
              <a:rPr lang="ko-KR" altLang="en-US" dirty="0"/>
              <a:t>프레임의 </a:t>
            </a:r>
            <a:r>
              <a:rPr lang="en-US" altLang="ko-KR" dirty="0"/>
              <a:t>parent </a:t>
            </a:r>
            <a:r>
              <a:rPr lang="ko-KR" altLang="en-US" dirty="0"/>
              <a:t>윈도우 </a:t>
            </a:r>
            <a:r>
              <a:rPr lang="en-US" altLang="ko-KR" dirty="0"/>
              <a:t>: </a:t>
            </a:r>
            <a:r>
              <a:rPr lang="ko-KR" altLang="en-US" dirty="0"/>
              <a:t>브라우저 윈도우</a:t>
            </a:r>
          </a:p>
          <a:p>
            <a:pPr lvl="2"/>
            <a:r>
              <a:rPr lang="en-US" altLang="ko-KR" dirty="0"/>
              <a:t>-upper, lower </a:t>
            </a:r>
            <a:r>
              <a:rPr lang="ko-KR" altLang="en-US" dirty="0"/>
              <a:t>프레임의 </a:t>
            </a:r>
            <a:r>
              <a:rPr lang="en-US" altLang="ko-KR" dirty="0"/>
              <a:t>parent </a:t>
            </a:r>
            <a:r>
              <a:rPr lang="ko-KR" altLang="en-US" dirty="0"/>
              <a:t>윈도우 </a:t>
            </a:r>
            <a:r>
              <a:rPr lang="en-US" altLang="ko-KR" dirty="0"/>
              <a:t>: right </a:t>
            </a:r>
            <a:r>
              <a:rPr lang="ko-KR" altLang="en-US" dirty="0"/>
              <a:t>윈도우</a:t>
            </a:r>
          </a:p>
          <a:p>
            <a:pPr lvl="2"/>
            <a:r>
              <a:rPr lang="en-US" altLang="ko-KR" dirty="0"/>
              <a:t>-left, right, upper, lower </a:t>
            </a:r>
            <a:r>
              <a:rPr lang="ko-KR" altLang="en-US" dirty="0"/>
              <a:t>프레임의 </a:t>
            </a:r>
            <a:r>
              <a:rPr lang="en-US" altLang="ko-KR" dirty="0"/>
              <a:t>top </a:t>
            </a:r>
            <a:r>
              <a:rPr lang="ko-KR" altLang="en-US" dirty="0"/>
              <a:t>윈도우 </a:t>
            </a:r>
            <a:r>
              <a:rPr lang="en-US" altLang="ko-KR" dirty="0"/>
              <a:t>: </a:t>
            </a:r>
            <a:r>
              <a:rPr lang="ko-KR" altLang="en-US" dirty="0"/>
              <a:t>브라우저 윈도우</a:t>
            </a:r>
          </a:p>
          <a:p>
            <a:endParaRPr lang="ko-KR" altLang="en-US" dirty="0"/>
          </a:p>
          <a:p>
            <a:endParaRPr lang="en-US" altLang="ko-KR" sz="2400" kern="1400" dirty="0"/>
          </a:p>
        </p:txBody>
      </p:sp>
    </p:spTree>
    <p:extLst>
      <p:ext uri="{BB962C8B-B14F-4D97-AF65-F5344CB8AC3E}">
        <p14:creationId xmlns:p14="http://schemas.microsoft.com/office/powerpoint/2010/main" val="35169265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622697" y="962490"/>
            <a:ext cx="2250281" cy="392906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317896" y="962490"/>
            <a:ext cx="8616554" cy="964406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571625" y="1469696"/>
            <a:ext cx="6848475" cy="3238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 lang="ko-KR"/>
            </a:pPr>
            <a:r>
              <a:rPr lang="en-US" altLang="ko-KR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TARGET </a:t>
            </a:r>
            <a:r>
              <a:rPr lang="ko-KR" altLang="en-US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속성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29090" y="1026738"/>
            <a:ext cx="8980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500" kern="0" dirty="0">
                <a:solidFill>
                  <a:prstClr val="white"/>
                </a:solidFill>
                <a:latin typeface="야놀자 야체 B"/>
                <a:ea typeface="야놀자 야체 B"/>
              </a:rPr>
              <a:t>PAGE. 19</a:t>
            </a:r>
            <a:endParaRPr lang="ko-KR" altLang="en-US" sz="1500" kern="0" dirty="0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8549283" y="1514345"/>
            <a:ext cx="225028" cy="225028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83197" y="1535136"/>
            <a:ext cx="164773" cy="164773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83106" y="1535136"/>
            <a:ext cx="164773" cy="164773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183014" y="1535136"/>
            <a:ext cx="164773" cy="164773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7896" y="1926896"/>
            <a:ext cx="8616554" cy="3929742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39936" y="2071842"/>
            <a:ext cx="8334375" cy="3653517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8548686" y="1132641"/>
            <a:ext cx="428625" cy="388360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825" b="1" kern="0" dirty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A9612F-B7DE-41F6-92F0-77273AFEFE24}"/>
              </a:ext>
            </a:extLst>
          </p:cNvPr>
          <p:cNvSpPr txBox="1"/>
          <p:nvPr/>
        </p:nvSpPr>
        <p:spPr>
          <a:xfrm>
            <a:off x="665582" y="2317343"/>
            <a:ext cx="78831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kern="1400" dirty="0"/>
              <a:t>TARGET </a:t>
            </a:r>
            <a:r>
              <a:rPr lang="ko-KR" altLang="en-US" sz="2400" kern="1400" dirty="0"/>
              <a:t>속성</a:t>
            </a:r>
            <a:endParaRPr lang="en-US" altLang="ko-KR" sz="2400" kern="1400" dirty="0"/>
          </a:p>
          <a:p>
            <a:r>
              <a:rPr lang="en-US" altLang="ko-KR" sz="2400" kern="1400" dirty="0"/>
              <a:t>	- &lt;BASE&gt;, &lt;A&gt;, &lt;AREA&gt;, &lt;FORM&gt; </a:t>
            </a:r>
            <a:r>
              <a:rPr lang="ko-KR" altLang="en-US" sz="2400" kern="1400" dirty="0"/>
              <a:t>태그에서    </a:t>
            </a:r>
            <a:r>
              <a:rPr lang="en-US" altLang="ko-KR" sz="2400" kern="1400" dirty="0"/>
              <a:t>		HTML </a:t>
            </a:r>
            <a:r>
              <a:rPr lang="ko-KR" altLang="en-US" sz="2400" kern="1400" dirty="0"/>
              <a:t>페이지를 출력할 윈도우 지정</a:t>
            </a:r>
            <a:endParaRPr lang="en-US" altLang="ko-KR" sz="2400" kern="1400" dirty="0"/>
          </a:p>
          <a:p>
            <a:r>
              <a:rPr lang="en-US" altLang="ko-KR" sz="2400" kern="1400" dirty="0"/>
              <a:t>	- TARGET </a:t>
            </a:r>
            <a:r>
              <a:rPr lang="ko-KR" altLang="en-US" sz="2400" kern="1400" dirty="0"/>
              <a:t>속성에 사용 가능한 값</a:t>
            </a:r>
            <a:endParaRPr lang="en-US" altLang="ko-KR" sz="2400" kern="1400" dirty="0"/>
          </a:p>
          <a:p>
            <a:r>
              <a:rPr lang="en-US" altLang="ko-KR" sz="2400" kern="1400" dirty="0"/>
              <a:t>		_BLANK : </a:t>
            </a:r>
            <a:r>
              <a:rPr lang="ko-KR" altLang="en-US" sz="2400" kern="1400" dirty="0"/>
              <a:t>새로운 브라우저 윈도우 생성</a:t>
            </a:r>
            <a:endParaRPr lang="en-US" altLang="ko-KR" sz="2400" kern="1400" dirty="0"/>
          </a:p>
          <a:p>
            <a:r>
              <a:rPr lang="en-US" altLang="ko-KR" sz="2400" kern="1400" dirty="0"/>
              <a:t>		_SELF</a:t>
            </a:r>
            <a:r>
              <a:rPr lang="ko-KR" altLang="en-US" sz="2400" kern="1400" dirty="0"/>
              <a:t> </a:t>
            </a:r>
            <a:r>
              <a:rPr lang="en-US" altLang="ko-KR" sz="2400" kern="1400" dirty="0"/>
              <a:t>:</a:t>
            </a:r>
            <a:r>
              <a:rPr lang="ko-KR" altLang="en-US" sz="2400" kern="1400" dirty="0"/>
              <a:t> 현재 윈도우</a:t>
            </a:r>
            <a:endParaRPr lang="en-US" altLang="ko-KR" sz="2400" kern="1400" dirty="0"/>
          </a:p>
          <a:p>
            <a:r>
              <a:rPr lang="en-US" altLang="ko-KR" sz="2400" kern="1400" dirty="0"/>
              <a:t>		_PARENT : </a:t>
            </a:r>
            <a:r>
              <a:rPr lang="ko-KR" altLang="en-US" sz="2400" kern="1400" dirty="0"/>
              <a:t>부모 윈도우</a:t>
            </a:r>
            <a:endParaRPr lang="en-US" altLang="ko-KR" sz="2400" kern="1400" dirty="0"/>
          </a:p>
          <a:p>
            <a:r>
              <a:rPr lang="en-US" altLang="ko-KR" sz="2400" kern="1400" dirty="0"/>
              <a:t>		_TOP : </a:t>
            </a:r>
            <a:r>
              <a:rPr lang="ko-KR" altLang="en-US" sz="2400" kern="1400" dirty="0"/>
              <a:t>최상위 브라우저 윈도우</a:t>
            </a:r>
            <a:endParaRPr lang="en-US" altLang="ko-KR" sz="2400" kern="1400" dirty="0"/>
          </a:p>
          <a:p>
            <a:r>
              <a:rPr lang="en-US" altLang="ko-KR" sz="2400" kern="1400" dirty="0"/>
              <a:t>		</a:t>
            </a:r>
            <a:r>
              <a:rPr lang="ko-KR" altLang="en-US" sz="2400" kern="1400" dirty="0"/>
              <a:t>윈도우이름 </a:t>
            </a:r>
            <a:r>
              <a:rPr lang="en-US" altLang="ko-KR" sz="2400" kern="1400" dirty="0"/>
              <a:t>: </a:t>
            </a:r>
            <a:r>
              <a:rPr lang="ko-KR" altLang="en-US" sz="2400" kern="1400" dirty="0"/>
              <a:t>대상 윈도우 이름</a:t>
            </a:r>
            <a:endParaRPr lang="en-US" altLang="ko-KR" sz="2400" kern="1400" dirty="0"/>
          </a:p>
        </p:txBody>
      </p:sp>
    </p:spTree>
    <p:extLst>
      <p:ext uri="{BB962C8B-B14F-4D97-AF65-F5344CB8AC3E}">
        <p14:creationId xmlns:p14="http://schemas.microsoft.com/office/powerpoint/2010/main" val="35117003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622697" y="962490"/>
            <a:ext cx="2250281" cy="392906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317896" y="962490"/>
            <a:ext cx="8616554" cy="964406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571625" y="1469696"/>
            <a:ext cx="6848475" cy="3238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 lang="ko-KR"/>
            </a:pPr>
            <a:r>
              <a:rPr lang="en-US" altLang="ko-KR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HTML </a:t>
            </a:r>
            <a:r>
              <a:rPr lang="ko-KR" altLang="en-US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개요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29090" y="1026738"/>
            <a:ext cx="8980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500" kern="0" dirty="0">
                <a:solidFill>
                  <a:prstClr val="white"/>
                </a:solidFill>
                <a:latin typeface="야놀자 야체 B"/>
                <a:ea typeface="야놀자 야체 B"/>
              </a:rPr>
              <a:t>PAGE. 02</a:t>
            </a:r>
            <a:endParaRPr lang="ko-KR" altLang="en-US" sz="1500" kern="0" dirty="0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8549283" y="1514345"/>
            <a:ext cx="225028" cy="225028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83197" y="1535136"/>
            <a:ext cx="164773" cy="164773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83106" y="1535136"/>
            <a:ext cx="164773" cy="164773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183014" y="1535136"/>
            <a:ext cx="164773" cy="164773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7896" y="1926896"/>
            <a:ext cx="8616554" cy="3929742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28623" y="2083952"/>
            <a:ext cx="8334375" cy="3653517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8548686" y="1132641"/>
            <a:ext cx="428625" cy="388360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825" b="1" kern="0" dirty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A9612F-B7DE-41F6-92F0-77273AFEFE24}"/>
              </a:ext>
            </a:extLst>
          </p:cNvPr>
          <p:cNvSpPr txBox="1"/>
          <p:nvPr/>
        </p:nvSpPr>
        <p:spPr>
          <a:xfrm>
            <a:off x="622697" y="2571882"/>
            <a:ext cx="788310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ko-KR" sz="2400" dirty="0"/>
              <a:t>HTML </a:t>
            </a:r>
            <a:r>
              <a:rPr lang="ko-KR" altLang="en-US" sz="2400" dirty="0"/>
              <a:t>개요</a:t>
            </a:r>
          </a:p>
          <a:p>
            <a:pPr>
              <a:buFont typeface="+mj-lt"/>
              <a:buAutoNum type="arabicPeriod"/>
            </a:pPr>
            <a:r>
              <a:rPr lang="en-US" altLang="ko-KR" sz="2400" dirty="0"/>
              <a:t>HTML </a:t>
            </a:r>
            <a:r>
              <a:rPr lang="ko-KR" altLang="en-US" sz="2400" dirty="0"/>
              <a:t>기본 문서 만들기</a:t>
            </a:r>
          </a:p>
          <a:p>
            <a:pPr>
              <a:buFont typeface="+mj-lt"/>
              <a:buAutoNum type="arabicPeriod"/>
            </a:pPr>
            <a:r>
              <a:rPr lang="ko-KR" altLang="en-US" sz="2400" dirty="0"/>
              <a:t>고급 문서 만들기</a:t>
            </a:r>
          </a:p>
          <a:p>
            <a:pPr>
              <a:buFont typeface="+mj-lt"/>
              <a:buAutoNum type="arabicPeriod"/>
            </a:pPr>
            <a:r>
              <a:rPr lang="ko-KR" altLang="en-US" sz="2400" dirty="0"/>
              <a:t>하이퍼링크와 항해</a:t>
            </a:r>
          </a:p>
          <a:p>
            <a:pPr>
              <a:buFont typeface="+mj-lt"/>
              <a:buAutoNum type="arabicPeriod"/>
            </a:pPr>
            <a:r>
              <a:rPr lang="ko-KR" altLang="en-US" sz="2400" dirty="0"/>
              <a:t>인라인 프레임</a:t>
            </a:r>
          </a:p>
          <a:p>
            <a:pPr>
              <a:buFont typeface="+mj-lt"/>
              <a:buAutoNum type="arabicPeriod"/>
            </a:pPr>
            <a:r>
              <a:rPr lang="ko-KR" altLang="en-US" sz="2400" dirty="0"/>
              <a:t>미디어 삽입</a:t>
            </a:r>
          </a:p>
          <a:p>
            <a:endParaRPr lang="en-US" altLang="ko-KR" sz="2400" kern="1400" dirty="0"/>
          </a:p>
        </p:txBody>
      </p:sp>
    </p:spTree>
    <p:extLst>
      <p:ext uri="{BB962C8B-B14F-4D97-AF65-F5344CB8AC3E}">
        <p14:creationId xmlns:p14="http://schemas.microsoft.com/office/powerpoint/2010/main" val="39559521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622697" y="962490"/>
            <a:ext cx="2250281" cy="392906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317896" y="962490"/>
            <a:ext cx="8616554" cy="964406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571625" y="1469696"/>
            <a:ext cx="6848475" cy="3238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 lang="ko-KR"/>
            </a:pPr>
            <a:r>
              <a:rPr lang="ko-KR" altLang="en-US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미디어 삽입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29090" y="1026738"/>
            <a:ext cx="8980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500" kern="0" dirty="0">
                <a:solidFill>
                  <a:prstClr val="white"/>
                </a:solidFill>
                <a:latin typeface="야놀자 야체 B"/>
                <a:ea typeface="야놀자 야체 B"/>
              </a:rPr>
              <a:t>PAGE. 20</a:t>
            </a:r>
            <a:endParaRPr lang="ko-KR" altLang="en-US" sz="1500" kern="0" dirty="0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8549283" y="1514345"/>
            <a:ext cx="225028" cy="225028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83197" y="1535136"/>
            <a:ext cx="164773" cy="164773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83106" y="1535136"/>
            <a:ext cx="164773" cy="164773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183014" y="1535136"/>
            <a:ext cx="164773" cy="164773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7896" y="1926896"/>
            <a:ext cx="8616554" cy="3929742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39936" y="2071842"/>
            <a:ext cx="8334375" cy="3653517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8548686" y="1132641"/>
            <a:ext cx="428625" cy="388360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825" b="1" kern="0" dirty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A9612F-B7DE-41F6-92F0-77273AFEFE24}"/>
              </a:ext>
            </a:extLst>
          </p:cNvPr>
          <p:cNvSpPr txBox="1"/>
          <p:nvPr/>
        </p:nvSpPr>
        <p:spPr>
          <a:xfrm>
            <a:off x="665582" y="2317343"/>
            <a:ext cx="78831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HTML5</a:t>
            </a:r>
            <a:r>
              <a:rPr lang="ko-KR" altLang="en-US" dirty="0"/>
              <a:t>에서 웹 페이지에 미디어 삽입의 표준화</a:t>
            </a:r>
            <a:endParaRPr lang="en-US" altLang="ko-KR" dirty="0"/>
          </a:p>
          <a:p>
            <a:pPr lvl="1"/>
            <a:r>
              <a:rPr lang="en-US" altLang="ko-KR" dirty="0"/>
              <a:t>&lt;audio&gt;, &lt;video&gt; </a:t>
            </a:r>
            <a:r>
              <a:rPr lang="ko-KR" altLang="en-US" dirty="0"/>
              <a:t>태그</a:t>
            </a:r>
            <a:endParaRPr lang="en-US" altLang="ko-KR" dirty="0"/>
          </a:p>
          <a:p>
            <a:pPr lvl="2"/>
            <a:r>
              <a:rPr lang="en-US" altLang="ko-KR" dirty="0"/>
              <a:t>HTML5</a:t>
            </a:r>
            <a:r>
              <a:rPr lang="ko-KR" altLang="en-US" dirty="0"/>
              <a:t>에서 오디오 비디오를 삽입하는 표준 태그</a:t>
            </a:r>
            <a:endParaRPr lang="en-US" altLang="ko-KR" dirty="0"/>
          </a:p>
          <a:p>
            <a:pPr lvl="2"/>
            <a:r>
              <a:rPr lang="ko-KR" altLang="en-US" dirty="0"/>
              <a:t>플러그인 필요 없음</a:t>
            </a:r>
            <a:endParaRPr lang="en-US" altLang="ko-KR" dirty="0"/>
          </a:p>
          <a:p>
            <a:pPr lvl="3"/>
            <a:r>
              <a:rPr lang="ko-KR" altLang="en-US" dirty="0"/>
              <a:t>이전에는 </a:t>
            </a:r>
            <a:r>
              <a:rPr lang="en-US" altLang="ko-KR" dirty="0" err="1"/>
              <a:t>Ativex</a:t>
            </a:r>
            <a:r>
              <a:rPr lang="en-US" altLang="ko-KR" dirty="0"/>
              <a:t>, </a:t>
            </a:r>
            <a:r>
              <a:rPr lang="en-US" altLang="ko-KR" dirty="0" err="1"/>
              <a:t>liveaudio</a:t>
            </a:r>
            <a:r>
              <a:rPr lang="en-US" altLang="ko-KR" dirty="0"/>
              <a:t>, </a:t>
            </a:r>
            <a:r>
              <a:rPr lang="en-US" altLang="ko-KR" dirty="0" err="1"/>
              <a:t>quicktime</a:t>
            </a:r>
            <a:r>
              <a:rPr lang="en-US" altLang="ko-KR" dirty="0"/>
              <a:t>  </a:t>
            </a:r>
            <a:r>
              <a:rPr lang="ko-KR" altLang="en-US" dirty="0"/>
              <a:t>등 플러그인 필요</a:t>
            </a:r>
            <a:endParaRPr lang="en-US" altLang="ko-KR" dirty="0"/>
          </a:p>
          <a:p>
            <a:pPr lvl="2"/>
            <a:r>
              <a:rPr lang="en-US" altLang="ko-KR" dirty="0"/>
              <a:t>HTML5 </a:t>
            </a:r>
            <a:r>
              <a:rPr lang="ko-KR" altLang="en-US" dirty="0"/>
              <a:t>표준 브라우저는 플러그인 없이 오디오 비디오 재생</a:t>
            </a:r>
            <a:endParaRPr lang="en-US" altLang="ko-KR" dirty="0"/>
          </a:p>
          <a:p>
            <a:r>
              <a:rPr lang="ko-KR" altLang="en-US" dirty="0"/>
              <a:t>비 표준 미디어 재생 시</a:t>
            </a:r>
            <a:endParaRPr lang="en-US" altLang="ko-KR" dirty="0"/>
          </a:p>
          <a:p>
            <a:pPr lvl="1"/>
            <a:r>
              <a:rPr lang="ko-KR" altLang="en-US" dirty="0"/>
              <a:t>비 표준 미디어 재생 시 플러그인 필요</a:t>
            </a:r>
            <a:endParaRPr lang="en-US" altLang="ko-KR" dirty="0"/>
          </a:p>
          <a:p>
            <a:pPr lvl="2"/>
            <a:r>
              <a:rPr lang="ko-KR" altLang="en-US" dirty="0"/>
              <a:t>플래시</a:t>
            </a:r>
            <a:endParaRPr lang="en-US" altLang="ko-KR" dirty="0"/>
          </a:p>
          <a:p>
            <a:pPr lvl="1"/>
            <a:r>
              <a:rPr lang="en-US" altLang="ko-KR" dirty="0"/>
              <a:t>&lt;embed&gt;, &lt;object&gt; </a:t>
            </a:r>
            <a:r>
              <a:rPr lang="ko-KR" altLang="en-US" dirty="0"/>
              <a:t>태그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80831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622697" y="962490"/>
            <a:ext cx="2250281" cy="392906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317896" y="962490"/>
            <a:ext cx="8616554" cy="964406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571625" y="1469696"/>
            <a:ext cx="6848475" cy="3238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 lang="ko-KR"/>
            </a:pPr>
            <a:r>
              <a:rPr lang="en-US" altLang="ko-KR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&lt;VIDEO&gt;</a:t>
            </a:r>
            <a:r>
              <a:rPr lang="ko-KR" altLang="en-US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 태그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29090" y="1026738"/>
            <a:ext cx="8980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500" kern="0" dirty="0">
                <a:solidFill>
                  <a:prstClr val="white"/>
                </a:solidFill>
                <a:latin typeface="야놀자 야체 B"/>
                <a:ea typeface="야놀자 야체 B"/>
              </a:rPr>
              <a:t>PAGE. 21</a:t>
            </a:r>
            <a:endParaRPr lang="ko-KR" altLang="en-US" sz="1500" kern="0" dirty="0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8549283" y="1514345"/>
            <a:ext cx="225028" cy="225028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83197" y="1535136"/>
            <a:ext cx="164773" cy="164773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83106" y="1535136"/>
            <a:ext cx="164773" cy="164773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183014" y="1535136"/>
            <a:ext cx="164773" cy="164773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7896" y="1926896"/>
            <a:ext cx="8616554" cy="3929742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39936" y="2071842"/>
            <a:ext cx="8334375" cy="3653517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8548686" y="1132641"/>
            <a:ext cx="428625" cy="388360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825" b="1" kern="0" dirty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A9612F-B7DE-41F6-92F0-77273AFEFE24}"/>
              </a:ext>
            </a:extLst>
          </p:cNvPr>
          <p:cNvSpPr txBox="1"/>
          <p:nvPr/>
        </p:nvSpPr>
        <p:spPr>
          <a:xfrm>
            <a:off x="665582" y="2317343"/>
            <a:ext cx="78831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kern="1400" dirty="0"/>
              <a:t>&lt;video src=“bear.mp4 width=“320” height=“240” controls </a:t>
            </a:r>
            <a:r>
              <a:rPr lang="en-US" altLang="ko-KR" sz="1600" kern="1400" dirty="0" err="1"/>
              <a:t>autoplay</a:t>
            </a:r>
            <a:r>
              <a:rPr lang="en-US" altLang="ko-KR" sz="1600" kern="1400" dirty="0"/>
              <a:t>&gt;&lt;/video&gt;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AFF82B-1CAA-A950-C39A-ED633EDE5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582" y="2664315"/>
            <a:ext cx="7366310" cy="285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4589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622697" y="962490"/>
            <a:ext cx="2250281" cy="392906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317896" y="962490"/>
            <a:ext cx="8616554" cy="964406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571625" y="1469696"/>
            <a:ext cx="6848475" cy="3238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 lang="ko-KR"/>
            </a:pPr>
            <a:endParaRPr lang="ko-KR" altLang="en-US" kern="0" dirty="0">
              <a:solidFill>
                <a:srgbClr val="915E4D"/>
              </a:solidFill>
              <a:latin typeface="야놀자 야체 B"/>
              <a:ea typeface="야놀자 야체 B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8549283" y="1514345"/>
            <a:ext cx="225028" cy="225028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83197" y="1535136"/>
            <a:ext cx="164773" cy="164773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83106" y="1535136"/>
            <a:ext cx="164773" cy="164773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183014" y="1535136"/>
            <a:ext cx="164773" cy="164773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7896" y="1926896"/>
            <a:ext cx="8616554" cy="3929742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57200" y="2060246"/>
            <a:ext cx="8334375" cy="3653517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8548686" y="1132641"/>
            <a:ext cx="428625" cy="388360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825" b="1" kern="0" dirty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46689" y="3404607"/>
            <a:ext cx="335539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700" b="1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6917903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622697" y="962490"/>
            <a:ext cx="2250281" cy="392906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317896" y="962490"/>
            <a:ext cx="8616554" cy="964406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571625" y="1469696"/>
            <a:ext cx="6848475" cy="3238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 lang="ko-KR"/>
            </a:pPr>
            <a:r>
              <a:rPr lang="en-US" altLang="ko-KR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HTML </a:t>
            </a:r>
            <a:r>
              <a:rPr lang="ko-KR" altLang="en-US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페이지 기본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29090" y="1026738"/>
            <a:ext cx="8980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500" kern="0" dirty="0">
                <a:solidFill>
                  <a:prstClr val="white"/>
                </a:solidFill>
                <a:latin typeface="야놀자 야체 B"/>
                <a:ea typeface="야놀자 야체 B"/>
              </a:rPr>
              <a:t>PAGE. 03</a:t>
            </a:r>
            <a:endParaRPr lang="ko-KR" altLang="en-US" sz="1500" kern="0" dirty="0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8549283" y="1514345"/>
            <a:ext cx="225028" cy="225028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83197" y="1535136"/>
            <a:ext cx="164773" cy="164773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83106" y="1535136"/>
            <a:ext cx="164773" cy="164773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183014" y="1535136"/>
            <a:ext cx="164773" cy="164773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7896" y="1926896"/>
            <a:ext cx="8616554" cy="3929742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58985" y="2060246"/>
            <a:ext cx="8334375" cy="3653517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8548686" y="1132641"/>
            <a:ext cx="428625" cy="388360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825" b="1" kern="0" dirty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A9612F-B7DE-41F6-92F0-77273AFEFE24}"/>
              </a:ext>
            </a:extLst>
          </p:cNvPr>
          <p:cNvSpPr txBox="1"/>
          <p:nvPr/>
        </p:nvSpPr>
        <p:spPr>
          <a:xfrm>
            <a:off x="665582" y="2317343"/>
            <a:ext cx="7883104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HTML: </a:t>
            </a:r>
            <a:r>
              <a:rPr lang="ko-KR" altLang="en-US" dirty="0"/>
              <a:t>웹 문서를 작성하는 태그 언어이다</a:t>
            </a:r>
            <a:r>
              <a:rPr lang="en-US" altLang="ko-KR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&lt;!DOCTYPE HTML&gt;: HTML </a:t>
            </a:r>
            <a:r>
              <a:rPr lang="ko-KR" altLang="en-US" dirty="0"/>
              <a:t>문서임을 브라우저에 알리는 지시어로서 반드시 첫 줄에 나와야 한다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&lt;!—</a:t>
            </a:r>
            <a:r>
              <a:rPr lang="ko-KR" altLang="en-US" dirty="0" err="1"/>
              <a:t>주석문</a:t>
            </a:r>
            <a:r>
              <a:rPr lang="en-US" altLang="ko-KR" dirty="0"/>
              <a:t>—&gt;: HTML </a:t>
            </a:r>
            <a:r>
              <a:rPr lang="ko-KR" altLang="en-US" dirty="0"/>
              <a:t>문서 내에 간단한 설명을 다는 주석문으로 브라우저에 의해 출력되지 않는다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헤드 부분</a:t>
            </a:r>
            <a:r>
              <a:rPr lang="en-US" altLang="ko-KR" dirty="0"/>
              <a:t>: &lt;head&gt;&lt;/head&gt;</a:t>
            </a:r>
            <a:r>
              <a:rPr lang="ko-KR" altLang="en-US" dirty="0"/>
              <a:t>로 둘러싼 부분으로 문서의 제목</a:t>
            </a:r>
            <a:r>
              <a:rPr lang="en-US" altLang="ko-KR" dirty="0"/>
              <a:t>, </a:t>
            </a:r>
            <a:r>
              <a:rPr lang="ko-KR" altLang="en-US" dirty="0"/>
              <a:t>본문을 설명하는 메타 태그들</a:t>
            </a:r>
            <a:r>
              <a:rPr lang="en-US" altLang="ko-KR" dirty="0"/>
              <a:t>, </a:t>
            </a:r>
            <a:r>
              <a:rPr lang="ko-KR" altLang="en-US" dirty="0" err="1"/>
              <a:t>자바스크립트코드와</a:t>
            </a:r>
            <a:r>
              <a:rPr lang="ko-KR" altLang="en-US" dirty="0"/>
              <a:t> </a:t>
            </a:r>
            <a:r>
              <a:rPr lang="en-US" altLang="ko-KR" dirty="0"/>
              <a:t>CSS </a:t>
            </a:r>
            <a:r>
              <a:rPr lang="ko-KR" altLang="en-US" dirty="0"/>
              <a:t>스타일 시트 등을 포함하며 문서의 본문을 포함되지 않는다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바디 부분</a:t>
            </a:r>
            <a:r>
              <a:rPr lang="en-US" altLang="ko-KR" dirty="0"/>
              <a:t>: </a:t>
            </a:r>
            <a:r>
              <a:rPr lang="ko-KR" altLang="en-US" dirty="0"/>
              <a:t>문서의 본문으로 </a:t>
            </a:r>
            <a:r>
              <a:rPr lang="en-US" altLang="ko-KR" dirty="0"/>
              <a:t>&lt;body&gt;&lt;/body&gt;</a:t>
            </a:r>
            <a:r>
              <a:rPr lang="ko-KR" altLang="en-US" dirty="0"/>
              <a:t>로 둘러싼다</a:t>
            </a:r>
            <a:r>
              <a:rPr lang="en-US" altLang="ko-KR" dirty="0"/>
              <a:t>. </a:t>
            </a:r>
            <a:r>
              <a:rPr lang="ko-KR" altLang="en-US" dirty="0"/>
              <a:t>이곳은 자바스크립트 코드를 포함할 수 있다</a:t>
            </a:r>
            <a:r>
              <a:rPr lang="en-US" altLang="ko-KR" dirty="0"/>
              <a:t>. </a:t>
            </a:r>
            <a:r>
              <a:rPr lang="ko-KR" altLang="en-US" dirty="0"/>
              <a:t>헤드와 바디 사이에는 아무것도 들어갈 수 없다</a:t>
            </a:r>
            <a:r>
              <a:rPr lang="en-US" altLang="ko-KR" dirty="0"/>
              <a:t>.</a:t>
            </a:r>
          </a:p>
          <a:p>
            <a:endParaRPr lang="en-US" altLang="ko-KR" sz="2400" kern="1400" dirty="0"/>
          </a:p>
        </p:txBody>
      </p:sp>
    </p:spTree>
    <p:extLst>
      <p:ext uri="{BB962C8B-B14F-4D97-AF65-F5344CB8AC3E}">
        <p14:creationId xmlns:p14="http://schemas.microsoft.com/office/powerpoint/2010/main" val="35109566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622697" y="962490"/>
            <a:ext cx="2250281" cy="392906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317896" y="962490"/>
            <a:ext cx="8616554" cy="964406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571625" y="1469696"/>
            <a:ext cx="6848475" cy="3238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 lang="ko-KR"/>
            </a:pPr>
            <a:r>
              <a:rPr lang="en-US" altLang="ko-KR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HTML </a:t>
            </a:r>
            <a:r>
              <a:rPr lang="ko-KR" altLang="en-US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태그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29090" y="1026738"/>
            <a:ext cx="8980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500" kern="0" dirty="0">
                <a:solidFill>
                  <a:prstClr val="white"/>
                </a:solidFill>
                <a:latin typeface="야놀자 야체 B"/>
                <a:ea typeface="야놀자 야체 B"/>
              </a:rPr>
              <a:t>PAGE. 04</a:t>
            </a:r>
            <a:endParaRPr lang="ko-KR" altLang="en-US" sz="1500" kern="0" dirty="0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8549283" y="1514345"/>
            <a:ext cx="225028" cy="225028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83197" y="1535136"/>
            <a:ext cx="164773" cy="164773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83106" y="1535136"/>
            <a:ext cx="164773" cy="164773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183014" y="1535136"/>
            <a:ext cx="164773" cy="164773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7896" y="1901520"/>
            <a:ext cx="8616554" cy="3929742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04812" y="2060246"/>
            <a:ext cx="8334375" cy="3653517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8548686" y="1132641"/>
            <a:ext cx="428625" cy="388360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825" b="1" kern="0" dirty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14621F-5B48-752F-5C81-0C975E30F7EA}"/>
              </a:ext>
            </a:extLst>
          </p:cNvPr>
          <p:cNvSpPr txBox="1"/>
          <p:nvPr/>
        </p:nvSpPr>
        <p:spPr>
          <a:xfrm>
            <a:off x="583197" y="2159447"/>
            <a:ext cx="788312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태그 구성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시작 태그와 종료 태그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태그 속성은 대소문자 구분</a:t>
            </a:r>
            <a:r>
              <a:rPr lang="en-US" altLang="ko-KR" dirty="0"/>
              <a:t>X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속성 값에 불필요한 공백 문자가 들어가면 </a:t>
            </a:r>
            <a:r>
              <a:rPr lang="en-US" altLang="ko-KR" dirty="0"/>
              <a:t>HTML5 </a:t>
            </a:r>
            <a:r>
              <a:rPr lang="ko-KR" altLang="en-US" dirty="0"/>
              <a:t>표준에 어긋남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속성 값에 불필요한 공백 문자</a:t>
            </a:r>
            <a:r>
              <a:rPr lang="en-US" altLang="ko-KR" dirty="0"/>
              <a:t>, HTML </a:t>
            </a:r>
            <a:r>
              <a:rPr lang="ko-KR" altLang="en-US" dirty="0"/>
              <a:t>표준에 어긋남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속성 값은 단일 인용 부호나 인용부호를 사용하지 않아도 된다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F1E523D-1257-C2BB-6906-504C8EF5E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70" y="2288933"/>
            <a:ext cx="7672130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1746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622697" y="962490"/>
            <a:ext cx="2250281" cy="392906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317896" y="962490"/>
            <a:ext cx="8616554" cy="964406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571625" y="1469696"/>
            <a:ext cx="6848475" cy="3238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 lang="ko-KR"/>
            </a:pPr>
            <a:r>
              <a:rPr lang="en-US" altLang="ko-KR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HTML </a:t>
            </a:r>
            <a:r>
              <a:rPr lang="ko-KR" altLang="en-US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기본 문서 만들기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29090" y="1026738"/>
            <a:ext cx="8980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500" kern="0" dirty="0">
                <a:solidFill>
                  <a:prstClr val="white"/>
                </a:solidFill>
                <a:latin typeface="야놀자 야체 B"/>
                <a:ea typeface="야놀자 야체 B"/>
              </a:rPr>
              <a:t>PAGE. 05</a:t>
            </a:r>
            <a:endParaRPr lang="ko-KR" altLang="en-US" sz="1500" kern="0" dirty="0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8549283" y="1514345"/>
            <a:ext cx="225028" cy="225028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83197" y="1535136"/>
            <a:ext cx="164773" cy="164773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83106" y="1535136"/>
            <a:ext cx="164773" cy="164773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183014" y="1535136"/>
            <a:ext cx="164773" cy="164773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7896" y="1926896"/>
            <a:ext cx="8616554" cy="3929742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58985" y="2060246"/>
            <a:ext cx="8334375" cy="3653517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8548686" y="1132641"/>
            <a:ext cx="428625" cy="388360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825" b="1" kern="0" dirty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A9612F-B7DE-41F6-92F0-77273AFEFE24}"/>
              </a:ext>
            </a:extLst>
          </p:cNvPr>
          <p:cNvSpPr txBox="1"/>
          <p:nvPr/>
        </p:nvSpPr>
        <p:spPr>
          <a:xfrm>
            <a:off x="665582" y="2317343"/>
            <a:ext cx="7883104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/>
              <a:t>🖥️ 타이틀 달기</a:t>
            </a:r>
            <a:r>
              <a:rPr lang="en-US" altLang="ko-KR" sz="2400" b="1" dirty="0"/>
              <a:t>, &lt;title&gt;</a:t>
            </a:r>
          </a:p>
          <a:p>
            <a:r>
              <a:rPr lang="ko-KR" altLang="en-US" sz="2400" b="1" dirty="0"/>
              <a:t>🖥️ 문단 제목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장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절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소제목 등</a:t>
            </a:r>
            <a:r>
              <a:rPr lang="en-US" altLang="ko-KR" sz="2400" b="1" dirty="0"/>
              <a:t>) </a:t>
            </a:r>
            <a:r>
              <a:rPr lang="ko-KR" altLang="en-US" sz="2400" b="1" dirty="0"/>
              <a:t>달기</a:t>
            </a:r>
            <a:r>
              <a:rPr lang="en-US" altLang="ko-KR" sz="2400" b="1" dirty="0"/>
              <a:t>, &lt;h1&gt;, &lt;h6&gt;</a:t>
            </a:r>
          </a:p>
          <a:p>
            <a:r>
              <a:rPr lang="en-US" altLang="ko-KR" sz="2400" dirty="0"/>
              <a:t>      </a:t>
            </a:r>
            <a:r>
              <a:rPr lang="en-US" altLang="ko-KR" sz="2000" dirty="0"/>
              <a:t>-h</a:t>
            </a:r>
            <a:r>
              <a:rPr lang="ko-KR" altLang="en-US" sz="2000" dirty="0"/>
              <a:t>는 제목을 뜻하고 </a:t>
            </a:r>
            <a:r>
              <a:rPr lang="en-US" altLang="ko-KR" sz="2000" dirty="0"/>
              <a:t>heading</a:t>
            </a:r>
            <a:r>
              <a:rPr lang="ko-KR" altLang="en-US" sz="2000" dirty="0"/>
              <a:t>의 줄임말</a:t>
            </a:r>
            <a:endParaRPr lang="en-US" altLang="ko-KR" sz="2000" dirty="0"/>
          </a:p>
          <a:p>
            <a:endParaRPr lang="ko-KR" altLang="en-US" sz="2000" dirty="0"/>
          </a:p>
          <a:p>
            <a:endParaRPr lang="en-US" altLang="ko-KR" sz="2400" kern="1400" dirty="0"/>
          </a:p>
          <a:p>
            <a:endParaRPr lang="en-US" altLang="ko-KR" sz="2400" kern="1400" dirty="0"/>
          </a:p>
          <a:p>
            <a:endParaRPr lang="en-US" altLang="ko-KR" sz="2400" kern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270C9F-21B5-5A26-5038-EA0A311CB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014" y="3429000"/>
            <a:ext cx="6606240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3619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622697" y="962490"/>
            <a:ext cx="2250281" cy="392906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317896" y="962490"/>
            <a:ext cx="8616554" cy="964406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571625" y="1469696"/>
            <a:ext cx="6848475" cy="3238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 lang="ko-KR"/>
            </a:pPr>
            <a:r>
              <a:rPr lang="en-US" altLang="ko-KR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&lt;P&gt;</a:t>
            </a:r>
            <a:r>
              <a:rPr lang="ko-KR" altLang="en-US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로 단락 나누기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29090" y="1026738"/>
            <a:ext cx="8980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500" kern="0" dirty="0">
                <a:solidFill>
                  <a:prstClr val="white"/>
                </a:solidFill>
                <a:latin typeface="야놀자 야체 B"/>
                <a:ea typeface="야놀자 야체 B"/>
              </a:rPr>
              <a:t>PAGE. 06</a:t>
            </a:r>
            <a:endParaRPr lang="ko-KR" altLang="en-US" sz="1500" kern="0" dirty="0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8549283" y="1514345"/>
            <a:ext cx="225028" cy="225028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83197" y="1535136"/>
            <a:ext cx="164773" cy="164773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83106" y="1535136"/>
            <a:ext cx="164773" cy="164773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183014" y="1535136"/>
            <a:ext cx="164773" cy="164773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7896" y="1926896"/>
            <a:ext cx="8616554" cy="3929742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58985" y="2060246"/>
            <a:ext cx="8334375" cy="3653517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8548686" y="1132641"/>
            <a:ext cx="428625" cy="388360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825" b="1" kern="0" dirty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A9612F-B7DE-41F6-92F0-77273AFEFE24}"/>
              </a:ext>
            </a:extLst>
          </p:cNvPr>
          <p:cNvSpPr txBox="1"/>
          <p:nvPr/>
        </p:nvSpPr>
        <p:spPr>
          <a:xfrm>
            <a:off x="536996" y="2114419"/>
            <a:ext cx="78831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2400" kern="1400" dirty="0"/>
          </a:p>
          <a:p>
            <a:endParaRPr lang="en-US" altLang="ko-KR" sz="2400" kern="1400" dirty="0"/>
          </a:p>
          <a:p>
            <a:endParaRPr lang="en-US" altLang="ko-KR" sz="2400" kern="1400" dirty="0"/>
          </a:p>
          <a:p>
            <a:endParaRPr lang="en-US" altLang="ko-KR" sz="2400" kern="1400" dirty="0"/>
          </a:p>
          <a:p>
            <a:endParaRPr lang="en-US" altLang="ko-KR" sz="2400" kern="1400" dirty="0"/>
          </a:p>
          <a:p>
            <a:endParaRPr lang="en-US" altLang="ko-KR" sz="2400" kern="1400" dirty="0"/>
          </a:p>
          <a:p>
            <a:endParaRPr lang="en-US" altLang="ko-KR" sz="2400" kern="1400" dirty="0"/>
          </a:p>
          <a:p>
            <a:endParaRPr lang="en-US" altLang="ko-KR" sz="2400" kern="1400" dirty="0"/>
          </a:p>
          <a:p>
            <a:endParaRPr lang="en-US" altLang="ko-KR" sz="2400" kern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5E3CF4-7A53-0637-A5B4-429E160C1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97" y="2199442"/>
            <a:ext cx="7984307" cy="333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0887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622697" y="962490"/>
            <a:ext cx="2250281" cy="392906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317896" y="962490"/>
            <a:ext cx="8616554" cy="964406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571625" y="1469696"/>
            <a:ext cx="6848475" cy="3238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 lang="ko-KR"/>
            </a:pPr>
            <a:r>
              <a:rPr lang="en-US" altLang="ko-KR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&lt;HR&gt; </a:t>
            </a:r>
            <a:r>
              <a:rPr lang="ko-KR" altLang="en-US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태그로 수평선 긋기</a:t>
            </a:r>
            <a:r>
              <a:rPr lang="en-US" altLang="ko-KR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, </a:t>
            </a:r>
            <a:r>
              <a:rPr lang="ko-KR" altLang="en-US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새로운 줄로 넘어가기 </a:t>
            </a:r>
            <a:r>
              <a:rPr lang="en-US" altLang="ko-KR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&lt;</a:t>
            </a:r>
            <a:r>
              <a:rPr lang="en-US" altLang="ko-KR" kern="0" dirty="0" err="1">
                <a:solidFill>
                  <a:srgbClr val="915E4D"/>
                </a:solidFill>
                <a:latin typeface="야놀자 야체 B"/>
                <a:ea typeface="야놀자 야체 B"/>
              </a:rPr>
              <a:t>br</a:t>
            </a:r>
            <a:r>
              <a:rPr lang="en-US" altLang="ko-KR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&gt;</a:t>
            </a:r>
            <a:endParaRPr lang="ko-KR" altLang="en-US" kern="0" dirty="0">
              <a:solidFill>
                <a:srgbClr val="915E4D"/>
              </a:solidFill>
              <a:latin typeface="야놀자 야체 B"/>
              <a:ea typeface="야놀자 야체 B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29090" y="1026738"/>
            <a:ext cx="8980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500" kern="0" dirty="0">
                <a:solidFill>
                  <a:prstClr val="white"/>
                </a:solidFill>
                <a:latin typeface="야놀자 야체 B"/>
                <a:ea typeface="야놀자 야체 B"/>
              </a:rPr>
              <a:t>PAGE. 07</a:t>
            </a:r>
            <a:endParaRPr lang="ko-KR" altLang="en-US" sz="1500" kern="0" dirty="0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8549283" y="1514345"/>
            <a:ext cx="225028" cy="225028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83197" y="1535136"/>
            <a:ext cx="164773" cy="164773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83106" y="1535136"/>
            <a:ext cx="164773" cy="164773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183014" y="1535136"/>
            <a:ext cx="164773" cy="164773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7896" y="1926896"/>
            <a:ext cx="8616554" cy="3929742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58985" y="2060246"/>
            <a:ext cx="8334375" cy="3653517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8548686" y="1132641"/>
            <a:ext cx="428625" cy="388360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825" b="1" kern="0" dirty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A9612F-B7DE-41F6-92F0-77273AFEFE24}"/>
              </a:ext>
            </a:extLst>
          </p:cNvPr>
          <p:cNvSpPr txBox="1"/>
          <p:nvPr/>
        </p:nvSpPr>
        <p:spPr>
          <a:xfrm>
            <a:off x="536996" y="2060246"/>
            <a:ext cx="78831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kern="1400" dirty="0"/>
              <a:t>&lt;p&gt;</a:t>
            </a:r>
            <a:r>
              <a:rPr lang="ko-KR" altLang="en-US" sz="2400" kern="1400" dirty="0"/>
              <a:t>종료 태그 </a:t>
            </a:r>
            <a:r>
              <a:rPr lang="en-US" altLang="ko-KR" sz="2400" kern="1400" dirty="0"/>
              <a:t>&amp;</a:t>
            </a:r>
            <a:r>
              <a:rPr lang="en-US" altLang="ko-KR" sz="2400" kern="1400" dirty="0" err="1"/>
              <a:t>lt</a:t>
            </a:r>
            <a:r>
              <a:rPr lang="en-US" altLang="ko-KR" sz="2400" kern="1400" dirty="0"/>
              <a:t>;/</a:t>
            </a:r>
            <a:r>
              <a:rPr lang="en-US" altLang="ko-KR" sz="2400" kern="1400" dirty="0" err="1"/>
              <a:t>hr&amp;gt</a:t>
            </a:r>
            <a:r>
              <a:rPr lang="en-US" altLang="ko-KR" sz="2400" kern="1400" dirty="0"/>
              <a:t>;</a:t>
            </a:r>
            <a:r>
              <a:rPr lang="ko-KR" altLang="en-US" sz="2400" kern="1400" dirty="0"/>
              <a:t>를 사용하지 않습니다</a:t>
            </a:r>
            <a:r>
              <a:rPr lang="en-US" altLang="ko-KR" sz="2400" kern="1400" dirty="0"/>
              <a:t>.&lt;/p&gt;</a:t>
            </a:r>
          </a:p>
          <a:p>
            <a:endParaRPr lang="en-US" altLang="ko-KR" sz="2400" kern="1400" dirty="0"/>
          </a:p>
          <a:p>
            <a:endParaRPr lang="en-US" altLang="ko-KR" sz="2400" kern="1400" dirty="0"/>
          </a:p>
          <a:p>
            <a:endParaRPr lang="en-US" altLang="ko-KR" sz="2400" kern="1400" dirty="0"/>
          </a:p>
          <a:p>
            <a:r>
              <a:rPr lang="en-US" altLang="ko-KR" sz="2400" kern="1400" dirty="0"/>
              <a:t>&lt;</a:t>
            </a:r>
            <a:r>
              <a:rPr lang="en-US" altLang="ko-KR" sz="2400" kern="1400" dirty="0" err="1"/>
              <a:t>br</a:t>
            </a:r>
            <a:r>
              <a:rPr lang="en-US" altLang="ko-KR" sz="2400" kern="1400" dirty="0"/>
              <a:t>&gt; 2 </a:t>
            </a:r>
            <a:r>
              <a:rPr lang="ko-KR" altLang="en-US" sz="2400" kern="1400" dirty="0"/>
              <a:t>개의 </a:t>
            </a:r>
            <a:r>
              <a:rPr lang="en-US" altLang="ko-KR" sz="2400" kern="1400" dirty="0"/>
              <a:t>&amp;</a:t>
            </a:r>
            <a:r>
              <a:rPr lang="en-US" altLang="ko-KR" sz="2400" kern="1400" dirty="0" err="1"/>
              <a:t>lt;br&amp;gt</a:t>
            </a:r>
            <a:r>
              <a:rPr lang="en-US" altLang="ko-KR" sz="2400" kern="1400" dirty="0"/>
              <a:t>; </a:t>
            </a:r>
            <a:r>
              <a:rPr lang="ko-KR" altLang="en-US" sz="2400" kern="1400" dirty="0"/>
              <a:t>태그로 </a:t>
            </a:r>
            <a:r>
              <a:rPr lang="ko-KR" altLang="en-US" sz="2400" kern="1400" dirty="0" err="1"/>
              <a:t>두번</a:t>
            </a:r>
            <a:r>
              <a:rPr lang="ko-KR" altLang="en-US" sz="2400" kern="1400" dirty="0"/>
              <a:t> 넘어 갑니다</a:t>
            </a:r>
            <a:r>
              <a:rPr lang="en-US" altLang="ko-KR" sz="2400" kern="1400" dirty="0"/>
              <a:t>.&lt;b&gt;&lt;</a:t>
            </a:r>
            <a:r>
              <a:rPr lang="en-US" altLang="ko-KR" sz="2400" kern="1400" dirty="0" err="1"/>
              <a:t>br</a:t>
            </a:r>
            <a:r>
              <a:rPr lang="en-US" altLang="ko-KR" sz="2400" kern="1400" dirty="0"/>
              <a:t>&gt; </a:t>
            </a:r>
            <a:r>
              <a:rPr lang="ko-KR" altLang="en-US" sz="2400" kern="1400" dirty="0"/>
              <a:t>잘 보이나요</a:t>
            </a:r>
            <a:r>
              <a:rPr lang="en-US" altLang="ko-KR" sz="2400" kern="1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967526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622697" y="962490"/>
            <a:ext cx="2250281" cy="392906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317896" y="962490"/>
            <a:ext cx="8616554" cy="964406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571625" y="1469696"/>
            <a:ext cx="6848475" cy="3238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 lang="ko-KR"/>
            </a:pPr>
            <a:r>
              <a:rPr lang="ko-KR" altLang="en-US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문자</a:t>
            </a:r>
            <a:r>
              <a:rPr lang="en-US" altLang="ko-KR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, </a:t>
            </a:r>
            <a:r>
              <a:rPr lang="ko-KR" altLang="en-US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기호</a:t>
            </a:r>
            <a:r>
              <a:rPr lang="en-US" altLang="ko-KR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, </a:t>
            </a:r>
            <a:r>
              <a:rPr lang="ko-KR" altLang="en-US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심볼 입력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29090" y="1026738"/>
            <a:ext cx="8980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500" kern="0" dirty="0">
                <a:solidFill>
                  <a:prstClr val="white"/>
                </a:solidFill>
                <a:latin typeface="야놀자 야체 B"/>
                <a:ea typeface="야놀자 야체 B"/>
              </a:rPr>
              <a:t>PAGE. 08</a:t>
            </a:r>
            <a:endParaRPr lang="ko-KR" altLang="en-US" sz="1500" kern="0" dirty="0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8549283" y="1514345"/>
            <a:ext cx="225028" cy="225028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83197" y="1535136"/>
            <a:ext cx="164773" cy="164773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83106" y="1535136"/>
            <a:ext cx="164773" cy="164773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183014" y="1535136"/>
            <a:ext cx="164773" cy="164773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7896" y="1926896"/>
            <a:ext cx="8616554" cy="3929742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58985" y="2060246"/>
            <a:ext cx="8334375" cy="3653517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8548686" y="1132641"/>
            <a:ext cx="428625" cy="388360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825" b="1" kern="0" dirty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A9612F-B7DE-41F6-92F0-77273AFEFE24}"/>
              </a:ext>
            </a:extLst>
          </p:cNvPr>
          <p:cNvSpPr txBox="1"/>
          <p:nvPr/>
        </p:nvSpPr>
        <p:spPr>
          <a:xfrm>
            <a:off x="665582" y="2317343"/>
            <a:ext cx="78831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</a:t>
            </a:r>
            <a:r>
              <a:rPr lang="en-US" altLang="ko-KR" dirty="0"/>
              <a:t>HTML5</a:t>
            </a:r>
            <a:r>
              <a:rPr lang="ko-KR" altLang="en-US" dirty="0"/>
              <a:t>의 문자</a:t>
            </a:r>
            <a:r>
              <a:rPr lang="en-US" altLang="ko-KR" dirty="0"/>
              <a:t> : </a:t>
            </a:r>
            <a:r>
              <a:rPr lang="ko-KR" altLang="en-US" dirty="0"/>
              <a:t>유니코드 </a:t>
            </a:r>
            <a:r>
              <a:rPr lang="ko-KR" altLang="en-US" dirty="0" err="1"/>
              <a:t>문자셋</a:t>
            </a:r>
            <a:r>
              <a:rPr lang="en-US" altLang="ko-KR" dirty="0"/>
              <a:t>, UTF-8 </a:t>
            </a:r>
            <a:r>
              <a:rPr lang="ko-KR" altLang="en-US" dirty="0"/>
              <a:t>코드체계</a:t>
            </a:r>
            <a:endParaRPr lang="en-US" altLang="ko-KR" sz="2400" kern="14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</a:t>
            </a:r>
            <a:r>
              <a:rPr lang="ko-KR" altLang="en-US" dirty="0" err="1"/>
              <a:t>예약어</a:t>
            </a:r>
            <a:r>
              <a:rPr lang="en-US" altLang="ko-KR" dirty="0"/>
              <a:t>, </a:t>
            </a:r>
            <a:r>
              <a:rPr lang="ko-KR" altLang="en-US" dirty="0"/>
              <a:t>키보드로 입력이 어려운 기호들</a:t>
            </a:r>
            <a:r>
              <a:rPr lang="en-US" altLang="ko-KR" dirty="0"/>
              <a:t>, </a:t>
            </a:r>
            <a:r>
              <a:rPr lang="ko-KR" altLang="en-US" dirty="0"/>
              <a:t>심볼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 &amp;</a:t>
            </a:r>
            <a:r>
              <a:rPr lang="ko-KR" altLang="en-US" dirty="0" err="1"/>
              <a:t>엔터티</a:t>
            </a:r>
            <a:r>
              <a:rPr lang="en-US" altLang="ko-KR" dirty="0"/>
              <a:t>; </a:t>
            </a:r>
            <a:r>
              <a:rPr lang="ko-KR" altLang="en-US" dirty="0"/>
              <a:t>혹은 </a:t>
            </a:r>
            <a:r>
              <a:rPr lang="en-US" altLang="ko-KR" dirty="0"/>
              <a:t>&amp;#</a:t>
            </a:r>
            <a:r>
              <a:rPr lang="ko-KR" altLang="en-US" dirty="0" err="1"/>
              <a:t>코드값</a:t>
            </a:r>
            <a:r>
              <a:rPr lang="en-US" altLang="ko-KR" dirty="0"/>
              <a:t>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 &lt;      --</a:t>
            </a:r>
            <a:r>
              <a:rPr lang="en-US" altLang="ko-KR" dirty="0">
                <a:sym typeface="Wingdings" panose="05000000000000000000" pitchFamily="2" charset="2"/>
              </a:rPr>
              <a:t> &amp;LT; </a:t>
            </a:r>
            <a:r>
              <a:rPr lang="ko-KR" altLang="en-US" dirty="0">
                <a:sym typeface="Wingdings" panose="05000000000000000000" pitchFamily="2" charset="2"/>
              </a:rPr>
              <a:t>혹은 </a:t>
            </a:r>
            <a:r>
              <a:rPr lang="en-US" altLang="ko-KR" dirty="0">
                <a:sym typeface="Wingdings" panose="05000000000000000000" pitchFamily="2" charset="2"/>
              </a:rPr>
              <a:t>&amp;#60;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 @-- &amp;COPY;  </a:t>
            </a:r>
            <a:r>
              <a:rPr lang="ko-KR" altLang="en-US" dirty="0">
                <a:sym typeface="Wingdings" panose="05000000000000000000" pitchFamily="2" charset="2"/>
              </a:rPr>
              <a:t>혹은 </a:t>
            </a:r>
            <a:r>
              <a:rPr lang="en-US" altLang="ko-KR" dirty="0">
                <a:sym typeface="Wingdings" panose="05000000000000000000" pitchFamily="2" charset="2"/>
              </a:rPr>
              <a:t>&amp;#169;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/>
              <a:t>∑ </a:t>
            </a:r>
            <a:r>
              <a:rPr lang="en-US" altLang="ko-KR" dirty="0">
                <a:sym typeface="Wingdings" panose="05000000000000000000" pitchFamily="2" charset="2"/>
              </a:rPr>
              <a:t>-&amp;sum;      </a:t>
            </a:r>
            <a:r>
              <a:rPr lang="ko-KR" altLang="en-US" dirty="0">
                <a:sym typeface="Wingdings" panose="05000000000000000000" pitchFamily="2" charset="2"/>
              </a:rPr>
              <a:t>혹은 </a:t>
            </a:r>
            <a:r>
              <a:rPr lang="en-US" altLang="ko-KR" dirty="0">
                <a:sym typeface="Wingdings" panose="05000000000000000000" pitchFamily="2" charset="2"/>
              </a:rPr>
              <a:t>&amp;#8721;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6961C78-E426-3D94-0C09-C029AAF61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70" y="4081737"/>
            <a:ext cx="7370419" cy="130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550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622697" y="962490"/>
            <a:ext cx="2250281" cy="392906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317896" y="962490"/>
            <a:ext cx="8616554" cy="964406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571625" y="1469696"/>
            <a:ext cx="6848475" cy="3238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 lang="ko-KR"/>
            </a:pPr>
            <a:r>
              <a:rPr lang="ko-KR" altLang="en-US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텍스트 꾸미기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29090" y="1026738"/>
            <a:ext cx="8980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500" kern="0" dirty="0">
                <a:solidFill>
                  <a:prstClr val="white"/>
                </a:solidFill>
                <a:latin typeface="야놀자 야체 B"/>
                <a:ea typeface="야놀자 야체 B"/>
              </a:rPr>
              <a:t>PAGE. 09</a:t>
            </a:r>
            <a:endParaRPr lang="ko-KR" altLang="en-US" sz="1500" kern="0" dirty="0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8549283" y="1514345"/>
            <a:ext cx="225028" cy="225028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83197" y="1535136"/>
            <a:ext cx="164773" cy="164773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83106" y="1535136"/>
            <a:ext cx="164773" cy="164773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183014" y="1535136"/>
            <a:ext cx="164773" cy="164773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7896" y="1926896"/>
            <a:ext cx="8616554" cy="3929742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58985" y="2060246"/>
            <a:ext cx="8334375" cy="3653517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8548686" y="1132641"/>
            <a:ext cx="428625" cy="388360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825" b="1" kern="0" dirty="0">
                <a:solidFill>
                  <a:prstClr val="white"/>
                </a:solidFill>
              </a:rPr>
              <a:t>Check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7A6109-28A1-3AED-8C3B-16793F784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4" y="2199441"/>
            <a:ext cx="7883104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7813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1155</Words>
  <Application>Microsoft Office PowerPoint</Application>
  <PresentationFormat>화면 슬라이드 쇼(4:3)</PresentationFormat>
  <Paragraphs>200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맑은 고딕</vt:lpstr>
      <vt:lpstr>야놀자 야체 B</vt:lpstr>
      <vt:lpstr>함초롬돋움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안 찬웅</cp:lastModifiedBy>
  <cp:revision>64</cp:revision>
  <dcterms:created xsi:type="dcterms:W3CDTF">2020-04-07T04:27:18Z</dcterms:created>
  <dcterms:modified xsi:type="dcterms:W3CDTF">2022-09-19T06:36:52Z</dcterms:modified>
</cp:coreProperties>
</file>