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451" r:id="rId2"/>
    <p:sldId id="476" r:id="rId3"/>
    <p:sldId id="472" r:id="rId4"/>
    <p:sldId id="464" r:id="rId5"/>
    <p:sldId id="474" r:id="rId6"/>
    <p:sldId id="475" r:id="rId7"/>
    <p:sldId id="466" r:id="rId8"/>
    <p:sldId id="481" r:id="rId9"/>
    <p:sldId id="477" r:id="rId10"/>
    <p:sldId id="479" r:id="rId11"/>
    <p:sldId id="480" r:id="rId12"/>
    <p:sldId id="345" r:id="rId13"/>
    <p:sldId id="482" r:id="rId14"/>
    <p:sldId id="468" r:id="rId15"/>
    <p:sldId id="456" r:id="rId16"/>
    <p:sldId id="469" r:id="rId17"/>
    <p:sldId id="408" r:id="rId18"/>
  </p:sldIdLst>
  <p:sldSz cx="9906000" cy="6858000" type="A4"/>
  <p:notesSz cx="6797675" cy="9926638"/>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0000FF"/>
    <a:srgbClr val="FF66FF"/>
    <a:srgbClr val="FF00FF"/>
    <a:srgbClr val="FF99FF"/>
    <a:srgbClr val="0099FF"/>
    <a:srgbClr val="3366FF"/>
    <a:srgbClr val="000099"/>
    <a:srgbClr val="FF33CC"/>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4B1156A-380E-4F78-BDF5-A606A8083BF9}" styleName="보통 스타일 4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49" autoAdjust="0"/>
    <p:restoredTop sz="94660"/>
  </p:normalViewPr>
  <p:slideViewPr>
    <p:cSldViewPr>
      <p:cViewPr varScale="1">
        <p:scale>
          <a:sx n="108" d="100"/>
          <a:sy n="108" d="100"/>
        </p:scale>
        <p:origin x="1776" y="96"/>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A3B1955-716E-4E2F-9CDB-D214EFE62131}" type="datetimeFigureOut">
              <a:rPr lang="ko-KR" altLang="en-US" smtClean="0"/>
              <a:pPr/>
              <a:t>2022-10-24</a:t>
            </a:fld>
            <a:endParaRPr lang="ko-KR" altLang="en-US"/>
          </a:p>
        </p:txBody>
      </p:sp>
      <p:sp>
        <p:nvSpPr>
          <p:cNvPr id="4" name="바닥글 개체 틀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742CCE07-8B25-4032-905C-0AA9A2B37E8B}" type="slidenum">
              <a:rPr lang="ko-KR" altLang="en-US" smtClean="0"/>
              <a:pPr/>
              <a:t>‹#›</a:t>
            </a:fld>
            <a:endParaRPr lang="ko-KR"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굴림" charset="-127"/>
                <a:ea typeface="굴림" charset="-127"/>
              </a:defRPr>
            </a:lvl1pPr>
          </a:lstStyle>
          <a:p>
            <a:pPr>
              <a:defRPr/>
            </a:pPr>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굴림" charset="-127"/>
                <a:ea typeface="굴림" charset="-127"/>
              </a:defRPr>
            </a:lvl1pPr>
          </a:lstStyle>
          <a:p>
            <a:pPr>
              <a:defRPr/>
            </a:pPr>
            <a:fld id="{657C7EE3-069B-46BE-B78B-3775ECA8C6B1}" type="datetimeFigureOut">
              <a:rPr lang="ko-KR" altLang="en-US"/>
              <a:pPr>
                <a:defRPr/>
              </a:pPr>
              <a:t>2022-10-24</a:t>
            </a:fld>
            <a:endParaRPr lang="ko-KR" altLang="en-US"/>
          </a:p>
        </p:txBody>
      </p:sp>
      <p:sp>
        <p:nvSpPr>
          <p:cNvPr id="4" name="슬라이드 이미지 개체 틀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굴림" charset="-127"/>
                <a:ea typeface="굴림" charset="-127"/>
              </a:defRPr>
            </a:lvl1pPr>
          </a:lstStyle>
          <a:p>
            <a:pPr>
              <a:defRPr/>
            </a:pP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굴림" charset="-127"/>
                <a:ea typeface="굴림" charset="-127"/>
              </a:defRPr>
            </a:lvl1pPr>
          </a:lstStyle>
          <a:p>
            <a:pPr>
              <a:defRPr/>
            </a:pPr>
            <a:fld id="{59D1809B-33D0-4110-B41A-2C1B9F1306FE}"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슬라이드 이미지 개체 틀 1"/>
          <p:cNvSpPr>
            <a:spLocks noGrp="1" noRot="1" noChangeAspect="1" noTextEdit="1"/>
          </p:cNvSpPr>
          <p:nvPr>
            <p:ph type="sldImg"/>
          </p:nvPr>
        </p:nvSpPr>
        <p:spPr bwMode="auto">
          <a:noFill/>
          <a:ln>
            <a:solidFill>
              <a:srgbClr val="000000"/>
            </a:solidFill>
            <a:miter lim="800000"/>
            <a:headEnd/>
            <a:tailEnd/>
          </a:ln>
        </p:spPr>
      </p:sp>
      <p:sp>
        <p:nvSpPr>
          <p:cNvPr id="97283"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a:p>
        </p:txBody>
      </p:sp>
      <p:sp>
        <p:nvSpPr>
          <p:cNvPr id="9830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D55D8B-8BFB-4BE6-93D6-E1CE051B530F}" type="slidenum">
              <a:rPr lang="ko-KR" altLang="en-US" smtClean="0"/>
              <a:pPr fontAlgn="base">
                <a:spcBef>
                  <a:spcPct val="0"/>
                </a:spcBef>
                <a:spcAft>
                  <a:spcPct val="0"/>
                </a:spcAft>
                <a:defRPr/>
              </a:pPr>
              <a:t>17</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130434"/>
            <a:ext cx="8420100" cy="1470025"/>
          </a:xfrm>
        </p:spPr>
        <p:txBody>
          <a:bodyPr/>
          <a:lstStyle/>
          <a:p>
            <a:r>
              <a:rPr lang="ko-KR" altLang="en-US"/>
              <a:t>마스터 제목 스타일 편집</a:t>
            </a:r>
          </a:p>
        </p:txBody>
      </p:sp>
      <p:sp>
        <p:nvSpPr>
          <p:cNvPr id="3" name="부제목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lvl1pPr>
              <a:defRPr/>
            </a:lvl1pPr>
          </a:lstStyle>
          <a:p>
            <a:pPr>
              <a:defRPr/>
            </a:pPr>
            <a:fld id="{7878D101-1161-4D6C-ACB2-AB3788BC2AAE}" type="datetimeFigureOut">
              <a:rPr lang="ko-KR" altLang="en-US"/>
              <a:pPr>
                <a:defRPr/>
              </a:pPr>
              <a:t>2022-10-24</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E00607FB-521D-4D3D-B462-A7126A20EF48}" type="slidenum">
              <a:rPr lang="ko-KR" altLang="en-US"/>
              <a:pPr>
                <a:defRPr/>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C5749499-F366-435C-97E2-A397CCAAC5C0}" type="datetimeFigureOut">
              <a:rPr lang="ko-KR" altLang="en-US"/>
              <a:pPr>
                <a:defRPr/>
              </a:pPr>
              <a:t>2022-10-24</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6BF31BDE-D92C-49DC-A479-F68900D56E42}" type="slidenum">
              <a:rPr lang="ko-KR" altLang="en-US"/>
              <a:pPr>
                <a:defRPr/>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181850" y="274647"/>
            <a:ext cx="222885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95300" y="274647"/>
            <a:ext cx="652145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B7D3E0C8-9343-4926-875F-BAB202B4D1F2}" type="datetimeFigureOut">
              <a:rPr lang="ko-KR" altLang="en-US"/>
              <a:pPr>
                <a:defRPr/>
              </a:pPr>
              <a:t>2022-10-24</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48BDFC57-DA3F-4604-83A9-D7A6366190FF}" type="slidenum">
              <a:rPr lang="ko-KR" altLang="en-US"/>
              <a:pPr>
                <a:defRPr/>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82D09743-AF4F-4304-9AE5-AC906F68B014}" type="datetimeFigureOut">
              <a:rPr lang="ko-KR" altLang="en-US"/>
              <a:pPr>
                <a:defRPr/>
              </a:pPr>
              <a:t>2022-10-24</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6937447E-607C-47E0-B1DB-8C2C74FF4B4D}" type="slidenum">
              <a:rPr lang="ko-KR" altLang="en-US"/>
              <a:pPr>
                <a:defRPr/>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506" y="4406909"/>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lvl1pPr>
              <a:defRPr/>
            </a:lvl1pPr>
          </a:lstStyle>
          <a:p>
            <a:pPr>
              <a:defRPr/>
            </a:pPr>
            <a:fld id="{5A4B3630-CC99-4944-AF49-0AFCB121755B}" type="datetimeFigureOut">
              <a:rPr lang="ko-KR" altLang="en-US"/>
              <a:pPr>
                <a:defRPr/>
              </a:pPr>
              <a:t>2022-10-24</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24EE3F11-36BD-4774-9E9B-D9FA5EA1339E}" type="slidenum">
              <a:rPr lang="ko-KR" altLang="en-US"/>
              <a:pPr>
                <a:defRPr/>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9530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3555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3"/>
          <p:cNvSpPr>
            <a:spLocks noGrp="1"/>
          </p:cNvSpPr>
          <p:nvPr>
            <p:ph type="dt" sz="half" idx="10"/>
          </p:nvPr>
        </p:nvSpPr>
        <p:spPr/>
        <p:txBody>
          <a:bodyPr/>
          <a:lstStyle>
            <a:lvl1pPr>
              <a:defRPr/>
            </a:lvl1pPr>
          </a:lstStyle>
          <a:p>
            <a:pPr>
              <a:defRPr/>
            </a:pPr>
            <a:fld id="{8DC383C1-5057-47FC-9827-C62F3DBE2EDB}" type="datetimeFigureOut">
              <a:rPr lang="ko-KR" altLang="en-US"/>
              <a:pPr>
                <a:defRPr/>
              </a:pPr>
              <a:t>2022-10-24</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79939043-C440-48F9-B05F-11778C59E2B3}" type="slidenum">
              <a:rPr lang="ko-KR" altLang="en-US"/>
              <a:pPr>
                <a:defRPr/>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3"/>
          <p:cNvSpPr>
            <a:spLocks noGrp="1"/>
          </p:cNvSpPr>
          <p:nvPr>
            <p:ph type="dt" sz="half" idx="10"/>
          </p:nvPr>
        </p:nvSpPr>
        <p:spPr/>
        <p:txBody>
          <a:bodyPr/>
          <a:lstStyle>
            <a:lvl1pPr>
              <a:defRPr/>
            </a:lvl1pPr>
          </a:lstStyle>
          <a:p>
            <a:pPr>
              <a:defRPr/>
            </a:pPr>
            <a:fld id="{6821F54E-B6F6-454C-B0FD-A564083AF7AC}" type="datetimeFigureOut">
              <a:rPr lang="ko-KR" altLang="en-US"/>
              <a:pPr>
                <a:defRPr/>
              </a:pPr>
              <a:t>2022-10-24</a:t>
            </a:fld>
            <a:endParaRPr lang="ko-KR" altLang="en-US"/>
          </a:p>
        </p:txBody>
      </p:sp>
      <p:sp>
        <p:nvSpPr>
          <p:cNvPr id="8" name="바닥글 개체 틀 4"/>
          <p:cNvSpPr>
            <a:spLocks noGrp="1"/>
          </p:cNvSpPr>
          <p:nvPr>
            <p:ph type="ftr" sz="quarter" idx="11"/>
          </p:nvPr>
        </p:nvSpPr>
        <p:spPr/>
        <p:txBody>
          <a:bodyPr/>
          <a:lstStyle>
            <a:lvl1pPr>
              <a:defRPr/>
            </a:lvl1pPr>
          </a:lstStyle>
          <a:p>
            <a:pPr>
              <a:defRPr/>
            </a:pPr>
            <a:endParaRPr lang="ko-KR" altLang="en-US"/>
          </a:p>
        </p:txBody>
      </p:sp>
      <p:sp>
        <p:nvSpPr>
          <p:cNvPr id="9" name="슬라이드 번호 개체 틀 5"/>
          <p:cNvSpPr>
            <a:spLocks noGrp="1"/>
          </p:cNvSpPr>
          <p:nvPr>
            <p:ph type="sldNum" sz="quarter" idx="12"/>
          </p:nvPr>
        </p:nvSpPr>
        <p:spPr/>
        <p:txBody>
          <a:bodyPr/>
          <a:lstStyle>
            <a:lvl1pPr>
              <a:defRPr/>
            </a:lvl1pPr>
          </a:lstStyle>
          <a:p>
            <a:pPr>
              <a:defRPr/>
            </a:pPr>
            <a:fld id="{C130099E-17CD-46BA-90C5-DB4E52058E38}" type="slidenum">
              <a:rPr lang="ko-KR" altLang="en-US"/>
              <a:pPr>
                <a:defRPr/>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3"/>
          <p:cNvSpPr>
            <a:spLocks noGrp="1"/>
          </p:cNvSpPr>
          <p:nvPr>
            <p:ph type="dt" sz="half" idx="10"/>
          </p:nvPr>
        </p:nvSpPr>
        <p:spPr/>
        <p:txBody>
          <a:bodyPr/>
          <a:lstStyle>
            <a:lvl1pPr>
              <a:defRPr/>
            </a:lvl1pPr>
          </a:lstStyle>
          <a:p>
            <a:pPr>
              <a:defRPr/>
            </a:pPr>
            <a:fld id="{79F8B354-035F-424C-A3DE-4FEC5D52E3C4}" type="datetimeFigureOut">
              <a:rPr lang="ko-KR" altLang="en-US"/>
              <a:pPr>
                <a:defRPr/>
              </a:pPr>
              <a:t>2022-10-24</a:t>
            </a:fld>
            <a:endParaRPr lang="ko-KR" altLang="en-US"/>
          </a:p>
        </p:txBody>
      </p:sp>
      <p:sp>
        <p:nvSpPr>
          <p:cNvPr id="4" name="바닥글 개체 틀 4"/>
          <p:cNvSpPr>
            <a:spLocks noGrp="1"/>
          </p:cNvSpPr>
          <p:nvPr>
            <p:ph type="ftr" sz="quarter" idx="11"/>
          </p:nvPr>
        </p:nvSpPr>
        <p:spPr/>
        <p:txBody>
          <a:bodyPr/>
          <a:lstStyle>
            <a:lvl1pPr>
              <a:defRPr/>
            </a:lvl1pPr>
          </a:lstStyle>
          <a:p>
            <a:pPr>
              <a:defRPr/>
            </a:pPr>
            <a:endParaRPr lang="ko-KR" altLang="en-US"/>
          </a:p>
        </p:txBody>
      </p:sp>
      <p:sp>
        <p:nvSpPr>
          <p:cNvPr id="5" name="슬라이드 번호 개체 틀 5"/>
          <p:cNvSpPr>
            <a:spLocks noGrp="1"/>
          </p:cNvSpPr>
          <p:nvPr>
            <p:ph type="sldNum" sz="quarter" idx="12"/>
          </p:nvPr>
        </p:nvSpPr>
        <p:spPr/>
        <p:txBody>
          <a:bodyPr/>
          <a:lstStyle>
            <a:lvl1pPr>
              <a:defRPr/>
            </a:lvl1pPr>
          </a:lstStyle>
          <a:p>
            <a:pPr>
              <a:defRPr/>
            </a:pPr>
            <a:fld id="{0024E9E4-CEC5-4D9E-B323-19FC72AB9760}" type="slidenum">
              <a:rPr lang="ko-KR" altLang="en-US"/>
              <a:pPr>
                <a:defRPr/>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pPr>
              <a:defRPr/>
            </a:pPr>
            <a:fld id="{992F474E-C1A0-410D-B3E7-E482D7342806}" type="datetimeFigureOut">
              <a:rPr lang="ko-KR" altLang="en-US"/>
              <a:pPr>
                <a:defRPr/>
              </a:pPr>
              <a:t>2022-10-24</a:t>
            </a:fld>
            <a:endParaRPr lang="ko-KR" altLang="en-US"/>
          </a:p>
        </p:txBody>
      </p:sp>
      <p:sp>
        <p:nvSpPr>
          <p:cNvPr id="3" name="바닥글 개체 틀 4"/>
          <p:cNvSpPr>
            <a:spLocks noGrp="1"/>
          </p:cNvSpPr>
          <p:nvPr>
            <p:ph type="ftr" sz="quarter" idx="11"/>
          </p:nvPr>
        </p:nvSpPr>
        <p:spPr/>
        <p:txBody>
          <a:bodyPr/>
          <a:lstStyle>
            <a:lvl1pPr>
              <a:defRPr/>
            </a:lvl1pPr>
          </a:lstStyle>
          <a:p>
            <a:pPr>
              <a:defRPr/>
            </a:pPr>
            <a:endParaRPr lang="ko-KR" altLang="en-US"/>
          </a:p>
        </p:txBody>
      </p:sp>
      <p:sp>
        <p:nvSpPr>
          <p:cNvPr id="4" name="슬라이드 번호 개체 틀 5"/>
          <p:cNvSpPr>
            <a:spLocks noGrp="1"/>
          </p:cNvSpPr>
          <p:nvPr>
            <p:ph type="sldNum" sz="quarter" idx="12"/>
          </p:nvPr>
        </p:nvSpPr>
        <p:spPr/>
        <p:txBody>
          <a:bodyPr/>
          <a:lstStyle>
            <a:lvl1pPr>
              <a:defRPr/>
            </a:lvl1pPr>
          </a:lstStyle>
          <a:p>
            <a:pPr>
              <a:defRPr/>
            </a:pPr>
            <a:fld id="{BBE45BC8-B5E8-4C9B-B303-00ACA61B81E0}" type="slidenum">
              <a:rPr lang="ko-KR" altLang="en-US"/>
              <a:pPr>
                <a:defRPr/>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273050"/>
            <a:ext cx="3259006"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2972" y="27305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6975C846-6CBE-485C-907C-E6103A14D681}" type="datetimeFigureOut">
              <a:rPr lang="ko-KR" altLang="en-US"/>
              <a:pPr>
                <a:defRPr/>
              </a:pPr>
              <a:t>2022-10-24</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E21621BD-74D2-4DFC-806D-216FE1234D9C}" type="slidenum">
              <a:rPr lang="ko-KR" altLang="en-US"/>
              <a:pPr>
                <a:defRPr/>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645"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4C19FCD4-447F-417A-AAE6-883F50C2E8E7}" type="datetimeFigureOut">
              <a:rPr lang="ko-KR" altLang="en-US"/>
              <a:pPr>
                <a:defRPr/>
              </a:pPr>
              <a:t>2022-10-24</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F01A48D6-73A0-4153-AB38-26641373E867}" type="slidenum">
              <a:rPr lang="ko-KR" altLang="en-US"/>
              <a:pPr>
                <a:defRPr/>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27" name="텍스트 개체 틀 2"/>
          <p:cNvSpPr>
            <a:spLocks noGrp="1"/>
          </p:cNvSpPr>
          <p:nvPr>
            <p:ph type="body" idx="1"/>
          </p:nvPr>
        </p:nvSpPr>
        <p:spPr bwMode="auto">
          <a:xfrm>
            <a:off x="495300" y="1600206"/>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95300" y="6356358"/>
            <a:ext cx="23114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6569649D-10B1-4579-8892-7C4E9E4F9703}" type="datetimeFigureOut">
              <a:rPr lang="ko-KR" altLang="en-US"/>
              <a:pPr>
                <a:defRPr/>
              </a:pPr>
              <a:t>2022-10-24</a:t>
            </a:fld>
            <a:endParaRPr lang="ko-KR" altLang="en-US"/>
          </a:p>
        </p:txBody>
      </p:sp>
      <p:sp>
        <p:nvSpPr>
          <p:cNvPr id="5" name="바닥글 개체 틀 4"/>
          <p:cNvSpPr>
            <a:spLocks noGrp="1"/>
          </p:cNvSpPr>
          <p:nvPr>
            <p:ph type="ftr" sz="quarter" idx="3"/>
          </p:nvPr>
        </p:nvSpPr>
        <p:spPr>
          <a:xfrm>
            <a:off x="3384550" y="6356358"/>
            <a:ext cx="31369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ko-KR" altLang="en-US"/>
          </a:p>
        </p:txBody>
      </p:sp>
      <p:sp>
        <p:nvSpPr>
          <p:cNvPr id="6" name="슬라이드 번호 개체 틀 5"/>
          <p:cNvSpPr>
            <a:spLocks noGrp="1"/>
          </p:cNvSpPr>
          <p:nvPr>
            <p:ph type="sldNum" sz="quarter" idx="4"/>
          </p:nvPr>
        </p:nvSpPr>
        <p:spPr>
          <a:xfrm>
            <a:off x="7099300" y="6356358"/>
            <a:ext cx="2311400" cy="365125"/>
          </a:xfrm>
          <a:prstGeom prst="rect">
            <a:avLst/>
          </a:prstGeom>
        </p:spPr>
        <p:txBody>
          <a:bodyPr vert="horz" lIns="91440" tIns="45720" rIns="91440" bIns="45720" rtlCol="0" anchor="ctr"/>
          <a:lstStyle>
            <a:lvl1pPr algn="r" fontAlgn="auto">
              <a:spcBef>
                <a:spcPts val="0"/>
              </a:spcBef>
              <a:spcAft>
                <a:spcPts val="0"/>
              </a:spcAft>
              <a:defRPr kumimoji="0" sz="1200">
                <a:solidFill>
                  <a:schemeClr val="tx1">
                    <a:tint val="75000"/>
                  </a:schemeClr>
                </a:solidFill>
                <a:latin typeface="+mn-lt"/>
                <a:ea typeface="+mn-ea"/>
              </a:defRPr>
            </a:lvl1pPr>
          </a:lstStyle>
          <a:p>
            <a:pPr>
              <a:defRPr/>
            </a:pPr>
            <a:fld id="{05075A1B-5DFA-4E64-8B81-5687C4247660}"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44466" y="142875"/>
            <a:ext cx="9612312" cy="6572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cxnSp>
        <p:nvCxnSpPr>
          <p:cNvPr id="9" name="직선 연결선 8"/>
          <p:cNvCxnSpPr/>
          <p:nvPr/>
        </p:nvCxnSpPr>
        <p:spPr>
          <a:xfrm>
            <a:off x="128588" y="1268760"/>
            <a:ext cx="977741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169863" y="3284984"/>
            <a:ext cx="973613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0"/>
            <a:ext cx="2000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직사각형 17"/>
          <p:cNvSpPr/>
          <p:nvPr/>
        </p:nvSpPr>
        <p:spPr>
          <a:xfrm>
            <a:off x="9705975" y="0"/>
            <a:ext cx="2000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0" name="Text Box 13"/>
          <p:cNvSpPr txBox="1">
            <a:spLocks noChangeArrowheads="1"/>
          </p:cNvSpPr>
          <p:nvPr/>
        </p:nvSpPr>
        <p:spPr bwMode="auto">
          <a:xfrm>
            <a:off x="1280592" y="3641865"/>
            <a:ext cx="7746415" cy="400110"/>
          </a:xfrm>
          <a:prstGeom prst="rect">
            <a:avLst/>
          </a:prstGeom>
          <a:noFill/>
          <a:ln w="9525" algn="ctr">
            <a:noFill/>
            <a:miter lim="800000"/>
            <a:headEnd/>
            <a:tailEnd/>
          </a:ln>
        </p:spPr>
        <p:txBody>
          <a:bodyPr wrap="square">
            <a:spAutoFit/>
          </a:bodyPr>
          <a:lstStyle/>
          <a:p>
            <a:pPr algn="ctr">
              <a:spcBef>
                <a:spcPct val="50000"/>
              </a:spcBef>
            </a:pPr>
            <a:r>
              <a:rPr lang="en-US" altLang="ko-KR" sz="2000" b="1" dirty="0">
                <a:latin typeface="+mn-ea"/>
              </a:rPr>
              <a:t>Stop Wishing, Start Doing and Take command of your life !</a:t>
            </a:r>
          </a:p>
        </p:txBody>
      </p:sp>
      <p:sp>
        <p:nvSpPr>
          <p:cNvPr id="12" name="TextBox 4"/>
          <p:cNvSpPr txBox="1">
            <a:spLocks noChangeArrowheads="1"/>
          </p:cNvSpPr>
          <p:nvPr/>
        </p:nvSpPr>
        <p:spPr bwMode="auto">
          <a:xfrm>
            <a:off x="1545863" y="1735436"/>
            <a:ext cx="6984135" cy="938719"/>
          </a:xfrm>
          <a:prstGeom prst="rect">
            <a:avLst/>
          </a:prstGeom>
          <a:noFill/>
          <a:ln w="9525">
            <a:noFill/>
            <a:miter lim="800000"/>
            <a:headEnd/>
            <a:tailEnd/>
          </a:ln>
        </p:spPr>
        <p:txBody>
          <a:bodyPr wrap="square">
            <a:spAutoFit/>
          </a:bodyPr>
          <a:lstStyle/>
          <a:p>
            <a:pPr algn="ctr"/>
            <a:endParaRPr kumimoji="0" lang="en-US" altLang="ko-KR" sz="1100" dirty="0">
              <a:solidFill>
                <a:schemeClr val="bg1"/>
              </a:solidFill>
              <a:latin typeface="맑은 고딕" pitchFamily="50" charset="-127"/>
              <a:ea typeface="맑은 고딕" pitchFamily="50" charset="-127"/>
              <a:cs typeface="Times New Roman" pitchFamily="18" charset="0"/>
            </a:endParaRPr>
          </a:p>
          <a:p>
            <a:pPr algn="ctr"/>
            <a:r>
              <a:rPr kumimoji="0" lang="en-US" altLang="ko-KR" sz="4400" dirty="0">
                <a:solidFill>
                  <a:srgbClr val="0000FF"/>
                </a:solidFill>
                <a:latin typeface="+mj-ea"/>
                <a:ea typeface="+mj-ea"/>
                <a:cs typeface="Times New Roman" pitchFamily="18" charset="0"/>
              </a:rPr>
              <a:t>AI</a:t>
            </a:r>
            <a:r>
              <a:rPr kumimoji="0" lang="en-US" altLang="ko-KR" sz="4400" dirty="0">
                <a:latin typeface="+mj-ea"/>
                <a:ea typeface="+mj-ea"/>
                <a:cs typeface="Times New Roman" pitchFamily="18" charset="0"/>
              </a:rPr>
              <a:t> </a:t>
            </a:r>
            <a:r>
              <a:rPr kumimoji="0" lang="en-US" altLang="ko-KR" sz="4400" dirty="0">
                <a:solidFill>
                  <a:srgbClr val="FF0000"/>
                </a:solidFill>
                <a:latin typeface="+mj-ea"/>
                <a:ea typeface="+mj-ea"/>
                <a:cs typeface="Times New Roman" pitchFamily="18" charset="0"/>
              </a:rPr>
              <a:t>Convergence</a:t>
            </a:r>
            <a:r>
              <a:rPr kumimoji="0" lang="en-US" altLang="ko-KR" sz="4400" dirty="0">
                <a:latin typeface="+mj-ea"/>
                <a:ea typeface="+mj-ea"/>
                <a:cs typeface="Times New Roman" pitchFamily="18" charset="0"/>
              </a:rPr>
              <a:t> Platform</a:t>
            </a:r>
            <a:r>
              <a:rPr kumimoji="0" lang="ko-KR" altLang="en-US" sz="4400" dirty="0">
                <a:latin typeface="+mj-ea"/>
                <a:ea typeface="+mj-ea"/>
                <a:cs typeface="Times New Roman" pitchFamily="18" charset="0"/>
              </a:rPr>
              <a:t> </a:t>
            </a:r>
            <a:endParaRPr kumimoji="0" lang="en-US" altLang="ko-KR" sz="4400" dirty="0">
              <a:latin typeface="+mj-ea"/>
              <a:ea typeface="+mj-ea"/>
              <a:cs typeface="Times New Roman" pitchFamily="18" charset="0"/>
            </a:endParaRPr>
          </a:p>
        </p:txBody>
      </p:sp>
      <p:sp>
        <p:nvSpPr>
          <p:cNvPr id="13" name="Text Box 13"/>
          <p:cNvSpPr txBox="1">
            <a:spLocks noChangeArrowheads="1"/>
          </p:cNvSpPr>
          <p:nvPr/>
        </p:nvSpPr>
        <p:spPr bwMode="auto">
          <a:xfrm>
            <a:off x="2883965" y="5559326"/>
            <a:ext cx="4164013" cy="461962"/>
          </a:xfrm>
          <a:prstGeom prst="rect">
            <a:avLst/>
          </a:prstGeom>
          <a:noFill/>
          <a:ln w="9525" algn="ctr">
            <a:noFill/>
            <a:miter lim="800000"/>
            <a:headEnd/>
            <a:tailEnd/>
          </a:ln>
        </p:spPr>
        <p:txBody>
          <a:bodyPr>
            <a:spAutoFit/>
          </a:bodyPr>
          <a:lstStyle/>
          <a:p>
            <a:pPr algn="ctr">
              <a:spcBef>
                <a:spcPct val="50000"/>
              </a:spcBef>
            </a:pPr>
            <a:r>
              <a:rPr lang="en-US" altLang="ko-KR" sz="2400" dirty="0" err="1">
                <a:solidFill>
                  <a:srgbClr val="0000FF"/>
                </a:solidFill>
                <a:latin typeface="맑은 고딕" panose="020B0503020000020004" pitchFamily="50" charset="-127"/>
                <a:ea typeface="맑은 고딕" panose="020B0503020000020004" pitchFamily="50" charset="-127"/>
                <a:cs typeface="함초롬바탕" panose="02030604000101010101" pitchFamily="18" charset="-127"/>
              </a:rPr>
              <a:t>Jaedong</a:t>
            </a:r>
            <a:r>
              <a:rPr lang="en-US" altLang="ko-KR" sz="2400" dirty="0">
                <a:solidFill>
                  <a:srgbClr val="0000FF"/>
                </a:solidFill>
                <a:latin typeface="맑은 고딕" panose="020B0503020000020004" pitchFamily="50" charset="-127"/>
                <a:ea typeface="맑은 고딕" panose="020B0503020000020004" pitchFamily="50" charset="-127"/>
                <a:cs typeface="함초롬바탕" panose="02030604000101010101" pitchFamily="18" charset="-127"/>
              </a:rPr>
              <a:t> LEE, </a:t>
            </a:r>
            <a:r>
              <a:rPr lang="en-US" altLang="ko-KR" sz="2400" dirty="0" err="1">
                <a:solidFill>
                  <a:srgbClr val="0000FF"/>
                </a:solidFill>
                <a:latin typeface="맑은 고딕" panose="020B0503020000020004" pitchFamily="50" charset="-127"/>
                <a:ea typeface="맑은 고딕" panose="020B0503020000020004" pitchFamily="50" charset="-127"/>
                <a:cs typeface="함초롬바탕" panose="02030604000101010101" pitchFamily="18" charset="-127"/>
              </a:rPr>
              <a:t>Ph.D</a:t>
            </a:r>
            <a:endParaRPr lang="en-US" altLang="ko-KR" sz="2400" dirty="0">
              <a:solidFill>
                <a:srgbClr val="0000FF"/>
              </a:solidFill>
              <a:latin typeface="맑은 고딕" panose="020B0503020000020004" pitchFamily="50" charset="-127"/>
              <a:ea typeface="맑은 고딕" panose="020B0503020000020004" pitchFamily="50" charset="-127"/>
              <a:cs typeface="함초롬바탕" panose="02030604000101010101" pitchFamily="18" charset="-127"/>
            </a:endParaRPr>
          </a:p>
        </p:txBody>
      </p:sp>
      <p:sp>
        <p:nvSpPr>
          <p:cNvPr id="14" name="Text Box 13"/>
          <p:cNvSpPr txBox="1">
            <a:spLocks noChangeArrowheads="1"/>
          </p:cNvSpPr>
          <p:nvPr/>
        </p:nvSpPr>
        <p:spPr bwMode="auto">
          <a:xfrm>
            <a:off x="2842582" y="4554677"/>
            <a:ext cx="5119311" cy="861774"/>
          </a:xfrm>
          <a:prstGeom prst="rect">
            <a:avLst/>
          </a:prstGeom>
          <a:noFill/>
          <a:ln w="9525" algn="ctr">
            <a:noFill/>
            <a:miter lim="800000"/>
            <a:headEnd/>
            <a:tailEnd/>
          </a:ln>
        </p:spPr>
        <p:txBody>
          <a:bodyPr wrap="square">
            <a:spAutoFit/>
          </a:bodyPr>
          <a:lstStyle/>
          <a:p>
            <a:pPr algn="ctr">
              <a:spcBef>
                <a:spcPct val="50000"/>
              </a:spcBef>
            </a:pPr>
            <a:r>
              <a:rPr lang="en-US" altLang="ko-KR" sz="2000" b="1" dirty="0">
                <a:latin typeface="Times New Roman" pitchFamily="18" charset="0"/>
                <a:ea typeface="휴먼모음T" pitchFamily="18" charset="-127"/>
                <a:cs typeface="Times New Roman" pitchFamily="18" charset="0"/>
              </a:rPr>
              <a:t>Fall, 2022</a:t>
            </a:r>
          </a:p>
          <a:p>
            <a:pPr algn="ctr">
              <a:spcBef>
                <a:spcPct val="50000"/>
              </a:spcBef>
            </a:pPr>
            <a:r>
              <a:rPr lang="en-US" altLang="ko-KR" sz="2000" b="1" dirty="0">
                <a:latin typeface="Times New Roman" pitchFamily="18" charset="0"/>
                <a:ea typeface="휴먼모음T" pitchFamily="18" charset="-127"/>
                <a:cs typeface="Times New Roman" pitchFamily="18" charset="0"/>
              </a:rPr>
              <a:t>letsdoit@dankook.ac.kr/letmetry@daum.net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1000"/>
                                        <p:tgtEl>
                                          <p:spTgt spid="11"/>
                                        </p:tgtEl>
                                      </p:cBhvr>
                                    </p:animEffect>
                                  </p:childTnLst>
                                </p:cTn>
                              </p:par>
                            </p:childTnLst>
                          </p:cTn>
                        </p:par>
                        <p:par>
                          <p:cTn id="12" fill="hold">
                            <p:stCondLst>
                              <p:cond delay="2000"/>
                            </p:stCondLst>
                            <p:childTnLst>
                              <p:par>
                                <p:cTn id="13" presetID="27" presetClass="entr" presetSubtype="0" fill="hold" grpId="0" nodeType="afterEffect">
                                  <p:stCondLst>
                                    <p:cond delay="0"/>
                                  </p:stCondLst>
                                  <p:iterate type="lt">
                                    <p:tmPct val="50000"/>
                                  </p:iterate>
                                  <p:childTnLst>
                                    <p:set>
                                      <p:cBhvr>
                                        <p:cTn id="14" dur="1" fill="hold">
                                          <p:stCondLst>
                                            <p:cond delay="0"/>
                                          </p:stCondLst>
                                        </p:cTn>
                                        <p:tgtEl>
                                          <p:spTgt spid="12"/>
                                        </p:tgtEl>
                                        <p:attrNameLst>
                                          <p:attrName>style.visibility</p:attrName>
                                        </p:attrNameLst>
                                      </p:cBhvr>
                                      <p:to>
                                        <p:strVal val="visible"/>
                                      </p:to>
                                    </p:set>
                                    <p:anim calcmode="discrete" valueType="clr">
                                      <p:cBhvr override="childStyle">
                                        <p:cTn id="15" dur="50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16" dur="500"/>
                                        <p:tgtEl>
                                          <p:spTgt spid="12"/>
                                        </p:tgtEl>
                                        <p:attrNameLst>
                                          <p:attrName>fillcolor</p:attrName>
                                        </p:attrNameLst>
                                      </p:cBhvr>
                                      <p:tavLst>
                                        <p:tav tm="0">
                                          <p:val>
                                            <p:clrVal>
                                              <a:schemeClr val="accent2"/>
                                            </p:clrVal>
                                          </p:val>
                                        </p:tav>
                                        <p:tav tm="50000">
                                          <p:val>
                                            <p:clrVal>
                                              <a:schemeClr val="hlink"/>
                                            </p:clrVal>
                                          </p:val>
                                        </p:tav>
                                      </p:tavLst>
                                    </p:anim>
                                    <p:set>
                                      <p:cBhvr>
                                        <p:cTn id="17" dur="500"/>
                                        <p:tgtEl>
                                          <p:spTgt spid="12"/>
                                        </p:tgtEl>
                                        <p:attrNameLst>
                                          <p:attrName>fill.type</p:attrName>
                                        </p:attrNameLst>
                                      </p:cBhvr>
                                      <p:to>
                                        <p:strVal val="solid"/>
                                      </p:to>
                                    </p:set>
                                  </p:childTnLst>
                                </p:cTn>
                              </p:par>
                            </p:childTnLst>
                          </p:cTn>
                        </p:par>
                        <p:par>
                          <p:cTn id="18" fill="hold">
                            <p:stCondLst>
                              <p:cond delay="7500"/>
                            </p:stCondLst>
                            <p:childTnLst>
                              <p:par>
                                <p:cTn id="19" presetID="40" presetClass="entr" presetSubtype="0" fill="hold" grpId="0" nodeType="afterEffect">
                                  <p:stCondLst>
                                    <p:cond delay="0"/>
                                  </p:stCondLst>
                                  <p:iterate type="lt">
                                    <p:tmPct val="10000"/>
                                  </p:iterate>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1"/>
                                          </p:val>
                                        </p:tav>
                                        <p:tav tm="100000">
                                          <p:val>
                                            <p:strVal val="#ppt_x"/>
                                          </p:val>
                                        </p:tav>
                                      </p:tavLst>
                                    </p:anim>
                                    <p:anim calcmode="lin" valueType="num">
                                      <p:cBhvr>
                                        <p:cTn id="23" dur="100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13100"/>
                            </p:stCondLst>
                            <p:childTnLst>
                              <p:par>
                                <p:cTn id="25" presetID="40" presetClass="entr" presetSubtype="0" fill="hold" grpId="0" nodeType="afterEffect">
                                  <p:stCondLst>
                                    <p:cond delay="0"/>
                                  </p:stCondLst>
                                  <p:iterate type="lt">
                                    <p:tmPct val="10000"/>
                                  </p:iterate>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1"/>
                                          </p:val>
                                        </p:tav>
                                        <p:tav tm="100000">
                                          <p:val>
                                            <p:strVal val="#ppt_x"/>
                                          </p:val>
                                        </p:tav>
                                      </p:tavLst>
                                    </p:anim>
                                    <p:anim calcmode="lin" valueType="num">
                                      <p:cBhvr>
                                        <p:cTn id="29" dur="500" fill="hold"/>
                                        <p:tgtEl>
                                          <p:spTgt spid="14"/>
                                        </p:tgtEl>
                                        <p:attrNameLst>
                                          <p:attrName>ppt_y</p:attrName>
                                        </p:attrNameLst>
                                      </p:cBhvr>
                                      <p:tavLst>
                                        <p:tav tm="0">
                                          <p:val>
                                            <p:strVal val="#ppt_y"/>
                                          </p:val>
                                        </p:tav>
                                        <p:tav tm="100000">
                                          <p:val>
                                            <p:strVal val="#ppt_y"/>
                                          </p:val>
                                        </p:tav>
                                      </p:tavLst>
                                    </p:anim>
                                  </p:childTnLst>
                                </p:cTn>
                              </p:par>
                            </p:childTnLst>
                          </p:cTn>
                        </p:par>
                        <p:par>
                          <p:cTn id="30" fill="hold">
                            <p:stCondLst>
                              <p:cond delay="16000"/>
                            </p:stCondLst>
                            <p:childTnLst>
                              <p:par>
                                <p:cTn id="31" presetID="18" presetClass="entr" presetSubtype="12"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strips(downLeft)">
                                      <p:cBhvr>
                                        <p:cTn id="33"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200472" y="230125"/>
            <a:ext cx="9433048" cy="6480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11" name="TextBox 10"/>
          <p:cNvSpPr txBox="1"/>
          <p:nvPr/>
        </p:nvSpPr>
        <p:spPr>
          <a:xfrm>
            <a:off x="704528" y="1556792"/>
            <a:ext cx="8568952" cy="4093428"/>
          </a:xfrm>
          <a:prstGeom prst="rect">
            <a:avLst/>
          </a:prstGeom>
          <a:noFill/>
          <a:ln>
            <a:solidFill>
              <a:srgbClr val="FF0000"/>
            </a:solidFill>
          </a:ln>
        </p:spPr>
        <p:txBody>
          <a:bodyPr wrap="square" rtlCol="0">
            <a:spAutoFit/>
          </a:bodyPr>
          <a:lstStyle/>
          <a:p>
            <a:pPr marL="342900" indent="-342900" algn="just">
              <a:buFont typeface="Wingdings" panose="05000000000000000000" pitchFamily="2" charset="2"/>
              <a:buChar char="Ø"/>
            </a:pPr>
            <a:r>
              <a:rPr lang="en-US" altLang="ko-KR" sz="2000" dirty="0"/>
              <a:t>Artificial Intelligence Convergence Platform Overview and Definition</a:t>
            </a:r>
          </a:p>
          <a:p>
            <a:pPr marL="342900" indent="-342900" algn="just">
              <a:buFont typeface="Wingdings" panose="05000000000000000000" pitchFamily="2" charset="2"/>
              <a:buChar char="Ø"/>
            </a:pPr>
            <a:endParaRPr lang="en-US" altLang="ko-KR" sz="2000" dirty="0"/>
          </a:p>
          <a:p>
            <a:pPr marL="342900" indent="-342900" algn="just">
              <a:buFont typeface="Wingdings" panose="05000000000000000000" pitchFamily="2" charset="2"/>
              <a:buChar char="Ø"/>
            </a:pPr>
            <a:r>
              <a:rPr lang="en-US" altLang="ko-KR" sz="2000" dirty="0"/>
              <a:t>Software structure/architecture of AI convergence platform</a:t>
            </a:r>
          </a:p>
          <a:p>
            <a:pPr marL="342900" indent="-342900" algn="just">
              <a:buFont typeface="Wingdings" panose="05000000000000000000" pitchFamily="2" charset="2"/>
              <a:buChar char="Ø"/>
            </a:pPr>
            <a:endParaRPr lang="en-US" altLang="ko-KR" sz="2000" dirty="0"/>
          </a:p>
          <a:p>
            <a:pPr marL="342900" indent="-342900" algn="just">
              <a:buFont typeface="Wingdings" panose="05000000000000000000" pitchFamily="2" charset="2"/>
              <a:buChar char="Ø"/>
            </a:pPr>
            <a:r>
              <a:rPr lang="en-US" altLang="ko-KR" sz="2000" dirty="0"/>
              <a:t>Core technologies of AI convergence platform (AI, convergence, platform technology, etc.)</a:t>
            </a:r>
          </a:p>
          <a:p>
            <a:pPr marL="342900" indent="-342900" algn="just">
              <a:buFont typeface="Wingdings" panose="05000000000000000000" pitchFamily="2" charset="2"/>
              <a:buChar char="Ø"/>
            </a:pPr>
            <a:endParaRPr lang="en-US" altLang="ko-KR" sz="2000" dirty="0"/>
          </a:p>
          <a:p>
            <a:pPr marL="342900" indent="-342900" algn="just">
              <a:buFont typeface="Wingdings" panose="05000000000000000000" pitchFamily="2" charset="2"/>
              <a:buChar char="Ø"/>
            </a:pPr>
            <a:r>
              <a:rPr lang="en-US" altLang="ko-KR" sz="2000" dirty="0"/>
              <a:t>Case studies (The nation of Delivery, Uber, Amazon, </a:t>
            </a:r>
            <a:r>
              <a:rPr lang="en-US" altLang="ko-KR" sz="2000" dirty="0" err="1"/>
              <a:t>KakaoTalk</a:t>
            </a:r>
            <a:r>
              <a:rPr lang="en-US" altLang="ko-KR" sz="2000" dirty="0"/>
              <a:t>, Airbnb, etc.)</a:t>
            </a:r>
          </a:p>
          <a:p>
            <a:pPr marL="342900" indent="-342900" algn="just">
              <a:buFont typeface="Wingdings" panose="05000000000000000000" pitchFamily="2" charset="2"/>
              <a:buChar char="Ø"/>
            </a:pPr>
            <a:endParaRPr lang="en-US" altLang="ko-KR" sz="2000" dirty="0"/>
          </a:p>
          <a:p>
            <a:pPr marL="342900" indent="-342900" algn="just">
              <a:buFont typeface="Wingdings" panose="05000000000000000000" pitchFamily="2" charset="2"/>
              <a:buChar char="Ø"/>
            </a:pPr>
            <a:r>
              <a:rPr lang="en-US" altLang="ko-KR" sz="2000" dirty="0"/>
              <a:t>Application plan of artificial intelligence convergence platform</a:t>
            </a:r>
          </a:p>
          <a:p>
            <a:pPr marL="342900" indent="-342900" algn="just">
              <a:buFont typeface="Wingdings" panose="05000000000000000000" pitchFamily="2" charset="2"/>
              <a:buChar char="Ø"/>
            </a:pPr>
            <a:endParaRPr lang="en-US" altLang="ko-KR" sz="2000" dirty="0"/>
          </a:p>
          <a:p>
            <a:pPr marL="342900" indent="-342900" algn="just">
              <a:buFont typeface="Wingdings" panose="05000000000000000000" pitchFamily="2" charset="2"/>
              <a:buChar char="Ø"/>
            </a:pPr>
            <a:r>
              <a:rPr lang="en-US" altLang="ko-KR" sz="2000" dirty="0"/>
              <a:t>Group project</a:t>
            </a:r>
          </a:p>
        </p:txBody>
      </p:sp>
      <p:sp>
        <p:nvSpPr>
          <p:cNvPr id="12" name="제목 1"/>
          <p:cNvSpPr txBox="1">
            <a:spLocks/>
          </p:cNvSpPr>
          <p:nvPr/>
        </p:nvSpPr>
        <p:spPr>
          <a:xfrm>
            <a:off x="344488" y="620688"/>
            <a:ext cx="3672408" cy="832815"/>
          </a:xfrm>
          <a:prstGeom prst="rect">
            <a:avLst/>
          </a:prstGeom>
        </p:spPr>
        <p:txBody>
          <a:bodyPr>
            <a:normAutofit/>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kumimoji="0" lang="en-US" altLang="ko-KR" b="1" dirty="0">
                <a:solidFill>
                  <a:srgbClr val="FFFF00"/>
                </a:solidFill>
              </a:rPr>
              <a:t> </a:t>
            </a:r>
            <a:r>
              <a:rPr kumimoji="0" lang="en-US" altLang="ko-KR" b="1" dirty="0">
                <a:solidFill>
                  <a:srgbClr val="0000FF"/>
                </a:solidFill>
              </a:rPr>
              <a:t>Course Goal</a:t>
            </a:r>
            <a:endParaRPr kumimoji="0" lang="ko-KR" altLang="en-US" sz="2800" b="1" dirty="0">
              <a:solidFill>
                <a:srgbClr val="0000FF"/>
              </a:solidFill>
            </a:endParaRPr>
          </a:p>
        </p:txBody>
      </p:sp>
    </p:spTree>
    <p:extLst>
      <p:ext uri="{BB962C8B-B14F-4D97-AF65-F5344CB8AC3E}">
        <p14:creationId xmlns:p14="http://schemas.microsoft.com/office/powerpoint/2010/main" val="3117422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200472" y="230125"/>
            <a:ext cx="9433048" cy="6480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11" name="TextBox 10"/>
          <p:cNvSpPr txBox="1"/>
          <p:nvPr/>
        </p:nvSpPr>
        <p:spPr>
          <a:xfrm>
            <a:off x="632520" y="1844824"/>
            <a:ext cx="8352928" cy="3477875"/>
          </a:xfrm>
          <a:prstGeom prst="rect">
            <a:avLst/>
          </a:prstGeom>
          <a:noFill/>
          <a:ln>
            <a:solidFill>
              <a:srgbClr val="FF0000"/>
            </a:solidFill>
          </a:ln>
        </p:spPr>
        <p:txBody>
          <a:bodyPr wrap="square" rtlCol="0">
            <a:spAutoFit/>
          </a:bodyPr>
          <a:lstStyle/>
          <a:p>
            <a:pPr marL="342900" indent="-342900" algn="just">
              <a:buFont typeface="Wingdings" panose="05000000000000000000" pitchFamily="2" charset="2"/>
              <a:buChar char="ü"/>
            </a:pPr>
            <a:r>
              <a:rPr lang="en-US" altLang="ko-KR" sz="2000" dirty="0"/>
              <a:t>The learning effect of this course is to acquire knowledge about the structure and utility of the AI convergence platform by analyzing various types of platforms from various perspectives and learning (Case Study) the internal and external aspects of the AI convergence platform.</a:t>
            </a:r>
          </a:p>
          <a:p>
            <a:pPr marL="342900" indent="-342900" algn="just">
              <a:buFont typeface="Wingdings" panose="05000000000000000000" pitchFamily="2" charset="2"/>
              <a:buChar char="ü"/>
            </a:pPr>
            <a:endParaRPr lang="en-US" altLang="ko-KR" sz="2000" dirty="0"/>
          </a:p>
          <a:p>
            <a:pPr marL="342900" indent="-342900" algn="just">
              <a:buFont typeface="Wingdings" panose="05000000000000000000" pitchFamily="2" charset="2"/>
              <a:buChar char="ü"/>
            </a:pPr>
            <a:r>
              <a:rPr lang="en-US" altLang="ko-KR" sz="2000" dirty="0"/>
              <a:t>In addition, by designing a future platform that applies the necessary technologies for the 4th industrial environment (mainly, big data, AI, etc.), students learn how to use the future AI convergence platform for business.</a:t>
            </a:r>
          </a:p>
          <a:p>
            <a:pPr marL="342900" indent="-342900" algn="just">
              <a:buFont typeface="Wingdings" panose="05000000000000000000" pitchFamily="2" charset="2"/>
              <a:buChar char="ü"/>
            </a:pPr>
            <a:endParaRPr lang="en-US" altLang="ko-KR" sz="2000" dirty="0"/>
          </a:p>
        </p:txBody>
      </p:sp>
      <p:sp>
        <p:nvSpPr>
          <p:cNvPr id="12" name="제목 1"/>
          <p:cNvSpPr txBox="1">
            <a:spLocks/>
          </p:cNvSpPr>
          <p:nvPr/>
        </p:nvSpPr>
        <p:spPr>
          <a:xfrm>
            <a:off x="241815" y="836712"/>
            <a:ext cx="4752528" cy="576064"/>
          </a:xfrm>
          <a:prstGeom prst="rect">
            <a:avLst/>
          </a:prstGeom>
        </p:spPr>
        <p:txBody>
          <a:bodyPr>
            <a:normAutofit fontScale="70000" lnSpcReduction="20000"/>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kumimoji="0" lang="en-US" altLang="ko-KR" b="1" dirty="0">
                <a:solidFill>
                  <a:srgbClr val="FFFF00"/>
                </a:solidFill>
              </a:rPr>
              <a:t> </a:t>
            </a:r>
            <a:r>
              <a:rPr kumimoji="0" lang="en-US" altLang="ko-KR" b="1" dirty="0">
                <a:solidFill>
                  <a:srgbClr val="0000FF"/>
                </a:solidFill>
              </a:rPr>
              <a:t>Learning Performance</a:t>
            </a:r>
            <a:endParaRPr kumimoji="0" lang="ko-KR" altLang="en-US" sz="2800" b="1" dirty="0">
              <a:solidFill>
                <a:srgbClr val="0000FF"/>
              </a:solidFill>
            </a:endParaRPr>
          </a:p>
        </p:txBody>
      </p:sp>
    </p:spTree>
    <p:extLst>
      <p:ext uri="{BB962C8B-B14F-4D97-AF65-F5344CB8AC3E}">
        <p14:creationId xmlns:p14="http://schemas.microsoft.com/office/powerpoint/2010/main" val="143220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128464" y="116632"/>
            <a:ext cx="9612312" cy="657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8" name="직사각형 7"/>
          <p:cNvSpPr/>
          <p:nvPr/>
        </p:nvSpPr>
        <p:spPr>
          <a:xfrm>
            <a:off x="344488" y="473231"/>
            <a:ext cx="6984776" cy="584775"/>
          </a:xfrm>
          <a:prstGeom prst="rect">
            <a:avLst/>
          </a:prstGeom>
          <a:ln>
            <a:solidFill>
              <a:srgbClr val="FF99FF"/>
            </a:solidFill>
          </a:ln>
        </p:spPr>
        <p:txBody>
          <a:bodyPr wrap="square">
            <a:spAutoFit/>
          </a:bodyPr>
          <a:lstStyle/>
          <a:p>
            <a:pPr lvl="0" fontAlgn="auto">
              <a:spcBef>
                <a:spcPts val="0"/>
              </a:spcBef>
              <a:spcAft>
                <a:spcPts val="0"/>
              </a:spcAft>
              <a:defRPr/>
            </a:pPr>
            <a:r>
              <a:rPr kumimoji="0" lang="en-US" altLang="ko-KR" sz="3200" dirty="0">
                <a:solidFill>
                  <a:srgbClr val="0000FF"/>
                </a:solidFill>
                <a:latin typeface="휴먼모음T" pitchFamily="18" charset="-127"/>
                <a:ea typeface="휴먼모음T" pitchFamily="18" charset="-127"/>
              </a:rPr>
              <a:t>Course Objective Summary</a:t>
            </a:r>
            <a:endParaRPr kumimoji="0" lang="ko-KR" altLang="en-US" sz="3200" dirty="0">
              <a:solidFill>
                <a:srgbClr val="0000FF"/>
              </a:solidFill>
              <a:latin typeface="휴먼모음T" pitchFamily="18" charset="-127"/>
              <a:ea typeface="휴먼모음T" pitchFamily="18" charset="-127"/>
            </a:endParaRPr>
          </a:p>
        </p:txBody>
      </p:sp>
      <p:grpSp>
        <p:nvGrpSpPr>
          <p:cNvPr id="2" name="그룹 135"/>
          <p:cNvGrpSpPr>
            <a:grpSpLocks/>
          </p:cNvGrpSpPr>
          <p:nvPr/>
        </p:nvGrpSpPr>
        <p:grpSpPr bwMode="auto">
          <a:xfrm>
            <a:off x="1014716" y="1314863"/>
            <a:ext cx="8398744" cy="647700"/>
            <a:chOff x="1092498" y="1904132"/>
            <a:chExt cx="8397875" cy="647700"/>
          </a:xfrm>
        </p:grpSpPr>
        <p:grpSp>
          <p:nvGrpSpPr>
            <p:cNvPr id="3" name="그룹 144"/>
            <p:cNvGrpSpPr>
              <a:grpSpLocks/>
            </p:cNvGrpSpPr>
            <p:nvPr/>
          </p:nvGrpSpPr>
          <p:grpSpPr bwMode="auto">
            <a:xfrm>
              <a:off x="1092498" y="1904132"/>
              <a:ext cx="8001000" cy="647700"/>
              <a:chOff x="1142747" y="4437112"/>
              <a:chExt cx="8001253" cy="648072"/>
            </a:xfrm>
          </p:grpSpPr>
          <p:sp>
            <p:nvSpPr>
              <p:cNvPr id="108" name="모서리가 둥근 직사각형 107"/>
              <p:cNvSpPr/>
              <p:nvPr/>
            </p:nvSpPr>
            <p:spPr>
              <a:xfrm>
                <a:off x="1430779" y="5013177"/>
                <a:ext cx="7713221" cy="45719"/>
              </a:xfrm>
              <a:prstGeom prst="roundRect">
                <a:avLst/>
              </a:prstGeom>
              <a:solidFill>
                <a:srgbClr val="FFCCFF"/>
              </a:solidFill>
              <a:ln w="28575">
                <a:noFill/>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endParaRPr lang="ko-KR" altLang="en-US" sz="1400">
                  <a:solidFill>
                    <a:schemeClr val="tx1"/>
                  </a:solidFill>
                  <a:latin typeface="Arial" pitchFamily="34" charset="0"/>
                  <a:cs typeface="Arial" pitchFamily="34" charset="0"/>
                </a:endParaRPr>
              </a:p>
            </p:txBody>
          </p:sp>
          <p:grpSp>
            <p:nvGrpSpPr>
              <p:cNvPr id="4" name="그룹 258"/>
              <p:cNvGrpSpPr>
                <a:grpSpLocks/>
              </p:cNvGrpSpPr>
              <p:nvPr/>
            </p:nvGrpSpPr>
            <p:grpSpPr bwMode="auto">
              <a:xfrm flipV="1">
                <a:off x="1142747" y="4437112"/>
                <a:ext cx="648072" cy="648072"/>
                <a:chOff x="827584" y="2348880"/>
                <a:chExt cx="2730170" cy="2730170"/>
              </a:xfrm>
            </p:grpSpPr>
            <p:sp>
              <p:nvSpPr>
                <p:cNvPr id="112" name="타원 111"/>
                <p:cNvSpPr/>
                <p:nvPr/>
              </p:nvSpPr>
              <p:spPr>
                <a:xfrm>
                  <a:off x="827584" y="2348880"/>
                  <a:ext cx="2730170" cy="2730170"/>
                </a:xfrm>
                <a:prstGeom prst="ellipse">
                  <a:avLst/>
                </a:prstGeom>
                <a:solidFill>
                  <a:srgbClr val="FFCCFF"/>
                </a:solidFill>
                <a:ln w="28575">
                  <a:noFill/>
                  <a:headEnd/>
                  <a:tailEnd/>
                </a:ln>
                <a:effectLst>
                  <a:outerShdw blurRad="63500" sx="102000" sy="102000" algn="ctr"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wrap="none" anchor="ctr"/>
                <a:lstStyle/>
                <a:p>
                  <a:pPr algn="ctr">
                    <a:defRPr/>
                  </a:pPr>
                  <a:endParaRPr lang="ko-KR" altLang="en-US" sz="1400" dirty="0">
                    <a:solidFill>
                      <a:schemeClr val="tx1"/>
                    </a:solidFill>
                    <a:latin typeface="Arial" pitchFamily="34" charset="0"/>
                    <a:cs typeface="Arial" pitchFamily="34" charset="0"/>
                  </a:endParaRPr>
                </a:p>
              </p:txBody>
            </p:sp>
            <p:sp>
              <p:nvSpPr>
                <p:cNvPr id="113" name="타원 112"/>
                <p:cNvSpPr/>
                <p:nvPr/>
              </p:nvSpPr>
              <p:spPr>
                <a:xfrm rot="10800000">
                  <a:off x="854333" y="2375646"/>
                  <a:ext cx="2641473" cy="2643181"/>
                </a:xfrm>
                <a:prstGeom prst="ellipse">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1400" b="1" dirty="0">
                      <a:solidFill>
                        <a:schemeClr val="tx1"/>
                      </a:solidFill>
                      <a:latin typeface="Arial" pitchFamily="34" charset="0"/>
                      <a:cs typeface="Arial" pitchFamily="34" charset="0"/>
                    </a:rPr>
                    <a:t>1</a:t>
                  </a:r>
                  <a:endParaRPr lang="ko-KR" altLang="en-US" sz="1400" b="1" dirty="0">
                    <a:solidFill>
                      <a:schemeClr val="tx1"/>
                    </a:solidFill>
                    <a:latin typeface="Arial" pitchFamily="34" charset="0"/>
                    <a:cs typeface="Arial" pitchFamily="34" charset="0"/>
                  </a:endParaRPr>
                </a:p>
              </p:txBody>
            </p:sp>
          </p:grpSp>
        </p:grpSp>
        <p:sp>
          <p:nvSpPr>
            <p:cNvPr id="132" name="TextBox 171"/>
            <p:cNvSpPr txBox="1">
              <a:spLocks noChangeArrowheads="1"/>
            </p:cNvSpPr>
            <p:nvPr/>
          </p:nvSpPr>
          <p:spPr bwMode="auto">
            <a:xfrm>
              <a:off x="1785445" y="1916683"/>
              <a:ext cx="7704928" cy="461665"/>
            </a:xfrm>
            <a:prstGeom prst="rect">
              <a:avLst/>
            </a:prstGeom>
            <a:noFill/>
            <a:ln w="9525">
              <a:noFill/>
              <a:miter lim="800000"/>
              <a:headEnd/>
              <a:tailEnd/>
            </a:ln>
          </p:spPr>
          <p:txBody>
            <a:bodyPr>
              <a:spAutoFit/>
            </a:bodyPr>
            <a:lstStyle/>
            <a:p>
              <a:pPr fontAlgn="auto" latinLnBrk="0">
                <a:spcBef>
                  <a:spcPts val="0"/>
                </a:spcBef>
                <a:spcAft>
                  <a:spcPts val="0"/>
                </a:spcAft>
                <a:defRPr/>
              </a:pPr>
              <a:r>
                <a:rPr lang="en-US" altLang="ko-KR" sz="2400" dirty="0">
                  <a:latin typeface="Arial" pitchFamily="34" charset="0"/>
                  <a:ea typeface="휴먼모음T" pitchFamily="18" charset="-127"/>
                  <a:cs typeface="Arial" pitchFamily="34" charset="0"/>
                </a:rPr>
                <a:t>The 4</a:t>
              </a:r>
              <a:r>
                <a:rPr lang="en-US" altLang="ko-KR" sz="2400" baseline="30000" dirty="0">
                  <a:latin typeface="Arial" pitchFamily="34" charset="0"/>
                  <a:ea typeface="휴먼모음T" pitchFamily="18" charset="-127"/>
                  <a:cs typeface="Arial" pitchFamily="34" charset="0"/>
                </a:rPr>
                <a:t>th</a:t>
              </a:r>
              <a:r>
                <a:rPr lang="en-US" altLang="ko-KR" sz="2400" dirty="0">
                  <a:latin typeface="Arial" pitchFamily="34" charset="0"/>
                  <a:ea typeface="휴먼모음T" pitchFamily="18" charset="-127"/>
                  <a:cs typeface="Arial" pitchFamily="34" charset="0"/>
                </a:rPr>
                <a:t> Industrial Revolution and Platform</a:t>
              </a:r>
            </a:p>
          </p:txBody>
        </p:sp>
      </p:grpSp>
      <p:grpSp>
        <p:nvGrpSpPr>
          <p:cNvPr id="5" name="그룹 136"/>
          <p:cNvGrpSpPr>
            <a:grpSpLocks/>
          </p:cNvGrpSpPr>
          <p:nvPr/>
        </p:nvGrpSpPr>
        <p:grpSpPr bwMode="auto">
          <a:xfrm>
            <a:off x="1014716" y="2112526"/>
            <a:ext cx="8425734" cy="647700"/>
            <a:chOff x="1103611" y="2696293"/>
            <a:chExt cx="8424861" cy="647700"/>
          </a:xfrm>
        </p:grpSpPr>
        <p:grpSp>
          <p:nvGrpSpPr>
            <p:cNvPr id="6" name="그룹 153"/>
            <p:cNvGrpSpPr>
              <a:grpSpLocks/>
            </p:cNvGrpSpPr>
            <p:nvPr/>
          </p:nvGrpSpPr>
          <p:grpSpPr bwMode="auto">
            <a:xfrm>
              <a:off x="1103611" y="2696293"/>
              <a:ext cx="7989887" cy="647700"/>
              <a:chOff x="1153424" y="5229198"/>
              <a:chExt cx="7990576" cy="648072"/>
            </a:xfrm>
          </p:grpSpPr>
          <p:sp>
            <p:nvSpPr>
              <p:cNvPr id="115" name="모서리가 둥근 직사각형 114"/>
              <p:cNvSpPr/>
              <p:nvPr/>
            </p:nvSpPr>
            <p:spPr>
              <a:xfrm>
                <a:off x="1430779" y="5819775"/>
                <a:ext cx="7713221" cy="45719"/>
              </a:xfrm>
              <a:prstGeom prst="roundRect">
                <a:avLst/>
              </a:prstGeom>
              <a:solidFill>
                <a:srgbClr val="82B000"/>
              </a:solidFill>
              <a:ln w="28575">
                <a:noFill/>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endParaRPr lang="ko-KR" altLang="en-US" sz="1400">
                  <a:solidFill>
                    <a:schemeClr val="tx1"/>
                  </a:solidFill>
                  <a:latin typeface="Arial" pitchFamily="34" charset="0"/>
                  <a:cs typeface="Arial" pitchFamily="34" charset="0"/>
                </a:endParaRPr>
              </a:p>
            </p:txBody>
          </p:sp>
          <p:sp>
            <p:nvSpPr>
              <p:cNvPr id="121" name="타원 120"/>
              <p:cNvSpPr/>
              <p:nvPr/>
            </p:nvSpPr>
            <p:spPr bwMode="auto">
              <a:xfrm rot="10800000" flipV="1">
                <a:off x="1153424" y="5229198"/>
                <a:ext cx="648074" cy="648072"/>
              </a:xfrm>
              <a:prstGeom prst="ellipse">
                <a:avLst/>
              </a:prstGeom>
              <a:solidFill>
                <a:srgbClr val="82B000"/>
              </a:solidFill>
              <a:ln w="28575">
                <a:noFill/>
                <a:headEnd/>
                <a:tailEnd/>
              </a:ln>
              <a:effectLst>
                <a:outerShdw blurRad="63500" sx="102000" sy="102000" algn="ctr"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altLang="ko-KR" sz="1400" b="1" dirty="0">
                    <a:solidFill>
                      <a:schemeClr val="tx1"/>
                    </a:solidFill>
                    <a:latin typeface="Arial" pitchFamily="34" charset="0"/>
                    <a:cs typeface="Arial" pitchFamily="34" charset="0"/>
                  </a:rPr>
                  <a:t>2</a:t>
                </a:r>
                <a:endParaRPr lang="ko-KR" altLang="en-US" sz="1400" b="1" dirty="0">
                  <a:solidFill>
                    <a:schemeClr val="tx1"/>
                  </a:solidFill>
                  <a:latin typeface="Arial" pitchFamily="34" charset="0"/>
                  <a:cs typeface="Arial" pitchFamily="34" charset="0"/>
                </a:endParaRPr>
              </a:p>
            </p:txBody>
          </p:sp>
        </p:grpSp>
        <p:sp>
          <p:nvSpPr>
            <p:cNvPr id="3089" name="TextBox 172"/>
            <p:cNvSpPr txBox="1">
              <a:spLocks noChangeArrowheads="1"/>
            </p:cNvSpPr>
            <p:nvPr/>
          </p:nvSpPr>
          <p:spPr bwMode="auto">
            <a:xfrm>
              <a:off x="1823616" y="2762194"/>
              <a:ext cx="7704856" cy="461665"/>
            </a:xfrm>
            <a:prstGeom prst="rect">
              <a:avLst/>
            </a:prstGeom>
            <a:noFill/>
            <a:ln w="9525">
              <a:noFill/>
              <a:miter lim="800000"/>
              <a:headEnd/>
              <a:tailEnd/>
            </a:ln>
          </p:spPr>
          <p:txBody>
            <a:bodyPr>
              <a:spAutoFit/>
            </a:bodyPr>
            <a:lstStyle/>
            <a:p>
              <a:r>
                <a:rPr kumimoji="0" lang="en-US" altLang="ko-KR" sz="2400" dirty="0">
                  <a:latin typeface="Arial" pitchFamily="34" charset="0"/>
                  <a:ea typeface="휴먼모음T" pitchFamily="18" charset="-127"/>
                  <a:cs typeface="Arial" pitchFamily="34" charset="0"/>
                  <a:sym typeface="Wingdings" pitchFamily="2" charset="2"/>
                </a:rPr>
                <a:t>(AI) Platform : </a:t>
              </a:r>
              <a:r>
                <a:rPr kumimoji="0" lang="en-US" altLang="ko-KR" dirty="0">
                  <a:latin typeface="Arial" pitchFamily="34" charset="0"/>
                  <a:ea typeface="휴먼모음T" pitchFamily="18" charset="-127"/>
                  <a:cs typeface="Arial" pitchFamily="34" charset="0"/>
                  <a:sym typeface="Wingdings" pitchFamily="2" charset="2"/>
                </a:rPr>
                <a:t>Definition, Types,  Roles and Case studies  </a:t>
              </a:r>
              <a:r>
                <a:rPr kumimoji="0" lang="en-US" altLang="ko-KR" dirty="0">
                  <a:latin typeface="Arial" pitchFamily="34" charset="0"/>
                  <a:ea typeface="휴먼모음T" pitchFamily="18" charset="-127"/>
                  <a:cs typeface="Arial" pitchFamily="34" charset="0"/>
                </a:rPr>
                <a:t> </a:t>
              </a:r>
            </a:p>
          </p:txBody>
        </p:sp>
      </p:grpSp>
      <p:grpSp>
        <p:nvGrpSpPr>
          <p:cNvPr id="7" name="그룹 137"/>
          <p:cNvGrpSpPr>
            <a:grpSpLocks/>
          </p:cNvGrpSpPr>
          <p:nvPr/>
        </p:nvGrpSpPr>
        <p:grpSpPr bwMode="auto">
          <a:xfrm>
            <a:off x="1021065" y="2936590"/>
            <a:ext cx="8497742" cy="647700"/>
            <a:chOff x="1103611" y="3704481"/>
            <a:chExt cx="8496862" cy="647700"/>
          </a:xfrm>
        </p:grpSpPr>
        <p:grpSp>
          <p:nvGrpSpPr>
            <p:cNvPr id="9" name="그룹 162"/>
            <p:cNvGrpSpPr>
              <a:grpSpLocks/>
            </p:cNvGrpSpPr>
            <p:nvPr/>
          </p:nvGrpSpPr>
          <p:grpSpPr bwMode="auto">
            <a:xfrm>
              <a:off x="1103611" y="3704481"/>
              <a:ext cx="7989887" cy="647700"/>
              <a:chOff x="1153424" y="6237435"/>
              <a:chExt cx="7990576" cy="648072"/>
            </a:xfrm>
          </p:grpSpPr>
          <p:sp>
            <p:nvSpPr>
              <p:cNvPr id="124" name="모서리가 둥근 직사각형 123"/>
              <p:cNvSpPr/>
              <p:nvPr/>
            </p:nvSpPr>
            <p:spPr>
              <a:xfrm>
                <a:off x="1430779" y="6831335"/>
                <a:ext cx="7713221" cy="45719"/>
              </a:xfrm>
              <a:prstGeom prst="roundRect">
                <a:avLst/>
              </a:prstGeom>
              <a:solidFill>
                <a:srgbClr val="FFC000"/>
              </a:solidFill>
              <a:ln w="28575">
                <a:noFill/>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endParaRPr lang="ko-KR" altLang="en-US" sz="1400">
                  <a:solidFill>
                    <a:schemeClr val="tx1"/>
                  </a:solidFill>
                  <a:latin typeface="Arial" pitchFamily="34" charset="0"/>
                  <a:cs typeface="Arial" pitchFamily="34" charset="0"/>
                </a:endParaRPr>
              </a:p>
            </p:txBody>
          </p:sp>
          <p:sp>
            <p:nvSpPr>
              <p:cNvPr id="130" name="타원 129"/>
              <p:cNvSpPr/>
              <p:nvPr/>
            </p:nvSpPr>
            <p:spPr bwMode="auto">
              <a:xfrm>
                <a:off x="1153424" y="6237435"/>
                <a:ext cx="648072" cy="648072"/>
              </a:xfrm>
              <a:prstGeom prst="ellipse">
                <a:avLst/>
              </a:prstGeom>
              <a:solidFill>
                <a:srgbClr val="FFC000"/>
              </a:solidFill>
              <a:ln w="28575">
                <a:noFill/>
                <a:headEnd/>
                <a:tailEnd/>
              </a:ln>
              <a:effectLst>
                <a:outerShdw blurRad="63500" sx="102000" sy="102000" algn="ctr"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altLang="ko-KR" sz="1400" b="1" dirty="0">
                    <a:solidFill>
                      <a:schemeClr val="tx1"/>
                    </a:solidFill>
                    <a:latin typeface="Arial" pitchFamily="34" charset="0"/>
                    <a:cs typeface="Arial" pitchFamily="34" charset="0"/>
                  </a:rPr>
                  <a:t>3</a:t>
                </a:r>
                <a:endParaRPr lang="ko-KR" altLang="en-US" sz="1400" b="1" dirty="0">
                  <a:solidFill>
                    <a:schemeClr val="tx1"/>
                  </a:solidFill>
                  <a:latin typeface="Arial" pitchFamily="34" charset="0"/>
                  <a:cs typeface="Arial" pitchFamily="34" charset="0"/>
                </a:endParaRPr>
              </a:p>
            </p:txBody>
          </p:sp>
        </p:grpSp>
        <p:sp>
          <p:nvSpPr>
            <p:cNvPr id="3081" name="TextBox 133"/>
            <p:cNvSpPr txBox="1">
              <a:spLocks noChangeArrowheads="1"/>
            </p:cNvSpPr>
            <p:nvPr/>
          </p:nvSpPr>
          <p:spPr bwMode="auto">
            <a:xfrm>
              <a:off x="1891519" y="3770888"/>
              <a:ext cx="7708954" cy="461665"/>
            </a:xfrm>
            <a:prstGeom prst="rect">
              <a:avLst/>
            </a:prstGeom>
            <a:noFill/>
            <a:ln w="9525">
              <a:noFill/>
              <a:miter lim="800000"/>
              <a:headEnd/>
              <a:tailEnd/>
            </a:ln>
          </p:spPr>
          <p:txBody>
            <a:bodyPr wrap="square">
              <a:spAutoFit/>
            </a:bodyPr>
            <a:lstStyle/>
            <a:p>
              <a:r>
                <a:rPr kumimoji="0" lang="en-US" altLang="ko-KR" sz="2400" dirty="0">
                  <a:latin typeface="Arial" pitchFamily="34" charset="0"/>
                  <a:ea typeface="휴먼모음T" pitchFamily="18" charset="-127"/>
                  <a:cs typeface="Arial" pitchFamily="34" charset="0"/>
                  <a:sym typeface="Wingdings" pitchFamily="2" charset="2"/>
                </a:rPr>
                <a:t>Technologies for AI platforms : </a:t>
              </a:r>
              <a:r>
                <a:rPr kumimoji="0" lang="en-US" altLang="ko-KR" sz="2000" dirty="0">
                  <a:latin typeface="Arial" pitchFamily="34" charset="0"/>
                  <a:ea typeface="휴먼모음T" pitchFamily="18" charset="-127"/>
                  <a:cs typeface="Arial" pitchFamily="34" charset="0"/>
                  <a:sym typeface="Wingdings" pitchFamily="2" charset="2"/>
                </a:rPr>
                <a:t> AI  &amp; application  </a:t>
              </a:r>
            </a:p>
          </p:txBody>
        </p:sp>
      </p:grpSp>
      <p:grpSp>
        <p:nvGrpSpPr>
          <p:cNvPr id="21" name="그룹 137"/>
          <p:cNvGrpSpPr>
            <a:grpSpLocks/>
          </p:cNvGrpSpPr>
          <p:nvPr/>
        </p:nvGrpSpPr>
        <p:grpSpPr bwMode="auto">
          <a:xfrm>
            <a:off x="1048881" y="3778593"/>
            <a:ext cx="8497742" cy="647700"/>
            <a:chOff x="1103611" y="3704481"/>
            <a:chExt cx="8496862" cy="647700"/>
          </a:xfrm>
        </p:grpSpPr>
        <p:grpSp>
          <p:nvGrpSpPr>
            <p:cNvPr id="22" name="그룹 162"/>
            <p:cNvGrpSpPr>
              <a:grpSpLocks/>
            </p:cNvGrpSpPr>
            <p:nvPr/>
          </p:nvGrpSpPr>
          <p:grpSpPr bwMode="auto">
            <a:xfrm>
              <a:off x="1103611" y="3704481"/>
              <a:ext cx="7989887" cy="647700"/>
              <a:chOff x="1153424" y="6237435"/>
              <a:chExt cx="7990576" cy="648072"/>
            </a:xfrm>
          </p:grpSpPr>
          <p:sp>
            <p:nvSpPr>
              <p:cNvPr id="24" name="모서리가 둥근 직사각형 23"/>
              <p:cNvSpPr/>
              <p:nvPr/>
            </p:nvSpPr>
            <p:spPr>
              <a:xfrm>
                <a:off x="1430779" y="6831335"/>
                <a:ext cx="7713221" cy="45719"/>
              </a:xfrm>
              <a:prstGeom prst="roundRect">
                <a:avLst/>
              </a:prstGeom>
              <a:solidFill>
                <a:srgbClr val="FFC000"/>
              </a:solidFill>
              <a:ln w="28575">
                <a:noFill/>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endParaRPr lang="ko-KR" altLang="en-US" sz="1400">
                  <a:solidFill>
                    <a:schemeClr val="tx1"/>
                  </a:solidFill>
                  <a:latin typeface="Arial" pitchFamily="34" charset="0"/>
                  <a:cs typeface="Arial" pitchFamily="34" charset="0"/>
                </a:endParaRPr>
              </a:p>
            </p:txBody>
          </p:sp>
          <p:sp>
            <p:nvSpPr>
              <p:cNvPr id="25" name="타원 24"/>
              <p:cNvSpPr/>
              <p:nvPr/>
            </p:nvSpPr>
            <p:spPr bwMode="auto">
              <a:xfrm>
                <a:off x="1153424" y="6237435"/>
                <a:ext cx="648072" cy="648072"/>
              </a:xfrm>
              <a:prstGeom prst="ellipse">
                <a:avLst/>
              </a:prstGeom>
              <a:solidFill>
                <a:srgbClr val="00B0F0"/>
              </a:solidFill>
              <a:ln w="28575">
                <a:noFill/>
                <a:headEnd/>
                <a:tailEnd/>
              </a:ln>
              <a:effectLst>
                <a:outerShdw blurRad="63500" sx="102000" sy="102000" algn="ctr"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altLang="ko-KR" sz="1400" b="1" dirty="0">
                    <a:solidFill>
                      <a:schemeClr val="tx1"/>
                    </a:solidFill>
                    <a:latin typeface="Arial" pitchFamily="34" charset="0"/>
                    <a:cs typeface="Arial" pitchFamily="34" charset="0"/>
                  </a:rPr>
                  <a:t>4</a:t>
                </a:r>
                <a:endParaRPr lang="ko-KR" altLang="en-US" sz="1400" b="1" dirty="0">
                  <a:solidFill>
                    <a:schemeClr val="tx1"/>
                  </a:solidFill>
                  <a:latin typeface="Arial" pitchFamily="34" charset="0"/>
                  <a:cs typeface="Arial" pitchFamily="34" charset="0"/>
                </a:endParaRPr>
              </a:p>
            </p:txBody>
          </p:sp>
        </p:grpSp>
        <p:sp>
          <p:nvSpPr>
            <p:cNvPr id="23" name="TextBox 133"/>
            <p:cNvSpPr txBox="1">
              <a:spLocks noChangeArrowheads="1"/>
            </p:cNvSpPr>
            <p:nvPr/>
          </p:nvSpPr>
          <p:spPr bwMode="auto">
            <a:xfrm>
              <a:off x="1895617" y="3770888"/>
              <a:ext cx="7704856" cy="461665"/>
            </a:xfrm>
            <a:prstGeom prst="rect">
              <a:avLst/>
            </a:prstGeom>
            <a:noFill/>
            <a:ln w="9525">
              <a:noFill/>
              <a:miter lim="800000"/>
              <a:headEnd/>
              <a:tailEnd/>
            </a:ln>
          </p:spPr>
          <p:txBody>
            <a:bodyPr>
              <a:spAutoFit/>
            </a:bodyPr>
            <a:lstStyle/>
            <a:p>
              <a:r>
                <a:rPr kumimoji="0" lang="en-US" altLang="ko-KR" sz="2400" dirty="0">
                  <a:latin typeface="Arial" pitchFamily="34" charset="0"/>
                  <a:ea typeface="휴먼모음T" pitchFamily="18" charset="-127"/>
                  <a:cs typeface="Arial" pitchFamily="34" charset="0"/>
                  <a:sym typeface="Wingdings" pitchFamily="2" charset="2"/>
                </a:rPr>
                <a:t>Platform</a:t>
              </a:r>
              <a:r>
                <a:rPr kumimoji="0" lang="ko-KR" altLang="en-US" sz="2400" dirty="0">
                  <a:latin typeface="Arial" pitchFamily="34" charset="0"/>
                  <a:ea typeface="휴먼모음T" pitchFamily="18" charset="-127"/>
                  <a:cs typeface="Arial" pitchFamily="34" charset="0"/>
                  <a:sym typeface="Wingdings" pitchFamily="2" charset="2"/>
                </a:rPr>
                <a:t> </a:t>
              </a:r>
              <a:r>
                <a:rPr kumimoji="0" lang="en-US" altLang="ko-KR" sz="2400" dirty="0">
                  <a:latin typeface="Arial" pitchFamily="34" charset="0"/>
                  <a:ea typeface="휴먼모음T" pitchFamily="18" charset="-127"/>
                  <a:cs typeface="Arial" pitchFamily="34" charset="0"/>
                  <a:sym typeface="Wingdings" pitchFamily="2" charset="2"/>
                </a:rPr>
                <a:t>Design Method &amp; Strategy </a:t>
              </a:r>
              <a:r>
                <a:rPr kumimoji="0" lang="en-US" altLang="ko-KR" sz="2000" dirty="0">
                  <a:latin typeface="Arial" pitchFamily="34" charset="0"/>
                  <a:ea typeface="휴먼모음T" pitchFamily="18" charset="-127"/>
                  <a:cs typeface="Arial" pitchFamily="34" charset="0"/>
                  <a:sym typeface="Wingdings" pitchFamily="2" charset="2"/>
                </a:rPr>
                <a:t>(How to Design?) </a:t>
              </a:r>
            </a:p>
          </p:txBody>
        </p:sp>
      </p:grpSp>
      <p:grpSp>
        <p:nvGrpSpPr>
          <p:cNvPr id="26" name="그룹 136"/>
          <p:cNvGrpSpPr>
            <a:grpSpLocks/>
          </p:cNvGrpSpPr>
          <p:nvPr/>
        </p:nvGrpSpPr>
        <p:grpSpPr bwMode="auto">
          <a:xfrm>
            <a:off x="1063120" y="4629044"/>
            <a:ext cx="8425734" cy="647700"/>
            <a:chOff x="1103611" y="2696293"/>
            <a:chExt cx="8424861" cy="647700"/>
          </a:xfrm>
          <a:solidFill>
            <a:srgbClr val="0000FF"/>
          </a:solidFill>
        </p:grpSpPr>
        <p:grpSp>
          <p:nvGrpSpPr>
            <p:cNvPr id="27" name="그룹 153"/>
            <p:cNvGrpSpPr>
              <a:grpSpLocks/>
            </p:cNvGrpSpPr>
            <p:nvPr/>
          </p:nvGrpSpPr>
          <p:grpSpPr bwMode="auto">
            <a:xfrm>
              <a:off x="1103611" y="2696293"/>
              <a:ext cx="7989887" cy="647700"/>
              <a:chOff x="1153424" y="5229198"/>
              <a:chExt cx="7990576" cy="648072"/>
            </a:xfrm>
            <a:grpFill/>
          </p:grpSpPr>
          <p:sp>
            <p:nvSpPr>
              <p:cNvPr id="29" name="모서리가 둥근 직사각형 28"/>
              <p:cNvSpPr/>
              <p:nvPr/>
            </p:nvSpPr>
            <p:spPr>
              <a:xfrm>
                <a:off x="1430779" y="5819775"/>
                <a:ext cx="7713221" cy="45719"/>
              </a:xfrm>
              <a:prstGeom prst="roundRect">
                <a:avLst/>
              </a:prstGeom>
              <a:grpFill/>
              <a:ln w="28575">
                <a:noFill/>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endParaRPr lang="ko-KR" altLang="en-US" sz="1400">
                  <a:solidFill>
                    <a:schemeClr val="tx1"/>
                  </a:solidFill>
                  <a:latin typeface="Arial" pitchFamily="34" charset="0"/>
                  <a:cs typeface="Arial" pitchFamily="34" charset="0"/>
                </a:endParaRPr>
              </a:p>
            </p:txBody>
          </p:sp>
          <p:sp>
            <p:nvSpPr>
              <p:cNvPr id="30" name="타원 29"/>
              <p:cNvSpPr/>
              <p:nvPr/>
            </p:nvSpPr>
            <p:spPr bwMode="auto">
              <a:xfrm rot="10800000" flipV="1">
                <a:off x="1153424" y="5229198"/>
                <a:ext cx="648074" cy="648072"/>
              </a:xfrm>
              <a:prstGeom prst="ellipse">
                <a:avLst/>
              </a:prstGeom>
              <a:solidFill>
                <a:srgbClr val="FF66FF"/>
              </a:solidFill>
              <a:ln w="28575">
                <a:noFill/>
                <a:headEnd/>
                <a:tailEnd/>
              </a:ln>
              <a:effectLst>
                <a:outerShdw blurRad="63500" sx="102000" sy="102000" algn="ctr"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altLang="ko-KR" sz="1400" b="1" dirty="0">
                    <a:solidFill>
                      <a:schemeClr val="tx1"/>
                    </a:solidFill>
                    <a:latin typeface="Arial" pitchFamily="34" charset="0"/>
                    <a:cs typeface="Arial" pitchFamily="34" charset="0"/>
                  </a:rPr>
                  <a:t>5</a:t>
                </a:r>
                <a:endParaRPr lang="ko-KR" altLang="en-US" sz="1400" b="1" dirty="0">
                  <a:solidFill>
                    <a:schemeClr val="tx1"/>
                  </a:solidFill>
                  <a:latin typeface="Arial" pitchFamily="34" charset="0"/>
                  <a:cs typeface="Arial" pitchFamily="34" charset="0"/>
                </a:endParaRPr>
              </a:p>
            </p:txBody>
          </p:sp>
        </p:grpSp>
        <p:sp>
          <p:nvSpPr>
            <p:cNvPr id="28" name="TextBox 172"/>
            <p:cNvSpPr txBox="1">
              <a:spLocks noChangeArrowheads="1"/>
            </p:cNvSpPr>
            <p:nvPr/>
          </p:nvSpPr>
          <p:spPr bwMode="auto">
            <a:xfrm>
              <a:off x="1823616" y="2762194"/>
              <a:ext cx="7704856" cy="461665"/>
            </a:xfrm>
            <a:prstGeom prst="rect">
              <a:avLst/>
            </a:prstGeom>
            <a:noFill/>
            <a:ln w="9525">
              <a:noFill/>
              <a:miter lim="800000"/>
              <a:headEnd/>
              <a:tailEnd/>
            </a:ln>
          </p:spPr>
          <p:txBody>
            <a:bodyPr>
              <a:spAutoFit/>
            </a:bodyPr>
            <a:lstStyle/>
            <a:p>
              <a:r>
                <a:rPr kumimoji="0" lang="en-US" altLang="ko-KR" sz="2400" dirty="0">
                  <a:latin typeface="Arial" pitchFamily="34" charset="0"/>
                  <a:ea typeface="휴먼모음T" pitchFamily="18" charset="-127"/>
                  <a:cs typeface="Arial" pitchFamily="34" charset="0"/>
                </a:rPr>
                <a:t>AI Platform Applications, Biz. Model and </a:t>
              </a:r>
              <a:r>
                <a:rPr kumimoji="0" lang="en-US" altLang="ko-KR" sz="2400" dirty="0">
                  <a:solidFill>
                    <a:srgbClr val="0000FF"/>
                  </a:solidFill>
                  <a:latin typeface="Arial" pitchFamily="34" charset="0"/>
                  <a:ea typeface="휴먼모음T" pitchFamily="18" charset="-127"/>
                  <a:cs typeface="Arial" pitchFamily="34" charset="0"/>
                </a:rPr>
                <a:t>Start-Up</a:t>
              </a:r>
            </a:p>
          </p:txBody>
        </p:sp>
      </p:grpSp>
      <p:grpSp>
        <p:nvGrpSpPr>
          <p:cNvPr id="31" name="그룹 136"/>
          <p:cNvGrpSpPr>
            <a:grpSpLocks/>
          </p:cNvGrpSpPr>
          <p:nvPr/>
        </p:nvGrpSpPr>
        <p:grpSpPr bwMode="auto">
          <a:xfrm>
            <a:off x="1063120" y="5487943"/>
            <a:ext cx="8425734" cy="647700"/>
            <a:chOff x="1103611" y="2696293"/>
            <a:chExt cx="8424861" cy="647700"/>
          </a:xfrm>
        </p:grpSpPr>
        <p:grpSp>
          <p:nvGrpSpPr>
            <p:cNvPr id="32" name="그룹 153"/>
            <p:cNvGrpSpPr>
              <a:grpSpLocks/>
            </p:cNvGrpSpPr>
            <p:nvPr/>
          </p:nvGrpSpPr>
          <p:grpSpPr bwMode="auto">
            <a:xfrm>
              <a:off x="1103611" y="2696293"/>
              <a:ext cx="7989887" cy="647700"/>
              <a:chOff x="1153424" y="5229198"/>
              <a:chExt cx="7990576" cy="648072"/>
            </a:xfrm>
          </p:grpSpPr>
          <p:sp>
            <p:nvSpPr>
              <p:cNvPr id="34" name="모서리가 둥근 직사각형 33"/>
              <p:cNvSpPr/>
              <p:nvPr/>
            </p:nvSpPr>
            <p:spPr>
              <a:xfrm>
                <a:off x="1430779" y="5819775"/>
                <a:ext cx="7713221" cy="45719"/>
              </a:xfrm>
              <a:prstGeom prst="roundRect">
                <a:avLst/>
              </a:prstGeom>
              <a:solidFill>
                <a:srgbClr val="82B000"/>
              </a:solidFill>
              <a:ln w="28575">
                <a:noFill/>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endParaRPr lang="ko-KR" altLang="en-US" sz="1400">
                  <a:solidFill>
                    <a:schemeClr val="tx1"/>
                  </a:solidFill>
                  <a:latin typeface="Arial" pitchFamily="34" charset="0"/>
                  <a:cs typeface="Arial" pitchFamily="34" charset="0"/>
                </a:endParaRPr>
              </a:p>
            </p:txBody>
          </p:sp>
          <p:sp>
            <p:nvSpPr>
              <p:cNvPr id="36" name="타원 35"/>
              <p:cNvSpPr/>
              <p:nvPr/>
            </p:nvSpPr>
            <p:spPr bwMode="auto">
              <a:xfrm rot="10800000" flipV="1">
                <a:off x="1153424" y="5229198"/>
                <a:ext cx="648074" cy="648072"/>
              </a:xfrm>
              <a:prstGeom prst="ellipse">
                <a:avLst/>
              </a:prstGeom>
              <a:solidFill>
                <a:schemeClr val="bg1">
                  <a:lumMod val="75000"/>
                </a:schemeClr>
              </a:solidFill>
              <a:ln w="28575">
                <a:noFill/>
                <a:headEnd/>
                <a:tailEnd/>
              </a:ln>
              <a:effectLst>
                <a:outerShdw blurRad="63500" sx="102000" sy="102000" algn="ctr"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altLang="ko-KR" sz="1400" b="1" dirty="0">
                    <a:solidFill>
                      <a:schemeClr val="tx1"/>
                    </a:solidFill>
                    <a:latin typeface="Arial" pitchFamily="34" charset="0"/>
                    <a:cs typeface="Arial" pitchFamily="34" charset="0"/>
                  </a:rPr>
                  <a:t>6</a:t>
                </a:r>
                <a:endParaRPr lang="ko-KR" altLang="en-US" sz="1400" b="1" dirty="0">
                  <a:solidFill>
                    <a:schemeClr val="tx1"/>
                  </a:solidFill>
                  <a:latin typeface="Arial" pitchFamily="34" charset="0"/>
                  <a:cs typeface="Arial" pitchFamily="34" charset="0"/>
                </a:endParaRPr>
              </a:p>
            </p:txBody>
          </p:sp>
        </p:grpSp>
        <p:sp>
          <p:nvSpPr>
            <p:cNvPr id="33" name="TextBox 172"/>
            <p:cNvSpPr txBox="1">
              <a:spLocks noChangeArrowheads="1"/>
            </p:cNvSpPr>
            <p:nvPr/>
          </p:nvSpPr>
          <p:spPr bwMode="auto">
            <a:xfrm>
              <a:off x="1823616" y="2762194"/>
              <a:ext cx="7704856" cy="461665"/>
            </a:xfrm>
            <a:prstGeom prst="rect">
              <a:avLst/>
            </a:prstGeom>
            <a:noFill/>
            <a:ln w="9525">
              <a:noFill/>
              <a:miter lim="800000"/>
              <a:headEnd/>
              <a:tailEnd/>
            </a:ln>
          </p:spPr>
          <p:txBody>
            <a:bodyPr>
              <a:spAutoFit/>
            </a:bodyPr>
            <a:lstStyle/>
            <a:p>
              <a:r>
                <a:rPr kumimoji="0" lang="en-US" altLang="ko-KR" sz="2400" dirty="0">
                  <a:latin typeface="Arial" pitchFamily="34" charset="0"/>
                  <a:ea typeface="휴먼모음T" pitchFamily="18" charset="-127"/>
                  <a:cs typeface="Arial" pitchFamily="34" charset="0"/>
                  <a:sym typeface="Wingdings" pitchFamily="2" charset="2"/>
                </a:rPr>
                <a:t>AI Platform Project </a:t>
              </a:r>
              <a:r>
                <a:rPr kumimoji="0" lang="en-US" altLang="ko-KR" sz="2000" dirty="0">
                  <a:latin typeface="Arial" pitchFamily="34" charset="0"/>
                  <a:ea typeface="휴먼모음T" pitchFamily="18" charset="-127"/>
                  <a:cs typeface="Arial" pitchFamily="34" charset="0"/>
                  <a:sym typeface="Wingdings" pitchFamily="2" charset="2"/>
                </a:rPr>
                <a:t>(Platform Architecture + Biz. Model) </a:t>
              </a:r>
              <a:endParaRPr kumimoji="0" lang="en-US" altLang="ko-KR" sz="2000" dirty="0">
                <a:latin typeface="Arial" pitchFamily="34" charset="0"/>
                <a:ea typeface="휴먼모음T" pitchFamily="18" charset="-127"/>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by="(-#ppt_w*2)" calcmode="lin" valueType="num">
                                      <p:cBhvr rctx="PPT">
                                        <p:cTn id="7" dur="500" autoRev="1" fill="hold">
                                          <p:stCondLst>
                                            <p:cond delay="0"/>
                                          </p:stCondLst>
                                        </p:cTn>
                                        <p:tgtEl>
                                          <p:spTgt spid="8"/>
                                        </p:tgtEl>
                                        <p:attrNameLst>
                                          <p:attrName>ppt_w</p:attrName>
                                        </p:attrNameLst>
                                      </p:cBhvr>
                                    </p:anim>
                                    <p:anim by="(#ppt_w*0.50)" calcmode="lin" valueType="num">
                                      <p:cBhvr>
                                        <p:cTn id="8" dur="500" decel="50000" autoRev="1" fill="hold">
                                          <p:stCondLst>
                                            <p:cond delay="0"/>
                                          </p:stCondLst>
                                        </p:cTn>
                                        <p:tgtEl>
                                          <p:spTgt spid="8"/>
                                        </p:tgtEl>
                                        <p:attrNameLst>
                                          <p:attrName>ppt_x</p:attrName>
                                        </p:attrNameLst>
                                      </p:cBhvr>
                                    </p:anim>
                                    <p:anim from="(-#ppt_h/2)" to="(#ppt_y)" calcmode="lin" valueType="num">
                                      <p:cBhvr>
                                        <p:cTn id="9" dur="1000" fill="hold">
                                          <p:stCondLst>
                                            <p:cond delay="0"/>
                                          </p:stCondLst>
                                        </p:cTn>
                                        <p:tgtEl>
                                          <p:spTgt spid="8"/>
                                        </p:tgtEl>
                                        <p:attrNameLst>
                                          <p:attrName>ppt_y</p:attrName>
                                        </p:attrNameLst>
                                      </p:cBhvr>
                                    </p:anim>
                                    <p:animRot by="21600000">
                                      <p:cBhvr>
                                        <p:cTn id="10" dur="1000" fill="hold">
                                          <p:stCondLst>
                                            <p:cond delay="0"/>
                                          </p:stCondLst>
                                        </p:cTn>
                                        <p:tgtEl>
                                          <p:spTgt spid="8"/>
                                        </p:tgtEl>
                                        <p:attrNameLst>
                                          <p:attrName>r</p:attrName>
                                        </p:attrNameLst>
                                      </p:cBhvr>
                                    </p:animRot>
                                  </p:childTnLst>
                                </p:cTn>
                              </p:par>
                            </p:childTnLst>
                          </p:cTn>
                        </p:par>
                        <p:par>
                          <p:cTn id="11" fill="hold">
                            <p:stCondLst>
                              <p:cond delay="3100"/>
                            </p:stCondLst>
                            <p:childTnLst>
                              <p:par>
                                <p:cTn id="12" presetID="42"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par>
                          <p:cTn id="17" fill="hold">
                            <p:stCondLst>
                              <p:cond delay="4100"/>
                            </p:stCondLst>
                            <p:childTnLst>
                              <p:par>
                                <p:cTn id="18" presetID="42"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par>
                          <p:cTn id="23" fill="hold">
                            <p:stCondLst>
                              <p:cond delay="5100"/>
                            </p:stCondLst>
                            <p:childTnLst>
                              <p:par>
                                <p:cTn id="24" presetID="42"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par>
                          <p:cTn id="29" fill="hold">
                            <p:stCondLst>
                              <p:cond delay="6100"/>
                            </p:stCondLst>
                            <p:childTnLst>
                              <p:par>
                                <p:cTn id="30" presetID="42"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childTnLst>
                          </p:cTn>
                        </p:par>
                        <p:par>
                          <p:cTn id="35" fill="hold">
                            <p:stCondLst>
                              <p:cond delay="7100"/>
                            </p:stCondLst>
                            <p:childTnLst>
                              <p:par>
                                <p:cTn id="36" presetID="42" presetClass="entr" presetSubtype="0" fill="hold"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1000"/>
                                        <p:tgtEl>
                                          <p:spTgt spid="26"/>
                                        </p:tgtEl>
                                      </p:cBhvr>
                                    </p:animEffect>
                                    <p:anim calcmode="lin" valueType="num">
                                      <p:cBhvr>
                                        <p:cTn id="39" dur="1000" fill="hold"/>
                                        <p:tgtEl>
                                          <p:spTgt spid="26"/>
                                        </p:tgtEl>
                                        <p:attrNameLst>
                                          <p:attrName>ppt_x</p:attrName>
                                        </p:attrNameLst>
                                      </p:cBhvr>
                                      <p:tavLst>
                                        <p:tav tm="0">
                                          <p:val>
                                            <p:strVal val="#ppt_x"/>
                                          </p:val>
                                        </p:tav>
                                        <p:tav tm="100000">
                                          <p:val>
                                            <p:strVal val="#ppt_x"/>
                                          </p:val>
                                        </p:tav>
                                      </p:tavLst>
                                    </p:anim>
                                    <p:anim calcmode="lin" valueType="num">
                                      <p:cBhvr>
                                        <p:cTn id="40" dur="1000" fill="hold"/>
                                        <p:tgtEl>
                                          <p:spTgt spid="26"/>
                                        </p:tgtEl>
                                        <p:attrNameLst>
                                          <p:attrName>ppt_y</p:attrName>
                                        </p:attrNameLst>
                                      </p:cBhvr>
                                      <p:tavLst>
                                        <p:tav tm="0">
                                          <p:val>
                                            <p:strVal val="#ppt_y+.1"/>
                                          </p:val>
                                        </p:tav>
                                        <p:tav tm="100000">
                                          <p:val>
                                            <p:strVal val="#ppt_y"/>
                                          </p:val>
                                        </p:tav>
                                      </p:tavLst>
                                    </p:anim>
                                  </p:childTnLst>
                                </p:cTn>
                              </p:par>
                            </p:childTnLst>
                          </p:cTn>
                        </p:par>
                        <p:par>
                          <p:cTn id="41" fill="hold">
                            <p:stCondLst>
                              <p:cond delay="8100"/>
                            </p:stCondLst>
                            <p:childTnLst>
                              <p:par>
                                <p:cTn id="42" presetID="42" presetClass="entr" presetSubtype="0"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1000"/>
                                        <p:tgtEl>
                                          <p:spTgt spid="31"/>
                                        </p:tgtEl>
                                      </p:cBhvr>
                                    </p:animEffect>
                                    <p:anim calcmode="lin" valueType="num">
                                      <p:cBhvr>
                                        <p:cTn id="45" dur="1000" fill="hold"/>
                                        <p:tgtEl>
                                          <p:spTgt spid="31"/>
                                        </p:tgtEl>
                                        <p:attrNameLst>
                                          <p:attrName>ppt_x</p:attrName>
                                        </p:attrNameLst>
                                      </p:cBhvr>
                                      <p:tavLst>
                                        <p:tav tm="0">
                                          <p:val>
                                            <p:strVal val="#ppt_x"/>
                                          </p:val>
                                        </p:tav>
                                        <p:tav tm="100000">
                                          <p:val>
                                            <p:strVal val="#ppt_x"/>
                                          </p:val>
                                        </p:tav>
                                      </p:tavLst>
                                    </p:anim>
                                    <p:anim calcmode="lin" valueType="num">
                                      <p:cBhvr>
                                        <p:cTn id="4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200472" y="230125"/>
            <a:ext cx="9433048" cy="6480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11" name="TextBox 10"/>
          <p:cNvSpPr txBox="1"/>
          <p:nvPr/>
        </p:nvSpPr>
        <p:spPr>
          <a:xfrm>
            <a:off x="632520" y="1062940"/>
            <a:ext cx="8712968" cy="5324535"/>
          </a:xfrm>
          <a:prstGeom prst="rect">
            <a:avLst/>
          </a:prstGeom>
          <a:noFill/>
          <a:ln>
            <a:solidFill>
              <a:srgbClr val="FF0000"/>
            </a:solidFill>
          </a:ln>
        </p:spPr>
        <p:txBody>
          <a:bodyPr wrap="square" rtlCol="0">
            <a:spAutoFit/>
          </a:bodyPr>
          <a:lstStyle/>
          <a:p>
            <a:pPr marL="514350" indent="-514350">
              <a:buFont typeface="+mj-lt"/>
              <a:buAutoNum type="arabicPeriod"/>
            </a:pP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Introduction of Syllabus (An outline of the subjects in a course)</a:t>
            </a:r>
          </a:p>
          <a:p>
            <a:pPr marL="514350" indent="-514350">
              <a:buFont typeface="+mj-lt"/>
              <a:buAutoNum type="arabicPeriod"/>
            </a:pP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4</a:t>
            </a:r>
            <a:r>
              <a:rPr lang="en-US" altLang="ko-KR" sz="2000" b="1" baseline="30000" dirty="0">
                <a:latin typeface="함초롬바탕" panose="02030604000101010101" pitchFamily="18" charset="-127"/>
                <a:ea typeface="함초롬바탕" panose="02030604000101010101" pitchFamily="18" charset="-127"/>
                <a:cs typeface="함초롬바탕" panose="02030604000101010101" pitchFamily="18" charset="-127"/>
              </a:rPr>
              <a:t>th</a:t>
            </a: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 Industrial revolution and required technology</a:t>
            </a:r>
          </a:p>
          <a:p>
            <a:pPr marL="514350" indent="-514350">
              <a:buFont typeface="+mj-lt"/>
              <a:buAutoNum type="arabicPeriod"/>
            </a:pP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Artificial Intelligence Convergence Platform Overview</a:t>
            </a:r>
          </a:p>
          <a:p>
            <a:pPr marL="514350" indent="-514350">
              <a:buFont typeface="+mj-lt"/>
              <a:buAutoNum type="arabicPeriod"/>
            </a:pP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Case Study I such as The nations of delivery, Uber and </a:t>
            </a:r>
            <a:r>
              <a:rPr lang="en-US" altLang="ko-KR" sz="2000" b="1" dirty="0" err="1">
                <a:latin typeface="함초롬바탕" panose="02030604000101010101" pitchFamily="18" charset="-127"/>
                <a:ea typeface="함초롬바탕" panose="02030604000101010101" pitchFamily="18" charset="-127"/>
                <a:cs typeface="함초롬바탕" panose="02030604000101010101" pitchFamily="18" charset="-127"/>
              </a:rPr>
              <a:t>Kakao</a:t>
            </a: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 etc.</a:t>
            </a:r>
          </a:p>
          <a:p>
            <a:pPr marL="514350" indent="-514350">
              <a:buFont typeface="+mj-lt"/>
              <a:buAutoNum type="arabicPeriod"/>
            </a:pP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Case Study II such as Amazon and Airbnb etc.</a:t>
            </a:r>
          </a:p>
          <a:p>
            <a:pPr marL="514350" indent="-514350">
              <a:buFont typeface="+mj-lt"/>
              <a:buAutoNum type="arabicPeriod"/>
            </a:pP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Strategy for Future platform design and Characteristics</a:t>
            </a:r>
          </a:p>
          <a:p>
            <a:pPr marL="514350" indent="-514350">
              <a:buFont typeface="+mj-lt"/>
              <a:buAutoNum type="arabicPeriod"/>
            </a:pP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Success factors and key functions for future platform</a:t>
            </a:r>
          </a:p>
          <a:p>
            <a:pPr marL="514350" indent="-514350">
              <a:buFont typeface="+mj-lt"/>
              <a:buAutoNum type="arabicPeriod"/>
            </a:pP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Midterm test</a:t>
            </a:r>
          </a:p>
          <a:p>
            <a:pPr marL="514350" indent="-514350">
              <a:buFont typeface="+mj-lt"/>
              <a:buAutoNum type="arabicPeriod"/>
            </a:pP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Future platform design and implementation plan #1 (modularization and development framework PDLC)</a:t>
            </a:r>
          </a:p>
          <a:p>
            <a:pPr marL="514350" indent="-514350">
              <a:buFont typeface="+mj-lt"/>
              <a:buAutoNum type="arabicPeriod"/>
            </a:pP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Future platform design and implementation plan #2 (Development framework PDLC: design and implementation)</a:t>
            </a:r>
          </a:p>
          <a:p>
            <a:pPr marL="514350" indent="-514350">
              <a:buFont typeface="+mj-lt"/>
              <a:buAutoNum type="arabicPeriod"/>
            </a:pP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Subscription Economy and Sharing Economy</a:t>
            </a:r>
          </a:p>
          <a:p>
            <a:pPr marL="514350" indent="-514350">
              <a:buFont typeface="+mj-lt"/>
              <a:buAutoNum type="arabicPeriod"/>
            </a:pP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AI Convergence Platform 1 </a:t>
            </a:r>
          </a:p>
          <a:p>
            <a:pPr marL="514350" indent="-514350">
              <a:buFont typeface="+mj-lt"/>
              <a:buAutoNum type="arabicPeriod"/>
            </a:pP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AI Convergence Platform 2</a:t>
            </a:r>
          </a:p>
          <a:p>
            <a:pPr marL="514350" indent="-514350">
              <a:buFont typeface="+mj-lt"/>
              <a:buAutoNum type="arabicPeriod"/>
            </a:pP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Group discussion and presentation </a:t>
            </a:r>
          </a:p>
          <a:p>
            <a:pPr marL="514350" indent="-514350">
              <a:buFont typeface="+mj-lt"/>
              <a:buAutoNum type="arabicPeriod"/>
            </a:pP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Final Exam</a:t>
            </a:r>
          </a:p>
        </p:txBody>
      </p:sp>
      <p:sp>
        <p:nvSpPr>
          <p:cNvPr id="12" name="제목 1"/>
          <p:cNvSpPr txBox="1">
            <a:spLocks/>
          </p:cNvSpPr>
          <p:nvPr/>
        </p:nvSpPr>
        <p:spPr>
          <a:xfrm>
            <a:off x="488504" y="230125"/>
            <a:ext cx="5760640" cy="832815"/>
          </a:xfrm>
          <a:prstGeom prst="rect">
            <a:avLst/>
          </a:prstGeom>
        </p:spPr>
        <p:txBody>
          <a:bodyPr>
            <a:normAutofit/>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kumimoji="0" lang="en-US" altLang="ko-KR" b="1" dirty="0"/>
              <a:t>W</a:t>
            </a:r>
            <a:r>
              <a:rPr kumimoji="0" lang="en-US" altLang="ko-KR" sz="2700" b="1" dirty="0"/>
              <a:t>eekly Lecture Topics (Syllabus)</a:t>
            </a:r>
            <a:endParaRPr kumimoji="0" lang="ko-KR" altLang="en-US" sz="2800" b="1" dirty="0"/>
          </a:p>
        </p:txBody>
      </p:sp>
    </p:spTree>
    <p:extLst>
      <p:ext uri="{BB962C8B-B14F-4D97-AF65-F5344CB8AC3E}">
        <p14:creationId xmlns:p14="http://schemas.microsoft.com/office/powerpoint/2010/main" val="4085487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99"/>
        </a:solidFill>
        <a:effectLst/>
      </p:bgPr>
    </p:bg>
    <p:spTree>
      <p:nvGrpSpPr>
        <p:cNvPr id="1" name=""/>
        <p:cNvGrpSpPr/>
        <p:nvPr/>
      </p:nvGrpSpPr>
      <p:grpSpPr>
        <a:xfrm>
          <a:off x="0" y="0"/>
          <a:ext cx="0" cy="0"/>
          <a:chOff x="0" y="0"/>
          <a:chExt cx="0" cy="0"/>
        </a:xfrm>
      </p:grpSpPr>
      <p:sp>
        <p:nvSpPr>
          <p:cNvPr id="32" name="Line 40"/>
          <p:cNvSpPr>
            <a:spLocks noChangeShapeType="1"/>
          </p:cNvSpPr>
          <p:nvPr/>
        </p:nvSpPr>
        <p:spPr bwMode="gray">
          <a:xfrm>
            <a:off x="7261995" y="3923407"/>
            <a:ext cx="587375" cy="0"/>
          </a:xfrm>
          <a:prstGeom prst="line">
            <a:avLst/>
          </a:prstGeom>
          <a:no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ko-KR" altLang="en-US"/>
          </a:p>
        </p:txBody>
      </p:sp>
      <p:sp>
        <p:nvSpPr>
          <p:cNvPr id="33" name="Line 41"/>
          <p:cNvSpPr>
            <a:spLocks noChangeShapeType="1"/>
          </p:cNvSpPr>
          <p:nvPr/>
        </p:nvSpPr>
        <p:spPr bwMode="gray">
          <a:xfrm flipV="1">
            <a:off x="6885756" y="3923408"/>
            <a:ext cx="376238" cy="333375"/>
          </a:xfrm>
          <a:prstGeom prst="line">
            <a:avLst/>
          </a:prstGeom>
          <a:no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ko-KR" altLang="en-US"/>
          </a:p>
        </p:txBody>
      </p:sp>
      <p:sp>
        <p:nvSpPr>
          <p:cNvPr id="36" name="Line 40"/>
          <p:cNvSpPr>
            <a:spLocks noChangeShapeType="1"/>
          </p:cNvSpPr>
          <p:nvPr/>
        </p:nvSpPr>
        <p:spPr bwMode="gray">
          <a:xfrm rot="13500000">
            <a:off x="1575569" y="4555232"/>
            <a:ext cx="539750" cy="0"/>
          </a:xfrm>
          <a:prstGeom prst="line">
            <a:avLst/>
          </a:prstGeom>
          <a:no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latinLnBrk="0">
              <a:defRPr/>
            </a:pPr>
            <a:endParaRPr kumimoji="0" lang="ko-KR" altLang="en-US">
              <a:latin typeface="Arial" charset="0"/>
              <a:ea typeface="+mn-ea"/>
            </a:endParaRPr>
          </a:p>
        </p:txBody>
      </p:sp>
      <p:sp>
        <p:nvSpPr>
          <p:cNvPr id="37" name="Line 41"/>
          <p:cNvSpPr>
            <a:spLocks noChangeShapeType="1"/>
          </p:cNvSpPr>
          <p:nvPr/>
        </p:nvSpPr>
        <p:spPr bwMode="gray">
          <a:xfrm rot="13500000" flipV="1">
            <a:off x="2174057" y="4428232"/>
            <a:ext cx="587375" cy="623888"/>
          </a:xfrm>
          <a:prstGeom prst="line">
            <a:avLst/>
          </a:prstGeom>
          <a:no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latinLnBrk="0">
              <a:defRPr/>
            </a:pPr>
            <a:endParaRPr kumimoji="0" lang="ko-KR" altLang="en-US">
              <a:latin typeface="Arial" charset="0"/>
              <a:ea typeface="+mn-ea"/>
            </a:endParaRPr>
          </a:p>
        </p:txBody>
      </p:sp>
      <p:sp>
        <p:nvSpPr>
          <p:cNvPr id="38" name="Line 40"/>
          <p:cNvSpPr>
            <a:spLocks noChangeShapeType="1"/>
          </p:cNvSpPr>
          <p:nvPr/>
        </p:nvSpPr>
        <p:spPr bwMode="gray">
          <a:xfrm>
            <a:off x="6135689" y="1520825"/>
            <a:ext cx="587375" cy="0"/>
          </a:xfrm>
          <a:prstGeom prst="line">
            <a:avLst/>
          </a:prstGeom>
          <a:no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ko-KR" altLang="en-US"/>
          </a:p>
        </p:txBody>
      </p:sp>
      <p:sp>
        <p:nvSpPr>
          <p:cNvPr id="39" name="Line 41"/>
          <p:cNvSpPr>
            <a:spLocks noChangeShapeType="1"/>
          </p:cNvSpPr>
          <p:nvPr/>
        </p:nvSpPr>
        <p:spPr bwMode="gray">
          <a:xfrm flipV="1">
            <a:off x="5449889" y="1520825"/>
            <a:ext cx="687387" cy="622300"/>
          </a:xfrm>
          <a:prstGeom prst="line">
            <a:avLst/>
          </a:prstGeom>
          <a:no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ko-KR" altLang="en-US"/>
          </a:p>
        </p:txBody>
      </p:sp>
      <p:sp>
        <p:nvSpPr>
          <p:cNvPr id="26" name="TextBox 25"/>
          <p:cNvSpPr txBox="1">
            <a:spLocks noChangeArrowheads="1"/>
          </p:cNvSpPr>
          <p:nvPr/>
        </p:nvSpPr>
        <p:spPr bwMode="auto">
          <a:xfrm>
            <a:off x="272480" y="457765"/>
            <a:ext cx="2970239" cy="584775"/>
          </a:xfrm>
          <a:prstGeom prst="rect">
            <a:avLst/>
          </a:prstGeom>
          <a:noFill/>
          <a:ln w="9525">
            <a:noFill/>
            <a:miter lim="800000"/>
            <a:headEnd/>
            <a:tailEnd/>
          </a:ln>
        </p:spPr>
        <p:txBody>
          <a:bodyPr wrap="square" anchor="ctr">
            <a:spAutoFit/>
          </a:bodyPr>
          <a:lstStyle/>
          <a:p>
            <a:r>
              <a:rPr lang="en-US" altLang="ko-KR" sz="3200" b="1" dirty="0">
                <a:solidFill>
                  <a:srgbClr val="FFFF66"/>
                </a:solidFill>
                <a:latin typeface="+mn-ea"/>
                <a:ea typeface="+mn-ea"/>
                <a:cs typeface="Times New Roman" pitchFamily="18" charset="0"/>
              </a:rPr>
              <a:t>Evaluation</a:t>
            </a:r>
          </a:p>
        </p:txBody>
      </p:sp>
      <p:sp>
        <p:nvSpPr>
          <p:cNvPr id="17" name="TextBox 16"/>
          <p:cNvSpPr txBox="1"/>
          <p:nvPr/>
        </p:nvSpPr>
        <p:spPr>
          <a:xfrm>
            <a:off x="344488" y="1124744"/>
            <a:ext cx="8712968" cy="5324535"/>
          </a:xfrm>
          <a:prstGeom prst="rect">
            <a:avLst/>
          </a:prstGeom>
          <a:noFill/>
          <a:ln>
            <a:solidFill>
              <a:srgbClr val="FF0000"/>
            </a:solidFill>
          </a:ln>
        </p:spPr>
        <p:txBody>
          <a:bodyPr wrap="square" rtlCol="0">
            <a:spAutoFit/>
          </a:bodyPr>
          <a:lstStyle/>
          <a:p>
            <a:pPr marL="342900" indent="-342900">
              <a:buFont typeface="Wingdings" panose="05000000000000000000" pitchFamily="2" charset="2"/>
              <a:buChar char="l"/>
            </a:pPr>
            <a:r>
              <a:rPr lang="en-US" altLang="ko-KR" sz="2000" dirty="0">
                <a:solidFill>
                  <a:srgbClr val="FFFF00"/>
                </a:solidFill>
                <a:latin typeface="맑은 고딕" panose="020B0503020000020004" pitchFamily="50" charset="-127"/>
                <a:ea typeface="맑은 고딕" panose="020B0503020000020004" pitchFamily="50" charset="-127"/>
              </a:rPr>
              <a:t>Exams</a:t>
            </a:r>
            <a:r>
              <a:rPr lang="en-US" altLang="ko-KR" sz="2000" dirty="0">
                <a:solidFill>
                  <a:schemeClr val="bg1"/>
                </a:solidFill>
                <a:latin typeface="맑은 고딕" panose="020B0503020000020004" pitchFamily="50" charset="-127"/>
                <a:ea typeface="맑은 고딕" panose="020B0503020000020004" pitchFamily="50" charset="-127"/>
              </a:rPr>
              <a:t> (total 50%)</a:t>
            </a:r>
          </a:p>
          <a:p>
            <a:pPr marL="800100" lvl="1" indent="-342900">
              <a:buFont typeface="Wingdings" panose="05000000000000000000" pitchFamily="2" charset="2"/>
              <a:buChar char="ü"/>
            </a:pPr>
            <a:r>
              <a:rPr lang="en-US" altLang="ko-KR" sz="2000" dirty="0">
                <a:solidFill>
                  <a:schemeClr val="bg1"/>
                </a:solidFill>
                <a:latin typeface="맑은 고딕" panose="020B0503020000020004" pitchFamily="50" charset="-127"/>
                <a:ea typeface="맑은 고딕" panose="020B0503020000020004" pitchFamily="50" charset="-127"/>
              </a:rPr>
              <a:t>Midterm exam (30%) </a:t>
            </a:r>
          </a:p>
          <a:p>
            <a:pPr marL="800100" lvl="1" indent="-342900">
              <a:buFont typeface="Wingdings" panose="05000000000000000000" pitchFamily="2" charset="2"/>
              <a:buChar char="ü"/>
            </a:pPr>
            <a:r>
              <a:rPr lang="en-US" altLang="ko-KR" sz="2000" dirty="0">
                <a:solidFill>
                  <a:schemeClr val="bg1"/>
                </a:solidFill>
                <a:latin typeface="맑은 고딕" panose="020B0503020000020004" pitchFamily="50" charset="-127"/>
                <a:ea typeface="맑은 고딕" panose="020B0503020000020004" pitchFamily="50" charset="-127"/>
              </a:rPr>
              <a:t>Final test (20%)</a:t>
            </a:r>
          </a:p>
          <a:p>
            <a:pPr marL="800100" lvl="1" indent="-342900">
              <a:buFont typeface="Wingdings" panose="05000000000000000000" pitchFamily="2" charset="2"/>
              <a:buChar char="ü"/>
            </a:pPr>
            <a:endParaRPr lang="en-US" altLang="ko-KR" sz="2000" dirty="0">
              <a:solidFill>
                <a:schemeClr val="bg1"/>
              </a:solidFill>
              <a:latin typeface="맑은 고딕" panose="020B0503020000020004" pitchFamily="50" charset="-127"/>
              <a:ea typeface="맑은 고딕" panose="020B0503020000020004" pitchFamily="50" charset="-127"/>
            </a:endParaRPr>
          </a:p>
          <a:p>
            <a:pPr marL="342900" indent="-342900">
              <a:buFont typeface="Wingdings" panose="05000000000000000000" pitchFamily="2" charset="2"/>
              <a:buChar char="l"/>
            </a:pPr>
            <a:r>
              <a:rPr lang="en-US" altLang="ko-KR" sz="2000" dirty="0">
                <a:solidFill>
                  <a:schemeClr val="bg1"/>
                </a:solidFill>
                <a:latin typeface="맑은 고딕" panose="020B0503020000020004" pitchFamily="50" charset="-127"/>
                <a:ea typeface="맑은 고딕" panose="020B0503020000020004" pitchFamily="50" charset="-127"/>
              </a:rPr>
              <a:t>Only one </a:t>
            </a:r>
            <a:r>
              <a:rPr lang="en-US" altLang="ko-KR" sz="2000" dirty="0">
                <a:solidFill>
                  <a:srgbClr val="FFFF00"/>
                </a:solidFill>
                <a:latin typeface="맑은 고딕" panose="020B0503020000020004" pitchFamily="50" charset="-127"/>
                <a:ea typeface="맑은 고딕" panose="020B0503020000020004" pitchFamily="50" charset="-127"/>
              </a:rPr>
              <a:t>Homework</a:t>
            </a:r>
            <a:r>
              <a:rPr lang="en-US" altLang="ko-KR" sz="2000" dirty="0">
                <a:solidFill>
                  <a:schemeClr val="bg1"/>
                </a:solidFill>
                <a:latin typeface="맑은 고딕" panose="020B0503020000020004" pitchFamily="50" charset="-127"/>
                <a:ea typeface="맑은 고딕" panose="020B0503020000020004" pitchFamily="50" charset="-127"/>
              </a:rPr>
              <a:t> Assignments (total 10%)</a:t>
            </a:r>
          </a:p>
          <a:p>
            <a:pPr marL="742950" lvl="1" indent="-285750">
              <a:buFont typeface="Wingdings" panose="05000000000000000000" pitchFamily="2" charset="2"/>
              <a:buChar char="ü"/>
            </a:pPr>
            <a:r>
              <a:rPr lang="en-US" altLang="ko-KR" sz="2000" dirty="0">
                <a:solidFill>
                  <a:schemeClr val="bg1"/>
                </a:solidFill>
                <a:latin typeface="맑은 고딕" panose="020B0503020000020004" pitchFamily="50" charset="-127"/>
                <a:ea typeface="맑은 고딕" panose="020B0503020000020004" pitchFamily="50" charset="-127"/>
              </a:rPr>
              <a:t>(Penalty) 20~50% deduction depending on the date submitted</a:t>
            </a:r>
          </a:p>
          <a:p>
            <a:pPr marL="742950" lvl="1" indent="-285750">
              <a:buFont typeface="Wingdings" panose="05000000000000000000" pitchFamily="2" charset="2"/>
              <a:buChar char="ü"/>
            </a:pPr>
            <a:endParaRPr lang="en-US" altLang="ko-KR" sz="2000" dirty="0">
              <a:solidFill>
                <a:schemeClr val="bg1"/>
              </a:solidFill>
              <a:latin typeface="맑은 고딕" panose="020B0503020000020004" pitchFamily="50" charset="-127"/>
              <a:ea typeface="맑은 고딕" panose="020B0503020000020004" pitchFamily="50" charset="-127"/>
            </a:endParaRPr>
          </a:p>
          <a:p>
            <a:pPr marL="342900" indent="-342900">
              <a:buFont typeface="Wingdings" panose="05000000000000000000" pitchFamily="2" charset="2"/>
              <a:buChar char="l"/>
            </a:pPr>
            <a:r>
              <a:rPr lang="en-US" altLang="ko-KR" sz="2000" dirty="0">
                <a:solidFill>
                  <a:schemeClr val="bg1"/>
                </a:solidFill>
                <a:latin typeface="맑은 고딕" panose="020B0503020000020004" pitchFamily="50" charset="-127"/>
                <a:ea typeface="맑은 고딕" panose="020B0503020000020004" pitchFamily="50" charset="-127"/>
              </a:rPr>
              <a:t>Group </a:t>
            </a:r>
            <a:r>
              <a:rPr lang="en-US" altLang="ko-KR" sz="2000" dirty="0">
                <a:solidFill>
                  <a:srgbClr val="FFFF00"/>
                </a:solidFill>
                <a:latin typeface="맑은 고딕" panose="020B0503020000020004" pitchFamily="50" charset="-127"/>
                <a:ea typeface="맑은 고딕" panose="020B0503020000020004" pitchFamily="50" charset="-127"/>
              </a:rPr>
              <a:t>project</a:t>
            </a:r>
            <a:r>
              <a:rPr lang="en-US" altLang="ko-KR" sz="2000" dirty="0">
                <a:solidFill>
                  <a:schemeClr val="bg1"/>
                </a:solidFill>
                <a:latin typeface="맑은 고딕" panose="020B0503020000020004" pitchFamily="50" charset="-127"/>
                <a:ea typeface="맑은 고딕" panose="020B0503020000020004" pitchFamily="50" charset="-127"/>
              </a:rPr>
              <a:t> (total 30%)</a:t>
            </a:r>
          </a:p>
          <a:p>
            <a:pPr marL="342900" indent="-342900">
              <a:buFont typeface="Wingdings" panose="05000000000000000000" pitchFamily="2" charset="2"/>
              <a:buChar char="l"/>
            </a:pPr>
            <a:endParaRPr lang="en-US" altLang="ko-KR" sz="2000" dirty="0">
              <a:solidFill>
                <a:schemeClr val="bg1"/>
              </a:solidFill>
              <a:latin typeface="맑은 고딕" panose="020B0503020000020004" pitchFamily="50" charset="-127"/>
              <a:ea typeface="맑은 고딕" panose="020B0503020000020004" pitchFamily="50" charset="-127"/>
            </a:endParaRPr>
          </a:p>
          <a:p>
            <a:pPr marL="742950" lvl="1" indent="-285750">
              <a:buFont typeface="Wingdings" panose="05000000000000000000" pitchFamily="2" charset="2"/>
              <a:buChar char="ü"/>
            </a:pPr>
            <a:r>
              <a:rPr lang="en-US" altLang="ko-KR" sz="2000" dirty="0">
                <a:solidFill>
                  <a:srgbClr val="FFFF00"/>
                </a:solidFill>
                <a:latin typeface="맑은 고딕" panose="020B0503020000020004" pitchFamily="50" charset="-127"/>
                <a:ea typeface="맑은 고딕" panose="020B0503020000020004" pitchFamily="50" charset="-127"/>
              </a:rPr>
              <a:t>A proposal + a final document </a:t>
            </a:r>
          </a:p>
          <a:p>
            <a:pPr marL="742950" lvl="1" indent="-285750">
              <a:buFont typeface="Wingdings" panose="05000000000000000000" pitchFamily="2" charset="2"/>
              <a:buChar char="ü"/>
            </a:pPr>
            <a:r>
              <a:rPr lang="en-US" altLang="ko-KR" sz="2000" dirty="0">
                <a:solidFill>
                  <a:schemeClr val="bg1"/>
                </a:solidFill>
                <a:latin typeface="맑은 고딕" panose="020B0503020000020004" pitchFamily="50" charset="-127"/>
                <a:ea typeface="맑은 고딕" panose="020B0503020000020004" pitchFamily="50" charset="-127"/>
              </a:rPr>
              <a:t>Any topic related to AI platform </a:t>
            </a:r>
          </a:p>
          <a:p>
            <a:pPr marL="742950" lvl="1" indent="-285750">
              <a:buFont typeface="Wingdings" panose="05000000000000000000" pitchFamily="2" charset="2"/>
              <a:buChar char="ü"/>
            </a:pPr>
            <a:r>
              <a:rPr lang="en-US" altLang="ko-KR" sz="2000" dirty="0">
                <a:solidFill>
                  <a:schemeClr val="bg1"/>
                </a:solidFill>
                <a:latin typeface="맑은 고딕" panose="020B0503020000020004" pitchFamily="50" charset="-127"/>
                <a:ea typeface="맑은 고딕" panose="020B0503020000020004" pitchFamily="50" charset="-127"/>
              </a:rPr>
              <a:t>3~4 persons per each team</a:t>
            </a:r>
          </a:p>
          <a:p>
            <a:pPr marL="742950" lvl="1" indent="-285750">
              <a:buFont typeface="Wingdings" panose="05000000000000000000" pitchFamily="2" charset="2"/>
              <a:buChar char="ü"/>
            </a:pPr>
            <a:r>
              <a:rPr lang="en-US" altLang="ko-KR" sz="2000" dirty="0">
                <a:solidFill>
                  <a:schemeClr val="bg1"/>
                </a:solidFill>
                <a:latin typeface="맑은 고딕" panose="020B0503020000020004" pitchFamily="50" charset="-127"/>
                <a:ea typeface="맑은 고딕" panose="020B0503020000020004" pitchFamily="50" charset="-127"/>
              </a:rPr>
              <a:t>Members of the same team may have different points depending on  the self-evaluation of each team with a total 100%</a:t>
            </a:r>
          </a:p>
          <a:p>
            <a:pPr marL="742950" lvl="1" indent="-285750">
              <a:buFont typeface="Wingdings" panose="05000000000000000000" pitchFamily="2" charset="2"/>
              <a:buChar char="ü"/>
            </a:pPr>
            <a:endParaRPr lang="en-US" altLang="ko-KR" sz="2000" dirty="0">
              <a:solidFill>
                <a:schemeClr val="bg1"/>
              </a:solidFill>
              <a:latin typeface="맑은 고딕" panose="020B0503020000020004" pitchFamily="50" charset="-127"/>
              <a:ea typeface="맑은 고딕" panose="020B0503020000020004" pitchFamily="50" charset="-127"/>
            </a:endParaRPr>
          </a:p>
          <a:p>
            <a:pPr marL="342900" indent="-342900">
              <a:buFont typeface="Wingdings" panose="05000000000000000000" pitchFamily="2" charset="2"/>
              <a:buChar char="l"/>
            </a:pPr>
            <a:r>
              <a:rPr lang="en-US" altLang="ko-KR" sz="2000" dirty="0">
                <a:solidFill>
                  <a:schemeClr val="bg1"/>
                </a:solidFill>
                <a:latin typeface="맑은 고딕" panose="020B0503020000020004" pitchFamily="50" charset="-127"/>
                <a:ea typeface="맑은 고딕" panose="020B0503020000020004" pitchFamily="50" charset="-127"/>
              </a:rPr>
              <a:t>Class </a:t>
            </a:r>
            <a:r>
              <a:rPr lang="en-US" altLang="ko-KR" sz="2000" dirty="0">
                <a:solidFill>
                  <a:srgbClr val="FFFF00"/>
                </a:solidFill>
                <a:latin typeface="맑은 고딕" panose="020B0503020000020004" pitchFamily="50" charset="-127"/>
                <a:ea typeface="맑은 고딕" panose="020B0503020000020004" pitchFamily="50" charset="-127"/>
              </a:rPr>
              <a:t>Attendance</a:t>
            </a:r>
            <a:r>
              <a:rPr lang="en-US" altLang="ko-KR" sz="2000" dirty="0">
                <a:solidFill>
                  <a:schemeClr val="bg1"/>
                </a:solidFill>
                <a:latin typeface="맑은 고딕" panose="020B0503020000020004" pitchFamily="50" charset="-127"/>
                <a:ea typeface="맑은 고딕" panose="020B0503020000020004" pitchFamily="50" charset="-127"/>
              </a:rPr>
              <a:t> (10%)</a:t>
            </a:r>
          </a:p>
          <a:p>
            <a:pPr marL="800100" lvl="1" indent="-342900">
              <a:buFont typeface="Wingdings" panose="05000000000000000000" pitchFamily="2" charset="2"/>
              <a:buChar char="ü"/>
            </a:pPr>
            <a:r>
              <a:rPr lang="en-US" altLang="ko-KR" sz="2000" dirty="0">
                <a:solidFill>
                  <a:schemeClr val="bg1"/>
                </a:solidFill>
                <a:latin typeface="맑은 고딕" panose="020B0503020000020004" pitchFamily="50" charset="-127"/>
                <a:ea typeface="맑은 고딕" panose="020B0503020000020004" pitchFamily="50" charset="-127"/>
              </a:rPr>
              <a:t>1% deduction per absence, 0.5% deduction per late attendance</a:t>
            </a:r>
          </a:p>
        </p:txBody>
      </p:sp>
    </p:spTree>
    <p:extLst>
      <p:ext uri="{BB962C8B-B14F-4D97-AF65-F5344CB8AC3E}">
        <p14:creationId xmlns:p14="http://schemas.microsoft.com/office/powerpoint/2010/main" val="240765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by="(-#ppt_w*2)" calcmode="lin" valueType="num">
                                      <p:cBhvr rctx="PPT">
                                        <p:cTn id="7" dur="500" autoRev="1" fill="hold">
                                          <p:stCondLst>
                                            <p:cond delay="0"/>
                                          </p:stCondLst>
                                        </p:cTn>
                                        <p:tgtEl>
                                          <p:spTgt spid="26"/>
                                        </p:tgtEl>
                                        <p:attrNameLst>
                                          <p:attrName>ppt_w</p:attrName>
                                        </p:attrNameLst>
                                      </p:cBhvr>
                                    </p:anim>
                                    <p:anim by="(#ppt_w*0.50)" calcmode="lin" valueType="num">
                                      <p:cBhvr>
                                        <p:cTn id="8" dur="500" decel="50000" autoRev="1" fill="hold">
                                          <p:stCondLst>
                                            <p:cond delay="0"/>
                                          </p:stCondLst>
                                        </p:cTn>
                                        <p:tgtEl>
                                          <p:spTgt spid="26"/>
                                        </p:tgtEl>
                                        <p:attrNameLst>
                                          <p:attrName>ppt_x</p:attrName>
                                        </p:attrNameLst>
                                      </p:cBhvr>
                                    </p:anim>
                                    <p:anim from="(-#ppt_h/2)" to="(#ppt_y)" calcmode="lin" valueType="num">
                                      <p:cBhvr>
                                        <p:cTn id="9" dur="1000" fill="hold">
                                          <p:stCondLst>
                                            <p:cond delay="0"/>
                                          </p:stCondLst>
                                        </p:cTn>
                                        <p:tgtEl>
                                          <p:spTgt spid="26"/>
                                        </p:tgtEl>
                                        <p:attrNameLst>
                                          <p:attrName>ppt_y</p:attrName>
                                        </p:attrNameLst>
                                      </p:cBhvr>
                                    </p:anim>
                                    <p:animRot by="21600000">
                                      <p:cBhvr>
                                        <p:cTn id="10" dur="1000" fill="hold">
                                          <p:stCondLst>
                                            <p:cond delay="0"/>
                                          </p:stCondLst>
                                        </p:cTn>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44466" y="142875"/>
            <a:ext cx="9612312" cy="657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7" name="직사각형 6"/>
          <p:cNvSpPr/>
          <p:nvPr/>
        </p:nvSpPr>
        <p:spPr>
          <a:xfrm>
            <a:off x="344488" y="548680"/>
            <a:ext cx="6264696" cy="584775"/>
          </a:xfrm>
          <a:prstGeom prst="rect">
            <a:avLst/>
          </a:prstGeom>
        </p:spPr>
        <p:txBody>
          <a:bodyPr wrap="square">
            <a:spAutoFit/>
          </a:bodyPr>
          <a:lstStyle/>
          <a:p>
            <a:pPr lvl="0" fontAlgn="auto">
              <a:spcBef>
                <a:spcPts val="0"/>
              </a:spcBef>
              <a:spcAft>
                <a:spcPts val="0"/>
              </a:spcAft>
              <a:defRPr/>
            </a:pPr>
            <a:r>
              <a:rPr lang="en-US" altLang="ko-KR" sz="3200" b="1" dirty="0">
                <a:latin typeface="맑은 고딕" panose="020B0503020000020004" pitchFamily="50" charset="-127"/>
                <a:ea typeface="맑은 고딕" panose="020B0503020000020004" pitchFamily="50" charset="-127"/>
              </a:rPr>
              <a:t>Announcement/Notice</a:t>
            </a:r>
            <a:endParaRPr kumimoji="0" lang="ko-KR" altLang="en-US" sz="3200" b="1" dirty="0">
              <a:latin typeface="맑은 고딕" panose="020B0503020000020004" pitchFamily="50" charset="-127"/>
              <a:ea typeface="맑은 고딕" panose="020B0503020000020004" pitchFamily="50" charset="-127"/>
              <a:cs typeface="Times New Roman" pitchFamily="18" charset="0"/>
            </a:endParaRPr>
          </a:p>
        </p:txBody>
      </p:sp>
      <p:sp>
        <p:nvSpPr>
          <p:cNvPr id="31" name="TextBox 30"/>
          <p:cNvSpPr txBox="1">
            <a:spLocks noChangeArrowheads="1"/>
          </p:cNvSpPr>
          <p:nvPr/>
        </p:nvSpPr>
        <p:spPr bwMode="auto">
          <a:xfrm>
            <a:off x="488504" y="1268760"/>
            <a:ext cx="9001000" cy="5078313"/>
          </a:xfrm>
          <a:prstGeom prst="rect">
            <a:avLst/>
          </a:prstGeom>
          <a:noFill/>
          <a:ln w="9525">
            <a:solidFill>
              <a:srgbClr val="92D050"/>
            </a:solidFill>
            <a:miter lim="800000"/>
            <a:headEnd/>
            <a:tailEnd/>
          </a:ln>
        </p:spPr>
        <p:txBody>
          <a:bodyPr wrap="square">
            <a:spAutoFit/>
          </a:bodyPr>
          <a:lstStyle/>
          <a:p>
            <a:pPr marL="342900" indent="-342900">
              <a:lnSpc>
                <a:spcPct val="150000"/>
              </a:lnSpc>
              <a:buFont typeface="Wingdings" panose="05000000000000000000" pitchFamily="2" charset="2"/>
              <a:buChar char="à"/>
            </a:pPr>
            <a:r>
              <a:rPr lang="en-US" altLang="ko-KR" sz="2400" b="1" dirty="0">
                <a:latin typeface="+mn-ea"/>
              </a:rPr>
              <a:t>Project Based Learning (Future education method)</a:t>
            </a:r>
            <a:r>
              <a:rPr lang="en-US" altLang="ko-KR" sz="2400" b="1" dirty="0">
                <a:latin typeface="+mn-ea"/>
                <a:ea typeface="+mn-ea"/>
              </a:rPr>
              <a:t>  </a:t>
            </a:r>
          </a:p>
          <a:p>
            <a:pPr marL="342900" indent="-342900">
              <a:lnSpc>
                <a:spcPct val="150000"/>
              </a:lnSpc>
              <a:buFont typeface="Wingdings" panose="05000000000000000000" pitchFamily="2" charset="2"/>
              <a:buChar char="à"/>
            </a:pPr>
            <a:r>
              <a:rPr lang="en-US" altLang="ko-KR" sz="2400" b="1" dirty="0">
                <a:latin typeface="+mn-ea"/>
                <a:ea typeface="+mn-ea"/>
              </a:rPr>
              <a:t>FAIR</a:t>
            </a:r>
          </a:p>
          <a:p>
            <a:pPr marL="342900" indent="-342900">
              <a:lnSpc>
                <a:spcPct val="150000"/>
              </a:lnSpc>
              <a:buFont typeface="Wingdings" panose="05000000000000000000" pitchFamily="2" charset="2"/>
              <a:buChar char="à"/>
            </a:pPr>
            <a:r>
              <a:rPr lang="en-US" altLang="ko-KR" sz="2400" b="1" dirty="0">
                <a:latin typeface="+mn-ea"/>
                <a:ea typeface="+mn-ea"/>
              </a:rPr>
              <a:t>Please follow our class rules and keep common sense</a:t>
            </a:r>
          </a:p>
          <a:p>
            <a:pPr marL="342900" indent="-342900">
              <a:lnSpc>
                <a:spcPct val="150000"/>
              </a:lnSpc>
              <a:buFont typeface="Wingdings" panose="05000000000000000000" pitchFamily="2" charset="2"/>
              <a:buChar char="à"/>
            </a:pPr>
            <a:r>
              <a:rPr lang="en-US" altLang="ko-KR" sz="2400" b="1" dirty="0">
                <a:solidFill>
                  <a:srgbClr val="0000FF"/>
                </a:solidFill>
                <a:latin typeface="+mn-ea"/>
                <a:ea typeface="+mn-ea"/>
              </a:rPr>
              <a:t>Communication </a:t>
            </a:r>
            <a:r>
              <a:rPr lang="en-US" altLang="ko-KR" sz="2400" b="1" dirty="0">
                <a:latin typeface="+mn-ea"/>
                <a:ea typeface="+mn-ea"/>
              </a:rPr>
              <a:t>mainly use </a:t>
            </a:r>
            <a:r>
              <a:rPr lang="en-US" altLang="ko-KR" sz="2400" b="1" dirty="0" err="1">
                <a:latin typeface="+mn-ea"/>
                <a:ea typeface="+mn-ea"/>
              </a:rPr>
              <a:t>Kakao</a:t>
            </a:r>
            <a:r>
              <a:rPr lang="en-US" altLang="ko-KR" sz="2400" b="1" dirty="0">
                <a:latin typeface="+mn-ea"/>
                <a:ea typeface="+mn-ea"/>
              </a:rPr>
              <a:t> Talk and eLearning campus notices</a:t>
            </a:r>
          </a:p>
          <a:p>
            <a:pPr marL="342900" indent="-342900">
              <a:lnSpc>
                <a:spcPct val="150000"/>
              </a:lnSpc>
              <a:buFont typeface="Wingdings" panose="05000000000000000000" pitchFamily="2" charset="2"/>
              <a:buChar char="à"/>
            </a:pPr>
            <a:r>
              <a:rPr lang="en-US" altLang="ko-KR" sz="2400" b="1" dirty="0">
                <a:latin typeface="+mn-ea"/>
                <a:ea typeface="+mn-ea"/>
              </a:rPr>
              <a:t>Learning how to design AI Convergence Platform with business model/strategy rather than learning programming/coding techniques</a:t>
            </a:r>
          </a:p>
          <a:p>
            <a:pPr marL="342900" indent="-342900">
              <a:lnSpc>
                <a:spcPct val="150000"/>
              </a:lnSpc>
              <a:buFont typeface="Wingdings" panose="05000000000000000000" pitchFamily="2" charset="2"/>
              <a:buChar char="à"/>
            </a:pPr>
            <a:r>
              <a:rPr lang="en-US" altLang="ko-KR" sz="2400" b="1" dirty="0">
                <a:latin typeface="+mn-ea"/>
                <a:ea typeface="+mn-ea"/>
              </a:rPr>
              <a:t>Stay to be fun, be enjoyable and be productive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by="(-#ppt_w*2)" calcmode="lin" valueType="num">
                                      <p:cBhvr rctx="PPT">
                                        <p:cTn id="7" dur="500" autoRev="1" fill="hold">
                                          <p:stCondLst>
                                            <p:cond delay="0"/>
                                          </p:stCondLst>
                                        </p:cTn>
                                        <p:tgtEl>
                                          <p:spTgt spid="7"/>
                                        </p:tgtEl>
                                        <p:attrNameLst>
                                          <p:attrName>ppt_w</p:attrName>
                                        </p:attrNameLst>
                                      </p:cBhvr>
                                    </p:anim>
                                    <p:anim by="(#ppt_w*0.50)" calcmode="lin" valueType="num">
                                      <p:cBhvr>
                                        <p:cTn id="8" dur="500" decel="50000" autoRev="1" fill="hold">
                                          <p:stCondLst>
                                            <p:cond delay="0"/>
                                          </p:stCondLst>
                                        </p:cTn>
                                        <p:tgtEl>
                                          <p:spTgt spid="7"/>
                                        </p:tgtEl>
                                        <p:attrNameLst>
                                          <p:attrName>ppt_x</p:attrName>
                                        </p:attrNameLst>
                                      </p:cBhvr>
                                    </p:anim>
                                    <p:anim from="(-#ppt_h/2)" to="(#ppt_y)" calcmode="lin" valueType="num">
                                      <p:cBhvr>
                                        <p:cTn id="9" dur="1000" fill="hold">
                                          <p:stCondLst>
                                            <p:cond delay="0"/>
                                          </p:stCondLst>
                                        </p:cTn>
                                        <p:tgtEl>
                                          <p:spTgt spid="7"/>
                                        </p:tgtEl>
                                        <p:attrNameLst>
                                          <p:attrName>ppt_y</p:attrName>
                                        </p:attrNameLst>
                                      </p:cBhvr>
                                    </p:anim>
                                    <p:animRot by="21600000">
                                      <p:cBhvr>
                                        <p:cTn id="10" dur="1000" fill="hold">
                                          <p:stCondLst>
                                            <p:cond delay="0"/>
                                          </p:stCondLst>
                                        </p:cTn>
                                        <p:tgtEl>
                                          <p:spTgt spid="7"/>
                                        </p:tgtEl>
                                        <p:attrNameLst>
                                          <p:attrName>r</p:attrName>
                                        </p:attrNameLst>
                                      </p:cBhvr>
                                    </p:animRot>
                                  </p:childTnLst>
                                </p:cTn>
                              </p:par>
                            </p:childTnLst>
                          </p:cTn>
                        </p:par>
                        <p:par>
                          <p:cTn id="11" fill="hold">
                            <p:stCondLst>
                              <p:cond delay="2800"/>
                            </p:stCondLst>
                            <p:childTnLst>
                              <p:par>
                                <p:cTn id="12" presetID="27" presetClass="entr" presetSubtype="0" fill="hold" grpId="0" nodeType="afterEffect">
                                  <p:stCondLst>
                                    <p:cond delay="0"/>
                                  </p:stCondLst>
                                  <p:iterate type="lt">
                                    <p:tmPct val="50000"/>
                                  </p:iterate>
                                  <p:childTnLst>
                                    <p:set>
                                      <p:cBhvr>
                                        <p:cTn id="13" dur="1" fill="hold">
                                          <p:stCondLst>
                                            <p:cond delay="0"/>
                                          </p:stCondLst>
                                        </p:cTn>
                                        <p:tgtEl>
                                          <p:spTgt spid="31"/>
                                        </p:tgtEl>
                                        <p:attrNameLst>
                                          <p:attrName>style.visibility</p:attrName>
                                        </p:attrNameLst>
                                      </p:cBhvr>
                                      <p:to>
                                        <p:strVal val="visible"/>
                                      </p:to>
                                    </p:set>
                                    <p:anim calcmode="discrete" valueType="clr">
                                      <p:cBhvr override="childStyle">
                                        <p:cTn id="14" dur="250"/>
                                        <p:tgtEl>
                                          <p:spTgt spid="31"/>
                                        </p:tgtEl>
                                        <p:attrNameLst>
                                          <p:attrName>style.color</p:attrName>
                                        </p:attrNameLst>
                                      </p:cBhvr>
                                      <p:tavLst>
                                        <p:tav tm="0">
                                          <p:val>
                                            <p:clrVal>
                                              <a:schemeClr val="accent2"/>
                                            </p:clrVal>
                                          </p:val>
                                        </p:tav>
                                        <p:tav tm="50000">
                                          <p:val>
                                            <p:clrVal>
                                              <a:schemeClr val="hlink"/>
                                            </p:clrVal>
                                          </p:val>
                                        </p:tav>
                                      </p:tavLst>
                                    </p:anim>
                                    <p:anim calcmode="discrete" valueType="clr">
                                      <p:cBhvr>
                                        <p:cTn id="15" dur="250"/>
                                        <p:tgtEl>
                                          <p:spTgt spid="31"/>
                                        </p:tgtEl>
                                        <p:attrNameLst>
                                          <p:attrName>fillcolor</p:attrName>
                                        </p:attrNameLst>
                                      </p:cBhvr>
                                      <p:tavLst>
                                        <p:tav tm="0">
                                          <p:val>
                                            <p:clrVal>
                                              <a:schemeClr val="accent2"/>
                                            </p:clrVal>
                                          </p:val>
                                        </p:tav>
                                        <p:tav tm="50000">
                                          <p:val>
                                            <p:clrVal>
                                              <a:schemeClr val="hlink"/>
                                            </p:clrVal>
                                          </p:val>
                                        </p:tav>
                                      </p:tavLst>
                                    </p:anim>
                                    <p:set>
                                      <p:cBhvr>
                                        <p:cTn id="16" dur="250"/>
                                        <p:tgtEl>
                                          <p:spTgt spid="3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44466" y="142875"/>
            <a:ext cx="9612312" cy="657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10" name="TextBox 9"/>
          <p:cNvSpPr txBox="1">
            <a:spLocks noChangeArrowheads="1"/>
          </p:cNvSpPr>
          <p:nvPr/>
        </p:nvSpPr>
        <p:spPr bwMode="auto">
          <a:xfrm>
            <a:off x="704527" y="5290068"/>
            <a:ext cx="8870088" cy="892552"/>
          </a:xfrm>
          <a:prstGeom prst="rect">
            <a:avLst/>
          </a:prstGeom>
          <a:noFill/>
          <a:ln w="9525">
            <a:noFill/>
            <a:miter lim="800000"/>
            <a:headEnd/>
            <a:tailEnd/>
          </a:ln>
        </p:spPr>
        <p:txBody>
          <a:bodyPr wrap="square">
            <a:spAutoFit/>
          </a:bodyPr>
          <a:lstStyle/>
          <a:p>
            <a:r>
              <a:rPr lang="en-US" altLang="ko-KR" sz="2000" b="1" dirty="0">
                <a:solidFill>
                  <a:schemeClr val="bg1"/>
                </a:solidFill>
                <a:latin typeface="+mn-ea"/>
                <a:ea typeface="+mn-ea"/>
                <a:sym typeface="Wingdings" panose="05000000000000000000" pitchFamily="2" charset="2"/>
              </a:rPr>
              <a:t> Success consists of going from failure to failure without loss of enthusiasm. </a:t>
            </a:r>
            <a:r>
              <a:rPr lang="en-US" altLang="ko-KR" sz="3200" b="1" dirty="0">
                <a:solidFill>
                  <a:srgbClr val="FF0000"/>
                </a:solidFill>
                <a:latin typeface="+mn-ea"/>
                <a:ea typeface="+mn-ea"/>
                <a:sym typeface="Wingdings" panose="05000000000000000000" pitchFamily="2" charset="2"/>
              </a:rPr>
              <a:t>Never, Never, Never give up !! </a:t>
            </a:r>
            <a:endParaRPr lang="en-US" altLang="ko-KR" sz="3200" b="1" dirty="0">
              <a:solidFill>
                <a:srgbClr val="FF0000"/>
              </a:solidFill>
              <a:latin typeface="+mn-ea"/>
              <a:ea typeface="+mn-ea"/>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65" y="906305"/>
            <a:ext cx="8208913" cy="4094430"/>
          </a:xfrm>
          <a:prstGeom prst="rect">
            <a:avLst/>
          </a:prstGeom>
          <a:ln w="38100">
            <a:solidFill>
              <a:srgbClr val="FF0000"/>
            </a:solidFill>
          </a:ln>
        </p:spPr>
      </p:pic>
    </p:spTree>
    <p:extLst>
      <p:ext uri="{BB962C8B-B14F-4D97-AF65-F5344CB8AC3E}">
        <p14:creationId xmlns:p14="http://schemas.microsoft.com/office/powerpoint/2010/main" val="88393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144466" y="142875"/>
            <a:ext cx="9612312" cy="657225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4" name="Rectangle 6"/>
          <p:cNvSpPr txBox="1">
            <a:spLocks noChangeArrowheads="1"/>
          </p:cNvSpPr>
          <p:nvPr/>
        </p:nvSpPr>
        <p:spPr bwMode="auto">
          <a:xfrm>
            <a:off x="2863454" y="5688013"/>
            <a:ext cx="6655594" cy="741362"/>
          </a:xfrm>
          <a:prstGeom prst="rect">
            <a:avLst/>
          </a:prstGeom>
          <a:noFill/>
          <a:ln>
            <a:noFill/>
            <a:miter lim="800000"/>
            <a:headEnd/>
            <a:tailEnd/>
          </a:ln>
        </p:spPr>
        <p:txBody>
          <a:bodyPr anchor="ctr"/>
          <a:lstStyle/>
          <a:p>
            <a:pPr algn="r" fontAlgn="auto">
              <a:spcAft>
                <a:spcPts val="0"/>
              </a:spcAft>
              <a:defRPr/>
            </a:pPr>
            <a:r>
              <a:rPr kumimoji="0" lang="en-US" altLang="ko-KR" sz="4800" dirty="0">
                <a:solidFill>
                  <a:srgbClr val="FFC000"/>
                </a:solidFill>
                <a:latin typeface="Arial Black" pitchFamily="34" charset="0"/>
                <a:ea typeface="+mj-ea"/>
                <a:cs typeface="+mj-cs"/>
              </a:rPr>
              <a:t>T</a:t>
            </a:r>
            <a:r>
              <a:rPr kumimoji="0" lang="en-US" altLang="ko-KR" sz="4800" dirty="0">
                <a:solidFill>
                  <a:schemeClr val="bg1"/>
                </a:solidFill>
                <a:latin typeface="Arial Black" pitchFamily="34" charset="0"/>
                <a:ea typeface="+mj-ea"/>
                <a:cs typeface="+mj-cs"/>
              </a:rPr>
              <a:t>hank  you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50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4"/>
                                        </p:tgtEl>
                                        <p:attrNameLst>
                                          <p:attrName>fillcolor</p:attrName>
                                        </p:attrNameLst>
                                      </p:cBhvr>
                                      <p:tavLst>
                                        <p:tav tm="0">
                                          <p:val>
                                            <p:clrVal>
                                              <a:schemeClr val="accent2"/>
                                            </p:clrVal>
                                          </p:val>
                                        </p:tav>
                                        <p:tav tm="50000">
                                          <p:val>
                                            <p:clrVal>
                                              <a:schemeClr val="hlink"/>
                                            </p:clrVal>
                                          </p:val>
                                        </p:tav>
                                      </p:tavLst>
                                    </p:anim>
                                    <p:set>
                                      <p:cBhvr>
                                        <p:cTn id="9" dur="50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직선 연결선 10"/>
          <p:cNvCxnSpPr/>
          <p:nvPr/>
        </p:nvCxnSpPr>
        <p:spPr>
          <a:xfrm>
            <a:off x="169863" y="3284984"/>
            <a:ext cx="9736137"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0"/>
            <a:ext cx="2000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직사각형 17"/>
          <p:cNvSpPr/>
          <p:nvPr/>
        </p:nvSpPr>
        <p:spPr>
          <a:xfrm>
            <a:off x="9705975" y="0"/>
            <a:ext cx="2000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2" name="그림 1"/>
          <p:cNvPicPr>
            <a:picLocks noChangeAspect="1"/>
          </p:cNvPicPr>
          <p:nvPr/>
        </p:nvPicPr>
        <p:blipFill>
          <a:blip r:embed="rId2"/>
          <a:stretch>
            <a:fillRect/>
          </a:stretch>
        </p:blipFill>
        <p:spPr>
          <a:xfrm>
            <a:off x="398091" y="332656"/>
            <a:ext cx="4122861" cy="5256584"/>
          </a:xfrm>
          <a:prstGeom prst="rect">
            <a:avLst/>
          </a:prstGeom>
          <a:ln w="19050">
            <a:solidFill>
              <a:srgbClr val="FF0000"/>
            </a:solidFill>
          </a:ln>
        </p:spPr>
      </p:pic>
      <p:sp>
        <p:nvSpPr>
          <p:cNvPr id="3" name="직사각형 2"/>
          <p:cNvSpPr/>
          <p:nvPr/>
        </p:nvSpPr>
        <p:spPr>
          <a:xfrm>
            <a:off x="560512" y="620688"/>
            <a:ext cx="2160240" cy="504056"/>
          </a:xfrm>
          <a:prstGeom prst="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p:cNvPicPr>
            <a:picLocks noChangeAspect="1"/>
          </p:cNvPicPr>
          <p:nvPr/>
        </p:nvPicPr>
        <p:blipFill>
          <a:blip r:embed="rId3"/>
          <a:stretch>
            <a:fillRect/>
          </a:stretch>
        </p:blipFill>
        <p:spPr>
          <a:xfrm>
            <a:off x="5097015" y="332655"/>
            <a:ext cx="4176465" cy="5256585"/>
          </a:xfrm>
          <a:prstGeom prst="rect">
            <a:avLst/>
          </a:prstGeom>
          <a:ln w="28575">
            <a:solidFill>
              <a:srgbClr val="0000FF"/>
            </a:solidFill>
          </a:ln>
        </p:spPr>
      </p:pic>
      <p:cxnSp>
        <p:nvCxnSpPr>
          <p:cNvPr id="7" name="직선 연결선 6"/>
          <p:cNvCxnSpPr/>
          <p:nvPr/>
        </p:nvCxnSpPr>
        <p:spPr>
          <a:xfrm>
            <a:off x="5241032" y="980728"/>
            <a:ext cx="26642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5025008" y="3645024"/>
            <a:ext cx="1872209"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pic>
        <p:nvPicPr>
          <p:cNvPr id="2050" name="Picture 2" descr="과기부, AI·SW 전문 인재 양성 &lt; 정보통신 &lt; IT·바이오 &lt; 기사본문 - 중소기업신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85" y="2852936"/>
            <a:ext cx="5715000" cy="3708411"/>
          </a:xfrm>
          <a:prstGeom prst="rect">
            <a:avLst/>
          </a:prstGeom>
          <a:noFill/>
          <a:ln w="38100">
            <a:solidFill>
              <a:srgbClr val="00B05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49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0992" y="2248836"/>
            <a:ext cx="4680520" cy="3606180"/>
          </a:xfrm>
          <a:prstGeom prst="rect">
            <a:avLst/>
          </a:prstGeom>
        </p:spPr>
      </p:pic>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96" y="908720"/>
            <a:ext cx="4173584" cy="3312368"/>
          </a:xfrm>
          <a:prstGeom prst="rect">
            <a:avLst/>
          </a:prstGeom>
        </p:spPr>
      </p:pic>
      <p:sp>
        <p:nvSpPr>
          <p:cNvPr id="2" name="TextBox 1"/>
          <p:cNvSpPr txBox="1"/>
          <p:nvPr/>
        </p:nvSpPr>
        <p:spPr>
          <a:xfrm>
            <a:off x="5169024" y="2492896"/>
            <a:ext cx="3960440" cy="646331"/>
          </a:xfrm>
          <a:prstGeom prst="rect">
            <a:avLst/>
          </a:prstGeom>
          <a:noFill/>
        </p:spPr>
        <p:txBody>
          <a:bodyPr wrap="square" rtlCol="0">
            <a:spAutoFit/>
          </a:bodyPr>
          <a:lstStyle/>
          <a:p>
            <a:r>
              <a:rPr lang="en-US" altLang="ko-KR" b="1" dirty="0">
                <a:solidFill>
                  <a:srgbClr val="FFFF00"/>
                </a:solidFill>
                <a:effectLst>
                  <a:outerShdw blurRad="38100" dist="38100" dir="2700000" algn="tl">
                    <a:srgbClr val="000000">
                      <a:alpha val="43137"/>
                    </a:srgbClr>
                  </a:outerShdw>
                </a:effectLst>
                <a:latin typeface="함초롬바탕" panose="02030604000101010101" pitchFamily="18" charset="-127"/>
                <a:ea typeface="함초롬바탕" panose="02030604000101010101" pitchFamily="18" charset="-127"/>
                <a:cs typeface="함초롬바탕" panose="02030604000101010101" pitchFamily="18" charset="-127"/>
              </a:rPr>
              <a:t>Are you going to build a platform ? Or will you use the platform ?</a:t>
            </a:r>
            <a:endParaRPr lang="ko-KR" altLang="en-US" b="1" dirty="0">
              <a:solidFill>
                <a:srgbClr val="FFFF00"/>
              </a:solidFill>
              <a:effectLst>
                <a:outerShdw blurRad="38100" dist="38100" dir="2700000" algn="tl">
                  <a:srgbClr val="000000">
                    <a:alpha val="43137"/>
                  </a:srgbClr>
                </a:outerShdw>
              </a:effectLst>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2692532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272480" y="188640"/>
            <a:ext cx="9433048" cy="6480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9" name="Rectangle 2"/>
          <p:cNvSpPr txBox="1">
            <a:spLocks noChangeArrowheads="1"/>
          </p:cNvSpPr>
          <p:nvPr/>
        </p:nvSpPr>
        <p:spPr bwMode="auto">
          <a:xfrm>
            <a:off x="1424608" y="2780928"/>
            <a:ext cx="7416824" cy="864096"/>
          </a:xfrm>
          <a:prstGeom prst="rect">
            <a:avLst/>
          </a:prstGeom>
          <a:noFill/>
          <a:ln>
            <a:miter lim="800000"/>
            <a:headEnd/>
            <a:tailEnd/>
          </a:ln>
          <a:effectLst>
            <a:outerShdw dist="28398" dir="3806097" algn="ctr" rotWithShape="0">
              <a:schemeClr val="tx1"/>
            </a:outerShdw>
          </a:effectLst>
        </p:spPr>
        <p:txBody>
          <a:bodyPr vert="horz" lIns="91440" tIns="45720" rIns="91440" bIns="45720" rtlCol="0" anchor="ctr">
            <a:noAutofit/>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lang="en-US" altLang="ko-KR" sz="6000" b="1" dirty="0">
                <a:solidFill>
                  <a:srgbClr val="FF0000"/>
                </a:solidFill>
                <a:latin typeface="Book Antiqua" pitchFamily="18" charset="0"/>
                <a:ea typeface="문체부 제목 바탕체" panose="02030609000101010101" pitchFamily="17" charset="-127"/>
                <a:cs typeface="+mj-cs"/>
              </a:rPr>
              <a:t>Why </a:t>
            </a:r>
            <a:r>
              <a:rPr lang="en-US" altLang="ko-KR" sz="6000" b="1" dirty="0">
                <a:solidFill>
                  <a:srgbClr val="0000FF"/>
                </a:solidFill>
                <a:latin typeface="Book Antiqua" pitchFamily="18" charset="0"/>
                <a:ea typeface="문체부 제목 바탕체" panose="02030609000101010101" pitchFamily="17" charset="-127"/>
                <a:cs typeface="+mj-cs"/>
              </a:rPr>
              <a:t>AI Platform </a:t>
            </a:r>
            <a:r>
              <a:rPr lang="en-US" altLang="ko-KR" sz="6000" b="1" dirty="0">
                <a:solidFill>
                  <a:srgbClr val="FF0000"/>
                </a:solidFill>
                <a:latin typeface="Book Antiqua" pitchFamily="18" charset="0"/>
                <a:ea typeface="문체부 제목 바탕체" panose="02030609000101010101" pitchFamily="17" charset="-127"/>
                <a:cs typeface="+mj-cs"/>
              </a:rPr>
              <a:t>?</a:t>
            </a:r>
            <a:endParaRPr kumimoji="0" lang="en-US" altLang="ko-KR" sz="6000" b="1" i="0" u="none" strike="noStrike" kern="1200" cap="none" spc="0" normalizeH="0" baseline="0" noProof="0" dirty="0">
              <a:ln>
                <a:noFill/>
              </a:ln>
              <a:solidFill>
                <a:srgbClr val="FF0000"/>
              </a:solidFill>
              <a:effectLst/>
              <a:uLnTx/>
              <a:uFillTx/>
              <a:latin typeface="Book Antiqua" pitchFamily="18" charset="0"/>
              <a:ea typeface="문체부 제목 바탕체" panose="02030609000101010101" pitchFamily="17" charset="-127"/>
              <a:cs typeface="+mj-cs"/>
            </a:endParaRPr>
          </a:p>
        </p:txBody>
      </p:sp>
    </p:spTree>
    <p:extLst>
      <p:ext uri="{BB962C8B-B14F-4D97-AF65-F5344CB8AC3E}">
        <p14:creationId xmlns:p14="http://schemas.microsoft.com/office/powerpoint/2010/main" val="401058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272480" y="188640"/>
            <a:ext cx="9433048" cy="6480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9" name="Rectangle 2"/>
          <p:cNvSpPr txBox="1">
            <a:spLocks noChangeArrowheads="1"/>
          </p:cNvSpPr>
          <p:nvPr/>
        </p:nvSpPr>
        <p:spPr bwMode="auto">
          <a:xfrm>
            <a:off x="2648744" y="620688"/>
            <a:ext cx="4176464" cy="864096"/>
          </a:xfrm>
          <a:prstGeom prst="rect">
            <a:avLst/>
          </a:prstGeom>
          <a:noFill/>
          <a:ln>
            <a:miter lim="800000"/>
            <a:headEnd/>
            <a:tailEnd/>
          </a:ln>
          <a:effectLst>
            <a:outerShdw dist="28398" dir="3806097" algn="ctr" rotWithShape="0">
              <a:schemeClr val="tx1"/>
            </a:outerShdw>
          </a:effectLst>
        </p:spPr>
        <p:txBody>
          <a:bodyPr vert="horz" lIns="91440" tIns="45720" rIns="91440" bIns="45720" rtlCol="0" anchor="ctr">
            <a:noAutofit/>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lang="en-US" altLang="ko-KR" sz="6000" b="1" dirty="0">
                <a:solidFill>
                  <a:srgbClr val="0000FF"/>
                </a:solidFill>
                <a:latin typeface="Book Antiqua" pitchFamily="18" charset="0"/>
                <a:ea typeface="+mj-ea"/>
                <a:cs typeface="+mj-cs"/>
              </a:rPr>
              <a:t>AI</a:t>
            </a:r>
            <a:r>
              <a:rPr lang="en-US" altLang="ko-KR" sz="6000" b="1" dirty="0">
                <a:solidFill>
                  <a:schemeClr val="bg1">
                    <a:lumMod val="95000"/>
                  </a:schemeClr>
                </a:solidFill>
                <a:latin typeface="Book Antiqua" pitchFamily="18" charset="0"/>
                <a:ea typeface="+mj-ea"/>
                <a:cs typeface="+mj-cs"/>
              </a:rPr>
              <a:t> </a:t>
            </a:r>
            <a:r>
              <a:rPr lang="en-US" altLang="ko-KR" sz="6000" b="1" dirty="0">
                <a:latin typeface="Book Antiqua" pitchFamily="18" charset="0"/>
                <a:ea typeface="+mj-ea"/>
                <a:cs typeface="+mj-cs"/>
              </a:rPr>
              <a:t>+</a:t>
            </a:r>
            <a:r>
              <a:rPr lang="en-US" altLang="ko-KR" sz="6000" b="1" dirty="0">
                <a:solidFill>
                  <a:srgbClr val="FF0000"/>
                </a:solidFill>
                <a:latin typeface="Book Antiqua" pitchFamily="18" charset="0"/>
                <a:ea typeface="+mj-ea"/>
                <a:cs typeface="+mj-cs"/>
              </a:rPr>
              <a:t>AI</a:t>
            </a:r>
            <a:r>
              <a:rPr lang="en-US" altLang="ko-KR" sz="6000" b="1" dirty="0">
                <a:latin typeface="Book Antiqua" pitchFamily="18" charset="0"/>
                <a:ea typeface="+mj-ea"/>
                <a:cs typeface="+mj-cs"/>
              </a:rPr>
              <a:t>+AI</a:t>
            </a:r>
            <a:r>
              <a:rPr lang="en-US" altLang="ko-KR" sz="4400" b="1" dirty="0">
                <a:solidFill>
                  <a:srgbClr val="FF99FF"/>
                </a:solidFill>
                <a:latin typeface="Book Antiqua" pitchFamily="18" charset="0"/>
                <a:ea typeface="+mj-ea"/>
                <a:cs typeface="+mj-cs"/>
              </a:rPr>
              <a:t> </a:t>
            </a:r>
            <a:endParaRPr kumimoji="0" lang="en-US" altLang="ko-KR" sz="4400" b="1" i="0" u="none" strike="noStrike" kern="1200" cap="none" spc="0" normalizeH="0" baseline="0" noProof="0" dirty="0">
              <a:ln>
                <a:noFill/>
              </a:ln>
              <a:solidFill>
                <a:srgbClr val="FF99FF"/>
              </a:solidFill>
              <a:effectLst/>
              <a:uLnTx/>
              <a:uFillTx/>
              <a:latin typeface="Book Antiqua" pitchFamily="18" charset="0"/>
              <a:ea typeface="+mj-ea"/>
              <a:cs typeface="+mj-cs"/>
            </a:endParaRPr>
          </a:p>
        </p:txBody>
      </p:sp>
      <p:pic>
        <p:nvPicPr>
          <p:cNvPr id="1026" name="Picture 2" descr="Automation &amp; AI – Network Software &amp; Technolog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6004" y="2132856"/>
            <a:ext cx="4913260" cy="3547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95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272480" y="188640"/>
            <a:ext cx="9433048" cy="6480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9" name="Rectangle 2"/>
          <p:cNvSpPr txBox="1">
            <a:spLocks noChangeArrowheads="1"/>
          </p:cNvSpPr>
          <p:nvPr/>
        </p:nvSpPr>
        <p:spPr bwMode="auto">
          <a:xfrm>
            <a:off x="416496" y="685596"/>
            <a:ext cx="6696744" cy="576064"/>
          </a:xfrm>
          <a:prstGeom prst="rect">
            <a:avLst/>
          </a:prstGeom>
          <a:noFill/>
          <a:ln>
            <a:solidFill>
              <a:srgbClr val="FFC000"/>
            </a:solidFill>
            <a:miter lim="800000"/>
            <a:headEnd/>
            <a:tailEnd/>
          </a:ln>
          <a:effectLst>
            <a:outerShdw dist="28398" dir="3806097" algn="ctr" rotWithShape="0">
              <a:schemeClr val="tx1"/>
            </a:outerShdw>
          </a:effectLst>
        </p:spPr>
        <p:txBody>
          <a:bodyPr vert="horz" lIns="91440" tIns="45720" rIns="91440" bIns="45720" rtlCol="0" anchor="ctr">
            <a:noAutofit/>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lang="en-US" altLang="ko-KR" sz="2800" b="1" dirty="0">
                <a:latin typeface="+mn-ea"/>
                <a:ea typeface="+mn-ea"/>
                <a:cs typeface="+mj-cs"/>
              </a:rPr>
              <a:t>Two key criteria by AI for innovation</a:t>
            </a:r>
            <a:r>
              <a:rPr lang="en-US" altLang="ko-KR" sz="4400" b="1" dirty="0">
                <a:latin typeface="+mn-ea"/>
                <a:ea typeface="+mn-ea"/>
                <a:cs typeface="+mj-cs"/>
              </a:rPr>
              <a:t> </a:t>
            </a:r>
            <a:endParaRPr kumimoji="0" lang="en-US" altLang="ko-KR" sz="4400" b="1" i="0" u="none" strike="noStrike" kern="1200" cap="none" spc="0" normalizeH="0" baseline="0" noProof="0" dirty="0">
              <a:ln>
                <a:noFill/>
              </a:ln>
              <a:effectLst/>
              <a:uLnTx/>
              <a:uFillTx/>
              <a:latin typeface="+mn-ea"/>
              <a:ea typeface="+mn-ea"/>
              <a:cs typeface="+mj-cs"/>
            </a:endParaRPr>
          </a:p>
        </p:txBody>
      </p:sp>
      <p:sp>
        <p:nvSpPr>
          <p:cNvPr id="5" name="직사각형 4"/>
          <p:cNvSpPr/>
          <p:nvPr/>
        </p:nvSpPr>
        <p:spPr>
          <a:xfrm>
            <a:off x="596516" y="1988840"/>
            <a:ext cx="8784976" cy="3354765"/>
          </a:xfrm>
          <a:prstGeom prst="rect">
            <a:avLst/>
          </a:prstGeom>
          <a:noFill/>
          <a:ln>
            <a:solidFill>
              <a:srgbClr val="00B050"/>
            </a:solidFill>
          </a:ln>
        </p:spPr>
        <p:txBody>
          <a:bodyPr wrap="square">
            <a:spAutoFit/>
          </a:bodyPr>
          <a:lstStyle/>
          <a:p>
            <a:pPr fontAlgn="auto">
              <a:spcBef>
                <a:spcPts val="0"/>
              </a:spcBef>
              <a:spcAft>
                <a:spcPts val="0"/>
              </a:spcAft>
              <a:defRPr/>
            </a:pPr>
            <a:r>
              <a:rPr kumimoji="0" lang="en-US" altLang="ko-KR" sz="2400" dirty="0">
                <a:effectLst>
                  <a:outerShdw blurRad="38100" dist="38100" dir="2700000" algn="tl">
                    <a:srgbClr val="000000">
                      <a:alpha val="43137"/>
                    </a:srgbClr>
                  </a:outerShdw>
                </a:effectLst>
                <a:latin typeface="+mn-ea"/>
                <a:ea typeface="+mn-ea"/>
              </a:rPr>
              <a:t>1. </a:t>
            </a:r>
            <a:r>
              <a:rPr kumimoji="0" lang="en-US" altLang="ko-KR" sz="2800" dirty="0">
                <a:effectLst>
                  <a:outerShdw blurRad="38100" dist="38100" dir="2700000" algn="tl">
                    <a:srgbClr val="000000">
                      <a:alpha val="43137"/>
                    </a:srgbClr>
                  </a:outerShdw>
                </a:effectLst>
                <a:latin typeface="+mn-ea"/>
                <a:ea typeface="+mn-ea"/>
              </a:rPr>
              <a:t>AI technology</a:t>
            </a:r>
          </a:p>
          <a:p>
            <a:pPr marL="800100" lvl="1" indent="-342900" fontAlgn="auto">
              <a:spcBef>
                <a:spcPts val="0"/>
              </a:spcBef>
              <a:spcAft>
                <a:spcPts val="0"/>
              </a:spcAft>
              <a:buFont typeface="Arial" panose="020B0604020202020204" pitchFamily="34" charset="0"/>
              <a:buChar char="•"/>
              <a:defRPr/>
            </a:pPr>
            <a:endParaRPr kumimoji="0" lang="en-US" altLang="ko-KR" dirty="0">
              <a:effectLst>
                <a:outerShdw blurRad="38100" dist="38100" dir="2700000" algn="tl">
                  <a:srgbClr val="000000">
                    <a:alpha val="43137"/>
                  </a:srgbClr>
                </a:outerShdw>
              </a:effectLst>
              <a:latin typeface="+mn-ea"/>
              <a:ea typeface="+mn-ea"/>
            </a:endParaRPr>
          </a:p>
          <a:p>
            <a:pPr marL="800100" lvl="1" indent="-342900" fontAlgn="auto">
              <a:spcBef>
                <a:spcPts val="0"/>
              </a:spcBef>
              <a:spcAft>
                <a:spcPts val="0"/>
              </a:spcAft>
              <a:buFont typeface="Arial" panose="020B0604020202020204" pitchFamily="34" charset="0"/>
              <a:buChar char="•"/>
              <a:defRPr/>
            </a:pPr>
            <a:r>
              <a:rPr kumimoji="0" lang="en-US" altLang="ko-KR" sz="2000" dirty="0">
                <a:effectLst>
                  <a:outerShdw blurRad="38100" dist="38100" dir="2700000" algn="tl">
                    <a:srgbClr val="000000">
                      <a:alpha val="43137"/>
                    </a:srgbClr>
                  </a:outerShdw>
                </a:effectLst>
                <a:latin typeface="맑은 고딕" panose="020B0503020000020004" pitchFamily="50" charset="-127"/>
                <a:ea typeface="맑은 고딕" panose="020B0503020000020004" pitchFamily="50" charset="-127"/>
              </a:rPr>
              <a:t>Already advanced and will develop rapidly</a:t>
            </a:r>
          </a:p>
          <a:p>
            <a:pPr marL="800100" lvl="1" indent="-342900" fontAlgn="auto">
              <a:spcBef>
                <a:spcPts val="0"/>
              </a:spcBef>
              <a:spcAft>
                <a:spcPts val="0"/>
              </a:spcAft>
              <a:buFont typeface="Arial" panose="020B0604020202020204" pitchFamily="34" charset="0"/>
              <a:buChar char="•"/>
              <a:defRPr/>
            </a:pPr>
            <a:r>
              <a:rPr lang="en-US" altLang="ko-KR" sz="2000" dirty="0">
                <a:latin typeface="맑은 고딕" panose="020B0503020000020004" pitchFamily="50" charset="-127"/>
                <a:ea typeface="맑은 고딕" panose="020B0503020000020004" pitchFamily="50" charset="-127"/>
              </a:rPr>
              <a:t>Currently open source can be easily obtained by anyone </a:t>
            </a:r>
          </a:p>
          <a:p>
            <a:pPr marL="800100" lvl="1" indent="-342900" fontAlgn="auto">
              <a:spcBef>
                <a:spcPts val="0"/>
              </a:spcBef>
              <a:spcAft>
                <a:spcPts val="0"/>
              </a:spcAft>
              <a:buFont typeface="Arial" panose="020B0604020202020204" pitchFamily="34" charset="0"/>
              <a:buChar char="•"/>
              <a:defRPr/>
            </a:pPr>
            <a:r>
              <a:rPr kumimoji="0" lang="en-US" altLang="ko-KR" sz="2000" dirty="0">
                <a:effectLst>
                  <a:outerShdw blurRad="38100" dist="38100" dir="2700000" algn="tl">
                    <a:srgbClr val="000000">
                      <a:alpha val="43137"/>
                    </a:srgbClr>
                  </a:outerShdw>
                </a:effectLst>
                <a:latin typeface="맑은 고딕" panose="020B0503020000020004" pitchFamily="50" charset="-127"/>
                <a:ea typeface="맑은 고딕" panose="020B0503020000020004" pitchFamily="50" charset="-127"/>
              </a:rPr>
              <a:t>Uber uses the open source such as google map and apple pay etc.</a:t>
            </a:r>
          </a:p>
          <a:p>
            <a:pPr marL="800100" lvl="1" indent="-342900" fontAlgn="auto">
              <a:spcBef>
                <a:spcPts val="0"/>
              </a:spcBef>
              <a:spcAft>
                <a:spcPts val="0"/>
              </a:spcAft>
              <a:buFont typeface="Arial" panose="020B0604020202020204" pitchFamily="34" charset="0"/>
              <a:buChar char="•"/>
              <a:defRPr/>
            </a:pPr>
            <a:endParaRPr kumimoji="0" lang="en-US" altLang="ko-KR" dirty="0">
              <a:effectLst>
                <a:outerShdw blurRad="38100" dist="38100" dir="2700000" algn="tl">
                  <a:srgbClr val="000000">
                    <a:alpha val="43137"/>
                  </a:srgbClr>
                </a:outerShdw>
              </a:effectLst>
              <a:latin typeface="+mn-ea"/>
              <a:ea typeface="+mn-ea"/>
            </a:endParaRPr>
          </a:p>
          <a:p>
            <a:pPr fontAlgn="auto">
              <a:spcBef>
                <a:spcPts val="0"/>
              </a:spcBef>
              <a:spcAft>
                <a:spcPts val="0"/>
              </a:spcAft>
              <a:defRPr/>
            </a:pPr>
            <a:r>
              <a:rPr kumimoji="0" lang="en-US" altLang="ko-KR" sz="2400" dirty="0">
                <a:effectLst>
                  <a:outerShdw blurRad="38100" dist="38100" dir="2700000" algn="tl">
                    <a:srgbClr val="000000">
                      <a:alpha val="43137"/>
                    </a:srgbClr>
                  </a:outerShdw>
                </a:effectLst>
                <a:latin typeface="+mn-ea"/>
                <a:ea typeface="+mn-ea"/>
              </a:rPr>
              <a:t>2. </a:t>
            </a:r>
            <a:r>
              <a:rPr kumimoji="0" lang="en-US" altLang="ko-KR" sz="2800" dirty="0">
                <a:effectLst>
                  <a:outerShdw blurRad="38100" dist="38100" dir="2700000" algn="tl">
                    <a:srgbClr val="000000">
                      <a:alpha val="43137"/>
                    </a:srgbClr>
                  </a:outerShdw>
                </a:effectLst>
                <a:latin typeface="+mn-ea"/>
                <a:ea typeface="+mn-ea"/>
              </a:rPr>
              <a:t>Market for Application </a:t>
            </a:r>
            <a:r>
              <a:rPr kumimoji="0" lang="en-US" altLang="ko-KR" sz="2800" dirty="0">
                <a:effectLst>
                  <a:outerShdw blurRad="38100" dist="38100" dir="2700000" algn="tl">
                    <a:srgbClr val="000000">
                      <a:alpha val="43137"/>
                    </a:srgbClr>
                  </a:outerShdw>
                </a:effectLst>
                <a:latin typeface="+mn-ea"/>
                <a:ea typeface="+mn-ea"/>
                <a:sym typeface="Wingdings" panose="05000000000000000000" pitchFamily="2" charset="2"/>
              </a:rPr>
              <a:t> </a:t>
            </a:r>
            <a:r>
              <a:rPr kumimoji="0" lang="en-US" altLang="ko-KR" sz="2800" dirty="0">
                <a:effectLst>
                  <a:outerShdw blurRad="38100" dist="38100" dir="2700000" algn="tl">
                    <a:srgbClr val="000000">
                      <a:alpha val="43137"/>
                    </a:srgbClr>
                  </a:outerShdw>
                </a:effectLst>
                <a:latin typeface="HY견명조" panose="02030600000101010101" pitchFamily="18" charset="-127"/>
                <a:ea typeface="HY견명조" panose="02030600000101010101" pitchFamily="18" charset="-127"/>
                <a:sym typeface="Wingdings" panose="05000000000000000000" pitchFamily="2" charset="2"/>
              </a:rPr>
              <a:t>Platform</a:t>
            </a:r>
            <a:endParaRPr kumimoji="0" lang="en-US" altLang="ko-KR" sz="2800" dirty="0">
              <a:effectLst>
                <a:outerShdw blurRad="38100" dist="38100" dir="2700000" algn="tl">
                  <a:srgbClr val="000000">
                    <a:alpha val="43137"/>
                  </a:srgbClr>
                </a:outerShdw>
              </a:effectLst>
              <a:latin typeface="HY견명조" panose="02030600000101010101" pitchFamily="18" charset="-127"/>
              <a:ea typeface="HY견명조" panose="02030600000101010101" pitchFamily="18" charset="-127"/>
            </a:endParaRPr>
          </a:p>
          <a:p>
            <a:pPr marL="914400" lvl="1" indent="-457200" fontAlgn="auto">
              <a:spcBef>
                <a:spcPts val="0"/>
              </a:spcBef>
              <a:spcAft>
                <a:spcPts val="0"/>
              </a:spcAft>
              <a:buFont typeface="Arial" panose="020B0604020202020204" pitchFamily="34" charset="0"/>
              <a:buChar char="•"/>
              <a:defRPr/>
            </a:pPr>
            <a:endParaRPr lang="en-US" altLang="ko-KR" sz="2000" dirty="0">
              <a:latin typeface="맑은 고딕" panose="020B0503020000020004" pitchFamily="50" charset="-127"/>
              <a:ea typeface="맑은 고딕" panose="020B0503020000020004" pitchFamily="50" charset="-127"/>
            </a:endParaRPr>
          </a:p>
          <a:p>
            <a:pPr marL="914400" lvl="1" indent="-457200" fontAlgn="auto">
              <a:spcBef>
                <a:spcPts val="0"/>
              </a:spcBef>
              <a:spcAft>
                <a:spcPts val="0"/>
              </a:spcAft>
              <a:buFont typeface="Arial" panose="020B0604020202020204" pitchFamily="34" charset="0"/>
              <a:buChar char="•"/>
              <a:defRPr/>
            </a:pPr>
            <a:r>
              <a:rPr lang="en-US" altLang="ko-KR" sz="2000" dirty="0">
                <a:latin typeface="맑은 고딕" panose="020B0503020000020004" pitchFamily="50" charset="-127"/>
                <a:ea typeface="맑은 고딕" panose="020B0503020000020004" pitchFamily="50" charset="-127"/>
              </a:rPr>
              <a:t>The idea of applying the technology is more important than the technical part in order to preoccupy the market</a:t>
            </a:r>
          </a:p>
        </p:txBody>
      </p:sp>
    </p:spTree>
    <p:extLst>
      <p:ext uri="{BB962C8B-B14F-4D97-AF65-F5344CB8AC3E}">
        <p14:creationId xmlns:p14="http://schemas.microsoft.com/office/powerpoint/2010/main" val="76130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200472" y="230125"/>
            <a:ext cx="9433048" cy="6480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9" name="Rectangle 2"/>
          <p:cNvSpPr txBox="1">
            <a:spLocks noChangeArrowheads="1"/>
          </p:cNvSpPr>
          <p:nvPr/>
        </p:nvSpPr>
        <p:spPr bwMode="auto">
          <a:xfrm>
            <a:off x="488504" y="620688"/>
            <a:ext cx="3168352" cy="864096"/>
          </a:xfrm>
          <a:prstGeom prst="rect">
            <a:avLst/>
          </a:prstGeom>
          <a:noFill/>
          <a:ln>
            <a:miter lim="800000"/>
            <a:headEnd/>
            <a:tailEnd/>
          </a:ln>
          <a:effectLst>
            <a:outerShdw dist="28398" dir="3806097" algn="ctr" rotWithShape="0">
              <a:schemeClr val="tx1"/>
            </a:outerShdw>
          </a:effectLst>
        </p:spPr>
        <p:txBody>
          <a:bodyPr vert="horz" lIns="91440" tIns="45720" rIns="91440" bIns="45720" rtlCol="0" anchor="ctr">
            <a:noAutofit/>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lang="en-US" altLang="ko-KR" sz="4400" b="1" dirty="0">
                <a:latin typeface="Book Antiqua" pitchFamily="18" charset="0"/>
                <a:ea typeface="+mj-ea"/>
                <a:cs typeface="+mj-cs"/>
              </a:rPr>
              <a:t>Platform !! </a:t>
            </a:r>
            <a:endParaRPr kumimoji="0" lang="en-US" altLang="ko-KR" sz="4400" b="1" i="0" strike="noStrike" kern="1200" cap="none" spc="0" normalizeH="0" baseline="0" noProof="0" dirty="0">
              <a:ln>
                <a:noFill/>
              </a:ln>
              <a:effectLst/>
              <a:uLnTx/>
              <a:uFillTx/>
              <a:latin typeface="Book Antiqua" pitchFamily="18" charset="0"/>
              <a:ea typeface="+mj-ea"/>
              <a:cs typeface="+mj-cs"/>
            </a:endParaRPr>
          </a:p>
        </p:txBody>
      </p:sp>
      <p:sp>
        <p:nvSpPr>
          <p:cNvPr id="5" name="직사각형 4"/>
          <p:cNvSpPr/>
          <p:nvPr/>
        </p:nvSpPr>
        <p:spPr>
          <a:xfrm>
            <a:off x="920552" y="1793177"/>
            <a:ext cx="8280920" cy="738664"/>
          </a:xfrm>
          <a:prstGeom prst="rect">
            <a:avLst/>
          </a:prstGeom>
          <a:ln>
            <a:solidFill>
              <a:srgbClr val="92D050"/>
            </a:solidFill>
          </a:ln>
        </p:spPr>
        <p:txBody>
          <a:bodyPr wrap="square">
            <a:spAutoFit/>
          </a:bodyPr>
          <a:lstStyle/>
          <a:p>
            <a:pPr algn="ctr" fontAlgn="auto">
              <a:spcBef>
                <a:spcPts val="0"/>
              </a:spcBef>
              <a:spcAft>
                <a:spcPts val="0"/>
              </a:spcAft>
              <a:defRPr/>
            </a:pPr>
            <a:r>
              <a:rPr lang="en-US" altLang="ko-KR" sz="2400" dirty="0">
                <a:latin typeface="+mn-ea"/>
                <a:ea typeface="+mn-ea"/>
              </a:rPr>
              <a:t>The platform is already changing the world itself!</a:t>
            </a:r>
            <a:endParaRPr kumimoji="0" lang="en-US" altLang="ko-KR" sz="2400" dirty="0">
              <a:effectLst>
                <a:outerShdw blurRad="38100" dist="38100" dir="2700000" algn="tl">
                  <a:srgbClr val="000000">
                    <a:alpha val="43137"/>
                  </a:srgbClr>
                </a:outerShdw>
              </a:effectLst>
              <a:latin typeface="+mn-ea"/>
              <a:ea typeface="+mn-ea"/>
            </a:endParaRPr>
          </a:p>
          <a:p>
            <a:pPr algn="ctr" fontAlgn="auto">
              <a:spcBef>
                <a:spcPts val="0"/>
              </a:spcBef>
              <a:spcAft>
                <a:spcPts val="0"/>
              </a:spcAft>
              <a:defRPr/>
            </a:pPr>
            <a:r>
              <a:rPr kumimoji="0" lang="ko-KR" altLang="en-US" dirty="0">
                <a:solidFill>
                  <a:srgbClr val="0000FF"/>
                </a:solidFill>
                <a:effectLst>
                  <a:outerShdw blurRad="38100" dist="38100" dir="2700000" algn="tl">
                    <a:srgbClr val="000000">
                      <a:alpha val="43137"/>
                    </a:srgbClr>
                  </a:outerShdw>
                </a:effectLst>
                <a:latin typeface="+mn-ea"/>
                <a:ea typeface="+mn-ea"/>
              </a:rPr>
              <a:t>플랫폼은 이미 세상 자체를 바꾸고 있다 </a:t>
            </a:r>
            <a:r>
              <a:rPr kumimoji="0" lang="en-US" altLang="ko-KR" dirty="0">
                <a:solidFill>
                  <a:srgbClr val="0000FF"/>
                </a:solidFill>
                <a:effectLst>
                  <a:outerShdw blurRad="38100" dist="38100" dir="2700000" algn="tl">
                    <a:srgbClr val="000000">
                      <a:alpha val="43137"/>
                    </a:srgbClr>
                  </a:outerShdw>
                </a:effectLst>
                <a:latin typeface="+mn-ea"/>
                <a:ea typeface="+mn-ea"/>
              </a:rPr>
              <a:t>!</a:t>
            </a:r>
            <a:r>
              <a:rPr kumimoji="0" lang="ko-KR" altLang="en-US" dirty="0">
                <a:solidFill>
                  <a:srgbClr val="0000FF"/>
                </a:solidFill>
                <a:effectLst>
                  <a:outerShdw blurRad="38100" dist="38100" dir="2700000" algn="tl">
                    <a:srgbClr val="000000">
                      <a:alpha val="43137"/>
                    </a:srgbClr>
                  </a:outerShdw>
                </a:effectLst>
                <a:latin typeface="+mn-ea"/>
                <a:ea typeface="+mn-ea"/>
              </a:rPr>
              <a:t> </a:t>
            </a:r>
            <a:r>
              <a:rPr kumimoji="0" lang="en-US" altLang="ko-KR" dirty="0">
                <a:solidFill>
                  <a:srgbClr val="0000FF"/>
                </a:solidFill>
                <a:effectLst>
                  <a:outerShdw blurRad="38100" dist="38100" dir="2700000" algn="tl">
                    <a:srgbClr val="000000">
                      <a:alpha val="43137"/>
                    </a:srgbClr>
                  </a:outerShdw>
                </a:effectLst>
                <a:latin typeface="+mn-ea"/>
                <a:ea typeface="+mn-ea"/>
              </a:rPr>
              <a:t> </a:t>
            </a:r>
          </a:p>
        </p:txBody>
      </p:sp>
      <p:sp>
        <p:nvSpPr>
          <p:cNvPr id="6" name="직사각형 5"/>
          <p:cNvSpPr/>
          <p:nvPr/>
        </p:nvSpPr>
        <p:spPr>
          <a:xfrm>
            <a:off x="920552" y="2823261"/>
            <a:ext cx="8280919" cy="677108"/>
          </a:xfrm>
          <a:prstGeom prst="rect">
            <a:avLst/>
          </a:prstGeom>
          <a:ln>
            <a:solidFill>
              <a:srgbClr val="00B0F0"/>
            </a:solidFill>
          </a:ln>
        </p:spPr>
        <p:txBody>
          <a:bodyPr wrap="square">
            <a:spAutoFit/>
          </a:bodyPr>
          <a:lstStyle/>
          <a:p>
            <a:pPr algn="ctr" fontAlgn="auto">
              <a:spcBef>
                <a:spcPts val="0"/>
              </a:spcBef>
              <a:spcAft>
                <a:spcPts val="0"/>
              </a:spcAft>
              <a:defRPr/>
            </a:pPr>
            <a:r>
              <a:rPr lang="en-US" altLang="ko-KR" sz="2000" dirty="0">
                <a:latin typeface="+mn-ea"/>
                <a:ea typeface="+mn-ea"/>
              </a:rPr>
              <a:t>Key Changes of the 4</a:t>
            </a:r>
            <a:r>
              <a:rPr lang="en-US" altLang="ko-KR" sz="2000" baseline="30000" dirty="0">
                <a:latin typeface="+mn-ea"/>
                <a:ea typeface="+mn-ea"/>
              </a:rPr>
              <a:t>th</a:t>
            </a:r>
            <a:r>
              <a:rPr lang="en-US" altLang="ko-KR" sz="2000" dirty="0">
                <a:latin typeface="+mn-ea"/>
                <a:ea typeface="+mn-ea"/>
              </a:rPr>
              <a:t> Industrial Revolution </a:t>
            </a:r>
            <a:r>
              <a:rPr lang="en-US" altLang="ko-KR" sz="2000" dirty="0">
                <a:latin typeface="+mn-ea"/>
                <a:ea typeface="+mn-ea"/>
                <a:sym typeface="Wingdings" panose="05000000000000000000" pitchFamily="2" charset="2"/>
              </a:rPr>
              <a:t> </a:t>
            </a:r>
            <a:r>
              <a:rPr lang="en-US" altLang="ko-KR" sz="2000" dirty="0">
                <a:latin typeface="+mn-ea"/>
                <a:ea typeface="+mn-ea"/>
              </a:rPr>
              <a:t>Platform Revolution</a:t>
            </a:r>
          </a:p>
          <a:p>
            <a:pPr algn="ctr" fontAlgn="auto">
              <a:spcBef>
                <a:spcPts val="0"/>
              </a:spcBef>
              <a:spcAft>
                <a:spcPts val="0"/>
              </a:spcAft>
              <a:defRPr/>
            </a:pPr>
            <a:r>
              <a:rPr kumimoji="0" lang="ko-KR" altLang="en-US" dirty="0">
                <a:solidFill>
                  <a:srgbClr val="0000FF"/>
                </a:solidFill>
                <a:effectLst>
                  <a:outerShdw blurRad="38100" dist="38100" dir="2700000" algn="tl">
                    <a:srgbClr val="000000">
                      <a:alpha val="43137"/>
                    </a:srgbClr>
                  </a:outerShdw>
                </a:effectLst>
                <a:latin typeface="맑은 고딕" panose="020B0503020000020004" pitchFamily="50" charset="-127"/>
                <a:ea typeface="맑은 고딕" panose="020B0503020000020004" pitchFamily="50" charset="-127"/>
              </a:rPr>
              <a:t>제</a:t>
            </a:r>
            <a:r>
              <a:rPr kumimoji="0" lang="en-US" altLang="ko-KR" dirty="0">
                <a:solidFill>
                  <a:srgbClr val="0000FF"/>
                </a:solidFill>
                <a:effectLst>
                  <a:outerShdw blurRad="38100" dist="38100" dir="2700000" algn="tl">
                    <a:srgbClr val="000000">
                      <a:alpha val="43137"/>
                    </a:srgbClr>
                  </a:outerShdw>
                </a:effectLst>
                <a:latin typeface="맑은 고딕" panose="020B0503020000020004" pitchFamily="50" charset="-127"/>
                <a:ea typeface="맑은 고딕" panose="020B0503020000020004" pitchFamily="50" charset="-127"/>
              </a:rPr>
              <a:t>4</a:t>
            </a:r>
            <a:r>
              <a:rPr kumimoji="0" lang="ko-KR" altLang="en-US" dirty="0">
                <a:solidFill>
                  <a:srgbClr val="0000FF"/>
                </a:solidFill>
                <a:effectLst>
                  <a:outerShdw blurRad="38100" dist="38100" dir="2700000" algn="tl">
                    <a:srgbClr val="000000">
                      <a:alpha val="43137"/>
                    </a:srgbClr>
                  </a:outerShdw>
                </a:effectLst>
                <a:latin typeface="맑은 고딕" panose="020B0503020000020004" pitchFamily="50" charset="-127"/>
                <a:ea typeface="맑은 고딕" panose="020B0503020000020004" pitchFamily="50" charset="-127"/>
              </a:rPr>
              <a:t>차 산업혁명의 핵심적인 변화 </a:t>
            </a:r>
            <a:r>
              <a:rPr kumimoji="0" lang="en-US" altLang="ko-KR" dirty="0">
                <a:solidFill>
                  <a:srgbClr val="0000FF"/>
                </a:solidFill>
                <a:effectLst>
                  <a:outerShdw blurRad="38100" dist="38100" dir="2700000" algn="tl">
                    <a:srgbClr val="000000">
                      <a:alpha val="43137"/>
                    </a:srgbClr>
                  </a:outerShdw>
                </a:effectLst>
                <a:latin typeface="맑은 고딕" panose="020B0503020000020004" pitchFamily="50" charset="-127"/>
                <a:ea typeface="맑은 고딕" panose="020B0503020000020004" pitchFamily="50" charset="-127"/>
                <a:sym typeface="Wingdings" panose="05000000000000000000" pitchFamily="2" charset="2"/>
              </a:rPr>
              <a:t> </a:t>
            </a:r>
            <a:r>
              <a:rPr kumimoji="0" lang="ko-KR" altLang="en-US" dirty="0">
                <a:solidFill>
                  <a:srgbClr val="0000FF"/>
                </a:solidFill>
                <a:effectLst>
                  <a:outerShdw blurRad="38100" dist="38100" dir="2700000" algn="tl">
                    <a:srgbClr val="000000">
                      <a:alpha val="43137"/>
                    </a:srgbClr>
                  </a:outerShdw>
                </a:effectLst>
                <a:latin typeface="맑은 고딕" panose="020B0503020000020004" pitchFamily="50" charset="-127"/>
                <a:ea typeface="맑은 고딕" panose="020B0503020000020004" pitchFamily="50" charset="-127"/>
                <a:sym typeface="Wingdings" panose="05000000000000000000" pitchFamily="2" charset="2"/>
              </a:rPr>
              <a:t>플랫폼 혁명</a:t>
            </a:r>
            <a:r>
              <a:rPr kumimoji="0" lang="ko-KR" altLang="en-US" dirty="0">
                <a:solidFill>
                  <a:srgbClr val="0000FF"/>
                </a:solidFill>
                <a:effectLst>
                  <a:outerShdw blurRad="38100" dist="38100" dir="2700000" algn="tl">
                    <a:srgbClr val="000000">
                      <a:alpha val="43137"/>
                    </a:srgbClr>
                  </a:outerShdw>
                </a:effectLst>
                <a:latin typeface="맑은 고딕" panose="020B0503020000020004" pitchFamily="50" charset="-127"/>
                <a:ea typeface="맑은 고딕" panose="020B0503020000020004" pitchFamily="50" charset="-127"/>
              </a:rPr>
              <a:t> </a:t>
            </a:r>
            <a:r>
              <a:rPr kumimoji="0" lang="en-US" altLang="ko-KR" dirty="0">
                <a:solidFill>
                  <a:srgbClr val="0000FF"/>
                </a:solidFill>
                <a:effectLst>
                  <a:outerShdw blurRad="38100" dist="38100" dir="2700000" algn="tl">
                    <a:srgbClr val="000000">
                      <a:alpha val="43137"/>
                    </a:srgbClr>
                  </a:outerShdw>
                </a:effectLst>
                <a:latin typeface="휴먼모음T" pitchFamily="18" charset="-127"/>
                <a:ea typeface="휴먼모음T" pitchFamily="18" charset="-127"/>
              </a:rPr>
              <a:t> </a:t>
            </a:r>
          </a:p>
        </p:txBody>
      </p:sp>
      <p:sp>
        <p:nvSpPr>
          <p:cNvPr id="8" name="직사각형 7"/>
          <p:cNvSpPr/>
          <p:nvPr/>
        </p:nvSpPr>
        <p:spPr>
          <a:xfrm>
            <a:off x="917780" y="3759260"/>
            <a:ext cx="8283691" cy="677108"/>
          </a:xfrm>
          <a:prstGeom prst="rect">
            <a:avLst/>
          </a:prstGeom>
          <a:ln>
            <a:solidFill>
              <a:srgbClr val="FF99FF"/>
            </a:solidFill>
          </a:ln>
        </p:spPr>
        <p:txBody>
          <a:bodyPr wrap="square">
            <a:spAutoFit/>
          </a:bodyPr>
          <a:lstStyle/>
          <a:p>
            <a:pPr algn="ctr" fontAlgn="auto">
              <a:spcBef>
                <a:spcPts val="0"/>
              </a:spcBef>
              <a:spcAft>
                <a:spcPts val="0"/>
              </a:spcAft>
              <a:defRPr/>
            </a:pPr>
            <a:r>
              <a:rPr lang="en-US" altLang="ko-KR" sz="2000" dirty="0">
                <a:latin typeface="+mn-ea"/>
                <a:ea typeface="+mn-ea"/>
              </a:rPr>
              <a:t>At this moment, the market is already dominated by the platform</a:t>
            </a:r>
            <a:endParaRPr kumimoji="0" lang="en-US" altLang="ko-KR" sz="2000" dirty="0">
              <a:effectLst>
                <a:outerShdw blurRad="38100" dist="38100" dir="2700000" algn="tl">
                  <a:srgbClr val="000000">
                    <a:alpha val="43137"/>
                  </a:srgbClr>
                </a:outerShdw>
              </a:effectLst>
              <a:latin typeface="+mn-ea"/>
              <a:ea typeface="+mn-ea"/>
            </a:endParaRPr>
          </a:p>
          <a:p>
            <a:pPr algn="ctr" fontAlgn="auto">
              <a:spcBef>
                <a:spcPts val="0"/>
              </a:spcBef>
              <a:spcAft>
                <a:spcPts val="0"/>
              </a:spcAft>
              <a:defRPr/>
            </a:pPr>
            <a:r>
              <a:rPr kumimoji="0" lang="ko-KR" altLang="en-US" dirty="0">
                <a:solidFill>
                  <a:srgbClr val="0000FF"/>
                </a:solidFill>
                <a:effectLst>
                  <a:outerShdw blurRad="38100" dist="38100" dir="2700000" algn="tl">
                    <a:srgbClr val="000000">
                      <a:alpha val="43137"/>
                    </a:srgbClr>
                  </a:outerShdw>
                </a:effectLst>
                <a:latin typeface="맑은 고딕" panose="020B0503020000020004" pitchFamily="50" charset="-127"/>
                <a:ea typeface="맑은 고딕" panose="020B0503020000020004" pitchFamily="50" charset="-127"/>
              </a:rPr>
              <a:t>지금 이순간 시장은 이미 플랫폼이 장악하고 있다 </a:t>
            </a:r>
            <a:r>
              <a:rPr kumimoji="0" lang="en-US" altLang="ko-KR" dirty="0">
                <a:solidFill>
                  <a:srgbClr val="0000FF"/>
                </a:solidFill>
                <a:effectLst>
                  <a:outerShdw blurRad="38100" dist="38100" dir="2700000" algn="tl">
                    <a:srgbClr val="000000">
                      <a:alpha val="43137"/>
                    </a:srgbClr>
                  </a:outerShdw>
                </a:effectLst>
                <a:latin typeface="맑은 고딕" panose="020B0503020000020004" pitchFamily="50" charset="-127"/>
                <a:ea typeface="맑은 고딕" panose="020B0503020000020004" pitchFamily="50" charset="-127"/>
              </a:rPr>
              <a:t> </a:t>
            </a:r>
          </a:p>
        </p:txBody>
      </p:sp>
      <p:sp>
        <p:nvSpPr>
          <p:cNvPr id="10" name="직사각형 9"/>
          <p:cNvSpPr/>
          <p:nvPr/>
        </p:nvSpPr>
        <p:spPr>
          <a:xfrm>
            <a:off x="920552" y="4806317"/>
            <a:ext cx="8280920" cy="738664"/>
          </a:xfrm>
          <a:prstGeom prst="rect">
            <a:avLst/>
          </a:prstGeom>
          <a:ln>
            <a:solidFill>
              <a:schemeClr val="accent6">
                <a:lumMod val="60000"/>
                <a:lumOff val="40000"/>
              </a:schemeClr>
            </a:solidFill>
          </a:ln>
        </p:spPr>
        <p:txBody>
          <a:bodyPr wrap="square">
            <a:spAutoFit/>
          </a:bodyPr>
          <a:lstStyle/>
          <a:p>
            <a:pPr algn="ctr" fontAlgn="auto">
              <a:spcBef>
                <a:spcPts val="0"/>
              </a:spcBef>
              <a:spcAft>
                <a:spcPts val="0"/>
              </a:spcAft>
              <a:defRPr/>
            </a:pPr>
            <a:r>
              <a:rPr lang="en-US" altLang="ko-KR" sz="2400" dirty="0">
                <a:latin typeface="+mn-ea"/>
                <a:ea typeface="+mn-ea"/>
              </a:rPr>
              <a:t>Why are giant companies dominated by the platform ?</a:t>
            </a:r>
          </a:p>
          <a:p>
            <a:pPr algn="ctr" fontAlgn="auto">
              <a:spcBef>
                <a:spcPts val="0"/>
              </a:spcBef>
              <a:spcAft>
                <a:spcPts val="0"/>
              </a:spcAft>
              <a:defRPr/>
            </a:pPr>
            <a:r>
              <a:rPr kumimoji="0" lang="ko-KR" altLang="en-US" dirty="0">
                <a:solidFill>
                  <a:srgbClr val="0000FF"/>
                </a:solidFill>
                <a:effectLst>
                  <a:outerShdw blurRad="38100" dist="38100" dir="2700000" algn="tl">
                    <a:srgbClr val="000000">
                      <a:alpha val="43137"/>
                    </a:srgbClr>
                  </a:outerShdw>
                </a:effectLst>
                <a:latin typeface="맑은 고딕" panose="020B0503020000020004" pitchFamily="50" charset="-127"/>
                <a:ea typeface="맑은 고딕" panose="020B0503020000020004" pitchFamily="50" charset="-127"/>
              </a:rPr>
              <a:t>왜 거대 기업이 플랫폼에 밀리고 있나 </a:t>
            </a:r>
            <a:r>
              <a:rPr kumimoji="0" lang="en-US" altLang="ko-KR" dirty="0">
                <a:solidFill>
                  <a:srgbClr val="0000FF"/>
                </a:solidFill>
                <a:effectLst>
                  <a:outerShdw blurRad="38100" dist="38100" dir="2700000" algn="tl">
                    <a:srgbClr val="000000">
                      <a:alpha val="43137"/>
                    </a:srgbClr>
                  </a:outerShdw>
                </a:effectLst>
                <a:latin typeface="맑은 고딕" panose="020B0503020000020004" pitchFamily="50" charset="-127"/>
                <a:ea typeface="맑은 고딕" panose="020B0503020000020004" pitchFamily="50" charset="-127"/>
              </a:rPr>
              <a:t>?</a:t>
            </a:r>
            <a:r>
              <a:rPr kumimoji="0" lang="ko-KR" altLang="en-US" dirty="0">
                <a:solidFill>
                  <a:srgbClr val="0000FF"/>
                </a:solidFill>
                <a:effectLst>
                  <a:outerShdw blurRad="38100" dist="38100" dir="2700000" algn="tl">
                    <a:srgbClr val="000000">
                      <a:alpha val="43137"/>
                    </a:srgbClr>
                  </a:outerShdw>
                </a:effectLst>
                <a:latin typeface="맑은 고딕" panose="020B0503020000020004" pitchFamily="50" charset="-127"/>
                <a:ea typeface="맑은 고딕" panose="020B0503020000020004" pitchFamily="50" charset="-127"/>
              </a:rPr>
              <a:t> </a:t>
            </a:r>
            <a:r>
              <a:rPr kumimoji="0" lang="en-US" altLang="ko-KR" dirty="0">
                <a:solidFill>
                  <a:srgbClr val="0000FF"/>
                </a:solidFill>
                <a:effectLst>
                  <a:outerShdw blurRad="38100" dist="38100" dir="2700000" algn="tl">
                    <a:srgbClr val="000000">
                      <a:alpha val="43137"/>
                    </a:srgbClr>
                  </a:outerShdw>
                </a:effectLst>
                <a:latin typeface="맑은 고딕" panose="020B0503020000020004" pitchFamily="50" charset="-127"/>
                <a:ea typeface="맑은 고딕" panose="020B0503020000020004" pitchFamily="50" charset="-127"/>
              </a:rPr>
              <a:t> </a:t>
            </a:r>
          </a:p>
        </p:txBody>
      </p:sp>
      <p:sp>
        <p:nvSpPr>
          <p:cNvPr id="2" name="직사각형 1"/>
          <p:cNvSpPr/>
          <p:nvPr/>
        </p:nvSpPr>
        <p:spPr>
          <a:xfrm>
            <a:off x="488504" y="620688"/>
            <a:ext cx="3168352" cy="790179"/>
          </a:xfrm>
          <a:prstGeom prst="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7678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500"/>
                                        <p:tgtEl>
                                          <p:spTgt spid="6"/>
                                        </p:tgtEl>
                                      </p:cBhvr>
                                    </p:animEffect>
                                    <p:anim calcmode="lin" valueType="num">
                                      <p:cBhvr>
                                        <p:cTn id="19" dur="1500" fill="hold"/>
                                        <p:tgtEl>
                                          <p:spTgt spid="6"/>
                                        </p:tgtEl>
                                        <p:attrNameLst>
                                          <p:attrName>ppt_x</p:attrName>
                                        </p:attrNameLst>
                                      </p:cBhvr>
                                      <p:tavLst>
                                        <p:tav tm="0">
                                          <p:val>
                                            <p:strVal val="#ppt_x"/>
                                          </p:val>
                                        </p:tav>
                                        <p:tav tm="100000">
                                          <p:val>
                                            <p:strVal val="#ppt_x"/>
                                          </p:val>
                                        </p:tav>
                                      </p:tavLst>
                                    </p:anim>
                                    <p:anim calcmode="lin" valueType="num">
                                      <p:cBhvr>
                                        <p:cTn id="20" dur="1500" fill="hold"/>
                                        <p:tgtEl>
                                          <p:spTgt spid="6"/>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500"/>
                                        <p:tgtEl>
                                          <p:spTgt spid="8"/>
                                        </p:tgtEl>
                                      </p:cBhvr>
                                    </p:animEffect>
                                    <p:anim calcmode="lin" valueType="num">
                                      <p:cBhvr>
                                        <p:cTn id="25" dur="1500" fill="hold"/>
                                        <p:tgtEl>
                                          <p:spTgt spid="8"/>
                                        </p:tgtEl>
                                        <p:attrNameLst>
                                          <p:attrName>ppt_x</p:attrName>
                                        </p:attrNameLst>
                                      </p:cBhvr>
                                      <p:tavLst>
                                        <p:tav tm="0">
                                          <p:val>
                                            <p:strVal val="#ppt_x"/>
                                          </p:val>
                                        </p:tav>
                                        <p:tav tm="100000">
                                          <p:val>
                                            <p:strVal val="#ppt_x"/>
                                          </p:val>
                                        </p:tav>
                                      </p:tavLst>
                                    </p:anim>
                                    <p:anim calcmode="lin" valueType="num">
                                      <p:cBhvr>
                                        <p:cTn id="26" dur="1500" fill="hold"/>
                                        <p:tgtEl>
                                          <p:spTgt spid="8"/>
                                        </p:tgtEl>
                                        <p:attrNameLst>
                                          <p:attrName>ppt_y</p:attrName>
                                        </p:attrNameLst>
                                      </p:cBhvr>
                                      <p:tavLst>
                                        <p:tav tm="0">
                                          <p:val>
                                            <p:strVal val="#ppt_y+.1"/>
                                          </p:val>
                                        </p:tav>
                                        <p:tav tm="100000">
                                          <p:val>
                                            <p:strVal val="#ppt_y"/>
                                          </p:val>
                                        </p:tav>
                                      </p:tavLst>
                                    </p:anim>
                                  </p:childTnLst>
                                </p:cTn>
                              </p:par>
                            </p:childTnLst>
                          </p:cTn>
                        </p:par>
                        <p:par>
                          <p:cTn id="27" fill="hold">
                            <p:stCondLst>
                              <p:cond delay="4000"/>
                            </p:stCondLst>
                            <p:childTnLst>
                              <p:par>
                                <p:cTn id="28" presetID="42"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500"/>
                                        <p:tgtEl>
                                          <p:spTgt spid="10"/>
                                        </p:tgtEl>
                                      </p:cBhvr>
                                    </p:animEffect>
                                    <p:anim calcmode="lin" valueType="num">
                                      <p:cBhvr>
                                        <p:cTn id="31" dur="1500" fill="hold"/>
                                        <p:tgtEl>
                                          <p:spTgt spid="10"/>
                                        </p:tgtEl>
                                        <p:attrNameLst>
                                          <p:attrName>ppt_x</p:attrName>
                                        </p:attrNameLst>
                                      </p:cBhvr>
                                      <p:tavLst>
                                        <p:tav tm="0">
                                          <p:val>
                                            <p:strVal val="#ppt_x"/>
                                          </p:val>
                                        </p:tav>
                                        <p:tav tm="100000">
                                          <p:val>
                                            <p:strVal val="#ppt_x"/>
                                          </p:val>
                                        </p:tav>
                                      </p:tavLst>
                                    </p:anim>
                                    <p:anim calcmode="lin" valueType="num">
                                      <p:cBhvr>
                                        <p:cTn id="32" dur="1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6" grpId="0" animBg="1"/>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28464" y="116632"/>
            <a:ext cx="9612312" cy="657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8036" y="3560281"/>
            <a:ext cx="2195512" cy="2784046"/>
          </a:xfrm>
          <a:prstGeom prst="rect">
            <a:avLst/>
          </a:prstGeom>
          <a:ln>
            <a:solidFill>
              <a:srgbClr val="000099"/>
            </a:solidFill>
          </a:ln>
        </p:spPr>
      </p:pic>
      <p:pic>
        <p:nvPicPr>
          <p:cNvPr id="7" name="그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6120" y="339924"/>
            <a:ext cx="2197000" cy="2961333"/>
          </a:xfrm>
          <a:prstGeom prst="rect">
            <a:avLst/>
          </a:prstGeom>
          <a:ln w="57150">
            <a:solidFill>
              <a:srgbClr val="FF0000"/>
            </a:solidFill>
          </a:ln>
        </p:spPr>
      </p:pic>
      <p:pic>
        <p:nvPicPr>
          <p:cNvPr id="2" name="그림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204" y="339924"/>
            <a:ext cx="2016224" cy="2961333"/>
          </a:xfrm>
          <a:prstGeom prst="rect">
            <a:avLst/>
          </a:prstGeom>
          <a:ln w="38100">
            <a:solidFill>
              <a:srgbClr val="0000FF"/>
            </a:solidFill>
          </a:ln>
        </p:spPr>
      </p:pic>
      <p:pic>
        <p:nvPicPr>
          <p:cNvPr id="3" name="그림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7202" y="339923"/>
            <a:ext cx="2206346" cy="2961333"/>
          </a:xfrm>
          <a:prstGeom prst="rect">
            <a:avLst/>
          </a:prstGeom>
          <a:ln w="38100">
            <a:solidFill>
              <a:srgbClr val="6600FF"/>
            </a:solidFill>
          </a:ln>
        </p:spPr>
      </p:pic>
      <p:pic>
        <p:nvPicPr>
          <p:cNvPr id="8" name="그림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204" y="3560281"/>
            <a:ext cx="2016224" cy="2784046"/>
          </a:xfrm>
          <a:prstGeom prst="rect">
            <a:avLst/>
          </a:prstGeom>
          <a:ln w="38100">
            <a:solidFill>
              <a:srgbClr val="000099"/>
            </a:solidFill>
          </a:ln>
        </p:spPr>
      </p:pic>
      <p:pic>
        <p:nvPicPr>
          <p:cNvPr id="9" name="그림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24914" y="3560281"/>
            <a:ext cx="2219412" cy="2784046"/>
          </a:xfrm>
          <a:prstGeom prst="rect">
            <a:avLst/>
          </a:prstGeom>
          <a:ln w="38100">
            <a:solidFill>
              <a:srgbClr val="FF0000"/>
            </a:solidFill>
          </a:ln>
        </p:spPr>
      </p:pic>
    </p:spTree>
    <p:extLst>
      <p:ext uri="{BB962C8B-B14F-4D97-AF65-F5344CB8AC3E}">
        <p14:creationId xmlns:p14="http://schemas.microsoft.com/office/powerpoint/2010/main" val="303787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200472" y="230125"/>
            <a:ext cx="9433048" cy="6480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11" name="TextBox 10"/>
          <p:cNvSpPr txBox="1"/>
          <p:nvPr/>
        </p:nvSpPr>
        <p:spPr>
          <a:xfrm>
            <a:off x="740531" y="1556792"/>
            <a:ext cx="8352929" cy="3970318"/>
          </a:xfrm>
          <a:prstGeom prst="rect">
            <a:avLst/>
          </a:prstGeom>
          <a:noFill/>
          <a:ln>
            <a:solidFill>
              <a:srgbClr val="FF0000"/>
            </a:solidFill>
          </a:ln>
        </p:spPr>
        <p:txBody>
          <a:bodyPr wrap="square" rtlCol="0">
            <a:spAutoFit/>
          </a:bodyPr>
          <a:lstStyle/>
          <a:p>
            <a:pPr marL="285750" indent="-285750" algn="just">
              <a:buFont typeface="Wingdings" panose="05000000000000000000" pitchFamily="2" charset="2"/>
              <a:buChar char="ü"/>
            </a:pPr>
            <a:r>
              <a:rPr lang="en-US" altLang="ko-KR" dirty="0"/>
              <a:t>This course examines the many different aspects of the AI convergence platform from various perspectives, namely, necessary technologies, service configurations, business models, and implement environments, and analyzes and learns various types of platforms. For examples, this class investigates and analyzes the platform structure, software architecture of the nations of delivery, </a:t>
            </a:r>
            <a:r>
              <a:rPr lang="en-US" altLang="ko-KR" dirty="0" err="1"/>
              <a:t>Paypal</a:t>
            </a:r>
            <a:r>
              <a:rPr lang="en-US" altLang="ko-KR" dirty="0"/>
              <a:t>, Airbnb, Amazon, </a:t>
            </a:r>
            <a:r>
              <a:rPr lang="en-US" altLang="ko-KR" dirty="0" err="1"/>
              <a:t>Kakao</a:t>
            </a:r>
            <a:r>
              <a:rPr lang="en-US" altLang="ko-KR" dirty="0"/>
              <a:t> Talk, and Uber and so on</a:t>
            </a:r>
          </a:p>
          <a:p>
            <a:pPr marL="285750" indent="-285750" algn="just">
              <a:buFont typeface="Wingdings" panose="05000000000000000000" pitchFamily="2" charset="2"/>
              <a:buChar char="ü"/>
            </a:pPr>
            <a:endParaRPr lang="en-US" altLang="ko-KR" dirty="0"/>
          </a:p>
          <a:p>
            <a:pPr marL="285750" indent="-285750" algn="just">
              <a:buFont typeface="Wingdings" panose="05000000000000000000" pitchFamily="2" charset="2"/>
              <a:buChar char="ü"/>
            </a:pPr>
            <a:r>
              <a:rPr lang="en-US" altLang="ko-KR" dirty="0"/>
              <a:t>In addition, students can learn about the necessary technologies for the 4th industrial environment and how to use AI technologies, and designs the future AI platforms that apply this technology. In addition, students will learn how to use the AI convergence platform, which is a future platform, for business &amp; more </a:t>
            </a:r>
          </a:p>
          <a:p>
            <a:pPr marL="285750" indent="-285750">
              <a:buFont typeface="Wingdings" panose="05000000000000000000" pitchFamily="2" charset="2"/>
              <a:buChar char="ü"/>
            </a:pPr>
            <a:endParaRPr lang="en-US" altLang="ko-KR" dirty="0">
              <a:latin typeface="+mn-ea"/>
              <a:ea typeface="+mn-ea"/>
            </a:endParaRPr>
          </a:p>
        </p:txBody>
      </p:sp>
      <p:sp>
        <p:nvSpPr>
          <p:cNvPr id="12" name="제목 1"/>
          <p:cNvSpPr txBox="1">
            <a:spLocks/>
          </p:cNvSpPr>
          <p:nvPr/>
        </p:nvSpPr>
        <p:spPr>
          <a:xfrm>
            <a:off x="416496" y="477051"/>
            <a:ext cx="5040560" cy="832815"/>
          </a:xfrm>
          <a:prstGeom prst="rect">
            <a:avLst/>
          </a:prstGeom>
        </p:spPr>
        <p:txBody>
          <a:bodyPr>
            <a:normAutofit/>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kumimoji="0" lang="en-US" altLang="ko-KR" b="1" dirty="0">
                <a:solidFill>
                  <a:srgbClr val="FFFF00"/>
                </a:solidFill>
              </a:rPr>
              <a:t> </a:t>
            </a:r>
            <a:r>
              <a:rPr kumimoji="0" lang="en-US" altLang="ko-KR" b="1" dirty="0">
                <a:solidFill>
                  <a:srgbClr val="0000FF"/>
                </a:solidFill>
              </a:rPr>
              <a:t>Course Summary</a:t>
            </a:r>
            <a:endParaRPr kumimoji="0" lang="ko-KR" altLang="en-US" sz="2800" b="1" dirty="0">
              <a:solidFill>
                <a:srgbClr val="0000FF"/>
              </a:solidFill>
            </a:endParaRPr>
          </a:p>
        </p:txBody>
      </p:sp>
    </p:spTree>
    <p:extLst>
      <p:ext uri="{BB962C8B-B14F-4D97-AF65-F5344CB8AC3E}">
        <p14:creationId xmlns:p14="http://schemas.microsoft.com/office/powerpoint/2010/main" val="295171596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9145</TotalTime>
  <Words>854</Words>
  <Application>Microsoft Office PowerPoint</Application>
  <PresentationFormat>A4 용지(210x297mm)</PresentationFormat>
  <Paragraphs>104</Paragraphs>
  <Slides>17</Slides>
  <Notes>1</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17</vt:i4>
      </vt:variant>
    </vt:vector>
  </HeadingPairs>
  <TitlesOfParts>
    <vt:vector size="28" baseType="lpstr">
      <vt:lpstr>HY견명조</vt:lpstr>
      <vt:lpstr>굴림</vt:lpstr>
      <vt:lpstr>맑은 고딕</vt:lpstr>
      <vt:lpstr>함초롬바탕</vt:lpstr>
      <vt:lpstr>휴먼모음T</vt:lpstr>
      <vt:lpstr>Arial</vt:lpstr>
      <vt:lpstr>Arial Black</vt:lpstr>
      <vt:lpstr>Book Antiqua</vt:lpstr>
      <vt:lpstr>Times New Roman</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user</dc:creator>
  <cp:lastModifiedBy>안 찬웅</cp:lastModifiedBy>
  <cp:revision>400</cp:revision>
  <cp:lastPrinted>2022-08-18T08:46:46Z</cp:lastPrinted>
  <dcterms:created xsi:type="dcterms:W3CDTF">2011-04-26T01:15:37Z</dcterms:created>
  <dcterms:modified xsi:type="dcterms:W3CDTF">2022-10-24T04:05:29Z</dcterms:modified>
</cp:coreProperties>
</file>