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367" r:id="rId2"/>
    <p:sldId id="492" r:id="rId3"/>
    <p:sldId id="427" r:id="rId4"/>
    <p:sldId id="493" r:id="rId5"/>
    <p:sldId id="448" r:id="rId6"/>
    <p:sldId id="494" r:id="rId7"/>
    <p:sldId id="447" r:id="rId8"/>
    <p:sldId id="495" r:id="rId9"/>
    <p:sldId id="445" r:id="rId10"/>
    <p:sldId id="496" r:id="rId11"/>
    <p:sldId id="463" r:id="rId12"/>
    <p:sldId id="497" r:id="rId13"/>
    <p:sldId id="457" r:id="rId14"/>
    <p:sldId id="498" r:id="rId15"/>
    <p:sldId id="458" r:id="rId16"/>
    <p:sldId id="499" r:id="rId17"/>
    <p:sldId id="459" r:id="rId18"/>
    <p:sldId id="500" r:id="rId19"/>
    <p:sldId id="460" r:id="rId20"/>
    <p:sldId id="487" r:id="rId21"/>
  </p:sldIdLst>
  <p:sldSz cx="9906000" cy="6858000" type="A4"/>
  <p:notesSz cx="6797675" cy="9926638"/>
  <p:defaultTextStyle>
    <a:defPPr>
      <a:defRPr lang="ko-KR"/>
    </a:defPPr>
    <a:lvl1pPr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1pPr>
    <a:lvl2pPr marL="4572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2pPr>
    <a:lvl3pPr marL="9144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3pPr>
    <a:lvl4pPr marL="13716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4pPr>
    <a:lvl5pPr marL="1828800" algn="l" rtl="0" fontAlgn="base" latinLnBrk="1">
      <a:spcBef>
        <a:spcPct val="0"/>
      </a:spcBef>
      <a:spcAft>
        <a:spcPct val="0"/>
      </a:spcAft>
      <a:defRPr kumimoji="1" kern="1200">
        <a:solidFill>
          <a:schemeClr val="tx1"/>
        </a:solidFill>
        <a:latin typeface="굴림" pitchFamily="50" charset="-127"/>
        <a:ea typeface="굴림" pitchFamily="50" charset="-127"/>
        <a:cs typeface="+mn-cs"/>
      </a:defRPr>
    </a:lvl5pPr>
    <a:lvl6pPr marL="2286000" algn="l" defTabSz="914400" rtl="0" eaLnBrk="1" latinLnBrk="1" hangingPunct="1">
      <a:defRPr kumimoji="1" kern="1200">
        <a:solidFill>
          <a:schemeClr val="tx1"/>
        </a:solidFill>
        <a:latin typeface="굴림" pitchFamily="50" charset="-127"/>
        <a:ea typeface="굴림" pitchFamily="50" charset="-127"/>
        <a:cs typeface="+mn-cs"/>
      </a:defRPr>
    </a:lvl6pPr>
    <a:lvl7pPr marL="2743200" algn="l" defTabSz="914400" rtl="0" eaLnBrk="1" latinLnBrk="1" hangingPunct="1">
      <a:defRPr kumimoji="1" kern="1200">
        <a:solidFill>
          <a:schemeClr val="tx1"/>
        </a:solidFill>
        <a:latin typeface="굴림" pitchFamily="50" charset="-127"/>
        <a:ea typeface="굴림" pitchFamily="50" charset="-127"/>
        <a:cs typeface="+mn-cs"/>
      </a:defRPr>
    </a:lvl7pPr>
    <a:lvl8pPr marL="3200400" algn="l" defTabSz="914400" rtl="0" eaLnBrk="1" latinLnBrk="1" hangingPunct="1">
      <a:defRPr kumimoji="1" kern="1200">
        <a:solidFill>
          <a:schemeClr val="tx1"/>
        </a:solidFill>
        <a:latin typeface="굴림" pitchFamily="50" charset="-127"/>
        <a:ea typeface="굴림" pitchFamily="50" charset="-127"/>
        <a:cs typeface="+mn-cs"/>
      </a:defRPr>
    </a:lvl8pPr>
    <a:lvl9pPr marL="3657600" algn="l" defTabSz="914400" rtl="0" eaLnBrk="1" latinLnBrk="1" hangingPunct="1">
      <a:defRPr kumimoji="1" kern="1200">
        <a:solidFill>
          <a:schemeClr val="tx1"/>
        </a:solidFill>
        <a:latin typeface="굴림" pitchFamily="50" charset="-127"/>
        <a:ea typeface="굴림" pitchFamily="50" charset="-127"/>
        <a:cs typeface="+mn-cs"/>
      </a:defRPr>
    </a:lvl9pPr>
  </p:defaultTextStyle>
  <p:extLst>
    <p:ext uri="{EFAFB233-063F-42B5-8137-9DF3F51BA10A}">
      <p15:sldGuideLst xmlns:p15="http://schemas.microsoft.com/office/powerpoint/2012/main">
        <p15:guide id="1" orient="horz" pos="1875">
          <p15:clr>
            <a:srgbClr val="A4A3A4"/>
          </p15:clr>
        </p15:guide>
        <p15:guide id="2" orient="horz" pos="1389">
          <p15:clr>
            <a:srgbClr val="A4A3A4"/>
          </p15:clr>
        </p15:guide>
        <p15:guide id="3" pos="71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6600CC"/>
    <a:srgbClr val="002060"/>
    <a:srgbClr val="FFC000"/>
    <a:srgbClr val="FF2929"/>
    <a:srgbClr val="00B0F0"/>
    <a:srgbClr val="FFFF00"/>
    <a:srgbClr val="92D050"/>
    <a:srgbClr val="00A9E9"/>
    <a:srgbClr val="7030A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C4B1156A-380E-4F78-BDF5-A606A8083BF9}" styleName="보통 스타일 4 - 강조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밝은 스타일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밝은 스타일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8" autoAdjust="0"/>
    <p:restoredTop sz="96292" autoAdjust="0"/>
  </p:normalViewPr>
  <p:slideViewPr>
    <p:cSldViewPr>
      <p:cViewPr varScale="1">
        <p:scale>
          <a:sx n="99" d="100"/>
          <a:sy n="99" d="100"/>
        </p:scale>
        <p:origin x="696" y="72"/>
      </p:cViewPr>
      <p:guideLst>
        <p:guide orient="horz" pos="1875"/>
        <p:guide orient="horz" pos="1389"/>
        <p:guide pos="716"/>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7A3B1955-716E-4E2F-9CDB-D214EFE62131}" type="datetimeFigureOut">
              <a:rPr lang="ko-KR" altLang="en-US" smtClean="0"/>
              <a:pPr/>
              <a:t>2022-11-08</a:t>
            </a:fld>
            <a:endParaRPr lang="ko-KR" altLang="en-US"/>
          </a:p>
        </p:txBody>
      </p:sp>
      <p:sp>
        <p:nvSpPr>
          <p:cNvPr id="4" name="바닥글 개체 틀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742CCE07-8B25-4032-905C-0AA9A2B37E8B}" type="slidenum">
              <a:rPr lang="ko-KR" altLang="en-US" smtClean="0"/>
              <a:pPr/>
              <a:t>‹#›</a:t>
            </a:fld>
            <a:endParaRPr lang="ko-KR" altLang="en-US"/>
          </a:p>
        </p:txBody>
      </p:sp>
    </p:spTree>
    <p:extLst>
      <p:ext uri="{BB962C8B-B14F-4D97-AF65-F5344CB8AC3E}">
        <p14:creationId xmlns:p14="http://schemas.microsoft.com/office/powerpoint/2010/main" val="5935748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atin typeface="굴림" charset="-127"/>
                <a:ea typeface="굴림" charset="-127"/>
              </a:defRPr>
            </a:lvl1pPr>
          </a:lstStyle>
          <a:p>
            <a:pPr>
              <a:defRPr/>
            </a:pPr>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atin typeface="굴림" charset="-127"/>
                <a:ea typeface="굴림" charset="-127"/>
              </a:defRPr>
            </a:lvl1pPr>
          </a:lstStyle>
          <a:p>
            <a:pPr>
              <a:defRPr/>
            </a:pPr>
            <a:fld id="{657C7EE3-069B-46BE-B78B-3775ECA8C6B1}" type="datetimeFigureOut">
              <a:rPr lang="ko-KR" altLang="en-US"/>
              <a:pPr>
                <a:defRPr/>
              </a:pPr>
              <a:t>2022-11-08</a:t>
            </a:fld>
            <a:endParaRPr lang="ko-KR" altLang="en-US"/>
          </a:p>
        </p:txBody>
      </p:sp>
      <p:sp>
        <p:nvSpPr>
          <p:cNvPr id="4" name="슬라이드 이미지 개체 틀 3"/>
          <p:cNvSpPr>
            <a:spLocks noGrp="1" noRot="1" noChangeAspect="1"/>
          </p:cNvSpPr>
          <p:nvPr>
            <p:ph type="sldImg" idx="2"/>
          </p:nvPr>
        </p:nvSpPr>
        <p:spPr>
          <a:xfrm>
            <a:off x="711200" y="744538"/>
            <a:ext cx="5375275" cy="3722687"/>
          </a:xfrm>
          <a:prstGeom prst="rect">
            <a:avLst/>
          </a:prstGeom>
          <a:noFill/>
          <a:ln w="12700">
            <a:solidFill>
              <a:prstClr val="black"/>
            </a:solidFill>
          </a:ln>
        </p:spPr>
        <p:txBody>
          <a:bodyPr vert="horz" lIns="91440" tIns="45720" rIns="91440" bIns="45720" rtlCol="0" anchor="ctr"/>
          <a:lstStyle/>
          <a:p>
            <a:pPr lvl="0"/>
            <a:endParaRPr lang="ko-KR" altLang="en-US" noProof="0"/>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ko-KR" altLang="en-US" noProof="0"/>
              <a:t>마스터 텍스트 스타일을 편집합니다</a:t>
            </a:r>
          </a:p>
          <a:p>
            <a:pPr lvl="1"/>
            <a:r>
              <a:rPr lang="ko-KR" altLang="en-US" noProof="0"/>
              <a:t>둘째 수준</a:t>
            </a:r>
          </a:p>
          <a:p>
            <a:pPr lvl="2"/>
            <a:r>
              <a:rPr lang="ko-KR" altLang="en-US" noProof="0"/>
              <a:t>셋째 수준</a:t>
            </a:r>
          </a:p>
          <a:p>
            <a:pPr lvl="3"/>
            <a:r>
              <a:rPr lang="ko-KR" altLang="en-US" noProof="0"/>
              <a:t>넷째 수준</a:t>
            </a:r>
          </a:p>
          <a:p>
            <a:pPr lvl="4"/>
            <a:r>
              <a:rPr lang="ko-KR" altLang="en-US" noProof="0"/>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atin typeface="굴림" charset="-127"/>
                <a:ea typeface="굴림" charset="-127"/>
              </a:defRPr>
            </a:lvl1pPr>
          </a:lstStyle>
          <a:p>
            <a:pPr>
              <a:defRPr/>
            </a:pP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atin typeface="굴림" charset="-127"/>
                <a:ea typeface="굴림" charset="-127"/>
              </a:defRPr>
            </a:lvl1pPr>
          </a:lstStyle>
          <a:p>
            <a:pPr>
              <a:defRPr/>
            </a:pPr>
            <a:fld id="{59D1809B-33D0-4110-B41A-2C1B9F1306FE}" type="slidenum">
              <a:rPr lang="ko-KR" altLang="en-US"/>
              <a:pPr>
                <a:defRPr/>
              </a:pPr>
              <a:t>‹#›</a:t>
            </a:fld>
            <a:endParaRPr lang="ko-KR" altLang="en-US"/>
          </a:p>
        </p:txBody>
      </p:sp>
    </p:spTree>
    <p:extLst>
      <p:ext uri="{BB962C8B-B14F-4D97-AF65-F5344CB8AC3E}">
        <p14:creationId xmlns:p14="http://schemas.microsoft.com/office/powerpoint/2010/main" val="374166010"/>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mn-lt"/>
        <a:ea typeface="+mn-ea"/>
        <a:cs typeface="+mn-cs"/>
      </a:defRPr>
    </a:lvl1pPr>
    <a:lvl2pPr marL="457200" algn="l" rtl="0" eaLnBrk="0" fontAlgn="base" latinLnBrk="1" hangingPunct="0">
      <a:spcBef>
        <a:spcPct val="30000"/>
      </a:spcBef>
      <a:spcAft>
        <a:spcPct val="0"/>
      </a:spcAft>
      <a:defRPr sz="1200" kern="1200">
        <a:solidFill>
          <a:schemeClr val="tx1"/>
        </a:solidFill>
        <a:latin typeface="+mn-lt"/>
        <a:ea typeface="+mn-ea"/>
        <a:cs typeface="+mn-cs"/>
      </a:defRPr>
    </a:lvl2pPr>
    <a:lvl3pPr marL="914400" algn="l" rtl="0" eaLnBrk="0" fontAlgn="base" latinLnBrk="1" hangingPunct="0">
      <a:spcBef>
        <a:spcPct val="30000"/>
      </a:spcBef>
      <a:spcAft>
        <a:spcPct val="0"/>
      </a:spcAft>
      <a:defRPr sz="1200" kern="1200">
        <a:solidFill>
          <a:schemeClr val="tx1"/>
        </a:solidFill>
        <a:latin typeface="+mn-lt"/>
        <a:ea typeface="+mn-ea"/>
        <a:cs typeface="+mn-cs"/>
      </a:defRPr>
    </a:lvl3pPr>
    <a:lvl4pPr marL="1371600" algn="l" rtl="0" eaLnBrk="0" fontAlgn="base" latinLnBrk="1" hangingPunct="0">
      <a:spcBef>
        <a:spcPct val="30000"/>
      </a:spcBef>
      <a:spcAft>
        <a:spcPct val="0"/>
      </a:spcAft>
      <a:defRPr sz="1200" kern="1200">
        <a:solidFill>
          <a:schemeClr val="tx1"/>
        </a:solidFill>
        <a:latin typeface="+mn-lt"/>
        <a:ea typeface="+mn-ea"/>
        <a:cs typeface="+mn-cs"/>
      </a:defRPr>
    </a:lvl4pPr>
    <a:lvl5pPr marL="1828800" algn="l" rtl="0" eaLnBrk="0" fontAlgn="base" latinLnBrk="1" hangingPunct="0">
      <a:spcBef>
        <a:spcPct val="30000"/>
      </a:spcBef>
      <a:spcAft>
        <a:spcPct val="0"/>
      </a:spcAft>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742950" y="2130434"/>
            <a:ext cx="8420100" cy="1470025"/>
          </a:xfrm>
        </p:spPr>
        <p:txBody>
          <a:bodyPr/>
          <a:lstStyle/>
          <a:p>
            <a:r>
              <a:rPr lang="ko-KR" altLang="en-US"/>
              <a:t>마스터 제목 스타일 편집</a:t>
            </a:r>
          </a:p>
        </p:txBody>
      </p:sp>
      <p:sp>
        <p:nvSpPr>
          <p:cNvPr id="3" name="부제목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a:t>마스터 부제목 스타일 편집</a:t>
            </a:r>
          </a:p>
        </p:txBody>
      </p:sp>
      <p:sp>
        <p:nvSpPr>
          <p:cNvPr id="4" name="날짜 개체 틀 3"/>
          <p:cNvSpPr>
            <a:spLocks noGrp="1"/>
          </p:cNvSpPr>
          <p:nvPr>
            <p:ph type="dt" sz="half" idx="10"/>
          </p:nvPr>
        </p:nvSpPr>
        <p:spPr/>
        <p:txBody>
          <a:bodyPr/>
          <a:lstStyle>
            <a:lvl1pPr>
              <a:defRPr/>
            </a:lvl1pPr>
          </a:lstStyle>
          <a:p>
            <a:pPr>
              <a:defRPr/>
            </a:pPr>
            <a:fld id="{7878D101-1161-4D6C-ACB2-AB3788BC2AAE}" type="datetimeFigureOut">
              <a:rPr lang="ko-KR" altLang="en-US"/>
              <a:pPr>
                <a:defRPr/>
              </a:pPr>
              <a:t>2022-11-08</a:t>
            </a:fld>
            <a:endParaRPr lang="ko-KR" altLang="en-US"/>
          </a:p>
        </p:txBody>
      </p:sp>
      <p:sp>
        <p:nvSpPr>
          <p:cNvPr id="5" name="바닥글 개체 틀 4"/>
          <p:cNvSpPr>
            <a:spLocks noGrp="1"/>
          </p:cNvSpPr>
          <p:nvPr>
            <p:ph type="ftr" sz="quarter" idx="11"/>
          </p:nvPr>
        </p:nvSpPr>
        <p:spPr/>
        <p:txBody>
          <a:bodyPr/>
          <a:lstStyle>
            <a:lvl1pPr>
              <a:defRPr/>
            </a:lvl1pPr>
          </a:lstStyle>
          <a:p>
            <a:pPr>
              <a:defRPr/>
            </a:pPr>
            <a:endParaRPr lang="ko-KR" altLang="en-US"/>
          </a:p>
        </p:txBody>
      </p:sp>
      <p:sp>
        <p:nvSpPr>
          <p:cNvPr id="6" name="슬라이드 번호 개체 틀 5"/>
          <p:cNvSpPr>
            <a:spLocks noGrp="1"/>
          </p:cNvSpPr>
          <p:nvPr>
            <p:ph type="sldNum" sz="quarter" idx="12"/>
          </p:nvPr>
        </p:nvSpPr>
        <p:spPr/>
        <p:txBody>
          <a:bodyPr/>
          <a:lstStyle>
            <a:lvl1pPr>
              <a:defRPr/>
            </a:lvl1pPr>
          </a:lstStyle>
          <a:p>
            <a:pPr>
              <a:defRPr/>
            </a:pPr>
            <a:fld id="{E00607FB-521D-4D3D-B462-A7126A20EF48}" type="slidenum">
              <a:rPr lang="ko-KR" altLang="en-US"/>
              <a:pPr>
                <a:defRPr/>
              </a:pPr>
              <a:t>‹#›</a:t>
            </a:fld>
            <a:endParaRPr lang="ko-KR"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lvl1pPr>
              <a:defRPr/>
            </a:lvl1pPr>
          </a:lstStyle>
          <a:p>
            <a:pPr>
              <a:defRPr/>
            </a:pPr>
            <a:fld id="{C5749499-F366-435C-97E2-A397CCAAC5C0}" type="datetimeFigureOut">
              <a:rPr lang="ko-KR" altLang="en-US"/>
              <a:pPr>
                <a:defRPr/>
              </a:pPr>
              <a:t>2022-11-08</a:t>
            </a:fld>
            <a:endParaRPr lang="ko-KR" altLang="en-US"/>
          </a:p>
        </p:txBody>
      </p:sp>
      <p:sp>
        <p:nvSpPr>
          <p:cNvPr id="5" name="바닥글 개체 틀 4"/>
          <p:cNvSpPr>
            <a:spLocks noGrp="1"/>
          </p:cNvSpPr>
          <p:nvPr>
            <p:ph type="ftr" sz="quarter" idx="11"/>
          </p:nvPr>
        </p:nvSpPr>
        <p:spPr/>
        <p:txBody>
          <a:bodyPr/>
          <a:lstStyle>
            <a:lvl1pPr>
              <a:defRPr/>
            </a:lvl1pPr>
          </a:lstStyle>
          <a:p>
            <a:pPr>
              <a:defRPr/>
            </a:pPr>
            <a:endParaRPr lang="ko-KR" altLang="en-US"/>
          </a:p>
        </p:txBody>
      </p:sp>
      <p:sp>
        <p:nvSpPr>
          <p:cNvPr id="6" name="슬라이드 번호 개체 틀 5"/>
          <p:cNvSpPr>
            <a:spLocks noGrp="1"/>
          </p:cNvSpPr>
          <p:nvPr>
            <p:ph type="sldNum" sz="quarter" idx="12"/>
          </p:nvPr>
        </p:nvSpPr>
        <p:spPr/>
        <p:txBody>
          <a:bodyPr/>
          <a:lstStyle>
            <a:lvl1pPr>
              <a:defRPr/>
            </a:lvl1pPr>
          </a:lstStyle>
          <a:p>
            <a:pPr>
              <a:defRPr/>
            </a:pPr>
            <a:fld id="{6BF31BDE-D92C-49DC-A479-F68900D56E42}" type="slidenum">
              <a:rPr lang="ko-KR" altLang="en-US"/>
              <a:pPr>
                <a:defRPr/>
              </a:pPr>
              <a:t>‹#›</a:t>
            </a:fld>
            <a:endParaRPr lang="ko-KR"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7181850" y="274647"/>
            <a:ext cx="2228850" cy="5851525"/>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495300" y="274647"/>
            <a:ext cx="6521450" cy="5851525"/>
          </a:xfrm>
        </p:spPr>
        <p:txBody>
          <a:bodyPr vert="eaVert"/>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lvl1pPr>
              <a:defRPr/>
            </a:lvl1pPr>
          </a:lstStyle>
          <a:p>
            <a:pPr>
              <a:defRPr/>
            </a:pPr>
            <a:fld id="{B7D3E0C8-9343-4926-875F-BAB202B4D1F2}" type="datetimeFigureOut">
              <a:rPr lang="ko-KR" altLang="en-US"/>
              <a:pPr>
                <a:defRPr/>
              </a:pPr>
              <a:t>2022-11-08</a:t>
            </a:fld>
            <a:endParaRPr lang="ko-KR" altLang="en-US"/>
          </a:p>
        </p:txBody>
      </p:sp>
      <p:sp>
        <p:nvSpPr>
          <p:cNvPr id="5" name="바닥글 개체 틀 4"/>
          <p:cNvSpPr>
            <a:spLocks noGrp="1"/>
          </p:cNvSpPr>
          <p:nvPr>
            <p:ph type="ftr" sz="quarter" idx="11"/>
          </p:nvPr>
        </p:nvSpPr>
        <p:spPr/>
        <p:txBody>
          <a:bodyPr/>
          <a:lstStyle>
            <a:lvl1pPr>
              <a:defRPr/>
            </a:lvl1pPr>
          </a:lstStyle>
          <a:p>
            <a:pPr>
              <a:defRPr/>
            </a:pPr>
            <a:endParaRPr lang="ko-KR" altLang="en-US"/>
          </a:p>
        </p:txBody>
      </p:sp>
      <p:sp>
        <p:nvSpPr>
          <p:cNvPr id="6" name="슬라이드 번호 개체 틀 5"/>
          <p:cNvSpPr>
            <a:spLocks noGrp="1"/>
          </p:cNvSpPr>
          <p:nvPr>
            <p:ph type="sldNum" sz="quarter" idx="12"/>
          </p:nvPr>
        </p:nvSpPr>
        <p:spPr/>
        <p:txBody>
          <a:bodyPr/>
          <a:lstStyle>
            <a:lvl1pPr>
              <a:defRPr/>
            </a:lvl1pPr>
          </a:lstStyle>
          <a:p>
            <a:pPr>
              <a:defRPr/>
            </a:pPr>
            <a:fld id="{48BDFC57-DA3F-4604-83A9-D7A6366190FF}" type="slidenum">
              <a:rPr lang="ko-KR" altLang="en-US"/>
              <a:pPr>
                <a:defRPr/>
              </a:pPr>
              <a:t>‹#›</a:t>
            </a:fld>
            <a:endParaRPr lang="ko-KR"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lvl1pPr>
              <a:defRPr/>
            </a:lvl1pPr>
          </a:lstStyle>
          <a:p>
            <a:pPr>
              <a:defRPr/>
            </a:pPr>
            <a:fld id="{82D09743-AF4F-4304-9AE5-AC906F68B014}" type="datetimeFigureOut">
              <a:rPr lang="ko-KR" altLang="en-US"/>
              <a:pPr>
                <a:defRPr/>
              </a:pPr>
              <a:t>2022-11-08</a:t>
            </a:fld>
            <a:endParaRPr lang="ko-KR" altLang="en-US"/>
          </a:p>
        </p:txBody>
      </p:sp>
      <p:sp>
        <p:nvSpPr>
          <p:cNvPr id="5" name="바닥글 개체 틀 4"/>
          <p:cNvSpPr>
            <a:spLocks noGrp="1"/>
          </p:cNvSpPr>
          <p:nvPr>
            <p:ph type="ftr" sz="quarter" idx="11"/>
          </p:nvPr>
        </p:nvSpPr>
        <p:spPr/>
        <p:txBody>
          <a:bodyPr/>
          <a:lstStyle>
            <a:lvl1pPr>
              <a:defRPr/>
            </a:lvl1pPr>
          </a:lstStyle>
          <a:p>
            <a:pPr>
              <a:defRPr/>
            </a:pPr>
            <a:endParaRPr lang="ko-KR" altLang="en-US"/>
          </a:p>
        </p:txBody>
      </p:sp>
      <p:sp>
        <p:nvSpPr>
          <p:cNvPr id="6" name="슬라이드 번호 개체 틀 5"/>
          <p:cNvSpPr>
            <a:spLocks noGrp="1"/>
          </p:cNvSpPr>
          <p:nvPr>
            <p:ph type="sldNum" sz="quarter" idx="12"/>
          </p:nvPr>
        </p:nvSpPr>
        <p:spPr/>
        <p:txBody>
          <a:bodyPr/>
          <a:lstStyle>
            <a:lvl1pPr>
              <a:defRPr/>
            </a:lvl1pPr>
          </a:lstStyle>
          <a:p>
            <a:pPr>
              <a:defRPr/>
            </a:pPr>
            <a:fld id="{6937447E-607C-47E0-B1DB-8C2C74FF4B4D}" type="slidenum">
              <a:rPr lang="ko-KR" altLang="en-US"/>
              <a:pPr>
                <a:defRPr/>
              </a:pPr>
              <a:t>‹#›</a:t>
            </a:fld>
            <a:endParaRPr lang="ko-KR"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782506" y="4406909"/>
            <a:ext cx="8420100" cy="1362075"/>
          </a:xfrm>
        </p:spPr>
        <p:txBody>
          <a:bodyPr anchor="t"/>
          <a:lstStyle>
            <a:lvl1pPr algn="l">
              <a:defRPr sz="4000" b="1" cap="all"/>
            </a:lvl1pPr>
          </a:lstStyle>
          <a:p>
            <a:r>
              <a:rPr lang="ko-KR" altLang="en-US"/>
              <a:t>마스터 제목 스타일 편집</a:t>
            </a:r>
          </a:p>
        </p:txBody>
      </p:sp>
      <p:sp>
        <p:nvSpPr>
          <p:cNvPr id="3" name="텍스트 개체 틀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ko-KR" altLang="en-US"/>
              <a:t>마스터 텍스트 스타일을 편집합니다</a:t>
            </a:r>
          </a:p>
        </p:txBody>
      </p:sp>
      <p:sp>
        <p:nvSpPr>
          <p:cNvPr id="4" name="날짜 개체 틀 3"/>
          <p:cNvSpPr>
            <a:spLocks noGrp="1"/>
          </p:cNvSpPr>
          <p:nvPr>
            <p:ph type="dt" sz="half" idx="10"/>
          </p:nvPr>
        </p:nvSpPr>
        <p:spPr/>
        <p:txBody>
          <a:bodyPr/>
          <a:lstStyle>
            <a:lvl1pPr>
              <a:defRPr/>
            </a:lvl1pPr>
          </a:lstStyle>
          <a:p>
            <a:pPr>
              <a:defRPr/>
            </a:pPr>
            <a:fld id="{5A4B3630-CC99-4944-AF49-0AFCB121755B}" type="datetimeFigureOut">
              <a:rPr lang="ko-KR" altLang="en-US"/>
              <a:pPr>
                <a:defRPr/>
              </a:pPr>
              <a:t>2022-11-08</a:t>
            </a:fld>
            <a:endParaRPr lang="ko-KR" altLang="en-US"/>
          </a:p>
        </p:txBody>
      </p:sp>
      <p:sp>
        <p:nvSpPr>
          <p:cNvPr id="5" name="바닥글 개체 틀 4"/>
          <p:cNvSpPr>
            <a:spLocks noGrp="1"/>
          </p:cNvSpPr>
          <p:nvPr>
            <p:ph type="ftr" sz="quarter" idx="11"/>
          </p:nvPr>
        </p:nvSpPr>
        <p:spPr/>
        <p:txBody>
          <a:bodyPr/>
          <a:lstStyle>
            <a:lvl1pPr>
              <a:defRPr/>
            </a:lvl1pPr>
          </a:lstStyle>
          <a:p>
            <a:pPr>
              <a:defRPr/>
            </a:pPr>
            <a:endParaRPr lang="ko-KR" altLang="en-US"/>
          </a:p>
        </p:txBody>
      </p:sp>
      <p:sp>
        <p:nvSpPr>
          <p:cNvPr id="6" name="슬라이드 번호 개체 틀 5"/>
          <p:cNvSpPr>
            <a:spLocks noGrp="1"/>
          </p:cNvSpPr>
          <p:nvPr>
            <p:ph type="sldNum" sz="quarter" idx="12"/>
          </p:nvPr>
        </p:nvSpPr>
        <p:spPr/>
        <p:txBody>
          <a:bodyPr/>
          <a:lstStyle>
            <a:lvl1pPr>
              <a:defRPr/>
            </a:lvl1pPr>
          </a:lstStyle>
          <a:p>
            <a:pPr>
              <a:defRPr/>
            </a:pPr>
            <a:fld id="{24EE3F11-36BD-4774-9E9B-D9FA5EA1339E}" type="slidenum">
              <a:rPr lang="ko-KR" altLang="en-US"/>
              <a:pPr>
                <a:defRPr/>
              </a:pPr>
              <a:t>‹#›</a:t>
            </a:fld>
            <a:endParaRPr lang="ko-KR"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95300" y="1600206"/>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5035550" y="1600206"/>
            <a:ext cx="43751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3"/>
          <p:cNvSpPr>
            <a:spLocks noGrp="1"/>
          </p:cNvSpPr>
          <p:nvPr>
            <p:ph type="dt" sz="half" idx="10"/>
          </p:nvPr>
        </p:nvSpPr>
        <p:spPr/>
        <p:txBody>
          <a:bodyPr/>
          <a:lstStyle>
            <a:lvl1pPr>
              <a:defRPr/>
            </a:lvl1pPr>
          </a:lstStyle>
          <a:p>
            <a:pPr>
              <a:defRPr/>
            </a:pPr>
            <a:fld id="{8DC383C1-5057-47FC-9827-C62F3DBE2EDB}" type="datetimeFigureOut">
              <a:rPr lang="ko-KR" altLang="en-US"/>
              <a:pPr>
                <a:defRPr/>
              </a:pPr>
              <a:t>2022-11-08</a:t>
            </a:fld>
            <a:endParaRPr lang="ko-KR" altLang="en-US"/>
          </a:p>
        </p:txBody>
      </p:sp>
      <p:sp>
        <p:nvSpPr>
          <p:cNvPr id="6" name="바닥글 개체 틀 4"/>
          <p:cNvSpPr>
            <a:spLocks noGrp="1"/>
          </p:cNvSpPr>
          <p:nvPr>
            <p:ph type="ftr" sz="quarter" idx="11"/>
          </p:nvPr>
        </p:nvSpPr>
        <p:spPr/>
        <p:txBody>
          <a:bodyPr/>
          <a:lstStyle>
            <a:lvl1pPr>
              <a:defRPr/>
            </a:lvl1pPr>
          </a:lstStyle>
          <a:p>
            <a:pPr>
              <a:defRPr/>
            </a:pPr>
            <a:endParaRPr lang="ko-KR" altLang="en-US"/>
          </a:p>
        </p:txBody>
      </p:sp>
      <p:sp>
        <p:nvSpPr>
          <p:cNvPr id="7" name="슬라이드 번호 개체 틀 5"/>
          <p:cNvSpPr>
            <a:spLocks noGrp="1"/>
          </p:cNvSpPr>
          <p:nvPr>
            <p:ph type="sldNum" sz="quarter" idx="12"/>
          </p:nvPr>
        </p:nvSpPr>
        <p:spPr/>
        <p:txBody>
          <a:bodyPr/>
          <a:lstStyle>
            <a:lvl1pPr>
              <a:defRPr/>
            </a:lvl1pPr>
          </a:lstStyle>
          <a:p>
            <a:pPr>
              <a:defRPr/>
            </a:pPr>
            <a:fld id="{79939043-C440-48F9-B05F-11778C59E2B3}" type="slidenum">
              <a:rPr lang="ko-KR" altLang="en-US"/>
              <a:pPr>
                <a:defRPr/>
              </a:pPr>
              <a:t>‹#›</a:t>
            </a:fld>
            <a:endParaRPr lang="ko-KR"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a:t>마스터 제목 스타일 편집</a:t>
            </a:r>
          </a:p>
        </p:txBody>
      </p:sp>
      <p:sp>
        <p:nvSpPr>
          <p:cNvPr id="3" name="텍스트 개체 틀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4" name="내용 개체 틀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5032115" y="1535113"/>
            <a:ext cx="437859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편집합니다</a:t>
            </a:r>
          </a:p>
        </p:txBody>
      </p:sp>
      <p:sp>
        <p:nvSpPr>
          <p:cNvPr id="6" name="내용 개체 틀 5"/>
          <p:cNvSpPr>
            <a:spLocks noGrp="1"/>
          </p:cNvSpPr>
          <p:nvPr>
            <p:ph sz="quarter" idx="4"/>
          </p:nvPr>
        </p:nvSpPr>
        <p:spPr>
          <a:xfrm>
            <a:off x="5032115" y="2174875"/>
            <a:ext cx="437859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3"/>
          <p:cNvSpPr>
            <a:spLocks noGrp="1"/>
          </p:cNvSpPr>
          <p:nvPr>
            <p:ph type="dt" sz="half" idx="10"/>
          </p:nvPr>
        </p:nvSpPr>
        <p:spPr/>
        <p:txBody>
          <a:bodyPr/>
          <a:lstStyle>
            <a:lvl1pPr>
              <a:defRPr/>
            </a:lvl1pPr>
          </a:lstStyle>
          <a:p>
            <a:pPr>
              <a:defRPr/>
            </a:pPr>
            <a:fld id="{6821F54E-B6F6-454C-B0FD-A564083AF7AC}" type="datetimeFigureOut">
              <a:rPr lang="ko-KR" altLang="en-US"/>
              <a:pPr>
                <a:defRPr/>
              </a:pPr>
              <a:t>2022-11-08</a:t>
            </a:fld>
            <a:endParaRPr lang="ko-KR" altLang="en-US"/>
          </a:p>
        </p:txBody>
      </p:sp>
      <p:sp>
        <p:nvSpPr>
          <p:cNvPr id="8" name="바닥글 개체 틀 4"/>
          <p:cNvSpPr>
            <a:spLocks noGrp="1"/>
          </p:cNvSpPr>
          <p:nvPr>
            <p:ph type="ftr" sz="quarter" idx="11"/>
          </p:nvPr>
        </p:nvSpPr>
        <p:spPr/>
        <p:txBody>
          <a:bodyPr/>
          <a:lstStyle>
            <a:lvl1pPr>
              <a:defRPr/>
            </a:lvl1pPr>
          </a:lstStyle>
          <a:p>
            <a:pPr>
              <a:defRPr/>
            </a:pPr>
            <a:endParaRPr lang="ko-KR" altLang="en-US"/>
          </a:p>
        </p:txBody>
      </p:sp>
      <p:sp>
        <p:nvSpPr>
          <p:cNvPr id="9" name="슬라이드 번호 개체 틀 5"/>
          <p:cNvSpPr>
            <a:spLocks noGrp="1"/>
          </p:cNvSpPr>
          <p:nvPr>
            <p:ph type="sldNum" sz="quarter" idx="12"/>
          </p:nvPr>
        </p:nvSpPr>
        <p:spPr/>
        <p:txBody>
          <a:bodyPr/>
          <a:lstStyle>
            <a:lvl1pPr>
              <a:defRPr/>
            </a:lvl1pPr>
          </a:lstStyle>
          <a:p>
            <a:pPr>
              <a:defRPr/>
            </a:pPr>
            <a:fld id="{C130099E-17CD-46BA-90C5-DB4E52058E38}" type="slidenum">
              <a:rPr lang="ko-KR" altLang="en-US"/>
              <a:pPr>
                <a:defRPr/>
              </a:pPr>
              <a:t>‹#›</a:t>
            </a:fld>
            <a:endParaRPr lang="ko-KR"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3"/>
          <p:cNvSpPr>
            <a:spLocks noGrp="1"/>
          </p:cNvSpPr>
          <p:nvPr>
            <p:ph type="dt" sz="half" idx="10"/>
          </p:nvPr>
        </p:nvSpPr>
        <p:spPr/>
        <p:txBody>
          <a:bodyPr/>
          <a:lstStyle>
            <a:lvl1pPr>
              <a:defRPr/>
            </a:lvl1pPr>
          </a:lstStyle>
          <a:p>
            <a:pPr>
              <a:defRPr/>
            </a:pPr>
            <a:fld id="{79F8B354-035F-424C-A3DE-4FEC5D52E3C4}" type="datetimeFigureOut">
              <a:rPr lang="ko-KR" altLang="en-US"/>
              <a:pPr>
                <a:defRPr/>
              </a:pPr>
              <a:t>2022-11-08</a:t>
            </a:fld>
            <a:endParaRPr lang="ko-KR" altLang="en-US"/>
          </a:p>
        </p:txBody>
      </p:sp>
      <p:sp>
        <p:nvSpPr>
          <p:cNvPr id="4" name="바닥글 개체 틀 4"/>
          <p:cNvSpPr>
            <a:spLocks noGrp="1"/>
          </p:cNvSpPr>
          <p:nvPr>
            <p:ph type="ftr" sz="quarter" idx="11"/>
          </p:nvPr>
        </p:nvSpPr>
        <p:spPr/>
        <p:txBody>
          <a:bodyPr/>
          <a:lstStyle>
            <a:lvl1pPr>
              <a:defRPr/>
            </a:lvl1pPr>
          </a:lstStyle>
          <a:p>
            <a:pPr>
              <a:defRPr/>
            </a:pPr>
            <a:endParaRPr lang="ko-KR" altLang="en-US"/>
          </a:p>
        </p:txBody>
      </p:sp>
      <p:sp>
        <p:nvSpPr>
          <p:cNvPr id="5" name="슬라이드 번호 개체 틀 5"/>
          <p:cNvSpPr>
            <a:spLocks noGrp="1"/>
          </p:cNvSpPr>
          <p:nvPr>
            <p:ph type="sldNum" sz="quarter" idx="12"/>
          </p:nvPr>
        </p:nvSpPr>
        <p:spPr/>
        <p:txBody>
          <a:bodyPr/>
          <a:lstStyle>
            <a:lvl1pPr>
              <a:defRPr/>
            </a:lvl1pPr>
          </a:lstStyle>
          <a:p>
            <a:pPr>
              <a:defRPr/>
            </a:pPr>
            <a:fld id="{0024E9E4-CEC5-4D9E-B323-19FC72AB9760}" type="slidenum">
              <a:rPr lang="ko-KR" altLang="en-US"/>
              <a:pPr>
                <a:defRPr/>
              </a:pPr>
              <a:t>‹#›</a:t>
            </a:fld>
            <a:endParaRPr lang="ko-KR"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3"/>
          <p:cNvSpPr>
            <a:spLocks noGrp="1"/>
          </p:cNvSpPr>
          <p:nvPr>
            <p:ph type="dt" sz="half" idx="10"/>
          </p:nvPr>
        </p:nvSpPr>
        <p:spPr/>
        <p:txBody>
          <a:bodyPr/>
          <a:lstStyle>
            <a:lvl1pPr>
              <a:defRPr/>
            </a:lvl1pPr>
          </a:lstStyle>
          <a:p>
            <a:pPr>
              <a:defRPr/>
            </a:pPr>
            <a:fld id="{992F474E-C1A0-410D-B3E7-E482D7342806}" type="datetimeFigureOut">
              <a:rPr lang="ko-KR" altLang="en-US"/>
              <a:pPr>
                <a:defRPr/>
              </a:pPr>
              <a:t>2022-11-08</a:t>
            </a:fld>
            <a:endParaRPr lang="ko-KR" altLang="en-US"/>
          </a:p>
        </p:txBody>
      </p:sp>
      <p:sp>
        <p:nvSpPr>
          <p:cNvPr id="3" name="바닥글 개체 틀 4"/>
          <p:cNvSpPr>
            <a:spLocks noGrp="1"/>
          </p:cNvSpPr>
          <p:nvPr>
            <p:ph type="ftr" sz="quarter" idx="11"/>
          </p:nvPr>
        </p:nvSpPr>
        <p:spPr/>
        <p:txBody>
          <a:bodyPr/>
          <a:lstStyle>
            <a:lvl1pPr>
              <a:defRPr/>
            </a:lvl1pPr>
          </a:lstStyle>
          <a:p>
            <a:pPr>
              <a:defRPr/>
            </a:pPr>
            <a:endParaRPr lang="ko-KR" altLang="en-US"/>
          </a:p>
        </p:txBody>
      </p:sp>
      <p:sp>
        <p:nvSpPr>
          <p:cNvPr id="4" name="슬라이드 번호 개체 틀 5"/>
          <p:cNvSpPr>
            <a:spLocks noGrp="1"/>
          </p:cNvSpPr>
          <p:nvPr>
            <p:ph type="sldNum" sz="quarter" idx="12"/>
          </p:nvPr>
        </p:nvSpPr>
        <p:spPr/>
        <p:txBody>
          <a:bodyPr/>
          <a:lstStyle>
            <a:lvl1pPr>
              <a:defRPr/>
            </a:lvl1pPr>
          </a:lstStyle>
          <a:p>
            <a:pPr>
              <a:defRPr/>
            </a:pPr>
            <a:fld id="{BBE45BC8-B5E8-4C9B-B303-00ACA61B81E0}" type="slidenum">
              <a:rPr lang="ko-KR" altLang="en-US"/>
              <a:pPr>
                <a:defRPr/>
              </a:pPr>
              <a:t>‹#›</a:t>
            </a:fld>
            <a:endParaRPr lang="ko-KR"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495300" y="273050"/>
            <a:ext cx="3259006" cy="1162050"/>
          </a:xfrm>
        </p:spPr>
        <p:txBody>
          <a:bodyPr anchor="b"/>
          <a:lstStyle>
            <a:lvl1pPr algn="l">
              <a:defRPr sz="2000" b="1"/>
            </a:lvl1pPr>
          </a:lstStyle>
          <a:p>
            <a:r>
              <a:rPr lang="ko-KR" altLang="en-US"/>
              <a:t>마스터 제목 스타일 편집</a:t>
            </a:r>
          </a:p>
        </p:txBody>
      </p:sp>
      <p:sp>
        <p:nvSpPr>
          <p:cNvPr id="3" name="내용 개체 틀 2"/>
          <p:cNvSpPr>
            <a:spLocks noGrp="1"/>
          </p:cNvSpPr>
          <p:nvPr>
            <p:ph idx="1"/>
          </p:nvPr>
        </p:nvSpPr>
        <p:spPr>
          <a:xfrm>
            <a:off x="3872972" y="273059"/>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495300" y="1435103"/>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3"/>
          <p:cNvSpPr>
            <a:spLocks noGrp="1"/>
          </p:cNvSpPr>
          <p:nvPr>
            <p:ph type="dt" sz="half" idx="10"/>
          </p:nvPr>
        </p:nvSpPr>
        <p:spPr/>
        <p:txBody>
          <a:bodyPr/>
          <a:lstStyle>
            <a:lvl1pPr>
              <a:defRPr/>
            </a:lvl1pPr>
          </a:lstStyle>
          <a:p>
            <a:pPr>
              <a:defRPr/>
            </a:pPr>
            <a:fld id="{6975C846-6CBE-485C-907C-E6103A14D681}" type="datetimeFigureOut">
              <a:rPr lang="ko-KR" altLang="en-US"/>
              <a:pPr>
                <a:defRPr/>
              </a:pPr>
              <a:t>2022-11-08</a:t>
            </a:fld>
            <a:endParaRPr lang="ko-KR" altLang="en-US"/>
          </a:p>
        </p:txBody>
      </p:sp>
      <p:sp>
        <p:nvSpPr>
          <p:cNvPr id="6" name="바닥글 개체 틀 4"/>
          <p:cNvSpPr>
            <a:spLocks noGrp="1"/>
          </p:cNvSpPr>
          <p:nvPr>
            <p:ph type="ftr" sz="quarter" idx="11"/>
          </p:nvPr>
        </p:nvSpPr>
        <p:spPr/>
        <p:txBody>
          <a:bodyPr/>
          <a:lstStyle>
            <a:lvl1pPr>
              <a:defRPr/>
            </a:lvl1pPr>
          </a:lstStyle>
          <a:p>
            <a:pPr>
              <a:defRPr/>
            </a:pPr>
            <a:endParaRPr lang="ko-KR" altLang="en-US"/>
          </a:p>
        </p:txBody>
      </p:sp>
      <p:sp>
        <p:nvSpPr>
          <p:cNvPr id="7" name="슬라이드 번호 개체 틀 5"/>
          <p:cNvSpPr>
            <a:spLocks noGrp="1"/>
          </p:cNvSpPr>
          <p:nvPr>
            <p:ph type="sldNum" sz="quarter" idx="12"/>
          </p:nvPr>
        </p:nvSpPr>
        <p:spPr/>
        <p:txBody>
          <a:bodyPr/>
          <a:lstStyle>
            <a:lvl1pPr>
              <a:defRPr/>
            </a:lvl1pPr>
          </a:lstStyle>
          <a:p>
            <a:pPr>
              <a:defRPr/>
            </a:pPr>
            <a:fld id="{E21621BD-74D2-4DFC-806D-216FE1234D9C}" type="slidenum">
              <a:rPr lang="ko-KR" altLang="en-US"/>
              <a:pPr>
                <a:defRPr/>
              </a:pPr>
              <a:t>‹#›</a:t>
            </a:fld>
            <a:endParaRPr lang="ko-KR"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1941645" y="4800600"/>
            <a:ext cx="5943600" cy="566738"/>
          </a:xfrm>
        </p:spPr>
        <p:txBody>
          <a:bodyPr anchor="b"/>
          <a:lstStyle>
            <a:lvl1pPr algn="l">
              <a:defRPr sz="2000" b="1"/>
            </a:lvl1pPr>
          </a:lstStyle>
          <a:p>
            <a:r>
              <a:rPr lang="ko-KR" altLang="en-US"/>
              <a:t>마스터 제목 스타일 편집</a:t>
            </a:r>
          </a:p>
        </p:txBody>
      </p:sp>
      <p:sp>
        <p:nvSpPr>
          <p:cNvPr id="3" name="그림 개체 틀 2"/>
          <p:cNvSpPr>
            <a:spLocks noGrp="1"/>
          </p:cNvSpPr>
          <p:nvPr>
            <p:ph type="pic" idx="1"/>
          </p:nvPr>
        </p:nvSpPr>
        <p:spPr>
          <a:xfrm>
            <a:off x="1941645" y="612775"/>
            <a:ext cx="59436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ko-KR" altLang="en-US" noProof="0"/>
          </a:p>
        </p:txBody>
      </p:sp>
      <p:sp>
        <p:nvSpPr>
          <p:cNvPr id="4" name="텍스트 개체 틀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ko-KR" altLang="en-US"/>
              <a:t>마스터 텍스트 스타일을 편집합니다</a:t>
            </a:r>
          </a:p>
        </p:txBody>
      </p:sp>
      <p:sp>
        <p:nvSpPr>
          <p:cNvPr id="5" name="날짜 개체 틀 3"/>
          <p:cNvSpPr>
            <a:spLocks noGrp="1"/>
          </p:cNvSpPr>
          <p:nvPr>
            <p:ph type="dt" sz="half" idx="10"/>
          </p:nvPr>
        </p:nvSpPr>
        <p:spPr/>
        <p:txBody>
          <a:bodyPr/>
          <a:lstStyle>
            <a:lvl1pPr>
              <a:defRPr/>
            </a:lvl1pPr>
          </a:lstStyle>
          <a:p>
            <a:pPr>
              <a:defRPr/>
            </a:pPr>
            <a:fld id="{4C19FCD4-447F-417A-AAE6-883F50C2E8E7}" type="datetimeFigureOut">
              <a:rPr lang="ko-KR" altLang="en-US"/>
              <a:pPr>
                <a:defRPr/>
              </a:pPr>
              <a:t>2022-11-08</a:t>
            </a:fld>
            <a:endParaRPr lang="ko-KR" altLang="en-US"/>
          </a:p>
        </p:txBody>
      </p:sp>
      <p:sp>
        <p:nvSpPr>
          <p:cNvPr id="6" name="바닥글 개체 틀 4"/>
          <p:cNvSpPr>
            <a:spLocks noGrp="1"/>
          </p:cNvSpPr>
          <p:nvPr>
            <p:ph type="ftr" sz="quarter" idx="11"/>
          </p:nvPr>
        </p:nvSpPr>
        <p:spPr/>
        <p:txBody>
          <a:bodyPr/>
          <a:lstStyle>
            <a:lvl1pPr>
              <a:defRPr/>
            </a:lvl1pPr>
          </a:lstStyle>
          <a:p>
            <a:pPr>
              <a:defRPr/>
            </a:pPr>
            <a:endParaRPr lang="ko-KR" altLang="en-US"/>
          </a:p>
        </p:txBody>
      </p:sp>
      <p:sp>
        <p:nvSpPr>
          <p:cNvPr id="7" name="슬라이드 번호 개체 틀 5"/>
          <p:cNvSpPr>
            <a:spLocks noGrp="1"/>
          </p:cNvSpPr>
          <p:nvPr>
            <p:ph type="sldNum" sz="quarter" idx="12"/>
          </p:nvPr>
        </p:nvSpPr>
        <p:spPr/>
        <p:txBody>
          <a:bodyPr/>
          <a:lstStyle>
            <a:lvl1pPr>
              <a:defRPr/>
            </a:lvl1pPr>
          </a:lstStyle>
          <a:p>
            <a:pPr>
              <a:defRPr/>
            </a:pPr>
            <a:fld id="{F01A48D6-73A0-4153-AB38-26641373E867}" type="slidenum">
              <a:rPr lang="ko-KR" altLang="en-US"/>
              <a:pPr>
                <a:defRPr/>
              </a:pPr>
              <a:t>‹#›</a:t>
            </a:fld>
            <a:endParaRPr lang="ko-KR"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제목 개체 틀 1"/>
          <p:cNvSpPr>
            <a:spLocks noGrp="1"/>
          </p:cNvSpPr>
          <p:nvPr>
            <p:ph type="title"/>
          </p:nvPr>
        </p:nvSpPr>
        <p:spPr bwMode="auto">
          <a:xfrm>
            <a:off x="495300" y="274638"/>
            <a:ext cx="8915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ko-KR" altLang="en-US"/>
              <a:t>마스터 제목 스타일 편집</a:t>
            </a:r>
          </a:p>
        </p:txBody>
      </p:sp>
      <p:sp>
        <p:nvSpPr>
          <p:cNvPr id="1027" name="텍스트 개체 틀 2"/>
          <p:cNvSpPr>
            <a:spLocks noGrp="1"/>
          </p:cNvSpPr>
          <p:nvPr>
            <p:ph type="body" idx="1"/>
          </p:nvPr>
        </p:nvSpPr>
        <p:spPr bwMode="auto">
          <a:xfrm>
            <a:off x="495300" y="1600206"/>
            <a:ext cx="89154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495300" y="6356358"/>
            <a:ext cx="2311400" cy="365125"/>
          </a:xfrm>
          <a:prstGeom prst="rect">
            <a:avLst/>
          </a:prstGeom>
        </p:spPr>
        <p:txBody>
          <a:bodyPr vert="horz" lIns="91440" tIns="45720" rIns="91440" bIns="45720" rtlCol="0" anchor="ctr"/>
          <a:lstStyle>
            <a:lvl1pPr algn="l" fontAlgn="auto">
              <a:spcBef>
                <a:spcPts val="0"/>
              </a:spcBef>
              <a:spcAft>
                <a:spcPts val="0"/>
              </a:spcAft>
              <a:defRPr kumimoji="0" sz="1200">
                <a:solidFill>
                  <a:schemeClr val="tx1">
                    <a:tint val="75000"/>
                  </a:schemeClr>
                </a:solidFill>
                <a:latin typeface="+mn-lt"/>
                <a:ea typeface="+mn-ea"/>
              </a:defRPr>
            </a:lvl1pPr>
          </a:lstStyle>
          <a:p>
            <a:pPr>
              <a:defRPr/>
            </a:pPr>
            <a:fld id="{6569649D-10B1-4579-8892-7C4E9E4F9703}" type="datetimeFigureOut">
              <a:rPr lang="ko-KR" altLang="en-US"/>
              <a:pPr>
                <a:defRPr/>
              </a:pPr>
              <a:t>2022-11-08</a:t>
            </a:fld>
            <a:endParaRPr lang="ko-KR" altLang="en-US"/>
          </a:p>
        </p:txBody>
      </p:sp>
      <p:sp>
        <p:nvSpPr>
          <p:cNvPr id="5" name="바닥글 개체 틀 4"/>
          <p:cNvSpPr>
            <a:spLocks noGrp="1"/>
          </p:cNvSpPr>
          <p:nvPr>
            <p:ph type="ftr" sz="quarter" idx="3"/>
          </p:nvPr>
        </p:nvSpPr>
        <p:spPr>
          <a:xfrm>
            <a:off x="3384550" y="6356358"/>
            <a:ext cx="3136900" cy="365125"/>
          </a:xfrm>
          <a:prstGeom prst="rect">
            <a:avLst/>
          </a:prstGeom>
        </p:spPr>
        <p:txBody>
          <a:bodyPr vert="horz" lIns="91440" tIns="45720" rIns="91440" bIns="45720" rtlCol="0" anchor="ctr"/>
          <a:lstStyle>
            <a:lvl1pPr algn="ctr" fontAlgn="auto">
              <a:spcBef>
                <a:spcPts val="0"/>
              </a:spcBef>
              <a:spcAft>
                <a:spcPts val="0"/>
              </a:spcAft>
              <a:defRPr kumimoji="0" sz="1200">
                <a:solidFill>
                  <a:schemeClr val="tx1">
                    <a:tint val="75000"/>
                  </a:schemeClr>
                </a:solidFill>
                <a:latin typeface="+mn-lt"/>
                <a:ea typeface="+mn-ea"/>
              </a:defRPr>
            </a:lvl1pPr>
          </a:lstStyle>
          <a:p>
            <a:pPr>
              <a:defRPr/>
            </a:pPr>
            <a:endParaRPr lang="ko-KR" altLang="en-US"/>
          </a:p>
        </p:txBody>
      </p:sp>
      <p:sp>
        <p:nvSpPr>
          <p:cNvPr id="6" name="슬라이드 번호 개체 틀 5"/>
          <p:cNvSpPr>
            <a:spLocks noGrp="1"/>
          </p:cNvSpPr>
          <p:nvPr>
            <p:ph type="sldNum" sz="quarter" idx="4"/>
          </p:nvPr>
        </p:nvSpPr>
        <p:spPr>
          <a:xfrm>
            <a:off x="7099300" y="6356358"/>
            <a:ext cx="2311400" cy="365125"/>
          </a:xfrm>
          <a:prstGeom prst="rect">
            <a:avLst/>
          </a:prstGeom>
        </p:spPr>
        <p:txBody>
          <a:bodyPr vert="horz" lIns="91440" tIns="45720" rIns="91440" bIns="45720" rtlCol="0" anchor="ctr"/>
          <a:lstStyle>
            <a:lvl1pPr algn="r" fontAlgn="auto">
              <a:spcBef>
                <a:spcPts val="0"/>
              </a:spcBef>
              <a:spcAft>
                <a:spcPts val="0"/>
              </a:spcAft>
              <a:defRPr kumimoji="0" sz="1200">
                <a:solidFill>
                  <a:schemeClr val="tx1">
                    <a:tint val="75000"/>
                  </a:schemeClr>
                </a:solidFill>
                <a:latin typeface="+mn-lt"/>
                <a:ea typeface="+mn-ea"/>
              </a:defRPr>
            </a:lvl1pPr>
          </a:lstStyle>
          <a:p>
            <a:pPr>
              <a:defRPr/>
            </a:pPr>
            <a:fld id="{05075A1B-5DFA-4E64-8B81-5687C4247660}" type="slidenum">
              <a:rPr lang="ko-KR" altLang="en-US"/>
              <a:pPr>
                <a:defRPr/>
              </a:pPr>
              <a:t>‹#›</a:t>
            </a:fld>
            <a:endParaRPr lang="ko-KR"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latinLnBrk="1" hangingPunct="0">
        <a:spcBef>
          <a:spcPct val="0"/>
        </a:spcBef>
        <a:spcAft>
          <a:spcPct val="0"/>
        </a:spcAft>
        <a:defRPr sz="4400" kern="1200">
          <a:solidFill>
            <a:schemeClr val="tx1"/>
          </a:solidFill>
          <a:latin typeface="+mj-lt"/>
          <a:ea typeface="+mj-ea"/>
          <a:cs typeface="+mj-cs"/>
        </a:defRPr>
      </a:lvl1pPr>
      <a:lvl2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2pPr>
      <a:lvl3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3pPr>
      <a:lvl4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4pPr>
      <a:lvl5pPr algn="ctr" rtl="0" eaLnBrk="0" fontAlgn="base" latinLnBrk="1" hangingPunct="0">
        <a:spcBef>
          <a:spcPct val="0"/>
        </a:spcBef>
        <a:spcAft>
          <a:spcPct val="0"/>
        </a:spcAft>
        <a:defRPr sz="4400">
          <a:solidFill>
            <a:schemeClr val="tx1"/>
          </a:solidFill>
          <a:latin typeface="맑은 고딕" pitchFamily="50" charset="-127"/>
          <a:ea typeface="맑은 고딕" pitchFamily="50" charset="-127"/>
        </a:defRPr>
      </a:lvl5pPr>
      <a:lvl6pPr marL="457200" algn="ctr" rtl="0" fontAlgn="base" latinLnBrk="1">
        <a:spcBef>
          <a:spcPct val="0"/>
        </a:spcBef>
        <a:spcAft>
          <a:spcPct val="0"/>
        </a:spcAft>
        <a:defRPr sz="4400">
          <a:solidFill>
            <a:schemeClr val="tx1"/>
          </a:solidFill>
          <a:latin typeface="맑은 고딕" pitchFamily="50" charset="-127"/>
          <a:ea typeface="맑은 고딕" pitchFamily="50" charset="-127"/>
        </a:defRPr>
      </a:lvl6pPr>
      <a:lvl7pPr marL="914400" algn="ctr" rtl="0" fontAlgn="base" latinLnBrk="1">
        <a:spcBef>
          <a:spcPct val="0"/>
        </a:spcBef>
        <a:spcAft>
          <a:spcPct val="0"/>
        </a:spcAft>
        <a:defRPr sz="4400">
          <a:solidFill>
            <a:schemeClr val="tx1"/>
          </a:solidFill>
          <a:latin typeface="맑은 고딕" pitchFamily="50" charset="-127"/>
          <a:ea typeface="맑은 고딕" pitchFamily="50" charset="-127"/>
        </a:defRPr>
      </a:lvl7pPr>
      <a:lvl8pPr marL="1371600" algn="ctr" rtl="0" fontAlgn="base" latinLnBrk="1">
        <a:spcBef>
          <a:spcPct val="0"/>
        </a:spcBef>
        <a:spcAft>
          <a:spcPct val="0"/>
        </a:spcAft>
        <a:defRPr sz="4400">
          <a:solidFill>
            <a:schemeClr val="tx1"/>
          </a:solidFill>
          <a:latin typeface="맑은 고딕" pitchFamily="50" charset="-127"/>
          <a:ea typeface="맑은 고딕" pitchFamily="50" charset="-127"/>
        </a:defRPr>
      </a:lvl8pPr>
      <a:lvl9pPr marL="1828800" algn="ctr" rtl="0" fontAlgn="base" latinLnBrk="1">
        <a:spcBef>
          <a:spcPct val="0"/>
        </a:spcBef>
        <a:spcAft>
          <a:spcPct val="0"/>
        </a:spcAft>
        <a:defRPr sz="4400">
          <a:solidFill>
            <a:schemeClr val="tx1"/>
          </a:solidFill>
          <a:latin typeface="맑은 고딕" pitchFamily="50" charset="-127"/>
          <a:ea typeface="맑은 고딕" pitchFamily="50" charset="-127"/>
        </a:defRPr>
      </a:lvl9pPr>
    </p:titleStyle>
    <p:bodyStyle>
      <a:lvl1pPr marL="342900" indent="-342900" algn="l" rtl="0" eaLnBrk="0" fontAlgn="base" latinLnBrk="1"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latinLnBrk="1"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latinLnBrk="1"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latinLnBrk="1"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latinLnBrk="1"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ko.exerd.com/" TargetMode="External"/><Relationship Id="rId2" Type="http://schemas.openxmlformats.org/officeDocument/2006/relationships/hyperlink" Target="https://erwin.com/" TargetMode="External"/><Relationship Id="rId1" Type="http://schemas.openxmlformats.org/officeDocument/2006/relationships/slideLayout" Target="../slideLayouts/slideLayout7.xml"/><Relationship Id="rId4" Type="http://schemas.openxmlformats.org/officeDocument/2006/relationships/hyperlink" Target="http://fabforce.eu/dbdesigner4/"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ko.exerd.com/" TargetMode="External"/><Relationship Id="rId2" Type="http://schemas.openxmlformats.org/officeDocument/2006/relationships/hyperlink" Target="https://erwin.com/" TargetMode="External"/><Relationship Id="rId1" Type="http://schemas.openxmlformats.org/officeDocument/2006/relationships/slideLayout" Target="../slideLayouts/slideLayout7.xml"/><Relationship Id="rId4" Type="http://schemas.openxmlformats.org/officeDocument/2006/relationships/hyperlink" Target="http://fabforce.eu/dbdesigner4/"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직사각형 21"/>
          <p:cNvSpPr/>
          <p:nvPr/>
        </p:nvSpPr>
        <p:spPr>
          <a:xfrm>
            <a:off x="128464" y="116630"/>
            <a:ext cx="9633072" cy="6598493"/>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ko-KR" altLang="en-US" dirty="0"/>
          </a:p>
        </p:txBody>
      </p:sp>
      <p:sp>
        <p:nvSpPr>
          <p:cNvPr id="3081" name="TextBox 133"/>
          <p:cNvSpPr txBox="1">
            <a:spLocks noChangeArrowheads="1"/>
          </p:cNvSpPr>
          <p:nvPr/>
        </p:nvSpPr>
        <p:spPr bwMode="auto">
          <a:xfrm>
            <a:off x="992560" y="2754158"/>
            <a:ext cx="7632848" cy="1200329"/>
          </a:xfrm>
          <a:prstGeom prst="rect">
            <a:avLst/>
          </a:prstGeom>
          <a:noFill/>
          <a:ln w="9525">
            <a:noFill/>
            <a:miter lim="800000"/>
            <a:headEnd/>
            <a:tailEnd/>
          </a:ln>
        </p:spPr>
        <p:txBody>
          <a:bodyPr wrap="square">
            <a:spAutoFit/>
          </a:bodyPr>
          <a:lstStyle/>
          <a:p>
            <a:pPr algn="ctr"/>
            <a:r>
              <a:rPr kumimoji="0" lang="ko-KR" altLang="en-US" sz="4000" dirty="0">
                <a:latin typeface="Arial" charset="0"/>
                <a:ea typeface="HY견고딕" pitchFamily="18" charset="-127"/>
                <a:cs typeface="Arial" charset="0"/>
              </a:rPr>
              <a:t>플랫폼</a:t>
            </a:r>
            <a:r>
              <a:rPr kumimoji="0" lang="en-US" altLang="ko-KR" sz="4000" dirty="0">
                <a:latin typeface="Arial" charset="0"/>
                <a:ea typeface="HY견고딕" pitchFamily="18" charset="-127"/>
                <a:cs typeface="Arial" charset="0"/>
              </a:rPr>
              <a:t> </a:t>
            </a:r>
            <a:r>
              <a:rPr kumimoji="0" lang="ko-KR" altLang="en-US" sz="4000">
                <a:latin typeface="Arial" charset="0"/>
                <a:ea typeface="HY견고딕" pitchFamily="18" charset="-127"/>
                <a:cs typeface="Arial" charset="0"/>
              </a:rPr>
              <a:t>개발 생명주기</a:t>
            </a:r>
            <a:r>
              <a:rPr kumimoji="0" lang="en-US" altLang="ko-KR" sz="4000">
                <a:latin typeface="Arial" charset="0"/>
                <a:ea typeface="HY견고딕" pitchFamily="18" charset="-127"/>
                <a:cs typeface="Arial" charset="0"/>
              </a:rPr>
              <a:t>(</a:t>
            </a:r>
            <a:r>
              <a:rPr kumimoji="0" lang="en-US" altLang="ko-KR" sz="4000" dirty="0">
                <a:latin typeface="Arial" charset="0"/>
                <a:ea typeface="HY견고딕" pitchFamily="18" charset="-127"/>
                <a:cs typeface="Arial" charset="0"/>
              </a:rPr>
              <a:t>3)</a:t>
            </a:r>
          </a:p>
          <a:p>
            <a:pPr algn="ctr"/>
            <a:r>
              <a:rPr kumimoji="0" lang="en-US" altLang="ko-KR" sz="3200" dirty="0">
                <a:latin typeface="Arial" charset="0"/>
                <a:ea typeface="HY견고딕" pitchFamily="18" charset="-127"/>
                <a:cs typeface="Arial" charset="0"/>
              </a:rPr>
              <a:t>(PDLC: </a:t>
            </a:r>
            <a:r>
              <a:rPr kumimoji="0" lang="en-US" altLang="ko-KR" sz="3200" dirty="0">
                <a:solidFill>
                  <a:srgbClr val="0000FF"/>
                </a:solidFill>
                <a:latin typeface="Arial" charset="0"/>
                <a:ea typeface="HY견고딕" pitchFamily="18" charset="-127"/>
                <a:cs typeface="Arial" charset="0"/>
              </a:rPr>
              <a:t>P</a:t>
            </a:r>
            <a:r>
              <a:rPr kumimoji="0" lang="en-US" altLang="ko-KR" sz="3200" dirty="0">
                <a:latin typeface="Arial" charset="0"/>
                <a:ea typeface="HY견고딕" pitchFamily="18" charset="-127"/>
                <a:cs typeface="Arial" charset="0"/>
              </a:rPr>
              <a:t>latform</a:t>
            </a:r>
            <a:r>
              <a:rPr kumimoji="0" lang="ko-KR" altLang="en-US" sz="3200" dirty="0">
                <a:latin typeface="Arial" charset="0"/>
                <a:ea typeface="HY견고딕" pitchFamily="18" charset="-127"/>
                <a:cs typeface="Arial" charset="0"/>
              </a:rPr>
              <a:t> </a:t>
            </a:r>
            <a:r>
              <a:rPr kumimoji="0" lang="en-US" altLang="ko-KR" sz="3200" dirty="0">
                <a:solidFill>
                  <a:srgbClr val="0000FF"/>
                </a:solidFill>
                <a:latin typeface="Arial" charset="0"/>
                <a:ea typeface="HY견고딕" pitchFamily="18" charset="-127"/>
                <a:cs typeface="Arial" charset="0"/>
              </a:rPr>
              <a:t>D</a:t>
            </a:r>
            <a:r>
              <a:rPr kumimoji="0" lang="en-US" altLang="ko-KR" sz="3200" dirty="0">
                <a:latin typeface="Arial" charset="0"/>
                <a:ea typeface="HY견고딕" pitchFamily="18" charset="-127"/>
                <a:cs typeface="Arial" charset="0"/>
              </a:rPr>
              <a:t>evelopment </a:t>
            </a:r>
            <a:r>
              <a:rPr kumimoji="0" lang="en-US" altLang="ko-KR" sz="3200" dirty="0">
                <a:solidFill>
                  <a:srgbClr val="0000FF"/>
                </a:solidFill>
                <a:latin typeface="Arial" charset="0"/>
                <a:ea typeface="HY견고딕" pitchFamily="18" charset="-127"/>
                <a:cs typeface="Arial" charset="0"/>
              </a:rPr>
              <a:t>L</a:t>
            </a:r>
            <a:r>
              <a:rPr kumimoji="0" lang="en-US" altLang="ko-KR" sz="3200" dirty="0">
                <a:latin typeface="Arial" charset="0"/>
                <a:ea typeface="HY견고딕" pitchFamily="18" charset="-127"/>
                <a:cs typeface="Arial" charset="0"/>
              </a:rPr>
              <a:t>ife </a:t>
            </a:r>
            <a:r>
              <a:rPr kumimoji="0" lang="en-US" altLang="ko-KR" sz="3200" dirty="0">
                <a:solidFill>
                  <a:srgbClr val="0000FF"/>
                </a:solidFill>
                <a:latin typeface="Arial" charset="0"/>
                <a:ea typeface="HY견고딕" pitchFamily="18" charset="-127"/>
                <a:cs typeface="Arial" charset="0"/>
              </a:rPr>
              <a:t>C</a:t>
            </a:r>
            <a:r>
              <a:rPr kumimoji="0" lang="en-US" altLang="ko-KR" sz="3200" dirty="0">
                <a:latin typeface="Arial" charset="0"/>
                <a:ea typeface="HY견고딕" pitchFamily="18" charset="-127"/>
                <a:cs typeface="Arial" charset="0"/>
              </a:rPr>
              <a:t>ycle) </a:t>
            </a:r>
          </a:p>
        </p:txBody>
      </p:sp>
    </p:spTree>
    <p:extLst>
      <p:ext uri="{BB962C8B-B14F-4D97-AF65-F5344CB8AC3E}">
        <p14:creationId xmlns:p14="http://schemas.microsoft.com/office/powerpoint/2010/main" val="1212008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텍스트 상자 7"/>
          <p:cNvSpPr txBox="1"/>
          <p:nvPr/>
        </p:nvSpPr>
        <p:spPr>
          <a:xfrm>
            <a:off x="488504" y="1340768"/>
            <a:ext cx="8712968" cy="2677656"/>
          </a:xfrm>
          <a:prstGeom prst="rect">
            <a:avLst/>
          </a:prstGeom>
          <a:noFill/>
          <a:ln>
            <a:solidFill>
              <a:srgbClr val="7030A0"/>
            </a:solidFill>
          </a:ln>
        </p:spPr>
        <p:txBody>
          <a:bodyPr wrap="square" rtlCol="0">
            <a:spAutoFit/>
          </a:bodyPr>
          <a:lstStyle/>
          <a:p>
            <a:pPr marL="285750" indent="-285750">
              <a:lnSpc>
                <a:spcPct val="150000"/>
              </a:lnSpc>
              <a:buFont typeface="Wingdings" panose="05000000000000000000" pitchFamily="2" charset="2"/>
              <a:buChar char="ü"/>
            </a:pPr>
            <a:r>
              <a:rPr kumimoji="1" lang="en-US" altLang="ko-KR" sz="1600" b="1" dirty="0">
                <a:latin typeface="맑은 고딕" panose="020B0503020000020004" pitchFamily="50" charset="-127"/>
                <a:ea typeface="맑은 고딕" panose="020B0503020000020004" pitchFamily="50" charset="-127"/>
              </a:rPr>
              <a:t>Database Design</a:t>
            </a:r>
            <a:r>
              <a:rPr kumimoji="1" lang="ko-KR" altLang="en-US" sz="1600" b="1" dirty="0">
                <a:latin typeface="맑은 고딕" panose="020B0503020000020004" pitchFamily="50" charset="-127"/>
                <a:ea typeface="맑은 고딕" panose="020B0503020000020004" pitchFamily="50" charset="-127"/>
              </a:rPr>
              <a:t> </a:t>
            </a:r>
            <a:r>
              <a:rPr kumimoji="1" lang="en-US" altLang="ko-KR" sz="1600" b="1" dirty="0">
                <a:latin typeface="맑은 고딕" panose="020B0503020000020004" pitchFamily="50" charset="-127"/>
                <a:ea typeface="맑은 고딕" panose="020B0503020000020004" pitchFamily="50" charset="-127"/>
              </a:rPr>
              <a:t>(2)</a:t>
            </a:r>
          </a:p>
          <a:p>
            <a:pPr marL="742950" lvl="1" indent="-285750">
              <a:lnSpc>
                <a:spcPct val="150000"/>
              </a:lnSpc>
              <a:buFont typeface="Arial" panose="020B0604020202020204" pitchFamily="34" charset="0"/>
              <a:buChar char="•"/>
            </a:pPr>
            <a:r>
              <a:rPr lang="en-US" altLang="ko-KR" sz="1600" b="1" dirty="0">
                <a:latin typeface="맑은 고딕" panose="020B0503020000020004" pitchFamily="50" charset="-127"/>
                <a:ea typeface="맑은 고딕" panose="020B0503020000020004" pitchFamily="50" charset="-127"/>
              </a:rPr>
              <a:t>The end purpose of the DB design is </a:t>
            </a:r>
            <a:r>
              <a:rPr lang="en-US" altLang="ko-KR" sz="1600" b="1" dirty="0" err="1">
                <a:solidFill>
                  <a:srgbClr val="6600CC"/>
                </a:solidFill>
                <a:latin typeface="맑은 고딕" panose="020B0503020000020004" pitchFamily="50" charset="-127"/>
                <a:ea typeface="맑은 고딕" panose="020B0503020000020004" pitchFamily="50" charset="-127"/>
              </a:rPr>
              <a:t>ERD</a:t>
            </a:r>
            <a:r>
              <a:rPr lang="en-US" altLang="ko-KR" sz="1600" b="1" dirty="0">
                <a:solidFill>
                  <a:srgbClr val="6600CC"/>
                </a:solidFill>
                <a:latin typeface="맑은 고딕" panose="020B0503020000020004" pitchFamily="50" charset="-127"/>
                <a:ea typeface="맑은 고딕" panose="020B0503020000020004" pitchFamily="50" charset="-127"/>
              </a:rPr>
              <a:t> (Entity-Relationship Diagram)</a:t>
            </a:r>
          </a:p>
          <a:p>
            <a:pPr marL="742950" lvl="1" indent="-285750">
              <a:lnSpc>
                <a:spcPct val="150000"/>
              </a:lnSpc>
              <a:buFont typeface="Arial" panose="020B0604020202020204" pitchFamily="34" charset="0"/>
              <a:buChar char="•"/>
            </a:pPr>
            <a:r>
              <a:rPr lang="en-US" altLang="ko-KR" sz="1600" b="1" dirty="0">
                <a:latin typeface="맑은 고딕" panose="020B0503020000020004" pitchFamily="50" charset="-127"/>
                <a:ea typeface="맑은 고딕" panose="020B0503020000020004" pitchFamily="50" charset="-127"/>
              </a:rPr>
              <a:t>The end product of the DB design, </a:t>
            </a:r>
            <a:r>
              <a:rPr lang="en-US" altLang="ko-KR" sz="1600" b="1" dirty="0" err="1">
                <a:latin typeface="맑은 고딕" panose="020B0503020000020004" pitchFamily="50" charset="-127"/>
                <a:ea typeface="맑은 고딕" panose="020B0503020000020004" pitchFamily="50" charset="-127"/>
              </a:rPr>
              <a:t>ERD</a:t>
            </a:r>
            <a:r>
              <a:rPr lang="en-US" altLang="ko-KR" sz="1600" b="1" dirty="0">
                <a:latin typeface="맑은 고딕" panose="020B0503020000020004" pitchFamily="50" charset="-127"/>
                <a:ea typeface="맑은 고딕" panose="020B0503020000020004" pitchFamily="50" charset="-127"/>
              </a:rPr>
              <a:t>, schematizes the relationship of each object in the DB design results.</a:t>
            </a:r>
          </a:p>
          <a:p>
            <a:pPr marL="742950" lvl="1" indent="-285750">
              <a:lnSpc>
                <a:spcPct val="150000"/>
              </a:lnSpc>
              <a:buFont typeface="Arial" panose="020B0604020202020204" pitchFamily="34" charset="0"/>
              <a:buChar char="•"/>
            </a:pPr>
            <a:r>
              <a:rPr lang="en-US" altLang="ko-KR" sz="1600" b="1" dirty="0">
                <a:latin typeface="맑은 고딕" panose="020B0503020000020004" pitchFamily="50" charset="-127"/>
                <a:ea typeface="맑은 고딕" panose="020B0503020000020004" pitchFamily="50" charset="-127"/>
              </a:rPr>
              <a:t>The design of the DB is in the order of logical database design </a:t>
            </a:r>
            <a:r>
              <a:rPr lang="en-US" altLang="ko-KR" sz="1600" b="1" dirty="0">
                <a:latin typeface="맑은 고딕" panose="020B0503020000020004" pitchFamily="50" charset="-127"/>
                <a:ea typeface="맑은 고딕" panose="020B0503020000020004" pitchFamily="50" charset="-127"/>
                <a:sym typeface="Wingdings" panose="05000000000000000000" pitchFamily="2" charset="2"/>
              </a:rPr>
              <a:t></a:t>
            </a:r>
            <a:r>
              <a:rPr lang="en-US" altLang="ko-KR" sz="1600" b="1" dirty="0">
                <a:latin typeface="맑은 고딕" panose="020B0503020000020004" pitchFamily="50" charset="-127"/>
                <a:ea typeface="맑은 고딕" panose="020B0503020000020004" pitchFamily="50" charset="-127"/>
              </a:rPr>
              <a:t> physical database design </a:t>
            </a:r>
            <a:r>
              <a:rPr lang="en-US" altLang="ko-KR" sz="1600" b="1" dirty="0">
                <a:latin typeface="맑은 고딕" panose="020B0503020000020004" pitchFamily="50" charset="-127"/>
                <a:ea typeface="맑은 고딕" panose="020B0503020000020004" pitchFamily="50" charset="-127"/>
                <a:sym typeface="Wingdings" panose="05000000000000000000" pitchFamily="2" charset="2"/>
              </a:rPr>
              <a:t></a:t>
            </a:r>
            <a:r>
              <a:rPr lang="en-US" altLang="ko-KR" sz="1600" b="1" dirty="0">
                <a:latin typeface="맑은 고딕" panose="020B0503020000020004" pitchFamily="50" charset="-127"/>
                <a:ea typeface="맑은 고딕" panose="020B0503020000020004" pitchFamily="50" charset="-127"/>
              </a:rPr>
              <a:t> </a:t>
            </a:r>
            <a:r>
              <a:rPr lang="en-US" altLang="ko-KR" sz="1600" b="1" dirty="0" err="1">
                <a:latin typeface="맑은 고딕" panose="020B0503020000020004" pitchFamily="50" charset="-127"/>
                <a:ea typeface="맑은 고딕" panose="020B0503020000020004" pitchFamily="50" charset="-127"/>
              </a:rPr>
              <a:t>ERD</a:t>
            </a:r>
            <a:r>
              <a:rPr lang="en-US" altLang="ko-KR" sz="1600" b="1" dirty="0">
                <a:latin typeface="맑은 고딕" panose="020B0503020000020004" pitchFamily="50" charset="-127"/>
                <a:ea typeface="맑은 고딕" panose="020B0503020000020004" pitchFamily="50" charset="-127"/>
              </a:rPr>
              <a:t> creation, each of the design steps is characterized as follows:</a:t>
            </a:r>
          </a:p>
        </p:txBody>
      </p:sp>
      <p:graphicFrame>
        <p:nvGraphicFramePr>
          <p:cNvPr id="6" name="표 5"/>
          <p:cNvGraphicFramePr>
            <a:graphicFrameLocks noGrp="1"/>
          </p:cNvGraphicFramePr>
          <p:nvPr>
            <p:extLst>
              <p:ext uri="{D42A27DB-BD31-4B8C-83A1-F6EECF244321}">
                <p14:modId xmlns:p14="http://schemas.microsoft.com/office/powerpoint/2010/main" val="4166628554"/>
              </p:ext>
            </p:extLst>
          </p:nvPr>
        </p:nvGraphicFramePr>
        <p:xfrm>
          <a:off x="515390" y="4144120"/>
          <a:ext cx="8712969" cy="2407920"/>
        </p:xfrm>
        <a:graphic>
          <a:graphicData uri="http://schemas.openxmlformats.org/drawingml/2006/table">
            <a:tbl>
              <a:tblPr firstRow="1" bandRow="1">
                <a:tableStyleId>{9D7B26C5-4107-4FEC-AEDC-1716B250A1EF}</a:tableStyleId>
              </a:tblPr>
              <a:tblGrid>
                <a:gridCol w="2904323">
                  <a:extLst>
                    <a:ext uri="{9D8B030D-6E8A-4147-A177-3AD203B41FA5}">
                      <a16:colId xmlns:a16="http://schemas.microsoft.com/office/drawing/2014/main" val="1287017882"/>
                    </a:ext>
                  </a:extLst>
                </a:gridCol>
                <a:gridCol w="3000332">
                  <a:extLst>
                    <a:ext uri="{9D8B030D-6E8A-4147-A177-3AD203B41FA5}">
                      <a16:colId xmlns:a16="http://schemas.microsoft.com/office/drawing/2014/main" val="1113370743"/>
                    </a:ext>
                  </a:extLst>
                </a:gridCol>
                <a:gridCol w="2808314">
                  <a:extLst>
                    <a:ext uri="{9D8B030D-6E8A-4147-A177-3AD203B41FA5}">
                      <a16:colId xmlns:a16="http://schemas.microsoft.com/office/drawing/2014/main" val="1963111411"/>
                    </a:ext>
                  </a:extLst>
                </a:gridCol>
              </a:tblGrid>
              <a:tr h="241237">
                <a:tc>
                  <a:txBody>
                    <a:bodyPr/>
                    <a:lstStyle/>
                    <a:p>
                      <a:pPr algn="ctr" latinLnBrk="1"/>
                      <a:r>
                        <a:rPr lang="en-US" altLang="ko-KR" sz="1400" dirty="0"/>
                        <a:t>Logical</a:t>
                      </a:r>
                      <a:r>
                        <a:rPr lang="ko-KR" altLang="en-US" sz="1400" dirty="0"/>
                        <a:t> </a:t>
                      </a:r>
                      <a:r>
                        <a:rPr lang="en-US" altLang="ko-KR" sz="1400" dirty="0"/>
                        <a:t>DB design</a:t>
                      </a:r>
                      <a:endParaRPr lang="ko-KR" altLang="en-US" sz="1400" dirty="0"/>
                    </a:p>
                  </a:txBody>
                  <a:tcPr anchor="ctr"/>
                </a:tc>
                <a:tc>
                  <a:txBody>
                    <a:bodyPr/>
                    <a:lstStyle/>
                    <a:p>
                      <a:pPr algn="ctr" latinLnBrk="1"/>
                      <a:r>
                        <a:rPr lang="en-US" altLang="ko-KR" sz="1400" dirty="0"/>
                        <a:t>Physical</a:t>
                      </a:r>
                      <a:r>
                        <a:rPr lang="ko-KR" altLang="en-US" sz="1400" dirty="0"/>
                        <a:t> </a:t>
                      </a:r>
                      <a:r>
                        <a:rPr lang="en-US" altLang="ko-KR" sz="1400" dirty="0"/>
                        <a:t>DB design</a:t>
                      </a:r>
                      <a:endParaRPr lang="ko-KR" altLang="en-US" sz="1400" dirty="0"/>
                    </a:p>
                  </a:txBody>
                  <a:tcPr anchor="ctr"/>
                </a:tc>
                <a:tc>
                  <a:txBody>
                    <a:bodyPr/>
                    <a:lstStyle/>
                    <a:p>
                      <a:pPr algn="ctr" latinLnBrk="1"/>
                      <a:r>
                        <a:rPr lang="en-US" altLang="ko-KR" sz="1400" dirty="0" err="1"/>
                        <a:t>ERD</a:t>
                      </a:r>
                      <a:r>
                        <a:rPr lang="en-US" altLang="ko-KR" sz="1400" dirty="0"/>
                        <a:t> creation</a:t>
                      </a:r>
                      <a:endParaRPr lang="ko-KR" altLang="en-US" sz="1400" dirty="0"/>
                    </a:p>
                  </a:txBody>
                  <a:tcPr anchor="ctr"/>
                </a:tc>
                <a:extLst>
                  <a:ext uri="{0D108BD9-81ED-4DB2-BD59-A6C34878D82A}">
                    <a16:rowId xmlns:a16="http://schemas.microsoft.com/office/drawing/2014/main" val="2581107436"/>
                  </a:ext>
                </a:extLst>
              </a:tr>
              <a:tr h="1932408">
                <a:tc>
                  <a:txBody>
                    <a:bodyPr/>
                    <a:lstStyle/>
                    <a:p>
                      <a:pPr marL="171450" indent="-171450" latinLnBrk="1">
                        <a:buFont typeface="Arial" panose="020B0604020202020204" pitchFamily="34" charset="0"/>
                        <a:buChar char="•"/>
                      </a:pPr>
                      <a:r>
                        <a:rPr lang="en-US" altLang="ko-KR" sz="1200" dirty="0"/>
                        <a:t>Designs conceptual data in a data flow diagram as logical data structures</a:t>
                      </a:r>
                    </a:p>
                    <a:p>
                      <a:pPr marL="171450" indent="-171450" latinLnBrk="1">
                        <a:buFont typeface="Arial" panose="020B0604020202020204" pitchFamily="34" charset="0"/>
                        <a:buChar char="•"/>
                      </a:pPr>
                      <a:endParaRPr lang="en-US" altLang="ko-KR" sz="1200" dirty="0"/>
                    </a:p>
                    <a:p>
                      <a:pPr marL="171450" indent="-171450" latinLnBrk="1">
                        <a:buFont typeface="Arial" panose="020B0604020202020204" pitchFamily="34" charset="0"/>
                        <a:buChar char="•"/>
                      </a:pPr>
                      <a:r>
                        <a:rPr lang="en-US" altLang="ko-KR" sz="1200" dirty="0"/>
                        <a:t>Logical DB consists of data tables, and the properties that make up the table.</a:t>
                      </a:r>
                    </a:p>
                    <a:p>
                      <a:pPr marL="171450" indent="-171450" latinLnBrk="1">
                        <a:buFont typeface="Arial" panose="020B0604020202020204" pitchFamily="34" charset="0"/>
                        <a:buChar char="•"/>
                      </a:pPr>
                      <a:endParaRPr lang="en-US" altLang="ko-KR" sz="1200" dirty="0"/>
                    </a:p>
                    <a:p>
                      <a:pPr marL="171450" indent="-171450" latinLnBrk="1">
                        <a:buFont typeface="Arial" panose="020B0604020202020204" pitchFamily="34" charset="0"/>
                        <a:buChar char="•"/>
                      </a:pPr>
                      <a:r>
                        <a:rPr lang="en-US" altLang="ko-KR" sz="1200" dirty="0"/>
                        <a:t>Table, property name should not overlap and should be clear</a:t>
                      </a:r>
                    </a:p>
                  </a:txBody>
                  <a:tcPr anchor="ctr"/>
                </a:tc>
                <a:tc>
                  <a:txBody>
                    <a:bodyPr/>
                    <a:lstStyle/>
                    <a:p>
                      <a:pPr marL="171450" indent="-171450" latinLnBrk="1">
                        <a:buFont typeface="Arial" panose="020B0604020202020204" pitchFamily="34" charset="0"/>
                        <a:buChar char="•"/>
                      </a:pPr>
                      <a:r>
                        <a:rPr lang="en-US" altLang="ko-KR" sz="1200" dirty="0"/>
                        <a:t>Define the data type and data size of each property value based on logical DB</a:t>
                      </a:r>
                    </a:p>
                    <a:p>
                      <a:pPr marL="171450" indent="-171450" latinLnBrk="1">
                        <a:buFont typeface="Arial" panose="020B0604020202020204" pitchFamily="34" charset="0"/>
                        <a:buChar char="•"/>
                      </a:pPr>
                      <a:endParaRPr lang="en-US" altLang="ko-KR" sz="1200" dirty="0"/>
                    </a:p>
                    <a:p>
                      <a:pPr marL="171450" indent="-171450" latinLnBrk="1">
                        <a:buFont typeface="Arial" panose="020B0604020202020204" pitchFamily="34" charset="0"/>
                        <a:buChar char="•"/>
                      </a:pPr>
                      <a:r>
                        <a:rPr lang="en-US" altLang="ko-KR" sz="1200" dirty="0"/>
                        <a:t>Design physical structures such as index structures or internal storage structures, considering the characteristics of the hardware or operating system</a:t>
                      </a:r>
                      <a:endParaRPr lang="ko-KR" altLang="en-US" sz="1200" dirty="0"/>
                    </a:p>
                  </a:txBody>
                  <a:tcPr anchor="ctr"/>
                </a:tc>
                <a:tc>
                  <a:txBody>
                    <a:bodyPr/>
                    <a:lstStyle/>
                    <a:p>
                      <a:pPr marL="171450" indent="-171450" latinLnBrk="1">
                        <a:buFont typeface="Arial" panose="020B0604020202020204" pitchFamily="34" charset="0"/>
                        <a:buChar char="•"/>
                      </a:pPr>
                      <a:r>
                        <a:rPr lang="en-US" altLang="ko-KR" sz="1200" dirty="0"/>
                        <a:t>it is a diagram defined structured data as individual objects and define relationships with structure and accompanying constraints through logical/physical DB design</a:t>
                      </a:r>
                    </a:p>
                    <a:p>
                      <a:pPr marL="171450" indent="-171450" latinLnBrk="1">
                        <a:buFont typeface="Arial" panose="020B0604020202020204" pitchFamily="34" charset="0"/>
                        <a:buChar char="•"/>
                      </a:pPr>
                      <a:endParaRPr lang="en-US" altLang="ko-KR" sz="1200" dirty="0"/>
                    </a:p>
                    <a:p>
                      <a:pPr marL="171450" indent="-171450" latinLnBrk="1">
                        <a:buFont typeface="Arial" panose="020B0604020202020204" pitchFamily="34" charset="0"/>
                        <a:buChar char="•"/>
                      </a:pPr>
                      <a:r>
                        <a:rPr lang="en-US" altLang="ko-KR" sz="1200" dirty="0"/>
                        <a:t>Use a technique defined as Primary Key, Foreign Key, etc. to express the integrity and relationship of each table and property</a:t>
                      </a:r>
                      <a:endParaRPr lang="ko-KR" altLang="en-US" sz="1200" dirty="0"/>
                    </a:p>
                  </a:txBody>
                  <a:tcPr anchor="ctr"/>
                </a:tc>
                <a:extLst>
                  <a:ext uri="{0D108BD9-81ED-4DB2-BD59-A6C34878D82A}">
                    <a16:rowId xmlns:a16="http://schemas.microsoft.com/office/drawing/2014/main" val="577635573"/>
                  </a:ext>
                </a:extLst>
              </a:tr>
            </a:tbl>
          </a:graphicData>
        </a:graphic>
      </p:graphicFrame>
      <p:sp>
        <p:nvSpPr>
          <p:cNvPr id="8" name="TextBox 7"/>
          <p:cNvSpPr txBox="1"/>
          <p:nvPr/>
        </p:nvSpPr>
        <p:spPr>
          <a:xfrm>
            <a:off x="4203773" y="705009"/>
            <a:ext cx="2954655" cy="400110"/>
          </a:xfrm>
          <a:prstGeom prst="rect">
            <a:avLst/>
          </a:prstGeom>
          <a:noFill/>
        </p:spPr>
        <p:txBody>
          <a:bodyPr wrap="none" rtlCol="0">
            <a:spAutoFit/>
          </a:bodyPr>
          <a:lstStyle/>
          <a:p>
            <a:r>
              <a:rPr lang="en-US" altLang="ko-KR" sz="2000" b="1" dirty="0">
                <a:solidFill>
                  <a:srgbClr val="0000FF"/>
                </a:solidFill>
                <a:latin typeface="+mn-ea"/>
                <a:ea typeface="+mn-ea"/>
              </a:rPr>
              <a:t> (Physical design (DB))</a:t>
            </a:r>
            <a:endParaRPr lang="ko-KR" altLang="en-US" sz="2000" b="1" dirty="0">
              <a:solidFill>
                <a:srgbClr val="0000FF"/>
              </a:solidFill>
              <a:latin typeface="+mn-ea"/>
              <a:ea typeface="+mn-ea"/>
            </a:endParaRPr>
          </a:p>
        </p:txBody>
      </p:sp>
      <p:sp>
        <p:nvSpPr>
          <p:cNvPr id="9" name="TextBox 133"/>
          <p:cNvSpPr txBox="1">
            <a:spLocks noChangeArrowheads="1"/>
          </p:cNvSpPr>
          <p:nvPr/>
        </p:nvSpPr>
        <p:spPr bwMode="auto">
          <a:xfrm>
            <a:off x="344488" y="452862"/>
            <a:ext cx="7992888" cy="707886"/>
          </a:xfrm>
          <a:prstGeom prst="rect">
            <a:avLst/>
          </a:prstGeom>
          <a:noFill/>
          <a:ln w="9525">
            <a:noFill/>
            <a:miter lim="800000"/>
            <a:headEnd/>
            <a:tailEnd/>
          </a:ln>
        </p:spPr>
        <p:txBody>
          <a:bodyPr wrap="square">
            <a:spAutoFit/>
          </a:bodyPr>
          <a:lstStyle/>
          <a:p>
            <a:r>
              <a:rPr kumimoji="0" lang="en-US" altLang="ko-KR" sz="4000" b="1" u="sng" dirty="0">
                <a:solidFill>
                  <a:srgbClr val="0000FF"/>
                </a:solidFill>
                <a:latin typeface="Arial" charset="0"/>
                <a:ea typeface="HY견고딕" pitchFamily="18" charset="-127"/>
                <a:cs typeface="Arial" charset="0"/>
              </a:rPr>
              <a:t>Step 3 </a:t>
            </a:r>
            <a:r>
              <a:rPr kumimoji="0" lang="ko-KR" altLang="en-US" sz="4000" b="1" u="sng" dirty="0">
                <a:solidFill>
                  <a:srgbClr val="0000FF"/>
                </a:solidFill>
                <a:latin typeface="Arial" charset="0"/>
                <a:ea typeface="HY견고딕" pitchFamily="18" charset="-127"/>
                <a:cs typeface="Arial" charset="0"/>
              </a:rPr>
              <a:t> </a:t>
            </a:r>
            <a:r>
              <a:rPr kumimoji="0" lang="en-US" altLang="ko-KR" sz="4000" b="1" u="sng" dirty="0">
                <a:solidFill>
                  <a:srgbClr val="0000FF"/>
                </a:solidFill>
                <a:latin typeface="Arial" charset="0"/>
                <a:ea typeface="HY견고딕" pitchFamily="18" charset="-127"/>
                <a:cs typeface="Arial" charset="0"/>
              </a:rPr>
              <a:t>: Design</a:t>
            </a:r>
          </a:p>
        </p:txBody>
      </p:sp>
    </p:spTree>
    <p:extLst>
      <p:ext uri="{BB962C8B-B14F-4D97-AF65-F5344CB8AC3E}">
        <p14:creationId xmlns:p14="http://schemas.microsoft.com/office/powerpoint/2010/main" val="2755192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33"/>
          <p:cNvSpPr txBox="1">
            <a:spLocks noChangeArrowheads="1"/>
          </p:cNvSpPr>
          <p:nvPr/>
        </p:nvSpPr>
        <p:spPr bwMode="auto">
          <a:xfrm>
            <a:off x="344488" y="452862"/>
            <a:ext cx="7992888" cy="707886"/>
          </a:xfrm>
          <a:prstGeom prst="rect">
            <a:avLst/>
          </a:prstGeom>
          <a:noFill/>
          <a:ln w="9525">
            <a:noFill/>
            <a:miter lim="800000"/>
            <a:headEnd/>
            <a:tailEnd/>
          </a:ln>
        </p:spPr>
        <p:txBody>
          <a:bodyPr wrap="square">
            <a:spAutoFit/>
          </a:bodyPr>
          <a:lstStyle/>
          <a:p>
            <a:r>
              <a:rPr kumimoji="0" lang="en-US" altLang="ko-KR" sz="4000" u="sng" dirty="0">
                <a:solidFill>
                  <a:srgbClr val="0000FF"/>
                </a:solidFill>
                <a:latin typeface="Arial" charset="0"/>
                <a:ea typeface="HY견고딕" pitchFamily="18" charset="-127"/>
                <a:cs typeface="Arial" charset="0"/>
              </a:rPr>
              <a:t>3 </a:t>
            </a:r>
            <a:r>
              <a:rPr kumimoji="0" lang="ko-KR" altLang="en-US" sz="4000" u="sng" dirty="0">
                <a:solidFill>
                  <a:srgbClr val="0000FF"/>
                </a:solidFill>
                <a:latin typeface="Arial" charset="0"/>
                <a:ea typeface="HY견고딕" pitchFamily="18" charset="-127"/>
                <a:cs typeface="Arial" charset="0"/>
              </a:rPr>
              <a:t>단계 </a:t>
            </a:r>
            <a:r>
              <a:rPr kumimoji="0" lang="en-US" altLang="ko-KR" sz="4000" u="sng" dirty="0">
                <a:solidFill>
                  <a:srgbClr val="0000FF"/>
                </a:solidFill>
                <a:latin typeface="Arial" charset="0"/>
                <a:ea typeface="HY견고딕" pitchFamily="18" charset="-127"/>
                <a:cs typeface="Arial" charset="0"/>
              </a:rPr>
              <a:t>: </a:t>
            </a:r>
            <a:r>
              <a:rPr kumimoji="0" lang="ko-KR" altLang="en-US" sz="4000" u="sng" dirty="0">
                <a:solidFill>
                  <a:srgbClr val="0000FF"/>
                </a:solidFill>
                <a:latin typeface="Arial" charset="0"/>
                <a:ea typeface="HY견고딕" pitchFamily="18" charset="-127"/>
                <a:cs typeface="Arial" charset="0"/>
              </a:rPr>
              <a:t>설계</a:t>
            </a:r>
            <a:endParaRPr kumimoji="0" lang="en-US" altLang="ko-KR" sz="4000" u="sng" dirty="0">
              <a:solidFill>
                <a:srgbClr val="0000FF"/>
              </a:solidFill>
              <a:latin typeface="Arial" charset="0"/>
              <a:ea typeface="HY견고딕" pitchFamily="18" charset="-127"/>
              <a:cs typeface="Arial" charset="0"/>
            </a:endParaRPr>
          </a:p>
        </p:txBody>
      </p:sp>
      <p:sp>
        <p:nvSpPr>
          <p:cNvPr id="7" name="텍스트 상자 7"/>
          <p:cNvSpPr txBox="1"/>
          <p:nvPr/>
        </p:nvSpPr>
        <p:spPr>
          <a:xfrm>
            <a:off x="488504" y="1340768"/>
            <a:ext cx="8712968" cy="1938992"/>
          </a:xfrm>
          <a:prstGeom prst="rect">
            <a:avLst/>
          </a:prstGeom>
          <a:noFill/>
          <a:ln>
            <a:solidFill>
              <a:srgbClr val="7030A0"/>
            </a:solidFill>
          </a:ln>
        </p:spPr>
        <p:txBody>
          <a:bodyPr wrap="square" rtlCol="0">
            <a:spAutoFit/>
          </a:bodyPr>
          <a:lstStyle/>
          <a:p>
            <a:pPr marL="285750" indent="-285750">
              <a:lnSpc>
                <a:spcPct val="150000"/>
              </a:lnSpc>
              <a:buFont typeface="Wingdings" panose="05000000000000000000" pitchFamily="2" charset="2"/>
              <a:buChar char="ü"/>
            </a:pPr>
            <a:r>
              <a:rPr kumimoji="1" lang="ko-KR" altLang="en-US" sz="1600" b="1" dirty="0">
                <a:latin typeface="맑은 고딕" panose="020B0503020000020004" pitchFamily="50" charset="-127"/>
                <a:ea typeface="맑은 고딕" panose="020B0503020000020004" pitchFamily="50" charset="-127"/>
              </a:rPr>
              <a:t>데이터 베이스 설계 </a:t>
            </a:r>
            <a:r>
              <a:rPr kumimoji="1" lang="en-US" altLang="ko-KR" sz="1600" b="1" dirty="0">
                <a:latin typeface="맑은 고딕" panose="020B0503020000020004" pitchFamily="50" charset="-127"/>
                <a:ea typeface="맑은 고딕" panose="020B0503020000020004" pitchFamily="50" charset="-127"/>
              </a:rPr>
              <a:t>(2)</a:t>
            </a:r>
          </a:p>
          <a:p>
            <a:pPr marL="742950" lvl="1" indent="-285750">
              <a:lnSpc>
                <a:spcPct val="150000"/>
              </a:lnSpc>
              <a:buFont typeface="Arial" panose="020B0604020202020204" pitchFamily="34" charset="0"/>
              <a:buChar char="•"/>
            </a:pPr>
            <a:r>
              <a:rPr lang="en-US" altLang="ko-KR" sz="1600" b="1" dirty="0">
                <a:latin typeface="맑은 고딕" panose="020B0503020000020004" pitchFamily="50" charset="-127"/>
                <a:ea typeface="맑은 고딕" panose="020B0503020000020004" pitchFamily="50" charset="-127"/>
              </a:rPr>
              <a:t>DB</a:t>
            </a:r>
            <a:r>
              <a:rPr lang="ko-KR" altLang="en-US" sz="1600" b="1" dirty="0">
                <a:latin typeface="맑은 고딕" panose="020B0503020000020004" pitchFamily="50" charset="-127"/>
                <a:ea typeface="맑은 고딕" panose="020B0503020000020004" pitchFamily="50" charset="-127"/>
              </a:rPr>
              <a:t> 설계의 최종 목적은 </a:t>
            </a:r>
            <a:r>
              <a:rPr lang="en-US" altLang="ko-KR" sz="1600" b="1" dirty="0">
                <a:solidFill>
                  <a:srgbClr val="6600CC"/>
                </a:solidFill>
                <a:latin typeface="맑은 고딕" panose="020B0503020000020004" pitchFamily="50" charset="-127"/>
                <a:ea typeface="맑은 고딕" panose="020B0503020000020004" pitchFamily="50" charset="-127"/>
              </a:rPr>
              <a:t>ERD(Entity-Relationship Diagram)</a:t>
            </a:r>
            <a:endParaRPr lang="en-US" altLang="ko-KR" sz="1600" b="1" dirty="0">
              <a:latin typeface="맑은 고딕" panose="020B0503020000020004" pitchFamily="50" charset="-127"/>
              <a:ea typeface="맑은 고딕" panose="020B0503020000020004" pitchFamily="50" charset="-127"/>
            </a:endParaRPr>
          </a:p>
          <a:p>
            <a:pPr marL="742950" lvl="1" indent="-285750">
              <a:lnSpc>
                <a:spcPct val="150000"/>
              </a:lnSpc>
              <a:buFont typeface="Arial" panose="020B0604020202020204" pitchFamily="34" charset="0"/>
              <a:buChar char="•"/>
            </a:pPr>
            <a:r>
              <a:rPr lang="en-US" altLang="ko-KR" sz="1600" b="1" dirty="0">
                <a:latin typeface="맑은 고딕" panose="020B0503020000020004" pitchFamily="50" charset="-127"/>
                <a:ea typeface="맑은 고딕" panose="020B0503020000020004" pitchFamily="50" charset="-127"/>
              </a:rPr>
              <a:t>DB</a:t>
            </a:r>
            <a:r>
              <a:rPr lang="ko-KR" altLang="en-US" sz="1600" b="1" dirty="0">
                <a:latin typeface="맑은 고딕" panose="020B0503020000020004" pitchFamily="50" charset="-127"/>
                <a:ea typeface="맑은 고딕" panose="020B0503020000020004" pitchFamily="50" charset="-127"/>
              </a:rPr>
              <a:t> 설계의 최종 산출물인 </a:t>
            </a:r>
            <a:r>
              <a:rPr lang="en-US" altLang="ko-KR" sz="1600" b="1" dirty="0">
                <a:latin typeface="맑은 고딕" panose="020B0503020000020004" pitchFamily="50" charset="-127"/>
                <a:ea typeface="맑은 고딕" panose="020B0503020000020004" pitchFamily="50" charset="-127"/>
              </a:rPr>
              <a:t>ERD</a:t>
            </a:r>
            <a:r>
              <a:rPr lang="ko-KR" altLang="en-US" sz="1600" b="1" dirty="0">
                <a:latin typeface="맑은 고딕" panose="020B0503020000020004" pitchFamily="50" charset="-127"/>
                <a:ea typeface="맑은 고딕" panose="020B0503020000020004" pitchFamily="50" charset="-127"/>
              </a:rPr>
              <a:t>는 </a:t>
            </a:r>
            <a:r>
              <a:rPr lang="en-US" altLang="ko-KR" sz="1600" b="1" dirty="0">
                <a:latin typeface="맑은 고딕" panose="020B0503020000020004" pitchFamily="50" charset="-127"/>
                <a:ea typeface="맑은 고딕" panose="020B0503020000020004" pitchFamily="50" charset="-127"/>
              </a:rPr>
              <a:t>DB</a:t>
            </a:r>
            <a:r>
              <a:rPr lang="ko-KR" altLang="en-US" sz="1600" b="1" dirty="0">
                <a:latin typeface="맑은 고딕" panose="020B0503020000020004" pitchFamily="50" charset="-127"/>
                <a:ea typeface="맑은 고딕" panose="020B0503020000020004" pitchFamily="50" charset="-127"/>
              </a:rPr>
              <a:t> 설계 결과에서 각 객체의 관계를 도식화</a:t>
            </a:r>
            <a:endParaRPr lang="en-US" altLang="ko-KR" sz="1600" b="1" dirty="0">
              <a:latin typeface="맑은 고딕" panose="020B0503020000020004" pitchFamily="50" charset="-127"/>
              <a:ea typeface="맑은 고딕" panose="020B0503020000020004" pitchFamily="50" charset="-127"/>
            </a:endParaRPr>
          </a:p>
          <a:p>
            <a:pPr marL="742950" lvl="1" indent="-285750">
              <a:lnSpc>
                <a:spcPct val="150000"/>
              </a:lnSpc>
              <a:buFont typeface="Arial" panose="020B0604020202020204" pitchFamily="34" charset="0"/>
              <a:buChar char="•"/>
            </a:pPr>
            <a:r>
              <a:rPr lang="en-US" altLang="ko-KR" sz="1600" b="1" dirty="0">
                <a:latin typeface="맑은 고딕" panose="020B0503020000020004" pitchFamily="50" charset="-127"/>
                <a:ea typeface="맑은 고딕" panose="020B0503020000020004" pitchFamily="50" charset="-127"/>
              </a:rPr>
              <a:t>DB</a:t>
            </a:r>
            <a:r>
              <a:rPr lang="ko-KR" altLang="en-US" sz="1600" b="1" dirty="0">
                <a:latin typeface="맑은 고딕" panose="020B0503020000020004" pitchFamily="50" charset="-127"/>
                <a:ea typeface="맑은 고딕" panose="020B0503020000020004" pitchFamily="50" charset="-127"/>
              </a:rPr>
              <a:t>의 설계는 </a:t>
            </a:r>
            <a:r>
              <a:rPr lang="ko-KR" altLang="en-US" sz="1600" b="1" dirty="0">
                <a:solidFill>
                  <a:srgbClr val="0000FF"/>
                </a:solidFill>
                <a:latin typeface="맑은 고딕" panose="020B0503020000020004" pitchFamily="50" charset="-127"/>
                <a:ea typeface="맑은 고딕" panose="020B0503020000020004" pitchFamily="50" charset="-127"/>
              </a:rPr>
              <a:t>논리적 데이터베이스 설계 </a:t>
            </a:r>
            <a:r>
              <a:rPr lang="en-US" altLang="ko-KR" sz="1600" b="1" dirty="0">
                <a:latin typeface="맑은 고딕" panose="020B0503020000020004" pitchFamily="50" charset="-127"/>
                <a:ea typeface="맑은 고딕" panose="020B0503020000020004" pitchFamily="50" charset="-127"/>
                <a:sym typeface="Wingdings" panose="05000000000000000000" pitchFamily="2" charset="2"/>
              </a:rPr>
              <a:t></a:t>
            </a:r>
            <a:r>
              <a:rPr lang="en-US" altLang="ko-KR" sz="1600" b="1" dirty="0">
                <a:latin typeface="맑은 고딕" panose="020B0503020000020004" pitchFamily="50" charset="-127"/>
                <a:ea typeface="맑은 고딕" panose="020B0503020000020004" pitchFamily="50" charset="-127"/>
              </a:rPr>
              <a:t> </a:t>
            </a:r>
            <a:r>
              <a:rPr lang="ko-KR" altLang="en-US" sz="1600" b="1" dirty="0">
                <a:latin typeface="맑은 고딕" panose="020B0503020000020004" pitchFamily="50" charset="-127"/>
                <a:ea typeface="맑은 고딕" panose="020B0503020000020004" pitchFamily="50" charset="-127"/>
              </a:rPr>
              <a:t>물리적 데이터베이스 설계 </a:t>
            </a:r>
            <a:r>
              <a:rPr lang="en-US" altLang="ko-KR" sz="1600" b="1" dirty="0">
                <a:latin typeface="맑은 고딕" panose="020B0503020000020004" pitchFamily="50" charset="-127"/>
                <a:ea typeface="맑은 고딕" panose="020B0503020000020004" pitchFamily="50" charset="-127"/>
                <a:sym typeface="Wingdings" panose="05000000000000000000" pitchFamily="2" charset="2"/>
              </a:rPr>
              <a:t></a:t>
            </a:r>
            <a:r>
              <a:rPr lang="en-US" altLang="ko-KR" sz="1600" b="1" dirty="0">
                <a:latin typeface="맑은 고딕" panose="020B0503020000020004" pitchFamily="50" charset="-127"/>
                <a:ea typeface="맑은 고딕" panose="020B0503020000020004" pitchFamily="50" charset="-127"/>
              </a:rPr>
              <a:t> </a:t>
            </a:r>
            <a:r>
              <a:rPr lang="en-US" altLang="ko-KR" sz="1600" b="1" dirty="0">
                <a:solidFill>
                  <a:srgbClr val="FF0000"/>
                </a:solidFill>
                <a:latin typeface="맑은 고딕" panose="020B0503020000020004" pitchFamily="50" charset="-127"/>
                <a:ea typeface="맑은 고딕" panose="020B0503020000020004" pitchFamily="50" charset="-127"/>
              </a:rPr>
              <a:t>ERD </a:t>
            </a:r>
            <a:r>
              <a:rPr lang="ko-KR" altLang="en-US" sz="1600" b="1" dirty="0">
                <a:solidFill>
                  <a:srgbClr val="FF0000"/>
                </a:solidFill>
                <a:latin typeface="맑은 고딕" panose="020B0503020000020004" pitchFamily="50" charset="-127"/>
                <a:ea typeface="맑은 고딕" panose="020B0503020000020004" pitchFamily="50" charset="-127"/>
              </a:rPr>
              <a:t>작성</a:t>
            </a:r>
            <a:r>
              <a:rPr lang="ko-KR" altLang="en-US" sz="1600" b="1" dirty="0">
                <a:latin typeface="맑은 고딕" panose="020B0503020000020004" pitchFamily="50" charset="-127"/>
                <a:ea typeface="맑은 고딕" panose="020B0503020000020004" pitchFamily="50" charset="-127"/>
              </a:rPr>
              <a:t>의 순서로 진행되며 각 설계 단계의 특징은 아래와 같음</a:t>
            </a:r>
            <a:endParaRPr lang="en-US" altLang="ko-KR" sz="1600" b="1" dirty="0">
              <a:latin typeface="맑은 고딕" panose="020B0503020000020004" pitchFamily="50" charset="-127"/>
              <a:ea typeface="맑은 고딕" panose="020B0503020000020004" pitchFamily="50" charset="-127"/>
            </a:endParaRPr>
          </a:p>
        </p:txBody>
      </p:sp>
      <p:sp>
        <p:nvSpPr>
          <p:cNvPr id="5" name="TextBox 4"/>
          <p:cNvSpPr txBox="1"/>
          <p:nvPr/>
        </p:nvSpPr>
        <p:spPr>
          <a:xfrm>
            <a:off x="3344613" y="705009"/>
            <a:ext cx="2379177" cy="400110"/>
          </a:xfrm>
          <a:prstGeom prst="rect">
            <a:avLst/>
          </a:prstGeom>
          <a:noFill/>
        </p:spPr>
        <p:txBody>
          <a:bodyPr wrap="none" rtlCol="0">
            <a:spAutoFit/>
          </a:bodyPr>
          <a:lstStyle/>
          <a:p>
            <a:r>
              <a:rPr lang="en-US" altLang="ko-KR" sz="2000" b="1" dirty="0">
                <a:solidFill>
                  <a:srgbClr val="0000FF"/>
                </a:solidFill>
                <a:latin typeface="+mn-ea"/>
                <a:ea typeface="+mn-ea"/>
              </a:rPr>
              <a:t>- </a:t>
            </a:r>
            <a:r>
              <a:rPr lang="ko-KR" altLang="en-US" sz="2000" b="1" dirty="0">
                <a:solidFill>
                  <a:srgbClr val="0000FF"/>
                </a:solidFill>
                <a:latin typeface="+mn-ea"/>
                <a:ea typeface="+mn-ea"/>
              </a:rPr>
              <a:t>물리적 설계 </a:t>
            </a:r>
            <a:r>
              <a:rPr lang="en-US" altLang="ko-KR" sz="2000" b="1" dirty="0">
                <a:solidFill>
                  <a:srgbClr val="0000FF"/>
                </a:solidFill>
                <a:latin typeface="+mn-ea"/>
                <a:ea typeface="+mn-ea"/>
              </a:rPr>
              <a:t>(DB)</a:t>
            </a:r>
            <a:endParaRPr lang="ko-KR" altLang="en-US" sz="2000" b="1" dirty="0">
              <a:solidFill>
                <a:srgbClr val="0000FF"/>
              </a:solidFill>
              <a:latin typeface="+mn-ea"/>
              <a:ea typeface="+mn-ea"/>
            </a:endParaRPr>
          </a:p>
        </p:txBody>
      </p:sp>
      <p:graphicFrame>
        <p:nvGraphicFramePr>
          <p:cNvPr id="6" name="표 5"/>
          <p:cNvGraphicFramePr>
            <a:graphicFrameLocks noGrp="1"/>
          </p:cNvGraphicFramePr>
          <p:nvPr>
            <p:extLst>
              <p:ext uri="{D42A27DB-BD31-4B8C-83A1-F6EECF244321}">
                <p14:modId xmlns:p14="http://schemas.microsoft.com/office/powerpoint/2010/main" val="2209850638"/>
              </p:ext>
            </p:extLst>
          </p:nvPr>
        </p:nvGraphicFramePr>
        <p:xfrm>
          <a:off x="515390" y="3717032"/>
          <a:ext cx="8712969" cy="2237208"/>
        </p:xfrm>
        <a:graphic>
          <a:graphicData uri="http://schemas.openxmlformats.org/drawingml/2006/table">
            <a:tbl>
              <a:tblPr firstRow="1" bandRow="1">
                <a:tableStyleId>{9D7B26C5-4107-4FEC-AEDC-1716B250A1EF}</a:tableStyleId>
              </a:tblPr>
              <a:tblGrid>
                <a:gridCol w="2904323">
                  <a:extLst>
                    <a:ext uri="{9D8B030D-6E8A-4147-A177-3AD203B41FA5}">
                      <a16:colId xmlns:a16="http://schemas.microsoft.com/office/drawing/2014/main" val="1287017882"/>
                    </a:ext>
                  </a:extLst>
                </a:gridCol>
                <a:gridCol w="3000332">
                  <a:extLst>
                    <a:ext uri="{9D8B030D-6E8A-4147-A177-3AD203B41FA5}">
                      <a16:colId xmlns:a16="http://schemas.microsoft.com/office/drawing/2014/main" val="1113370743"/>
                    </a:ext>
                  </a:extLst>
                </a:gridCol>
                <a:gridCol w="2808314">
                  <a:extLst>
                    <a:ext uri="{9D8B030D-6E8A-4147-A177-3AD203B41FA5}">
                      <a16:colId xmlns:a16="http://schemas.microsoft.com/office/drawing/2014/main" val="1963111411"/>
                    </a:ext>
                  </a:extLst>
                </a:gridCol>
              </a:tblGrid>
              <a:tr h="241237">
                <a:tc>
                  <a:txBody>
                    <a:bodyPr/>
                    <a:lstStyle/>
                    <a:p>
                      <a:pPr algn="ctr" latinLnBrk="1"/>
                      <a:r>
                        <a:rPr lang="ko-KR" altLang="en-US" sz="1400" dirty="0">
                          <a:solidFill>
                            <a:srgbClr val="0000FF"/>
                          </a:solidFill>
                        </a:rPr>
                        <a:t>논리적 </a:t>
                      </a:r>
                      <a:r>
                        <a:rPr lang="en-US" altLang="ko-KR" sz="1400" dirty="0">
                          <a:solidFill>
                            <a:srgbClr val="0000FF"/>
                          </a:solidFill>
                        </a:rPr>
                        <a:t>DB </a:t>
                      </a:r>
                      <a:r>
                        <a:rPr lang="ko-KR" altLang="en-US" sz="1400" dirty="0">
                          <a:solidFill>
                            <a:srgbClr val="0000FF"/>
                          </a:solidFill>
                        </a:rPr>
                        <a:t>설계</a:t>
                      </a:r>
                    </a:p>
                  </a:txBody>
                  <a:tcPr anchor="ctr"/>
                </a:tc>
                <a:tc>
                  <a:txBody>
                    <a:bodyPr/>
                    <a:lstStyle/>
                    <a:p>
                      <a:pPr algn="ctr" latinLnBrk="1"/>
                      <a:r>
                        <a:rPr lang="ko-KR" altLang="en-US" sz="1400" dirty="0"/>
                        <a:t>물리적 </a:t>
                      </a:r>
                      <a:r>
                        <a:rPr lang="en-US" altLang="ko-KR" sz="1400" dirty="0"/>
                        <a:t>DB </a:t>
                      </a:r>
                      <a:r>
                        <a:rPr lang="ko-KR" altLang="en-US" sz="1400" dirty="0"/>
                        <a:t>설계</a:t>
                      </a:r>
                    </a:p>
                  </a:txBody>
                  <a:tcPr anchor="ctr"/>
                </a:tc>
                <a:tc>
                  <a:txBody>
                    <a:bodyPr/>
                    <a:lstStyle/>
                    <a:p>
                      <a:pPr algn="ctr" latinLnBrk="1"/>
                      <a:r>
                        <a:rPr lang="en-US" altLang="ko-KR" sz="1400" dirty="0">
                          <a:solidFill>
                            <a:srgbClr val="FF0000"/>
                          </a:solidFill>
                        </a:rPr>
                        <a:t>ERD </a:t>
                      </a:r>
                      <a:r>
                        <a:rPr lang="ko-KR" altLang="en-US" sz="1400" dirty="0">
                          <a:solidFill>
                            <a:srgbClr val="FF0000"/>
                          </a:solidFill>
                        </a:rPr>
                        <a:t>작성</a:t>
                      </a:r>
                    </a:p>
                  </a:txBody>
                  <a:tcPr anchor="ctr"/>
                </a:tc>
                <a:extLst>
                  <a:ext uri="{0D108BD9-81ED-4DB2-BD59-A6C34878D82A}">
                    <a16:rowId xmlns:a16="http://schemas.microsoft.com/office/drawing/2014/main" val="2581107436"/>
                  </a:ext>
                </a:extLst>
              </a:tr>
              <a:tr h="1932408">
                <a:tc>
                  <a:txBody>
                    <a:bodyPr/>
                    <a:lstStyle/>
                    <a:p>
                      <a:pPr marL="171450" indent="-171450" latinLnBrk="1">
                        <a:buFont typeface="Arial" panose="020B0604020202020204" pitchFamily="34" charset="0"/>
                        <a:buChar char="•"/>
                      </a:pPr>
                      <a:r>
                        <a:rPr lang="ko-KR" altLang="en-US" sz="1200" dirty="0"/>
                        <a:t>데이터 흐름도에 개념적으로 설계된 데이터를 논리적인 데이터</a:t>
                      </a:r>
                      <a:r>
                        <a:rPr lang="ko-KR" altLang="en-US" sz="1200" baseline="0" dirty="0"/>
                        <a:t> 구조로</a:t>
                      </a:r>
                      <a:r>
                        <a:rPr lang="ko-KR" altLang="en-US" sz="1200" dirty="0"/>
                        <a:t>  설계</a:t>
                      </a:r>
                      <a:endParaRPr lang="en-US" altLang="ko-KR" sz="1200" dirty="0"/>
                    </a:p>
                    <a:p>
                      <a:pPr marL="171450" indent="-171450" latinLnBrk="1">
                        <a:buFont typeface="Arial" panose="020B0604020202020204" pitchFamily="34" charset="0"/>
                        <a:buChar char="•"/>
                      </a:pPr>
                      <a:endParaRPr lang="en-US" altLang="ko-KR" sz="1200" dirty="0"/>
                    </a:p>
                    <a:p>
                      <a:pPr marL="171450" indent="-171450" latinLnBrk="1">
                        <a:buFont typeface="Arial" panose="020B0604020202020204" pitchFamily="34" charset="0"/>
                        <a:buChar char="•"/>
                      </a:pPr>
                      <a:r>
                        <a:rPr lang="ko-KR" altLang="en-US" sz="1200" dirty="0"/>
                        <a:t>논리적 </a:t>
                      </a:r>
                      <a:r>
                        <a:rPr lang="en-US" altLang="ko-KR" sz="1200" dirty="0"/>
                        <a:t>DB</a:t>
                      </a:r>
                      <a:r>
                        <a:rPr lang="ko-KR" altLang="en-US" sz="1200" dirty="0"/>
                        <a:t>는 데이터 테이블</a:t>
                      </a:r>
                      <a:r>
                        <a:rPr lang="en-US" altLang="ko-KR" sz="1200" dirty="0"/>
                        <a:t>,</a:t>
                      </a:r>
                      <a:r>
                        <a:rPr lang="en-US" altLang="ko-KR" sz="1200" baseline="0" dirty="0"/>
                        <a:t> </a:t>
                      </a:r>
                      <a:r>
                        <a:rPr lang="ko-KR" altLang="en-US" sz="1200" baseline="0" dirty="0"/>
                        <a:t>그리고 테이블을 구성하는 속성들로 구성</a:t>
                      </a:r>
                      <a:endParaRPr lang="en-US" altLang="ko-KR" sz="1200" baseline="0" dirty="0"/>
                    </a:p>
                    <a:p>
                      <a:pPr marL="171450" indent="-171450" latinLnBrk="1">
                        <a:buFont typeface="Arial" panose="020B0604020202020204" pitchFamily="34" charset="0"/>
                        <a:buChar char="•"/>
                      </a:pPr>
                      <a:endParaRPr lang="en-US" altLang="ko-KR" sz="1200" baseline="0" dirty="0"/>
                    </a:p>
                    <a:p>
                      <a:pPr marL="171450" indent="-171450" latinLnBrk="1">
                        <a:buFont typeface="Arial" panose="020B0604020202020204" pitchFamily="34" charset="0"/>
                        <a:buChar char="•"/>
                      </a:pPr>
                      <a:r>
                        <a:rPr lang="ko-KR" altLang="en-US" sz="1200" dirty="0"/>
                        <a:t>테이블</a:t>
                      </a:r>
                      <a:r>
                        <a:rPr lang="en-US" altLang="ko-KR" sz="1200" dirty="0"/>
                        <a:t>, </a:t>
                      </a:r>
                      <a:r>
                        <a:rPr lang="ko-KR" altLang="en-US" sz="1200" dirty="0"/>
                        <a:t>속성</a:t>
                      </a:r>
                      <a:r>
                        <a:rPr lang="ko-KR" altLang="en-US" sz="1200" baseline="0" dirty="0"/>
                        <a:t> 이름은 중복되지 않아야 하며 명확해야 함</a:t>
                      </a:r>
                      <a:endParaRPr lang="en-US" altLang="ko-KR" sz="1200" dirty="0"/>
                    </a:p>
                  </a:txBody>
                  <a:tcPr anchor="ctr"/>
                </a:tc>
                <a:tc>
                  <a:txBody>
                    <a:bodyPr/>
                    <a:lstStyle/>
                    <a:p>
                      <a:pPr marL="171450" indent="-171450" latinLnBrk="1">
                        <a:buFont typeface="Arial" panose="020B0604020202020204" pitchFamily="34" charset="0"/>
                        <a:buChar char="•"/>
                      </a:pPr>
                      <a:r>
                        <a:rPr lang="ko-KR" altLang="en-US" sz="1200" dirty="0"/>
                        <a:t>논리적 </a:t>
                      </a:r>
                      <a:r>
                        <a:rPr lang="en-US" altLang="ko-KR" sz="1200" dirty="0"/>
                        <a:t>DB</a:t>
                      </a:r>
                      <a:r>
                        <a:rPr lang="ko-KR" altLang="en-US" sz="1200" dirty="0"/>
                        <a:t>를 바탕으로 각 속성값들의 </a:t>
                      </a:r>
                      <a:r>
                        <a:rPr lang="en-US" altLang="ko-KR" sz="1200" b="1" dirty="0"/>
                        <a:t>Data Type</a:t>
                      </a:r>
                      <a:r>
                        <a:rPr lang="ko-KR" altLang="en-US" sz="1200" b="1" dirty="0"/>
                        <a:t>과 </a:t>
                      </a:r>
                      <a:r>
                        <a:rPr lang="en-US" altLang="ko-KR" sz="1200" b="1" dirty="0"/>
                        <a:t>Data</a:t>
                      </a:r>
                      <a:r>
                        <a:rPr lang="en-US" altLang="ko-KR" sz="1200" b="1" baseline="0" dirty="0"/>
                        <a:t> Size</a:t>
                      </a:r>
                      <a:r>
                        <a:rPr lang="ko-KR" altLang="en-US" sz="1200" baseline="0" dirty="0"/>
                        <a:t>를 정의</a:t>
                      </a:r>
                      <a:endParaRPr lang="en-US" altLang="ko-KR" sz="1200" baseline="0" dirty="0"/>
                    </a:p>
                    <a:p>
                      <a:pPr marL="171450" indent="-171450" latinLnBrk="1">
                        <a:buFont typeface="Arial" panose="020B0604020202020204" pitchFamily="34" charset="0"/>
                        <a:buChar char="•"/>
                      </a:pPr>
                      <a:endParaRPr lang="en-US" altLang="ko-KR" sz="1200" dirty="0"/>
                    </a:p>
                    <a:p>
                      <a:pPr marL="171450" indent="-171450" latinLnBrk="1">
                        <a:buFont typeface="Arial" panose="020B0604020202020204" pitchFamily="34" charset="0"/>
                        <a:buChar char="•"/>
                      </a:pPr>
                      <a:r>
                        <a:rPr lang="ko-KR" altLang="en-US" sz="1200" dirty="0"/>
                        <a:t>하드웨어나 운영체제의 특성을 고려하여 필요한 인덱스 구조나 내부 저장 구조 등에 대한 물리적 구조를 설계</a:t>
                      </a:r>
                    </a:p>
                  </a:txBody>
                  <a:tcPr anchor="ctr"/>
                </a:tc>
                <a:tc>
                  <a:txBody>
                    <a:bodyPr/>
                    <a:lstStyle/>
                    <a:p>
                      <a:pPr marL="171450" indent="-171450" latinLnBrk="1">
                        <a:buFont typeface="Arial" panose="020B0604020202020204" pitchFamily="34" charset="0"/>
                        <a:buChar char="•"/>
                      </a:pPr>
                      <a:r>
                        <a:rPr lang="ko-KR" altLang="en-US" sz="1200" dirty="0"/>
                        <a:t>논리적</a:t>
                      </a:r>
                      <a:r>
                        <a:rPr lang="en-US" altLang="ko-KR" sz="1200" dirty="0"/>
                        <a:t>/</a:t>
                      </a:r>
                      <a:r>
                        <a:rPr lang="ko-KR" altLang="en-US" sz="1200" dirty="0"/>
                        <a:t>물리적 </a:t>
                      </a:r>
                      <a:r>
                        <a:rPr lang="en-US" altLang="ko-KR" sz="1200" dirty="0"/>
                        <a:t>DB </a:t>
                      </a:r>
                      <a:r>
                        <a:rPr lang="ko-KR" altLang="en-US" sz="1200" dirty="0"/>
                        <a:t>설계를 통해 구조화된 데이터를 구조 및 그에 수반한 제약조건들을 각각의 개체로써 정의하고 관계를 정의하는 </a:t>
                      </a:r>
                      <a:r>
                        <a:rPr lang="en-US" altLang="ko-KR" sz="1200" dirty="0"/>
                        <a:t>Diagram</a:t>
                      </a:r>
                    </a:p>
                    <a:p>
                      <a:pPr marL="171450" indent="-171450" latinLnBrk="1">
                        <a:buFont typeface="Arial" panose="020B0604020202020204" pitchFamily="34" charset="0"/>
                        <a:buChar char="•"/>
                      </a:pPr>
                      <a:endParaRPr lang="en-US" altLang="ko-KR" sz="1200" dirty="0"/>
                    </a:p>
                    <a:p>
                      <a:pPr marL="171450" indent="-171450" latinLnBrk="1">
                        <a:buFont typeface="Arial" panose="020B0604020202020204" pitchFamily="34" charset="0"/>
                        <a:buChar char="•"/>
                      </a:pPr>
                      <a:r>
                        <a:rPr lang="ko-KR" altLang="en-US" sz="1200" b="1" dirty="0">
                          <a:latin typeface="함초롬바탕" panose="02030604000101010101" pitchFamily="18" charset="-127"/>
                          <a:ea typeface="함초롬바탕" panose="02030604000101010101" pitchFamily="18" charset="-127"/>
                          <a:cs typeface="함초롬바탕" panose="02030604000101010101" pitchFamily="18" charset="-127"/>
                        </a:rPr>
                        <a:t>각 테이블과 속성의 무결성과 관계를 표현하기 위해 주 키</a:t>
                      </a:r>
                      <a:r>
                        <a:rPr lang="en-US" altLang="ko-KR" sz="1200" b="1" dirty="0">
                          <a:latin typeface="함초롬바탕" panose="02030604000101010101" pitchFamily="18" charset="-127"/>
                          <a:ea typeface="함초롬바탕" panose="02030604000101010101" pitchFamily="18" charset="-127"/>
                          <a:cs typeface="함초롬바탕" panose="02030604000101010101" pitchFamily="18" charset="-127"/>
                        </a:rPr>
                        <a:t>(Primary Key), </a:t>
                      </a:r>
                      <a:r>
                        <a:rPr lang="ko-KR" altLang="en-US" sz="1200" b="1" dirty="0">
                          <a:latin typeface="함초롬바탕" panose="02030604000101010101" pitchFamily="18" charset="-127"/>
                          <a:ea typeface="함초롬바탕" panose="02030604000101010101" pitchFamily="18" charset="-127"/>
                          <a:cs typeface="함초롬바탕" panose="02030604000101010101" pitchFamily="18" charset="-127"/>
                        </a:rPr>
                        <a:t>외래 키</a:t>
                      </a:r>
                      <a:r>
                        <a:rPr lang="en-US" altLang="ko-KR" sz="1200" b="1" dirty="0">
                          <a:latin typeface="함초롬바탕" panose="02030604000101010101" pitchFamily="18" charset="-127"/>
                          <a:ea typeface="함초롬바탕" panose="02030604000101010101" pitchFamily="18" charset="-127"/>
                          <a:cs typeface="함초롬바탕" panose="02030604000101010101" pitchFamily="18" charset="-127"/>
                        </a:rPr>
                        <a:t>(Foreign Key) </a:t>
                      </a:r>
                      <a:r>
                        <a:rPr lang="ko-KR" altLang="en-US" sz="1200" b="1" dirty="0">
                          <a:latin typeface="함초롬바탕" panose="02030604000101010101" pitchFamily="18" charset="-127"/>
                          <a:ea typeface="함초롬바탕" panose="02030604000101010101" pitchFamily="18" charset="-127"/>
                          <a:cs typeface="함초롬바탕" panose="02030604000101010101" pitchFamily="18" charset="-127"/>
                        </a:rPr>
                        <a:t>등으로 정의하여 표현하는 기법을 사용</a:t>
                      </a:r>
                    </a:p>
                  </a:txBody>
                  <a:tcPr anchor="ctr"/>
                </a:tc>
                <a:extLst>
                  <a:ext uri="{0D108BD9-81ED-4DB2-BD59-A6C34878D82A}">
                    <a16:rowId xmlns:a16="http://schemas.microsoft.com/office/drawing/2014/main" val="577635573"/>
                  </a:ext>
                </a:extLst>
              </a:tr>
            </a:tbl>
          </a:graphicData>
        </a:graphic>
      </p:graphicFrame>
    </p:spTree>
    <p:extLst>
      <p:ext uri="{BB962C8B-B14F-4D97-AF65-F5344CB8AC3E}">
        <p14:creationId xmlns:p14="http://schemas.microsoft.com/office/powerpoint/2010/main" val="3864067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텍스트 상자 7"/>
          <p:cNvSpPr txBox="1"/>
          <p:nvPr/>
        </p:nvSpPr>
        <p:spPr>
          <a:xfrm>
            <a:off x="488503" y="1163067"/>
            <a:ext cx="9032829" cy="2769989"/>
          </a:xfrm>
          <a:prstGeom prst="rect">
            <a:avLst/>
          </a:prstGeom>
          <a:noFill/>
          <a:ln>
            <a:solidFill>
              <a:srgbClr val="7030A0"/>
            </a:solidFill>
          </a:ln>
        </p:spPr>
        <p:txBody>
          <a:bodyPr wrap="square" rtlCol="0">
            <a:spAutoFit/>
          </a:bodyPr>
          <a:lstStyle/>
          <a:p>
            <a:pPr marL="285750" indent="-285750">
              <a:lnSpc>
                <a:spcPct val="150000"/>
              </a:lnSpc>
              <a:buFont typeface="Wingdings" panose="05000000000000000000" pitchFamily="2" charset="2"/>
              <a:buChar char="ü"/>
            </a:pPr>
            <a:r>
              <a:rPr lang="en-US" altLang="ko-KR" sz="1400" b="1" dirty="0">
                <a:solidFill>
                  <a:srgbClr val="FF0000"/>
                </a:solidFill>
                <a:latin typeface="맑은 고딕" panose="020B0503020000020004" pitchFamily="50" charset="-127"/>
                <a:ea typeface="맑은 고딕" panose="020B0503020000020004" pitchFamily="50" charset="-127"/>
              </a:rPr>
              <a:t>Logical DB</a:t>
            </a:r>
            <a:r>
              <a:rPr lang="ko-KR" altLang="en-US" sz="1400" b="1" dirty="0">
                <a:solidFill>
                  <a:srgbClr val="FF0000"/>
                </a:solidFill>
                <a:latin typeface="맑은 고딕" panose="020B0503020000020004" pitchFamily="50" charset="-127"/>
                <a:ea typeface="맑은 고딕" panose="020B0503020000020004" pitchFamily="50" charset="-127"/>
              </a:rPr>
              <a:t> </a:t>
            </a:r>
            <a:r>
              <a:rPr lang="en-US" altLang="ko-KR" sz="1400" b="1" dirty="0">
                <a:latin typeface="맑은 고딕" panose="020B0503020000020004" pitchFamily="50" charset="-127"/>
                <a:ea typeface="맑은 고딕" panose="020B0503020000020004" pitchFamily="50" charset="-127"/>
              </a:rPr>
              <a:t>Design</a:t>
            </a:r>
            <a:endParaRPr kumimoji="1" lang="en-US" altLang="ko-KR" sz="1400" b="1" dirty="0">
              <a:latin typeface="맑은 고딕" panose="020B0503020000020004" pitchFamily="50" charset="-127"/>
              <a:ea typeface="맑은 고딕" panose="020B0503020000020004" pitchFamily="50" charset="-127"/>
            </a:endParaRPr>
          </a:p>
          <a:p>
            <a:pPr marL="742950" lvl="1" indent="-285750">
              <a:lnSpc>
                <a:spcPct val="150000"/>
              </a:lnSpc>
              <a:buFont typeface="Arial" panose="020B0604020202020204" pitchFamily="34" charset="0"/>
              <a:buChar char="•"/>
            </a:pPr>
            <a:r>
              <a:rPr lang="en-US" altLang="ko-KR" sz="1400" b="1" dirty="0">
                <a:latin typeface="맑은 고딕" panose="020B0503020000020004" pitchFamily="50" charset="-127"/>
                <a:ea typeface="맑은 고딕" panose="020B0503020000020004" pitchFamily="50" charset="-127"/>
              </a:rPr>
              <a:t>Logical DB design performs a procedure called normalization</a:t>
            </a:r>
          </a:p>
          <a:p>
            <a:pPr marL="742950" lvl="1" indent="-285750">
              <a:lnSpc>
                <a:spcPct val="150000"/>
              </a:lnSpc>
              <a:buFont typeface="Arial" panose="020B0604020202020204" pitchFamily="34" charset="0"/>
              <a:buChar char="•"/>
            </a:pPr>
            <a:r>
              <a:rPr lang="en-US" altLang="ko-KR" sz="1400" b="1" dirty="0">
                <a:latin typeface="맑은 고딕" panose="020B0503020000020004" pitchFamily="50" charset="-127"/>
                <a:ea typeface="맑은 고딕" panose="020B0503020000020004" pitchFamily="50" charset="-127"/>
              </a:rPr>
              <a:t>Normalization is the process of building a data model with simple, non-redundant, and minimal maintenance.</a:t>
            </a:r>
            <a:endParaRPr kumimoji="1" lang="en-US" altLang="ko-KR" sz="1400" b="1" dirty="0">
              <a:latin typeface="맑은 고딕" panose="020B0503020000020004" pitchFamily="50" charset="-127"/>
              <a:ea typeface="맑은 고딕" panose="020B0503020000020004" pitchFamily="50" charset="-127"/>
            </a:endParaRPr>
          </a:p>
          <a:p>
            <a:pPr marL="1200150" lvl="2" indent="-285750">
              <a:lnSpc>
                <a:spcPct val="150000"/>
              </a:lnSpc>
              <a:buFontTx/>
              <a:buChar char="-"/>
            </a:pPr>
            <a:r>
              <a:rPr lang="en-US" altLang="ko-KR" sz="1200" b="1" dirty="0">
                <a:latin typeface="맑은 고딕" panose="020B0503020000020004" pitchFamily="50" charset="-127"/>
                <a:ea typeface="맑은 고딕" panose="020B0503020000020004" pitchFamily="50" charset="-127"/>
              </a:rPr>
              <a:t>Conducts a 'view integration' that integrates conceptual data requirements designed in data flowchart into a single logical DB model</a:t>
            </a:r>
          </a:p>
          <a:p>
            <a:pPr marL="1200150" lvl="2" indent="-285750">
              <a:lnSpc>
                <a:spcPct val="150000"/>
              </a:lnSpc>
              <a:buFontTx/>
              <a:buChar char="-"/>
            </a:pPr>
            <a:r>
              <a:rPr lang="en-US" altLang="ko-KR" sz="1200" b="1" dirty="0">
                <a:latin typeface="맑은 고딕" panose="020B0503020000020004" pitchFamily="50" charset="-127"/>
                <a:ea typeface="맑은 고딕" panose="020B0503020000020004" pitchFamily="50" charset="-127"/>
              </a:rPr>
              <a:t>In the data flow chart on the left (e.g. food order system), the 'stock data' and ‘data of goods sold' are defined as conceptual data requirements, which have been created through the normalization process by creating one table and defining attributes for each table to </a:t>
            </a:r>
            <a:r>
              <a:rPr lang="en-US" altLang="ko-KR" sz="1200" b="1" dirty="0">
                <a:solidFill>
                  <a:srgbClr val="FF0000"/>
                </a:solidFill>
                <a:latin typeface="맑은 고딕" panose="020B0503020000020004" pitchFamily="50" charset="-127"/>
                <a:ea typeface="맑은 고딕" panose="020B0503020000020004" pitchFamily="50" charset="-127"/>
              </a:rPr>
              <a:t>design a logical DB.</a:t>
            </a:r>
          </a:p>
        </p:txBody>
      </p:sp>
      <p:graphicFrame>
        <p:nvGraphicFramePr>
          <p:cNvPr id="32" name="표 31"/>
          <p:cNvGraphicFramePr>
            <a:graphicFrameLocks noGrp="1"/>
          </p:cNvGraphicFramePr>
          <p:nvPr>
            <p:extLst>
              <p:ext uri="{D42A27DB-BD31-4B8C-83A1-F6EECF244321}">
                <p14:modId xmlns:p14="http://schemas.microsoft.com/office/powerpoint/2010/main" val="1495435273"/>
              </p:ext>
            </p:extLst>
          </p:nvPr>
        </p:nvGraphicFramePr>
        <p:xfrm>
          <a:off x="8235557" y="4034575"/>
          <a:ext cx="1285776" cy="1554665"/>
        </p:xfrm>
        <a:graphic>
          <a:graphicData uri="http://schemas.openxmlformats.org/drawingml/2006/table">
            <a:tbl>
              <a:tblPr firstRow="1" bandRow="1">
                <a:tableStyleId>{5C22544A-7EE6-4342-B048-85BDC9FD1C3A}</a:tableStyleId>
              </a:tblPr>
              <a:tblGrid>
                <a:gridCol w="1285776">
                  <a:extLst>
                    <a:ext uri="{9D8B030D-6E8A-4147-A177-3AD203B41FA5}">
                      <a16:colId xmlns:a16="http://schemas.microsoft.com/office/drawing/2014/main" val="2446014318"/>
                    </a:ext>
                  </a:extLst>
                </a:gridCol>
              </a:tblGrid>
              <a:tr h="310933">
                <a:tc>
                  <a:txBody>
                    <a:bodyPr/>
                    <a:lstStyle/>
                    <a:p>
                      <a:pPr algn="ctr" latinLnBrk="1"/>
                      <a:r>
                        <a:rPr lang="en-US" altLang="ko-KR" sz="1000" dirty="0"/>
                        <a:t>Stock Table</a:t>
                      </a:r>
                      <a:endParaRPr lang="ko-KR" altLang="en-US" sz="1000" dirty="0"/>
                    </a:p>
                  </a:txBody>
                  <a:tcPr anchor="ctr"/>
                </a:tc>
                <a:extLst>
                  <a:ext uri="{0D108BD9-81ED-4DB2-BD59-A6C34878D82A}">
                    <a16:rowId xmlns:a16="http://schemas.microsoft.com/office/drawing/2014/main" val="1054411991"/>
                  </a:ext>
                </a:extLst>
              </a:tr>
              <a:tr h="310933">
                <a:tc>
                  <a:txBody>
                    <a:bodyPr/>
                    <a:lstStyle/>
                    <a:p>
                      <a:pPr algn="ctr" latinLnBrk="1"/>
                      <a:r>
                        <a:rPr lang="en-US" altLang="ko-KR" sz="1000" dirty="0" err="1"/>
                        <a:t>stock_ID</a:t>
                      </a:r>
                      <a:endParaRPr lang="ko-KR" altLang="en-US" sz="1000" dirty="0"/>
                    </a:p>
                  </a:txBody>
                  <a:tcPr anchor="ctr"/>
                </a:tc>
                <a:extLst>
                  <a:ext uri="{0D108BD9-81ED-4DB2-BD59-A6C34878D82A}">
                    <a16:rowId xmlns:a16="http://schemas.microsoft.com/office/drawing/2014/main" val="290591466"/>
                  </a:ext>
                </a:extLst>
              </a:tr>
              <a:tr h="310933">
                <a:tc>
                  <a:txBody>
                    <a:bodyPr/>
                    <a:lstStyle/>
                    <a:p>
                      <a:pPr algn="ctr" latinLnBrk="1"/>
                      <a:r>
                        <a:rPr lang="en-US" altLang="ko-KR" sz="1000" dirty="0" err="1"/>
                        <a:t>number_of_stocks</a:t>
                      </a:r>
                      <a:endParaRPr lang="ko-KR" altLang="en-US" sz="1000" dirty="0"/>
                    </a:p>
                  </a:txBody>
                  <a:tcPr anchor="ctr"/>
                </a:tc>
                <a:extLst>
                  <a:ext uri="{0D108BD9-81ED-4DB2-BD59-A6C34878D82A}">
                    <a16:rowId xmlns:a16="http://schemas.microsoft.com/office/drawing/2014/main" val="2021832463"/>
                  </a:ext>
                </a:extLst>
              </a:tr>
              <a:tr h="310933">
                <a:tc>
                  <a:txBody>
                    <a:bodyPr/>
                    <a:lstStyle/>
                    <a:p>
                      <a:pPr algn="ctr" latinLnBrk="1"/>
                      <a:r>
                        <a:rPr lang="en-US" altLang="ko-KR" sz="1000" dirty="0" err="1"/>
                        <a:t>total_margin</a:t>
                      </a:r>
                      <a:endParaRPr lang="ko-KR" altLang="en-US" sz="1000" dirty="0"/>
                    </a:p>
                  </a:txBody>
                  <a:tcPr anchor="ctr"/>
                </a:tc>
                <a:extLst>
                  <a:ext uri="{0D108BD9-81ED-4DB2-BD59-A6C34878D82A}">
                    <a16:rowId xmlns:a16="http://schemas.microsoft.com/office/drawing/2014/main" val="3426747689"/>
                  </a:ext>
                </a:extLst>
              </a:tr>
              <a:tr h="310933">
                <a:tc>
                  <a:txBody>
                    <a:bodyPr/>
                    <a:lstStyle/>
                    <a:p>
                      <a:pPr algn="ctr" latinLnBrk="1"/>
                      <a:r>
                        <a:rPr lang="en-US" altLang="ko-KR" sz="1000" dirty="0"/>
                        <a:t>….</a:t>
                      </a:r>
                      <a:endParaRPr lang="ko-KR" altLang="en-US" sz="1000" dirty="0"/>
                    </a:p>
                  </a:txBody>
                  <a:tcPr anchor="ctr"/>
                </a:tc>
                <a:extLst>
                  <a:ext uri="{0D108BD9-81ED-4DB2-BD59-A6C34878D82A}">
                    <a16:rowId xmlns:a16="http://schemas.microsoft.com/office/drawing/2014/main" val="3628249153"/>
                  </a:ext>
                </a:extLst>
              </a:tr>
            </a:tbl>
          </a:graphicData>
        </a:graphic>
      </p:graphicFrame>
      <p:graphicFrame>
        <p:nvGraphicFramePr>
          <p:cNvPr id="33" name="표 32"/>
          <p:cNvGraphicFramePr>
            <a:graphicFrameLocks noGrp="1"/>
          </p:cNvGraphicFramePr>
          <p:nvPr>
            <p:extLst>
              <p:ext uri="{D42A27DB-BD31-4B8C-83A1-F6EECF244321}">
                <p14:modId xmlns:p14="http://schemas.microsoft.com/office/powerpoint/2010/main" val="1526944285"/>
              </p:ext>
            </p:extLst>
          </p:nvPr>
        </p:nvGraphicFramePr>
        <p:xfrm>
          <a:off x="6654405" y="5013176"/>
          <a:ext cx="1285776" cy="1554665"/>
        </p:xfrm>
        <a:graphic>
          <a:graphicData uri="http://schemas.openxmlformats.org/drawingml/2006/table">
            <a:tbl>
              <a:tblPr firstRow="1" bandRow="1">
                <a:tableStyleId>{5C22544A-7EE6-4342-B048-85BDC9FD1C3A}</a:tableStyleId>
              </a:tblPr>
              <a:tblGrid>
                <a:gridCol w="1285776">
                  <a:extLst>
                    <a:ext uri="{9D8B030D-6E8A-4147-A177-3AD203B41FA5}">
                      <a16:colId xmlns:a16="http://schemas.microsoft.com/office/drawing/2014/main" val="2446014318"/>
                    </a:ext>
                  </a:extLst>
                </a:gridCol>
              </a:tblGrid>
              <a:tr h="310933">
                <a:tc>
                  <a:txBody>
                    <a:bodyPr/>
                    <a:lstStyle/>
                    <a:p>
                      <a:pPr algn="ctr" latinLnBrk="1"/>
                      <a:r>
                        <a:rPr lang="en-US" altLang="ko-KR" sz="1000" dirty="0"/>
                        <a:t>Goods Table</a:t>
                      </a:r>
                      <a:endParaRPr lang="ko-KR" altLang="en-US" sz="1000" dirty="0"/>
                    </a:p>
                  </a:txBody>
                  <a:tcPr anchor="ctr"/>
                </a:tc>
                <a:extLst>
                  <a:ext uri="{0D108BD9-81ED-4DB2-BD59-A6C34878D82A}">
                    <a16:rowId xmlns:a16="http://schemas.microsoft.com/office/drawing/2014/main" val="1054411991"/>
                  </a:ext>
                </a:extLst>
              </a:tr>
              <a:tr h="310933">
                <a:tc>
                  <a:txBody>
                    <a:bodyPr/>
                    <a:lstStyle/>
                    <a:p>
                      <a:pPr algn="ctr" latinLnBrk="1"/>
                      <a:r>
                        <a:rPr lang="en-US" altLang="ko-KR" sz="1000" dirty="0" err="1"/>
                        <a:t>product_ID</a:t>
                      </a:r>
                      <a:endParaRPr lang="ko-KR" altLang="en-US" sz="1000" dirty="0"/>
                    </a:p>
                  </a:txBody>
                  <a:tcPr anchor="ctr"/>
                </a:tc>
                <a:extLst>
                  <a:ext uri="{0D108BD9-81ED-4DB2-BD59-A6C34878D82A}">
                    <a16:rowId xmlns:a16="http://schemas.microsoft.com/office/drawing/2014/main" val="290591466"/>
                  </a:ext>
                </a:extLst>
              </a:tr>
              <a:tr h="310933">
                <a:tc>
                  <a:txBody>
                    <a:bodyPr/>
                    <a:lstStyle/>
                    <a:p>
                      <a:pPr algn="ctr" latinLnBrk="1"/>
                      <a:r>
                        <a:rPr lang="en-US" altLang="ko-KR" sz="1000" dirty="0" err="1"/>
                        <a:t>item_name</a:t>
                      </a:r>
                      <a:endParaRPr lang="ko-KR" altLang="en-US" sz="1000" dirty="0"/>
                    </a:p>
                  </a:txBody>
                  <a:tcPr anchor="ctr"/>
                </a:tc>
                <a:extLst>
                  <a:ext uri="{0D108BD9-81ED-4DB2-BD59-A6C34878D82A}">
                    <a16:rowId xmlns:a16="http://schemas.microsoft.com/office/drawing/2014/main" val="2021832463"/>
                  </a:ext>
                </a:extLst>
              </a:tr>
              <a:tr h="310933">
                <a:tc>
                  <a:txBody>
                    <a:bodyPr/>
                    <a:lstStyle/>
                    <a:p>
                      <a:pPr algn="ctr" latinLnBrk="1"/>
                      <a:r>
                        <a:rPr lang="en-US" altLang="ko-KR" sz="1000" dirty="0"/>
                        <a:t>price</a:t>
                      </a:r>
                      <a:endParaRPr lang="ko-KR" altLang="en-US" sz="1000" dirty="0"/>
                    </a:p>
                  </a:txBody>
                  <a:tcPr anchor="ctr"/>
                </a:tc>
                <a:extLst>
                  <a:ext uri="{0D108BD9-81ED-4DB2-BD59-A6C34878D82A}">
                    <a16:rowId xmlns:a16="http://schemas.microsoft.com/office/drawing/2014/main" val="3628249153"/>
                  </a:ext>
                </a:extLst>
              </a:tr>
              <a:tr h="310933">
                <a:tc>
                  <a:txBody>
                    <a:bodyPr/>
                    <a:lstStyle/>
                    <a:p>
                      <a:pPr algn="ctr" latinLnBrk="1"/>
                      <a:r>
                        <a:rPr lang="en-US" altLang="ko-KR" sz="1000" dirty="0"/>
                        <a:t>….</a:t>
                      </a:r>
                      <a:endParaRPr lang="ko-KR" altLang="en-US" sz="1000" dirty="0"/>
                    </a:p>
                  </a:txBody>
                  <a:tcPr anchor="ctr"/>
                </a:tc>
                <a:extLst>
                  <a:ext uri="{0D108BD9-81ED-4DB2-BD59-A6C34878D82A}">
                    <a16:rowId xmlns:a16="http://schemas.microsoft.com/office/drawing/2014/main" val="2466761989"/>
                  </a:ext>
                </a:extLst>
              </a:tr>
            </a:tbl>
          </a:graphicData>
        </a:graphic>
      </p:graphicFrame>
      <p:sp>
        <p:nvSpPr>
          <p:cNvPr id="37" name="TextBox 36"/>
          <p:cNvSpPr txBox="1"/>
          <p:nvPr/>
        </p:nvSpPr>
        <p:spPr>
          <a:xfrm>
            <a:off x="4203773" y="705009"/>
            <a:ext cx="2954655" cy="400110"/>
          </a:xfrm>
          <a:prstGeom prst="rect">
            <a:avLst/>
          </a:prstGeom>
          <a:noFill/>
        </p:spPr>
        <p:txBody>
          <a:bodyPr wrap="none" rtlCol="0">
            <a:spAutoFit/>
          </a:bodyPr>
          <a:lstStyle/>
          <a:p>
            <a:r>
              <a:rPr lang="en-US" altLang="ko-KR" sz="2000" b="1" dirty="0">
                <a:solidFill>
                  <a:srgbClr val="0000FF"/>
                </a:solidFill>
                <a:latin typeface="+mn-ea"/>
                <a:ea typeface="+mn-ea"/>
              </a:rPr>
              <a:t> (Physical design (DB))</a:t>
            </a:r>
            <a:endParaRPr lang="ko-KR" altLang="en-US" sz="2000" b="1" dirty="0">
              <a:solidFill>
                <a:srgbClr val="0000FF"/>
              </a:solidFill>
              <a:latin typeface="+mn-ea"/>
              <a:ea typeface="+mn-ea"/>
            </a:endParaRPr>
          </a:p>
        </p:txBody>
      </p:sp>
      <p:sp>
        <p:nvSpPr>
          <p:cNvPr id="38" name="TextBox 133"/>
          <p:cNvSpPr txBox="1">
            <a:spLocks noChangeArrowheads="1"/>
          </p:cNvSpPr>
          <p:nvPr/>
        </p:nvSpPr>
        <p:spPr bwMode="auto">
          <a:xfrm>
            <a:off x="344488" y="452862"/>
            <a:ext cx="7992888" cy="707886"/>
          </a:xfrm>
          <a:prstGeom prst="rect">
            <a:avLst/>
          </a:prstGeom>
          <a:noFill/>
          <a:ln w="9525">
            <a:noFill/>
            <a:miter lim="800000"/>
            <a:headEnd/>
            <a:tailEnd/>
          </a:ln>
        </p:spPr>
        <p:txBody>
          <a:bodyPr wrap="square">
            <a:spAutoFit/>
          </a:bodyPr>
          <a:lstStyle/>
          <a:p>
            <a:r>
              <a:rPr kumimoji="0" lang="en-US" altLang="ko-KR" sz="4000" b="1" u="sng" dirty="0">
                <a:solidFill>
                  <a:srgbClr val="0000FF"/>
                </a:solidFill>
                <a:latin typeface="Arial" charset="0"/>
                <a:ea typeface="HY견고딕" pitchFamily="18" charset="-127"/>
                <a:cs typeface="Arial" charset="0"/>
              </a:rPr>
              <a:t>Step 3 </a:t>
            </a:r>
            <a:r>
              <a:rPr kumimoji="0" lang="ko-KR" altLang="en-US" sz="4000" b="1" u="sng" dirty="0">
                <a:solidFill>
                  <a:srgbClr val="0000FF"/>
                </a:solidFill>
                <a:latin typeface="Arial" charset="0"/>
                <a:ea typeface="HY견고딕" pitchFamily="18" charset="-127"/>
                <a:cs typeface="Arial" charset="0"/>
              </a:rPr>
              <a:t> </a:t>
            </a:r>
            <a:r>
              <a:rPr kumimoji="0" lang="en-US" altLang="ko-KR" sz="4000" b="1" u="sng" dirty="0">
                <a:solidFill>
                  <a:srgbClr val="0000FF"/>
                </a:solidFill>
                <a:latin typeface="Arial" charset="0"/>
                <a:ea typeface="HY견고딕" pitchFamily="18" charset="-127"/>
                <a:cs typeface="Arial" charset="0"/>
              </a:rPr>
              <a:t>: Design</a:t>
            </a:r>
          </a:p>
        </p:txBody>
      </p:sp>
      <p:grpSp>
        <p:nvGrpSpPr>
          <p:cNvPr id="3" name="그룹 2"/>
          <p:cNvGrpSpPr/>
          <p:nvPr/>
        </p:nvGrpSpPr>
        <p:grpSpPr>
          <a:xfrm>
            <a:off x="461692" y="4003227"/>
            <a:ext cx="5772583" cy="2671723"/>
            <a:chOff x="518750" y="6996647"/>
            <a:chExt cx="6552728" cy="3032797"/>
          </a:xfrm>
        </p:grpSpPr>
        <p:sp>
          <p:nvSpPr>
            <p:cNvPr id="39" name="직사각형 38"/>
            <p:cNvSpPr/>
            <p:nvPr/>
          </p:nvSpPr>
          <p:spPr>
            <a:xfrm>
              <a:off x="518750" y="6996647"/>
              <a:ext cx="1152128" cy="93610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ko-KR" sz="1200" b="1" dirty="0"/>
                <a:t>Customers</a:t>
              </a:r>
              <a:endParaRPr lang="ko-KR" altLang="en-US" sz="1200" b="1" dirty="0"/>
            </a:p>
          </p:txBody>
        </p:sp>
        <p:sp>
          <p:nvSpPr>
            <p:cNvPr id="40" name="직사각형 39"/>
            <p:cNvSpPr/>
            <p:nvPr/>
          </p:nvSpPr>
          <p:spPr>
            <a:xfrm>
              <a:off x="5919350" y="6996647"/>
              <a:ext cx="1152128" cy="93610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ko-KR" sz="1200" b="1" dirty="0"/>
                <a:t>Kitchen</a:t>
              </a:r>
              <a:endParaRPr lang="ko-KR" altLang="en-US" sz="1200" b="1" dirty="0"/>
            </a:p>
          </p:txBody>
        </p:sp>
        <p:sp>
          <p:nvSpPr>
            <p:cNvPr id="41" name="직사각형 40"/>
            <p:cNvSpPr/>
            <p:nvPr/>
          </p:nvSpPr>
          <p:spPr>
            <a:xfrm>
              <a:off x="5919350" y="9012871"/>
              <a:ext cx="1152128" cy="93610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ltLang="ko-KR" sz="1200" b="1" dirty="0"/>
                <a:t>Restaurant</a:t>
              </a:r>
            </a:p>
            <a:p>
              <a:pPr algn="ctr"/>
              <a:r>
                <a:rPr lang="en-US" altLang="ko-KR" sz="1200" b="1" dirty="0"/>
                <a:t>Manager</a:t>
              </a:r>
              <a:endParaRPr lang="ko-KR" altLang="en-US" sz="1200" b="1" dirty="0"/>
            </a:p>
          </p:txBody>
        </p:sp>
        <p:sp>
          <p:nvSpPr>
            <p:cNvPr id="42" name="모서리가 둥근 직사각형 41"/>
            <p:cNvSpPr/>
            <p:nvPr/>
          </p:nvSpPr>
          <p:spPr>
            <a:xfrm>
              <a:off x="3183046" y="7274439"/>
              <a:ext cx="1152128"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1000" b="1" dirty="0"/>
                <a:t>1.0</a:t>
              </a:r>
            </a:p>
            <a:p>
              <a:pPr algn="ctr"/>
              <a:r>
                <a:rPr lang="en-US" altLang="ko-KR" sz="1000" b="1" dirty="0"/>
                <a:t>Receive and convert customer food orders</a:t>
              </a:r>
              <a:endParaRPr lang="ko-KR" altLang="en-US" sz="1000" b="1" dirty="0"/>
            </a:p>
          </p:txBody>
        </p:sp>
        <p:cxnSp>
          <p:nvCxnSpPr>
            <p:cNvPr id="43" name="꺾인 연결선 42"/>
            <p:cNvCxnSpPr>
              <a:stCxn id="42" idx="1"/>
              <a:endCxn id="39" idx="3"/>
            </p:cNvCxnSpPr>
            <p:nvPr/>
          </p:nvCxnSpPr>
          <p:spPr>
            <a:xfrm rot="10800000">
              <a:off x="1670878" y="7464699"/>
              <a:ext cx="1512168" cy="277792"/>
            </a:xfrm>
            <a:prstGeom prst="bentConnector3">
              <a:avLst>
                <a:gd name="adj1" fmla="val 2961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꺾인 연결선 43"/>
            <p:cNvCxnSpPr/>
            <p:nvPr/>
          </p:nvCxnSpPr>
          <p:spPr>
            <a:xfrm>
              <a:off x="1670878" y="7603595"/>
              <a:ext cx="1512168" cy="243013"/>
            </a:xfrm>
            <a:prstGeom prst="bentConnector3">
              <a:avLst>
                <a:gd name="adj1" fmla="val 63589"/>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1958910" y="7311101"/>
              <a:ext cx="664534" cy="262028"/>
            </a:xfrm>
            <a:prstGeom prst="rect">
              <a:avLst/>
            </a:prstGeom>
            <a:solidFill>
              <a:schemeClr val="accent4">
                <a:lumMod val="40000"/>
                <a:lumOff val="60000"/>
              </a:schemeClr>
            </a:solidFill>
          </p:spPr>
          <p:txBody>
            <a:bodyPr wrap="none" rtlCol="0">
              <a:spAutoFit/>
            </a:bodyPr>
            <a:lstStyle/>
            <a:p>
              <a:r>
                <a:rPr lang="en-US" altLang="ko-KR" sz="900" b="1" dirty="0"/>
                <a:t>Receipt</a:t>
              </a:r>
              <a:endParaRPr lang="ko-KR" altLang="en-US" sz="900" b="1" dirty="0"/>
            </a:p>
          </p:txBody>
        </p:sp>
        <p:sp>
          <p:nvSpPr>
            <p:cNvPr id="46" name="TextBox 45"/>
            <p:cNvSpPr txBox="1"/>
            <p:nvPr/>
          </p:nvSpPr>
          <p:spPr>
            <a:xfrm>
              <a:off x="1782212" y="7500703"/>
              <a:ext cx="899269" cy="419246"/>
            </a:xfrm>
            <a:prstGeom prst="rect">
              <a:avLst/>
            </a:prstGeom>
            <a:solidFill>
              <a:schemeClr val="accent4">
                <a:lumMod val="40000"/>
                <a:lumOff val="60000"/>
              </a:schemeClr>
            </a:solidFill>
          </p:spPr>
          <p:txBody>
            <a:bodyPr wrap="none" rtlCol="0">
              <a:spAutoFit/>
            </a:bodyPr>
            <a:lstStyle/>
            <a:p>
              <a:pPr algn="ctr"/>
              <a:r>
                <a:rPr lang="en-US" altLang="ko-KR" sz="900" b="1" dirty="0"/>
                <a:t>Customer’s</a:t>
              </a:r>
            </a:p>
            <a:p>
              <a:pPr algn="ctr"/>
              <a:r>
                <a:rPr lang="en-US" altLang="ko-KR" sz="900" b="1" dirty="0"/>
                <a:t>Order</a:t>
              </a:r>
              <a:endParaRPr lang="ko-KR" altLang="en-US" sz="900" b="1" dirty="0"/>
            </a:p>
          </p:txBody>
        </p:sp>
        <p:cxnSp>
          <p:nvCxnSpPr>
            <p:cNvPr id="47" name="꺾인 연결선 46"/>
            <p:cNvCxnSpPr>
              <a:stCxn id="42" idx="3"/>
              <a:endCxn id="40" idx="1"/>
            </p:cNvCxnSpPr>
            <p:nvPr/>
          </p:nvCxnSpPr>
          <p:spPr>
            <a:xfrm flipV="1">
              <a:off x="4335174" y="7464699"/>
              <a:ext cx="1584176" cy="277792"/>
            </a:xfrm>
            <a:prstGeom prst="bentConnector3">
              <a:avLst>
                <a:gd name="adj1" fmla="val 31192"/>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4952334" y="7307877"/>
              <a:ext cx="868334" cy="262028"/>
            </a:xfrm>
            <a:prstGeom prst="rect">
              <a:avLst/>
            </a:prstGeom>
            <a:solidFill>
              <a:schemeClr val="accent4">
                <a:lumMod val="40000"/>
                <a:lumOff val="60000"/>
              </a:schemeClr>
            </a:solidFill>
          </p:spPr>
          <p:txBody>
            <a:bodyPr wrap="none" rtlCol="0">
              <a:spAutoFit/>
            </a:bodyPr>
            <a:lstStyle/>
            <a:p>
              <a:r>
                <a:rPr lang="en-US" altLang="ko-KR" sz="900" b="1" dirty="0"/>
                <a:t>Order food</a:t>
              </a:r>
              <a:endParaRPr lang="ko-KR" altLang="en-US" sz="900" b="1" dirty="0"/>
            </a:p>
          </p:txBody>
        </p:sp>
        <p:sp>
          <p:nvSpPr>
            <p:cNvPr id="49" name="모서리가 둥근 직사각형 48"/>
            <p:cNvSpPr/>
            <p:nvPr/>
          </p:nvSpPr>
          <p:spPr>
            <a:xfrm>
              <a:off x="4565057" y="8135687"/>
              <a:ext cx="1152128"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1100" b="1" dirty="0"/>
                <a:t>3.0</a:t>
              </a:r>
            </a:p>
            <a:p>
              <a:pPr algn="ctr"/>
              <a:r>
                <a:rPr lang="en-US" altLang="ko-KR" sz="1100" b="1" dirty="0"/>
                <a:t>Renewal</a:t>
              </a:r>
            </a:p>
            <a:p>
              <a:pPr algn="ctr"/>
              <a:r>
                <a:rPr lang="en-US" altLang="ko-KR" sz="1100" b="1" dirty="0"/>
                <a:t>Stock file</a:t>
              </a:r>
              <a:endParaRPr lang="ko-KR" altLang="en-US" sz="1100" b="1" dirty="0"/>
            </a:p>
          </p:txBody>
        </p:sp>
        <p:sp>
          <p:nvSpPr>
            <p:cNvPr id="50" name="모서리가 둥근 직사각형 49"/>
            <p:cNvSpPr/>
            <p:nvPr/>
          </p:nvSpPr>
          <p:spPr>
            <a:xfrm>
              <a:off x="3219049" y="9022921"/>
              <a:ext cx="1152128"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1050" b="1" dirty="0"/>
                <a:t>4.0</a:t>
              </a:r>
            </a:p>
            <a:p>
              <a:pPr algn="ctr"/>
              <a:r>
                <a:rPr lang="en-US" altLang="ko-KR" sz="1050" b="1" dirty="0"/>
                <a:t>Create</a:t>
              </a:r>
            </a:p>
            <a:p>
              <a:pPr algn="ctr"/>
              <a:r>
                <a:rPr lang="en-US" altLang="ko-KR" sz="1050" b="1" dirty="0"/>
                <a:t>Management Report</a:t>
              </a:r>
              <a:endParaRPr lang="ko-KR" altLang="en-US" sz="1050" b="1" dirty="0"/>
            </a:p>
          </p:txBody>
        </p:sp>
        <p:sp>
          <p:nvSpPr>
            <p:cNvPr id="51" name="모서리가 둥근 직사각형 50"/>
            <p:cNvSpPr/>
            <p:nvPr/>
          </p:nvSpPr>
          <p:spPr>
            <a:xfrm>
              <a:off x="1832896" y="8154459"/>
              <a:ext cx="1152128"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ltLang="ko-KR" sz="1100" b="1" dirty="0"/>
                <a:t>2.0</a:t>
              </a:r>
            </a:p>
            <a:p>
              <a:pPr algn="ctr"/>
              <a:r>
                <a:rPr lang="en-US" altLang="ko-KR" sz="1100" b="1" dirty="0"/>
                <a:t>Renewal file of goods sold</a:t>
              </a:r>
            </a:p>
          </p:txBody>
        </p:sp>
        <p:cxnSp>
          <p:nvCxnSpPr>
            <p:cNvPr id="52" name="꺾인 연결선 51"/>
            <p:cNvCxnSpPr>
              <a:endCxn id="49" idx="3"/>
            </p:cNvCxnSpPr>
            <p:nvPr/>
          </p:nvCxnSpPr>
          <p:spPr>
            <a:xfrm>
              <a:off x="4335174" y="7899313"/>
              <a:ext cx="1382011" cy="704426"/>
            </a:xfrm>
            <a:prstGeom prst="bentConnector3">
              <a:avLst>
                <a:gd name="adj1" fmla="val 10985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꺾인 연결선 52"/>
            <p:cNvCxnSpPr>
              <a:stCxn id="42" idx="2"/>
              <a:endCxn id="51" idx="3"/>
            </p:cNvCxnSpPr>
            <p:nvPr/>
          </p:nvCxnSpPr>
          <p:spPr>
            <a:xfrm rot="5400000">
              <a:off x="3166083" y="8029484"/>
              <a:ext cx="411968" cy="7740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꺾인 연결선 53"/>
            <p:cNvCxnSpPr>
              <a:stCxn id="51" idx="2"/>
              <a:endCxn id="50" idx="1"/>
            </p:cNvCxnSpPr>
            <p:nvPr/>
          </p:nvCxnSpPr>
          <p:spPr>
            <a:xfrm rot="16200000" flipH="1">
              <a:off x="2613799" y="8885723"/>
              <a:ext cx="400410" cy="81008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꺾인 연결선 54"/>
            <p:cNvCxnSpPr>
              <a:stCxn id="49" idx="2"/>
              <a:endCxn id="50" idx="3"/>
            </p:cNvCxnSpPr>
            <p:nvPr/>
          </p:nvCxnSpPr>
          <p:spPr>
            <a:xfrm rot="5400000">
              <a:off x="4546558" y="8896410"/>
              <a:ext cx="419182" cy="76994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직선 화살표 연결선 55"/>
            <p:cNvCxnSpPr/>
            <p:nvPr/>
          </p:nvCxnSpPr>
          <p:spPr>
            <a:xfrm>
              <a:off x="4371177" y="9732951"/>
              <a:ext cx="15481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4741457" y="7779253"/>
              <a:ext cx="855596" cy="262028"/>
            </a:xfrm>
            <a:prstGeom prst="rect">
              <a:avLst/>
            </a:prstGeom>
            <a:solidFill>
              <a:schemeClr val="accent4">
                <a:lumMod val="40000"/>
                <a:lumOff val="60000"/>
              </a:schemeClr>
            </a:solidFill>
          </p:spPr>
          <p:txBody>
            <a:bodyPr wrap="none" rtlCol="0">
              <a:spAutoFit/>
            </a:bodyPr>
            <a:lstStyle/>
            <a:p>
              <a:r>
                <a:rPr lang="en-US" altLang="ko-KR" sz="900" b="1" dirty="0"/>
                <a:t>Stock data</a:t>
              </a:r>
              <a:endParaRPr lang="ko-KR" altLang="en-US" sz="900" b="1" dirty="0"/>
            </a:p>
          </p:txBody>
        </p:sp>
        <p:sp>
          <p:nvSpPr>
            <p:cNvPr id="58" name="TextBox 57"/>
            <p:cNvSpPr txBox="1"/>
            <p:nvPr/>
          </p:nvSpPr>
          <p:spPr>
            <a:xfrm>
              <a:off x="3277185" y="8423291"/>
              <a:ext cx="1048917" cy="419246"/>
            </a:xfrm>
            <a:prstGeom prst="rect">
              <a:avLst/>
            </a:prstGeom>
            <a:solidFill>
              <a:schemeClr val="accent4">
                <a:lumMod val="40000"/>
                <a:lumOff val="60000"/>
              </a:schemeClr>
            </a:solidFill>
          </p:spPr>
          <p:txBody>
            <a:bodyPr wrap="square" rtlCol="0">
              <a:spAutoFit/>
            </a:bodyPr>
            <a:lstStyle/>
            <a:p>
              <a:pPr algn="ctr"/>
              <a:r>
                <a:rPr lang="en-US" altLang="ko-KR" sz="900" b="1" dirty="0"/>
                <a:t>Data of goods sold</a:t>
              </a:r>
              <a:endParaRPr lang="ko-KR" altLang="en-US" sz="900" b="1" dirty="0"/>
            </a:p>
          </p:txBody>
        </p:sp>
        <p:sp>
          <p:nvSpPr>
            <p:cNvPr id="59" name="TextBox 58"/>
            <p:cNvSpPr txBox="1"/>
            <p:nvPr/>
          </p:nvSpPr>
          <p:spPr>
            <a:xfrm>
              <a:off x="2098116" y="9300903"/>
              <a:ext cx="886530" cy="419246"/>
            </a:xfrm>
            <a:prstGeom prst="rect">
              <a:avLst/>
            </a:prstGeom>
            <a:solidFill>
              <a:schemeClr val="accent4">
                <a:lumMod val="40000"/>
                <a:lumOff val="60000"/>
              </a:schemeClr>
            </a:solidFill>
          </p:spPr>
          <p:txBody>
            <a:bodyPr wrap="none" rtlCol="0">
              <a:spAutoFit/>
            </a:bodyPr>
            <a:lstStyle/>
            <a:p>
              <a:pPr algn="ctr"/>
              <a:r>
                <a:rPr lang="en-US" altLang="ko-KR" sz="900" b="1" dirty="0"/>
                <a:t>quantity of</a:t>
              </a:r>
            </a:p>
            <a:p>
              <a:pPr algn="ctr"/>
              <a:r>
                <a:rPr lang="en-US" altLang="ko-KR" sz="900" b="1" dirty="0"/>
                <a:t>goods sold</a:t>
              </a:r>
              <a:endParaRPr lang="ko-KR" altLang="en-US" sz="900" b="1" dirty="0"/>
            </a:p>
          </p:txBody>
        </p:sp>
        <p:sp>
          <p:nvSpPr>
            <p:cNvPr id="60" name="TextBox 59"/>
            <p:cNvSpPr txBox="1"/>
            <p:nvPr/>
          </p:nvSpPr>
          <p:spPr>
            <a:xfrm>
              <a:off x="4732520" y="9235153"/>
              <a:ext cx="775532" cy="419246"/>
            </a:xfrm>
            <a:prstGeom prst="rect">
              <a:avLst/>
            </a:prstGeom>
            <a:solidFill>
              <a:schemeClr val="accent4">
                <a:lumMod val="40000"/>
                <a:lumOff val="60000"/>
              </a:schemeClr>
            </a:solidFill>
          </p:spPr>
          <p:txBody>
            <a:bodyPr wrap="none" rtlCol="0">
              <a:spAutoFit/>
            </a:bodyPr>
            <a:lstStyle/>
            <a:p>
              <a:pPr algn="ctr"/>
              <a:r>
                <a:rPr lang="en-US" altLang="ko-KR" sz="900" b="1" dirty="0"/>
                <a:t>Stock</a:t>
              </a:r>
            </a:p>
            <a:p>
              <a:pPr algn="ctr"/>
              <a:r>
                <a:rPr lang="en-US" altLang="ko-KR" sz="900" b="1" dirty="0"/>
                <a:t>reduction</a:t>
              </a:r>
              <a:endParaRPr lang="ko-KR" altLang="en-US" sz="900" b="1" dirty="0"/>
            </a:p>
          </p:txBody>
        </p:sp>
        <p:sp>
          <p:nvSpPr>
            <p:cNvPr id="61" name="TextBox 60"/>
            <p:cNvSpPr txBox="1"/>
            <p:nvPr/>
          </p:nvSpPr>
          <p:spPr>
            <a:xfrm>
              <a:off x="4638061" y="9610198"/>
              <a:ext cx="982972" cy="419246"/>
            </a:xfrm>
            <a:prstGeom prst="rect">
              <a:avLst/>
            </a:prstGeom>
            <a:solidFill>
              <a:schemeClr val="accent4">
                <a:lumMod val="40000"/>
                <a:lumOff val="60000"/>
              </a:schemeClr>
            </a:solidFill>
          </p:spPr>
          <p:txBody>
            <a:bodyPr wrap="none" rtlCol="0">
              <a:spAutoFit/>
            </a:bodyPr>
            <a:lstStyle/>
            <a:p>
              <a:pPr algn="ctr"/>
              <a:r>
                <a:rPr lang="en-US" altLang="ko-KR" sz="900" b="1" dirty="0"/>
                <a:t>Management</a:t>
              </a:r>
            </a:p>
            <a:p>
              <a:pPr algn="ctr"/>
              <a:r>
                <a:rPr lang="en-US" altLang="ko-KR" sz="900" b="1" dirty="0"/>
                <a:t>Report</a:t>
              </a:r>
              <a:endParaRPr lang="ko-KR" altLang="en-US" sz="900" b="1" dirty="0"/>
            </a:p>
          </p:txBody>
        </p:sp>
      </p:grpSp>
      <p:sp>
        <p:nvSpPr>
          <p:cNvPr id="4" name="타원 3"/>
          <p:cNvSpPr/>
          <p:nvPr/>
        </p:nvSpPr>
        <p:spPr>
          <a:xfrm>
            <a:off x="4048485" y="4616684"/>
            <a:ext cx="1080120" cy="3775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타원 30"/>
          <p:cNvSpPr/>
          <p:nvPr/>
        </p:nvSpPr>
        <p:spPr>
          <a:xfrm>
            <a:off x="2811117" y="5266499"/>
            <a:ext cx="1164532" cy="3775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35" name="꺾인 연결선 34"/>
          <p:cNvCxnSpPr>
            <a:stCxn id="31" idx="6"/>
          </p:cNvCxnSpPr>
          <p:nvPr/>
        </p:nvCxnSpPr>
        <p:spPr>
          <a:xfrm flipV="1">
            <a:off x="3975649" y="5157192"/>
            <a:ext cx="2678756" cy="298090"/>
          </a:xfrm>
          <a:prstGeom prst="bentConnector3">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36" name="꺾인 연결선 35"/>
          <p:cNvCxnSpPr>
            <a:stCxn id="4" idx="6"/>
          </p:cNvCxnSpPr>
          <p:nvPr/>
        </p:nvCxnSpPr>
        <p:spPr>
          <a:xfrm flipV="1">
            <a:off x="5128605" y="4149080"/>
            <a:ext cx="3106952" cy="656387"/>
          </a:xfrm>
          <a:prstGeom prst="bentConnector3">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82018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0"/>
                                        <p:tgtEl>
                                          <p:spTgt spid="38"/>
                                        </p:tgtEl>
                                      </p:cBhvr>
                                    </p:animEffect>
                                    <p:anim calcmode="lin" valueType="num">
                                      <p:cBhvr>
                                        <p:cTn id="8" dur="1000" fill="hold"/>
                                        <p:tgtEl>
                                          <p:spTgt spid="38"/>
                                        </p:tgtEl>
                                        <p:attrNameLst>
                                          <p:attrName>ppt_x</p:attrName>
                                        </p:attrNameLst>
                                      </p:cBhvr>
                                      <p:tavLst>
                                        <p:tav tm="0">
                                          <p:val>
                                            <p:strVal val="#ppt_x"/>
                                          </p:val>
                                        </p:tav>
                                        <p:tav tm="100000">
                                          <p:val>
                                            <p:strVal val="#ppt_x"/>
                                          </p:val>
                                        </p:tav>
                                      </p:tavLst>
                                    </p:anim>
                                    <p:anim calcmode="lin" valueType="num">
                                      <p:cBhvr>
                                        <p:cTn id="9"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33"/>
          <p:cNvSpPr txBox="1">
            <a:spLocks noChangeArrowheads="1"/>
          </p:cNvSpPr>
          <p:nvPr/>
        </p:nvSpPr>
        <p:spPr bwMode="auto">
          <a:xfrm>
            <a:off x="344488" y="452862"/>
            <a:ext cx="7992888" cy="707886"/>
          </a:xfrm>
          <a:prstGeom prst="rect">
            <a:avLst/>
          </a:prstGeom>
          <a:noFill/>
          <a:ln w="9525">
            <a:noFill/>
            <a:miter lim="800000"/>
            <a:headEnd/>
            <a:tailEnd/>
          </a:ln>
        </p:spPr>
        <p:txBody>
          <a:bodyPr wrap="square">
            <a:spAutoFit/>
          </a:bodyPr>
          <a:lstStyle/>
          <a:p>
            <a:r>
              <a:rPr kumimoji="0" lang="en-US" altLang="ko-KR" sz="4000" u="sng" dirty="0">
                <a:solidFill>
                  <a:srgbClr val="0000FF"/>
                </a:solidFill>
                <a:latin typeface="Arial" charset="0"/>
                <a:ea typeface="HY견고딕" pitchFamily="18" charset="-127"/>
                <a:cs typeface="Arial" charset="0"/>
              </a:rPr>
              <a:t>3 </a:t>
            </a:r>
            <a:r>
              <a:rPr kumimoji="0" lang="ko-KR" altLang="en-US" sz="4000" u="sng" dirty="0">
                <a:solidFill>
                  <a:srgbClr val="0000FF"/>
                </a:solidFill>
                <a:latin typeface="Arial" charset="0"/>
                <a:ea typeface="HY견고딕" pitchFamily="18" charset="-127"/>
                <a:cs typeface="Arial" charset="0"/>
              </a:rPr>
              <a:t>단계 </a:t>
            </a:r>
            <a:r>
              <a:rPr kumimoji="0" lang="en-US" altLang="ko-KR" sz="4000" u="sng" dirty="0">
                <a:solidFill>
                  <a:srgbClr val="0000FF"/>
                </a:solidFill>
                <a:latin typeface="Arial" charset="0"/>
                <a:ea typeface="HY견고딕" pitchFamily="18" charset="-127"/>
                <a:cs typeface="Arial" charset="0"/>
              </a:rPr>
              <a:t>: </a:t>
            </a:r>
            <a:r>
              <a:rPr kumimoji="0" lang="ko-KR" altLang="en-US" sz="4000" u="sng" dirty="0">
                <a:solidFill>
                  <a:srgbClr val="0000FF"/>
                </a:solidFill>
                <a:latin typeface="Arial" charset="0"/>
                <a:ea typeface="HY견고딕" pitchFamily="18" charset="-127"/>
                <a:cs typeface="Arial" charset="0"/>
              </a:rPr>
              <a:t>설계</a:t>
            </a:r>
            <a:endParaRPr kumimoji="0" lang="en-US" altLang="ko-KR" sz="4000" u="sng" dirty="0">
              <a:solidFill>
                <a:srgbClr val="0000FF"/>
              </a:solidFill>
              <a:latin typeface="Arial" charset="0"/>
              <a:ea typeface="HY견고딕" pitchFamily="18" charset="-127"/>
              <a:cs typeface="Arial" charset="0"/>
            </a:endParaRPr>
          </a:p>
        </p:txBody>
      </p:sp>
      <p:sp>
        <p:nvSpPr>
          <p:cNvPr id="7" name="텍스트 상자 7"/>
          <p:cNvSpPr txBox="1"/>
          <p:nvPr/>
        </p:nvSpPr>
        <p:spPr>
          <a:xfrm>
            <a:off x="374035" y="1188656"/>
            <a:ext cx="9217025" cy="2169825"/>
          </a:xfrm>
          <a:prstGeom prst="rect">
            <a:avLst/>
          </a:prstGeom>
          <a:noFill/>
          <a:ln>
            <a:solidFill>
              <a:srgbClr val="7030A0"/>
            </a:solidFill>
          </a:ln>
        </p:spPr>
        <p:txBody>
          <a:bodyPr wrap="square" rtlCol="0">
            <a:spAutoFit/>
          </a:bodyPr>
          <a:lstStyle/>
          <a:p>
            <a:pPr marL="285750" indent="-285750">
              <a:lnSpc>
                <a:spcPct val="150000"/>
              </a:lnSpc>
              <a:buFont typeface="Wingdings" panose="05000000000000000000" pitchFamily="2" charset="2"/>
              <a:buChar char="ü"/>
            </a:pPr>
            <a:r>
              <a:rPr lang="ko-KR" altLang="en-US" sz="1400" b="1" dirty="0">
                <a:solidFill>
                  <a:srgbClr val="FF0000"/>
                </a:solidFill>
                <a:latin typeface="함초롬바탕" panose="02030604000101010101" pitchFamily="18" charset="-127"/>
                <a:ea typeface="함초롬바탕" panose="02030604000101010101" pitchFamily="18" charset="-127"/>
                <a:cs typeface="함초롬바탕" panose="02030604000101010101" pitchFamily="18" charset="-127"/>
              </a:rPr>
              <a:t>논리적 데이터베이스 </a:t>
            </a: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설계</a:t>
            </a:r>
            <a:endParaRPr kumimoji="1"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endParaRPr>
          </a:p>
          <a:p>
            <a:pPr marL="742950" lvl="1" indent="-285750">
              <a:lnSpc>
                <a:spcPct val="150000"/>
              </a:lnSpc>
              <a:buFont typeface="Arial" panose="020B0604020202020204" pitchFamily="34" charset="0"/>
              <a:buChar char="•"/>
            </a:pPr>
            <a:r>
              <a:rPr kumimoji="1"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논리적 </a:t>
            </a:r>
            <a:r>
              <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DB</a:t>
            </a:r>
            <a:r>
              <a:rPr kumimoji="1"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 설계에서는 정규화</a:t>
            </a:r>
            <a:r>
              <a:rPr kumimoji="1"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(normalization)</a:t>
            </a:r>
            <a:r>
              <a:rPr kumimoji="1"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라는 절차를 수행</a:t>
            </a:r>
            <a:endParaRPr kumimoji="1"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endParaRPr>
          </a:p>
          <a:p>
            <a:pPr marL="742950" lvl="1" indent="-285750">
              <a:lnSpc>
                <a:spcPct val="150000"/>
              </a:lnSpc>
              <a:buFont typeface="Arial" panose="020B0604020202020204" pitchFamily="34" charset="0"/>
              <a:buChar char="•"/>
            </a:pP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정규화는 </a:t>
            </a:r>
            <a:r>
              <a:rPr lang="ko-KR" altLang="en-US" sz="1400" b="1" dirty="0">
                <a:solidFill>
                  <a:srgbClr val="6600CC"/>
                </a:solidFill>
                <a:latin typeface="함초롬바탕" panose="02030604000101010101" pitchFamily="18" charset="-127"/>
                <a:ea typeface="함초롬바탕" panose="02030604000101010101" pitchFamily="18" charset="-127"/>
                <a:cs typeface="함초롬바탕" panose="02030604000101010101" pitchFamily="18" charset="-127"/>
              </a:rPr>
              <a:t>단순하고 </a:t>
            </a:r>
            <a:r>
              <a:rPr lang="ko-KR" altLang="en-US" sz="1400" b="1" dirty="0" err="1">
                <a:solidFill>
                  <a:srgbClr val="6600CC"/>
                </a:solidFill>
                <a:latin typeface="함초롬바탕" panose="02030604000101010101" pitchFamily="18" charset="-127"/>
                <a:ea typeface="함초롬바탕" panose="02030604000101010101" pitchFamily="18" charset="-127"/>
                <a:cs typeface="함초롬바탕" panose="02030604000101010101" pitchFamily="18" charset="-127"/>
              </a:rPr>
              <a:t>중복성이</a:t>
            </a:r>
            <a:r>
              <a:rPr lang="ko-KR" altLang="en-US" sz="1400" b="1" dirty="0">
                <a:solidFill>
                  <a:srgbClr val="6600CC"/>
                </a:solidFill>
                <a:latin typeface="함초롬바탕" panose="02030604000101010101" pitchFamily="18" charset="-127"/>
                <a:ea typeface="함초롬바탕" panose="02030604000101010101" pitchFamily="18" charset="-127"/>
                <a:cs typeface="함초롬바탕" panose="02030604000101010101" pitchFamily="18" charset="-127"/>
              </a:rPr>
              <a:t> 없으며 최소의 유지보수가 가능한 성질을 가지는 데이터 모델을 구축하는 과정</a:t>
            </a:r>
            <a:endParaRPr kumimoji="1" lang="en-US" altLang="ko-KR" sz="1400" b="1" dirty="0">
              <a:solidFill>
                <a:srgbClr val="6600CC"/>
              </a:solidFill>
              <a:latin typeface="함초롬바탕" panose="02030604000101010101" pitchFamily="18" charset="-127"/>
              <a:ea typeface="함초롬바탕" panose="02030604000101010101" pitchFamily="18" charset="-127"/>
              <a:cs typeface="함초롬바탕" panose="02030604000101010101" pitchFamily="18" charset="-127"/>
            </a:endParaRPr>
          </a:p>
          <a:p>
            <a:pPr marL="1200150" lvl="2" indent="-285750">
              <a:lnSpc>
                <a:spcPct val="150000"/>
              </a:lnSpc>
              <a:buFontTx/>
              <a:buChar char="-"/>
            </a:pPr>
            <a:r>
              <a:rPr lang="ko-KR" altLang="en-US" sz="1200" b="1" dirty="0">
                <a:latin typeface="함초롬바탕" panose="02030604000101010101" pitchFamily="18" charset="-127"/>
                <a:ea typeface="함초롬바탕" panose="02030604000101010101" pitchFamily="18" charset="-127"/>
                <a:cs typeface="함초롬바탕" panose="02030604000101010101" pitchFamily="18" charset="-127"/>
              </a:rPr>
              <a:t>데이터 흐름도에서 설계된 개념적 데이터 요구사항들을 하나의 논리적 </a:t>
            </a:r>
            <a:r>
              <a:rPr lang="en-US" altLang="ko-KR" sz="1200" b="1" dirty="0">
                <a:latin typeface="함초롬바탕" panose="02030604000101010101" pitchFamily="18" charset="-127"/>
                <a:ea typeface="함초롬바탕" panose="02030604000101010101" pitchFamily="18" charset="-127"/>
                <a:cs typeface="함초롬바탕" panose="02030604000101010101" pitchFamily="18" charset="-127"/>
              </a:rPr>
              <a:t>DB</a:t>
            </a:r>
            <a:r>
              <a:rPr lang="ko-KR" altLang="en-US" sz="1200" b="1" dirty="0">
                <a:latin typeface="함초롬바탕" panose="02030604000101010101" pitchFamily="18" charset="-127"/>
                <a:ea typeface="함초롬바탕" panose="02030604000101010101" pitchFamily="18" charset="-127"/>
                <a:cs typeface="함초롬바탕" panose="02030604000101010101" pitchFamily="18" charset="-127"/>
              </a:rPr>
              <a:t> 모델로 통합하는 </a:t>
            </a:r>
            <a:r>
              <a:rPr lang="en-US" altLang="ko-KR" sz="1200" b="1" dirty="0">
                <a:latin typeface="함초롬바탕" panose="02030604000101010101" pitchFamily="18" charset="-127"/>
                <a:ea typeface="함초롬바탕" panose="02030604000101010101" pitchFamily="18" charset="-127"/>
                <a:cs typeface="함초롬바탕" panose="02030604000101010101" pitchFamily="18" charset="-127"/>
              </a:rPr>
              <a:t>‘</a:t>
            </a:r>
            <a:r>
              <a:rPr lang="ko-KR" altLang="en-US" sz="1200" b="1" dirty="0" err="1">
                <a:latin typeface="함초롬바탕" panose="02030604000101010101" pitchFamily="18" charset="-127"/>
                <a:ea typeface="함초롬바탕" panose="02030604000101010101" pitchFamily="18" charset="-127"/>
                <a:cs typeface="함초롬바탕" panose="02030604000101010101" pitchFamily="18" charset="-127"/>
              </a:rPr>
              <a:t>뷰통합</a:t>
            </a:r>
            <a:r>
              <a:rPr lang="en-US" altLang="ko-KR" sz="1200" b="1"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1200" b="1" dirty="0">
                <a:latin typeface="함초롬바탕" panose="02030604000101010101" pitchFamily="18" charset="-127"/>
                <a:ea typeface="함초롬바탕" panose="02030604000101010101" pitchFamily="18" charset="-127"/>
                <a:cs typeface="함초롬바탕" panose="02030604000101010101" pitchFamily="18" charset="-127"/>
              </a:rPr>
              <a:t>을 진행</a:t>
            </a:r>
            <a:endParaRPr lang="en-US" altLang="ko-KR" sz="1200" b="1" dirty="0">
              <a:latin typeface="함초롬바탕" panose="02030604000101010101" pitchFamily="18" charset="-127"/>
              <a:ea typeface="함초롬바탕" panose="02030604000101010101" pitchFamily="18" charset="-127"/>
              <a:cs typeface="함초롬바탕" panose="02030604000101010101" pitchFamily="18" charset="-127"/>
            </a:endParaRPr>
          </a:p>
          <a:p>
            <a:pPr marL="1200150" lvl="2" indent="-285750">
              <a:lnSpc>
                <a:spcPct val="150000"/>
              </a:lnSpc>
              <a:buFontTx/>
              <a:buChar char="-"/>
            </a:pPr>
            <a:r>
              <a:rPr lang="en-US" altLang="ko-KR" sz="1200" b="1" dirty="0">
                <a:latin typeface="함초롬바탕" panose="02030604000101010101" pitchFamily="18" charset="-127"/>
                <a:ea typeface="함초롬바탕" panose="02030604000101010101" pitchFamily="18" charset="-127"/>
                <a:cs typeface="함초롬바탕" panose="02030604000101010101" pitchFamily="18" charset="-127"/>
              </a:rPr>
              <a:t>(</a:t>
            </a:r>
            <a:r>
              <a:rPr lang="ko-KR" altLang="en-US" sz="1200" b="1" dirty="0">
                <a:latin typeface="함초롬바탕" panose="02030604000101010101" pitchFamily="18" charset="-127"/>
                <a:ea typeface="함초롬바탕" panose="02030604000101010101" pitchFamily="18" charset="-127"/>
                <a:cs typeface="함초롬바탕" panose="02030604000101010101" pitchFamily="18" charset="-127"/>
              </a:rPr>
              <a:t>예</a:t>
            </a:r>
            <a:r>
              <a:rPr lang="en-US" altLang="ko-KR" sz="1200" b="1" dirty="0">
                <a:latin typeface="함초롬바탕" panose="02030604000101010101" pitchFamily="18" charset="-127"/>
                <a:ea typeface="함초롬바탕" panose="02030604000101010101" pitchFamily="18" charset="-127"/>
                <a:cs typeface="함초롬바탕" panose="02030604000101010101" pitchFamily="18" charset="-127"/>
              </a:rPr>
              <a:t> : </a:t>
            </a:r>
            <a:r>
              <a:rPr lang="ko-KR" altLang="en-US" sz="1200" b="1" dirty="0">
                <a:latin typeface="함초롬바탕" panose="02030604000101010101" pitchFamily="18" charset="-127"/>
                <a:ea typeface="함초롬바탕" panose="02030604000101010101" pitchFamily="18" charset="-127"/>
                <a:cs typeface="함초롬바탕" panose="02030604000101010101" pitchFamily="18" charset="-127"/>
              </a:rPr>
              <a:t>음식 주문 시스템</a:t>
            </a:r>
            <a:r>
              <a:rPr lang="en-US" altLang="ko-KR" sz="1200" b="1" dirty="0">
                <a:latin typeface="함초롬바탕" panose="02030604000101010101" pitchFamily="18" charset="-127"/>
                <a:ea typeface="함초롬바탕" panose="02030604000101010101" pitchFamily="18" charset="-127"/>
                <a:cs typeface="함초롬바탕" panose="02030604000101010101" pitchFamily="18" charset="-127"/>
              </a:rPr>
              <a:t>)</a:t>
            </a:r>
            <a:r>
              <a:rPr lang="ko-KR" altLang="en-US" sz="1200" b="1" dirty="0">
                <a:latin typeface="함초롬바탕" panose="02030604000101010101" pitchFamily="18" charset="-127"/>
                <a:ea typeface="함초롬바탕" panose="02030604000101010101" pitchFamily="18" charset="-127"/>
                <a:cs typeface="함초롬바탕" panose="02030604000101010101" pitchFamily="18" charset="-127"/>
              </a:rPr>
              <a:t> 좌측의 데이터 흐름도에 </a:t>
            </a:r>
            <a:r>
              <a:rPr lang="en-US" altLang="ko-KR" sz="1200" b="1" dirty="0">
                <a:latin typeface="함초롬바탕" panose="02030604000101010101" pitchFamily="18" charset="-127"/>
                <a:ea typeface="함초롬바탕" panose="02030604000101010101" pitchFamily="18" charset="-127"/>
                <a:cs typeface="함초롬바탕" panose="02030604000101010101" pitchFamily="18" charset="-127"/>
              </a:rPr>
              <a:t>‘</a:t>
            </a:r>
            <a:r>
              <a:rPr lang="ko-KR" altLang="en-US" sz="1200" b="1" dirty="0">
                <a:latin typeface="함초롬바탕" panose="02030604000101010101" pitchFamily="18" charset="-127"/>
                <a:ea typeface="함초롬바탕" panose="02030604000101010101" pitchFamily="18" charset="-127"/>
                <a:cs typeface="함초롬바탕" panose="02030604000101010101" pitchFamily="18" charset="-127"/>
              </a:rPr>
              <a:t>재고 데이터</a:t>
            </a:r>
            <a:r>
              <a:rPr lang="en-US" altLang="ko-KR" sz="1200" b="1" dirty="0">
                <a:latin typeface="함초롬바탕" panose="02030604000101010101" pitchFamily="18" charset="-127"/>
                <a:ea typeface="함초롬바탕" panose="02030604000101010101" pitchFamily="18" charset="-127"/>
                <a:cs typeface="함초롬바탕" panose="02030604000101010101" pitchFamily="18" charset="-127"/>
              </a:rPr>
              <a:t>＇</a:t>
            </a:r>
            <a:r>
              <a:rPr lang="ko-KR" altLang="en-US" sz="1200" b="1" dirty="0">
                <a:latin typeface="함초롬바탕" panose="02030604000101010101" pitchFamily="18" charset="-127"/>
                <a:ea typeface="함초롬바탕" panose="02030604000101010101" pitchFamily="18" charset="-127"/>
                <a:cs typeface="함초롬바탕" panose="02030604000101010101" pitchFamily="18" charset="-127"/>
              </a:rPr>
              <a:t>와 </a:t>
            </a:r>
            <a:r>
              <a:rPr lang="en-US" altLang="ko-KR" sz="1200" b="1" dirty="0">
                <a:latin typeface="함초롬바탕" panose="02030604000101010101" pitchFamily="18" charset="-127"/>
                <a:ea typeface="함초롬바탕" panose="02030604000101010101" pitchFamily="18" charset="-127"/>
                <a:cs typeface="함초롬바탕" panose="02030604000101010101" pitchFamily="18" charset="-127"/>
              </a:rPr>
              <a:t>‘</a:t>
            </a:r>
            <a:r>
              <a:rPr lang="ko-KR" altLang="en-US" sz="1200" b="1" dirty="0">
                <a:latin typeface="함초롬바탕" panose="02030604000101010101" pitchFamily="18" charset="-127"/>
                <a:ea typeface="함초롬바탕" panose="02030604000101010101" pitchFamily="18" charset="-127"/>
                <a:cs typeface="함초롬바탕" panose="02030604000101010101" pitchFamily="18" charset="-127"/>
              </a:rPr>
              <a:t>판매 상품 데이터</a:t>
            </a:r>
            <a:r>
              <a:rPr lang="en-US" altLang="ko-KR" sz="1200" b="1"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1200" b="1" dirty="0">
                <a:latin typeface="함초롬바탕" panose="02030604000101010101" pitchFamily="18" charset="-127"/>
                <a:ea typeface="함초롬바탕" panose="02030604000101010101" pitchFamily="18" charset="-127"/>
                <a:cs typeface="함초롬바탕" panose="02030604000101010101" pitchFamily="18" charset="-127"/>
              </a:rPr>
              <a:t>등이 </a:t>
            </a:r>
            <a:r>
              <a:rPr lang="ko-KR" altLang="en-US" sz="1200" b="1" u="sng" dirty="0">
                <a:latin typeface="함초롬바탕" panose="02030604000101010101" pitchFamily="18" charset="-127"/>
                <a:ea typeface="함초롬바탕" panose="02030604000101010101" pitchFamily="18" charset="-127"/>
                <a:cs typeface="함초롬바탕" panose="02030604000101010101" pitchFamily="18" charset="-127"/>
              </a:rPr>
              <a:t>개념적 데이터 요구사항</a:t>
            </a:r>
            <a:r>
              <a:rPr lang="ko-KR" altLang="en-US" sz="1200" b="1" dirty="0">
                <a:latin typeface="함초롬바탕" panose="02030604000101010101" pitchFamily="18" charset="-127"/>
                <a:ea typeface="함초롬바탕" panose="02030604000101010101" pitchFamily="18" charset="-127"/>
                <a:cs typeface="함초롬바탕" panose="02030604000101010101" pitchFamily="18" charset="-127"/>
              </a:rPr>
              <a:t>으로 정의되어 있으며</a:t>
            </a:r>
            <a:r>
              <a:rPr lang="en-US" altLang="ko-KR" sz="1200" b="1"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1200" b="1" dirty="0">
                <a:latin typeface="함초롬바탕" panose="02030604000101010101" pitchFamily="18" charset="-127"/>
                <a:ea typeface="함초롬바탕" panose="02030604000101010101" pitchFamily="18" charset="-127"/>
                <a:cs typeface="함초롬바탕" panose="02030604000101010101" pitchFamily="18" charset="-127"/>
              </a:rPr>
              <a:t>이를 </a:t>
            </a:r>
            <a:r>
              <a:rPr lang="ko-KR" altLang="en-US" sz="1200" b="1" u="sng" dirty="0">
                <a:latin typeface="함초롬바탕" panose="02030604000101010101" pitchFamily="18" charset="-127"/>
                <a:ea typeface="함초롬바탕" panose="02030604000101010101" pitchFamily="18" charset="-127"/>
                <a:cs typeface="함초롬바탕" panose="02030604000101010101" pitchFamily="18" charset="-127"/>
              </a:rPr>
              <a:t>정규화 과정을 통해 하나의 테이블을 생성</a:t>
            </a:r>
            <a:r>
              <a:rPr lang="ko-KR" altLang="en-US" sz="1200" b="1" dirty="0">
                <a:latin typeface="함초롬바탕" panose="02030604000101010101" pitchFamily="18" charset="-127"/>
                <a:ea typeface="함초롬바탕" panose="02030604000101010101" pitchFamily="18" charset="-127"/>
                <a:cs typeface="함초롬바탕" panose="02030604000101010101" pitchFamily="18" charset="-127"/>
              </a:rPr>
              <a:t>하고 각 </a:t>
            </a:r>
            <a:r>
              <a:rPr lang="ko-KR" altLang="en-US" sz="1200" b="1" u="sng" dirty="0">
                <a:latin typeface="함초롬바탕" panose="02030604000101010101" pitchFamily="18" charset="-127"/>
                <a:ea typeface="함초롬바탕" panose="02030604000101010101" pitchFamily="18" charset="-127"/>
                <a:cs typeface="함초롬바탕" panose="02030604000101010101" pitchFamily="18" charset="-127"/>
              </a:rPr>
              <a:t>테이블에 맞는 속성들을 정의</a:t>
            </a:r>
            <a:r>
              <a:rPr lang="ko-KR" altLang="en-US" sz="1200" b="1" dirty="0">
                <a:latin typeface="함초롬바탕" panose="02030604000101010101" pitchFamily="18" charset="-127"/>
                <a:ea typeface="함초롬바탕" panose="02030604000101010101" pitchFamily="18" charset="-127"/>
                <a:cs typeface="함초롬바탕" panose="02030604000101010101" pitchFamily="18" charset="-127"/>
              </a:rPr>
              <a:t>하여 </a:t>
            </a:r>
            <a:r>
              <a:rPr lang="ko-KR" altLang="en-US" sz="1200" b="1" dirty="0">
                <a:solidFill>
                  <a:srgbClr val="FF0000"/>
                </a:solidFill>
                <a:latin typeface="함초롬바탕" panose="02030604000101010101" pitchFamily="18" charset="-127"/>
                <a:ea typeface="함초롬바탕" panose="02030604000101010101" pitchFamily="18" charset="-127"/>
                <a:cs typeface="함초롬바탕" panose="02030604000101010101" pitchFamily="18" charset="-127"/>
              </a:rPr>
              <a:t>논리적 </a:t>
            </a:r>
            <a:r>
              <a:rPr lang="en-US" altLang="ko-KR" sz="1200" b="1" dirty="0">
                <a:solidFill>
                  <a:srgbClr val="FF0000"/>
                </a:solidFill>
                <a:latin typeface="함초롬바탕" panose="02030604000101010101" pitchFamily="18" charset="-127"/>
                <a:ea typeface="함초롬바탕" panose="02030604000101010101" pitchFamily="18" charset="-127"/>
                <a:cs typeface="함초롬바탕" panose="02030604000101010101" pitchFamily="18" charset="-127"/>
              </a:rPr>
              <a:t>DB</a:t>
            </a:r>
            <a:r>
              <a:rPr lang="ko-KR" altLang="en-US" sz="1200" b="1" dirty="0">
                <a:solidFill>
                  <a:srgbClr val="FF0000"/>
                </a:solidFill>
                <a:latin typeface="함초롬바탕" panose="02030604000101010101" pitchFamily="18" charset="-127"/>
                <a:ea typeface="함초롬바탕" panose="02030604000101010101" pitchFamily="18" charset="-127"/>
                <a:cs typeface="함초롬바탕" panose="02030604000101010101" pitchFamily="18" charset="-127"/>
              </a:rPr>
              <a:t>를 설계</a:t>
            </a:r>
            <a:r>
              <a:rPr lang="ko-KR" altLang="en-US" sz="1200" b="1" dirty="0">
                <a:latin typeface="함초롬바탕" panose="02030604000101010101" pitchFamily="18" charset="-127"/>
                <a:ea typeface="함초롬바탕" panose="02030604000101010101" pitchFamily="18" charset="-127"/>
                <a:cs typeface="함초롬바탕" panose="02030604000101010101" pitchFamily="18" charset="-127"/>
              </a:rPr>
              <a:t>하였음</a:t>
            </a:r>
            <a:endParaRPr lang="en-US" altLang="ko-KR" sz="1200" b="1" dirty="0">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5" name="TextBox 4"/>
          <p:cNvSpPr txBox="1"/>
          <p:nvPr/>
        </p:nvSpPr>
        <p:spPr>
          <a:xfrm>
            <a:off x="3344613" y="705009"/>
            <a:ext cx="2379177" cy="400110"/>
          </a:xfrm>
          <a:prstGeom prst="rect">
            <a:avLst/>
          </a:prstGeom>
          <a:noFill/>
        </p:spPr>
        <p:txBody>
          <a:bodyPr wrap="none" rtlCol="0">
            <a:spAutoFit/>
          </a:bodyPr>
          <a:lstStyle/>
          <a:p>
            <a:r>
              <a:rPr lang="en-US" altLang="ko-KR" sz="2000" b="1" dirty="0">
                <a:solidFill>
                  <a:srgbClr val="0000FF"/>
                </a:solidFill>
                <a:latin typeface="+mn-ea"/>
                <a:ea typeface="+mn-ea"/>
              </a:rPr>
              <a:t>- </a:t>
            </a:r>
            <a:r>
              <a:rPr lang="ko-KR" altLang="en-US" sz="2000" b="1" dirty="0">
                <a:solidFill>
                  <a:srgbClr val="0000FF"/>
                </a:solidFill>
                <a:latin typeface="+mn-ea"/>
                <a:ea typeface="+mn-ea"/>
              </a:rPr>
              <a:t>물리적 설계 </a:t>
            </a:r>
            <a:r>
              <a:rPr lang="en-US" altLang="ko-KR" sz="2000" b="1" dirty="0">
                <a:solidFill>
                  <a:srgbClr val="0000FF"/>
                </a:solidFill>
                <a:latin typeface="+mn-ea"/>
                <a:ea typeface="+mn-ea"/>
              </a:rPr>
              <a:t>(DB)</a:t>
            </a:r>
            <a:endParaRPr lang="ko-KR" altLang="en-US" sz="2000" b="1" dirty="0">
              <a:solidFill>
                <a:srgbClr val="0000FF"/>
              </a:solidFill>
              <a:latin typeface="+mn-ea"/>
              <a:ea typeface="+mn-ea"/>
            </a:endParaRPr>
          </a:p>
        </p:txBody>
      </p:sp>
      <p:grpSp>
        <p:nvGrpSpPr>
          <p:cNvPr id="2" name="그룹 1"/>
          <p:cNvGrpSpPr/>
          <p:nvPr/>
        </p:nvGrpSpPr>
        <p:grpSpPr>
          <a:xfrm>
            <a:off x="488504" y="4022766"/>
            <a:ext cx="5760640" cy="2604288"/>
            <a:chOff x="1496616" y="3573016"/>
            <a:chExt cx="6552728" cy="2962378"/>
          </a:xfrm>
        </p:grpSpPr>
        <p:sp>
          <p:nvSpPr>
            <p:cNvPr id="6" name="직사각형 5"/>
            <p:cNvSpPr/>
            <p:nvPr/>
          </p:nvSpPr>
          <p:spPr>
            <a:xfrm>
              <a:off x="1496616" y="3573016"/>
              <a:ext cx="1152128" cy="93610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ko-KR" altLang="en-US" sz="1200" b="1"/>
                <a:t>고객</a:t>
              </a:r>
            </a:p>
          </p:txBody>
        </p:sp>
        <p:sp>
          <p:nvSpPr>
            <p:cNvPr id="8" name="직사각형 7"/>
            <p:cNvSpPr/>
            <p:nvPr/>
          </p:nvSpPr>
          <p:spPr>
            <a:xfrm>
              <a:off x="6897216" y="3573016"/>
              <a:ext cx="1152128" cy="93610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ko-KR" altLang="en-US" sz="1200" b="1" dirty="0"/>
                <a:t>주방</a:t>
              </a:r>
            </a:p>
          </p:txBody>
        </p:sp>
        <p:sp>
          <p:nvSpPr>
            <p:cNvPr id="9" name="직사각형 8"/>
            <p:cNvSpPr/>
            <p:nvPr/>
          </p:nvSpPr>
          <p:spPr>
            <a:xfrm>
              <a:off x="6897216" y="5589240"/>
              <a:ext cx="1152128" cy="93610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ko-KR" altLang="en-US" sz="1200" b="1" dirty="0"/>
                <a:t>레스토랑</a:t>
              </a:r>
              <a:endParaRPr lang="en-US" altLang="ko-KR" sz="1200" b="1" dirty="0"/>
            </a:p>
            <a:p>
              <a:pPr algn="ctr"/>
              <a:r>
                <a:rPr lang="ko-KR" altLang="en-US" sz="1200" b="1" dirty="0"/>
                <a:t>관리자</a:t>
              </a:r>
            </a:p>
          </p:txBody>
        </p:sp>
        <p:sp>
          <p:nvSpPr>
            <p:cNvPr id="10" name="모서리가 둥근 직사각형 9"/>
            <p:cNvSpPr/>
            <p:nvPr/>
          </p:nvSpPr>
          <p:spPr>
            <a:xfrm>
              <a:off x="4160912" y="3850808"/>
              <a:ext cx="1152128"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b="1" dirty="0"/>
                <a:t>1.0</a:t>
              </a:r>
            </a:p>
            <a:p>
              <a:pPr algn="ctr"/>
              <a:r>
                <a:rPr lang="ko-KR" altLang="en-US" sz="1100" b="1" dirty="0"/>
                <a:t>고객 음식</a:t>
              </a:r>
              <a:endParaRPr lang="en-US" altLang="ko-KR" sz="1100" b="1" dirty="0"/>
            </a:p>
            <a:p>
              <a:pPr algn="ctr"/>
              <a:r>
                <a:rPr lang="ko-KR" altLang="en-US" sz="1100" b="1" dirty="0"/>
                <a:t>주문 수령 및 변환</a:t>
              </a:r>
            </a:p>
          </p:txBody>
        </p:sp>
        <p:cxnSp>
          <p:nvCxnSpPr>
            <p:cNvPr id="11" name="꺾인 연결선 10"/>
            <p:cNvCxnSpPr>
              <a:stCxn id="10" idx="1"/>
              <a:endCxn id="6" idx="3"/>
            </p:cNvCxnSpPr>
            <p:nvPr/>
          </p:nvCxnSpPr>
          <p:spPr>
            <a:xfrm rot="10800000">
              <a:off x="2648744" y="4041068"/>
              <a:ext cx="1512168" cy="277792"/>
            </a:xfrm>
            <a:prstGeom prst="bentConnector3">
              <a:avLst>
                <a:gd name="adj1" fmla="val 2961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꺾인 연결선 11"/>
            <p:cNvCxnSpPr/>
            <p:nvPr/>
          </p:nvCxnSpPr>
          <p:spPr>
            <a:xfrm>
              <a:off x="2648744" y="4179964"/>
              <a:ext cx="1512168" cy="243013"/>
            </a:xfrm>
            <a:prstGeom prst="bentConnector3">
              <a:avLst>
                <a:gd name="adj1" fmla="val 63589"/>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2936776" y="3887470"/>
              <a:ext cx="526106" cy="230832"/>
            </a:xfrm>
            <a:prstGeom prst="rect">
              <a:avLst/>
            </a:prstGeom>
            <a:solidFill>
              <a:schemeClr val="accent4">
                <a:lumMod val="40000"/>
                <a:lumOff val="60000"/>
              </a:schemeClr>
            </a:solidFill>
          </p:spPr>
          <p:txBody>
            <a:bodyPr wrap="none" rtlCol="0">
              <a:spAutoFit/>
            </a:bodyPr>
            <a:lstStyle/>
            <a:p>
              <a:r>
                <a:rPr lang="ko-KR" altLang="en-US" sz="900" b="1" dirty="0"/>
                <a:t>영수증</a:t>
              </a:r>
            </a:p>
          </p:txBody>
        </p:sp>
        <p:sp>
          <p:nvSpPr>
            <p:cNvPr id="14" name="TextBox 13"/>
            <p:cNvSpPr txBox="1"/>
            <p:nvPr/>
          </p:nvSpPr>
          <p:spPr>
            <a:xfrm>
              <a:off x="2779947" y="4077072"/>
              <a:ext cx="678391" cy="230832"/>
            </a:xfrm>
            <a:prstGeom prst="rect">
              <a:avLst/>
            </a:prstGeom>
            <a:solidFill>
              <a:schemeClr val="accent4">
                <a:lumMod val="40000"/>
                <a:lumOff val="60000"/>
              </a:schemeClr>
            </a:solidFill>
          </p:spPr>
          <p:txBody>
            <a:bodyPr wrap="none" rtlCol="0">
              <a:spAutoFit/>
            </a:bodyPr>
            <a:lstStyle/>
            <a:p>
              <a:r>
                <a:rPr lang="ko-KR" altLang="en-US" sz="900" b="1" dirty="0"/>
                <a:t>고객 주문</a:t>
              </a:r>
            </a:p>
          </p:txBody>
        </p:sp>
        <p:cxnSp>
          <p:nvCxnSpPr>
            <p:cNvPr id="15" name="꺾인 연결선 14"/>
            <p:cNvCxnSpPr>
              <a:stCxn id="10" idx="3"/>
              <a:endCxn id="8" idx="1"/>
            </p:cNvCxnSpPr>
            <p:nvPr/>
          </p:nvCxnSpPr>
          <p:spPr>
            <a:xfrm flipV="1">
              <a:off x="5313040" y="4041068"/>
              <a:ext cx="1584176" cy="277792"/>
            </a:xfrm>
            <a:prstGeom prst="bentConnector3">
              <a:avLst>
                <a:gd name="adj1" fmla="val 31192"/>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930200" y="3884246"/>
              <a:ext cx="678391" cy="230832"/>
            </a:xfrm>
            <a:prstGeom prst="rect">
              <a:avLst/>
            </a:prstGeom>
            <a:solidFill>
              <a:schemeClr val="accent4">
                <a:lumMod val="40000"/>
                <a:lumOff val="60000"/>
              </a:schemeClr>
            </a:solidFill>
          </p:spPr>
          <p:txBody>
            <a:bodyPr wrap="none" rtlCol="0">
              <a:spAutoFit/>
            </a:bodyPr>
            <a:lstStyle/>
            <a:p>
              <a:r>
                <a:rPr lang="ko-KR" altLang="en-US" sz="900" b="1" dirty="0"/>
                <a:t>음식 주문</a:t>
              </a:r>
            </a:p>
          </p:txBody>
        </p:sp>
        <p:sp>
          <p:nvSpPr>
            <p:cNvPr id="17" name="모서리가 둥근 직사각형 16"/>
            <p:cNvSpPr/>
            <p:nvPr/>
          </p:nvSpPr>
          <p:spPr>
            <a:xfrm>
              <a:off x="5542923" y="4712056"/>
              <a:ext cx="1152128"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b="1" dirty="0"/>
                <a:t>3.0</a:t>
              </a:r>
            </a:p>
            <a:p>
              <a:pPr algn="ctr"/>
              <a:r>
                <a:rPr lang="ko-KR" altLang="en-US" sz="1100" b="1" dirty="0"/>
                <a:t>재고 파일</a:t>
              </a:r>
              <a:endParaRPr lang="en-US" altLang="ko-KR" sz="1100" b="1" dirty="0"/>
            </a:p>
            <a:p>
              <a:pPr algn="ctr"/>
              <a:r>
                <a:rPr lang="ko-KR" altLang="en-US" sz="1100" b="1" dirty="0"/>
                <a:t>갱신</a:t>
              </a:r>
            </a:p>
          </p:txBody>
        </p:sp>
        <p:sp>
          <p:nvSpPr>
            <p:cNvPr id="18" name="모서리가 둥근 직사각형 17"/>
            <p:cNvSpPr/>
            <p:nvPr/>
          </p:nvSpPr>
          <p:spPr>
            <a:xfrm>
              <a:off x="4196915" y="5599290"/>
              <a:ext cx="1152128"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b="1" dirty="0"/>
                <a:t>4.0</a:t>
              </a:r>
            </a:p>
            <a:p>
              <a:pPr algn="ctr"/>
              <a:r>
                <a:rPr lang="ko-KR" altLang="en-US" sz="1100" b="1" dirty="0"/>
                <a:t>관리 리포트 생성</a:t>
              </a:r>
            </a:p>
          </p:txBody>
        </p:sp>
        <p:sp>
          <p:nvSpPr>
            <p:cNvPr id="19" name="모서리가 둥근 직사각형 18"/>
            <p:cNvSpPr/>
            <p:nvPr/>
          </p:nvSpPr>
          <p:spPr>
            <a:xfrm>
              <a:off x="2810762" y="4730828"/>
              <a:ext cx="1152128" cy="93610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b="1" dirty="0"/>
                <a:t>2.0</a:t>
              </a:r>
            </a:p>
            <a:p>
              <a:pPr algn="ctr"/>
              <a:r>
                <a:rPr lang="ko-KR" altLang="en-US" sz="1100" b="1" dirty="0"/>
                <a:t>판매 상품</a:t>
              </a:r>
              <a:endParaRPr lang="en-US" altLang="ko-KR" sz="1100" b="1" dirty="0"/>
            </a:p>
            <a:p>
              <a:pPr algn="ctr"/>
              <a:r>
                <a:rPr lang="ko-KR" altLang="en-US" sz="1100" b="1" dirty="0"/>
                <a:t>파일 갱신</a:t>
              </a:r>
              <a:endParaRPr lang="en-US" altLang="ko-KR" sz="1100" b="1" dirty="0"/>
            </a:p>
          </p:txBody>
        </p:sp>
        <p:cxnSp>
          <p:nvCxnSpPr>
            <p:cNvPr id="20" name="꺾인 연결선 19"/>
            <p:cNvCxnSpPr>
              <a:endCxn id="17" idx="3"/>
            </p:cNvCxnSpPr>
            <p:nvPr/>
          </p:nvCxnSpPr>
          <p:spPr>
            <a:xfrm>
              <a:off x="5313040" y="4475682"/>
              <a:ext cx="1382011" cy="704426"/>
            </a:xfrm>
            <a:prstGeom prst="bentConnector3">
              <a:avLst>
                <a:gd name="adj1" fmla="val 10985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꺾인 연결선 20"/>
            <p:cNvCxnSpPr>
              <a:stCxn id="10" idx="2"/>
              <a:endCxn id="19" idx="3"/>
            </p:cNvCxnSpPr>
            <p:nvPr/>
          </p:nvCxnSpPr>
          <p:spPr>
            <a:xfrm rot="5400000">
              <a:off x="4143949" y="4605853"/>
              <a:ext cx="411968" cy="77408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꺾인 연결선 22"/>
            <p:cNvCxnSpPr>
              <a:stCxn id="19" idx="2"/>
              <a:endCxn id="18" idx="1"/>
            </p:cNvCxnSpPr>
            <p:nvPr/>
          </p:nvCxnSpPr>
          <p:spPr>
            <a:xfrm rot="16200000" flipH="1">
              <a:off x="3591665" y="5462092"/>
              <a:ext cx="400410" cy="810089"/>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꺾인 연결선 23"/>
            <p:cNvCxnSpPr>
              <a:stCxn id="17" idx="2"/>
              <a:endCxn id="18" idx="3"/>
            </p:cNvCxnSpPr>
            <p:nvPr/>
          </p:nvCxnSpPr>
          <p:spPr>
            <a:xfrm rot="5400000">
              <a:off x="5524424" y="5472779"/>
              <a:ext cx="419182" cy="769944"/>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직선 화살표 연결선 24"/>
            <p:cNvCxnSpPr/>
            <p:nvPr/>
          </p:nvCxnSpPr>
          <p:spPr>
            <a:xfrm>
              <a:off x="5349043" y="6309320"/>
              <a:ext cx="15481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719323" y="4355622"/>
              <a:ext cx="792205" cy="230832"/>
            </a:xfrm>
            <a:prstGeom prst="rect">
              <a:avLst/>
            </a:prstGeom>
            <a:solidFill>
              <a:schemeClr val="accent4">
                <a:lumMod val="40000"/>
                <a:lumOff val="60000"/>
              </a:schemeClr>
            </a:solidFill>
          </p:spPr>
          <p:txBody>
            <a:bodyPr wrap="none" rtlCol="0">
              <a:spAutoFit/>
            </a:bodyPr>
            <a:lstStyle/>
            <a:p>
              <a:r>
                <a:rPr lang="ko-KR" altLang="en-US" sz="900" b="1" dirty="0"/>
                <a:t>재고 데이터</a:t>
              </a:r>
            </a:p>
          </p:txBody>
        </p:sp>
        <p:sp>
          <p:nvSpPr>
            <p:cNvPr id="27" name="TextBox 26"/>
            <p:cNvSpPr txBox="1"/>
            <p:nvPr/>
          </p:nvSpPr>
          <p:spPr>
            <a:xfrm>
              <a:off x="4212970" y="5075578"/>
              <a:ext cx="1058303" cy="230832"/>
            </a:xfrm>
            <a:prstGeom prst="rect">
              <a:avLst/>
            </a:prstGeom>
            <a:solidFill>
              <a:schemeClr val="accent4">
                <a:lumMod val="40000"/>
                <a:lumOff val="60000"/>
              </a:schemeClr>
            </a:solidFill>
          </p:spPr>
          <p:txBody>
            <a:bodyPr wrap="none" rtlCol="0">
              <a:spAutoFit/>
            </a:bodyPr>
            <a:lstStyle/>
            <a:p>
              <a:r>
                <a:rPr lang="ko-KR" altLang="en-US" sz="900" b="1" dirty="0"/>
                <a:t>판매 상품 데이터</a:t>
              </a:r>
            </a:p>
          </p:txBody>
        </p:sp>
        <p:sp>
          <p:nvSpPr>
            <p:cNvPr id="28" name="TextBox 27"/>
            <p:cNvSpPr txBox="1"/>
            <p:nvPr/>
          </p:nvSpPr>
          <p:spPr>
            <a:xfrm>
              <a:off x="3180051" y="5877272"/>
              <a:ext cx="678391" cy="369332"/>
            </a:xfrm>
            <a:prstGeom prst="rect">
              <a:avLst/>
            </a:prstGeom>
            <a:solidFill>
              <a:schemeClr val="accent4">
                <a:lumMod val="40000"/>
                <a:lumOff val="60000"/>
              </a:schemeClr>
            </a:solidFill>
          </p:spPr>
          <p:txBody>
            <a:bodyPr wrap="none" rtlCol="0">
              <a:spAutoFit/>
            </a:bodyPr>
            <a:lstStyle/>
            <a:p>
              <a:pPr algn="ctr"/>
              <a:r>
                <a:rPr lang="ko-KR" altLang="en-US" sz="900" b="1" dirty="0"/>
                <a:t>당일 판매</a:t>
              </a:r>
              <a:endParaRPr lang="en-US" altLang="ko-KR" sz="900" b="1" dirty="0"/>
            </a:p>
            <a:p>
              <a:pPr algn="ctr"/>
              <a:r>
                <a:rPr lang="ko-KR" altLang="en-US" sz="900" b="1" dirty="0" err="1"/>
                <a:t>상품량</a:t>
              </a:r>
              <a:endParaRPr lang="ko-KR" altLang="en-US" sz="900" b="1" dirty="0"/>
            </a:p>
          </p:txBody>
        </p:sp>
        <p:sp>
          <p:nvSpPr>
            <p:cNvPr id="29" name="TextBox 28"/>
            <p:cNvSpPr txBox="1"/>
            <p:nvPr/>
          </p:nvSpPr>
          <p:spPr>
            <a:xfrm>
              <a:off x="5758954" y="5811522"/>
              <a:ext cx="678391" cy="369332"/>
            </a:xfrm>
            <a:prstGeom prst="rect">
              <a:avLst/>
            </a:prstGeom>
            <a:solidFill>
              <a:schemeClr val="accent4">
                <a:lumMod val="40000"/>
                <a:lumOff val="60000"/>
              </a:schemeClr>
            </a:solidFill>
          </p:spPr>
          <p:txBody>
            <a:bodyPr wrap="none" rtlCol="0">
              <a:spAutoFit/>
            </a:bodyPr>
            <a:lstStyle/>
            <a:p>
              <a:pPr algn="ctr"/>
              <a:r>
                <a:rPr lang="ko-KR" altLang="en-US" sz="900" b="1" dirty="0"/>
                <a:t>당일 재고</a:t>
              </a:r>
              <a:endParaRPr lang="en-US" altLang="ko-KR" sz="900" b="1" dirty="0"/>
            </a:p>
            <a:p>
              <a:pPr algn="ctr"/>
              <a:r>
                <a:rPr lang="ko-KR" altLang="en-US" sz="900" b="1" dirty="0"/>
                <a:t>감소량</a:t>
              </a:r>
            </a:p>
          </p:txBody>
        </p:sp>
        <p:sp>
          <p:nvSpPr>
            <p:cNvPr id="30" name="TextBox 29"/>
            <p:cNvSpPr txBox="1"/>
            <p:nvPr/>
          </p:nvSpPr>
          <p:spPr>
            <a:xfrm>
              <a:off x="5711308" y="6186567"/>
              <a:ext cx="792204" cy="230832"/>
            </a:xfrm>
            <a:prstGeom prst="rect">
              <a:avLst/>
            </a:prstGeom>
            <a:solidFill>
              <a:schemeClr val="accent4">
                <a:lumMod val="40000"/>
                <a:lumOff val="60000"/>
              </a:schemeClr>
            </a:solidFill>
          </p:spPr>
          <p:txBody>
            <a:bodyPr wrap="none" rtlCol="0">
              <a:spAutoFit/>
            </a:bodyPr>
            <a:lstStyle/>
            <a:p>
              <a:pPr algn="ctr"/>
              <a:r>
                <a:rPr lang="ko-KR" altLang="en-US" sz="900" b="1" dirty="0"/>
                <a:t>관리 리포트</a:t>
              </a:r>
            </a:p>
          </p:txBody>
        </p:sp>
      </p:grpSp>
      <p:sp>
        <p:nvSpPr>
          <p:cNvPr id="4" name="타원 3"/>
          <p:cNvSpPr/>
          <p:nvPr/>
        </p:nvSpPr>
        <p:spPr>
          <a:xfrm>
            <a:off x="4048485" y="4616684"/>
            <a:ext cx="1080120" cy="3775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1" name="타원 30"/>
          <p:cNvSpPr/>
          <p:nvPr/>
        </p:nvSpPr>
        <p:spPr>
          <a:xfrm>
            <a:off x="2811117" y="5266499"/>
            <a:ext cx="1164532" cy="37756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32" name="표 31"/>
          <p:cNvGraphicFramePr>
            <a:graphicFrameLocks noGrp="1"/>
          </p:cNvGraphicFramePr>
          <p:nvPr>
            <p:extLst>
              <p:ext uri="{D42A27DB-BD31-4B8C-83A1-F6EECF244321}">
                <p14:modId xmlns:p14="http://schemas.microsoft.com/office/powerpoint/2010/main" val="1710764206"/>
              </p:ext>
            </p:extLst>
          </p:nvPr>
        </p:nvGraphicFramePr>
        <p:xfrm>
          <a:off x="8235557" y="4034575"/>
          <a:ext cx="1285776" cy="1554665"/>
        </p:xfrm>
        <a:graphic>
          <a:graphicData uri="http://schemas.openxmlformats.org/drawingml/2006/table">
            <a:tbl>
              <a:tblPr firstRow="1" bandRow="1">
                <a:tableStyleId>{5C22544A-7EE6-4342-B048-85BDC9FD1C3A}</a:tableStyleId>
              </a:tblPr>
              <a:tblGrid>
                <a:gridCol w="1285776">
                  <a:extLst>
                    <a:ext uri="{9D8B030D-6E8A-4147-A177-3AD203B41FA5}">
                      <a16:colId xmlns:a16="http://schemas.microsoft.com/office/drawing/2014/main" val="2446014318"/>
                    </a:ext>
                  </a:extLst>
                </a:gridCol>
              </a:tblGrid>
              <a:tr h="310933">
                <a:tc>
                  <a:txBody>
                    <a:bodyPr/>
                    <a:lstStyle/>
                    <a:p>
                      <a:pPr algn="ctr" latinLnBrk="1"/>
                      <a:r>
                        <a:rPr lang="ko-KR" altLang="en-US" sz="1000" dirty="0"/>
                        <a:t>재고 데이터 </a:t>
                      </a:r>
                      <a:r>
                        <a:rPr lang="en-US" altLang="ko-KR" sz="1000" dirty="0"/>
                        <a:t>Table</a:t>
                      </a:r>
                      <a:endParaRPr lang="ko-KR" altLang="en-US" sz="1000" dirty="0"/>
                    </a:p>
                  </a:txBody>
                  <a:tcPr anchor="ctr"/>
                </a:tc>
                <a:extLst>
                  <a:ext uri="{0D108BD9-81ED-4DB2-BD59-A6C34878D82A}">
                    <a16:rowId xmlns:a16="http://schemas.microsoft.com/office/drawing/2014/main" val="1054411991"/>
                  </a:ext>
                </a:extLst>
              </a:tr>
              <a:tr h="310933">
                <a:tc>
                  <a:txBody>
                    <a:bodyPr/>
                    <a:lstStyle/>
                    <a:p>
                      <a:pPr algn="ctr" latinLnBrk="1"/>
                      <a:r>
                        <a:rPr lang="en-US" altLang="ko-KR" sz="1000" dirty="0" err="1"/>
                        <a:t>stock_ID</a:t>
                      </a:r>
                      <a:endParaRPr lang="ko-KR" altLang="en-US" sz="1000" dirty="0"/>
                    </a:p>
                  </a:txBody>
                  <a:tcPr anchor="ctr"/>
                </a:tc>
                <a:extLst>
                  <a:ext uri="{0D108BD9-81ED-4DB2-BD59-A6C34878D82A}">
                    <a16:rowId xmlns:a16="http://schemas.microsoft.com/office/drawing/2014/main" val="290591466"/>
                  </a:ext>
                </a:extLst>
              </a:tr>
              <a:tr h="310933">
                <a:tc>
                  <a:txBody>
                    <a:bodyPr/>
                    <a:lstStyle/>
                    <a:p>
                      <a:pPr algn="ctr" latinLnBrk="1"/>
                      <a:r>
                        <a:rPr lang="en-US" altLang="ko-KR" sz="1000" dirty="0" err="1"/>
                        <a:t>number_of_stocks</a:t>
                      </a:r>
                      <a:endParaRPr lang="ko-KR" altLang="en-US" sz="1000" dirty="0"/>
                    </a:p>
                  </a:txBody>
                  <a:tcPr anchor="ctr"/>
                </a:tc>
                <a:extLst>
                  <a:ext uri="{0D108BD9-81ED-4DB2-BD59-A6C34878D82A}">
                    <a16:rowId xmlns:a16="http://schemas.microsoft.com/office/drawing/2014/main" val="2021832463"/>
                  </a:ext>
                </a:extLst>
              </a:tr>
              <a:tr h="310933">
                <a:tc>
                  <a:txBody>
                    <a:bodyPr/>
                    <a:lstStyle/>
                    <a:p>
                      <a:pPr algn="ctr" latinLnBrk="1"/>
                      <a:r>
                        <a:rPr lang="en-US" altLang="ko-KR" sz="1000" dirty="0" err="1"/>
                        <a:t>total_margin</a:t>
                      </a:r>
                      <a:endParaRPr lang="ko-KR" altLang="en-US" sz="1000" dirty="0"/>
                    </a:p>
                  </a:txBody>
                  <a:tcPr anchor="ctr"/>
                </a:tc>
                <a:extLst>
                  <a:ext uri="{0D108BD9-81ED-4DB2-BD59-A6C34878D82A}">
                    <a16:rowId xmlns:a16="http://schemas.microsoft.com/office/drawing/2014/main" val="3426747689"/>
                  </a:ext>
                </a:extLst>
              </a:tr>
              <a:tr h="310933">
                <a:tc>
                  <a:txBody>
                    <a:bodyPr/>
                    <a:lstStyle/>
                    <a:p>
                      <a:pPr algn="ctr" latinLnBrk="1"/>
                      <a:r>
                        <a:rPr lang="en-US" altLang="ko-KR" sz="1000" dirty="0"/>
                        <a:t>….</a:t>
                      </a:r>
                      <a:endParaRPr lang="ko-KR" altLang="en-US" sz="1000" dirty="0"/>
                    </a:p>
                  </a:txBody>
                  <a:tcPr anchor="ctr"/>
                </a:tc>
                <a:extLst>
                  <a:ext uri="{0D108BD9-81ED-4DB2-BD59-A6C34878D82A}">
                    <a16:rowId xmlns:a16="http://schemas.microsoft.com/office/drawing/2014/main" val="3628249153"/>
                  </a:ext>
                </a:extLst>
              </a:tr>
            </a:tbl>
          </a:graphicData>
        </a:graphic>
      </p:graphicFrame>
      <p:graphicFrame>
        <p:nvGraphicFramePr>
          <p:cNvPr id="33" name="표 32"/>
          <p:cNvGraphicFramePr>
            <a:graphicFrameLocks noGrp="1"/>
          </p:cNvGraphicFramePr>
          <p:nvPr>
            <p:extLst>
              <p:ext uri="{D42A27DB-BD31-4B8C-83A1-F6EECF244321}">
                <p14:modId xmlns:p14="http://schemas.microsoft.com/office/powerpoint/2010/main" val="3609254133"/>
              </p:ext>
            </p:extLst>
          </p:nvPr>
        </p:nvGraphicFramePr>
        <p:xfrm>
          <a:off x="6654405" y="5013176"/>
          <a:ext cx="1285776" cy="1639972"/>
        </p:xfrm>
        <a:graphic>
          <a:graphicData uri="http://schemas.openxmlformats.org/drawingml/2006/table">
            <a:tbl>
              <a:tblPr firstRow="1" bandRow="1">
                <a:tableStyleId>{5C22544A-7EE6-4342-B048-85BDC9FD1C3A}</a:tableStyleId>
              </a:tblPr>
              <a:tblGrid>
                <a:gridCol w="1285776">
                  <a:extLst>
                    <a:ext uri="{9D8B030D-6E8A-4147-A177-3AD203B41FA5}">
                      <a16:colId xmlns:a16="http://schemas.microsoft.com/office/drawing/2014/main" val="2446014318"/>
                    </a:ext>
                  </a:extLst>
                </a:gridCol>
              </a:tblGrid>
              <a:tr h="310933">
                <a:tc>
                  <a:txBody>
                    <a:bodyPr/>
                    <a:lstStyle/>
                    <a:p>
                      <a:pPr algn="ctr" latinLnBrk="1"/>
                      <a:r>
                        <a:rPr lang="ko-KR" altLang="en-US" sz="1000" dirty="0"/>
                        <a:t>판매 상품 데이터 </a:t>
                      </a:r>
                      <a:r>
                        <a:rPr lang="en-US" altLang="ko-KR" sz="1000" dirty="0"/>
                        <a:t>Table</a:t>
                      </a:r>
                      <a:endParaRPr lang="ko-KR" altLang="en-US" sz="1000" dirty="0"/>
                    </a:p>
                  </a:txBody>
                  <a:tcPr anchor="ctr"/>
                </a:tc>
                <a:extLst>
                  <a:ext uri="{0D108BD9-81ED-4DB2-BD59-A6C34878D82A}">
                    <a16:rowId xmlns:a16="http://schemas.microsoft.com/office/drawing/2014/main" val="1054411991"/>
                  </a:ext>
                </a:extLst>
              </a:tr>
              <a:tr h="310933">
                <a:tc>
                  <a:txBody>
                    <a:bodyPr/>
                    <a:lstStyle/>
                    <a:p>
                      <a:pPr algn="ctr" latinLnBrk="1"/>
                      <a:r>
                        <a:rPr lang="en-US" altLang="ko-KR" sz="1000" dirty="0" err="1"/>
                        <a:t>product_ID</a:t>
                      </a:r>
                      <a:endParaRPr lang="ko-KR" altLang="en-US" sz="1000" dirty="0"/>
                    </a:p>
                  </a:txBody>
                  <a:tcPr anchor="ctr"/>
                </a:tc>
                <a:extLst>
                  <a:ext uri="{0D108BD9-81ED-4DB2-BD59-A6C34878D82A}">
                    <a16:rowId xmlns:a16="http://schemas.microsoft.com/office/drawing/2014/main" val="290591466"/>
                  </a:ext>
                </a:extLst>
              </a:tr>
              <a:tr h="310933">
                <a:tc>
                  <a:txBody>
                    <a:bodyPr/>
                    <a:lstStyle/>
                    <a:p>
                      <a:pPr algn="ctr" latinLnBrk="1"/>
                      <a:r>
                        <a:rPr lang="en-US" altLang="ko-KR" sz="1000" dirty="0" err="1"/>
                        <a:t>item_name</a:t>
                      </a:r>
                      <a:endParaRPr lang="ko-KR" altLang="en-US" sz="1000" dirty="0"/>
                    </a:p>
                  </a:txBody>
                  <a:tcPr anchor="ctr"/>
                </a:tc>
                <a:extLst>
                  <a:ext uri="{0D108BD9-81ED-4DB2-BD59-A6C34878D82A}">
                    <a16:rowId xmlns:a16="http://schemas.microsoft.com/office/drawing/2014/main" val="2021832463"/>
                  </a:ext>
                </a:extLst>
              </a:tr>
              <a:tr h="310933">
                <a:tc>
                  <a:txBody>
                    <a:bodyPr/>
                    <a:lstStyle/>
                    <a:p>
                      <a:pPr algn="ctr" latinLnBrk="1"/>
                      <a:r>
                        <a:rPr lang="en-US" altLang="ko-KR" sz="1000" dirty="0"/>
                        <a:t>price</a:t>
                      </a:r>
                      <a:endParaRPr lang="ko-KR" altLang="en-US" sz="1000" dirty="0"/>
                    </a:p>
                  </a:txBody>
                  <a:tcPr anchor="ctr"/>
                </a:tc>
                <a:extLst>
                  <a:ext uri="{0D108BD9-81ED-4DB2-BD59-A6C34878D82A}">
                    <a16:rowId xmlns:a16="http://schemas.microsoft.com/office/drawing/2014/main" val="3628249153"/>
                  </a:ext>
                </a:extLst>
              </a:tr>
              <a:tr h="310933">
                <a:tc>
                  <a:txBody>
                    <a:bodyPr/>
                    <a:lstStyle/>
                    <a:p>
                      <a:pPr algn="ctr" latinLnBrk="1"/>
                      <a:r>
                        <a:rPr lang="en-US" altLang="ko-KR" sz="1000" dirty="0"/>
                        <a:t>….</a:t>
                      </a:r>
                      <a:endParaRPr lang="ko-KR" altLang="en-US" sz="1000" dirty="0"/>
                    </a:p>
                  </a:txBody>
                  <a:tcPr anchor="ctr"/>
                </a:tc>
                <a:extLst>
                  <a:ext uri="{0D108BD9-81ED-4DB2-BD59-A6C34878D82A}">
                    <a16:rowId xmlns:a16="http://schemas.microsoft.com/office/drawing/2014/main" val="2466761989"/>
                  </a:ext>
                </a:extLst>
              </a:tr>
            </a:tbl>
          </a:graphicData>
        </a:graphic>
      </p:graphicFrame>
      <p:cxnSp>
        <p:nvCxnSpPr>
          <p:cNvPr id="35" name="꺾인 연결선 34"/>
          <p:cNvCxnSpPr>
            <a:stCxn id="31" idx="6"/>
          </p:cNvCxnSpPr>
          <p:nvPr/>
        </p:nvCxnSpPr>
        <p:spPr>
          <a:xfrm flipV="1">
            <a:off x="3975649" y="5157192"/>
            <a:ext cx="2678756" cy="298090"/>
          </a:xfrm>
          <a:prstGeom prst="bentConnector3">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cxnSp>
        <p:nvCxnSpPr>
          <p:cNvPr id="36" name="꺾인 연결선 35"/>
          <p:cNvCxnSpPr>
            <a:stCxn id="4" idx="6"/>
          </p:cNvCxnSpPr>
          <p:nvPr/>
        </p:nvCxnSpPr>
        <p:spPr>
          <a:xfrm flipV="1">
            <a:off x="5128605" y="4149080"/>
            <a:ext cx="3106952" cy="656387"/>
          </a:xfrm>
          <a:prstGeom prst="bentConnector3">
            <a:avLst/>
          </a:prstGeom>
          <a:ln w="28575">
            <a:solidFill>
              <a:srgbClr val="FF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210876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텍스트 상자 7"/>
          <p:cNvSpPr txBox="1"/>
          <p:nvPr/>
        </p:nvSpPr>
        <p:spPr>
          <a:xfrm>
            <a:off x="452500" y="1297809"/>
            <a:ext cx="8856984" cy="4985980"/>
          </a:xfrm>
          <a:prstGeom prst="rect">
            <a:avLst/>
          </a:prstGeom>
          <a:noFill/>
          <a:ln>
            <a:solidFill>
              <a:srgbClr val="7030A0"/>
            </a:solidFill>
          </a:ln>
        </p:spPr>
        <p:txBody>
          <a:bodyPr wrap="square" rtlCol="0">
            <a:spAutoFit/>
          </a:bodyPr>
          <a:lstStyle/>
          <a:p>
            <a:pPr marL="285750" indent="-285750">
              <a:lnSpc>
                <a:spcPct val="150000"/>
              </a:lnSpc>
              <a:buFont typeface="Wingdings" panose="05000000000000000000" pitchFamily="2" charset="2"/>
              <a:buChar char="ü"/>
            </a:pPr>
            <a:r>
              <a:rPr lang="en-US" altLang="ko-KR" sz="1400" b="1" dirty="0">
                <a:solidFill>
                  <a:srgbClr val="0000FF"/>
                </a:solidFill>
                <a:latin typeface="맑은 고딕" panose="020B0503020000020004" pitchFamily="50" charset="-127"/>
                <a:ea typeface="맑은 고딕" panose="020B0503020000020004" pitchFamily="50" charset="-127"/>
              </a:rPr>
              <a:t>Physical DB</a:t>
            </a:r>
            <a:r>
              <a:rPr lang="ko-KR" altLang="en-US" sz="1400" b="1" dirty="0">
                <a:solidFill>
                  <a:srgbClr val="0000FF"/>
                </a:solidFill>
                <a:latin typeface="맑은 고딕" panose="020B0503020000020004" pitchFamily="50" charset="-127"/>
                <a:ea typeface="맑은 고딕" panose="020B0503020000020004" pitchFamily="50" charset="-127"/>
              </a:rPr>
              <a:t> </a:t>
            </a:r>
            <a:r>
              <a:rPr lang="en-US" altLang="ko-KR" sz="1400" b="1" dirty="0">
                <a:latin typeface="맑은 고딕" panose="020B0503020000020004" pitchFamily="50" charset="-127"/>
                <a:ea typeface="맑은 고딕" panose="020B0503020000020004" pitchFamily="50" charset="-127"/>
              </a:rPr>
              <a:t>Design</a:t>
            </a:r>
            <a:endParaRPr kumimoji="1" lang="en-US" altLang="ko-KR" sz="1400" b="1" dirty="0">
              <a:latin typeface="맑은 고딕" panose="020B0503020000020004" pitchFamily="50" charset="-127"/>
              <a:ea typeface="맑은 고딕" panose="020B0503020000020004" pitchFamily="50" charset="-127"/>
            </a:endParaRPr>
          </a:p>
          <a:p>
            <a:pPr marL="742950" lvl="1" indent="-285750">
              <a:lnSpc>
                <a:spcPct val="150000"/>
              </a:lnSpc>
              <a:buFont typeface="Arial" panose="020B0604020202020204" pitchFamily="34" charset="0"/>
              <a:buChar char="•"/>
            </a:pPr>
            <a:r>
              <a:rPr lang="en-US" altLang="ko-KR" sz="1400" b="1" dirty="0">
                <a:latin typeface="맑은 고딕" panose="020B0503020000020004" pitchFamily="50" charset="-127"/>
                <a:ea typeface="맑은 고딕" panose="020B0503020000020004" pitchFamily="50" charset="-127"/>
              </a:rPr>
              <a:t>The physical database determines the storage format(data type) for each attribute that appears in the logical database model</a:t>
            </a:r>
          </a:p>
          <a:p>
            <a:pPr marL="1200150" lvl="2" indent="-285750">
              <a:lnSpc>
                <a:spcPct val="150000"/>
              </a:lnSpc>
              <a:buFontTx/>
              <a:buChar char="-"/>
            </a:pPr>
            <a:r>
              <a:rPr lang="en-US" altLang="ko-KR" sz="1200" b="1" dirty="0">
                <a:latin typeface="맑은 고딕" panose="020B0503020000020004" pitchFamily="50" charset="-127"/>
                <a:ea typeface="맑은 고딕" panose="020B0503020000020004" pitchFamily="50" charset="-127"/>
              </a:rPr>
              <a:t>(e.g., food ordering system) Defines data types for each attribute defined in the designed logical DB.</a:t>
            </a:r>
          </a:p>
          <a:p>
            <a:pPr marL="1200150" lvl="2" indent="-285750">
              <a:lnSpc>
                <a:spcPct val="150000"/>
              </a:lnSpc>
              <a:buFontTx/>
              <a:buChar char="-"/>
            </a:pPr>
            <a:r>
              <a:rPr lang="en-US" altLang="ko-KR" sz="1200" b="1" dirty="0">
                <a:latin typeface="맑은 고딕" panose="020B0503020000020004" pitchFamily="50" charset="-127"/>
                <a:ea typeface="맑은 고딕" panose="020B0503020000020004" pitchFamily="50" charset="-127"/>
              </a:rPr>
              <a:t>Data type can be defined according to the characteristics of the data with attribute values such as CHAR, INT, </a:t>
            </a:r>
            <a:r>
              <a:rPr lang="en-US" altLang="ko-KR" sz="1200" b="1" dirty="0" err="1">
                <a:latin typeface="맑은 고딕" panose="020B0503020000020004" pitchFamily="50" charset="-127"/>
                <a:ea typeface="맑은 고딕" panose="020B0503020000020004" pitchFamily="50" charset="-127"/>
              </a:rPr>
              <a:t>FLOT</a:t>
            </a:r>
            <a:r>
              <a:rPr lang="en-US" altLang="ko-KR" sz="1200" b="1" dirty="0">
                <a:latin typeface="맑은 고딕" panose="020B0503020000020004" pitchFamily="50" charset="-127"/>
                <a:ea typeface="맑은 고딕" panose="020B0503020000020004" pitchFamily="50" charset="-127"/>
              </a:rPr>
              <a:t>, DOUBLE</a:t>
            </a:r>
            <a:endParaRPr kumimoji="1" lang="en-US" altLang="ko-KR" sz="1200" b="1" dirty="0">
              <a:latin typeface="맑은 고딕" panose="020B0503020000020004" pitchFamily="50" charset="-127"/>
              <a:ea typeface="맑은 고딕" panose="020B0503020000020004" pitchFamily="50" charset="-127"/>
            </a:endParaRPr>
          </a:p>
          <a:p>
            <a:pPr marL="1200150" lvl="2" indent="-285750">
              <a:lnSpc>
                <a:spcPct val="150000"/>
              </a:lnSpc>
              <a:buFontTx/>
              <a:buChar char="-"/>
            </a:pPr>
            <a:endParaRPr kumimoji="1" lang="en-US" altLang="ko-KR" sz="1400" b="1" dirty="0">
              <a:latin typeface="맑은 고딕" panose="020B0503020000020004" pitchFamily="50" charset="-127"/>
              <a:ea typeface="맑은 고딕" panose="020B0503020000020004" pitchFamily="50" charset="-127"/>
            </a:endParaRPr>
          </a:p>
          <a:p>
            <a:pPr marL="742950" lvl="1" indent="-285750">
              <a:lnSpc>
                <a:spcPct val="150000"/>
              </a:lnSpc>
              <a:buFont typeface="Arial" panose="020B0604020202020204" pitchFamily="34" charset="0"/>
              <a:buChar char="•"/>
            </a:pPr>
            <a:endParaRPr lang="en-US" altLang="ko-KR" sz="1400" b="1" dirty="0">
              <a:latin typeface="맑은 고딕" panose="020B0503020000020004" pitchFamily="50" charset="-127"/>
              <a:ea typeface="맑은 고딕" panose="020B0503020000020004" pitchFamily="50" charset="-127"/>
            </a:endParaRPr>
          </a:p>
          <a:p>
            <a:pPr marL="742950" lvl="1" indent="-285750">
              <a:lnSpc>
                <a:spcPct val="150000"/>
              </a:lnSpc>
              <a:buFont typeface="Arial" panose="020B0604020202020204" pitchFamily="34" charset="0"/>
              <a:buChar char="•"/>
            </a:pPr>
            <a:endParaRPr kumimoji="1" lang="en-US" altLang="ko-KR" sz="1400" b="1" dirty="0">
              <a:latin typeface="맑은 고딕" panose="020B0503020000020004" pitchFamily="50" charset="-127"/>
              <a:ea typeface="맑은 고딕" panose="020B0503020000020004" pitchFamily="50" charset="-127"/>
            </a:endParaRPr>
          </a:p>
          <a:p>
            <a:pPr marL="742950" lvl="1" indent="-285750">
              <a:lnSpc>
                <a:spcPct val="150000"/>
              </a:lnSpc>
              <a:buFont typeface="Arial" panose="020B0604020202020204" pitchFamily="34" charset="0"/>
              <a:buChar char="•"/>
            </a:pPr>
            <a:endParaRPr lang="en-US" altLang="ko-KR" sz="1400" b="1" dirty="0">
              <a:latin typeface="맑은 고딕" panose="020B0503020000020004" pitchFamily="50" charset="-127"/>
              <a:ea typeface="맑은 고딕" panose="020B0503020000020004" pitchFamily="50" charset="-127"/>
            </a:endParaRPr>
          </a:p>
          <a:p>
            <a:pPr marL="742950" lvl="1" indent="-285750">
              <a:lnSpc>
                <a:spcPct val="150000"/>
              </a:lnSpc>
              <a:buFont typeface="Arial" panose="020B0604020202020204" pitchFamily="34" charset="0"/>
              <a:buChar char="•"/>
            </a:pPr>
            <a:endParaRPr kumimoji="1" lang="en-US" altLang="ko-KR" sz="1400" b="1" dirty="0">
              <a:latin typeface="맑은 고딕" panose="020B0503020000020004" pitchFamily="50" charset="-127"/>
              <a:ea typeface="맑은 고딕" panose="020B0503020000020004" pitchFamily="50" charset="-127"/>
            </a:endParaRPr>
          </a:p>
          <a:p>
            <a:pPr marL="742950" lvl="1" indent="-285750">
              <a:lnSpc>
                <a:spcPct val="150000"/>
              </a:lnSpc>
              <a:buFont typeface="Arial" panose="020B0604020202020204" pitchFamily="34" charset="0"/>
              <a:buChar char="•"/>
            </a:pPr>
            <a:endParaRPr lang="en-US" altLang="ko-KR" sz="1400" b="1" dirty="0">
              <a:latin typeface="맑은 고딕" panose="020B0503020000020004" pitchFamily="50" charset="-127"/>
              <a:ea typeface="맑은 고딕" panose="020B0503020000020004" pitchFamily="50" charset="-127"/>
            </a:endParaRPr>
          </a:p>
          <a:p>
            <a:pPr marL="742950" lvl="1" indent="-285750">
              <a:lnSpc>
                <a:spcPct val="150000"/>
              </a:lnSpc>
              <a:buFont typeface="Arial" panose="020B0604020202020204" pitchFamily="34" charset="0"/>
              <a:buChar char="•"/>
            </a:pPr>
            <a:r>
              <a:rPr lang="en-US" altLang="ko-KR" sz="1400" b="1" dirty="0">
                <a:latin typeface="맑은 고딕" panose="020B0503020000020004" pitchFamily="50" charset="-127"/>
                <a:ea typeface="맑은 고딕" panose="020B0503020000020004" pitchFamily="50" charset="-127"/>
              </a:rPr>
              <a:t>Determine the data storage medium and structure that enables efficient data access</a:t>
            </a:r>
          </a:p>
          <a:p>
            <a:pPr marL="1200150" lvl="2" indent="-285750">
              <a:lnSpc>
                <a:spcPct val="150000"/>
              </a:lnSpc>
              <a:buFontTx/>
              <a:buChar char="-"/>
            </a:pPr>
            <a:r>
              <a:rPr lang="en-US" altLang="ko-KR" sz="1200" b="1" dirty="0">
                <a:latin typeface="맑은 고딕" panose="020B0503020000020004" pitchFamily="50" charset="-127"/>
                <a:ea typeface="맑은 고딕" panose="020B0503020000020004" pitchFamily="50" charset="-127"/>
              </a:rPr>
              <a:t>Key index for unique and non-unique keys is used as a key structure for faster data access</a:t>
            </a:r>
          </a:p>
          <a:p>
            <a:pPr marL="1200150" lvl="2" indent="-285750">
              <a:lnSpc>
                <a:spcPct val="150000"/>
              </a:lnSpc>
              <a:buFontTx/>
              <a:buChar char="-"/>
            </a:pPr>
            <a:r>
              <a:rPr lang="en-US" altLang="ko-KR" sz="1200" b="1" dirty="0">
                <a:latin typeface="맑은 고딕" panose="020B0503020000020004" pitchFamily="50" charset="-127"/>
                <a:ea typeface="맑은 고딕" panose="020B0503020000020004" pitchFamily="50" charset="-127"/>
              </a:rPr>
              <a:t>Major data storage media today include cloud servers or large distributed processing systems that are easy to store and manage big data, and Hadoop is typical.</a:t>
            </a:r>
            <a:endParaRPr kumimoji="1" lang="en-US" altLang="ko-KR" sz="1400" b="1" dirty="0">
              <a:latin typeface="맑은 고딕" panose="020B0503020000020004" pitchFamily="50" charset="-127"/>
              <a:ea typeface="맑은 고딕" panose="020B0503020000020004" pitchFamily="50" charset="-127"/>
            </a:endParaRPr>
          </a:p>
        </p:txBody>
      </p:sp>
      <p:graphicFrame>
        <p:nvGraphicFramePr>
          <p:cNvPr id="32" name="표 31"/>
          <p:cNvGraphicFramePr>
            <a:graphicFrameLocks noGrp="1"/>
          </p:cNvGraphicFramePr>
          <p:nvPr>
            <p:extLst>
              <p:ext uri="{D42A27DB-BD31-4B8C-83A1-F6EECF244321}">
                <p14:modId xmlns:p14="http://schemas.microsoft.com/office/powerpoint/2010/main" val="1692353952"/>
              </p:ext>
            </p:extLst>
          </p:nvPr>
        </p:nvGraphicFramePr>
        <p:xfrm>
          <a:off x="3235176" y="3284984"/>
          <a:ext cx="1285776" cy="1554665"/>
        </p:xfrm>
        <a:graphic>
          <a:graphicData uri="http://schemas.openxmlformats.org/drawingml/2006/table">
            <a:tbl>
              <a:tblPr firstRow="1" bandRow="1">
                <a:tableStyleId>{5C22544A-7EE6-4342-B048-85BDC9FD1C3A}</a:tableStyleId>
              </a:tblPr>
              <a:tblGrid>
                <a:gridCol w="1285776">
                  <a:extLst>
                    <a:ext uri="{9D8B030D-6E8A-4147-A177-3AD203B41FA5}">
                      <a16:colId xmlns:a16="http://schemas.microsoft.com/office/drawing/2014/main" val="2446014318"/>
                    </a:ext>
                  </a:extLst>
                </a:gridCol>
              </a:tblGrid>
              <a:tr h="310933">
                <a:tc>
                  <a:txBody>
                    <a:bodyPr/>
                    <a:lstStyle/>
                    <a:p>
                      <a:pPr algn="ctr" latinLnBrk="1"/>
                      <a:r>
                        <a:rPr lang="en-US" altLang="ko-KR" sz="1000" dirty="0"/>
                        <a:t>Stock Table</a:t>
                      </a:r>
                      <a:endParaRPr lang="ko-KR" altLang="en-US" sz="1000" dirty="0"/>
                    </a:p>
                  </a:txBody>
                  <a:tcPr anchor="ctr"/>
                </a:tc>
                <a:extLst>
                  <a:ext uri="{0D108BD9-81ED-4DB2-BD59-A6C34878D82A}">
                    <a16:rowId xmlns:a16="http://schemas.microsoft.com/office/drawing/2014/main" val="1054411991"/>
                  </a:ext>
                </a:extLst>
              </a:tr>
              <a:tr h="310933">
                <a:tc>
                  <a:txBody>
                    <a:bodyPr/>
                    <a:lstStyle/>
                    <a:p>
                      <a:pPr algn="ctr" latinLnBrk="1"/>
                      <a:r>
                        <a:rPr lang="en-US" altLang="ko-KR" sz="1000" dirty="0" err="1"/>
                        <a:t>stock_ID</a:t>
                      </a:r>
                      <a:endParaRPr lang="ko-KR" altLang="en-US" sz="1000" dirty="0"/>
                    </a:p>
                  </a:txBody>
                  <a:tcPr anchor="ctr"/>
                </a:tc>
                <a:extLst>
                  <a:ext uri="{0D108BD9-81ED-4DB2-BD59-A6C34878D82A}">
                    <a16:rowId xmlns:a16="http://schemas.microsoft.com/office/drawing/2014/main" val="290591466"/>
                  </a:ext>
                </a:extLst>
              </a:tr>
              <a:tr h="310933">
                <a:tc>
                  <a:txBody>
                    <a:bodyPr/>
                    <a:lstStyle/>
                    <a:p>
                      <a:pPr algn="ctr" latinLnBrk="1"/>
                      <a:r>
                        <a:rPr lang="en-US" altLang="ko-KR" sz="1000" dirty="0" err="1"/>
                        <a:t>number_of_stocks</a:t>
                      </a:r>
                      <a:endParaRPr lang="ko-KR" altLang="en-US" sz="1000" dirty="0"/>
                    </a:p>
                  </a:txBody>
                  <a:tcPr anchor="ctr"/>
                </a:tc>
                <a:extLst>
                  <a:ext uri="{0D108BD9-81ED-4DB2-BD59-A6C34878D82A}">
                    <a16:rowId xmlns:a16="http://schemas.microsoft.com/office/drawing/2014/main" val="2021832463"/>
                  </a:ext>
                </a:extLst>
              </a:tr>
              <a:tr h="310933">
                <a:tc>
                  <a:txBody>
                    <a:bodyPr/>
                    <a:lstStyle/>
                    <a:p>
                      <a:pPr algn="ctr" latinLnBrk="1"/>
                      <a:r>
                        <a:rPr lang="en-US" altLang="ko-KR" sz="1000" dirty="0" err="1"/>
                        <a:t>total_margin</a:t>
                      </a:r>
                      <a:endParaRPr lang="ko-KR" altLang="en-US" sz="1000" dirty="0"/>
                    </a:p>
                  </a:txBody>
                  <a:tcPr anchor="ctr"/>
                </a:tc>
                <a:extLst>
                  <a:ext uri="{0D108BD9-81ED-4DB2-BD59-A6C34878D82A}">
                    <a16:rowId xmlns:a16="http://schemas.microsoft.com/office/drawing/2014/main" val="3426747689"/>
                  </a:ext>
                </a:extLst>
              </a:tr>
              <a:tr h="310933">
                <a:tc>
                  <a:txBody>
                    <a:bodyPr/>
                    <a:lstStyle/>
                    <a:p>
                      <a:pPr algn="ctr" latinLnBrk="1"/>
                      <a:r>
                        <a:rPr lang="en-US" altLang="ko-KR" sz="1000" dirty="0"/>
                        <a:t>….</a:t>
                      </a:r>
                      <a:endParaRPr lang="ko-KR" altLang="en-US" sz="1000" dirty="0"/>
                    </a:p>
                  </a:txBody>
                  <a:tcPr anchor="ctr"/>
                </a:tc>
                <a:extLst>
                  <a:ext uri="{0D108BD9-81ED-4DB2-BD59-A6C34878D82A}">
                    <a16:rowId xmlns:a16="http://schemas.microsoft.com/office/drawing/2014/main" val="3628249153"/>
                  </a:ext>
                </a:extLst>
              </a:tr>
            </a:tbl>
          </a:graphicData>
        </a:graphic>
      </p:graphicFrame>
      <p:graphicFrame>
        <p:nvGraphicFramePr>
          <p:cNvPr id="37" name="표 36"/>
          <p:cNvGraphicFramePr>
            <a:graphicFrameLocks noGrp="1"/>
          </p:cNvGraphicFramePr>
          <p:nvPr>
            <p:extLst>
              <p:ext uri="{D42A27DB-BD31-4B8C-83A1-F6EECF244321}">
                <p14:modId xmlns:p14="http://schemas.microsoft.com/office/powerpoint/2010/main" val="2895342309"/>
              </p:ext>
            </p:extLst>
          </p:nvPr>
        </p:nvGraphicFramePr>
        <p:xfrm>
          <a:off x="1867024" y="3284984"/>
          <a:ext cx="1285776" cy="1554665"/>
        </p:xfrm>
        <a:graphic>
          <a:graphicData uri="http://schemas.openxmlformats.org/drawingml/2006/table">
            <a:tbl>
              <a:tblPr firstRow="1" bandRow="1">
                <a:tableStyleId>{5C22544A-7EE6-4342-B048-85BDC9FD1C3A}</a:tableStyleId>
              </a:tblPr>
              <a:tblGrid>
                <a:gridCol w="1285776">
                  <a:extLst>
                    <a:ext uri="{9D8B030D-6E8A-4147-A177-3AD203B41FA5}">
                      <a16:colId xmlns:a16="http://schemas.microsoft.com/office/drawing/2014/main" val="2446014318"/>
                    </a:ext>
                  </a:extLst>
                </a:gridCol>
              </a:tblGrid>
              <a:tr h="310933">
                <a:tc>
                  <a:txBody>
                    <a:bodyPr/>
                    <a:lstStyle/>
                    <a:p>
                      <a:pPr algn="ctr" latinLnBrk="1"/>
                      <a:r>
                        <a:rPr lang="en-US" altLang="ko-KR" sz="1000" dirty="0"/>
                        <a:t>Goods</a:t>
                      </a:r>
                      <a:r>
                        <a:rPr lang="ko-KR" altLang="en-US" sz="1000" dirty="0"/>
                        <a:t> </a:t>
                      </a:r>
                      <a:r>
                        <a:rPr lang="en-US" altLang="ko-KR" sz="1000" dirty="0"/>
                        <a:t>Table</a:t>
                      </a:r>
                      <a:endParaRPr lang="ko-KR" altLang="en-US" sz="1000" dirty="0"/>
                    </a:p>
                  </a:txBody>
                  <a:tcPr anchor="ctr"/>
                </a:tc>
                <a:extLst>
                  <a:ext uri="{0D108BD9-81ED-4DB2-BD59-A6C34878D82A}">
                    <a16:rowId xmlns:a16="http://schemas.microsoft.com/office/drawing/2014/main" val="1054411991"/>
                  </a:ext>
                </a:extLst>
              </a:tr>
              <a:tr h="310933">
                <a:tc>
                  <a:txBody>
                    <a:bodyPr/>
                    <a:lstStyle/>
                    <a:p>
                      <a:pPr algn="ctr" latinLnBrk="1"/>
                      <a:r>
                        <a:rPr lang="en-US" altLang="ko-KR" sz="1000" dirty="0" err="1"/>
                        <a:t>product_ID</a:t>
                      </a:r>
                      <a:endParaRPr lang="ko-KR" altLang="en-US" sz="1000" dirty="0"/>
                    </a:p>
                  </a:txBody>
                  <a:tcPr anchor="ctr"/>
                </a:tc>
                <a:extLst>
                  <a:ext uri="{0D108BD9-81ED-4DB2-BD59-A6C34878D82A}">
                    <a16:rowId xmlns:a16="http://schemas.microsoft.com/office/drawing/2014/main" val="290591466"/>
                  </a:ext>
                </a:extLst>
              </a:tr>
              <a:tr h="310933">
                <a:tc>
                  <a:txBody>
                    <a:bodyPr/>
                    <a:lstStyle/>
                    <a:p>
                      <a:pPr algn="ctr" latinLnBrk="1"/>
                      <a:r>
                        <a:rPr lang="en-US" altLang="ko-KR" sz="1000" dirty="0" err="1"/>
                        <a:t>item_name</a:t>
                      </a:r>
                      <a:endParaRPr lang="ko-KR" altLang="en-US" sz="1000" dirty="0"/>
                    </a:p>
                  </a:txBody>
                  <a:tcPr anchor="ctr"/>
                </a:tc>
                <a:extLst>
                  <a:ext uri="{0D108BD9-81ED-4DB2-BD59-A6C34878D82A}">
                    <a16:rowId xmlns:a16="http://schemas.microsoft.com/office/drawing/2014/main" val="2021832463"/>
                  </a:ext>
                </a:extLst>
              </a:tr>
              <a:tr h="310933">
                <a:tc>
                  <a:txBody>
                    <a:bodyPr/>
                    <a:lstStyle/>
                    <a:p>
                      <a:pPr algn="ctr" latinLnBrk="1"/>
                      <a:r>
                        <a:rPr lang="en-US" altLang="ko-KR" sz="1000" dirty="0"/>
                        <a:t>price</a:t>
                      </a:r>
                      <a:endParaRPr lang="ko-KR" altLang="en-US" sz="1000" dirty="0"/>
                    </a:p>
                  </a:txBody>
                  <a:tcPr anchor="ctr"/>
                </a:tc>
                <a:extLst>
                  <a:ext uri="{0D108BD9-81ED-4DB2-BD59-A6C34878D82A}">
                    <a16:rowId xmlns:a16="http://schemas.microsoft.com/office/drawing/2014/main" val="3628249153"/>
                  </a:ext>
                </a:extLst>
              </a:tr>
              <a:tr h="310933">
                <a:tc>
                  <a:txBody>
                    <a:bodyPr/>
                    <a:lstStyle/>
                    <a:p>
                      <a:pPr algn="ctr" latinLnBrk="1"/>
                      <a:r>
                        <a:rPr lang="en-US" altLang="ko-KR" sz="1000" dirty="0"/>
                        <a:t>….</a:t>
                      </a:r>
                      <a:endParaRPr lang="ko-KR" altLang="en-US" sz="1000" dirty="0"/>
                    </a:p>
                  </a:txBody>
                  <a:tcPr anchor="ctr"/>
                </a:tc>
                <a:extLst>
                  <a:ext uri="{0D108BD9-81ED-4DB2-BD59-A6C34878D82A}">
                    <a16:rowId xmlns:a16="http://schemas.microsoft.com/office/drawing/2014/main" val="2466761989"/>
                  </a:ext>
                </a:extLst>
              </a:tr>
            </a:tbl>
          </a:graphicData>
        </a:graphic>
      </p:graphicFrame>
      <p:graphicFrame>
        <p:nvGraphicFramePr>
          <p:cNvPr id="38" name="표 37"/>
          <p:cNvGraphicFramePr>
            <a:graphicFrameLocks noGrp="1"/>
          </p:cNvGraphicFramePr>
          <p:nvPr>
            <p:extLst>
              <p:ext uri="{D42A27DB-BD31-4B8C-83A1-F6EECF244321}">
                <p14:modId xmlns:p14="http://schemas.microsoft.com/office/powerpoint/2010/main" val="1717802827"/>
              </p:ext>
            </p:extLst>
          </p:nvPr>
        </p:nvGraphicFramePr>
        <p:xfrm>
          <a:off x="4942632" y="3301196"/>
          <a:ext cx="1995488" cy="1554665"/>
        </p:xfrm>
        <a:graphic>
          <a:graphicData uri="http://schemas.openxmlformats.org/drawingml/2006/table">
            <a:tbl>
              <a:tblPr firstRow="1" bandRow="1">
                <a:tableStyleId>{5C22544A-7EE6-4342-B048-85BDC9FD1C3A}</a:tableStyleId>
              </a:tblPr>
              <a:tblGrid>
                <a:gridCol w="1177764">
                  <a:extLst>
                    <a:ext uri="{9D8B030D-6E8A-4147-A177-3AD203B41FA5}">
                      <a16:colId xmlns:a16="http://schemas.microsoft.com/office/drawing/2014/main" val="2446014318"/>
                    </a:ext>
                  </a:extLst>
                </a:gridCol>
                <a:gridCol w="817724">
                  <a:extLst>
                    <a:ext uri="{9D8B030D-6E8A-4147-A177-3AD203B41FA5}">
                      <a16:colId xmlns:a16="http://schemas.microsoft.com/office/drawing/2014/main" val="2318038642"/>
                    </a:ext>
                  </a:extLst>
                </a:gridCol>
              </a:tblGrid>
              <a:tr h="310933">
                <a:tc>
                  <a:txBody>
                    <a:bodyPr/>
                    <a:lstStyle/>
                    <a:p>
                      <a:pPr algn="ctr" latinLnBrk="1"/>
                      <a:r>
                        <a:rPr lang="en-US" altLang="ko-KR" sz="1000" dirty="0"/>
                        <a:t>Goods</a:t>
                      </a:r>
                      <a:r>
                        <a:rPr lang="ko-KR" altLang="en-US" sz="1000" dirty="0"/>
                        <a:t> </a:t>
                      </a:r>
                      <a:r>
                        <a:rPr lang="en-US" altLang="ko-KR" sz="1000" dirty="0"/>
                        <a:t>Table</a:t>
                      </a:r>
                      <a:endParaRPr lang="ko-KR" altLang="en-US" sz="1000" dirty="0"/>
                    </a:p>
                  </a:txBody>
                  <a:tcPr anchor="ctr"/>
                </a:tc>
                <a:tc>
                  <a:txBody>
                    <a:bodyPr/>
                    <a:lstStyle/>
                    <a:p>
                      <a:pPr algn="ctr" latinLnBrk="1"/>
                      <a:r>
                        <a:rPr lang="en-US" altLang="ko-KR" sz="1000" dirty="0"/>
                        <a:t>Data type</a:t>
                      </a:r>
                      <a:endParaRPr lang="ko-KR" altLang="en-US" sz="1000" dirty="0"/>
                    </a:p>
                  </a:txBody>
                  <a:tcPr anchor="ctr"/>
                </a:tc>
                <a:extLst>
                  <a:ext uri="{0D108BD9-81ED-4DB2-BD59-A6C34878D82A}">
                    <a16:rowId xmlns:a16="http://schemas.microsoft.com/office/drawing/2014/main" val="1054411991"/>
                  </a:ext>
                </a:extLst>
              </a:tr>
              <a:tr h="310933">
                <a:tc>
                  <a:txBody>
                    <a:bodyPr/>
                    <a:lstStyle/>
                    <a:p>
                      <a:pPr algn="ctr" latinLnBrk="1"/>
                      <a:r>
                        <a:rPr lang="en-US" altLang="ko-KR" sz="1000" dirty="0" err="1"/>
                        <a:t>product_ID</a:t>
                      </a:r>
                      <a:endParaRPr lang="ko-KR" altLang="en-US" sz="1000" dirty="0"/>
                    </a:p>
                  </a:txBody>
                  <a:tcPr anchor="ctr"/>
                </a:tc>
                <a:tc>
                  <a:txBody>
                    <a:bodyPr/>
                    <a:lstStyle/>
                    <a:p>
                      <a:pPr algn="ctr" latinLnBrk="1"/>
                      <a:r>
                        <a:rPr lang="en-US" altLang="ko-KR" sz="1000" dirty="0"/>
                        <a:t>CHAR_10</a:t>
                      </a:r>
                      <a:endParaRPr lang="ko-KR" altLang="en-US" sz="1000" dirty="0"/>
                    </a:p>
                  </a:txBody>
                  <a:tcPr anchor="ctr"/>
                </a:tc>
                <a:extLst>
                  <a:ext uri="{0D108BD9-81ED-4DB2-BD59-A6C34878D82A}">
                    <a16:rowId xmlns:a16="http://schemas.microsoft.com/office/drawing/2014/main" val="290591466"/>
                  </a:ext>
                </a:extLst>
              </a:tr>
              <a:tr h="310933">
                <a:tc>
                  <a:txBody>
                    <a:bodyPr/>
                    <a:lstStyle/>
                    <a:p>
                      <a:pPr algn="ctr" latinLnBrk="1"/>
                      <a:r>
                        <a:rPr lang="en-US" altLang="ko-KR" sz="1000" dirty="0" err="1"/>
                        <a:t>item_name</a:t>
                      </a:r>
                      <a:endParaRPr lang="ko-KR" altLang="en-US" sz="1000" dirty="0"/>
                    </a:p>
                  </a:txBody>
                  <a:tcPr anchor="ctr"/>
                </a:tc>
                <a:tc>
                  <a:txBody>
                    <a:bodyPr/>
                    <a:lstStyle/>
                    <a:p>
                      <a:pPr algn="ctr" latinLnBrk="1"/>
                      <a:r>
                        <a:rPr lang="en-US" altLang="ko-KR" sz="1000" dirty="0"/>
                        <a:t>CHAR_30</a:t>
                      </a:r>
                      <a:endParaRPr lang="ko-KR" altLang="en-US" sz="1000" dirty="0"/>
                    </a:p>
                  </a:txBody>
                  <a:tcPr anchor="ctr"/>
                </a:tc>
                <a:extLst>
                  <a:ext uri="{0D108BD9-81ED-4DB2-BD59-A6C34878D82A}">
                    <a16:rowId xmlns:a16="http://schemas.microsoft.com/office/drawing/2014/main" val="2021832463"/>
                  </a:ext>
                </a:extLst>
              </a:tr>
              <a:tr h="310933">
                <a:tc>
                  <a:txBody>
                    <a:bodyPr/>
                    <a:lstStyle/>
                    <a:p>
                      <a:pPr algn="ctr" latinLnBrk="1"/>
                      <a:r>
                        <a:rPr lang="en-US" altLang="ko-KR" sz="1000" dirty="0"/>
                        <a:t>price</a:t>
                      </a:r>
                      <a:endParaRPr lang="ko-KR" altLang="en-US" sz="1000" dirty="0"/>
                    </a:p>
                  </a:txBody>
                  <a:tcPr anchor="ctr"/>
                </a:tc>
                <a:tc>
                  <a:txBody>
                    <a:bodyPr/>
                    <a:lstStyle/>
                    <a:p>
                      <a:pPr algn="ctr" latinLnBrk="1"/>
                      <a:r>
                        <a:rPr lang="en-US" altLang="ko-KR" sz="1000" dirty="0"/>
                        <a:t>CHAR_20</a:t>
                      </a:r>
                      <a:endParaRPr lang="ko-KR" altLang="en-US" sz="1000" dirty="0"/>
                    </a:p>
                  </a:txBody>
                  <a:tcPr anchor="ctr"/>
                </a:tc>
                <a:extLst>
                  <a:ext uri="{0D108BD9-81ED-4DB2-BD59-A6C34878D82A}">
                    <a16:rowId xmlns:a16="http://schemas.microsoft.com/office/drawing/2014/main" val="3628249153"/>
                  </a:ext>
                </a:extLst>
              </a:tr>
              <a:tr h="310933">
                <a:tc>
                  <a:txBody>
                    <a:bodyPr/>
                    <a:lstStyle/>
                    <a:p>
                      <a:pPr algn="ctr" latinLnBrk="1"/>
                      <a:r>
                        <a:rPr lang="en-US" altLang="ko-KR" sz="1000" dirty="0"/>
                        <a:t>….</a:t>
                      </a:r>
                      <a:endParaRPr lang="ko-KR" altLang="en-US" sz="1000" dirty="0"/>
                    </a:p>
                  </a:txBody>
                  <a:tcPr anchor="ctr"/>
                </a:tc>
                <a:tc>
                  <a:txBody>
                    <a:bodyPr/>
                    <a:lstStyle/>
                    <a:p>
                      <a:pPr algn="ctr" latinLnBrk="1"/>
                      <a:r>
                        <a:rPr lang="en-US" altLang="ko-KR" sz="1000" dirty="0"/>
                        <a:t>….</a:t>
                      </a:r>
                      <a:endParaRPr lang="ko-KR" altLang="en-US" sz="1000" dirty="0"/>
                    </a:p>
                  </a:txBody>
                  <a:tcPr anchor="ctr"/>
                </a:tc>
                <a:extLst>
                  <a:ext uri="{0D108BD9-81ED-4DB2-BD59-A6C34878D82A}">
                    <a16:rowId xmlns:a16="http://schemas.microsoft.com/office/drawing/2014/main" val="2466761989"/>
                  </a:ext>
                </a:extLst>
              </a:tr>
            </a:tbl>
          </a:graphicData>
        </a:graphic>
      </p:graphicFrame>
      <p:sp>
        <p:nvSpPr>
          <p:cNvPr id="39" name="오른쪽 화살표 38"/>
          <p:cNvSpPr/>
          <p:nvPr/>
        </p:nvSpPr>
        <p:spPr>
          <a:xfrm>
            <a:off x="4582592" y="3839799"/>
            <a:ext cx="298400"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40" name="표 39"/>
          <p:cNvGraphicFramePr>
            <a:graphicFrameLocks noGrp="1"/>
          </p:cNvGraphicFramePr>
          <p:nvPr>
            <p:extLst>
              <p:ext uri="{D42A27DB-BD31-4B8C-83A1-F6EECF244321}">
                <p14:modId xmlns:p14="http://schemas.microsoft.com/office/powerpoint/2010/main" val="2928495887"/>
              </p:ext>
            </p:extLst>
          </p:nvPr>
        </p:nvGraphicFramePr>
        <p:xfrm>
          <a:off x="7030864" y="3301196"/>
          <a:ext cx="2137148" cy="1554665"/>
        </p:xfrm>
        <a:graphic>
          <a:graphicData uri="http://schemas.openxmlformats.org/drawingml/2006/table">
            <a:tbl>
              <a:tblPr firstRow="1" bandRow="1">
                <a:tableStyleId>{5C22544A-7EE6-4342-B048-85BDC9FD1C3A}</a:tableStyleId>
              </a:tblPr>
              <a:tblGrid>
                <a:gridCol w="1248594">
                  <a:extLst>
                    <a:ext uri="{9D8B030D-6E8A-4147-A177-3AD203B41FA5}">
                      <a16:colId xmlns:a16="http://schemas.microsoft.com/office/drawing/2014/main" val="2446014318"/>
                    </a:ext>
                  </a:extLst>
                </a:gridCol>
                <a:gridCol w="888554">
                  <a:extLst>
                    <a:ext uri="{9D8B030D-6E8A-4147-A177-3AD203B41FA5}">
                      <a16:colId xmlns:a16="http://schemas.microsoft.com/office/drawing/2014/main" val="3599064434"/>
                    </a:ext>
                  </a:extLst>
                </a:gridCol>
              </a:tblGrid>
              <a:tr h="310933">
                <a:tc>
                  <a:txBody>
                    <a:bodyPr/>
                    <a:lstStyle/>
                    <a:p>
                      <a:pPr algn="ctr" latinLnBrk="1"/>
                      <a:r>
                        <a:rPr lang="en-US" altLang="ko-KR" sz="1000" dirty="0"/>
                        <a:t>Stock Table</a:t>
                      </a:r>
                      <a:endParaRPr lang="ko-KR" altLang="en-US" sz="1000" dirty="0"/>
                    </a:p>
                  </a:txBody>
                  <a:tcPr anchor="ctr"/>
                </a:tc>
                <a:tc>
                  <a:txBody>
                    <a:bodyPr/>
                    <a:lstStyle/>
                    <a:p>
                      <a:pPr algn="ctr" latinLnBrk="1"/>
                      <a:r>
                        <a:rPr lang="en-US" altLang="ko-KR" sz="1000" dirty="0"/>
                        <a:t>Data</a:t>
                      </a:r>
                      <a:r>
                        <a:rPr lang="en-US" altLang="ko-KR" sz="1000" baseline="0" dirty="0"/>
                        <a:t> type</a:t>
                      </a:r>
                      <a:endParaRPr lang="ko-KR" altLang="en-US" sz="1000" dirty="0"/>
                    </a:p>
                  </a:txBody>
                  <a:tcPr anchor="ctr"/>
                </a:tc>
                <a:extLst>
                  <a:ext uri="{0D108BD9-81ED-4DB2-BD59-A6C34878D82A}">
                    <a16:rowId xmlns:a16="http://schemas.microsoft.com/office/drawing/2014/main" val="1054411991"/>
                  </a:ext>
                </a:extLst>
              </a:tr>
              <a:tr h="310933">
                <a:tc>
                  <a:txBody>
                    <a:bodyPr/>
                    <a:lstStyle/>
                    <a:p>
                      <a:pPr algn="ctr" latinLnBrk="1"/>
                      <a:r>
                        <a:rPr lang="en-US" altLang="ko-KR" sz="1000" dirty="0" err="1"/>
                        <a:t>stock_ID</a:t>
                      </a:r>
                      <a:endParaRPr lang="ko-KR" altLang="en-US" sz="1000" dirty="0"/>
                    </a:p>
                  </a:txBody>
                  <a:tcPr anchor="ctr"/>
                </a:tc>
                <a:tc>
                  <a:txBody>
                    <a:bodyPr/>
                    <a:lstStyle/>
                    <a:p>
                      <a:pPr algn="ctr" latinLnBrk="1"/>
                      <a:r>
                        <a:rPr lang="en-US" altLang="ko-KR" sz="1000" dirty="0"/>
                        <a:t>CHAR_10</a:t>
                      </a:r>
                      <a:endParaRPr lang="ko-KR" altLang="en-US" sz="1000" dirty="0"/>
                    </a:p>
                  </a:txBody>
                  <a:tcPr anchor="ctr"/>
                </a:tc>
                <a:extLst>
                  <a:ext uri="{0D108BD9-81ED-4DB2-BD59-A6C34878D82A}">
                    <a16:rowId xmlns:a16="http://schemas.microsoft.com/office/drawing/2014/main" val="290591466"/>
                  </a:ext>
                </a:extLst>
              </a:tr>
              <a:tr h="310933">
                <a:tc>
                  <a:txBody>
                    <a:bodyPr/>
                    <a:lstStyle/>
                    <a:p>
                      <a:pPr algn="ctr" latinLnBrk="1"/>
                      <a:r>
                        <a:rPr lang="en-US" altLang="ko-KR" sz="1000" dirty="0" err="1"/>
                        <a:t>number_of_stocks</a:t>
                      </a:r>
                      <a:endParaRPr lang="ko-KR" altLang="en-US" sz="1000" dirty="0"/>
                    </a:p>
                  </a:txBody>
                  <a:tcPr anchor="ctr"/>
                </a:tc>
                <a:tc>
                  <a:txBody>
                    <a:bodyPr/>
                    <a:lstStyle/>
                    <a:p>
                      <a:pPr algn="ctr" latinLnBrk="1"/>
                      <a:r>
                        <a:rPr lang="en-US" altLang="ko-KR" sz="1000" dirty="0"/>
                        <a:t>INT_10</a:t>
                      </a:r>
                      <a:endParaRPr lang="ko-KR" altLang="en-US" sz="1000" dirty="0"/>
                    </a:p>
                  </a:txBody>
                  <a:tcPr anchor="ctr"/>
                </a:tc>
                <a:extLst>
                  <a:ext uri="{0D108BD9-81ED-4DB2-BD59-A6C34878D82A}">
                    <a16:rowId xmlns:a16="http://schemas.microsoft.com/office/drawing/2014/main" val="2021832463"/>
                  </a:ext>
                </a:extLst>
              </a:tr>
              <a:tr h="310933">
                <a:tc>
                  <a:txBody>
                    <a:bodyPr/>
                    <a:lstStyle/>
                    <a:p>
                      <a:pPr algn="ctr" latinLnBrk="1"/>
                      <a:r>
                        <a:rPr lang="en-US" altLang="ko-KR" sz="1000" dirty="0" err="1"/>
                        <a:t>total_margin</a:t>
                      </a:r>
                      <a:endParaRPr lang="ko-KR" altLang="en-US" sz="1000" dirty="0"/>
                    </a:p>
                  </a:txBody>
                  <a:tcPr anchor="ctr"/>
                </a:tc>
                <a:tc>
                  <a:txBody>
                    <a:bodyPr/>
                    <a:lstStyle/>
                    <a:p>
                      <a:pPr algn="ctr" latinLnBrk="1"/>
                      <a:r>
                        <a:rPr lang="en-US" altLang="ko-KR" sz="1000" dirty="0"/>
                        <a:t>DOUBLE_20</a:t>
                      </a:r>
                      <a:endParaRPr lang="ko-KR" altLang="en-US" sz="1000" dirty="0"/>
                    </a:p>
                  </a:txBody>
                  <a:tcPr anchor="ctr"/>
                </a:tc>
                <a:extLst>
                  <a:ext uri="{0D108BD9-81ED-4DB2-BD59-A6C34878D82A}">
                    <a16:rowId xmlns:a16="http://schemas.microsoft.com/office/drawing/2014/main" val="3426747689"/>
                  </a:ext>
                </a:extLst>
              </a:tr>
              <a:tr h="310933">
                <a:tc>
                  <a:txBody>
                    <a:bodyPr/>
                    <a:lstStyle/>
                    <a:p>
                      <a:pPr algn="ctr" latinLnBrk="1"/>
                      <a:r>
                        <a:rPr lang="en-US" altLang="ko-KR" sz="1000" dirty="0"/>
                        <a:t>….</a:t>
                      </a:r>
                      <a:endParaRPr lang="ko-KR" altLang="en-US" sz="1000" dirty="0"/>
                    </a:p>
                  </a:txBody>
                  <a:tcPr anchor="ctr"/>
                </a:tc>
                <a:tc>
                  <a:txBody>
                    <a:bodyPr/>
                    <a:lstStyle/>
                    <a:p>
                      <a:pPr algn="ctr" latinLnBrk="1"/>
                      <a:r>
                        <a:rPr lang="en-US" altLang="ko-KR" sz="1000" dirty="0"/>
                        <a:t>….</a:t>
                      </a:r>
                      <a:endParaRPr lang="ko-KR" altLang="en-US" sz="1000" dirty="0"/>
                    </a:p>
                  </a:txBody>
                  <a:tcPr anchor="ctr"/>
                </a:tc>
                <a:extLst>
                  <a:ext uri="{0D108BD9-81ED-4DB2-BD59-A6C34878D82A}">
                    <a16:rowId xmlns:a16="http://schemas.microsoft.com/office/drawing/2014/main" val="3628249153"/>
                  </a:ext>
                </a:extLst>
              </a:tr>
            </a:tbl>
          </a:graphicData>
        </a:graphic>
      </p:graphicFrame>
      <p:sp>
        <p:nvSpPr>
          <p:cNvPr id="2" name="직사각형 1"/>
          <p:cNvSpPr/>
          <p:nvPr/>
        </p:nvSpPr>
        <p:spPr>
          <a:xfrm>
            <a:off x="8304024" y="3301196"/>
            <a:ext cx="832992" cy="1639972"/>
          </a:xfrm>
          <a:prstGeom prst="rect">
            <a:avLst/>
          </a:prstGeom>
          <a:no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a:p>
        </p:txBody>
      </p:sp>
      <p:sp>
        <p:nvSpPr>
          <p:cNvPr id="13" name="직사각형 12"/>
          <p:cNvSpPr/>
          <p:nvPr/>
        </p:nvSpPr>
        <p:spPr>
          <a:xfrm>
            <a:off x="6118466" y="3312499"/>
            <a:ext cx="832992" cy="1639972"/>
          </a:xfrm>
          <a:prstGeom prst="rect">
            <a:avLst/>
          </a:prstGeom>
          <a:no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a:p>
        </p:txBody>
      </p:sp>
      <p:sp>
        <p:nvSpPr>
          <p:cNvPr id="14" name="TextBox 13"/>
          <p:cNvSpPr txBox="1"/>
          <p:nvPr/>
        </p:nvSpPr>
        <p:spPr>
          <a:xfrm>
            <a:off x="4203773" y="705009"/>
            <a:ext cx="2954655" cy="400110"/>
          </a:xfrm>
          <a:prstGeom prst="rect">
            <a:avLst/>
          </a:prstGeom>
          <a:noFill/>
        </p:spPr>
        <p:txBody>
          <a:bodyPr wrap="none" rtlCol="0">
            <a:spAutoFit/>
          </a:bodyPr>
          <a:lstStyle/>
          <a:p>
            <a:r>
              <a:rPr lang="en-US" altLang="ko-KR" sz="2000" b="1" dirty="0">
                <a:solidFill>
                  <a:srgbClr val="0000FF"/>
                </a:solidFill>
                <a:latin typeface="+mn-ea"/>
                <a:ea typeface="+mn-ea"/>
              </a:rPr>
              <a:t> (Physical design (DB))</a:t>
            </a:r>
            <a:endParaRPr lang="ko-KR" altLang="en-US" sz="2000" b="1" dirty="0">
              <a:solidFill>
                <a:srgbClr val="0000FF"/>
              </a:solidFill>
              <a:latin typeface="+mn-ea"/>
              <a:ea typeface="+mn-ea"/>
            </a:endParaRPr>
          </a:p>
        </p:txBody>
      </p:sp>
      <p:sp>
        <p:nvSpPr>
          <p:cNvPr id="15" name="TextBox 133"/>
          <p:cNvSpPr txBox="1">
            <a:spLocks noChangeArrowheads="1"/>
          </p:cNvSpPr>
          <p:nvPr/>
        </p:nvSpPr>
        <p:spPr bwMode="auto">
          <a:xfrm>
            <a:off x="344488" y="452862"/>
            <a:ext cx="7992888" cy="707886"/>
          </a:xfrm>
          <a:prstGeom prst="rect">
            <a:avLst/>
          </a:prstGeom>
          <a:noFill/>
          <a:ln w="9525">
            <a:noFill/>
            <a:miter lim="800000"/>
            <a:headEnd/>
            <a:tailEnd/>
          </a:ln>
        </p:spPr>
        <p:txBody>
          <a:bodyPr wrap="square">
            <a:spAutoFit/>
          </a:bodyPr>
          <a:lstStyle/>
          <a:p>
            <a:r>
              <a:rPr kumimoji="0" lang="en-US" altLang="ko-KR" sz="4000" b="1" u="sng" dirty="0">
                <a:solidFill>
                  <a:srgbClr val="0000FF"/>
                </a:solidFill>
                <a:latin typeface="Arial" charset="0"/>
                <a:ea typeface="HY견고딕" pitchFamily="18" charset="-127"/>
                <a:cs typeface="Arial" charset="0"/>
              </a:rPr>
              <a:t>Step 3 </a:t>
            </a:r>
            <a:r>
              <a:rPr kumimoji="0" lang="ko-KR" altLang="en-US" sz="4000" b="1" u="sng" dirty="0">
                <a:solidFill>
                  <a:srgbClr val="0000FF"/>
                </a:solidFill>
                <a:latin typeface="Arial" charset="0"/>
                <a:ea typeface="HY견고딕" pitchFamily="18" charset="-127"/>
                <a:cs typeface="Arial" charset="0"/>
              </a:rPr>
              <a:t> </a:t>
            </a:r>
            <a:r>
              <a:rPr kumimoji="0" lang="en-US" altLang="ko-KR" sz="4000" b="1" u="sng" dirty="0">
                <a:solidFill>
                  <a:srgbClr val="0000FF"/>
                </a:solidFill>
                <a:latin typeface="Arial" charset="0"/>
                <a:ea typeface="HY견고딕" pitchFamily="18" charset="-127"/>
                <a:cs typeface="Arial" charset="0"/>
              </a:rPr>
              <a:t>: Design</a:t>
            </a:r>
          </a:p>
        </p:txBody>
      </p:sp>
    </p:spTree>
    <p:extLst>
      <p:ext uri="{BB962C8B-B14F-4D97-AF65-F5344CB8AC3E}">
        <p14:creationId xmlns:p14="http://schemas.microsoft.com/office/powerpoint/2010/main" val="115805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33"/>
          <p:cNvSpPr txBox="1">
            <a:spLocks noChangeArrowheads="1"/>
          </p:cNvSpPr>
          <p:nvPr/>
        </p:nvSpPr>
        <p:spPr bwMode="auto">
          <a:xfrm>
            <a:off x="344488" y="452862"/>
            <a:ext cx="7992888" cy="707886"/>
          </a:xfrm>
          <a:prstGeom prst="rect">
            <a:avLst/>
          </a:prstGeom>
          <a:noFill/>
          <a:ln w="9525">
            <a:noFill/>
            <a:miter lim="800000"/>
            <a:headEnd/>
            <a:tailEnd/>
          </a:ln>
        </p:spPr>
        <p:txBody>
          <a:bodyPr wrap="square">
            <a:spAutoFit/>
          </a:bodyPr>
          <a:lstStyle/>
          <a:p>
            <a:r>
              <a:rPr kumimoji="0" lang="en-US" altLang="ko-KR" sz="4000" u="sng" dirty="0">
                <a:solidFill>
                  <a:srgbClr val="0000FF"/>
                </a:solidFill>
                <a:latin typeface="Arial" charset="0"/>
                <a:ea typeface="HY견고딕" pitchFamily="18" charset="-127"/>
                <a:cs typeface="Arial" charset="0"/>
              </a:rPr>
              <a:t>3 </a:t>
            </a:r>
            <a:r>
              <a:rPr kumimoji="0" lang="ko-KR" altLang="en-US" sz="4000" u="sng" dirty="0">
                <a:solidFill>
                  <a:srgbClr val="0000FF"/>
                </a:solidFill>
                <a:latin typeface="Arial" charset="0"/>
                <a:ea typeface="HY견고딕" pitchFamily="18" charset="-127"/>
                <a:cs typeface="Arial" charset="0"/>
              </a:rPr>
              <a:t>단계 </a:t>
            </a:r>
            <a:r>
              <a:rPr kumimoji="0" lang="en-US" altLang="ko-KR" sz="4000" u="sng" dirty="0">
                <a:solidFill>
                  <a:srgbClr val="0000FF"/>
                </a:solidFill>
                <a:latin typeface="Arial" charset="0"/>
                <a:ea typeface="HY견고딕" pitchFamily="18" charset="-127"/>
                <a:cs typeface="Arial" charset="0"/>
              </a:rPr>
              <a:t>: </a:t>
            </a:r>
            <a:r>
              <a:rPr kumimoji="0" lang="ko-KR" altLang="en-US" sz="4000" u="sng" dirty="0">
                <a:solidFill>
                  <a:srgbClr val="0000FF"/>
                </a:solidFill>
                <a:latin typeface="Arial" charset="0"/>
                <a:ea typeface="HY견고딕" pitchFamily="18" charset="-127"/>
                <a:cs typeface="Arial" charset="0"/>
              </a:rPr>
              <a:t>설계</a:t>
            </a:r>
            <a:endParaRPr kumimoji="0" lang="en-US" altLang="ko-KR" sz="4000" u="sng" dirty="0">
              <a:solidFill>
                <a:srgbClr val="0000FF"/>
              </a:solidFill>
              <a:latin typeface="Arial" charset="0"/>
              <a:ea typeface="HY견고딕" pitchFamily="18" charset="-127"/>
              <a:cs typeface="Arial" charset="0"/>
            </a:endParaRPr>
          </a:p>
        </p:txBody>
      </p:sp>
      <p:sp>
        <p:nvSpPr>
          <p:cNvPr id="7" name="텍스트 상자 7"/>
          <p:cNvSpPr txBox="1"/>
          <p:nvPr/>
        </p:nvSpPr>
        <p:spPr>
          <a:xfrm>
            <a:off x="452500" y="1297809"/>
            <a:ext cx="8856984" cy="5262979"/>
          </a:xfrm>
          <a:prstGeom prst="rect">
            <a:avLst/>
          </a:prstGeom>
          <a:noFill/>
          <a:ln>
            <a:solidFill>
              <a:srgbClr val="7030A0"/>
            </a:solidFill>
          </a:ln>
        </p:spPr>
        <p:txBody>
          <a:bodyPr wrap="square" rtlCol="0">
            <a:spAutoFit/>
          </a:bodyPr>
          <a:lstStyle/>
          <a:p>
            <a:pPr marL="285750" indent="-285750">
              <a:lnSpc>
                <a:spcPct val="150000"/>
              </a:lnSpc>
              <a:buFont typeface="Wingdings" panose="05000000000000000000" pitchFamily="2" charset="2"/>
              <a:buChar char="ü"/>
            </a:pPr>
            <a:r>
              <a:rPr lang="ko-KR" altLang="en-US" sz="1400" b="1" dirty="0">
                <a:solidFill>
                  <a:srgbClr val="0000FF"/>
                </a:solidFill>
                <a:latin typeface="맑은 고딕" panose="020B0503020000020004" pitchFamily="50" charset="-127"/>
                <a:ea typeface="맑은 고딕" panose="020B0503020000020004" pitchFamily="50" charset="-127"/>
              </a:rPr>
              <a:t>물리적 데이터베이스 </a:t>
            </a:r>
            <a:r>
              <a:rPr lang="ko-KR" altLang="en-US" sz="1400" b="1" dirty="0">
                <a:latin typeface="맑은 고딕" panose="020B0503020000020004" pitchFamily="50" charset="-127"/>
                <a:ea typeface="맑은 고딕" panose="020B0503020000020004" pitchFamily="50" charset="-127"/>
              </a:rPr>
              <a:t>설계</a:t>
            </a:r>
            <a:endParaRPr kumimoji="1" lang="en-US" altLang="ko-KR" sz="1400" b="1" dirty="0">
              <a:latin typeface="맑은 고딕" panose="020B0503020000020004" pitchFamily="50" charset="-127"/>
              <a:ea typeface="맑은 고딕" panose="020B0503020000020004" pitchFamily="50" charset="-127"/>
            </a:endParaRPr>
          </a:p>
          <a:p>
            <a:pPr marL="742950" lvl="1" indent="-285750">
              <a:lnSpc>
                <a:spcPct val="150000"/>
              </a:lnSpc>
              <a:buFont typeface="Arial" panose="020B0604020202020204" pitchFamily="34" charset="0"/>
              <a:buChar char="•"/>
            </a:pPr>
            <a:r>
              <a:rPr kumimoji="1" lang="ko-KR" altLang="en-US" sz="1400" b="1" dirty="0">
                <a:latin typeface="맑은 고딕" panose="020B0503020000020004" pitchFamily="50" charset="-127"/>
                <a:ea typeface="맑은 고딕" panose="020B0503020000020004" pitchFamily="50" charset="-127"/>
              </a:rPr>
              <a:t>물리적 데이터베이스는 논리적 데이터베이스 모델에 나타난 각각의 속성들에 대한 </a:t>
            </a:r>
            <a:r>
              <a:rPr kumimoji="1" lang="ko-KR" altLang="en-US" sz="1400" b="1" dirty="0">
                <a:solidFill>
                  <a:srgbClr val="6600CC"/>
                </a:solidFill>
                <a:latin typeface="맑은 고딕" panose="020B0503020000020004" pitchFamily="50" charset="-127"/>
                <a:ea typeface="맑은 고딕" panose="020B0503020000020004" pitchFamily="50" charset="-127"/>
              </a:rPr>
              <a:t>저장 형식</a:t>
            </a:r>
            <a:r>
              <a:rPr kumimoji="1" lang="en-US" altLang="ko-KR" sz="1400" b="1" dirty="0">
                <a:solidFill>
                  <a:srgbClr val="6600CC"/>
                </a:solidFill>
                <a:latin typeface="맑은 고딕" panose="020B0503020000020004" pitchFamily="50" charset="-127"/>
                <a:ea typeface="맑은 고딕" panose="020B0503020000020004" pitchFamily="50" charset="-127"/>
              </a:rPr>
              <a:t>(</a:t>
            </a:r>
            <a:r>
              <a:rPr kumimoji="1" lang="ko-KR" altLang="en-US" sz="1400" b="1" dirty="0">
                <a:solidFill>
                  <a:srgbClr val="6600CC"/>
                </a:solidFill>
                <a:latin typeface="맑은 고딕" panose="020B0503020000020004" pitchFamily="50" charset="-127"/>
                <a:ea typeface="맑은 고딕" panose="020B0503020000020004" pitchFamily="50" charset="-127"/>
              </a:rPr>
              <a:t>데이터 유형</a:t>
            </a:r>
            <a:r>
              <a:rPr lang="en-US" altLang="ko-KR" sz="1400" b="1" dirty="0">
                <a:solidFill>
                  <a:srgbClr val="6600CC"/>
                </a:solidFill>
                <a:latin typeface="맑은 고딕" panose="020B0503020000020004" pitchFamily="50" charset="-127"/>
                <a:ea typeface="맑은 고딕" panose="020B0503020000020004" pitchFamily="50" charset="-127"/>
              </a:rPr>
              <a:t>, data type)</a:t>
            </a:r>
            <a:r>
              <a:rPr lang="ko-KR" altLang="en-US" sz="1400" b="1" dirty="0">
                <a:latin typeface="맑은 고딕" panose="020B0503020000020004" pitchFamily="50" charset="-127"/>
                <a:ea typeface="맑은 고딕" panose="020B0503020000020004" pitchFamily="50" charset="-127"/>
              </a:rPr>
              <a:t>을 결정함</a:t>
            </a:r>
            <a:endParaRPr lang="en-US" altLang="ko-KR" sz="1400" b="1" dirty="0">
              <a:latin typeface="맑은 고딕" panose="020B0503020000020004" pitchFamily="50" charset="-127"/>
              <a:ea typeface="맑은 고딕" panose="020B0503020000020004" pitchFamily="50" charset="-127"/>
            </a:endParaRPr>
          </a:p>
          <a:p>
            <a:pPr marL="1200150" lvl="2" indent="-285750">
              <a:lnSpc>
                <a:spcPct val="150000"/>
              </a:lnSpc>
              <a:buFontTx/>
              <a:buChar char="-"/>
            </a:pPr>
            <a:r>
              <a:rPr lang="en-US" altLang="ko-KR" sz="1200" b="1" dirty="0">
                <a:latin typeface="맑은 고딕" panose="020B0503020000020004" pitchFamily="50" charset="-127"/>
                <a:ea typeface="맑은 고딕" panose="020B0503020000020004" pitchFamily="50" charset="-127"/>
              </a:rPr>
              <a:t>(</a:t>
            </a:r>
            <a:r>
              <a:rPr lang="ko-KR" altLang="en-US" sz="1200" b="1" dirty="0">
                <a:latin typeface="맑은 고딕" panose="020B0503020000020004" pitchFamily="50" charset="-127"/>
                <a:ea typeface="맑은 고딕" panose="020B0503020000020004" pitchFamily="50" charset="-127"/>
              </a:rPr>
              <a:t>예</a:t>
            </a:r>
            <a:r>
              <a:rPr lang="en-US" altLang="ko-KR" sz="1200" b="1" dirty="0">
                <a:latin typeface="맑은 고딕" panose="020B0503020000020004" pitchFamily="50" charset="-127"/>
                <a:ea typeface="맑은 고딕" panose="020B0503020000020004" pitchFamily="50" charset="-127"/>
              </a:rPr>
              <a:t>: </a:t>
            </a:r>
            <a:r>
              <a:rPr lang="ko-KR" altLang="en-US" sz="1200" b="1" dirty="0">
                <a:latin typeface="맑은 고딕" panose="020B0503020000020004" pitchFamily="50" charset="-127"/>
                <a:ea typeface="맑은 고딕" panose="020B0503020000020004" pitchFamily="50" charset="-127"/>
              </a:rPr>
              <a:t>음식 주문 시스템</a:t>
            </a:r>
            <a:r>
              <a:rPr lang="en-US" altLang="ko-KR" sz="1200" b="1" dirty="0">
                <a:latin typeface="맑은 고딕" panose="020B0503020000020004" pitchFamily="50" charset="-127"/>
                <a:ea typeface="맑은 고딕" panose="020B0503020000020004" pitchFamily="50" charset="-127"/>
              </a:rPr>
              <a:t>)</a:t>
            </a:r>
            <a:r>
              <a:rPr lang="ko-KR" altLang="en-US" sz="1200" b="1" dirty="0">
                <a:latin typeface="맑은 고딕" panose="020B0503020000020004" pitchFamily="50" charset="-127"/>
                <a:ea typeface="맑은 고딕" panose="020B0503020000020004" pitchFamily="50" charset="-127"/>
              </a:rPr>
              <a:t> 설계된 논리적 </a:t>
            </a:r>
            <a:r>
              <a:rPr lang="en-US" altLang="ko-KR" sz="1200" b="1" dirty="0">
                <a:latin typeface="맑은 고딕" panose="020B0503020000020004" pitchFamily="50" charset="-127"/>
                <a:ea typeface="맑은 고딕" panose="020B0503020000020004" pitchFamily="50" charset="-127"/>
              </a:rPr>
              <a:t>DB</a:t>
            </a:r>
            <a:r>
              <a:rPr lang="ko-KR" altLang="en-US" sz="1200" b="1" dirty="0">
                <a:latin typeface="맑은 고딕" panose="020B0503020000020004" pitchFamily="50" charset="-127"/>
                <a:ea typeface="맑은 고딕" panose="020B0503020000020004" pitchFamily="50" charset="-127"/>
              </a:rPr>
              <a:t>에서 정의된 각각의 속성에 맞는 데이터 타입을 정의</a:t>
            </a:r>
            <a:endParaRPr lang="en-US" altLang="ko-KR" sz="1200" b="1" dirty="0">
              <a:latin typeface="맑은 고딕" panose="020B0503020000020004" pitchFamily="50" charset="-127"/>
              <a:ea typeface="맑은 고딕" panose="020B0503020000020004" pitchFamily="50" charset="-127"/>
            </a:endParaRPr>
          </a:p>
          <a:p>
            <a:pPr marL="1200150" lvl="2" indent="-285750">
              <a:lnSpc>
                <a:spcPct val="150000"/>
              </a:lnSpc>
              <a:buFontTx/>
              <a:buChar char="-"/>
            </a:pPr>
            <a:r>
              <a:rPr kumimoji="1" lang="ko-KR" altLang="en-US" sz="1200" b="1" dirty="0">
                <a:latin typeface="맑은 고딕" panose="020B0503020000020004" pitchFamily="50" charset="-127"/>
                <a:ea typeface="맑은 고딕" panose="020B0503020000020004" pitchFamily="50" charset="-127"/>
              </a:rPr>
              <a:t>데이터 타입은 </a:t>
            </a:r>
            <a:r>
              <a:rPr kumimoji="1" lang="en-US" altLang="ko-KR" sz="1200" b="1" dirty="0">
                <a:latin typeface="맑은 고딕" panose="020B0503020000020004" pitchFamily="50" charset="-127"/>
                <a:ea typeface="맑은 고딕" panose="020B0503020000020004" pitchFamily="50" charset="-127"/>
              </a:rPr>
              <a:t>CHAR, INT, FLOAT, DOUBLE </a:t>
            </a:r>
            <a:r>
              <a:rPr kumimoji="1" lang="ko-KR" altLang="en-US" sz="1200" b="1" dirty="0">
                <a:latin typeface="맑은 고딕" panose="020B0503020000020004" pitchFamily="50" charset="-127"/>
                <a:ea typeface="맑은 고딕" panose="020B0503020000020004" pitchFamily="50" charset="-127"/>
              </a:rPr>
              <a:t>등 속성값이 가지는 데이터의 특징에 따라 정의할 수 있음</a:t>
            </a:r>
            <a:endParaRPr kumimoji="1" lang="en-US" altLang="ko-KR" sz="1200" b="1" dirty="0">
              <a:latin typeface="맑은 고딕" panose="020B0503020000020004" pitchFamily="50" charset="-127"/>
              <a:ea typeface="맑은 고딕" panose="020B0503020000020004" pitchFamily="50" charset="-127"/>
            </a:endParaRPr>
          </a:p>
          <a:p>
            <a:pPr marL="1200150" lvl="2" indent="-285750">
              <a:lnSpc>
                <a:spcPct val="150000"/>
              </a:lnSpc>
              <a:buFontTx/>
              <a:buChar char="-"/>
            </a:pPr>
            <a:endParaRPr kumimoji="1" lang="en-US" altLang="ko-KR" sz="1200" b="1" dirty="0">
              <a:latin typeface="맑은 고딕" panose="020B0503020000020004" pitchFamily="50" charset="-127"/>
              <a:ea typeface="맑은 고딕" panose="020B0503020000020004" pitchFamily="50" charset="-127"/>
            </a:endParaRPr>
          </a:p>
          <a:p>
            <a:pPr marL="1200150" lvl="2" indent="-285750">
              <a:lnSpc>
                <a:spcPct val="150000"/>
              </a:lnSpc>
              <a:buFontTx/>
              <a:buChar char="-"/>
            </a:pPr>
            <a:endParaRPr kumimoji="1" lang="en-US" altLang="ko-KR" sz="1400" b="1" dirty="0">
              <a:latin typeface="맑은 고딕" panose="020B0503020000020004" pitchFamily="50" charset="-127"/>
              <a:ea typeface="맑은 고딕" panose="020B0503020000020004" pitchFamily="50" charset="-127"/>
            </a:endParaRPr>
          </a:p>
          <a:p>
            <a:pPr marL="742950" lvl="1" indent="-285750">
              <a:lnSpc>
                <a:spcPct val="150000"/>
              </a:lnSpc>
              <a:buFont typeface="Arial" panose="020B0604020202020204" pitchFamily="34" charset="0"/>
              <a:buChar char="•"/>
            </a:pPr>
            <a:endParaRPr lang="en-US" altLang="ko-KR" sz="1400" b="1" dirty="0">
              <a:latin typeface="맑은 고딕" panose="020B0503020000020004" pitchFamily="50" charset="-127"/>
              <a:ea typeface="맑은 고딕" panose="020B0503020000020004" pitchFamily="50" charset="-127"/>
            </a:endParaRPr>
          </a:p>
          <a:p>
            <a:pPr marL="742950" lvl="1" indent="-285750">
              <a:lnSpc>
                <a:spcPct val="150000"/>
              </a:lnSpc>
              <a:buFont typeface="Arial" panose="020B0604020202020204" pitchFamily="34" charset="0"/>
              <a:buChar char="•"/>
            </a:pPr>
            <a:endParaRPr kumimoji="1" lang="en-US" altLang="ko-KR" sz="1400" b="1" dirty="0">
              <a:latin typeface="맑은 고딕" panose="020B0503020000020004" pitchFamily="50" charset="-127"/>
              <a:ea typeface="맑은 고딕" panose="020B0503020000020004" pitchFamily="50" charset="-127"/>
            </a:endParaRPr>
          </a:p>
          <a:p>
            <a:pPr marL="742950" lvl="1" indent="-285750">
              <a:lnSpc>
                <a:spcPct val="150000"/>
              </a:lnSpc>
              <a:buFont typeface="Arial" panose="020B0604020202020204" pitchFamily="34" charset="0"/>
              <a:buChar char="•"/>
            </a:pPr>
            <a:endParaRPr lang="en-US" altLang="ko-KR" sz="1400" b="1" dirty="0">
              <a:latin typeface="맑은 고딕" panose="020B0503020000020004" pitchFamily="50" charset="-127"/>
              <a:ea typeface="맑은 고딕" panose="020B0503020000020004" pitchFamily="50" charset="-127"/>
            </a:endParaRPr>
          </a:p>
          <a:p>
            <a:pPr marL="742950" lvl="1" indent="-285750">
              <a:lnSpc>
                <a:spcPct val="150000"/>
              </a:lnSpc>
              <a:buFont typeface="Arial" panose="020B0604020202020204" pitchFamily="34" charset="0"/>
              <a:buChar char="•"/>
            </a:pPr>
            <a:endParaRPr kumimoji="1" lang="en-US" altLang="ko-KR" sz="1400" b="1" dirty="0">
              <a:latin typeface="맑은 고딕" panose="020B0503020000020004" pitchFamily="50" charset="-127"/>
              <a:ea typeface="맑은 고딕" panose="020B0503020000020004" pitchFamily="50" charset="-127"/>
            </a:endParaRPr>
          </a:p>
          <a:p>
            <a:pPr marL="742950" lvl="1" indent="-285750">
              <a:lnSpc>
                <a:spcPct val="150000"/>
              </a:lnSpc>
              <a:buFont typeface="Arial" panose="020B0604020202020204" pitchFamily="34" charset="0"/>
              <a:buChar char="•"/>
            </a:pPr>
            <a:endParaRPr lang="en-US" altLang="ko-KR" sz="1400" b="1" dirty="0">
              <a:latin typeface="맑은 고딕" panose="020B0503020000020004" pitchFamily="50" charset="-127"/>
              <a:ea typeface="맑은 고딕" panose="020B0503020000020004" pitchFamily="50" charset="-127"/>
            </a:endParaRPr>
          </a:p>
          <a:p>
            <a:pPr marL="742950" lvl="1" indent="-285750">
              <a:lnSpc>
                <a:spcPct val="150000"/>
              </a:lnSpc>
              <a:buFont typeface="Arial" panose="020B0604020202020204" pitchFamily="34" charset="0"/>
              <a:buChar char="•"/>
            </a:pPr>
            <a:r>
              <a:rPr kumimoji="1" lang="ko-KR" altLang="en-US" sz="1400" b="1" dirty="0">
                <a:latin typeface="맑은 고딕" panose="020B0503020000020004" pitchFamily="50" charset="-127"/>
                <a:ea typeface="맑은 고딕" panose="020B0503020000020004" pitchFamily="50" charset="-127"/>
              </a:rPr>
              <a:t>효율적인 데이터 접근을 가능케 하는 데이터 저장 매체와 구조를 결정</a:t>
            </a:r>
            <a:endParaRPr lang="en-US" altLang="ko-KR" sz="1400" b="1" dirty="0">
              <a:latin typeface="맑은 고딕" panose="020B0503020000020004" pitchFamily="50" charset="-127"/>
              <a:ea typeface="맑은 고딕" panose="020B0503020000020004" pitchFamily="50" charset="-127"/>
            </a:endParaRPr>
          </a:p>
          <a:p>
            <a:pPr marL="1200150" lvl="2" indent="-285750">
              <a:lnSpc>
                <a:spcPct val="150000"/>
              </a:lnSpc>
              <a:buFontTx/>
              <a:buChar char="-"/>
            </a:pPr>
            <a:r>
              <a:rPr lang="ko-KR" altLang="en-US" sz="1200" b="1" dirty="0">
                <a:latin typeface="맑은 고딕" panose="020B0503020000020004" pitchFamily="50" charset="-127"/>
                <a:ea typeface="맑은 고딕" panose="020B0503020000020004" pitchFamily="50" charset="-127"/>
              </a:rPr>
              <a:t>보다 빠른 데이터 접근을 가능케 하기 위한 주요 구조로는 고유 키</a:t>
            </a:r>
            <a:r>
              <a:rPr lang="en-US" altLang="ko-KR" sz="1200" b="1" dirty="0">
                <a:latin typeface="맑은 고딕" panose="020B0503020000020004" pitchFamily="50" charset="-127"/>
                <a:ea typeface="맑은 고딕" panose="020B0503020000020004" pitchFamily="50" charset="-127"/>
              </a:rPr>
              <a:t>(key)</a:t>
            </a:r>
            <a:r>
              <a:rPr lang="ko-KR" altLang="en-US" sz="1200" b="1" dirty="0">
                <a:latin typeface="맑은 고딕" panose="020B0503020000020004" pitchFamily="50" charset="-127"/>
                <a:ea typeface="맑은 고딕" panose="020B0503020000020004" pitchFamily="50" charset="-127"/>
              </a:rPr>
              <a:t>와 고유하지 않은 키들에 대한 </a:t>
            </a:r>
            <a:r>
              <a:rPr lang="ko-KR" altLang="en-US" sz="1200" b="1" dirty="0" err="1">
                <a:latin typeface="맑은 고딕" panose="020B0503020000020004" pitchFamily="50" charset="-127"/>
                <a:ea typeface="맑은 고딕" panose="020B0503020000020004" pitchFamily="50" charset="-127"/>
              </a:rPr>
              <a:t>키인덱스</a:t>
            </a:r>
            <a:r>
              <a:rPr lang="en-US" altLang="ko-KR" sz="1200" b="1" dirty="0">
                <a:latin typeface="맑은 고딕" panose="020B0503020000020004" pitchFamily="50" charset="-127"/>
                <a:ea typeface="맑은 고딕" panose="020B0503020000020004" pitchFamily="50" charset="-127"/>
              </a:rPr>
              <a:t>(key index)</a:t>
            </a:r>
            <a:r>
              <a:rPr lang="ko-KR" altLang="en-US" sz="1200" b="1" dirty="0">
                <a:latin typeface="맑은 고딕" panose="020B0503020000020004" pitchFamily="50" charset="-127"/>
                <a:ea typeface="맑은 고딕" panose="020B0503020000020004" pitchFamily="50" charset="-127"/>
              </a:rPr>
              <a:t>가 이용됨</a:t>
            </a:r>
            <a:endParaRPr lang="en-US" altLang="ko-KR" sz="1200" b="1" dirty="0">
              <a:latin typeface="맑은 고딕" panose="020B0503020000020004" pitchFamily="50" charset="-127"/>
              <a:ea typeface="맑은 고딕" panose="020B0503020000020004" pitchFamily="50" charset="-127"/>
            </a:endParaRPr>
          </a:p>
          <a:p>
            <a:pPr marL="1200150" lvl="2" indent="-285750">
              <a:lnSpc>
                <a:spcPct val="150000"/>
              </a:lnSpc>
              <a:buFontTx/>
              <a:buChar char="-"/>
            </a:pPr>
            <a:r>
              <a:rPr lang="ko-KR" altLang="en-US" sz="1200" b="1" dirty="0">
                <a:latin typeface="맑은 고딕" panose="020B0503020000020004" pitchFamily="50" charset="-127"/>
                <a:ea typeface="맑은 고딕" panose="020B0503020000020004" pitchFamily="50" charset="-127"/>
              </a:rPr>
              <a:t>오늘날 주요 데이터 저장 매체로는 </a:t>
            </a:r>
            <a:r>
              <a:rPr lang="ko-KR" altLang="en-US" sz="1200" b="1" dirty="0" err="1">
                <a:latin typeface="맑은 고딕" panose="020B0503020000020004" pitchFamily="50" charset="-127"/>
                <a:ea typeface="맑은 고딕" panose="020B0503020000020004" pitchFamily="50" charset="-127"/>
              </a:rPr>
              <a:t>클라우드</a:t>
            </a:r>
            <a:r>
              <a:rPr lang="ko-KR" altLang="en-US" sz="1200" b="1" dirty="0">
                <a:latin typeface="맑은 고딕" panose="020B0503020000020004" pitchFamily="50" charset="-127"/>
                <a:ea typeface="맑은 고딕" panose="020B0503020000020004" pitchFamily="50" charset="-127"/>
              </a:rPr>
              <a:t> 서버나 빅데이터 저장 및 관리가 용이한 대용량 분산처리시스템이 있으며 대표적인 것으로 </a:t>
            </a:r>
            <a:r>
              <a:rPr lang="en-US" altLang="ko-KR" sz="1200" b="1" dirty="0">
                <a:latin typeface="맑은 고딕" panose="020B0503020000020004" pitchFamily="50" charset="-127"/>
                <a:ea typeface="맑은 고딕" panose="020B0503020000020004" pitchFamily="50" charset="-127"/>
              </a:rPr>
              <a:t>‘</a:t>
            </a:r>
            <a:r>
              <a:rPr lang="ko-KR" altLang="en-US" sz="1200" b="1" dirty="0" err="1">
                <a:latin typeface="맑은 고딕" panose="020B0503020000020004" pitchFamily="50" charset="-127"/>
                <a:ea typeface="맑은 고딕" panose="020B0503020000020004" pitchFamily="50" charset="-127"/>
              </a:rPr>
              <a:t>하둡</a:t>
            </a:r>
            <a:r>
              <a:rPr lang="en-US" altLang="ko-KR" sz="1200" b="1" dirty="0">
                <a:latin typeface="맑은 고딕" panose="020B0503020000020004" pitchFamily="50" charset="-127"/>
                <a:ea typeface="맑은 고딕" panose="020B0503020000020004" pitchFamily="50" charset="-127"/>
              </a:rPr>
              <a:t>(Hadoop)’</a:t>
            </a:r>
            <a:r>
              <a:rPr lang="ko-KR" altLang="en-US" sz="1200" b="1" dirty="0">
                <a:latin typeface="맑은 고딕" panose="020B0503020000020004" pitchFamily="50" charset="-127"/>
                <a:ea typeface="맑은 고딕" panose="020B0503020000020004" pitchFamily="50" charset="-127"/>
              </a:rPr>
              <a:t>이 있음</a:t>
            </a:r>
            <a:endParaRPr kumimoji="1" lang="en-US" altLang="ko-KR" sz="1400" b="1" dirty="0">
              <a:latin typeface="맑은 고딕" panose="020B0503020000020004" pitchFamily="50" charset="-127"/>
              <a:ea typeface="맑은 고딕" panose="020B0503020000020004" pitchFamily="50" charset="-127"/>
            </a:endParaRPr>
          </a:p>
        </p:txBody>
      </p:sp>
      <p:sp>
        <p:nvSpPr>
          <p:cNvPr id="5" name="TextBox 4"/>
          <p:cNvSpPr txBox="1"/>
          <p:nvPr/>
        </p:nvSpPr>
        <p:spPr>
          <a:xfrm>
            <a:off x="3344613" y="705009"/>
            <a:ext cx="2379177" cy="400110"/>
          </a:xfrm>
          <a:prstGeom prst="rect">
            <a:avLst/>
          </a:prstGeom>
          <a:noFill/>
        </p:spPr>
        <p:txBody>
          <a:bodyPr wrap="none" rtlCol="0">
            <a:spAutoFit/>
          </a:bodyPr>
          <a:lstStyle/>
          <a:p>
            <a:r>
              <a:rPr lang="en-US" altLang="ko-KR" sz="2000" b="1" dirty="0">
                <a:solidFill>
                  <a:srgbClr val="0000FF"/>
                </a:solidFill>
                <a:latin typeface="+mn-ea"/>
                <a:ea typeface="+mn-ea"/>
              </a:rPr>
              <a:t>- </a:t>
            </a:r>
            <a:r>
              <a:rPr lang="ko-KR" altLang="en-US" sz="2000" b="1" dirty="0">
                <a:solidFill>
                  <a:srgbClr val="0000FF"/>
                </a:solidFill>
                <a:latin typeface="+mn-ea"/>
                <a:ea typeface="+mn-ea"/>
              </a:rPr>
              <a:t>물리적 설계 </a:t>
            </a:r>
            <a:r>
              <a:rPr lang="en-US" altLang="ko-KR" sz="2000" b="1" dirty="0">
                <a:solidFill>
                  <a:srgbClr val="0000FF"/>
                </a:solidFill>
                <a:latin typeface="+mn-ea"/>
                <a:ea typeface="+mn-ea"/>
              </a:rPr>
              <a:t>(DB)</a:t>
            </a:r>
            <a:endParaRPr lang="ko-KR" altLang="en-US" sz="2000" b="1" dirty="0">
              <a:solidFill>
                <a:srgbClr val="0000FF"/>
              </a:solidFill>
              <a:latin typeface="+mn-ea"/>
              <a:ea typeface="+mn-ea"/>
            </a:endParaRPr>
          </a:p>
        </p:txBody>
      </p:sp>
      <p:graphicFrame>
        <p:nvGraphicFramePr>
          <p:cNvPr id="32" name="표 31"/>
          <p:cNvGraphicFramePr>
            <a:graphicFrameLocks noGrp="1"/>
          </p:cNvGraphicFramePr>
          <p:nvPr>
            <p:extLst>
              <p:ext uri="{D42A27DB-BD31-4B8C-83A1-F6EECF244321}">
                <p14:modId xmlns:p14="http://schemas.microsoft.com/office/powerpoint/2010/main" val="299468888"/>
              </p:ext>
            </p:extLst>
          </p:nvPr>
        </p:nvGraphicFramePr>
        <p:xfrm>
          <a:off x="3235176" y="3284984"/>
          <a:ext cx="1285776" cy="1639972"/>
        </p:xfrm>
        <a:graphic>
          <a:graphicData uri="http://schemas.openxmlformats.org/drawingml/2006/table">
            <a:tbl>
              <a:tblPr firstRow="1" bandRow="1">
                <a:tableStyleId>{5C22544A-7EE6-4342-B048-85BDC9FD1C3A}</a:tableStyleId>
              </a:tblPr>
              <a:tblGrid>
                <a:gridCol w="1285776">
                  <a:extLst>
                    <a:ext uri="{9D8B030D-6E8A-4147-A177-3AD203B41FA5}">
                      <a16:colId xmlns:a16="http://schemas.microsoft.com/office/drawing/2014/main" val="2446014318"/>
                    </a:ext>
                  </a:extLst>
                </a:gridCol>
              </a:tblGrid>
              <a:tr h="310933">
                <a:tc>
                  <a:txBody>
                    <a:bodyPr/>
                    <a:lstStyle/>
                    <a:p>
                      <a:pPr algn="ctr" latinLnBrk="1"/>
                      <a:r>
                        <a:rPr lang="ko-KR" altLang="en-US" sz="1000" dirty="0"/>
                        <a:t>재고 데이터</a:t>
                      </a:r>
                      <a:endParaRPr lang="en-US" altLang="ko-KR" sz="1000" dirty="0"/>
                    </a:p>
                    <a:p>
                      <a:pPr algn="ctr" latinLnBrk="1"/>
                      <a:r>
                        <a:rPr lang="en-US" altLang="ko-KR" sz="1000" dirty="0"/>
                        <a:t>Table</a:t>
                      </a:r>
                      <a:endParaRPr lang="ko-KR" altLang="en-US" sz="1000" dirty="0"/>
                    </a:p>
                  </a:txBody>
                  <a:tcPr anchor="ctr"/>
                </a:tc>
                <a:extLst>
                  <a:ext uri="{0D108BD9-81ED-4DB2-BD59-A6C34878D82A}">
                    <a16:rowId xmlns:a16="http://schemas.microsoft.com/office/drawing/2014/main" val="1054411991"/>
                  </a:ext>
                </a:extLst>
              </a:tr>
              <a:tr h="310933">
                <a:tc>
                  <a:txBody>
                    <a:bodyPr/>
                    <a:lstStyle/>
                    <a:p>
                      <a:pPr algn="ctr" latinLnBrk="1"/>
                      <a:r>
                        <a:rPr lang="en-US" altLang="ko-KR" sz="1000" dirty="0" err="1"/>
                        <a:t>stock_ID</a:t>
                      </a:r>
                      <a:endParaRPr lang="ko-KR" altLang="en-US" sz="1000" dirty="0"/>
                    </a:p>
                  </a:txBody>
                  <a:tcPr anchor="ctr"/>
                </a:tc>
                <a:extLst>
                  <a:ext uri="{0D108BD9-81ED-4DB2-BD59-A6C34878D82A}">
                    <a16:rowId xmlns:a16="http://schemas.microsoft.com/office/drawing/2014/main" val="290591466"/>
                  </a:ext>
                </a:extLst>
              </a:tr>
              <a:tr h="310933">
                <a:tc>
                  <a:txBody>
                    <a:bodyPr/>
                    <a:lstStyle/>
                    <a:p>
                      <a:pPr algn="ctr" latinLnBrk="1"/>
                      <a:r>
                        <a:rPr lang="en-US" altLang="ko-KR" sz="1000" dirty="0" err="1"/>
                        <a:t>number_of_stocks</a:t>
                      </a:r>
                      <a:endParaRPr lang="ko-KR" altLang="en-US" sz="1000" dirty="0"/>
                    </a:p>
                  </a:txBody>
                  <a:tcPr anchor="ctr"/>
                </a:tc>
                <a:extLst>
                  <a:ext uri="{0D108BD9-81ED-4DB2-BD59-A6C34878D82A}">
                    <a16:rowId xmlns:a16="http://schemas.microsoft.com/office/drawing/2014/main" val="2021832463"/>
                  </a:ext>
                </a:extLst>
              </a:tr>
              <a:tr h="310933">
                <a:tc>
                  <a:txBody>
                    <a:bodyPr/>
                    <a:lstStyle/>
                    <a:p>
                      <a:pPr algn="ctr" latinLnBrk="1"/>
                      <a:r>
                        <a:rPr lang="en-US" altLang="ko-KR" sz="1000" dirty="0" err="1"/>
                        <a:t>total_margin</a:t>
                      </a:r>
                      <a:endParaRPr lang="ko-KR" altLang="en-US" sz="1000" dirty="0"/>
                    </a:p>
                  </a:txBody>
                  <a:tcPr anchor="ctr"/>
                </a:tc>
                <a:extLst>
                  <a:ext uri="{0D108BD9-81ED-4DB2-BD59-A6C34878D82A}">
                    <a16:rowId xmlns:a16="http://schemas.microsoft.com/office/drawing/2014/main" val="3426747689"/>
                  </a:ext>
                </a:extLst>
              </a:tr>
              <a:tr h="310933">
                <a:tc>
                  <a:txBody>
                    <a:bodyPr/>
                    <a:lstStyle/>
                    <a:p>
                      <a:pPr algn="ctr" latinLnBrk="1"/>
                      <a:r>
                        <a:rPr lang="en-US" altLang="ko-KR" sz="1000" dirty="0"/>
                        <a:t>….</a:t>
                      </a:r>
                      <a:endParaRPr lang="ko-KR" altLang="en-US" sz="1000" dirty="0"/>
                    </a:p>
                  </a:txBody>
                  <a:tcPr anchor="ctr"/>
                </a:tc>
                <a:extLst>
                  <a:ext uri="{0D108BD9-81ED-4DB2-BD59-A6C34878D82A}">
                    <a16:rowId xmlns:a16="http://schemas.microsoft.com/office/drawing/2014/main" val="3628249153"/>
                  </a:ext>
                </a:extLst>
              </a:tr>
            </a:tbl>
          </a:graphicData>
        </a:graphic>
      </p:graphicFrame>
      <p:graphicFrame>
        <p:nvGraphicFramePr>
          <p:cNvPr id="37" name="표 36"/>
          <p:cNvGraphicFramePr>
            <a:graphicFrameLocks noGrp="1"/>
          </p:cNvGraphicFramePr>
          <p:nvPr>
            <p:extLst>
              <p:ext uri="{D42A27DB-BD31-4B8C-83A1-F6EECF244321}">
                <p14:modId xmlns:p14="http://schemas.microsoft.com/office/powerpoint/2010/main" val="1154641467"/>
              </p:ext>
            </p:extLst>
          </p:nvPr>
        </p:nvGraphicFramePr>
        <p:xfrm>
          <a:off x="1867024" y="3284984"/>
          <a:ext cx="1285776" cy="1639972"/>
        </p:xfrm>
        <a:graphic>
          <a:graphicData uri="http://schemas.openxmlformats.org/drawingml/2006/table">
            <a:tbl>
              <a:tblPr firstRow="1" bandRow="1">
                <a:tableStyleId>{5C22544A-7EE6-4342-B048-85BDC9FD1C3A}</a:tableStyleId>
              </a:tblPr>
              <a:tblGrid>
                <a:gridCol w="1285776">
                  <a:extLst>
                    <a:ext uri="{9D8B030D-6E8A-4147-A177-3AD203B41FA5}">
                      <a16:colId xmlns:a16="http://schemas.microsoft.com/office/drawing/2014/main" val="2446014318"/>
                    </a:ext>
                  </a:extLst>
                </a:gridCol>
              </a:tblGrid>
              <a:tr h="310933">
                <a:tc>
                  <a:txBody>
                    <a:bodyPr/>
                    <a:lstStyle/>
                    <a:p>
                      <a:pPr algn="ctr" latinLnBrk="1"/>
                      <a:r>
                        <a:rPr lang="ko-KR" altLang="en-US" sz="1000" dirty="0"/>
                        <a:t>판매 상품 데이터 </a:t>
                      </a:r>
                      <a:r>
                        <a:rPr lang="en-US" altLang="ko-KR" sz="1000" dirty="0"/>
                        <a:t>Table</a:t>
                      </a:r>
                      <a:endParaRPr lang="ko-KR" altLang="en-US" sz="1000" dirty="0"/>
                    </a:p>
                  </a:txBody>
                  <a:tcPr anchor="ctr"/>
                </a:tc>
                <a:extLst>
                  <a:ext uri="{0D108BD9-81ED-4DB2-BD59-A6C34878D82A}">
                    <a16:rowId xmlns:a16="http://schemas.microsoft.com/office/drawing/2014/main" val="1054411991"/>
                  </a:ext>
                </a:extLst>
              </a:tr>
              <a:tr h="310933">
                <a:tc>
                  <a:txBody>
                    <a:bodyPr/>
                    <a:lstStyle/>
                    <a:p>
                      <a:pPr algn="ctr" latinLnBrk="1"/>
                      <a:r>
                        <a:rPr lang="en-US" altLang="ko-KR" sz="1000" dirty="0" err="1"/>
                        <a:t>product_ID</a:t>
                      </a:r>
                      <a:endParaRPr lang="ko-KR" altLang="en-US" sz="1000" dirty="0"/>
                    </a:p>
                  </a:txBody>
                  <a:tcPr anchor="ctr"/>
                </a:tc>
                <a:extLst>
                  <a:ext uri="{0D108BD9-81ED-4DB2-BD59-A6C34878D82A}">
                    <a16:rowId xmlns:a16="http://schemas.microsoft.com/office/drawing/2014/main" val="290591466"/>
                  </a:ext>
                </a:extLst>
              </a:tr>
              <a:tr h="310933">
                <a:tc>
                  <a:txBody>
                    <a:bodyPr/>
                    <a:lstStyle/>
                    <a:p>
                      <a:pPr algn="ctr" latinLnBrk="1"/>
                      <a:r>
                        <a:rPr lang="en-US" altLang="ko-KR" sz="1000" dirty="0" err="1"/>
                        <a:t>item_name</a:t>
                      </a:r>
                      <a:endParaRPr lang="ko-KR" altLang="en-US" sz="1000" dirty="0"/>
                    </a:p>
                  </a:txBody>
                  <a:tcPr anchor="ctr"/>
                </a:tc>
                <a:extLst>
                  <a:ext uri="{0D108BD9-81ED-4DB2-BD59-A6C34878D82A}">
                    <a16:rowId xmlns:a16="http://schemas.microsoft.com/office/drawing/2014/main" val="2021832463"/>
                  </a:ext>
                </a:extLst>
              </a:tr>
              <a:tr h="310933">
                <a:tc>
                  <a:txBody>
                    <a:bodyPr/>
                    <a:lstStyle/>
                    <a:p>
                      <a:pPr algn="ctr" latinLnBrk="1"/>
                      <a:r>
                        <a:rPr lang="en-US" altLang="ko-KR" sz="1000" dirty="0"/>
                        <a:t>price</a:t>
                      </a:r>
                      <a:endParaRPr lang="ko-KR" altLang="en-US" sz="1000" dirty="0"/>
                    </a:p>
                  </a:txBody>
                  <a:tcPr anchor="ctr"/>
                </a:tc>
                <a:extLst>
                  <a:ext uri="{0D108BD9-81ED-4DB2-BD59-A6C34878D82A}">
                    <a16:rowId xmlns:a16="http://schemas.microsoft.com/office/drawing/2014/main" val="3628249153"/>
                  </a:ext>
                </a:extLst>
              </a:tr>
              <a:tr h="310933">
                <a:tc>
                  <a:txBody>
                    <a:bodyPr/>
                    <a:lstStyle/>
                    <a:p>
                      <a:pPr algn="ctr" latinLnBrk="1"/>
                      <a:r>
                        <a:rPr lang="en-US" altLang="ko-KR" sz="1000" dirty="0"/>
                        <a:t>….</a:t>
                      </a:r>
                      <a:endParaRPr lang="ko-KR" altLang="en-US" sz="1000" dirty="0"/>
                    </a:p>
                  </a:txBody>
                  <a:tcPr anchor="ctr"/>
                </a:tc>
                <a:extLst>
                  <a:ext uri="{0D108BD9-81ED-4DB2-BD59-A6C34878D82A}">
                    <a16:rowId xmlns:a16="http://schemas.microsoft.com/office/drawing/2014/main" val="2466761989"/>
                  </a:ext>
                </a:extLst>
              </a:tr>
            </a:tbl>
          </a:graphicData>
        </a:graphic>
      </p:graphicFrame>
      <p:graphicFrame>
        <p:nvGraphicFramePr>
          <p:cNvPr id="38" name="표 37"/>
          <p:cNvGraphicFramePr>
            <a:graphicFrameLocks noGrp="1"/>
          </p:cNvGraphicFramePr>
          <p:nvPr>
            <p:extLst>
              <p:ext uri="{D42A27DB-BD31-4B8C-83A1-F6EECF244321}">
                <p14:modId xmlns:p14="http://schemas.microsoft.com/office/powerpoint/2010/main" val="3527535676"/>
              </p:ext>
            </p:extLst>
          </p:nvPr>
        </p:nvGraphicFramePr>
        <p:xfrm>
          <a:off x="4942632" y="3301196"/>
          <a:ext cx="1995488" cy="1639972"/>
        </p:xfrm>
        <a:graphic>
          <a:graphicData uri="http://schemas.openxmlformats.org/drawingml/2006/table">
            <a:tbl>
              <a:tblPr firstRow="1" bandRow="1">
                <a:tableStyleId>{5C22544A-7EE6-4342-B048-85BDC9FD1C3A}</a:tableStyleId>
              </a:tblPr>
              <a:tblGrid>
                <a:gridCol w="1177764">
                  <a:extLst>
                    <a:ext uri="{9D8B030D-6E8A-4147-A177-3AD203B41FA5}">
                      <a16:colId xmlns:a16="http://schemas.microsoft.com/office/drawing/2014/main" val="2446014318"/>
                    </a:ext>
                  </a:extLst>
                </a:gridCol>
                <a:gridCol w="817724">
                  <a:extLst>
                    <a:ext uri="{9D8B030D-6E8A-4147-A177-3AD203B41FA5}">
                      <a16:colId xmlns:a16="http://schemas.microsoft.com/office/drawing/2014/main" val="2318038642"/>
                    </a:ext>
                  </a:extLst>
                </a:gridCol>
              </a:tblGrid>
              <a:tr h="310933">
                <a:tc>
                  <a:txBody>
                    <a:bodyPr/>
                    <a:lstStyle/>
                    <a:p>
                      <a:pPr algn="ctr" latinLnBrk="1"/>
                      <a:r>
                        <a:rPr lang="ko-KR" altLang="en-US" sz="1000" dirty="0"/>
                        <a:t>판매 상품 데이터 </a:t>
                      </a:r>
                      <a:r>
                        <a:rPr lang="en-US" altLang="ko-KR" sz="1000" dirty="0"/>
                        <a:t>Table</a:t>
                      </a:r>
                      <a:endParaRPr lang="ko-KR" altLang="en-US" sz="1000" dirty="0"/>
                    </a:p>
                  </a:txBody>
                  <a:tcPr anchor="ctr"/>
                </a:tc>
                <a:tc>
                  <a:txBody>
                    <a:bodyPr/>
                    <a:lstStyle/>
                    <a:p>
                      <a:pPr algn="ctr" latinLnBrk="1"/>
                      <a:r>
                        <a:rPr lang="en-US" altLang="ko-KR" sz="1000" dirty="0"/>
                        <a:t>Data type</a:t>
                      </a:r>
                      <a:endParaRPr lang="ko-KR" altLang="en-US" sz="1000" dirty="0"/>
                    </a:p>
                  </a:txBody>
                  <a:tcPr anchor="ctr"/>
                </a:tc>
                <a:extLst>
                  <a:ext uri="{0D108BD9-81ED-4DB2-BD59-A6C34878D82A}">
                    <a16:rowId xmlns:a16="http://schemas.microsoft.com/office/drawing/2014/main" val="1054411991"/>
                  </a:ext>
                </a:extLst>
              </a:tr>
              <a:tr h="310933">
                <a:tc>
                  <a:txBody>
                    <a:bodyPr/>
                    <a:lstStyle/>
                    <a:p>
                      <a:pPr algn="ctr" latinLnBrk="1"/>
                      <a:r>
                        <a:rPr lang="en-US" altLang="ko-KR" sz="1000" dirty="0" err="1"/>
                        <a:t>product_ID</a:t>
                      </a:r>
                      <a:endParaRPr lang="ko-KR" altLang="en-US" sz="1000" dirty="0"/>
                    </a:p>
                  </a:txBody>
                  <a:tcPr anchor="ctr"/>
                </a:tc>
                <a:tc>
                  <a:txBody>
                    <a:bodyPr/>
                    <a:lstStyle/>
                    <a:p>
                      <a:pPr algn="ctr" latinLnBrk="1"/>
                      <a:r>
                        <a:rPr lang="en-US" altLang="ko-KR" sz="1000" dirty="0"/>
                        <a:t>CHAR_10</a:t>
                      </a:r>
                      <a:endParaRPr lang="ko-KR" altLang="en-US" sz="1000" dirty="0"/>
                    </a:p>
                  </a:txBody>
                  <a:tcPr anchor="ctr"/>
                </a:tc>
                <a:extLst>
                  <a:ext uri="{0D108BD9-81ED-4DB2-BD59-A6C34878D82A}">
                    <a16:rowId xmlns:a16="http://schemas.microsoft.com/office/drawing/2014/main" val="290591466"/>
                  </a:ext>
                </a:extLst>
              </a:tr>
              <a:tr h="310933">
                <a:tc>
                  <a:txBody>
                    <a:bodyPr/>
                    <a:lstStyle/>
                    <a:p>
                      <a:pPr algn="ctr" latinLnBrk="1"/>
                      <a:r>
                        <a:rPr lang="en-US" altLang="ko-KR" sz="1000" dirty="0" err="1"/>
                        <a:t>item_name</a:t>
                      </a:r>
                      <a:endParaRPr lang="ko-KR" altLang="en-US" sz="1000" dirty="0"/>
                    </a:p>
                  </a:txBody>
                  <a:tcPr anchor="ctr"/>
                </a:tc>
                <a:tc>
                  <a:txBody>
                    <a:bodyPr/>
                    <a:lstStyle/>
                    <a:p>
                      <a:pPr algn="ctr" latinLnBrk="1"/>
                      <a:r>
                        <a:rPr lang="en-US" altLang="ko-KR" sz="1000" dirty="0"/>
                        <a:t>CHAR_30</a:t>
                      </a:r>
                      <a:endParaRPr lang="ko-KR" altLang="en-US" sz="1000" dirty="0"/>
                    </a:p>
                  </a:txBody>
                  <a:tcPr anchor="ctr"/>
                </a:tc>
                <a:extLst>
                  <a:ext uri="{0D108BD9-81ED-4DB2-BD59-A6C34878D82A}">
                    <a16:rowId xmlns:a16="http://schemas.microsoft.com/office/drawing/2014/main" val="2021832463"/>
                  </a:ext>
                </a:extLst>
              </a:tr>
              <a:tr h="310933">
                <a:tc>
                  <a:txBody>
                    <a:bodyPr/>
                    <a:lstStyle/>
                    <a:p>
                      <a:pPr algn="ctr" latinLnBrk="1"/>
                      <a:r>
                        <a:rPr lang="en-US" altLang="ko-KR" sz="1000" dirty="0"/>
                        <a:t>price</a:t>
                      </a:r>
                      <a:endParaRPr lang="ko-KR" altLang="en-US" sz="1000" dirty="0"/>
                    </a:p>
                  </a:txBody>
                  <a:tcPr anchor="ctr"/>
                </a:tc>
                <a:tc>
                  <a:txBody>
                    <a:bodyPr/>
                    <a:lstStyle/>
                    <a:p>
                      <a:pPr algn="ctr" latinLnBrk="1"/>
                      <a:r>
                        <a:rPr lang="en-US" altLang="ko-KR" sz="1000" dirty="0"/>
                        <a:t>CHAR_20</a:t>
                      </a:r>
                      <a:endParaRPr lang="ko-KR" altLang="en-US" sz="1000" dirty="0"/>
                    </a:p>
                  </a:txBody>
                  <a:tcPr anchor="ctr"/>
                </a:tc>
                <a:extLst>
                  <a:ext uri="{0D108BD9-81ED-4DB2-BD59-A6C34878D82A}">
                    <a16:rowId xmlns:a16="http://schemas.microsoft.com/office/drawing/2014/main" val="3628249153"/>
                  </a:ext>
                </a:extLst>
              </a:tr>
              <a:tr h="310933">
                <a:tc>
                  <a:txBody>
                    <a:bodyPr/>
                    <a:lstStyle/>
                    <a:p>
                      <a:pPr algn="ctr" latinLnBrk="1"/>
                      <a:r>
                        <a:rPr lang="en-US" altLang="ko-KR" sz="1000" dirty="0"/>
                        <a:t>….</a:t>
                      </a:r>
                      <a:endParaRPr lang="ko-KR" altLang="en-US" sz="1000" dirty="0"/>
                    </a:p>
                  </a:txBody>
                  <a:tcPr anchor="ctr"/>
                </a:tc>
                <a:tc>
                  <a:txBody>
                    <a:bodyPr/>
                    <a:lstStyle/>
                    <a:p>
                      <a:pPr algn="ctr" latinLnBrk="1"/>
                      <a:r>
                        <a:rPr lang="en-US" altLang="ko-KR" sz="1000" dirty="0"/>
                        <a:t>….</a:t>
                      </a:r>
                      <a:endParaRPr lang="ko-KR" altLang="en-US" sz="1000" dirty="0"/>
                    </a:p>
                  </a:txBody>
                  <a:tcPr anchor="ctr"/>
                </a:tc>
                <a:extLst>
                  <a:ext uri="{0D108BD9-81ED-4DB2-BD59-A6C34878D82A}">
                    <a16:rowId xmlns:a16="http://schemas.microsoft.com/office/drawing/2014/main" val="2466761989"/>
                  </a:ext>
                </a:extLst>
              </a:tr>
            </a:tbl>
          </a:graphicData>
        </a:graphic>
      </p:graphicFrame>
      <p:sp>
        <p:nvSpPr>
          <p:cNvPr id="39" name="오른쪽 화살표 38"/>
          <p:cNvSpPr/>
          <p:nvPr/>
        </p:nvSpPr>
        <p:spPr>
          <a:xfrm>
            <a:off x="4582592" y="3839799"/>
            <a:ext cx="298400" cy="6480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aphicFrame>
        <p:nvGraphicFramePr>
          <p:cNvPr id="40" name="표 39"/>
          <p:cNvGraphicFramePr>
            <a:graphicFrameLocks noGrp="1"/>
          </p:cNvGraphicFramePr>
          <p:nvPr>
            <p:extLst>
              <p:ext uri="{D42A27DB-BD31-4B8C-83A1-F6EECF244321}">
                <p14:modId xmlns:p14="http://schemas.microsoft.com/office/powerpoint/2010/main" val="2542342180"/>
              </p:ext>
            </p:extLst>
          </p:nvPr>
        </p:nvGraphicFramePr>
        <p:xfrm>
          <a:off x="7030864" y="3301196"/>
          <a:ext cx="2137148" cy="1639972"/>
        </p:xfrm>
        <a:graphic>
          <a:graphicData uri="http://schemas.openxmlformats.org/drawingml/2006/table">
            <a:tbl>
              <a:tblPr firstRow="1" bandRow="1">
                <a:tableStyleId>{5C22544A-7EE6-4342-B048-85BDC9FD1C3A}</a:tableStyleId>
              </a:tblPr>
              <a:tblGrid>
                <a:gridCol w="1248594">
                  <a:extLst>
                    <a:ext uri="{9D8B030D-6E8A-4147-A177-3AD203B41FA5}">
                      <a16:colId xmlns:a16="http://schemas.microsoft.com/office/drawing/2014/main" val="2446014318"/>
                    </a:ext>
                  </a:extLst>
                </a:gridCol>
                <a:gridCol w="888554">
                  <a:extLst>
                    <a:ext uri="{9D8B030D-6E8A-4147-A177-3AD203B41FA5}">
                      <a16:colId xmlns:a16="http://schemas.microsoft.com/office/drawing/2014/main" val="3599064434"/>
                    </a:ext>
                  </a:extLst>
                </a:gridCol>
              </a:tblGrid>
              <a:tr h="310933">
                <a:tc>
                  <a:txBody>
                    <a:bodyPr/>
                    <a:lstStyle/>
                    <a:p>
                      <a:pPr algn="ctr" latinLnBrk="1"/>
                      <a:r>
                        <a:rPr lang="ko-KR" altLang="en-US" sz="1000" dirty="0"/>
                        <a:t>재고 데이터</a:t>
                      </a:r>
                      <a:endParaRPr lang="en-US" altLang="ko-KR" sz="1000" dirty="0"/>
                    </a:p>
                    <a:p>
                      <a:pPr algn="ctr" latinLnBrk="1"/>
                      <a:r>
                        <a:rPr lang="en-US" altLang="ko-KR" sz="1000" dirty="0"/>
                        <a:t>Table</a:t>
                      </a:r>
                      <a:endParaRPr lang="ko-KR" altLang="en-US" sz="1000" dirty="0"/>
                    </a:p>
                  </a:txBody>
                  <a:tcPr anchor="ctr"/>
                </a:tc>
                <a:tc>
                  <a:txBody>
                    <a:bodyPr/>
                    <a:lstStyle/>
                    <a:p>
                      <a:pPr algn="ctr" latinLnBrk="1"/>
                      <a:r>
                        <a:rPr lang="en-US" altLang="ko-KR" sz="1000" dirty="0"/>
                        <a:t>Data</a:t>
                      </a:r>
                      <a:r>
                        <a:rPr lang="en-US" altLang="ko-KR" sz="1000" baseline="0" dirty="0"/>
                        <a:t> type</a:t>
                      </a:r>
                      <a:endParaRPr lang="ko-KR" altLang="en-US" sz="1000" dirty="0"/>
                    </a:p>
                  </a:txBody>
                  <a:tcPr anchor="ctr"/>
                </a:tc>
                <a:extLst>
                  <a:ext uri="{0D108BD9-81ED-4DB2-BD59-A6C34878D82A}">
                    <a16:rowId xmlns:a16="http://schemas.microsoft.com/office/drawing/2014/main" val="1054411991"/>
                  </a:ext>
                </a:extLst>
              </a:tr>
              <a:tr h="310933">
                <a:tc>
                  <a:txBody>
                    <a:bodyPr/>
                    <a:lstStyle/>
                    <a:p>
                      <a:pPr algn="ctr" latinLnBrk="1"/>
                      <a:r>
                        <a:rPr lang="en-US" altLang="ko-KR" sz="1000" dirty="0" err="1"/>
                        <a:t>stock_ID</a:t>
                      </a:r>
                      <a:endParaRPr lang="ko-KR" altLang="en-US" sz="1000" dirty="0"/>
                    </a:p>
                  </a:txBody>
                  <a:tcPr anchor="ctr"/>
                </a:tc>
                <a:tc>
                  <a:txBody>
                    <a:bodyPr/>
                    <a:lstStyle/>
                    <a:p>
                      <a:pPr algn="ctr" latinLnBrk="1"/>
                      <a:r>
                        <a:rPr lang="en-US" altLang="ko-KR" sz="1000" dirty="0"/>
                        <a:t>CHAR_10</a:t>
                      </a:r>
                      <a:endParaRPr lang="ko-KR" altLang="en-US" sz="1000" dirty="0"/>
                    </a:p>
                  </a:txBody>
                  <a:tcPr anchor="ctr"/>
                </a:tc>
                <a:extLst>
                  <a:ext uri="{0D108BD9-81ED-4DB2-BD59-A6C34878D82A}">
                    <a16:rowId xmlns:a16="http://schemas.microsoft.com/office/drawing/2014/main" val="290591466"/>
                  </a:ext>
                </a:extLst>
              </a:tr>
              <a:tr h="310933">
                <a:tc>
                  <a:txBody>
                    <a:bodyPr/>
                    <a:lstStyle/>
                    <a:p>
                      <a:pPr algn="ctr" latinLnBrk="1"/>
                      <a:r>
                        <a:rPr lang="en-US" altLang="ko-KR" sz="1000" dirty="0" err="1"/>
                        <a:t>number_of_stocks</a:t>
                      </a:r>
                      <a:endParaRPr lang="ko-KR" altLang="en-US" sz="1000" dirty="0"/>
                    </a:p>
                  </a:txBody>
                  <a:tcPr anchor="ctr"/>
                </a:tc>
                <a:tc>
                  <a:txBody>
                    <a:bodyPr/>
                    <a:lstStyle/>
                    <a:p>
                      <a:pPr algn="ctr" latinLnBrk="1"/>
                      <a:r>
                        <a:rPr lang="en-US" altLang="ko-KR" sz="1000" dirty="0"/>
                        <a:t>INT_10</a:t>
                      </a:r>
                      <a:endParaRPr lang="ko-KR" altLang="en-US" sz="1000" dirty="0"/>
                    </a:p>
                  </a:txBody>
                  <a:tcPr anchor="ctr"/>
                </a:tc>
                <a:extLst>
                  <a:ext uri="{0D108BD9-81ED-4DB2-BD59-A6C34878D82A}">
                    <a16:rowId xmlns:a16="http://schemas.microsoft.com/office/drawing/2014/main" val="2021832463"/>
                  </a:ext>
                </a:extLst>
              </a:tr>
              <a:tr h="310933">
                <a:tc>
                  <a:txBody>
                    <a:bodyPr/>
                    <a:lstStyle/>
                    <a:p>
                      <a:pPr algn="ctr" latinLnBrk="1"/>
                      <a:r>
                        <a:rPr lang="en-US" altLang="ko-KR" sz="1000" dirty="0" err="1"/>
                        <a:t>total_margin</a:t>
                      </a:r>
                      <a:endParaRPr lang="ko-KR" altLang="en-US" sz="1000" dirty="0"/>
                    </a:p>
                  </a:txBody>
                  <a:tcPr anchor="ctr"/>
                </a:tc>
                <a:tc>
                  <a:txBody>
                    <a:bodyPr/>
                    <a:lstStyle/>
                    <a:p>
                      <a:pPr algn="ctr" latinLnBrk="1"/>
                      <a:r>
                        <a:rPr lang="en-US" altLang="ko-KR" sz="1000" dirty="0"/>
                        <a:t>DOUBLE_20</a:t>
                      </a:r>
                      <a:endParaRPr lang="ko-KR" altLang="en-US" sz="1000" dirty="0"/>
                    </a:p>
                  </a:txBody>
                  <a:tcPr anchor="ctr"/>
                </a:tc>
                <a:extLst>
                  <a:ext uri="{0D108BD9-81ED-4DB2-BD59-A6C34878D82A}">
                    <a16:rowId xmlns:a16="http://schemas.microsoft.com/office/drawing/2014/main" val="3426747689"/>
                  </a:ext>
                </a:extLst>
              </a:tr>
              <a:tr h="310933">
                <a:tc>
                  <a:txBody>
                    <a:bodyPr/>
                    <a:lstStyle/>
                    <a:p>
                      <a:pPr algn="ctr" latinLnBrk="1"/>
                      <a:r>
                        <a:rPr lang="en-US" altLang="ko-KR" sz="1000" dirty="0"/>
                        <a:t>….</a:t>
                      </a:r>
                      <a:endParaRPr lang="ko-KR" altLang="en-US" sz="1000" dirty="0"/>
                    </a:p>
                  </a:txBody>
                  <a:tcPr anchor="ctr"/>
                </a:tc>
                <a:tc>
                  <a:txBody>
                    <a:bodyPr/>
                    <a:lstStyle/>
                    <a:p>
                      <a:pPr algn="ctr" latinLnBrk="1"/>
                      <a:r>
                        <a:rPr lang="en-US" altLang="ko-KR" sz="1000" dirty="0"/>
                        <a:t>….</a:t>
                      </a:r>
                      <a:endParaRPr lang="ko-KR" altLang="en-US" sz="1000" dirty="0"/>
                    </a:p>
                  </a:txBody>
                  <a:tcPr anchor="ctr"/>
                </a:tc>
                <a:extLst>
                  <a:ext uri="{0D108BD9-81ED-4DB2-BD59-A6C34878D82A}">
                    <a16:rowId xmlns:a16="http://schemas.microsoft.com/office/drawing/2014/main" val="3628249153"/>
                  </a:ext>
                </a:extLst>
              </a:tr>
            </a:tbl>
          </a:graphicData>
        </a:graphic>
      </p:graphicFrame>
      <p:sp>
        <p:nvSpPr>
          <p:cNvPr id="2" name="직사각형 1"/>
          <p:cNvSpPr/>
          <p:nvPr/>
        </p:nvSpPr>
        <p:spPr>
          <a:xfrm>
            <a:off x="8304024" y="3301196"/>
            <a:ext cx="832992" cy="1639972"/>
          </a:xfrm>
          <a:prstGeom prst="rect">
            <a:avLst/>
          </a:prstGeom>
          <a:no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a:p>
        </p:txBody>
      </p:sp>
      <p:sp>
        <p:nvSpPr>
          <p:cNvPr id="13" name="직사각형 12"/>
          <p:cNvSpPr/>
          <p:nvPr/>
        </p:nvSpPr>
        <p:spPr>
          <a:xfrm>
            <a:off x="6118466" y="3312499"/>
            <a:ext cx="832992" cy="1639972"/>
          </a:xfrm>
          <a:prstGeom prst="rect">
            <a:avLst/>
          </a:prstGeom>
          <a:no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ko-KR" altLang="en-US"/>
          </a:p>
        </p:txBody>
      </p:sp>
    </p:spTree>
    <p:extLst>
      <p:ext uri="{BB962C8B-B14F-4D97-AF65-F5344CB8AC3E}">
        <p14:creationId xmlns:p14="http://schemas.microsoft.com/office/powerpoint/2010/main" val="3929076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텍스트 상자 7"/>
          <p:cNvSpPr txBox="1"/>
          <p:nvPr/>
        </p:nvSpPr>
        <p:spPr>
          <a:xfrm>
            <a:off x="488504" y="1268760"/>
            <a:ext cx="8856984" cy="4247317"/>
          </a:xfrm>
          <a:prstGeom prst="rect">
            <a:avLst/>
          </a:prstGeom>
          <a:noFill/>
          <a:ln>
            <a:solidFill>
              <a:srgbClr val="7030A0"/>
            </a:solidFill>
          </a:ln>
        </p:spPr>
        <p:txBody>
          <a:bodyPr wrap="square" rtlCol="0">
            <a:spAutoFit/>
          </a:bodyPr>
          <a:lstStyle/>
          <a:p>
            <a:pPr marL="285750" indent="-285750">
              <a:lnSpc>
                <a:spcPct val="150000"/>
              </a:lnSpc>
              <a:buFont typeface="Wingdings" panose="05000000000000000000" pitchFamily="2" charset="2"/>
              <a:buChar char="ü"/>
            </a:pPr>
            <a:r>
              <a:rPr lang="en-US" altLang="ko-KR" sz="1600" b="1" dirty="0">
                <a:solidFill>
                  <a:srgbClr val="6600CC"/>
                </a:solidFill>
                <a:latin typeface="맑은 고딕" panose="020B0503020000020004" pitchFamily="50" charset="-127"/>
                <a:ea typeface="맑은 고딕" panose="020B0503020000020004" pitchFamily="50" charset="-127"/>
              </a:rPr>
              <a:t>Entity-Relationship Diagram(</a:t>
            </a:r>
            <a:r>
              <a:rPr lang="en-US" altLang="ko-KR" sz="1600" b="1" dirty="0" err="1">
                <a:solidFill>
                  <a:srgbClr val="6600CC"/>
                </a:solidFill>
                <a:latin typeface="맑은 고딕" panose="020B0503020000020004" pitchFamily="50" charset="-127"/>
                <a:ea typeface="맑은 고딕" panose="020B0503020000020004" pitchFamily="50" charset="-127"/>
              </a:rPr>
              <a:t>ERD</a:t>
            </a:r>
            <a:r>
              <a:rPr lang="en-US" altLang="ko-KR" sz="1600" b="1" dirty="0">
                <a:solidFill>
                  <a:srgbClr val="6600CC"/>
                </a:solidFill>
                <a:latin typeface="맑은 고딕" panose="020B0503020000020004" pitchFamily="50" charset="-127"/>
                <a:ea typeface="맑은 고딕" panose="020B0503020000020004" pitchFamily="50" charset="-127"/>
              </a:rPr>
              <a:t>)</a:t>
            </a:r>
            <a:r>
              <a:rPr lang="ko-KR" altLang="en-US" sz="1600" b="1" dirty="0">
                <a:latin typeface="맑은 고딕" panose="020B0503020000020004" pitchFamily="50" charset="-127"/>
                <a:ea typeface="맑은 고딕" panose="020B0503020000020004" pitchFamily="50" charset="-127"/>
              </a:rPr>
              <a:t> </a:t>
            </a:r>
            <a:r>
              <a:rPr lang="en-US" altLang="ko-KR" sz="1600" b="1" dirty="0">
                <a:latin typeface="맑은 고딕" panose="020B0503020000020004" pitchFamily="50" charset="-127"/>
                <a:ea typeface="맑은 고딕" panose="020B0503020000020004" pitchFamily="50" charset="-127"/>
              </a:rPr>
              <a:t>Creation</a:t>
            </a:r>
            <a:endParaRPr kumimoji="1" lang="en-US" altLang="ko-KR" sz="1600" b="1" dirty="0">
              <a:latin typeface="맑은 고딕" panose="020B0503020000020004" pitchFamily="50" charset="-127"/>
              <a:ea typeface="맑은 고딕" panose="020B0503020000020004" pitchFamily="50" charset="-127"/>
            </a:endParaRPr>
          </a:p>
          <a:p>
            <a:pPr marL="742950" lvl="1" indent="-285750">
              <a:lnSpc>
                <a:spcPct val="150000"/>
              </a:lnSpc>
              <a:buFont typeface="Arial" panose="020B0604020202020204" pitchFamily="34" charset="0"/>
              <a:buChar char="•"/>
            </a:pPr>
            <a:r>
              <a:rPr lang="en-US" altLang="ko-KR" sz="1600" b="1" dirty="0">
                <a:latin typeface="맑은 고딕" panose="020B0503020000020004" pitchFamily="50" charset="-127"/>
                <a:ea typeface="맑은 고딕" panose="020B0503020000020004" pitchFamily="50" charset="-127"/>
              </a:rPr>
              <a:t>The end product of the DB design, the </a:t>
            </a:r>
            <a:r>
              <a:rPr lang="en-US" altLang="ko-KR" sz="1600" b="1" dirty="0" err="1">
                <a:latin typeface="맑은 고딕" panose="020B0503020000020004" pitchFamily="50" charset="-127"/>
                <a:ea typeface="맑은 고딕" panose="020B0503020000020004" pitchFamily="50" charset="-127"/>
              </a:rPr>
              <a:t>ERD</a:t>
            </a:r>
            <a:r>
              <a:rPr lang="en-US" altLang="ko-KR" sz="1600" b="1" dirty="0">
                <a:latin typeface="맑은 고딕" panose="020B0503020000020004" pitchFamily="50" charset="-127"/>
                <a:ea typeface="맑은 고딕" panose="020B0503020000020004" pitchFamily="50" charset="-127"/>
              </a:rPr>
              <a:t>, is a schematic of the relationship of each object in the DB design results.</a:t>
            </a:r>
          </a:p>
          <a:p>
            <a:pPr marL="742950" lvl="1" indent="-285750">
              <a:lnSpc>
                <a:spcPct val="150000"/>
              </a:lnSpc>
              <a:buFont typeface="Arial" panose="020B0604020202020204" pitchFamily="34" charset="0"/>
              <a:buChar char="•"/>
            </a:pPr>
            <a:r>
              <a:rPr lang="en-US" altLang="ko-KR" sz="1600" b="1" dirty="0" err="1">
                <a:latin typeface="맑은 고딕" panose="020B0503020000020004" pitchFamily="50" charset="-127"/>
                <a:ea typeface="맑은 고딕" panose="020B0503020000020004" pitchFamily="50" charset="-127"/>
              </a:rPr>
              <a:t>ERD</a:t>
            </a:r>
            <a:r>
              <a:rPr lang="en-US" altLang="ko-KR" sz="1600" b="1" dirty="0">
                <a:latin typeface="맑은 고딕" panose="020B0503020000020004" pitchFamily="50" charset="-127"/>
                <a:ea typeface="맑은 고딕" panose="020B0503020000020004" pitchFamily="50" charset="-127"/>
              </a:rPr>
              <a:t> must be created in the implementation of DBMS and has various tools to create the </a:t>
            </a:r>
            <a:r>
              <a:rPr lang="en-US" altLang="ko-KR" sz="1600" b="1" dirty="0" err="1">
                <a:latin typeface="맑은 고딕" panose="020B0503020000020004" pitchFamily="50" charset="-127"/>
                <a:ea typeface="맑은 고딕" panose="020B0503020000020004" pitchFamily="50" charset="-127"/>
              </a:rPr>
              <a:t>ERD</a:t>
            </a:r>
            <a:r>
              <a:rPr lang="en-US" altLang="ko-KR" sz="1600" b="1" dirty="0">
                <a:latin typeface="맑은 고딕" panose="020B0503020000020004" pitchFamily="50" charset="-127"/>
                <a:ea typeface="맑은 고딕" panose="020B0503020000020004" pitchFamily="50" charset="-127"/>
              </a:rPr>
              <a:t> (ex. </a:t>
            </a:r>
            <a:r>
              <a:rPr lang="en-US" altLang="ko-KR" sz="1600" b="1" dirty="0" err="1">
                <a:latin typeface="맑은 고딕" panose="020B0503020000020004" pitchFamily="50" charset="-127"/>
                <a:ea typeface="맑은 고딕" panose="020B0503020000020004" pitchFamily="50" charset="-127"/>
              </a:rPr>
              <a:t>ERwin</a:t>
            </a:r>
            <a:r>
              <a:rPr lang="en-US" altLang="ko-KR" sz="1600" b="1" dirty="0">
                <a:latin typeface="맑은 고딕" panose="020B0503020000020004" pitchFamily="50" charset="-127"/>
                <a:ea typeface="맑은 고딕" panose="020B0503020000020004" pitchFamily="50" charset="-127"/>
              </a:rPr>
              <a:t>, </a:t>
            </a:r>
            <a:r>
              <a:rPr lang="en-US" altLang="ko-KR" sz="1600" b="1" dirty="0" err="1">
                <a:latin typeface="맑은 고딕" panose="020B0503020000020004" pitchFamily="50" charset="-127"/>
                <a:ea typeface="맑은 고딕" panose="020B0503020000020004" pitchFamily="50" charset="-127"/>
              </a:rPr>
              <a:t>eXERD</a:t>
            </a:r>
            <a:r>
              <a:rPr lang="en-US" altLang="ko-KR" sz="1600" b="1" dirty="0">
                <a:latin typeface="맑은 고딕" panose="020B0503020000020004" pitchFamily="50" charset="-127"/>
                <a:ea typeface="맑은 고딕" panose="020B0503020000020004" pitchFamily="50" charset="-127"/>
              </a:rPr>
              <a:t>, </a:t>
            </a:r>
            <a:r>
              <a:rPr lang="en-US" altLang="ko-KR" sz="1600" b="1" dirty="0" err="1">
                <a:latin typeface="맑은 고딕" panose="020B0503020000020004" pitchFamily="50" charset="-127"/>
                <a:ea typeface="맑은 고딕" panose="020B0503020000020004" pitchFamily="50" charset="-127"/>
              </a:rPr>
              <a:t>DbDesigner</a:t>
            </a:r>
            <a:r>
              <a:rPr lang="en-US" altLang="ko-KR" sz="1600" b="1" dirty="0">
                <a:latin typeface="맑은 고딕" panose="020B0503020000020004" pitchFamily="50" charset="-127"/>
                <a:ea typeface="맑은 고딕" panose="020B0503020000020004" pitchFamily="50" charset="-127"/>
              </a:rPr>
              <a:t>, etc.)</a:t>
            </a:r>
          </a:p>
          <a:p>
            <a:pPr marL="742950" lvl="1" indent="-285750">
              <a:lnSpc>
                <a:spcPct val="150000"/>
              </a:lnSpc>
              <a:buFont typeface="Arial" panose="020B0604020202020204" pitchFamily="34" charset="0"/>
              <a:buChar char="•"/>
            </a:pPr>
            <a:r>
              <a:rPr kumimoji="1" lang="en-US" altLang="ko-KR" sz="1600" b="1" dirty="0" err="1">
                <a:latin typeface="맑은 고딕" panose="020B0503020000020004" pitchFamily="50" charset="-127"/>
                <a:ea typeface="맑은 고딕" panose="020B0503020000020004" pitchFamily="50" charset="-127"/>
              </a:rPr>
              <a:t>ERD</a:t>
            </a:r>
            <a:r>
              <a:rPr kumimoji="1" lang="en-US" altLang="ko-KR" sz="1600" b="1" dirty="0">
                <a:latin typeface="맑은 고딕" panose="020B0503020000020004" pitchFamily="50" charset="-127"/>
                <a:ea typeface="맑은 고딕" panose="020B0503020000020004" pitchFamily="50" charset="-127"/>
              </a:rPr>
              <a:t> </a:t>
            </a:r>
            <a:r>
              <a:rPr lang="en-US" altLang="ko-KR" sz="1600" b="1" dirty="0">
                <a:latin typeface="맑은 고딕" panose="020B0503020000020004" pitchFamily="50" charset="-127"/>
                <a:ea typeface="맑은 고딕" panose="020B0503020000020004" pitchFamily="50" charset="-127"/>
              </a:rPr>
              <a:t>creation process</a:t>
            </a:r>
            <a:endParaRPr kumimoji="1" lang="en-US" altLang="ko-KR" sz="1600" b="1" dirty="0">
              <a:latin typeface="맑은 고딕" panose="020B0503020000020004" pitchFamily="50" charset="-127"/>
              <a:ea typeface="맑은 고딕" panose="020B0503020000020004" pitchFamily="50" charset="-127"/>
            </a:endParaRPr>
          </a:p>
          <a:p>
            <a:pPr marL="1200150" lvl="2" indent="-285750">
              <a:lnSpc>
                <a:spcPct val="150000"/>
              </a:lnSpc>
              <a:buFontTx/>
              <a:buChar char="-"/>
            </a:pPr>
            <a:r>
              <a:rPr lang="en-US" altLang="ko-KR" sz="1400" b="1" dirty="0">
                <a:latin typeface="맑은 고딕" panose="020B0503020000020004" pitchFamily="50" charset="-127"/>
                <a:ea typeface="맑은 고딕" panose="020B0503020000020004" pitchFamily="50" charset="-127"/>
              </a:rPr>
              <a:t>Object expression : Set (mainly id) the primary key that can identify the object, and all other properties become properties except the primary key.</a:t>
            </a:r>
          </a:p>
          <a:p>
            <a:pPr marL="1200150" lvl="2" indent="-285750">
              <a:lnSpc>
                <a:spcPct val="150000"/>
              </a:lnSpc>
              <a:buFontTx/>
              <a:buChar char="-"/>
            </a:pPr>
            <a:r>
              <a:rPr lang="en-US" altLang="ko-KR" sz="1400" b="1" dirty="0">
                <a:latin typeface="맑은 고딕" panose="020B0503020000020004" pitchFamily="50" charset="-127"/>
                <a:ea typeface="맑은 고딕" panose="020B0503020000020004" pitchFamily="50" charset="-127"/>
              </a:rPr>
              <a:t>Relation: Foreign keys are used to indicate relationships between objects.</a:t>
            </a:r>
          </a:p>
          <a:p>
            <a:pPr marL="1200150" lvl="2" indent="-285750">
              <a:lnSpc>
                <a:spcPct val="150000"/>
              </a:lnSpc>
              <a:buFontTx/>
              <a:buChar char="-"/>
            </a:pPr>
            <a:r>
              <a:rPr lang="en-US" altLang="ko-KR" sz="1400" b="1" dirty="0">
                <a:latin typeface="맑은 고딕" panose="020B0503020000020004" pitchFamily="50" charset="-127"/>
                <a:ea typeface="맑은 고딕" panose="020B0503020000020004" pitchFamily="50" charset="-127"/>
              </a:rPr>
              <a:t>Normalize and combine relationships: Normalize to exclude unnecessary redundancy from relationships created by Steps 1 and 2. It also repeats combining and normalization to eliminate redundant relationships.</a:t>
            </a:r>
          </a:p>
        </p:txBody>
      </p:sp>
      <p:sp>
        <p:nvSpPr>
          <p:cNvPr id="2" name="TextBox 1"/>
          <p:cNvSpPr txBox="1"/>
          <p:nvPr/>
        </p:nvSpPr>
        <p:spPr>
          <a:xfrm>
            <a:off x="488504" y="5622339"/>
            <a:ext cx="8856984" cy="1015663"/>
          </a:xfrm>
          <a:prstGeom prst="rect">
            <a:avLst/>
          </a:prstGeom>
          <a:noFill/>
          <a:ln>
            <a:solidFill>
              <a:srgbClr val="6600CC"/>
            </a:solidFill>
          </a:ln>
        </p:spPr>
        <p:txBody>
          <a:bodyPr wrap="square" rtlCol="0">
            <a:spAutoFit/>
          </a:bodyPr>
          <a:lstStyle/>
          <a:p>
            <a:r>
              <a:rPr lang="en-US" altLang="ko-KR" sz="1200" b="1" dirty="0">
                <a:latin typeface="+mn-ea"/>
                <a:ea typeface="+mn-ea"/>
              </a:rPr>
              <a:t>※ Reference for </a:t>
            </a:r>
            <a:r>
              <a:rPr lang="en-US" altLang="ko-KR" sz="1200" b="1" dirty="0" err="1">
                <a:latin typeface="+mn-ea"/>
                <a:ea typeface="+mn-ea"/>
              </a:rPr>
              <a:t>ERD</a:t>
            </a:r>
            <a:r>
              <a:rPr lang="en-US" altLang="ko-KR" sz="1200" b="1" dirty="0">
                <a:latin typeface="+mn-ea"/>
                <a:ea typeface="+mn-ea"/>
              </a:rPr>
              <a:t> Creation</a:t>
            </a:r>
          </a:p>
          <a:p>
            <a:pPr marL="628650" lvl="1" indent="-171450">
              <a:buFont typeface="Wingdings" panose="05000000000000000000" pitchFamily="2" charset="2"/>
              <a:buChar char="Ø"/>
            </a:pPr>
            <a:r>
              <a:rPr lang="en-US" altLang="ko-KR" sz="1200" b="1" dirty="0">
                <a:latin typeface="+mn-ea"/>
                <a:ea typeface="+mn-ea"/>
              </a:rPr>
              <a:t>Erwin : Free to create </a:t>
            </a:r>
            <a:r>
              <a:rPr lang="en-US" altLang="ko-KR" sz="1200" b="1" dirty="0" err="1">
                <a:latin typeface="+mn-ea"/>
                <a:ea typeface="+mn-ea"/>
              </a:rPr>
              <a:t>ERD</a:t>
            </a:r>
            <a:r>
              <a:rPr lang="en-US" altLang="ko-KR" sz="1200" b="1" dirty="0">
                <a:latin typeface="+mn-ea"/>
                <a:ea typeface="+mn-ea"/>
              </a:rPr>
              <a:t> using Erwin Data Modeler program in </a:t>
            </a:r>
            <a:r>
              <a:rPr lang="en-US" altLang="ko-KR" sz="1200" b="1" dirty="0">
                <a:latin typeface="+mn-ea"/>
                <a:ea typeface="+mn-ea"/>
                <a:hlinkClick r:id="rId2"/>
              </a:rPr>
              <a:t>https://erwin.com/</a:t>
            </a:r>
            <a:endParaRPr lang="en-US" altLang="ko-KR" sz="1200" b="1" dirty="0">
              <a:latin typeface="+mn-ea"/>
              <a:ea typeface="+mn-ea"/>
            </a:endParaRPr>
          </a:p>
          <a:p>
            <a:pPr marL="628650" lvl="1" indent="-171450" algn="just">
              <a:buFont typeface="Wingdings" panose="05000000000000000000" pitchFamily="2" charset="2"/>
              <a:buChar char="Ø"/>
            </a:pPr>
            <a:r>
              <a:rPr lang="en-US" altLang="ko-KR" sz="1200" b="1" dirty="0" err="1">
                <a:latin typeface="+mn-ea"/>
                <a:ea typeface="+mn-ea"/>
              </a:rPr>
              <a:t>eXERD</a:t>
            </a:r>
            <a:r>
              <a:rPr lang="en-US" altLang="ko-KR" sz="1200" b="1" dirty="0">
                <a:latin typeface="+mn-ea"/>
                <a:ea typeface="+mn-ea"/>
              </a:rPr>
              <a:t> : Eclipse-based </a:t>
            </a:r>
            <a:r>
              <a:rPr lang="en-US" altLang="ko-KR" sz="1200" b="1" dirty="0" err="1">
                <a:latin typeface="+mn-ea"/>
                <a:ea typeface="+mn-ea"/>
              </a:rPr>
              <a:t>ERD</a:t>
            </a:r>
            <a:r>
              <a:rPr lang="en-US" altLang="ko-KR" sz="1200" b="1" dirty="0">
                <a:latin typeface="+mn-ea"/>
                <a:ea typeface="+mn-ea"/>
              </a:rPr>
              <a:t> creation tools and it can be downloaded in </a:t>
            </a:r>
            <a:r>
              <a:rPr lang="en-US" altLang="ko-KR" sz="1200" b="1" dirty="0">
                <a:latin typeface="+mn-ea"/>
                <a:ea typeface="+mn-ea"/>
                <a:hlinkClick r:id="rId3"/>
              </a:rPr>
              <a:t>http://ko.exerd.com/</a:t>
            </a:r>
            <a:endParaRPr lang="en-US" altLang="ko-KR" sz="1200" b="1" dirty="0">
              <a:latin typeface="+mn-ea"/>
              <a:ea typeface="+mn-ea"/>
            </a:endParaRPr>
          </a:p>
          <a:p>
            <a:pPr marL="628650" lvl="1" indent="-171450">
              <a:buFont typeface="Wingdings" panose="05000000000000000000" pitchFamily="2" charset="2"/>
              <a:buChar char="Ø"/>
            </a:pPr>
            <a:r>
              <a:rPr lang="en-US" altLang="ko-KR" sz="1200" b="1" dirty="0" err="1">
                <a:latin typeface="+mn-ea"/>
                <a:ea typeface="+mn-ea"/>
              </a:rPr>
              <a:t>DbDesigner</a:t>
            </a:r>
            <a:r>
              <a:rPr lang="en-US" altLang="ko-KR" sz="1200" b="1" dirty="0">
                <a:latin typeface="+mn-ea"/>
                <a:ea typeface="+mn-ea"/>
              </a:rPr>
              <a:t> : When you deploy DB with MySQL, you can create an </a:t>
            </a:r>
            <a:r>
              <a:rPr lang="en-US" altLang="ko-KR" sz="1200" b="1" dirty="0" err="1">
                <a:latin typeface="+mn-ea"/>
                <a:ea typeface="+mn-ea"/>
              </a:rPr>
              <a:t>ERD</a:t>
            </a:r>
            <a:r>
              <a:rPr lang="en-US" altLang="ko-KR" sz="1200" b="1" dirty="0">
                <a:latin typeface="+mn-ea"/>
                <a:ea typeface="+mn-ea"/>
              </a:rPr>
              <a:t> and apply it directly to MySQL, </a:t>
            </a:r>
            <a:r>
              <a:rPr lang="en-US" altLang="ko-KR" sz="1200" b="1" dirty="0">
                <a:latin typeface="+mn-ea"/>
                <a:ea typeface="+mn-ea"/>
                <a:hlinkClick r:id="rId4"/>
              </a:rPr>
              <a:t>http://fabforce.eu/dbdesigner4/</a:t>
            </a:r>
            <a:endParaRPr lang="ko-KR" altLang="en-US" sz="1200" b="1" dirty="0">
              <a:latin typeface="+mn-ea"/>
              <a:ea typeface="+mn-ea"/>
            </a:endParaRPr>
          </a:p>
        </p:txBody>
      </p:sp>
      <p:sp>
        <p:nvSpPr>
          <p:cNvPr id="8" name="TextBox 7"/>
          <p:cNvSpPr txBox="1"/>
          <p:nvPr/>
        </p:nvSpPr>
        <p:spPr>
          <a:xfrm>
            <a:off x="4203773" y="705009"/>
            <a:ext cx="2954655" cy="400110"/>
          </a:xfrm>
          <a:prstGeom prst="rect">
            <a:avLst/>
          </a:prstGeom>
          <a:noFill/>
        </p:spPr>
        <p:txBody>
          <a:bodyPr wrap="none" rtlCol="0">
            <a:spAutoFit/>
          </a:bodyPr>
          <a:lstStyle/>
          <a:p>
            <a:r>
              <a:rPr lang="en-US" altLang="ko-KR" sz="2000" b="1" dirty="0">
                <a:solidFill>
                  <a:srgbClr val="0000FF"/>
                </a:solidFill>
                <a:latin typeface="+mn-ea"/>
                <a:ea typeface="+mn-ea"/>
              </a:rPr>
              <a:t> (Physical design (DB))</a:t>
            </a:r>
            <a:endParaRPr lang="ko-KR" altLang="en-US" sz="2000" b="1" dirty="0">
              <a:solidFill>
                <a:srgbClr val="0000FF"/>
              </a:solidFill>
              <a:latin typeface="+mn-ea"/>
              <a:ea typeface="+mn-ea"/>
            </a:endParaRPr>
          </a:p>
        </p:txBody>
      </p:sp>
      <p:sp>
        <p:nvSpPr>
          <p:cNvPr id="9" name="TextBox 133"/>
          <p:cNvSpPr txBox="1">
            <a:spLocks noChangeArrowheads="1"/>
          </p:cNvSpPr>
          <p:nvPr/>
        </p:nvSpPr>
        <p:spPr bwMode="auto">
          <a:xfrm>
            <a:off x="344488" y="452862"/>
            <a:ext cx="7992888" cy="707886"/>
          </a:xfrm>
          <a:prstGeom prst="rect">
            <a:avLst/>
          </a:prstGeom>
          <a:noFill/>
          <a:ln w="9525">
            <a:noFill/>
            <a:miter lim="800000"/>
            <a:headEnd/>
            <a:tailEnd/>
          </a:ln>
        </p:spPr>
        <p:txBody>
          <a:bodyPr wrap="square">
            <a:spAutoFit/>
          </a:bodyPr>
          <a:lstStyle/>
          <a:p>
            <a:r>
              <a:rPr kumimoji="0" lang="en-US" altLang="ko-KR" sz="4000" b="1" u="sng" dirty="0">
                <a:solidFill>
                  <a:srgbClr val="0000FF"/>
                </a:solidFill>
                <a:latin typeface="Arial" charset="0"/>
                <a:ea typeface="HY견고딕" pitchFamily="18" charset="-127"/>
                <a:cs typeface="Arial" charset="0"/>
              </a:rPr>
              <a:t>Step 3 </a:t>
            </a:r>
            <a:r>
              <a:rPr kumimoji="0" lang="ko-KR" altLang="en-US" sz="4000" b="1" u="sng" dirty="0">
                <a:solidFill>
                  <a:srgbClr val="0000FF"/>
                </a:solidFill>
                <a:latin typeface="Arial" charset="0"/>
                <a:ea typeface="HY견고딕" pitchFamily="18" charset="-127"/>
                <a:cs typeface="Arial" charset="0"/>
              </a:rPr>
              <a:t> </a:t>
            </a:r>
            <a:r>
              <a:rPr kumimoji="0" lang="en-US" altLang="ko-KR" sz="4000" b="1" u="sng" dirty="0">
                <a:solidFill>
                  <a:srgbClr val="0000FF"/>
                </a:solidFill>
                <a:latin typeface="Arial" charset="0"/>
                <a:ea typeface="HY견고딕" pitchFamily="18" charset="-127"/>
                <a:cs typeface="Arial" charset="0"/>
              </a:rPr>
              <a:t>: Design</a:t>
            </a:r>
          </a:p>
        </p:txBody>
      </p:sp>
    </p:spTree>
    <p:extLst>
      <p:ext uri="{BB962C8B-B14F-4D97-AF65-F5344CB8AC3E}">
        <p14:creationId xmlns:p14="http://schemas.microsoft.com/office/powerpoint/2010/main" val="2710145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33"/>
          <p:cNvSpPr txBox="1">
            <a:spLocks noChangeArrowheads="1"/>
          </p:cNvSpPr>
          <p:nvPr/>
        </p:nvSpPr>
        <p:spPr bwMode="auto">
          <a:xfrm>
            <a:off x="344488" y="452862"/>
            <a:ext cx="7992888" cy="707886"/>
          </a:xfrm>
          <a:prstGeom prst="rect">
            <a:avLst/>
          </a:prstGeom>
          <a:noFill/>
          <a:ln w="9525">
            <a:noFill/>
            <a:miter lim="800000"/>
            <a:headEnd/>
            <a:tailEnd/>
          </a:ln>
        </p:spPr>
        <p:txBody>
          <a:bodyPr wrap="square">
            <a:spAutoFit/>
          </a:bodyPr>
          <a:lstStyle/>
          <a:p>
            <a:r>
              <a:rPr kumimoji="0" lang="en-US" altLang="ko-KR" sz="4000" u="sng" dirty="0">
                <a:solidFill>
                  <a:srgbClr val="0000FF"/>
                </a:solidFill>
                <a:latin typeface="Arial" charset="0"/>
                <a:ea typeface="HY견고딕" pitchFamily="18" charset="-127"/>
                <a:cs typeface="Arial" charset="0"/>
              </a:rPr>
              <a:t>3 </a:t>
            </a:r>
            <a:r>
              <a:rPr kumimoji="0" lang="ko-KR" altLang="en-US" sz="4000" u="sng" dirty="0">
                <a:solidFill>
                  <a:srgbClr val="0000FF"/>
                </a:solidFill>
                <a:latin typeface="Arial" charset="0"/>
                <a:ea typeface="HY견고딕" pitchFamily="18" charset="-127"/>
                <a:cs typeface="Arial" charset="0"/>
              </a:rPr>
              <a:t>단계 </a:t>
            </a:r>
            <a:r>
              <a:rPr kumimoji="0" lang="en-US" altLang="ko-KR" sz="4000" u="sng" dirty="0">
                <a:solidFill>
                  <a:srgbClr val="0000FF"/>
                </a:solidFill>
                <a:latin typeface="Arial" charset="0"/>
                <a:ea typeface="HY견고딕" pitchFamily="18" charset="-127"/>
                <a:cs typeface="Arial" charset="0"/>
              </a:rPr>
              <a:t>: </a:t>
            </a:r>
            <a:r>
              <a:rPr kumimoji="0" lang="ko-KR" altLang="en-US" sz="4000" u="sng" dirty="0">
                <a:solidFill>
                  <a:srgbClr val="0000FF"/>
                </a:solidFill>
                <a:latin typeface="Arial" charset="0"/>
                <a:ea typeface="HY견고딕" pitchFamily="18" charset="-127"/>
                <a:cs typeface="Arial" charset="0"/>
              </a:rPr>
              <a:t>설계</a:t>
            </a:r>
            <a:endParaRPr kumimoji="0" lang="en-US" altLang="ko-KR" sz="4000" u="sng" dirty="0">
              <a:solidFill>
                <a:srgbClr val="0000FF"/>
              </a:solidFill>
              <a:latin typeface="Arial" charset="0"/>
              <a:ea typeface="HY견고딕" pitchFamily="18" charset="-127"/>
              <a:cs typeface="Arial" charset="0"/>
            </a:endParaRPr>
          </a:p>
        </p:txBody>
      </p:sp>
      <p:sp>
        <p:nvSpPr>
          <p:cNvPr id="7" name="텍스트 상자 7"/>
          <p:cNvSpPr txBox="1"/>
          <p:nvPr/>
        </p:nvSpPr>
        <p:spPr>
          <a:xfrm>
            <a:off x="488504" y="1268760"/>
            <a:ext cx="8856984" cy="3554819"/>
          </a:xfrm>
          <a:prstGeom prst="rect">
            <a:avLst/>
          </a:prstGeom>
          <a:noFill/>
          <a:ln>
            <a:solidFill>
              <a:srgbClr val="7030A0"/>
            </a:solidFill>
          </a:ln>
        </p:spPr>
        <p:txBody>
          <a:bodyPr wrap="square" rtlCol="0">
            <a:spAutoFit/>
          </a:bodyPr>
          <a:lstStyle/>
          <a:p>
            <a:pPr marL="285750" indent="-285750">
              <a:lnSpc>
                <a:spcPct val="150000"/>
              </a:lnSpc>
              <a:buFont typeface="Wingdings" panose="05000000000000000000" pitchFamily="2" charset="2"/>
              <a:buChar char="ü"/>
            </a:pPr>
            <a:r>
              <a:rPr lang="ko-KR" altLang="en-US" sz="1600" b="1" dirty="0">
                <a:solidFill>
                  <a:srgbClr val="6600CC"/>
                </a:solidFill>
                <a:latin typeface="함초롬바탕" panose="02030604000101010101" pitchFamily="18" charset="-127"/>
                <a:ea typeface="함초롬바탕" panose="02030604000101010101" pitchFamily="18" charset="-127"/>
                <a:cs typeface="함초롬바탕" panose="02030604000101010101" pitchFamily="18" charset="-127"/>
              </a:rPr>
              <a:t>개체</a:t>
            </a:r>
            <a:r>
              <a:rPr lang="en-US" altLang="ko-KR" sz="1600" b="1" dirty="0">
                <a:solidFill>
                  <a:srgbClr val="6600CC"/>
                </a:solidFill>
                <a:latin typeface="함초롬바탕" panose="02030604000101010101" pitchFamily="18" charset="-127"/>
                <a:ea typeface="함초롬바탕" panose="02030604000101010101" pitchFamily="18" charset="-127"/>
                <a:cs typeface="함초롬바탕" panose="02030604000101010101" pitchFamily="18" charset="-127"/>
              </a:rPr>
              <a:t>-</a:t>
            </a:r>
            <a:r>
              <a:rPr lang="ko-KR" altLang="en-US" sz="1600" b="1" dirty="0">
                <a:solidFill>
                  <a:srgbClr val="6600CC"/>
                </a:solidFill>
                <a:latin typeface="함초롬바탕" panose="02030604000101010101" pitchFamily="18" charset="-127"/>
                <a:ea typeface="함초롬바탕" panose="02030604000101010101" pitchFamily="18" charset="-127"/>
                <a:cs typeface="함초롬바탕" panose="02030604000101010101" pitchFamily="18" charset="-127"/>
              </a:rPr>
              <a:t>관계 다이어그램</a:t>
            </a:r>
            <a:r>
              <a:rPr lang="en-US" altLang="ko-KR" sz="1600" b="1" dirty="0">
                <a:solidFill>
                  <a:srgbClr val="6600CC"/>
                </a:solidFill>
                <a:latin typeface="함초롬바탕" panose="02030604000101010101" pitchFamily="18" charset="-127"/>
                <a:ea typeface="함초롬바탕" panose="02030604000101010101" pitchFamily="18" charset="-127"/>
                <a:cs typeface="함초롬바탕" panose="02030604000101010101" pitchFamily="18" charset="-127"/>
              </a:rPr>
              <a:t>(Entity-Relationship Diagram, ERD)</a:t>
            </a:r>
            <a:r>
              <a:rPr lang="ko-KR" altLang="en-US" sz="1600" b="1" dirty="0">
                <a:latin typeface="함초롬바탕" panose="02030604000101010101" pitchFamily="18" charset="-127"/>
                <a:ea typeface="함초롬바탕" panose="02030604000101010101" pitchFamily="18" charset="-127"/>
                <a:cs typeface="함초롬바탕" panose="02030604000101010101" pitchFamily="18" charset="-127"/>
              </a:rPr>
              <a:t>의 작성</a:t>
            </a:r>
            <a:endParaRPr kumimoji="1" lang="en-US" altLang="ko-KR" sz="1600" b="1" dirty="0">
              <a:latin typeface="함초롬바탕" panose="02030604000101010101" pitchFamily="18" charset="-127"/>
              <a:ea typeface="함초롬바탕" panose="02030604000101010101" pitchFamily="18" charset="-127"/>
              <a:cs typeface="함초롬바탕" panose="02030604000101010101" pitchFamily="18" charset="-127"/>
            </a:endParaRPr>
          </a:p>
          <a:p>
            <a:pPr marL="742950" lvl="1" indent="-285750">
              <a:lnSpc>
                <a:spcPct val="150000"/>
              </a:lnSpc>
              <a:buFont typeface="Arial" panose="020B0604020202020204" pitchFamily="34" charset="0"/>
              <a:buChar char="•"/>
            </a:pPr>
            <a:r>
              <a:rPr lang="en-US" altLang="ko-KR" sz="1600" b="1" dirty="0">
                <a:latin typeface="함초롬바탕" panose="02030604000101010101" pitchFamily="18" charset="-127"/>
                <a:ea typeface="함초롬바탕" panose="02030604000101010101" pitchFamily="18" charset="-127"/>
                <a:cs typeface="함초롬바탕" panose="02030604000101010101" pitchFamily="18" charset="-127"/>
              </a:rPr>
              <a:t>DB</a:t>
            </a:r>
            <a:r>
              <a:rPr lang="ko-KR" altLang="en-US" sz="1600" b="1" dirty="0">
                <a:latin typeface="함초롬바탕" panose="02030604000101010101" pitchFamily="18" charset="-127"/>
                <a:ea typeface="함초롬바탕" panose="02030604000101010101" pitchFamily="18" charset="-127"/>
                <a:cs typeface="함초롬바탕" panose="02030604000101010101" pitchFamily="18" charset="-127"/>
              </a:rPr>
              <a:t> 설계의 최종 산출물인 </a:t>
            </a:r>
            <a:r>
              <a:rPr lang="en-US" altLang="ko-KR" sz="1600" b="1" dirty="0">
                <a:latin typeface="함초롬바탕" panose="02030604000101010101" pitchFamily="18" charset="-127"/>
                <a:ea typeface="함초롬바탕" panose="02030604000101010101" pitchFamily="18" charset="-127"/>
                <a:cs typeface="함초롬바탕" panose="02030604000101010101" pitchFamily="18" charset="-127"/>
              </a:rPr>
              <a:t>ERD</a:t>
            </a:r>
            <a:r>
              <a:rPr lang="ko-KR" altLang="en-US" sz="1600" b="1" dirty="0">
                <a:latin typeface="함초롬바탕" panose="02030604000101010101" pitchFamily="18" charset="-127"/>
                <a:ea typeface="함초롬바탕" panose="02030604000101010101" pitchFamily="18" charset="-127"/>
                <a:cs typeface="함초롬바탕" panose="02030604000101010101" pitchFamily="18" charset="-127"/>
              </a:rPr>
              <a:t>는 </a:t>
            </a:r>
            <a:r>
              <a:rPr lang="en-US" altLang="ko-KR" sz="1600" b="1" dirty="0">
                <a:latin typeface="함초롬바탕" panose="02030604000101010101" pitchFamily="18" charset="-127"/>
                <a:ea typeface="함초롬바탕" panose="02030604000101010101" pitchFamily="18" charset="-127"/>
                <a:cs typeface="함초롬바탕" panose="02030604000101010101" pitchFamily="18" charset="-127"/>
              </a:rPr>
              <a:t>DB</a:t>
            </a:r>
            <a:r>
              <a:rPr lang="ko-KR" altLang="en-US" sz="1600" b="1" dirty="0">
                <a:latin typeface="함초롬바탕" panose="02030604000101010101" pitchFamily="18" charset="-127"/>
                <a:ea typeface="함초롬바탕" panose="02030604000101010101" pitchFamily="18" charset="-127"/>
                <a:cs typeface="함초롬바탕" panose="02030604000101010101" pitchFamily="18" charset="-127"/>
              </a:rPr>
              <a:t> 설계 결과에서 각 객체의 관계를 도식화한 것</a:t>
            </a:r>
            <a:endParaRPr lang="en-US" altLang="ko-KR" sz="1600" b="1" dirty="0">
              <a:latin typeface="함초롬바탕" panose="02030604000101010101" pitchFamily="18" charset="-127"/>
              <a:ea typeface="함초롬바탕" panose="02030604000101010101" pitchFamily="18" charset="-127"/>
              <a:cs typeface="함초롬바탕" panose="02030604000101010101" pitchFamily="18" charset="-127"/>
            </a:endParaRPr>
          </a:p>
          <a:p>
            <a:pPr marL="742950" lvl="1" indent="-285750">
              <a:lnSpc>
                <a:spcPct val="150000"/>
              </a:lnSpc>
              <a:buFont typeface="Arial" panose="020B0604020202020204" pitchFamily="34" charset="0"/>
              <a:buChar char="•"/>
            </a:pPr>
            <a:r>
              <a:rPr lang="en-US" altLang="ko-KR" sz="1600" b="1" dirty="0">
                <a:latin typeface="함초롬바탕" panose="02030604000101010101" pitchFamily="18" charset="-127"/>
                <a:ea typeface="함초롬바탕" panose="02030604000101010101" pitchFamily="18" charset="-127"/>
                <a:cs typeface="함초롬바탕" panose="02030604000101010101" pitchFamily="18" charset="-127"/>
              </a:rPr>
              <a:t>ERD</a:t>
            </a:r>
            <a:r>
              <a:rPr lang="ko-KR" altLang="en-US" sz="1600" b="1" dirty="0">
                <a:latin typeface="함초롬바탕" panose="02030604000101010101" pitchFamily="18" charset="-127"/>
                <a:ea typeface="함초롬바탕" panose="02030604000101010101" pitchFamily="18" charset="-127"/>
                <a:cs typeface="함초롬바탕" panose="02030604000101010101" pitchFamily="18" charset="-127"/>
              </a:rPr>
              <a:t>는 </a:t>
            </a:r>
            <a:r>
              <a:rPr lang="en-US" altLang="ko-KR" sz="1600" b="1" dirty="0">
                <a:latin typeface="함초롬바탕" panose="02030604000101010101" pitchFamily="18" charset="-127"/>
                <a:ea typeface="함초롬바탕" panose="02030604000101010101" pitchFamily="18" charset="-127"/>
                <a:cs typeface="함초롬바탕" panose="02030604000101010101" pitchFamily="18" charset="-127"/>
              </a:rPr>
              <a:t>DBMS</a:t>
            </a:r>
            <a:r>
              <a:rPr lang="ko-KR" altLang="en-US" sz="1600" b="1" dirty="0">
                <a:latin typeface="함초롬바탕" panose="02030604000101010101" pitchFamily="18" charset="-127"/>
                <a:ea typeface="함초롬바탕" panose="02030604000101010101" pitchFamily="18" charset="-127"/>
                <a:cs typeface="함초롬바탕" panose="02030604000101010101" pitchFamily="18" charset="-127"/>
              </a:rPr>
              <a:t>의 구축에 있어서 반드시 작성되어야 하며</a:t>
            </a:r>
            <a:r>
              <a:rPr lang="en-US" altLang="ko-KR" sz="1600" b="1" dirty="0">
                <a:latin typeface="함초롬바탕" panose="02030604000101010101" pitchFamily="18" charset="-127"/>
                <a:ea typeface="함초롬바탕" panose="02030604000101010101" pitchFamily="18" charset="-127"/>
                <a:cs typeface="함초롬바탕" panose="02030604000101010101" pitchFamily="18" charset="-127"/>
              </a:rPr>
              <a:t>, ERD</a:t>
            </a:r>
            <a:r>
              <a:rPr lang="ko-KR" altLang="en-US" sz="1600" b="1" dirty="0">
                <a:latin typeface="함초롬바탕" panose="02030604000101010101" pitchFamily="18" charset="-127"/>
                <a:ea typeface="함초롬바탕" panose="02030604000101010101" pitchFamily="18" charset="-127"/>
                <a:cs typeface="함초롬바탕" panose="02030604000101010101" pitchFamily="18" charset="-127"/>
              </a:rPr>
              <a:t>를 작성하는 다양한 툴이 있음</a:t>
            </a:r>
            <a:r>
              <a:rPr lang="en-US" altLang="ko-KR" sz="1600" b="1" dirty="0">
                <a:latin typeface="함초롬바탕" panose="02030604000101010101" pitchFamily="18" charset="-127"/>
                <a:ea typeface="함초롬바탕" panose="02030604000101010101" pitchFamily="18" charset="-127"/>
                <a:cs typeface="함초롬바탕" panose="02030604000101010101" pitchFamily="18" charset="-127"/>
              </a:rPr>
              <a:t>(e.g. </a:t>
            </a:r>
            <a:r>
              <a:rPr lang="en-US" altLang="ko-KR" sz="1600" b="1" dirty="0" err="1">
                <a:latin typeface="함초롬바탕" panose="02030604000101010101" pitchFamily="18" charset="-127"/>
                <a:ea typeface="함초롬바탕" panose="02030604000101010101" pitchFamily="18" charset="-127"/>
                <a:cs typeface="함초롬바탕" panose="02030604000101010101" pitchFamily="18" charset="-127"/>
              </a:rPr>
              <a:t>ERwin</a:t>
            </a:r>
            <a:r>
              <a:rPr lang="en-US" altLang="ko-KR" sz="1600" b="1" dirty="0">
                <a:latin typeface="함초롬바탕" panose="02030604000101010101" pitchFamily="18" charset="-127"/>
                <a:ea typeface="함초롬바탕" panose="02030604000101010101" pitchFamily="18" charset="-127"/>
                <a:cs typeface="함초롬바탕" panose="02030604000101010101" pitchFamily="18" charset="-127"/>
              </a:rPr>
              <a:t>, </a:t>
            </a:r>
            <a:r>
              <a:rPr lang="en-US" altLang="ko-KR" sz="1600" b="1" dirty="0" err="1">
                <a:latin typeface="함초롬바탕" panose="02030604000101010101" pitchFamily="18" charset="-127"/>
                <a:ea typeface="함초롬바탕" panose="02030604000101010101" pitchFamily="18" charset="-127"/>
                <a:cs typeface="함초롬바탕" panose="02030604000101010101" pitchFamily="18" charset="-127"/>
              </a:rPr>
              <a:t>eXERD</a:t>
            </a:r>
            <a:r>
              <a:rPr lang="en-US" altLang="ko-KR" sz="1600" b="1" dirty="0">
                <a:latin typeface="함초롬바탕" panose="02030604000101010101" pitchFamily="18" charset="-127"/>
                <a:ea typeface="함초롬바탕" panose="02030604000101010101" pitchFamily="18" charset="-127"/>
                <a:cs typeface="함초롬바탕" panose="02030604000101010101" pitchFamily="18" charset="-127"/>
              </a:rPr>
              <a:t>, </a:t>
            </a:r>
            <a:r>
              <a:rPr lang="en-US" altLang="ko-KR" sz="1600" b="1" dirty="0" err="1">
                <a:latin typeface="함초롬바탕" panose="02030604000101010101" pitchFamily="18" charset="-127"/>
                <a:ea typeface="함초롬바탕" panose="02030604000101010101" pitchFamily="18" charset="-127"/>
                <a:cs typeface="함초롬바탕" panose="02030604000101010101" pitchFamily="18" charset="-127"/>
              </a:rPr>
              <a:t>DbDesigner</a:t>
            </a:r>
            <a:r>
              <a:rPr lang="en-US" altLang="ko-KR" sz="1600" b="1"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1600" b="1" dirty="0">
                <a:latin typeface="함초롬바탕" panose="02030604000101010101" pitchFamily="18" charset="-127"/>
                <a:ea typeface="함초롬바탕" panose="02030604000101010101" pitchFamily="18" charset="-127"/>
                <a:cs typeface="함초롬바탕" panose="02030604000101010101" pitchFamily="18" charset="-127"/>
              </a:rPr>
              <a:t>등</a:t>
            </a:r>
            <a:r>
              <a:rPr lang="en-US" altLang="ko-KR" sz="1600" b="1" dirty="0">
                <a:latin typeface="함초롬바탕" panose="02030604000101010101" pitchFamily="18" charset="-127"/>
                <a:ea typeface="함초롬바탕" panose="02030604000101010101" pitchFamily="18" charset="-127"/>
                <a:cs typeface="함초롬바탕" panose="02030604000101010101" pitchFamily="18" charset="-127"/>
              </a:rPr>
              <a:t>)</a:t>
            </a:r>
          </a:p>
          <a:p>
            <a:pPr marL="742950" lvl="1" indent="-285750">
              <a:lnSpc>
                <a:spcPct val="150000"/>
              </a:lnSpc>
              <a:buFont typeface="Arial" panose="020B0604020202020204" pitchFamily="34" charset="0"/>
              <a:buChar char="•"/>
            </a:pPr>
            <a:r>
              <a:rPr kumimoji="1" lang="en-US" altLang="ko-KR" sz="1600" b="1" dirty="0">
                <a:latin typeface="함초롬바탕" panose="02030604000101010101" pitchFamily="18" charset="-127"/>
                <a:ea typeface="함초롬바탕" panose="02030604000101010101" pitchFamily="18" charset="-127"/>
                <a:cs typeface="함초롬바탕" panose="02030604000101010101" pitchFamily="18" charset="-127"/>
              </a:rPr>
              <a:t>ERD </a:t>
            </a:r>
            <a:r>
              <a:rPr kumimoji="1" lang="ko-KR" altLang="en-US" sz="1600" b="1" dirty="0">
                <a:latin typeface="함초롬바탕" panose="02030604000101010101" pitchFamily="18" charset="-127"/>
                <a:ea typeface="함초롬바탕" panose="02030604000101010101" pitchFamily="18" charset="-127"/>
                <a:cs typeface="함초롬바탕" panose="02030604000101010101" pitchFamily="18" charset="-127"/>
              </a:rPr>
              <a:t>작성 프로세스</a:t>
            </a:r>
            <a:endParaRPr kumimoji="1" lang="en-US" altLang="ko-KR" sz="1600" b="1" dirty="0">
              <a:latin typeface="함초롬바탕" panose="02030604000101010101" pitchFamily="18" charset="-127"/>
              <a:ea typeface="함초롬바탕" panose="02030604000101010101" pitchFamily="18" charset="-127"/>
              <a:cs typeface="함초롬바탕" panose="02030604000101010101" pitchFamily="18" charset="-127"/>
            </a:endParaRPr>
          </a:p>
          <a:p>
            <a:pPr marL="1200150" lvl="2" indent="-285750">
              <a:lnSpc>
                <a:spcPct val="150000"/>
              </a:lnSpc>
              <a:buFontTx/>
              <a:buChar char="-"/>
            </a:pP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개체를 표현 </a:t>
            </a:r>
            <a:r>
              <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개체를 식별할 수 있는 주 키</a:t>
            </a:r>
            <a:r>
              <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(Primary Key)</a:t>
            </a: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를 설정</a:t>
            </a:r>
            <a:r>
              <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a:t>
            </a: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주로 </a:t>
            </a:r>
            <a:r>
              <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id)</a:t>
            </a: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하고</a:t>
            </a:r>
            <a:r>
              <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그 외 속성은 주 키를 제외한 모든 속성이 됨</a:t>
            </a:r>
            <a:endPar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endParaRPr>
          </a:p>
          <a:p>
            <a:pPr marL="1200150" lvl="2" indent="-285750">
              <a:lnSpc>
                <a:spcPct val="150000"/>
              </a:lnSpc>
              <a:buFontTx/>
              <a:buChar char="-"/>
            </a:pPr>
            <a:r>
              <a:rPr kumimoji="1"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관계성을 표현 </a:t>
            </a:r>
            <a:r>
              <a:rPr kumimoji="1"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 </a:t>
            </a:r>
            <a:r>
              <a:rPr kumimoji="1"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개체간에</a:t>
            </a:r>
            <a:r>
              <a:rPr kumimoji="1"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 </a:t>
            </a:r>
            <a:r>
              <a:rPr kumimoji="1"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관계성을 나타내기 위해서는 외래 키</a:t>
            </a:r>
            <a:r>
              <a:rPr kumimoji="1"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a:t>
            </a:r>
            <a:r>
              <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Foreign Key)</a:t>
            </a:r>
            <a:r>
              <a:rPr kumimoji="1"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를 이용함</a:t>
            </a:r>
            <a:endParaRPr kumimoji="1"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endParaRPr>
          </a:p>
          <a:p>
            <a:pPr marL="1200150" lvl="2" indent="-285750">
              <a:lnSpc>
                <a:spcPct val="150000"/>
              </a:lnSpc>
              <a:buFontTx/>
              <a:buChar char="-"/>
            </a:pP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관계 정규화 및 결합 </a:t>
            </a:r>
            <a:r>
              <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 1,2 </a:t>
            </a: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단계에 의해 생성된 관계에서 불필요한 </a:t>
            </a:r>
            <a:r>
              <a:rPr lang="ko-KR" altLang="en-US" sz="1400" b="1" dirty="0" err="1">
                <a:latin typeface="함초롬바탕" panose="02030604000101010101" pitchFamily="18" charset="-127"/>
                <a:ea typeface="함초롬바탕" panose="02030604000101010101" pitchFamily="18" charset="-127"/>
                <a:cs typeface="함초롬바탕" panose="02030604000101010101" pitchFamily="18" charset="-127"/>
              </a:rPr>
              <a:t>중복성을</a:t>
            </a: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 제외하기 위한 정규화를 진행</a:t>
            </a:r>
            <a:r>
              <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또한 중복되는 관계를 제거하기 위해 결합과 정규화를 반복</a:t>
            </a:r>
            <a:endPar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5" name="TextBox 4"/>
          <p:cNvSpPr txBox="1"/>
          <p:nvPr/>
        </p:nvSpPr>
        <p:spPr>
          <a:xfrm>
            <a:off x="3344613" y="705009"/>
            <a:ext cx="2379177" cy="400110"/>
          </a:xfrm>
          <a:prstGeom prst="rect">
            <a:avLst/>
          </a:prstGeom>
          <a:noFill/>
        </p:spPr>
        <p:txBody>
          <a:bodyPr wrap="none" rtlCol="0">
            <a:spAutoFit/>
          </a:bodyPr>
          <a:lstStyle/>
          <a:p>
            <a:r>
              <a:rPr lang="en-US" altLang="ko-KR" sz="2000" b="1" dirty="0">
                <a:solidFill>
                  <a:srgbClr val="0000FF"/>
                </a:solidFill>
                <a:latin typeface="+mn-ea"/>
                <a:ea typeface="+mn-ea"/>
              </a:rPr>
              <a:t>- </a:t>
            </a:r>
            <a:r>
              <a:rPr lang="ko-KR" altLang="en-US" sz="2000" b="1" dirty="0">
                <a:solidFill>
                  <a:srgbClr val="0000FF"/>
                </a:solidFill>
                <a:latin typeface="+mn-ea"/>
                <a:ea typeface="+mn-ea"/>
              </a:rPr>
              <a:t>물리적 설계 </a:t>
            </a:r>
            <a:r>
              <a:rPr lang="en-US" altLang="ko-KR" sz="2000" b="1" dirty="0">
                <a:solidFill>
                  <a:srgbClr val="0000FF"/>
                </a:solidFill>
                <a:latin typeface="+mn-ea"/>
                <a:ea typeface="+mn-ea"/>
              </a:rPr>
              <a:t>(DB)</a:t>
            </a:r>
            <a:endParaRPr lang="ko-KR" altLang="en-US" sz="2000" b="1" dirty="0">
              <a:solidFill>
                <a:srgbClr val="0000FF"/>
              </a:solidFill>
              <a:latin typeface="+mn-ea"/>
              <a:ea typeface="+mn-ea"/>
            </a:endParaRPr>
          </a:p>
        </p:txBody>
      </p:sp>
      <p:sp>
        <p:nvSpPr>
          <p:cNvPr id="2" name="TextBox 1"/>
          <p:cNvSpPr txBox="1"/>
          <p:nvPr/>
        </p:nvSpPr>
        <p:spPr>
          <a:xfrm>
            <a:off x="483382" y="5158694"/>
            <a:ext cx="8856984" cy="1169551"/>
          </a:xfrm>
          <a:prstGeom prst="rect">
            <a:avLst/>
          </a:prstGeom>
          <a:noFill/>
          <a:ln>
            <a:solidFill>
              <a:srgbClr val="6600CC"/>
            </a:solidFill>
          </a:ln>
        </p:spPr>
        <p:txBody>
          <a:bodyPr wrap="square" rtlCol="0">
            <a:spAutoFit/>
          </a:bodyPr>
          <a:lstStyle/>
          <a:p>
            <a:pPr algn="just"/>
            <a:r>
              <a:rPr lang="en-US" altLang="ko-KR" sz="1400" b="1" dirty="0">
                <a:latin typeface="+mn-ea"/>
                <a:ea typeface="+mn-ea"/>
              </a:rPr>
              <a:t>※ </a:t>
            </a:r>
            <a:r>
              <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ERD </a:t>
            </a: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작성 참고</a:t>
            </a:r>
            <a:endPar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endParaRPr>
          </a:p>
          <a:p>
            <a:pPr marL="628650" lvl="1" indent="-171450" algn="just">
              <a:buFont typeface="Wingdings" panose="05000000000000000000" pitchFamily="2" charset="2"/>
              <a:buChar char="Ø"/>
            </a:pPr>
            <a:r>
              <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Erwin : </a:t>
            </a:r>
            <a:r>
              <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hlinkClick r:id="rId2"/>
              </a:rPr>
              <a:t>https://erwin.com/</a:t>
            </a:r>
            <a:r>
              <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에서 </a:t>
            </a:r>
            <a:r>
              <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Erwin Data Modeler </a:t>
            </a: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프로그램을 통해 </a:t>
            </a:r>
            <a:r>
              <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ERD</a:t>
            </a: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를 무료로 작성</a:t>
            </a:r>
            <a:endPar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endParaRPr>
          </a:p>
          <a:p>
            <a:pPr marL="628650" lvl="1" indent="-171450" algn="just">
              <a:buFont typeface="Wingdings" panose="05000000000000000000" pitchFamily="2" charset="2"/>
              <a:buChar char="Ø"/>
            </a:pPr>
            <a:r>
              <a:rPr lang="en-US" altLang="ko-KR" sz="1400" b="1" dirty="0" err="1">
                <a:latin typeface="함초롬바탕" panose="02030604000101010101" pitchFamily="18" charset="-127"/>
                <a:ea typeface="함초롬바탕" panose="02030604000101010101" pitchFamily="18" charset="-127"/>
                <a:cs typeface="함초롬바탕" panose="02030604000101010101" pitchFamily="18" charset="-127"/>
              </a:rPr>
              <a:t>eXERD</a:t>
            </a:r>
            <a:r>
              <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 : </a:t>
            </a:r>
            <a:r>
              <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hlinkClick r:id="rId3"/>
              </a:rPr>
              <a:t>http://ko.exerd.com/</a:t>
            </a:r>
            <a:r>
              <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에서 다운로드 가능하며 </a:t>
            </a:r>
            <a:r>
              <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eclipse </a:t>
            </a: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기반의 </a:t>
            </a:r>
            <a:r>
              <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ERD </a:t>
            </a: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작성 툴</a:t>
            </a:r>
            <a:endPar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endParaRPr>
          </a:p>
          <a:p>
            <a:pPr marL="628650" lvl="1" indent="-171450" algn="just">
              <a:buFont typeface="Wingdings" panose="05000000000000000000" pitchFamily="2" charset="2"/>
              <a:buChar char="Ø"/>
            </a:pPr>
            <a:r>
              <a:rPr lang="en-US" altLang="ko-KR" sz="1400" b="1" dirty="0" err="1">
                <a:latin typeface="함초롬바탕" panose="02030604000101010101" pitchFamily="18" charset="-127"/>
                <a:ea typeface="함초롬바탕" panose="02030604000101010101" pitchFamily="18" charset="-127"/>
                <a:cs typeface="함초롬바탕" panose="02030604000101010101" pitchFamily="18" charset="-127"/>
              </a:rPr>
              <a:t>DbDesigner</a:t>
            </a:r>
            <a:r>
              <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 : </a:t>
            </a:r>
            <a:r>
              <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hlinkClick r:id="rId4"/>
              </a:rPr>
              <a:t>http://fabforce.eu/dbdesigner4/</a:t>
            </a:r>
            <a:r>
              <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 MySQL</a:t>
            </a: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로 </a:t>
            </a:r>
            <a:r>
              <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DB</a:t>
            </a: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를 구축할 시 </a:t>
            </a:r>
            <a:r>
              <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ERD</a:t>
            </a: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를 작성하여 바로 </a:t>
            </a:r>
            <a:r>
              <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MySQL</a:t>
            </a: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에 적용</a:t>
            </a:r>
          </a:p>
        </p:txBody>
      </p:sp>
    </p:spTree>
    <p:extLst>
      <p:ext uri="{BB962C8B-B14F-4D97-AF65-F5344CB8AC3E}">
        <p14:creationId xmlns:p14="http://schemas.microsoft.com/office/powerpoint/2010/main" val="659955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텍스트 상자 7"/>
          <p:cNvSpPr txBox="1"/>
          <p:nvPr/>
        </p:nvSpPr>
        <p:spPr>
          <a:xfrm>
            <a:off x="488504" y="1412776"/>
            <a:ext cx="8856984" cy="1666546"/>
          </a:xfrm>
          <a:prstGeom prst="rect">
            <a:avLst/>
          </a:prstGeom>
          <a:noFill/>
          <a:ln>
            <a:solidFill>
              <a:srgbClr val="7030A0"/>
            </a:solidFill>
          </a:ln>
        </p:spPr>
        <p:txBody>
          <a:bodyPr wrap="square" rtlCol="0">
            <a:spAutoFit/>
          </a:bodyPr>
          <a:lstStyle/>
          <a:p>
            <a:pPr marL="285750" indent="-285750">
              <a:lnSpc>
                <a:spcPct val="150000"/>
              </a:lnSpc>
              <a:buFont typeface="Wingdings" panose="05000000000000000000" pitchFamily="2" charset="2"/>
              <a:buChar char="ü"/>
            </a:pPr>
            <a:r>
              <a:rPr lang="en-US" altLang="ko-KR" sz="1400" b="1" dirty="0">
                <a:solidFill>
                  <a:srgbClr val="6600CC"/>
                </a:solidFill>
                <a:latin typeface="맑은 고딕" panose="020B0503020000020004" pitchFamily="50" charset="-127"/>
                <a:ea typeface="맑은 고딕" panose="020B0503020000020004" pitchFamily="50" charset="-127"/>
              </a:rPr>
              <a:t>(ex.) Entity-Relationship Diagram(</a:t>
            </a:r>
            <a:r>
              <a:rPr lang="en-US" altLang="ko-KR" sz="1400" b="1" dirty="0" err="1">
                <a:solidFill>
                  <a:srgbClr val="6600CC"/>
                </a:solidFill>
                <a:latin typeface="맑은 고딕" panose="020B0503020000020004" pitchFamily="50" charset="-127"/>
                <a:ea typeface="맑은 고딕" panose="020B0503020000020004" pitchFamily="50" charset="-127"/>
              </a:rPr>
              <a:t>ERD</a:t>
            </a:r>
            <a:r>
              <a:rPr lang="en-US" altLang="ko-KR" sz="1400" b="1" dirty="0">
                <a:solidFill>
                  <a:srgbClr val="6600CC"/>
                </a:solidFill>
                <a:latin typeface="맑은 고딕" panose="020B0503020000020004" pitchFamily="50" charset="-127"/>
                <a:ea typeface="맑은 고딕" panose="020B0503020000020004" pitchFamily="50" charset="-127"/>
              </a:rPr>
              <a:t>)</a:t>
            </a:r>
            <a:endParaRPr lang="en-US" altLang="ko-KR" sz="1400" b="1" dirty="0">
              <a:latin typeface="맑은 고딕" panose="020B0503020000020004" pitchFamily="50" charset="-127"/>
              <a:ea typeface="맑은 고딕" panose="020B0503020000020004" pitchFamily="50" charset="-127"/>
            </a:endParaRPr>
          </a:p>
          <a:p>
            <a:pPr marL="742950" lvl="1" indent="-285750">
              <a:lnSpc>
                <a:spcPct val="150000"/>
              </a:lnSpc>
              <a:buFont typeface="Arial" panose="020B0604020202020204" pitchFamily="34" charset="0"/>
              <a:buChar char="•"/>
            </a:pPr>
            <a:r>
              <a:rPr lang="en-US" altLang="ko-KR" sz="1400" b="1" dirty="0">
                <a:latin typeface="맑은 고딕" panose="020B0503020000020004" pitchFamily="50" charset="-127"/>
                <a:ea typeface="맑은 고딕" panose="020B0503020000020004" pitchFamily="50" charset="-127"/>
              </a:rPr>
              <a:t>Make sure to set the primary key (</a:t>
            </a:r>
            <a:r>
              <a:rPr lang="en-US" altLang="ko-KR" sz="1400" b="1" dirty="0" err="1">
                <a:latin typeface="맑은 고딕" panose="020B0503020000020004" pitchFamily="50" charset="-127"/>
                <a:ea typeface="맑은 고딕" panose="020B0503020000020004" pitchFamily="50" charset="-127"/>
              </a:rPr>
              <a:t>PK</a:t>
            </a:r>
            <a:r>
              <a:rPr lang="en-US" altLang="ko-KR" sz="1400" b="1" dirty="0">
                <a:latin typeface="맑은 고딕" panose="020B0503020000020004" pitchFamily="50" charset="-127"/>
                <a:ea typeface="맑은 고딕" panose="020B0503020000020004" pitchFamily="50" charset="-127"/>
              </a:rPr>
              <a:t>) in each table to distinguish between each data.</a:t>
            </a:r>
          </a:p>
          <a:p>
            <a:pPr marL="742950" lvl="1" indent="-285750">
              <a:lnSpc>
                <a:spcPct val="150000"/>
              </a:lnSpc>
              <a:buFont typeface="Arial" panose="020B0604020202020204" pitchFamily="34" charset="0"/>
              <a:buChar char="•"/>
            </a:pPr>
            <a:r>
              <a:rPr lang="en-US" altLang="ko-KR" sz="1400" b="1" dirty="0">
                <a:latin typeface="맑은 고딕" panose="020B0503020000020004" pitchFamily="50" charset="-127"/>
                <a:ea typeface="맑은 고딕" panose="020B0503020000020004" pitchFamily="50" charset="-127"/>
              </a:rPr>
              <a:t>Foreign key (</a:t>
            </a:r>
            <a:r>
              <a:rPr lang="en-US" altLang="ko-KR" sz="1400" b="1" dirty="0" err="1">
                <a:latin typeface="맑은 고딕" panose="020B0503020000020004" pitchFamily="50" charset="-127"/>
                <a:ea typeface="맑은 고딕" panose="020B0503020000020004" pitchFamily="50" charset="-127"/>
              </a:rPr>
              <a:t>FK</a:t>
            </a:r>
            <a:r>
              <a:rPr lang="en-US" altLang="ko-KR" sz="1400" b="1" dirty="0">
                <a:latin typeface="맑은 고딕" panose="020B0503020000020004" pitchFamily="50" charset="-127"/>
                <a:ea typeface="맑은 고딕" panose="020B0503020000020004" pitchFamily="50" charset="-127"/>
              </a:rPr>
              <a:t>) is available to have relationships between tables</a:t>
            </a:r>
          </a:p>
          <a:p>
            <a:pPr marL="1200150" lvl="2" indent="-285750">
              <a:lnSpc>
                <a:spcPct val="150000"/>
              </a:lnSpc>
              <a:buFontTx/>
              <a:buChar char="-"/>
            </a:pPr>
            <a:r>
              <a:rPr lang="en-US" altLang="ko-KR" sz="1200" b="1" dirty="0">
                <a:latin typeface="맑은 고딕" panose="020B0503020000020004" pitchFamily="50" charset="-127"/>
                <a:ea typeface="맑은 고딕" panose="020B0503020000020004" pitchFamily="50" charset="-127"/>
              </a:rPr>
              <a:t>In the example below, the relationship between ‘Goods Table' and ‘Stock Table' is represented in the 'Management Report Table', and each table is set to the Primary Key(</a:t>
            </a:r>
            <a:r>
              <a:rPr lang="en-US" altLang="ko-KR" sz="1200" b="1" dirty="0" err="1">
                <a:latin typeface="맑은 고딕" panose="020B0503020000020004" pitchFamily="50" charset="-127"/>
                <a:ea typeface="맑은 고딕" panose="020B0503020000020004" pitchFamily="50" charset="-127"/>
              </a:rPr>
              <a:t>PK</a:t>
            </a:r>
            <a:r>
              <a:rPr lang="en-US" altLang="ko-KR" sz="1200" b="1" dirty="0">
                <a:latin typeface="맑은 고딕" panose="020B0503020000020004" pitchFamily="50" charset="-127"/>
                <a:ea typeface="맑은 고딕" panose="020B0503020000020004" pitchFamily="50" charset="-127"/>
              </a:rPr>
              <a:t>)</a:t>
            </a:r>
          </a:p>
        </p:txBody>
      </p:sp>
      <p:graphicFrame>
        <p:nvGraphicFramePr>
          <p:cNvPr id="11" name="표 10"/>
          <p:cNvGraphicFramePr>
            <a:graphicFrameLocks noGrp="1"/>
          </p:cNvGraphicFramePr>
          <p:nvPr>
            <p:extLst>
              <p:ext uri="{D42A27DB-BD31-4B8C-83A1-F6EECF244321}">
                <p14:modId xmlns:p14="http://schemas.microsoft.com/office/powerpoint/2010/main" val="4261805226"/>
              </p:ext>
            </p:extLst>
          </p:nvPr>
        </p:nvGraphicFramePr>
        <p:xfrm>
          <a:off x="992560" y="4722657"/>
          <a:ext cx="1995488" cy="1554665"/>
        </p:xfrm>
        <a:graphic>
          <a:graphicData uri="http://schemas.openxmlformats.org/drawingml/2006/table">
            <a:tbl>
              <a:tblPr firstRow="1" bandRow="1">
                <a:tableStyleId>{5C22544A-7EE6-4342-B048-85BDC9FD1C3A}</a:tableStyleId>
              </a:tblPr>
              <a:tblGrid>
                <a:gridCol w="1177764">
                  <a:extLst>
                    <a:ext uri="{9D8B030D-6E8A-4147-A177-3AD203B41FA5}">
                      <a16:colId xmlns:a16="http://schemas.microsoft.com/office/drawing/2014/main" val="2446014318"/>
                    </a:ext>
                  </a:extLst>
                </a:gridCol>
                <a:gridCol w="817724">
                  <a:extLst>
                    <a:ext uri="{9D8B030D-6E8A-4147-A177-3AD203B41FA5}">
                      <a16:colId xmlns:a16="http://schemas.microsoft.com/office/drawing/2014/main" val="2318038642"/>
                    </a:ext>
                  </a:extLst>
                </a:gridCol>
              </a:tblGrid>
              <a:tr h="310933">
                <a:tc>
                  <a:txBody>
                    <a:bodyPr/>
                    <a:lstStyle/>
                    <a:p>
                      <a:pPr algn="ctr" latinLnBrk="1"/>
                      <a:r>
                        <a:rPr lang="en-US" altLang="ko-KR" sz="1000" dirty="0"/>
                        <a:t>Goods</a:t>
                      </a:r>
                      <a:r>
                        <a:rPr lang="ko-KR" altLang="en-US" sz="1000" dirty="0"/>
                        <a:t> </a:t>
                      </a:r>
                      <a:r>
                        <a:rPr lang="en-US" altLang="ko-KR" sz="1000" dirty="0"/>
                        <a:t>Table</a:t>
                      </a:r>
                      <a:endParaRPr lang="ko-KR" altLang="en-US" sz="1000" dirty="0"/>
                    </a:p>
                  </a:txBody>
                  <a:tcPr anchor="ctr"/>
                </a:tc>
                <a:tc>
                  <a:txBody>
                    <a:bodyPr/>
                    <a:lstStyle/>
                    <a:p>
                      <a:pPr algn="ctr" latinLnBrk="1"/>
                      <a:r>
                        <a:rPr lang="en-US" altLang="ko-KR" sz="1000" dirty="0"/>
                        <a:t>Data type</a:t>
                      </a:r>
                      <a:endParaRPr lang="ko-KR" altLang="en-US" sz="1000" dirty="0"/>
                    </a:p>
                  </a:txBody>
                  <a:tcPr anchor="ctr"/>
                </a:tc>
                <a:extLst>
                  <a:ext uri="{0D108BD9-81ED-4DB2-BD59-A6C34878D82A}">
                    <a16:rowId xmlns:a16="http://schemas.microsoft.com/office/drawing/2014/main" val="1054411991"/>
                  </a:ext>
                </a:extLst>
              </a:tr>
              <a:tr h="310933">
                <a:tc>
                  <a:txBody>
                    <a:bodyPr/>
                    <a:lstStyle/>
                    <a:p>
                      <a:pPr algn="ctr" latinLnBrk="1"/>
                      <a:r>
                        <a:rPr lang="en-US" altLang="ko-KR" sz="1000" dirty="0" err="1"/>
                        <a:t>product_ID</a:t>
                      </a:r>
                      <a:r>
                        <a:rPr lang="en-US" altLang="ko-KR" sz="1000" dirty="0"/>
                        <a:t>(PK)</a:t>
                      </a:r>
                      <a:endParaRPr lang="ko-KR" altLang="en-US" sz="1000" dirty="0"/>
                    </a:p>
                  </a:txBody>
                  <a:tcPr anchor="ctr"/>
                </a:tc>
                <a:tc>
                  <a:txBody>
                    <a:bodyPr/>
                    <a:lstStyle/>
                    <a:p>
                      <a:pPr algn="ctr" latinLnBrk="1"/>
                      <a:r>
                        <a:rPr lang="en-US" altLang="ko-KR" sz="1000" dirty="0"/>
                        <a:t>CHAR_10</a:t>
                      </a:r>
                      <a:endParaRPr lang="ko-KR" altLang="en-US" sz="1000" dirty="0"/>
                    </a:p>
                  </a:txBody>
                  <a:tcPr anchor="ctr"/>
                </a:tc>
                <a:extLst>
                  <a:ext uri="{0D108BD9-81ED-4DB2-BD59-A6C34878D82A}">
                    <a16:rowId xmlns:a16="http://schemas.microsoft.com/office/drawing/2014/main" val="290591466"/>
                  </a:ext>
                </a:extLst>
              </a:tr>
              <a:tr h="310933">
                <a:tc>
                  <a:txBody>
                    <a:bodyPr/>
                    <a:lstStyle/>
                    <a:p>
                      <a:pPr algn="ctr" latinLnBrk="1"/>
                      <a:r>
                        <a:rPr lang="en-US" altLang="ko-KR" sz="1000" dirty="0" err="1"/>
                        <a:t>item_name</a:t>
                      </a:r>
                      <a:endParaRPr lang="ko-KR" altLang="en-US" sz="1000" dirty="0"/>
                    </a:p>
                  </a:txBody>
                  <a:tcPr anchor="ctr"/>
                </a:tc>
                <a:tc>
                  <a:txBody>
                    <a:bodyPr/>
                    <a:lstStyle/>
                    <a:p>
                      <a:pPr algn="ctr" latinLnBrk="1"/>
                      <a:r>
                        <a:rPr lang="en-US" altLang="ko-KR" sz="1000" dirty="0"/>
                        <a:t>CHAR_30</a:t>
                      </a:r>
                      <a:endParaRPr lang="ko-KR" altLang="en-US" sz="1000" dirty="0"/>
                    </a:p>
                  </a:txBody>
                  <a:tcPr anchor="ctr"/>
                </a:tc>
                <a:extLst>
                  <a:ext uri="{0D108BD9-81ED-4DB2-BD59-A6C34878D82A}">
                    <a16:rowId xmlns:a16="http://schemas.microsoft.com/office/drawing/2014/main" val="2021832463"/>
                  </a:ext>
                </a:extLst>
              </a:tr>
              <a:tr h="310933">
                <a:tc>
                  <a:txBody>
                    <a:bodyPr/>
                    <a:lstStyle/>
                    <a:p>
                      <a:pPr algn="ctr" latinLnBrk="1"/>
                      <a:r>
                        <a:rPr lang="en-US" altLang="ko-KR" sz="1000" dirty="0"/>
                        <a:t>price</a:t>
                      </a:r>
                      <a:endParaRPr lang="ko-KR" altLang="en-US" sz="1000" dirty="0"/>
                    </a:p>
                  </a:txBody>
                  <a:tcPr anchor="ctr"/>
                </a:tc>
                <a:tc>
                  <a:txBody>
                    <a:bodyPr/>
                    <a:lstStyle/>
                    <a:p>
                      <a:pPr algn="ctr" latinLnBrk="1"/>
                      <a:r>
                        <a:rPr lang="en-US" altLang="ko-KR" sz="1000" dirty="0"/>
                        <a:t>CHAR_20</a:t>
                      </a:r>
                      <a:endParaRPr lang="ko-KR" altLang="en-US" sz="1000" dirty="0"/>
                    </a:p>
                  </a:txBody>
                  <a:tcPr anchor="ctr"/>
                </a:tc>
                <a:extLst>
                  <a:ext uri="{0D108BD9-81ED-4DB2-BD59-A6C34878D82A}">
                    <a16:rowId xmlns:a16="http://schemas.microsoft.com/office/drawing/2014/main" val="3628249153"/>
                  </a:ext>
                </a:extLst>
              </a:tr>
              <a:tr h="310933">
                <a:tc>
                  <a:txBody>
                    <a:bodyPr/>
                    <a:lstStyle/>
                    <a:p>
                      <a:pPr algn="ctr" latinLnBrk="1"/>
                      <a:r>
                        <a:rPr lang="en-US" altLang="ko-KR" sz="1000" dirty="0"/>
                        <a:t>….</a:t>
                      </a:r>
                      <a:endParaRPr lang="ko-KR" altLang="en-US" sz="1000" dirty="0"/>
                    </a:p>
                  </a:txBody>
                  <a:tcPr anchor="ctr"/>
                </a:tc>
                <a:tc>
                  <a:txBody>
                    <a:bodyPr/>
                    <a:lstStyle/>
                    <a:p>
                      <a:pPr algn="ctr" latinLnBrk="1"/>
                      <a:r>
                        <a:rPr lang="en-US" altLang="ko-KR" sz="1000" dirty="0"/>
                        <a:t>….</a:t>
                      </a:r>
                      <a:endParaRPr lang="ko-KR" altLang="en-US" sz="1000" dirty="0"/>
                    </a:p>
                  </a:txBody>
                  <a:tcPr anchor="ctr"/>
                </a:tc>
                <a:extLst>
                  <a:ext uri="{0D108BD9-81ED-4DB2-BD59-A6C34878D82A}">
                    <a16:rowId xmlns:a16="http://schemas.microsoft.com/office/drawing/2014/main" val="2466761989"/>
                  </a:ext>
                </a:extLst>
              </a:tr>
            </a:tbl>
          </a:graphicData>
        </a:graphic>
      </p:graphicFrame>
      <p:graphicFrame>
        <p:nvGraphicFramePr>
          <p:cNvPr id="12" name="표 11"/>
          <p:cNvGraphicFramePr>
            <a:graphicFrameLocks noGrp="1"/>
          </p:cNvGraphicFramePr>
          <p:nvPr>
            <p:extLst>
              <p:ext uri="{D42A27DB-BD31-4B8C-83A1-F6EECF244321}">
                <p14:modId xmlns:p14="http://schemas.microsoft.com/office/powerpoint/2010/main" val="4237929633"/>
              </p:ext>
            </p:extLst>
          </p:nvPr>
        </p:nvGraphicFramePr>
        <p:xfrm>
          <a:off x="6416252" y="4722657"/>
          <a:ext cx="2137148" cy="1554665"/>
        </p:xfrm>
        <a:graphic>
          <a:graphicData uri="http://schemas.openxmlformats.org/drawingml/2006/table">
            <a:tbl>
              <a:tblPr firstRow="1" bandRow="1">
                <a:tableStyleId>{5C22544A-7EE6-4342-B048-85BDC9FD1C3A}</a:tableStyleId>
              </a:tblPr>
              <a:tblGrid>
                <a:gridCol w="1248594">
                  <a:extLst>
                    <a:ext uri="{9D8B030D-6E8A-4147-A177-3AD203B41FA5}">
                      <a16:colId xmlns:a16="http://schemas.microsoft.com/office/drawing/2014/main" val="2446014318"/>
                    </a:ext>
                  </a:extLst>
                </a:gridCol>
                <a:gridCol w="888554">
                  <a:extLst>
                    <a:ext uri="{9D8B030D-6E8A-4147-A177-3AD203B41FA5}">
                      <a16:colId xmlns:a16="http://schemas.microsoft.com/office/drawing/2014/main" val="3599064434"/>
                    </a:ext>
                  </a:extLst>
                </a:gridCol>
              </a:tblGrid>
              <a:tr h="310933">
                <a:tc>
                  <a:txBody>
                    <a:bodyPr/>
                    <a:lstStyle/>
                    <a:p>
                      <a:pPr algn="ctr" latinLnBrk="1"/>
                      <a:r>
                        <a:rPr lang="en-US" altLang="ko-KR" sz="1000" dirty="0"/>
                        <a:t>Stock Table</a:t>
                      </a:r>
                      <a:endParaRPr lang="ko-KR" altLang="en-US" sz="1000" dirty="0"/>
                    </a:p>
                  </a:txBody>
                  <a:tcPr anchor="ctr"/>
                </a:tc>
                <a:tc>
                  <a:txBody>
                    <a:bodyPr/>
                    <a:lstStyle/>
                    <a:p>
                      <a:pPr algn="ctr" latinLnBrk="1"/>
                      <a:r>
                        <a:rPr lang="en-US" altLang="ko-KR" sz="1000" dirty="0"/>
                        <a:t>Data</a:t>
                      </a:r>
                      <a:r>
                        <a:rPr lang="en-US" altLang="ko-KR" sz="1000" baseline="0" dirty="0"/>
                        <a:t> type</a:t>
                      </a:r>
                      <a:endParaRPr lang="ko-KR" altLang="en-US" sz="1000" dirty="0"/>
                    </a:p>
                  </a:txBody>
                  <a:tcPr anchor="ctr"/>
                </a:tc>
                <a:extLst>
                  <a:ext uri="{0D108BD9-81ED-4DB2-BD59-A6C34878D82A}">
                    <a16:rowId xmlns:a16="http://schemas.microsoft.com/office/drawing/2014/main" val="1054411991"/>
                  </a:ext>
                </a:extLst>
              </a:tr>
              <a:tr h="310933">
                <a:tc>
                  <a:txBody>
                    <a:bodyPr/>
                    <a:lstStyle/>
                    <a:p>
                      <a:pPr algn="ctr" latinLnBrk="1"/>
                      <a:r>
                        <a:rPr lang="en-US" altLang="ko-KR" sz="1000" dirty="0" err="1"/>
                        <a:t>stock_ID</a:t>
                      </a:r>
                      <a:r>
                        <a:rPr lang="en-US" altLang="ko-KR" sz="1000" dirty="0"/>
                        <a:t>(PK)</a:t>
                      </a:r>
                      <a:endParaRPr lang="ko-KR" altLang="en-US" sz="1000" dirty="0"/>
                    </a:p>
                  </a:txBody>
                  <a:tcPr anchor="ctr"/>
                </a:tc>
                <a:tc>
                  <a:txBody>
                    <a:bodyPr/>
                    <a:lstStyle/>
                    <a:p>
                      <a:pPr algn="ctr" latinLnBrk="1"/>
                      <a:r>
                        <a:rPr lang="en-US" altLang="ko-KR" sz="1000" dirty="0"/>
                        <a:t>CHAR_10</a:t>
                      </a:r>
                      <a:endParaRPr lang="ko-KR" altLang="en-US" sz="1000" dirty="0"/>
                    </a:p>
                  </a:txBody>
                  <a:tcPr anchor="ctr"/>
                </a:tc>
                <a:extLst>
                  <a:ext uri="{0D108BD9-81ED-4DB2-BD59-A6C34878D82A}">
                    <a16:rowId xmlns:a16="http://schemas.microsoft.com/office/drawing/2014/main" val="290591466"/>
                  </a:ext>
                </a:extLst>
              </a:tr>
              <a:tr h="310933">
                <a:tc>
                  <a:txBody>
                    <a:bodyPr/>
                    <a:lstStyle/>
                    <a:p>
                      <a:pPr algn="ctr" latinLnBrk="1"/>
                      <a:r>
                        <a:rPr lang="en-US" altLang="ko-KR" sz="1000" dirty="0" err="1"/>
                        <a:t>number_of_stocks</a:t>
                      </a:r>
                      <a:endParaRPr lang="ko-KR" altLang="en-US" sz="1000" dirty="0"/>
                    </a:p>
                  </a:txBody>
                  <a:tcPr anchor="ctr"/>
                </a:tc>
                <a:tc>
                  <a:txBody>
                    <a:bodyPr/>
                    <a:lstStyle/>
                    <a:p>
                      <a:pPr algn="ctr" latinLnBrk="1"/>
                      <a:r>
                        <a:rPr lang="en-US" altLang="ko-KR" sz="1000" dirty="0"/>
                        <a:t>INT_10</a:t>
                      </a:r>
                      <a:endParaRPr lang="ko-KR" altLang="en-US" sz="1000" dirty="0"/>
                    </a:p>
                  </a:txBody>
                  <a:tcPr anchor="ctr"/>
                </a:tc>
                <a:extLst>
                  <a:ext uri="{0D108BD9-81ED-4DB2-BD59-A6C34878D82A}">
                    <a16:rowId xmlns:a16="http://schemas.microsoft.com/office/drawing/2014/main" val="2021832463"/>
                  </a:ext>
                </a:extLst>
              </a:tr>
              <a:tr h="310933">
                <a:tc>
                  <a:txBody>
                    <a:bodyPr/>
                    <a:lstStyle/>
                    <a:p>
                      <a:pPr algn="ctr" latinLnBrk="1"/>
                      <a:r>
                        <a:rPr lang="en-US" altLang="ko-KR" sz="1000" dirty="0" err="1"/>
                        <a:t>total_margin</a:t>
                      </a:r>
                      <a:endParaRPr lang="ko-KR" altLang="en-US" sz="1000" dirty="0"/>
                    </a:p>
                  </a:txBody>
                  <a:tcPr anchor="ctr"/>
                </a:tc>
                <a:tc>
                  <a:txBody>
                    <a:bodyPr/>
                    <a:lstStyle/>
                    <a:p>
                      <a:pPr algn="ctr" latinLnBrk="1"/>
                      <a:r>
                        <a:rPr lang="en-US" altLang="ko-KR" sz="1000" dirty="0"/>
                        <a:t>CHAR_20</a:t>
                      </a:r>
                      <a:endParaRPr lang="ko-KR" altLang="en-US" sz="1000" dirty="0"/>
                    </a:p>
                  </a:txBody>
                  <a:tcPr anchor="ctr"/>
                </a:tc>
                <a:extLst>
                  <a:ext uri="{0D108BD9-81ED-4DB2-BD59-A6C34878D82A}">
                    <a16:rowId xmlns:a16="http://schemas.microsoft.com/office/drawing/2014/main" val="3426747689"/>
                  </a:ext>
                </a:extLst>
              </a:tr>
              <a:tr h="310933">
                <a:tc>
                  <a:txBody>
                    <a:bodyPr/>
                    <a:lstStyle/>
                    <a:p>
                      <a:pPr algn="ctr" latinLnBrk="1"/>
                      <a:r>
                        <a:rPr lang="en-US" altLang="ko-KR" sz="1000" dirty="0"/>
                        <a:t>….</a:t>
                      </a:r>
                      <a:endParaRPr lang="ko-KR" altLang="en-US" sz="1000" dirty="0"/>
                    </a:p>
                  </a:txBody>
                  <a:tcPr anchor="ctr"/>
                </a:tc>
                <a:tc>
                  <a:txBody>
                    <a:bodyPr/>
                    <a:lstStyle/>
                    <a:p>
                      <a:pPr algn="ctr" latinLnBrk="1"/>
                      <a:r>
                        <a:rPr lang="en-US" altLang="ko-KR" sz="1000" dirty="0"/>
                        <a:t>….</a:t>
                      </a:r>
                      <a:endParaRPr lang="ko-KR" altLang="en-US" sz="1000" dirty="0"/>
                    </a:p>
                  </a:txBody>
                  <a:tcPr anchor="ctr"/>
                </a:tc>
                <a:extLst>
                  <a:ext uri="{0D108BD9-81ED-4DB2-BD59-A6C34878D82A}">
                    <a16:rowId xmlns:a16="http://schemas.microsoft.com/office/drawing/2014/main" val="3628249153"/>
                  </a:ext>
                </a:extLst>
              </a:tr>
            </a:tbl>
          </a:graphicData>
        </a:graphic>
      </p:graphicFrame>
      <p:graphicFrame>
        <p:nvGraphicFramePr>
          <p:cNvPr id="13" name="표 12"/>
          <p:cNvGraphicFramePr>
            <a:graphicFrameLocks noGrp="1"/>
          </p:cNvGraphicFramePr>
          <p:nvPr>
            <p:extLst>
              <p:ext uri="{D42A27DB-BD31-4B8C-83A1-F6EECF244321}">
                <p14:modId xmlns:p14="http://schemas.microsoft.com/office/powerpoint/2010/main" val="3147665040"/>
              </p:ext>
            </p:extLst>
          </p:nvPr>
        </p:nvGraphicFramePr>
        <p:xfrm>
          <a:off x="3499048" y="3356992"/>
          <a:ext cx="2472730" cy="1639972"/>
        </p:xfrm>
        <a:graphic>
          <a:graphicData uri="http://schemas.openxmlformats.org/drawingml/2006/table">
            <a:tbl>
              <a:tblPr firstRow="1" bandRow="1">
                <a:tableStyleId>{5C22544A-7EE6-4342-B048-85BDC9FD1C3A}</a:tableStyleId>
              </a:tblPr>
              <a:tblGrid>
                <a:gridCol w="1459439">
                  <a:extLst>
                    <a:ext uri="{9D8B030D-6E8A-4147-A177-3AD203B41FA5}">
                      <a16:colId xmlns:a16="http://schemas.microsoft.com/office/drawing/2014/main" val="2446014318"/>
                    </a:ext>
                  </a:extLst>
                </a:gridCol>
                <a:gridCol w="1013291">
                  <a:extLst>
                    <a:ext uri="{9D8B030D-6E8A-4147-A177-3AD203B41FA5}">
                      <a16:colId xmlns:a16="http://schemas.microsoft.com/office/drawing/2014/main" val="2318038642"/>
                    </a:ext>
                  </a:extLst>
                </a:gridCol>
              </a:tblGrid>
              <a:tr h="310933">
                <a:tc>
                  <a:txBody>
                    <a:bodyPr/>
                    <a:lstStyle/>
                    <a:p>
                      <a:pPr algn="ctr" latinLnBrk="1"/>
                      <a:r>
                        <a:rPr lang="en-US" altLang="ko-KR" sz="1000" dirty="0"/>
                        <a:t>Management report</a:t>
                      </a:r>
                    </a:p>
                    <a:p>
                      <a:pPr algn="ctr" latinLnBrk="1"/>
                      <a:r>
                        <a:rPr lang="en-US" altLang="ko-KR" sz="1000" dirty="0"/>
                        <a:t>Table</a:t>
                      </a:r>
                      <a:endParaRPr lang="ko-KR" altLang="en-US" sz="1000" dirty="0"/>
                    </a:p>
                  </a:txBody>
                  <a:tcPr anchor="ctr"/>
                </a:tc>
                <a:tc>
                  <a:txBody>
                    <a:bodyPr/>
                    <a:lstStyle/>
                    <a:p>
                      <a:pPr algn="ctr" latinLnBrk="1"/>
                      <a:r>
                        <a:rPr lang="en-US" altLang="ko-KR" sz="1000" dirty="0"/>
                        <a:t>Data type</a:t>
                      </a:r>
                      <a:endParaRPr lang="ko-KR" altLang="en-US" sz="1000" dirty="0"/>
                    </a:p>
                  </a:txBody>
                  <a:tcPr anchor="ctr"/>
                </a:tc>
                <a:extLst>
                  <a:ext uri="{0D108BD9-81ED-4DB2-BD59-A6C34878D82A}">
                    <a16:rowId xmlns:a16="http://schemas.microsoft.com/office/drawing/2014/main" val="1054411991"/>
                  </a:ext>
                </a:extLst>
              </a:tr>
              <a:tr h="310933">
                <a:tc>
                  <a:txBody>
                    <a:bodyPr/>
                    <a:lstStyle/>
                    <a:p>
                      <a:pPr algn="ctr" latinLnBrk="1"/>
                      <a:r>
                        <a:rPr lang="en-US" altLang="ko-KR" sz="1000" dirty="0" err="1"/>
                        <a:t>Manage_report_ID</a:t>
                      </a:r>
                      <a:r>
                        <a:rPr lang="en-US" altLang="ko-KR" sz="1000" dirty="0"/>
                        <a:t>(PK)</a:t>
                      </a:r>
                      <a:endParaRPr lang="ko-KR" altLang="en-US" sz="1000" dirty="0"/>
                    </a:p>
                  </a:txBody>
                  <a:tcPr anchor="ctr"/>
                </a:tc>
                <a:tc>
                  <a:txBody>
                    <a:bodyPr/>
                    <a:lstStyle/>
                    <a:p>
                      <a:pPr algn="ctr" latinLnBrk="1"/>
                      <a:r>
                        <a:rPr lang="en-US" altLang="ko-KR" sz="1000" dirty="0"/>
                        <a:t>CHAR_10</a:t>
                      </a:r>
                      <a:endParaRPr lang="ko-KR" altLang="en-US" sz="1000" dirty="0"/>
                    </a:p>
                  </a:txBody>
                  <a:tcPr anchor="ctr"/>
                </a:tc>
                <a:extLst>
                  <a:ext uri="{0D108BD9-81ED-4DB2-BD59-A6C34878D82A}">
                    <a16:rowId xmlns:a16="http://schemas.microsoft.com/office/drawing/2014/main" val="290591466"/>
                  </a:ext>
                </a:extLst>
              </a:tr>
              <a:tr h="310933">
                <a:tc>
                  <a:txBody>
                    <a:bodyPr/>
                    <a:lstStyle/>
                    <a:p>
                      <a:pPr algn="ctr" latinLnBrk="1"/>
                      <a:r>
                        <a:rPr lang="en-US" altLang="ko-KR" sz="1000" dirty="0" err="1"/>
                        <a:t>product_id</a:t>
                      </a:r>
                      <a:r>
                        <a:rPr lang="en-US" altLang="ko-KR" sz="1000" dirty="0"/>
                        <a:t>(FK)</a:t>
                      </a:r>
                      <a:endParaRPr lang="ko-KR" altLang="en-US" sz="1000" dirty="0"/>
                    </a:p>
                  </a:txBody>
                  <a:tcPr anchor="ctr"/>
                </a:tc>
                <a:tc>
                  <a:txBody>
                    <a:bodyPr/>
                    <a:lstStyle/>
                    <a:p>
                      <a:pPr algn="ctr" latinLnBrk="1"/>
                      <a:r>
                        <a:rPr lang="en-US" altLang="ko-KR" sz="1000" dirty="0"/>
                        <a:t>CHAR_30</a:t>
                      </a:r>
                      <a:endParaRPr lang="ko-KR" altLang="en-US" sz="1000" dirty="0"/>
                    </a:p>
                  </a:txBody>
                  <a:tcPr anchor="ctr"/>
                </a:tc>
                <a:extLst>
                  <a:ext uri="{0D108BD9-81ED-4DB2-BD59-A6C34878D82A}">
                    <a16:rowId xmlns:a16="http://schemas.microsoft.com/office/drawing/2014/main" val="2021832463"/>
                  </a:ext>
                </a:extLst>
              </a:tr>
              <a:tr h="310933">
                <a:tc>
                  <a:txBody>
                    <a:bodyPr/>
                    <a:lstStyle/>
                    <a:p>
                      <a:pPr algn="ctr" latinLnBrk="1"/>
                      <a:r>
                        <a:rPr lang="en-US" altLang="ko-KR" sz="1000" dirty="0" err="1"/>
                        <a:t>stodk_ID</a:t>
                      </a:r>
                      <a:r>
                        <a:rPr lang="en-US" altLang="ko-KR" sz="1000" dirty="0"/>
                        <a:t>(FK)</a:t>
                      </a:r>
                      <a:endParaRPr lang="ko-KR" altLang="en-US" sz="1000" dirty="0"/>
                    </a:p>
                  </a:txBody>
                  <a:tcPr anchor="ctr"/>
                </a:tc>
                <a:tc>
                  <a:txBody>
                    <a:bodyPr/>
                    <a:lstStyle/>
                    <a:p>
                      <a:pPr algn="ctr" latinLnBrk="1"/>
                      <a:r>
                        <a:rPr lang="en-US" altLang="ko-KR" sz="1000" dirty="0"/>
                        <a:t>CHAR_20</a:t>
                      </a:r>
                      <a:endParaRPr lang="ko-KR" altLang="en-US" sz="1000" dirty="0"/>
                    </a:p>
                  </a:txBody>
                  <a:tcPr anchor="ctr"/>
                </a:tc>
                <a:extLst>
                  <a:ext uri="{0D108BD9-81ED-4DB2-BD59-A6C34878D82A}">
                    <a16:rowId xmlns:a16="http://schemas.microsoft.com/office/drawing/2014/main" val="3628249153"/>
                  </a:ext>
                </a:extLst>
              </a:tr>
              <a:tr h="310933">
                <a:tc>
                  <a:txBody>
                    <a:bodyPr/>
                    <a:lstStyle/>
                    <a:p>
                      <a:pPr algn="ctr" latinLnBrk="1"/>
                      <a:r>
                        <a:rPr lang="en-US" altLang="ko-KR" sz="1000" dirty="0"/>
                        <a:t>….</a:t>
                      </a:r>
                      <a:endParaRPr lang="ko-KR" altLang="en-US" sz="1000" dirty="0"/>
                    </a:p>
                  </a:txBody>
                  <a:tcPr anchor="ctr"/>
                </a:tc>
                <a:tc>
                  <a:txBody>
                    <a:bodyPr/>
                    <a:lstStyle/>
                    <a:p>
                      <a:pPr algn="ctr" latinLnBrk="1"/>
                      <a:r>
                        <a:rPr lang="en-US" altLang="ko-KR" sz="1000" dirty="0"/>
                        <a:t>….</a:t>
                      </a:r>
                      <a:endParaRPr lang="ko-KR" altLang="en-US" sz="1000" dirty="0"/>
                    </a:p>
                  </a:txBody>
                  <a:tcPr anchor="ctr"/>
                </a:tc>
                <a:extLst>
                  <a:ext uri="{0D108BD9-81ED-4DB2-BD59-A6C34878D82A}">
                    <a16:rowId xmlns:a16="http://schemas.microsoft.com/office/drawing/2014/main" val="2466761989"/>
                  </a:ext>
                </a:extLst>
              </a:tr>
            </a:tbl>
          </a:graphicData>
        </a:graphic>
      </p:graphicFrame>
      <p:cxnSp>
        <p:nvCxnSpPr>
          <p:cNvPr id="4" name="꺾인 연결선 3"/>
          <p:cNvCxnSpPr/>
          <p:nvPr/>
        </p:nvCxnSpPr>
        <p:spPr>
          <a:xfrm rot="10800000" flipV="1">
            <a:off x="2988049" y="4196487"/>
            <a:ext cx="527819" cy="1102234"/>
          </a:xfrm>
          <a:prstGeom prst="bentConnector3">
            <a:avLst>
              <a:gd name="adj1" fmla="val 50000"/>
            </a:avLst>
          </a:prstGeom>
          <a:ln w="19050">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1" name="꺾인 연결선 20"/>
          <p:cNvCxnSpPr/>
          <p:nvPr/>
        </p:nvCxnSpPr>
        <p:spPr>
          <a:xfrm>
            <a:off x="5962305" y="4541475"/>
            <a:ext cx="453947" cy="677116"/>
          </a:xfrm>
          <a:prstGeom prst="bentConnector3">
            <a:avLst>
              <a:gd name="adj1" fmla="val 50000"/>
            </a:avLst>
          </a:prstGeom>
          <a:ln w="19050">
            <a:prstDash val="lgDash"/>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537176" y="3983413"/>
            <a:ext cx="1622367" cy="523220"/>
          </a:xfrm>
          <a:prstGeom prst="rect">
            <a:avLst/>
          </a:prstGeom>
          <a:noFill/>
          <a:ln>
            <a:solidFill>
              <a:srgbClr val="FFC000"/>
            </a:solidFill>
          </a:ln>
        </p:spPr>
        <p:txBody>
          <a:bodyPr wrap="none" rtlCol="0">
            <a:spAutoFit/>
          </a:bodyPr>
          <a:lstStyle/>
          <a:p>
            <a:r>
              <a:rPr lang="en-US" altLang="ko-KR" sz="1400" b="1" dirty="0">
                <a:latin typeface="+mn-ea"/>
                <a:ea typeface="+mn-ea"/>
              </a:rPr>
              <a:t>PK : Primary Key</a:t>
            </a:r>
          </a:p>
          <a:p>
            <a:r>
              <a:rPr lang="en-US" altLang="ko-KR" sz="1400" b="1" dirty="0">
                <a:latin typeface="+mn-ea"/>
                <a:ea typeface="+mn-ea"/>
              </a:rPr>
              <a:t>FK : Foreign Key</a:t>
            </a:r>
            <a:endParaRPr lang="ko-KR" altLang="en-US" sz="1400" b="1" dirty="0">
              <a:latin typeface="+mn-ea"/>
              <a:ea typeface="+mn-ea"/>
            </a:endParaRPr>
          </a:p>
        </p:txBody>
      </p:sp>
      <p:sp>
        <p:nvSpPr>
          <p:cNvPr id="3075" name="TextBox 3074"/>
          <p:cNvSpPr txBox="1"/>
          <p:nvPr/>
        </p:nvSpPr>
        <p:spPr>
          <a:xfrm>
            <a:off x="3514411" y="6415444"/>
            <a:ext cx="6191117" cy="253916"/>
          </a:xfrm>
          <a:prstGeom prst="rect">
            <a:avLst/>
          </a:prstGeom>
          <a:noFill/>
        </p:spPr>
        <p:txBody>
          <a:bodyPr wrap="none" rtlCol="0">
            <a:spAutoFit/>
          </a:bodyPr>
          <a:lstStyle/>
          <a:p>
            <a:pPr algn="r"/>
            <a:r>
              <a:rPr lang="en-US" altLang="ko-KR" sz="1050" dirty="0"/>
              <a:t>※ For more detailed database design and </a:t>
            </a:r>
            <a:r>
              <a:rPr lang="en-US" altLang="ko-KR" sz="1050" dirty="0" err="1"/>
              <a:t>ERD</a:t>
            </a:r>
            <a:r>
              <a:rPr lang="en-US" altLang="ko-KR" sz="1050" dirty="0"/>
              <a:t> preparation, refer to the DB Specialized Books.</a:t>
            </a:r>
            <a:endParaRPr lang="ko-KR" altLang="en-US" sz="1050" dirty="0"/>
          </a:p>
        </p:txBody>
      </p:sp>
      <p:sp>
        <p:nvSpPr>
          <p:cNvPr id="14" name="TextBox 13"/>
          <p:cNvSpPr txBox="1"/>
          <p:nvPr/>
        </p:nvSpPr>
        <p:spPr>
          <a:xfrm>
            <a:off x="4203773" y="705009"/>
            <a:ext cx="2954655" cy="400110"/>
          </a:xfrm>
          <a:prstGeom prst="rect">
            <a:avLst/>
          </a:prstGeom>
          <a:noFill/>
        </p:spPr>
        <p:txBody>
          <a:bodyPr wrap="none" rtlCol="0">
            <a:spAutoFit/>
          </a:bodyPr>
          <a:lstStyle/>
          <a:p>
            <a:r>
              <a:rPr lang="en-US" altLang="ko-KR" sz="2000" b="1" dirty="0">
                <a:solidFill>
                  <a:srgbClr val="0000FF"/>
                </a:solidFill>
                <a:latin typeface="+mn-ea"/>
                <a:ea typeface="+mn-ea"/>
              </a:rPr>
              <a:t> (Physical design (DB))</a:t>
            </a:r>
            <a:endParaRPr lang="ko-KR" altLang="en-US" sz="2000" b="1" dirty="0">
              <a:solidFill>
                <a:srgbClr val="0000FF"/>
              </a:solidFill>
              <a:latin typeface="+mn-ea"/>
              <a:ea typeface="+mn-ea"/>
            </a:endParaRPr>
          </a:p>
        </p:txBody>
      </p:sp>
      <p:sp>
        <p:nvSpPr>
          <p:cNvPr id="15" name="TextBox 133"/>
          <p:cNvSpPr txBox="1">
            <a:spLocks noChangeArrowheads="1"/>
          </p:cNvSpPr>
          <p:nvPr/>
        </p:nvSpPr>
        <p:spPr bwMode="auto">
          <a:xfrm>
            <a:off x="344488" y="452862"/>
            <a:ext cx="7992888" cy="707886"/>
          </a:xfrm>
          <a:prstGeom prst="rect">
            <a:avLst/>
          </a:prstGeom>
          <a:noFill/>
          <a:ln w="9525">
            <a:noFill/>
            <a:miter lim="800000"/>
            <a:headEnd/>
            <a:tailEnd/>
          </a:ln>
        </p:spPr>
        <p:txBody>
          <a:bodyPr wrap="square">
            <a:spAutoFit/>
          </a:bodyPr>
          <a:lstStyle/>
          <a:p>
            <a:r>
              <a:rPr kumimoji="0" lang="en-US" altLang="ko-KR" sz="4000" b="1" u="sng" dirty="0">
                <a:solidFill>
                  <a:srgbClr val="0000FF"/>
                </a:solidFill>
                <a:latin typeface="Arial" charset="0"/>
                <a:ea typeface="HY견고딕" pitchFamily="18" charset="-127"/>
                <a:cs typeface="Arial" charset="0"/>
              </a:rPr>
              <a:t>Step 3 </a:t>
            </a:r>
            <a:r>
              <a:rPr kumimoji="0" lang="ko-KR" altLang="en-US" sz="4000" b="1" u="sng" dirty="0">
                <a:solidFill>
                  <a:srgbClr val="0000FF"/>
                </a:solidFill>
                <a:latin typeface="Arial" charset="0"/>
                <a:ea typeface="HY견고딕" pitchFamily="18" charset="-127"/>
                <a:cs typeface="Arial" charset="0"/>
              </a:rPr>
              <a:t> </a:t>
            </a:r>
            <a:r>
              <a:rPr kumimoji="0" lang="en-US" altLang="ko-KR" sz="4000" b="1" u="sng" dirty="0">
                <a:solidFill>
                  <a:srgbClr val="0000FF"/>
                </a:solidFill>
                <a:latin typeface="Arial" charset="0"/>
                <a:ea typeface="HY견고딕" pitchFamily="18" charset="-127"/>
                <a:cs typeface="Arial" charset="0"/>
              </a:rPr>
              <a:t>: Design</a:t>
            </a:r>
          </a:p>
        </p:txBody>
      </p:sp>
    </p:spTree>
    <p:extLst>
      <p:ext uri="{BB962C8B-B14F-4D97-AF65-F5344CB8AC3E}">
        <p14:creationId xmlns:p14="http://schemas.microsoft.com/office/powerpoint/2010/main" val="833535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33"/>
          <p:cNvSpPr txBox="1">
            <a:spLocks noChangeArrowheads="1"/>
          </p:cNvSpPr>
          <p:nvPr/>
        </p:nvSpPr>
        <p:spPr bwMode="auto">
          <a:xfrm>
            <a:off x="344488" y="452862"/>
            <a:ext cx="7992888" cy="707886"/>
          </a:xfrm>
          <a:prstGeom prst="rect">
            <a:avLst/>
          </a:prstGeom>
          <a:noFill/>
          <a:ln w="9525">
            <a:noFill/>
            <a:miter lim="800000"/>
            <a:headEnd/>
            <a:tailEnd/>
          </a:ln>
        </p:spPr>
        <p:txBody>
          <a:bodyPr wrap="square">
            <a:spAutoFit/>
          </a:bodyPr>
          <a:lstStyle/>
          <a:p>
            <a:r>
              <a:rPr kumimoji="0" lang="en-US" altLang="ko-KR" sz="4000" u="sng" dirty="0">
                <a:solidFill>
                  <a:srgbClr val="0000FF"/>
                </a:solidFill>
                <a:latin typeface="Arial" charset="0"/>
                <a:ea typeface="HY견고딕" pitchFamily="18" charset="-127"/>
                <a:cs typeface="Arial" charset="0"/>
              </a:rPr>
              <a:t>3 </a:t>
            </a:r>
            <a:r>
              <a:rPr kumimoji="0" lang="ko-KR" altLang="en-US" sz="4000" u="sng" dirty="0">
                <a:solidFill>
                  <a:srgbClr val="0000FF"/>
                </a:solidFill>
                <a:latin typeface="Arial" charset="0"/>
                <a:ea typeface="HY견고딕" pitchFamily="18" charset="-127"/>
                <a:cs typeface="Arial" charset="0"/>
              </a:rPr>
              <a:t>단계 </a:t>
            </a:r>
            <a:r>
              <a:rPr kumimoji="0" lang="en-US" altLang="ko-KR" sz="4000" u="sng" dirty="0">
                <a:solidFill>
                  <a:srgbClr val="0000FF"/>
                </a:solidFill>
                <a:latin typeface="Arial" charset="0"/>
                <a:ea typeface="HY견고딕" pitchFamily="18" charset="-127"/>
                <a:cs typeface="Arial" charset="0"/>
              </a:rPr>
              <a:t>: </a:t>
            </a:r>
            <a:r>
              <a:rPr kumimoji="0" lang="ko-KR" altLang="en-US" sz="4000" u="sng" dirty="0">
                <a:solidFill>
                  <a:srgbClr val="0000FF"/>
                </a:solidFill>
                <a:latin typeface="Arial" charset="0"/>
                <a:ea typeface="HY견고딕" pitchFamily="18" charset="-127"/>
                <a:cs typeface="Arial" charset="0"/>
              </a:rPr>
              <a:t>설계</a:t>
            </a:r>
            <a:endParaRPr kumimoji="0" lang="en-US" altLang="ko-KR" sz="4000" u="sng" dirty="0">
              <a:solidFill>
                <a:srgbClr val="0000FF"/>
              </a:solidFill>
              <a:latin typeface="Arial" charset="0"/>
              <a:ea typeface="HY견고딕" pitchFamily="18" charset="-127"/>
              <a:cs typeface="Arial" charset="0"/>
            </a:endParaRPr>
          </a:p>
        </p:txBody>
      </p:sp>
      <p:sp>
        <p:nvSpPr>
          <p:cNvPr id="7" name="텍스트 상자 7"/>
          <p:cNvSpPr txBox="1"/>
          <p:nvPr/>
        </p:nvSpPr>
        <p:spPr>
          <a:xfrm>
            <a:off x="416496" y="1266474"/>
            <a:ext cx="8856984" cy="1846659"/>
          </a:xfrm>
          <a:prstGeom prst="rect">
            <a:avLst/>
          </a:prstGeom>
          <a:noFill/>
          <a:ln>
            <a:solidFill>
              <a:srgbClr val="7030A0"/>
            </a:solidFill>
          </a:ln>
        </p:spPr>
        <p:txBody>
          <a:bodyPr wrap="square" rtlCol="0">
            <a:spAutoFit/>
          </a:bodyPr>
          <a:lstStyle/>
          <a:p>
            <a:pPr marL="285750" indent="-285750">
              <a:lnSpc>
                <a:spcPct val="150000"/>
              </a:lnSpc>
              <a:buFont typeface="Wingdings" panose="05000000000000000000" pitchFamily="2" charset="2"/>
              <a:buChar char="ü"/>
            </a:pPr>
            <a:r>
              <a:rPr lang="en-US" altLang="ko-KR" sz="1600" b="1" dirty="0">
                <a:solidFill>
                  <a:srgbClr val="6600CC"/>
                </a:solidFill>
                <a:latin typeface="함초롬바탕" panose="02030604000101010101" pitchFamily="18" charset="-127"/>
                <a:ea typeface="함초롬바탕" panose="02030604000101010101" pitchFamily="18" charset="-127"/>
                <a:cs typeface="함초롬바탕" panose="02030604000101010101" pitchFamily="18" charset="-127"/>
              </a:rPr>
              <a:t>(</a:t>
            </a:r>
            <a:r>
              <a:rPr lang="ko-KR" altLang="en-US" sz="1600" b="1" dirty="0">
                <a:solidFill>
                  <a:srgbClr val="6600CC"/>
                </a:solidFill>
                <a:latin typeface="함초롬바탕" panose="02030604000101010101" pitchFamily="18" charset="-127"/>
                <a:ea typeface="함초롬바탕" panose="02030604000101010101" pitchFamily="18" charset="-127"/>
                <a:cs typeface="함초롬바탕" panose="02030604000101010101" pitchFamily="18" charset="-127"/>
              </a:rPr>
              <a:t>예</a:t>
            </a:r>
            <a:r>
              <a:rPr lang="en-US" altLang="ko-KR" sz="1600" b="1" dirty="0">
                <a:solidFill>
                  <a:srgbClr val="6600CC"/>
                </a:solidFill>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1600" b="1" dirty="0">
                <a:solidFill>
                  <a:srgbClr val="6600CC"/>
                </a:solidFill>
                <a:latin typeface="함초롬바탕" panose="02030604000101010101" pitchFamily="18" charset="-127"/>
                <a:ea typeface="함초롬바탕" panose="02030604000101010101" pitchFamily="18" charset="-127"/>
                <a:cs typeface="함초롬바탕" panose="02030604000101010101" pitchFamily="18" charset="-127"/>
              </a:rPr>
              <a:t>개체</a:t>
            </a:r>
            <a:r>
              <a:rPr lang="en-US" altLang="ko-KR" sz="1600" b="1" dirty="0">
                <a:solidFill>
                  <a:srgbClr val="6600CC"/>
                </a:solidFill>
                <a:latin typeface="함초롬바탕" panose="02030604000101010101" pitchFamily="18" charset="-127"/>
                <a:ea typeface="함초롬바탕" panose="02030604000101010101" pitchFamily="18" charset="-127"/>
                <a:cs typeface="함초롬바탕" panose="02030604000101010101" pitchFamily="18" charset="-127"/>
              </a:rPr>
              <a:t>-</a:t>
            </a:r>
            <a:r>
              <a:rPr lang="ko-KR" altLang="en-US" sz="1600" b="1" dirty="0">
                <a:solidFill>
                  <a:srgbClr val="6600CC"/>
                </a:solidFill>
                <a:latin typeface="함초롬바탕" panose="02030604000101010101" pitchFamily="18" charset="-127"/>
                <a:ea typeface="함초롬바탕" panose="02030604000101010101" pitchFamily="18" charset="-127"/>
                <a:cs typeface="함초롬바탕" panose="02030604000101010101" pitchFamily="18" charset="-127"/>
              </a:rPr>
              <a:t>관계 다이어그램</a:t>
            </a:r>
            <a:r>
              <a:rPr lang="en-US" altLang="ko-KR" sz="1600" b="1" dirty="0">
                <a:solidFill>
                  <a:srgbClr val="6600CC"/>
                </a:solidFill>
                <a:latin typeface="함초롬바탕" panose="02030604000101010101" pitchFamily="18" charset="-127"/>
                <a:ea typeface="함초롬바탕" panose="02030604000101010101" pitchFamily="18" charset="-127"/>
                <a:cs typeface="함초롬바탕" panose="02030604000101010101" pitchFamily="18" charset="-127"/>
              </a:rPr>
              <a:t>(Entity-Relationship Diagram, ERD)</a:t>
            </a:r>
            <a:endParaRPr lang="en-US" altLang="ko-KR" sz="1600" b="1" dirty="0">
              <a:latin typeface="함초롬바탕" panose="02030604000101010101" pitchFamily="18" charset="-127"/>
              <a:ea typeface="함초롬바탕" panose="02030604000101010101" pitchFamily="18" charset="-127"/>
              <a:cs typeface="함초롬바탕" panose="02030604000101010101" pitchFamily="18" charset="-127"/>
            </a:endParaRPr>
          </a:p>
          <a:p>
            <a:pPr marL="742950" lvl="1" indent="-285750">
              <a:lnSpc>
                <a:spcPct val="150000"/>
              </a:lnSpc>
              <a:buFont typeface="Arial" panose="020B0604020202020204" pitchFamily="34" charset="0"/>
              <a:buChar char="•"/>
            </a:pPr>
            <a:r>
              <a:rPr lang="ko-KR" altLang="en-US" sz="1600" b="1" dirty="0">
                <a:latin typeface="함초롬바탕" panose="02030604000101010101" pitchFamily="18" charset="-127"/>
                <a:ea typeface="함초롬바탕" panose="02030604000101010101" pitchFamily="18" charset="-127"/>
                <a:cs typeface="함초롬바탕" panose="02030604000101010101" pitchFamily="18" charset="-127"/>
              </a:rPr>
              <a:t>각각의 데이터를 구분할 수 있도록 각 테이블에 주 키</a:t>
            </a:r>
            <a:r>
              <a:rPr lang="en-US" altLang="ko-KR" sz="1600" b="1" dirty="0">
                <a:latin typeface="함초롬바탕" panose="02030604000101010101" pitchFamily="18" charset="-127"/>
                <a:ea typeface="함초롬바탕" panose="02030604000101010101" pitchFamily="18" charset="-127"/>
                <a:cs typeface="함초롬바탕" panose="02030604000101010101" pitchFamily="18" charset="-127"/>
              </a:rPr>
              <a:t>(PK)</a:t>
            </a:r>
            <a:r>
              <a:rPr lang="ko-KR" altLang="en-US" sz="1600" b="1" dirty="0">
                <a:latin typeface="함초롬바탕" panose="02030604000101010101" pitchFamily="18" charset="-127"/>
                <a:ea typeface="함초롬바탕" panose="02030604000101010101" pitchFamily="18" charset="-127"/>
                <a:cs typeface="함초롬바탕" panose="02030604000101010101" pitchFamily="18" charset="-127"/>
              </a:rPr>
              <a:t>를 반드시 설정</a:t>
            </a:r>
            <a:endParaRPr lang="en-US" altLang="ko-KR" sz="1600" b="1" dirty="0">
              <a:latin typeface="함초롬바탕" panose="02030604000101010101" pitchFamily="18" charset="-127"/>
              <a:ea typeface="함초롬바탕" panose="02030604000101010101" pitchFamily="18" charset="-127"/>
              <a:cs typeface="함초롬바탕" panose="02030604000101010101" pitchFamily="18" charset="-127"/>
            </a:endParaRPr>
          </a:p>
          <a:p>
            <a:pPr marL="742950" lvl="1" indent="-285750">
              <a:lnSpc>
                <a:spcPct val="150000"/>
              </a:lnSpc>
              <a:buFont typeface="Arial" panose="020B0604020202020204" pitchFamily="34" charset="0"/>
              <a:buChar char="•"/>
            </a:pPr>
            <a:r>
              <a:rPr lang="ko-KR" altLang="en-US" sz="1600" b="1" dirty="0">
                <a:latin typeface="함초롬바탕" panose="02030604000101010101" pitchFamily="18" charset="-127"/>
                <a:ea typeface="함초롬바탕" panose="02030604000101010101" pitchFamily="18" charset="-127"/>
                <a:cs typeface="함초롬바탕" panose="02030604000101010101" pitchFamily="18" charset="-127"/>
              </a:rPr>
              <a:t>테이블 간에 관계를 가지기 위해서는 외래 키</a:t>
            </a:r>
            <a:r>
              <a:rPr lang="en-US" altLang="ko-KR" sz="1600" b="1" dirty="0">
                <a:latin typeface="함초롬바탕" panose="02030604000101010101" pitchFamily="18" charset="-127"/>
                <a:ea typeface="함초롬바탕" panose="02030604000101010101" pitchFamily="18" charset="-127"/>
                <a:cs typeface="함초롬바탕" panose="02030604000101010101" pitchFamily="18" charset="-127"/>
              </a:rPr>
              <a:t>(FK)</a:t>
            </a:r>
            <a:r>
              <a:rPr lang="ko-KR" altLang="en-US" sz="1600" b="1" dirty="0">
                <a:latin typeface="함초롬바탕" panose="02030604000101010101" pitchFamily="18" charset="-127"/>
                <a:ea typeface="함초롬바탕" panose="02030604000101010101" pitchFamily="18" charset="-127"/>
                <a:cs typeface="함초롬바탕" panose="02030604000101010101" pitchFamily="18" charset="-127"/>
              </a:rPr>
              <a:t>를 이용할 수 있음</a:t>
            </a:r>
            <a:endParaRPr lang="en-US" altLang="ko-KR" sz="1600" b="1" dirty="0">
              <a:latin typeface="함초롬바탕" panose="02030604000101010101" pitchFamily="18" charset="-127"/>
              <a:ea typeface="함초롬바탕" panose="02030604000101010101" pitchFamily="18" charset="-127"/>
              <a:cs typeface="함초롬바탕" panose="02030604000101010101" pitchFamily="18" charset="-127"/>
            </a:endParaRPr>
          </a:p>
          <a:p>
            <a:pPr marL="1200150" lvl="2" indent="-285750">
              <a:lnSpc>
                <a:spcPct val="150000"/>
              </a:lnSpc>
              <a:buFontTx/>
              <a:buChar char="-"/>
            </a:pP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아래 예시에서는 </a:t>
            </a:r>
            <a:r>
              <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a:t>
            </a: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관리 리포트 </a:t>
            </a:r>
            <a:r>
              <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Table’</a:t>
            </a: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에 </a:t>
            </a:r>
            <a:r>
              <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a:t>
            </a: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판매 상품 데이터</a:t>
            </a:r>
            <a:r>
              <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a:t>
            </a: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 및 </a:t>
            </a:r>
            <a:r>
              <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a:t>
            </a: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재고 데이터</a:t>
            </a:r>
            <a:r>
              <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a:t>
            </a: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가 종속되어 있는 관계를 표현하였으며 각각의 테이블은 주 키</a:t>
            </a:r>
            <a:r>
              <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(PK)</a:t>
            </a: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가 설정되어 있음</a:t>
            </a:r>
            <a:endPar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5" name="TextBox 4"/>
          <p:cNvSpPr txBox="1"/>
          <p:nvPr/>
        </p:nvSpPr>
        <p:spPr>
          <a:xfrm>
            <a:off x="3344613" y="705009"/>
            <a:ext cx="2379177" cy="400110"/>
          </a:xfrm>
          <a:prstGeom prst="rect">
            <a:avLst/>
          </a:prstGeom>
          <a:noFill/>
        </p:spPr>
        <p:txBody>
          <a:bodyPr wrap="none" rtlCol="0">
            <a:spAutoFit/>
          </a:bodyPr>
          <a:lstStyle/>
          <a:p>
            <a:r>
              <a:rPr lang="en-US" altLang="ko-KR" sz="2000" b="1" dirty="0">
                <a:solidFill>
                  <a:srgbClr val="0000FF"/>
                </a:solidFill>
                <a:latin typeface="+mn-ea"/>
                <a:ea typeface="+mn-ea"/>
              </a:rPr>
              <a:t>- </a:t>
            </a:r>
            <a:r>
              <a:rPr lang="ko-KR" altLang="en-US" sz="2000" b="1" dirty="0">
                <a:solidFill>
                  <a:srgbClr val="0000FF"/>
                </a:solidFill>
                <a:latin typeface="+mn-ea"/>
                <a:ea typeface="+mn-ea"/>
              </a:rPr>
              <a:t>물리적 설계 </a:t>
            </a:r>
            <a:r>
              <a:rPr lang="en-US" altLang="ko-KR" sz="2000" b="1" dirty="0">
                <a:solidFill>
                  <a:srgbClr val="0000FF"/>
                </a:solidFill>
                <a:latin typeface="+mn-ea"/>
                <a:ea typeface="+mn-ea"/>
              </a:rPr>
              <a:t>(DB)</a:t>
            </a:r>
            <a:endParaRPr lang="ko-KR" altLang="en-US" sz="2000" b="1" dirty="0">
              <a:solidFill>
                <a:srgbClr val="0000FF"/>
              </a:solidFill>
              <a:latin typeface="+mn-ea"/>
              <a:ea typeface="+mn-ea"/>
            </a:endParaRPr>
          </a:p>
        </p:txBody>
      </p:sp>
      <p:graphicFrame>
        <p:nvGraphicFramePr>
          <p:cNvPr id="11" name="표 10"/>
          <p:cNvGraphicFramePr>
            <a:graphicFrameLocks noGrp="1"/>
          </p:cNvGraphicFramePr>
          <p:nvPr>
            <p:extLst>
              <p:ext uri="{D42A27DB-BD31-4B8C-83A1-F6EECF244321}">
                <p14:modId xmlns:p14="http://schemas.microsoft.com/office/powerpoint/2010/main" val="2770651343"/>
              </p:ext>
            </p:extLst>
          </p:nvPr>
        </p:nvGraphicFramePr>
        <p:xfrm>
          <a:off x="992560" y="4722657"/>
          <a:ext cx="1995488" cy="1639972"/>
        </p:xfrm>
        <a:graphic>
          <a:graphicData uri="http://schemas.openxmlformats.org/drawingml/2006/table">
            <a:tbl>
              <a:tblPr firstRow="1" bandRow="1">
                <a:tableStyleId>{5C22544A-7EE6-4342-B048-85BDC9FD1C3A}</a:tableStyleId>
              </a:tblPr>
              <a:tblGrid>
                <a:gridCol w="1177764">
                  <a:extLst>
                    <a:ext uri="{9D8B030D-6E8A-4147-A177-3AD203B41FA5}">
                      <a16:colId xmlns:a16="http://schemas.microsoft.com/office/drawing/2014/main" val="2446014318"/>
                    </a:ext>
                  </a:extLst>
                </a:gridCol>
                <a:gridCol w="817724">
                  <a:extLst>
                    <a:ext uri="{9D8B030D-6E8A-4147-A177-3AD203B41FA5}">
                      <a16:colId xmlns:a16="http://schemas.microsoft.com/office/drawing/2014/main" val="2318038642"/>
                    </a:ext>
                  </a:extLst>
                </a:gridCol>
              </a:tblGrid>
              <a:tr h="310933">
                <a:tc>
                  <a:txBody>
                    <a:bodyPr/>
                    <a:lstStyle/>
                    <a:p>
                      <a:pPr algn="ctr" latinLnBrk="1"/>
                      <a:r>
                        <a:rPr lang="ko-KR" altLang="en-US" sz="1000" dirty="0"/>
                        <a:t>판매 상품 데이터 </a:t>
                      </a:r>
                      <a:r>
                        <a:rPr lang="en-US" altLang="ko-KR" sz="1000" dirty="0"/>
                        <a:t>Table</a:t>
                      </a:r>
                      <a:endParaRPr lang="ko-KR" altLang="en-US" sz="1000" dirty="0"/>
                    </a:p>
                  </a:txBody>
                  <a:tcPr anchor="ctr"/>
                </a:tc>
                <a:tc>
                  <a:txBody>
                    <a:bodyPr/>
                    <a:lstStyle/>
                    <a:p>
                      <a:pPr algn="ctr" latinLnBrk="1"/>
                      <a:r>
                        <a:rPr lang="en-US" altLang="ko-KR" sz="1000" dirty="0"/>
                        <a:t>Data type</a:t>
                      </a:r>
                      <a:endParaRPr lang="ko-KR" altLang="en-US" sz="1000" dirty="0"/>
                    </a:p>
                  </a:txBody>
                  <a:tcPr anchor="ctr"/>
                </a:tc>
                <a:extLst>
                  <a:ext uri="{0D108BD9-81ED-4DB2-BD59-A6C34878D82A}">
                    <a16:rowId xmlns:a16="http://schemas.microsoft.com/office/drawing/2014/main" val="1054411991"/>
                  </a:ext>
                </a:extLst>
              </a:tr>
              <a:tr h="310933">
                <a:tc>
                  <a:txBody>
                    <a:bodyPr/>
                    <a:lstStyle/>
                    <a:p>
                      <a:pPr algn="ctr" latinLnBrk="1"/>
                      <a:r>
                        <a:rPr lang="en-US" altLang="ko-KR" sz="1000" dirty="0" err="1"/>
                        <a:t>product_ID</a:t>
                      </a:r>
                      <a:r>
                        <a:rPr lang="en-US" altLang="ko-KR" sz="1000" dirty="0"/>
                        <a:t>(PK)</a:t>
                      </a:r>
                      <a:endParaRPr lang="ko-KR" altLang="en-US" sz="1000" dirty="0"/>
                    </a:p>
                  </a:txBody>
                  <a:tcPr anchor="ctr"/>
                </a:tc>
                <a:tc>
                  <a:txBody>
                    <a:bodyPr/>
                    <a:lstStyle/>
                    <a:p>
                      <a:pPr algn="ctr" latinLnBrk="1"/>
                      <a:r>
                        <a:rPr lang="en-US" altLang="ko-KR" sz="1000" dirty="0"/>
                        <a:t>CHAR_10</a:t>
                      </a:r>
                      <a:endParaRPr lang="ko-KR" altLang="en-US" sz="1000" dirty="0"/>
                    </a:p>
                  </a:txBody>
                  <a:tcPr anchor="ctr"/>
                </a:tc>
                <a:extLst>
                  <a:ext uri="{0D108BD9-81ED-4DB2-BD59-A6C34878D82A}">
                    <a16:rowId xmlns:a16="http://schemas.microsoft.com/office/drawing/2014/main" val="290591466"/>
                  </a:ext>
                </a:extLst>
              </a:tr>
              <a:tr h="310933">
                <a:tc>
                  <a:txBody>
                    <a:bodyPr/>
                    <a:lstStyle/>
                    <a:p>
                      <a:pPr algn="ctr" latinLnBrk="1"/>
                      <a:r>
                        <a:rPr lang="en-US" altLang="ko-KR" sz="1000" dirty="0" err="1"/>
                        <a:t>item_name</a:t>
                      </a:r>
                      <a:endParaRPr lang="ko-KR" altLang="en-US" sz="1000" dirty="0"/>
                    </a:p>
                  </a:txBody>
                  <a:tcPr anchor="ctr"/>
                </a:tc>
                <a:tc>
                  <a:txBody>
                    <a:bodyPr/>
                    <a:lstStyle/>
                    <a:p>
                      <a:pPr algn="ctr" latinLnBrk="1"/>
                      <a:r>
                        <a:rPr lang="en-US" altLang="ko-KR" sz="1000" dirty="0"/>
                        <a:t>CHAR_30</a:t>
                      </a:r>
                      <a:endParaRPr lang="ko-KR" altLang="en-US" sz="1000" dirty="0"/>
                    </a:p>
                  </a:txBody>
                  <a:tcPr anchor="ctr"/>
                </a:tc>
                <a:extLst>
                  <a:ext uri="{0D108BD9-81ED-4DB2-BD59-A6C34878D82A}">
                    <a16:rowId xmlns:a16="http://schemas.microsoft.com/office/drawing/2014/main" val="2021832463"/>
                  </a:ext>
                </a:extLst>
              </a:tr>
              <a:tr h="310933">
                <a:tc>
                  <a:txBody>
                    <a:bodyPr/>
                    <a:lstStyle/>
                    <a:p>
                      <a:pPr algn="ctr" latinLnBrk="1"/>
                      <a:r>
                        <a:rPr lang="en-US" altLang="ko-KR" sz="1000" dirty="0"/>
                        <a:t>price</a:t>
                      </a:r>
                      <a:endParaRPr lang="ko-KR" altLang="en-US" sz="1000" dirty="0"/>
                    </a:p>
                  </a:txBody>
                  <a:tcPr anchor="ctr"/>
                </a:tc>
                <a:tc>
                  <a:txBody>
                    <a:bodyPr/>
                    <a:lstStyle/>
                    <a:p>
                      <a:pPr algn="ctr" latinLnBrk="1"/>
                      <a:r>
                        <a:rPr lang="en-US" altLang="ko-KR" sz="1000" dirty="0"/>
                        <a:t>CHAR_20</a:t>
                      </a:r>
                      <a:endParaRPr lang="ko-KR" altLang="en-US" sz="1000" dirty="0"/>
                    </a:p>
                  </a:txBody>
                  <a:tcPr anchor="ctr"/>
                </a:tc>
                <a:extLst>
                  <a:ext uri="{0D108BD9-81ED-4DB2-BD59-A6C34878D82A}">
                    <a16:rowId xmlns:a16="http://schemas.microsoft.com/office/drawing/2014/main" val="3628249153"/>
                  </a:ext>
                </a:extLst>
              </a:tr>
              <a:tr h="310933">
                <a:tc>
                  <a:txBody>
                    <a:bodyPr/>
                    <a:lstStyle/>
                    <a:p>
                      <a:pPr algn="ctr" latinLnBrk="1"/>
                      <a:r>
                        <a:rPr lang="en-US" altLang="ko-KR" sz="1000" dirty="0"/>
                        <a:t>….</a:t>
                      </a:r>
                      <a:endParaRPr lang="ko-KR" altLang="en-US" sz="1000" dirty="0"/>
                    </a:p>
                  </a:txBody>
                  <a:tcPr anchor="ctr"/>
                </a:tc>
                <a:tc>
                  <a:txBody>
                    <a:bodyPr/>
                    <a:lstStyle/>
                    <a:p>
                      <a:pPr algn="ctr" latinLnBrk="1"/>
                      <a:r>
                        <a:rPr lang="en-US" altLang="ko-KR" sz="1000" dirty="0"/>
                        <a:t>….</a:t>
                      </a:r>
                      <a:endParaRPr lang="ko-KR" altLang="en-US" sz="1000" dirty="0"/>
                    </a:p>
                  </a:txBody>
                  <a:tcPr anchor="ctr"/>
                </a:tc>
                <a:extLst>
                  <a:ext uri="{0D108BD9-81ED-4DB2-BD59-A6C34878D82A}">
                    <a16:rowId xmlns:a16="http://schemas.microsoft.com/office/drawing/2014/main" val="2466761989"/>
                  </a:ext>
                </a:extLst>
              </a:tr>
            </a:tbl>
          </a:graphicData>
        </a:graphic>
      </p:graphicFrame>
      <p:graphicFrame>
        <p:nvGraphicFramePr>
          <p:cNvPr id="12" name="표 11"/>
          <p:cNvGraphicFramePr>
            <a:graphicFrameLocks noGrp="1"/>
          </p:cNvGraphicFramePr>
          <p:nvPr>
            <p:extLst>
              <p:ext uri="{D42A27DB-BD31-4B8C-83A1-F6EECF244321}">
                <p14:modId xmlns:p14="http://schemas.microsoft.com/office/powerpoint/2010/main" val="1111315564"/>
              </p:ext>
            </p:extLst>
          </p:nvPr>
        </p:nvGraphicFramePr>
        <p:xfrm>
          <a:off x="6416252" y="4722657"/>
          <a:ext cx="2137148" cy="1639972"/>
        </p:xfrm>
        <a:graphic>
          <a:graphicData uri="http://schemas.openxmlformats.org/drawingml/2006/table">
            <a:tbl>
              <a:tblPr firstRow="1" bandRow="1">
                <a:tableStyleId>{5C22544A-7EE6-4342-B048-85BDC9FD1C3A}</a:tableStyleId>
              </a:tblPr>
              <a:tblGrid>
                <a:gridCol w="1248594">
                  <a:extLst>
                    <a:ext uri="{9D8B030D-6E8A-4147-A177-3AD203B41FA5}">
                      <a16:colId xmlns:a16="http://schemas.microsoft.com/office/drawing/2014/main" val="2446014318"/>
                    </a:ext>
                  </a:extLst>
                </a:gridCol>
                <a:gridCol w="888554">
                  <a:extLst>
                    <a:ext uri="{9D8B030D-6E8A-4147-A177-3AD203B41FA5}">
                      <a16:colId xmlns:a16="http://schemas.microsoft.com/office/drawing/2014/main" val="3599064434"/>
                    </a:ext>
                  </a:extLst>
                </a:gridCol>
              </a:tblGrid>
              <a:tr h="310933">
                <a:tc>
                  <a:txBody>
                    <a:bodyPr/>
                    <a:lstStyle/>
                    <a:p>
                      <a:pPr algn="ctr" latinLnBrk="1"/>
                      <a:r>
                        <a:rPr lang="ko-KR" altLang="en-US" sz="1000" dirty="0"/>
                        <a:t>재고 데이터</a:t>
                      </a:r>
                      <a:endParaRPr lang="en-US" altLang="ko-KR" sz="1000" dirty="0"/>
                    </a:p>
                    <a:p>
                      <a:pPr algn="ctr" latinLnBrk="1"/>
                      <a:r>
                        <a:rPr lang="en-US" altLang="ko-KR" sz="1000" dirty="0"/>
                        <a:t>Table</a:t>
                      </a:r>
                      <a:endParaRPr lang="ko-KR" altLang="en-US" sz="1000" dirty="0"/>
                    </a:p>
                  </a:txBody>
                  <a:tcPr anchor="ctr"/>
                </a:tc>
                <a:tc>
                  <a:txBody>
                    <a:bodyPr/>
                    <a:lstStyle/>
                    <a:p>
                      <a:pPr algn="ctr" latinLnBrk="1"/>
                      <a:r>
                        <a:rPr lang="en-US" altLang="ko-KR" sz="1000" dirty="0"/>
                        <a:t>Data</a:t>
                      </a:r>
                      <a:r>
                        <a:rPr lang="en-US" altLang="ko-KR" sz="1000" baseline="0" dirty="0"/>
                        <a:t> type</a:t>
                      </a:r>
                      <a:endParaRPr lang="ko-KR" altLang="en-US" sz="1000" dirty="0"/>
                    </a:p>
                  </a:txBody>
                  <a:tcPr anchor="ctr"/>
                </a:tc>
                <a:extLst>
                  <a:ext uri="{0D108BD9-81ED-4DB2-BD59-A6C34878D82A}">
                    <a16:rowId xmlns:a16="http://schemas.microsoft.com/office/drawing/2014/main" val="1054411991"/>
                  </a:ext>
                </a:extLst>
              </a:tr>
              <a:tr h="310933">
                <a:tc>
                  <a:txBody>
                    <a:bodyPr/>
                    <a:lstStyle/>
                    <a:p>
                      <a:pPr algn="ctr" latinLnBrk="1"/>
                      <a:r>
                        <a:rPr lang="en-US" altLang="ko-KR" sz="1000" dirty="0" err="1"/>
                        <a:t>stock_ID</a:t>
                      </a:r>
                      <a:r>
                        <a:rPr lang="en-US" altLang="ko-KR" sz="1000" dirty="0"/>
                        <a:t>(PK)</a:t>
                      </a:r>
                      <a:endParaRPr lang="ko-KR" altLang="en-US" sz="1000" dirty="0"/>
                    </a:p>
                  </a:txBody>
                  <a:tcPr anchor="ctr"/>
                </a:tc>
                <a:tc>
                  <a:txBody>
                    <a:bodyPr/>
                    <a:lstStyle/>
                    <a:p>
                      <a:pPr algn="ctr" latinLnBrk="1"/>
                      <a:r>
                        <a:rPr lang="en-US" altLang="ko-KR" sz="1000" dirty="0"/>
                        <a:t>CHAR_10</a:t>
                      </a:r>
                      <a:endParaRPr lang="ko-KR" altLang="en-US" sz="1000" dirty="0"/>
                    </a:p>
                  </a:txBody>
                  <a:tcPr anchor="ctr"/>
                </a:tc>
                <a:extLst>
                  <a:ext uri="{0D108BD9-81ED-4DB2-BD59-A6C34878D82A}">
                    <a16:rowId xmlns:a16="http://schemas.microsoft.com/office/drawing/2014/main" val="290591466"/>
                  </a:ext>
                </a:extLst>
              </a:tr>
              <a:tr h="310933">
                <a:tc>
                  <a:txBody>
                    <a:bodyPr/>
                    <a:lstStyle/>
                    <a:p>
                      <a:pPr algn="ctr" latinLnBrk="1"/>
                      <a:r>
                        <a:rPr lang="en-US" altLang="ko-KR" sz="1000" dirty="0" err="1"/>
                        <a:t>number_of_stocks</a:t>
                      </a:r>
                      <a:endParaRPr lang="ko-KR" altLang="en-US" sz="1000" dirty="0"/>
                    </a:p>
                  </a:txBody>
                  <a:tcPr anchor="ctr"/>
                </a:tc>
                <a:tc>
                  <a:txBody>
                    <a:bodyPr/>
                    <a:lstStyle/>
                    <a:p>
                      <a:pPr algn="ctr" latinLnBrk="1"/>
                      <a:r>
                        <a:rPr lang="en-US" altLang="ko-KR" sz="1000" dirty="0"/>
                        <a:t>INT_10</a:t>
                      </a:r>
                      <a:endParaRPr lang="ko-KR" altLang="en-US" sz="1000" dirty="0"/>
                    </a:p>
                  </a:txBody>
                  <a:tcPr anchor="ctr"/>
                </a:tc>
                <a:extLst>
                  <a:ext uri="{0D108BD9-81ED-4DB2-BD59-A6C34878D82A}">
                    <a16:rowId xmlns:a16="http://schemas.microsoft.com/office/drawing/2014/main" val="2021832463"/>
                  </a:ext>
                </a:extLst>
              </a:tr>
              <a:tr h="310933">
                <a:tc>
                  <a:txBody>
                    <a:bodyPr/>
                    <a:lstStyle/>
                    <a:p>
                      <a:pPr algn="ctr" latinLnBrk="1"/>
                      <a:r>
                        <a:rPr lang="en-US" altLang="ko-KR" sz="1000" dirty="0" err="1"/>
                        <a:t>total_margin</a:t>
                      </a:r>
                      <a:endParaRPr lang="ko-KR" altLang="en-US" sz="1000" dirty="0"/>
                    </a:p>
                  </a:txBody>
                  <a:tcPr anchor="ctr"/>
                </a:tc>
                <a:tc>
                  <a:txBody>
                    <a:bodyPr/>
                    <a:lstStyle/>
                    <a:p>
                      <a:pPr algn="ctr" latinLnBrk="1"/>
                      <a:r>
                        <a:rPr lang="en-US" altLang="ko-KR" sz="1000" dirty="0"/>
                        <a:t>CHAR_20</a:t>
                      </a:r>
                      <a:endParaRPr lang="ko-KR" altLang="en-US" sz="1000" dirty="0"/>
                    </a:p>
                  </a:txBody>
                  <a:tcPr anchor="ctr"/>
                </a:tc>
                <a:extLst>
                  <a:ext uri="{0D108BD9-81ED-4DB2-BD59-A6C34878D82A}">
                    <a16:rowId xmlns:a16="http://schemas.microsoft.com/office/drawing/2014/main" val="3426747689"/>
                  </a:ext>
                </a:extLst>
              </a:tr>
              <a:tr h="310933">
                <a:tc>
                  <a:txBody>
                    <a:bodyPr/>
                    <a:lstStyle/>
                    <a:p>
                      <a:pPr algn="ctr" latinLnBrk="1"/>
                      <a:r>
                        <a:rPr lang="en-US" altLang="ko-KR" sz="1000" dirty="0"/>
                        <a:t>….</a:t>
                      </a:r>
                      <a:endParaRPr lang="ko-KR" altLang="en-US" sz="1000" dirty="0"/>
                    </a:p>
                  </a:txBody>
                  <a:tcPr anchor="ctr"/>
                </a:tc>
                <a:tc>
                  <a:txBody>
                    <a:bodyPr/>
                    <a:lstStyle/>
                    <a:p>
                      <a:pPr algn="ctr" latinLnBrk="1"/>
                      <a:r>
                        <a:rPr lang="en-US" altLang="ko-KR" sz="1000" dirty="0"/>
                        <a:t>….</a:t>
                      </a:r>
                      <a:endParaRPr lang="ko-KR" altLang="en-US" sz="1000" dirty="0"/>
                    </a:p>
                  </a:txBody>
                  <a:tcPr anchor="ctr"/>
                </a:tc>
                <a:extLst>
                  <a:ext uri="{0D108BD9-81ED-4DB2-BD59-A6C34878D82A}">
                    <a16:rowId xmlns:a16="http://schemas.microsoft.com/office/drawing/2014/main" val="3628249153"/>
                  </a:ext>
                </a:extLst>
              </a:tr>
            </a:tbl>
          </a:graphicData>
        </a:graphic>
      </p:graphicFrame>
      <p:graphicFrame>
        <p:nvGraphicFramePr>
          <p:cNvPr id="13" name="표 12"/>
          <p:cNvGraphicFramePr>
            <a:graphicFrameLocks noGrp="1"/>
          </p:cNvGraphicFramePr>
          <p:nvPr>
            <p:extLst>
              <p:ext uri="{D42A27DB-BD31-4B8C-83A1-F6EECF244321}">
                <p14:modId xmlns:p14="http://schemas.microsoft.com/office/powerpoint/2010/main" val="939787168"/>
              </p:ext>
            </p:extLst>
          </p:nvPr>
        </p:nvGraphicFramePr>
        <p:xfrm>
          <a:off x="3499048" y="3356992"/>
          <a:ext cx="2472730" cy="1639972"/>
        </p:xfrm>
        <a:graphic>
          <a:graphicData uri="http://schemas.openxmlformats.org/drawingml/2006/table">
            <a:tbl>
              <a:tblPr firstRow="1" bandRow="1">
                <a:tableStyleId>{5C22544A-7EE6-4342-B048-85BDC9FD1C3A}</a:tableStyleId>
              </a:tblPr>
              <a:tblGrid>
                <a:gridCol w="1459439">
                  <a:extLst>
                    <a:ext uri="{9D8B030D-6E8A-4147-A177-3AD203B41FA5}">
                      <a16:colId xmlns:a16="http://schemas.microsoft.com/office/drawing/2014/main" val="2446014318"/>
                    </a:ext>
                  </a:extLst>
                </a:gridCol>
                <a:gridCol w="1013291">
                  <a:extLst>
                    <a:ext uri="{9D8B030D-6E8A-4147-A177-3AD203B41FA5}">
                      <a16:colId xmlns:a16="http://schemas.microsoft.com/office/drawing/2014/main" val="2318038642"/>
                    </a:ext>
                  </a:extLst>
                </a:gridCol>
              </a:tblGrid>
              <a:tr h="310933">
                <a:tc>
                  <a:txBody>
                    <a:bodyPr/>
                    <a:lstStyle/>
                    <a:p>
                      <a:pPr algn="ctr" latinLnBrk="1"/>
                      <a:r>
                        <a:rPr lang="ko-KR" altLang="en-US" sz="1000" dirty="0"/>
                        <a:t>관리 리포트</a:t>
                      </a:r>
                      <a:endParaRPr lang="en-US" altLang="ko-KR" sz="1000" dirty="0"/>
                    </a:p>
                    <a:p>
                      <a:pPr algn="ctr" latinLnBrk="1"/>
                      <a:r>
                        <a:rPr lang="en-US" altLang="ko-KR" sz="1000" dirty="0"/>
                        <a:t>Table</a:t>
                      </a:r>
                      <a:endParaRPr lang="ko-KR" altLang="en-US" sz="1000" dirty="0"/>
                    </a:p>
                  </a:txBody>
                  <a:tcPr anchor="ctr"/>
                </a:tc>
                <a:tc>
                  <a:txBody>
                    <a:bodyPr/>
                    <a:lstStyle/>
                    <a:p>
                      <a:pPr algn="ctr" latinLnBrk="1"/>
                      <a:r>
                        <a:rPr lang="en-US" altLang="ko-KR" sz="1000" dirty="0"/>
                        <a:t>Data type</a:t>
                      </a:r>
                      <a:endParaRPr lang="ko-KR" altLang="en-US" sz="1000" dirty="0"/>
                    </a:p>
                  </a:txBody>
                  <a:tcPr anchor="ctr"/>
                </a:tc>
                <a:extLst>
                  <a:ext uri="{0D108BD9-81ED-4DB2-BD59-A6C34878D82A}">
                    <a16:rowId xmlns:a16="http://schemas.microsoft.com/office/drawing/2014/main" val="1054411991"/>
                  </a:ext>
                </a:extLst>
              </a:tr>
              <a:tr h="310933">
                <a:tc>
                  <a:txBody>
                    <a:bodyPr/>
                    <a:lstStyle/>
                    <a:p>
                      <a:pPr algn="ctr" latinLnBrk="1"/>
                      <a:r>
                        <a:rPr lang="en-US" altLang="ko-KR" sz="1000" dirty="0" err="1"/>
                        <a:t>Manage_report_ID</a:t>
                      </a:r>
                      <a:r>
                        <a:rPr lang="en-US" altLang="ko-KR" sz="1000" dirty="0"/>
                        <a:t>(PK)</a:t>
                      </a:r>
                      <a:endParaRPr lang="ko-KR" altLang="en-US" sz="1000" dirty="0"/>
                    </a:p>
                  </a:txBody>
                  <a:tcPr anchor="ctr"/>
                </a:tc>
                <a:tc>
                  <a:txBody>
                    <a:bodyPr/>
                    <a:lstStyle/>
                    <a:p>
                      <a:pPr algn="ctr" latinLnBrk="1"/>
                      <a:r>
                        <a:rPr lang="en-US" altLang="ko-KR" sz="1000" dirty="0"/>
                        <a:t>CHAR_10</a:t>
                      </a:r>
                      <a:endParaRPr lang="ko-KR" altLang="en-US" sz="1000" dirty="0"/>
                    </a:p>
                  </a:txBody>
                  <a:tcPr anchor="ctr"/>
                </a:tc>
                <a:extLst>
                  <a:ext uri="{0D108BD9-81ED-4DB2-BD59-A6C34878D82A}">
                    <a16:rowId xmlns:a16="http://schemas.microsoft.com/office/drawing/2014/main" val="290591466"/>
                  </a:ext>
                </a:extLst>
              </a:tr>
              <a:tr h="310933">
                <a:tc>
                  <a:txBody>
                    <a:bodyPr/>
                    <a:lstStyle/>
                    <a:p>
                      <a:pPr algn="ctr" latinLnBrk="1"/>
                      <a:r>
                        <a:rPr lang="en-US" altLang="ko-KR" sz="1000" dirty="0" err="1"/>
                        <a:t>product_id</a:t>
                      </a:r>
                      <a:r>
                        <a:rPr lang="en-US" altLang="ko-KR" sz="1000" dirty="0"/>
                        <a:t>(FK)</a:t>
                      </a:r>
                      <a:endParaRPr lang="ko-KR" altLang="en-US" sz="1000" dirty="0"/>
                    </a:p>
                  </a:txBody>
                  <a:tcPr anchor="ctr"/>
                </a:tc>
                <a:tc>
                  <a:txBody>
                    <a:bodyPr/>
                    <a:lstStyle/>
                    <a:p>
                      <a:pPr algn="ctr" latinLnBrk="1"/>
                      <a:r>
                        <a:rPr lang="en-US" altLang="ko-KR" sz="1000" dirty="0"/>
                        <a:t>CHAR_30</a:t>
                      </a:r>
                      <a:endParaRPr lang="ko-KR" altLang="en-US" sz="1000" dirty="0"/>
                    </a:p>
                  </a:txBody>
                  <a:tcPr anchor="ctr"/>
                </a:tc>
                <a:extLst>
                  <a:ext uri="{0D108BD9-81ED-4DB2-BD59-A6C34878D82A}">
                    <a16:rowId xmlns:a16="http://schemas.microsoft.com/office/drawing/2014/main" val="2021832463"/>
                  </a:ext>
                </a:extLst>
              </a:tr>
              <a:tr h="310933">
                <a:tc>
                  <a:txBody>
                    <a:bodyPr/>
                    <a:lstStyle/>
                    <a:p>
                      <a:pPr algn="ctr" latinLnBrk="1"/>
                      <a:r>
                        <a:rPr lang="en-US" altLang="ko-KR" sz="1000" dirty="0" err="1"/>
                        <a:t>stodk_ID</a:t>
                      </a:r>
                      <a:r>
                        <a:rPr lang="en-US" altLang="ko-KR" sz="1000" dirty="0"/>
                        <a:t>(FK)</a:t>
                      </a:r>
                      <a:endParaRPr lang="ko-KR" altLang="en-US" sz="1000" dirty="0"/>
                    </a:p>
                  </a:txBody>
                  <a:tcPr anchor="ctr"/>
                </a:tc>
                <a:tc>
                  <a:txBody>
                    <a:bodyPr/>
                    <a:lstStyle/>
                    <a:p>
                      <a:pPr algn="ctr" latinLnBrk="1"/>
                      <a:r>
                        <a:rPr lang="en-US" altLang="ko-KR" sz="1000" dirty="0"/>
                        <a:t>CHAR_20</a:t>
                      </a:r>
                      <a:endParaRPr lang="ko-KR" altLang="en-US" sz="1000" dirty="0"/>
                    </a:p>
                  </a:txBody>
                  <a:tcPr anchor="ctr"/>
                </a:tc>
                <a:extLst>
                  <a:ext uri="{0D108BD9-81ED-4DB2-BD59-A6C34878D82A}">
                    <a16:rowId xmlns:a16="http://schemas.microsoft.com/office/drawing/2014/main" val="3628249153"/>
                  </a:ext>
                </a:extLst>
              </a:tr>
              <a:tr h="310933">
                <a:tc>
                  <a:txBody>
                    <a:bodyPr/>
                    <a:lstStyle/>
                    <a:p>
                      <a:pPr algn="ctr" latinLnBrk="1"/>
                      <a:r>
                        <a:rPr lang="en-US" altLang="ko-KR" sz="1000" dirty="0"/>
                        <a:t>….</a:t>
                      </a:r>
                      <a:endParaRPr lang="ko-KR" altLang="en-US" sz="1000" dirty="0"/>
                    </a:p>
                  </a:txBody>
                  <a:tcPr anchor="ctr"/>
                </a:tc>
                <a:tc>
                  <a:txBody>
                    <a:bodyPr/>
                    <a:lstStyle/>
                    <a:p>
                      <a:pPr algn="ctr" latinLnBrk="1"/>
                      <a:r>
                        <a:rPr lang="en-US" altLang="ko-KR" sz="1000" dirty="0"/>
                        <a:t>….</a:t>
                      </a:r>
                      <a:endParaRPr lang="ko-KR" altLang="en-US" sz="1000" dirty="0"/>
                    </a:p>
                  </a:txBody>
                  <a:tcPr anchor="ctr"/>
                </a:tc>
                <a:extLst>
                  <a:ext uri="{0D108BD9-81ED-4DB2-BD59-A6C34878D82A}">
                    <a16:rowId xmlns:a16="http://schemas.microsoft.com/office/drawing/2014/main" val="2466761989"/>
                  </a:ext>
                </a:extLst>
              </a:tr>
            </a:tbl>
          </a:graphicData>
        </a:graphic>
      </p:graphicFrame>
      <p:cxnSp>
        <p:nvCxnSpPr>
          <p:cNvPr id="4" name="꺾인 연결선 3"/>
          <p:cNvCxnSpPr/>
          <p:nvPr/>
        </p:nvCxnSpPr>
        <p:spPr>
          <a:xfrm rot="10800000" flipV="1">
            <a:off x="2988049" y="4196487"/>
            <a:ext cx="527819" cy="1102234"/>
          </a:xfrm>
          <a:prstGeom prst="bentConnector3">
            <a:avLst>
              <a:gd name="adj1" fmla="val 50000"/>
            </a:avLst>
          </a:prstGeom>
          <a:ln w="19050">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21" name="꺾인 연결선 20"/>
          <p:cNvCxnSpPr/>
          <p:nvPr/>
        </p:nvCxnSpPr>
        <p:spPr>
          <a:xfrm>
            <a:off x="5962305" y="4541475"/>
            <a:ext cx="453947" cy="677116"/>
          </a:xfrm>
          <a:prstGeom prst="bentConnector3">
            <a:avLst>
              <a:gd name="adj1" fmla="val 50000"/>
            </a:avLst>
          </a:prstGeom>
          <a:ln w="19050">
            <a:prstDash val="lgDash"/>
            <a:tailEnd type="triangle"/>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537176" y="3983413"/>
            <a:ext cx="2289473" cy="523220"/>
          </a:xfrm>
          <a:prstGeom prst="rect">
            <a:avLst/>
          </a:prstGeom>
          <a:noFill/>
          <a:ln>
            <a:solidFill>
              <a:srgbClr val="FFC000"/>
            </a:solidFill>
          </a:ln>
        </p:spPr>
        <p:txBody>
          <a:bodyPr wrap="none" rtlCol="0">
            <a:spAutoFit/>
          </a:bodyPr>
          <a:lstStyle/>
          <a:p>
            <a:r>
              <a:rPr lang="en-US" altLang="ko-KR" sz="1400" dirty="0">
                <a:solidFill>
                  <a:srgbClr val="6600CC"/>
                </a:solidFill>
                <a:latin typeface="함초롬바탕" panose="02030604000101010101" pitchFamily="18" charset="-127"/>
                <a:ea typeface="함초롬바탕" panose="02030604000101010101" pitchFamily="18" charset="-127"/>
                <a:cs typeface="함초롬바탕" panose="02030604000101010101" pitchFamily="18" charset="-127"/>
              </a:rPr>
              <a:t>PK : Primary Key, </a:t>
            </a:r>
            <a:r>
              <a:rPr lang="ko-KR" altLang="en-US" sz="1400" dirty="0">
                <a:solidFill>
                  <a:srgbClr val="6600CC"/>
                </a:solidFill>
                <a:latin typeface="함초롬바탕" panose="02030604000101010101" pitchFamily="18" charset="-127"/>
                <a:ea typeface="함초롬바탕" panose="02030604000101010101" pitchFamily="18" charset="-127"/>
                <a:cs typeface="함초롬바탕" panose="02030604000101010101" pitchFamily="18" charset="-127"/>
              </a:rPr>
              <a:t>주 키</a:t>
            </a:r>
            <a:endParaRPr lang="en-US" altLang="ko-KR" sz="1400" dirty="0">
              <a:solidFill>
                <a:srgbClr val="6600CC"/>
              </a:solidFill>
              <a:latin typeface="함초롬바탕" panose="02030604000101010101" pitchFamily="18" charset="-127"/>
              <a:ea typeface="함초롬바탕" panose="02030604000101010101" pitchFamily="18" charset="-127"/>
              <a:cs typeface="함초롬바탕" panose="02030604000101010101" pitchFamily="18" charset="-127"/>
            </a:endParaRPr>
          </a:p>
          <a:p>
            <a:r>
              <a:rPr lang="en-US" altLang="ko-KR" sz="1400" dirty="0">
                <a:solidFill>
                  <a:srgbClr val="6600CC"/>
                </a:solidFill>
                <a:latin typeface="함초롬바탕" panose="02030604000101010101" pitchFamily="18" charset="-127"/>
                <a:ea typeface="함초롬바탕" panose="02030604000101010101" pitchFamily="18" charset="-127"/>
                <a:cs typeface="함초롬바탕" panose="02030604000101010101" pitchFamily="18" charset="-127"/>
              </a:rPr>
              <a:t>FK : Foreign Key, </a:t>
            </a:r>
            <a:r>
              <a:rPr lang="ko-KR" altLang="en-US" sz="1400" dirty="0">
                <a:solidFill>
                  <a:srgbClr val="6600CC"/>
                </a:solidFill>
                <a:latin typeface="함초롬바탕" panose="02030604000101010101" pitchFamily="18" charset="-127"/>
                <a:ea typeface="함초롬바탕" panose="02030604000101010101" pitchFamily="18" charset="-127"/>
                <a:cs typeface="함초롬바탕" panose="02030604000101010101" pitchFamily="18" charset="-127"/>
              </a:rPr>
              <a:t>외래 키</a:t>
            </a:r>
          </a:p>
        </p:txBody>
      </p:sp>
      <p:sp>
        <p:nvSpPr>
          <p:cNvPr id="3075" name="TextBox 3074"/>
          <p:cNvSpPr txBox="1"/>
          <p:nvPr/>
        </p:nvSpPr>
        <p:spPr>
          <a:xfrm>
            <a:off x="2457155" y="6473147"/>
            <a:ext cx="4775666" cy="253916"/>
          </a:xfrm>
          <a:prstGeom prst="rect">
            <a:avLst/>
          </a:prstGeom>
          <a:noFill/>
        </p:spPr>
        <p:txBody>
          <a:bodyPr wrap="none" rtlCol="0">
            <a:spAutoFit/>
          </a:bodyPr>
          <a:lstStyle/>
          <a:p>
            <a:pPr algn="r"/>
            <a:r>
              <a:rPr lang="en-US" altLang="ko-KR" sz="1050" dirty="0"/>
              <a:t>※ </a:t>
            </a:r>
            <a:r>
              <a:rPr lang="ko-KR" altLang="en-US" sz="1050" b="1" dirty="0">
                <a:solidFill>
                  <a:srgbClr val="6600CC"/>
                </a:solidFill>
                <a:latin typeface="함초롬바탕" panose="02030604000101010101" pitchFamily="18" charset="-127"/>
                <a:ea typeface="함초롬바탕" panose="02030604000101010101" pitchFamily="18" charset="-127"/>
                <a:cs typeface="함초롬바탕" panose="02030604000101010101" pitchFamily="18" charset="-127"/>
              </a:rPr>
              <a:t>더 자세한 데이터베이스의 설계 및 </a:t>
            </a:r>
            <a:r>
              <a:rPr lang="en-US" altLang="ko-KR" sz="1050" b="1" dirty="0">
                <a:solidFill>
                  <a:srgbClr val="6600CC"/>
                </a:solidFill>
                <a:latin typeface="함초롬바탕" panose="02030604000101010101" pitchFamily="18" charset="-127"/>
                <a:ea typeface="함초롬바탕" panose="02030604000101010101" pitchFamily="18" charset="-127"/>
                <a:cs typeface="함초롬바탕" panose="02030604000101010101" pitchFamily="18" charset="-127"/>
              </a:rPr>
              <a:t>ERD</a:t>
            </a:r>
            <a:r>
              <a:rPr lang="ko-KR" altLang="en-US" sz="1050" b="1" dirty="0">
                <a:solidFill>
                  <a:srgbClr val="6600CC"/>
                </a:solidFill>
                <a:latin typeface="함초롬바탕" panose="02030604000101010101" pitchFamily="18" charset="-127"/>
                <a:ea typeface="함초롬바탕" panose="02030604000101010101" pitchFamily="18" charset="-127"/>
                <a:cs typeface="함초롬바탕" panose="02030604000101010101" pitchFamily="18" charset="-127"/>
              </a:rPr>
              <a:t> 작성 방법은 </a:t>
            </a:r>
            <a:r>
              <a:rPr lang="en-US" altLang="ko-KR" sz="1050" b="1" dirty="0">
                <a:solidFill>
                  <a:srgbClr val="6600CC"/>
                </a:solidFill>
                <a:latin typeface="함초롬바탕" panose="02030604000101010101" pitchFamily="18" charset="-127"/>
                <a:ea typeface="함초롬바탕" panose="02030604000101010101" pitchFamily="18" charset="-127"/>
                <a:cs typeface="함초롬바탕" panose="02030604000101010101" pitchFamily="18" charset="-127"/>
              </a:rPr>
              <a:t>DB </a:t>
            </a:r>
            <a:r>
              <a:rPr lang="ko-KR" altLang="en-US" sz="1050" b="1" dirty="0">
                <a:solidFill>
                  <a:srgbClr val="6600CC"/>
                </a:solidFill>
                <a:latin typeface="함초롬바탕" panose="02030604000101010101" pitchFamily="18" charset="-127"/>
                <a:ea typeface="함초롬바탕" panose="02030604000101010101" pitchFamily="18" charset="-127"/>
                <a:cs typeface="함초롬바탕" panose="02030604000101010101" pitchFamily="18" charset="-127"/>
              </a:rPr>
              <a:t>전문 서적을 참조</a:t>
            </a:r>
          </a:p>
        </p:txBody>
      </p:sp>
    </p:spTree>
    <p:extLst>
      <p:ext uri="{BB962C8B-B14F-4D97-AF65-F5344CB8AC3E}">
        <p14:creationId xmlns:p14="http://schemas.microsoft.com/office/powerpoint/2010/main" val="1458946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텍스트 상자 7"/>
          <p:cNvSpPr txBox="1"/>
          <p:nvPr/>
        </p:nvSpPr>
        <p:spPr>
          <a:xfrm>
            <a:off x="488504" y="1297498"/>
            <a:ext cx="8712968" cy="4939814"/>
          </a:xfrm>
          <a:prstGeom prst="rect">
            <a:avLst/>
          </a:prstGeom>
          <a:noFill/>
          <a:ln>
            <a:solidFill>
              <a:srgbClr val="7030A0"/>
            </a:solidFill>
          </a:ln>
        </p:spPr>
        <p:txBody>
          <a:bodyPr wrap="square" rtlCol="0">
            <a:spAutoFit/>
          </a:bodyPr>
          <a:lstStyle/>
          <a:p>
            <a:pPr marL="285750" indent="-285750">
              <a:lnSpc>
                <a:spcPct val="150000"/>
              </a:lnSpc>
              <a:buFont typeface="Wingdings" panose="05000000000000000000" pitchFamily="2" charset="2"/>
              <a:buChar char="ü"/>
            </a:pPr>
            <a:r>
              <a:rPr kumimoji="1" lang="en-US" altLang="ko-KR" sz="1400" b="1" dirty="0">
                <a:solidFill>
                  <a:srgbClr val="0000FF"/>
                </a:solidFill>
                <a:latin typeface="맑은 고딕" panose="020B0503020000020004" pitchFamily="50" charset="-127"/>
                <a:ea typeface="맑은 고딕" panose="020B0503020000020004" pitchFamily="50" charset="-127"/>
              </a:rPr>
              <a:t>Physical Design</a:t>
            </a:r>
            <a:r>
              <a:rPr kumimoji="1" lang="ko-KR" altLang="en-US" sz="1400" b="1" dirty="0">
                <a:solidFill>
                  <a:srgbClr val="0000FF"/>
                </a:solidFill>
                <a:latin typeface="맑은 고딕" panose="020B0503020000020004" pitchFamily="50" charset="-127"/>
                <a:ea typeface="맑은 고딕" panose="020B0503020000020004" pitchFamily="50" charset="-127"/>
              </a:rPr>
              <a:t> </a:t>
            </a:r>
            <a:r>
              <a:rPr kumimoji="1" lang="en-US" altLang="ko-KR" sz="1400" b="1" dirty="0">
                <a:solidFill>
                  <a:srgbClr val="0000FF"/>
                </a:solidFill>
                <a:latin typeface="맑은 고딕" panose="020B0503020000020004" pitchFamily="50" charset="-127"/>
                <a:ea typeface="맑은 고딕" panose="020B0503020000020004" pitchFamily="50" charset="-127"/>
              </a:rPr>
              <a:t>= </a:t>
            </a:r>
            <a:r>
              <a:rPr lang="en-US" altLang="ko-KR" sz="1400" b="1" dirty="0">
                <a:latin typeface="맑은 고딕" panose="020B0503020000020004" pitchFamily="50" charset="-127"/>
                <a:ea typeface="맑은 고딕" panose="020B0503020000020004" pitchFamily="50" charset="-127"/>
              </a:rPr>
              <a:t>UI</a:t>
            </a:r>
            <a:r>
              <a:rPr kumimoji="1" lang="ko-KR" altLang="en-US" sz="1400" b="1" dirty="0">
                <a:latin typeface="맑은 고딕" panose="020B0503020000020004" pitchFamily="50" charset="-127"/>
                <a:ea typeface="맑은 고딕" panose="020B0503020000020004" pitchFamily="50" charset="-127"/>
              </a:rPr>
              <a:t> </a:t>
            </a:r>
            <a:r>
              <a:rPr kumimoji="1" lang="en-US" altLang="ko-KR" sz="1400" b="1" dirty="0">
                <a:latin typeface="맑은 고딕" panose="020B0503020000020004" pitchFamily="50" charset="-127"/>
                <a:ea typeface="맑은 고딕" panose="020B0503020000020004" pitchFamily="50" charset="-127"/>
              </a:rPr>
              <a:t>+ DB</a:t>
            </a:r>
            <a:r>
              <a:rPr lang="en-US" altLang="ko-KR" sz="1400" b="1" dirty="0">
                <a:latin typeface="맑은 고딕" panose="020B0503020000020004" pitchFamily="50" charset="-127"/>
                <a:ea typeface="맑은 고딕" panose="020B0503020000020004" pitchFamily="50" charset="-127"/>
              </a:rPr>
              <a:t> + Platform Architecture</a:t>
            </a:r>
            <a:endParaRPr kumimoji="1" lang="en-US" altLang="ko-KR" sz="1400" b="1" dirty="0">
              <a:latin typeface="맑은 고딕" panose="020B0503020000020004" pitchFamily="50" charset="-127"/>
              <a:ea typeface="맑은 고딕" panose="020B0503020000020004" pitchFamily="50" charset="-127"/>
            </a:endParaRPr>
          </a:p>
          <a:p>
            <a:pPr marL="285750" indent="-285750">
              <a:lnSpc>
                <a:spcPct val="150000"/>
              </a:lnSpc>
              <a:buFont typeface="Wingdings" panose="05000000000000000000" pitchFamily="2" charset="2"/>
              <a:buChar char="ü"/>
            </a:pPr>
            <a:r>
              <a:rPr kumimoji="1" lang="en-US" altLang="ko-KR" sz="1400" b="1" dirty="0">
                <a:latin typeface="맑은 고딕" panose="020B0503020000020004" pitchFamily="50" charset="-127"/>
                <a:ea typeface="맑은 고딕" panose="020B0503020000020004" pitchFamily="50" charset="-127"/>
              </a:rPr>
              <a:t>Characteristics of</a:t>
            </a:r>
            <a:r>
              <a:rPr kumimoji="1" lang="en-US" altLang="ko-KR" sz="1400" b="1" dirty="0">
                <a:solidFill>
                  <a:srgbClr val="0000FF"/>
                </a:solidFill>
                <a:latin typeface="맑은 고딕" panose="020B0503020000020004" pitchFamily="50" charset="-127"/>
                <a:ea typeface="맑은 고딕" panose="020B0503020000020004" pitchFamily="50" charset="-127"/>
              </a:rPr>
              <a:t> User Interface(UI)</a:t>
            </a:r>
            <a:endParaRPr kumimoji="1" lang="en-US" altLang="ko-KR" sz="1400" b="1" dirty="0">
              <a:latin typeface="맑은 고딕" panose="020B0503020000020004" pitchFamily="50" charset="-127"/>
              <a:ea typeface="맑은 고딕" panose="020B0503020000020004" pitchFamily="50" charset="-127"/>
            </a:endParaRPr>
          </a:p>
          <a:p>
            <a:pPr marL="800100" lvl="1" indent="-342900">
              <a:lnSpc>
                <a:spcPct val="150000"/>
              </a:lnSpc>
              <a:buFont typeface="Wingdings" panose="05000000000000000000" pitchFamily="2" charset="2"/>
              <a:buChar char="§"/>
            </a:pPr>
            <a:r>
              <a:rPr lang="en-US" altLang="ko-KR" sz="1200" b="1" dirty="0">
                <a:latin typeface="맑은 고딕" panose="020B0503020000020004" pitchFamily="50" charset="-127"/>
                <a:ea typeface="맑은 고딕" panose="020B0503020000020004" pitchFamily="50" charset="-127"/>
              </a:rPr>
              <a:t>UI is a tool that enables user-to-platform interaction</a:t>
            </a:r>
          </a:p>
          <a:p>
            <a:pPr marL="800100" lvl="1" indent="-342900">
              <a:lnSpc>
                <a:spcPct val="150000"/>
              </a:lnSpc>
              <a:buFont typeface="Wingdings" panose="05000000000000000000" pitchFamily="2" charset="2"/>
              <a:buChar char="§"/>
            </a:pPr>
            <a:r>
              <a:rPr lang="en-US" altLang="ko-KR" sz="1200" b="1" dirty="0">
                <a:latin typeface="맑은 고딕" panose="020B0503020000020004" pitchFamily="50" charset="-127"/>
                <a:ea typeface="맑은 고딕" panose="020B0503020000020004" pitchFamily="50" charset="-127"/>
              </a:rPr>
              <a:t>Consistent UI design can increase user usage and reduce confusion in using the system</a:t>
            </a:r>
          </a:p>
          <a:p>
            <a:pPr marL="285750" indent="-285750">
              <a:lnSpc>
                <a:spcPct val="150000"/>
              </a:lnSpc>
              <a:buFont typeface="Wingdings" panose="05000000000000000000" pitchFamily="2" charset="2"/>
              <a:buChar char="ü"/>
            </a:pPr>
            <a:r>
              <a:rPr lang="en-US" altLang="ko-KR" sz="1400" b="1" dirty="0">
                <a:latin typeface="맑은 고딕" panose="020B0503020000020004" pitchFamily="50" charset="-127"/>
                <a:ea typeface="맑은 고딕" panose="020B0503020000020004" pitchFamily="50" charset="-127"/>
              </a:rPr>
              <a:t>Considerations for UI Design</a:t>
            </a:r>
          </a:p>
          <a:p>
            <a:pPr marL="800100" lvl="1" indent="-342900">
              <a:lnSpc>
                <a:spcPct val="150000"/>
              </a:lnSpc>
              <a:buFont typeface="Wingdings" panose="05000000000000000000" pitchFamily="2" charset="2"/>
              <a:buChar char="§"/>
            </a:pPr>
            <a:r>
              <a:rPr lang="en-US" altLang="ko-KR" sz="1200" b="1" dirty="0">
                <a:latin typeface="맑은 고딕" panose="020B0503020000020004" pitchFamily="50" charset="-127"/>
                <a:ea typeface="맑은 고딕" panose="020B0503020000020004" pitchFamily="50" charset="-127"/>
              </a:rPr>
              <a:t>UI should be designed </a:t>
            </a:r>
            <a:r>
              <a:rPr lang="en-US" altLang="ko-KR" sz="1200" b="1" dirty="0">
                <a:solidFill>
                  <a:srgbClr val="0000FF"/>
                </a:solidFill>
                <a:latin typeface="맑은 고딕" panose="020B0503020000020004" pitchFamily="50" charset="-127"/>
                <a:ea typeface="맑은 고딕" panose="020B0503020000020004" pitchFamily="50" charset="-127"/>
              </a:rPr>
              <a:t>consistently</a:t>
            </a:r>
            <a:r>
              <a:rPr lang="en-US" altLang="ko-KR" sz="1200" b="1" dirty="0">
                <a:latin typeface="맑은 고딕" panose="020B0503020000020004" pitchFamily="50" charset="-127"/>
                <a:ea typeface="맑은 고딕" panose="020B0503020000020004" pitchFamily="50" charset="-127"/>
              </a:rPr>
              <a:t> so that users do not experience confusion when using the platform</a:t>
            </a:r>
          </a:p>
          <a:p>
            <a:pPr marL="1200150" lvl="2" indent="-285750">
              <a:lnSpc>
                <a:spcPct val="150000"/>
              </a:lnSpc>
              <a:buFontTx/>
              <a:buChar char="-"/>
            </a:pPr>
            <a:r>
              <a:rPr lang="en-US" altLang="ko-KR" sz="1200" b="1" dirty="0">
                <a:latin typeface="맑은 고딕" panose="020B0503020000020004" pitchFamily="50" charset="-127"/>
                <a:ea typeface="맑은 고딕" panose="020B0503020000020004" pitchFamily="50" charset="-127"/>
              </a:rPr>
              <a:t>Designed to use too many colors on a single page to avoid clutter</a:t>
            </a:r>
          </a:p>
          <a:p>
            <a:pPr marL="1200150" lvl="2" indent="-285750">
              <a:lnSpc>
                <a:spcPct val="150000"/>
              </a:lnSpc>
              <a:buFontTx/>
              <a:buChar char="-"/>
            </a:pPr>
            <a:r>
              <a:rPr lang="en-US" altLang="ko-KR" sz="1200" b="1" dirty="0">
                <a:latin typeface="맑은 고딕" panose="020B0503020000020004" pitchFamily="50" charset="-127"/>
                <a:ea typeface="맑은 고딕" panose="020B0503020000020004" pitchFamily="50" charset="-127"/>
              </a:rPr>
              <a:t>Icons for common actions such as closing, moving, deleting, etc. should use familiar icons</a:t>
            </a:r>
          </a:p>
          <a:p>
            <a:pPr marL="1200150" lvl="2" indent="-285750">
              <a:lnSpc>
                <a:spcPct val="150000"/>
              </a:lnSpc>
              <a:buFontTx/>
              <a:buChar char="-"/>
            </a:pPr>
            <a:r>
              <a:rPr lang="en-US" altLang="ko-KR" sz="1200" b="1" dirty="0">
                <a:latin typeface="맑은 고딕" panose="020B0503020000020004" pitchFamily="50" charset="-127"/>
                <a:ea typeface="맑은 고딕" panose="020B0503020000020004" pitchFamily="50" charset="-127"/>
              </a:rPr>
              <a:t>For icons that provide some functionality, use the same (or similar) icon on all pages to reduce confusion</a:t>
            </a:r>
          </a:p>
          <a:p>
            <a:pPr marL="800100" lvl="1" indent="-342900">
              <a:lnSpc>
                <a:spcPct val="150000"/>
              </a:lnSpc>
              <a:buFont typeface="Wingdings" panose="05000000000000000000" pitchFamily="2" charset="2"/>
              <a:buChar char="§"/>
            </a:pPr>
            <a:r>
              <a:rPr lang="en-US" altLang="ko-KR" sz="1200" b="1" dirty="0">
                <a:latin typeface="맑은 고딕" panose="020B0503020000020004" pitchFamily="50" charset="-127"/>
                <a:ea typeface="맑은 고딕" panose="020B0503020000020004" pitchFamily="50" charset="-127"/>
              </a:rPr>
              <a:t>The current state or termination of the platform should be clearly expressed, as it is the platform and the user's means of communication</a:t>
            </a:r>
          </a:p>
          <a:p>
            <a:pPr marL="1200150" lvl="2" indent="-285750">
              <a:lnSpc>
                <a:spcPct val="150000"/>
              </a:lnSpc>
              <a:buFontTx/>
              <a:buChar char="-"/>
            </a:pPr>
            <a:r>
              <a:rPr lang="en-US" altLang="ko-KR" sz="1200" b="1" dirty="0">
                <a:latin typeface="맑은 고딕" panose="020B0503020000020004" pitchFamily="50" charset="-127"/>
                <a:ea typeface="맑은 고딕" panose="020B0503020000020004" pitchFamily="50" charset="-127"/>
              </a:rPr>
              <a:t>Need to display information about the page you are currently staying on</a:t>
            </a:r>
          </a:p>
          <a:p>
            <a:pPr marL="1200150" lvl="2" indent="-285750">
              <a:lnSpc>
                <a:spcPct val="150000"/>
              </a:lnSpc>
              <a:buFontTx/>
              <a:buChar char="-"/>
            </a:pPr>
            <a:r>
              <a:rPr lang="en-US" altLang="ko-KR" sz="1200" b="1" dirty="0">
                <a:latin typeface="맑은 고딕" panose="020B0503020000020004" pitchFamily="50" charset="-127"/>
                <a:ea typeface="맑은 고딕" panose="020B0503020000020004" pitchFamily="50" charset="-127"/>
              </a:rPr>
              <a:t>At the end of a function, you must indicate that it has been terminated (e.g., payment completed, etc.)</a:t>
            </a:r>
          </a:p>
          <a:p>
            <a:pPr marL="1200150" lvl="2" indent="-285750">
              <a:lnSpc>
                <a:spcPct val="150000"/>
              </a:lnSpc>
              <a:buFontTx/>
              <a:buChar char="-"/>
            </a:pPr>
            <a:r>
              <a:rPr lang="en-US" altLang="ko-KR" sz="1200" b="1" dirty="0">
                <a:latin typeface="맑은 고딕" panose="020B0503020000020004" pitchFamily="50" charset="-127"/>
                <a:ea typeface="맑은 고딕" panose="020B0503020000020004" pitchFamily="50" charset="-127"/>
              </a:rPr>
              <a:t>If the operation takes a long time, use the dialog box to display the current workload (e.g. download %, time remaining, etc.)</a:t>
            </a:r>
            <a:endParaRPr kumimoji="1" lang="en-US" altLang="ko-KR" sz="1200" b="1" dirty="0">
              <a:latin typeface="맑은 고딕" panose="020B0503020000020004" pitchFamily="50" charset="-127"/>
              <a:ea typeface="맑은 고딕" panose="020B0503020000020004" pitchFamily="50" charset="-127"/>
            </a:endParaRPr>
          </a:p>
        </p:txBody>
      </p:sp>
      <p:sp>
        <p:nvSpPr>
          <p:cNvPr id="5" name="TextBox 4"/>
          <p:cNvSpPr txBox="1"/>
          <p:nvPr/>
        </p:nvSpPr>
        <p:spPr>
          <a:xfrm>
            <a:off x="4203773" y="705009"/>
            <a:ext cx="2327881" cy="400110"/>
          </a:xfrm>
          <a:prstGeom prst="rect">
            <a:avLst/>
          </a:prstGeom>
          <a:noFill/>
        </p:spPr>
        <p:txBody>
          <a:bodyPr wrap="none" rtlCol="0">
            <a:spAutoFit/>
          </a:bodyPr>
          <a:lstStyle/>
          <a:p>
            <a:r>
              <a:rPr lang="en-US" altLang="ko-KR" sz="2000" b="1" dirty="0">
                <a:solidFill>
                  <a:srgbClr val="0000FF"/>
                </a:solidFill>
                <a:latin typeface="+mn-ea"/>
                <a:ea typeface="+mn-ea"/>
              </a:rPr>
              <a:t> (Physical design)</a:t>
            </a:r>
            <a:endParaRPr lang="ko-KR" altLang="en-US" sz="2000" b="1" dirty="0">
              <a:solidFill>
                <a:srgbClr val="0000FF"/>
              </a:solidFill>
              <a:latin typeface="+mn-ea"/>
              <a:ea typeface="+mn-ea"/>
            </a:endParaRPr>
          </a:p>
        </p:txBody>
      </p:sp>
      <p:sp>
        <p:nvSpPr>
          <p:cNvPr id="6" name="TextBox 133"/>
          <p:cNvSpPr txBox="1">
            <a:spLocks noChangeArrowheads="1"/>
          </p:cNvSpPr>
          <p:nvPr/>
        </p:nvSpPr>
        <p:spPr bwMode="auto">
          <a:xfrm>
            <a:off x="344488" y="452862"/>
            <a:ext cx="7992888" cy="707886"/>
          </a:xfrm>
          <a:prstGeom prst="rect">
            <a:avLst/>
          </a:prstGeom>
          <a:noFill/>
          <a:ln w="9525">
            <a:noFill/>
            <a:miter lim="800000"/>
            <a:headEnd/>
            <a:tailEnd/>
          </a:ln>
        </p:spPr>
        <p:txBody>
          <a:bodyPr wrap="square">
            <a:spAutoFit/>
          </a:bodyPr>
          <a:lstStyle/>
          <a:p>
            <a:r>
              <a:rPr kumimoji="0" lang="en-US" altLang="ko-KR" sz="4000" b="1" u="sng" dirty="0">
                <a:solidFill>
                  <a:srgbClr val="0000FF"/>
                </a:solidFill>
                <a:latin typeface="Arial" charset="0"/>
                <a:ea typeface="HY견고딕" pitchFamily="18" charset="-127"/>
                <a:cs typeface="Arial" charset="0"/>
              </a:rPr>
              <a:t>Step 3 </a:t>
            </a:r>
            <a:r>
              <a:rPr kumimoji="0" lang="ko-KR" altLang="en-US" sz="4000" b="1" u="sng" dirty="0">
                <a:solidFill>
                  <a:srgbClr val="0000FF"/>
                </a:solidFill>
                <a:latin typeface="Arial" charset="0"/>
                <a:ea typeface="HY견고딕" pitchFamily="18" charset="-127"/>
                <a:cs typeface="Arial" charset="0"/>
              </a:rPr>
              <a:t> </a:t>
            </a:r>
            <a:r>
              <a:rPr kumimoji="0" lang="en-US" altLang="ko-KR" sz="4000" b="1" u="sng" dirty="0">
                <a:solidFill>
                  <a:srgbClr val="0000FF"/>
                </a:solidFill>
                <a:latin typeface="Arial" charset="0"/>
                <a:ea typeface="HY견고딕" pitchFamily="18" charset="-127"/>
                <a:cs typeface="Arial" charset="0"/>
              </a:rPr>
              <a:t>: Design</a:t>
            </a:r>
          </a:p>
        </p:txBody>
      </p:sp>
    </p:spTree>
    <p:extLst>
      <p:ext uri="{BB962C8B-B14F-4D97-AF65-F5344CB8AC3E}">
        <p14:creationId xmlns:p14="http://schemas.microsoft.com/office/powerpoint/2010/main" val="572402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직사각형 34"/>
          <p:cNvSpPr/>
          <p:nvPr/>
        </p:nvSpPr>
        <p:spPr>
          <a:xfrm>
            <a:off x="243228" y="188640"/>
            <a:ext cx="9633072" cy="6598493"/>
          </a:xfrm>
          <a:prstGeom prst="rect">
            <a:avLst/>
          </a:prstGeom>
          <a:solidFill>
            <a:srgbClr val="FFFF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endParaRPr lang="en-US" altLang="ko-KR" b="1" dirty="0">
              <a:solidFill>
                <a:srgbClr val="0000FF"/>
              </a:solidFill>
              <a:latin typeface="맑은 고딕" panose="020B0503020000020004" pitchFamily="50" charset="-127"/>
            </a:endParaRPr>
          </a:p>
        </p:txBody>
      </p:sp>
      <p:sp>
        <p:nvSpPr>
          <p:cNvPr id="11" name="직사각형 10"/>
          <p:cNvSpPr/>
          <p:nvPr/>
        </p:nvSpPr>
        <p:spPr>
          <a:xfrm>
            <a:off x="390525" y="293689"/>
            <a:ext cx="4692310" cy="615553"/>
          </a:xfrm>
          <a:prstGeom prst="rect">
            <a:avLst/>
          </a:prstGeom>
        </p:spPr>
        <p:txBody>
          <a:bodyPr wrap="none">
            <a:spAutoFit/>
          </a:bodyPr>
          <a:lstStyle/>
          <a:p>
            <a:pPr marL="457200" indent="-457200" fontAlgn="auto">
              <a:spcBef>
                <a:spcPts val="0"/>
              </a:spcBef>
              <a:spcAft>
                <a:spcPts val="0"/>
              </a:spcAft>
              <a:buFont typeface="Wingdings" panose="05000000000000000000" pitchFamily="2" charset="2"/>
              <a:buChar char="v"/>
              <a:defRPr/>
            </a:pPr>
            <a:r>
              <a:rPr kumimoji="0" lang="en-US" altLang="ko-KR" sz="3400" b="1" dirty="0" err="1">
                <a:solidFill>
                  <a:srgbClr val="FF0000"/>
                </a:solidFill>
                <a:latin typeface="Times New Roman" pitchFamily="18" charset="0"/>
                <a:ea typeface="+mn-ea"/>
                <a:cs typeface="Times New Roman" pitchFamily="18" charset="0"/>
              </a:rPr>
              <a:t>ERD</a:t>
            </a:r>
            <a:r>
              <a:rPr kumimoji="0" lang="en-US" altLang="ko-KR" sz="3400" b="1" dirty="0">
                <a:solidFill>
                  <a:srgbClr val="FF0000"/>
                </a:solidFill>
                <a:latin typeface="Times New Roman" pitchFamily="18" charset="0"/>
                <a:ea typeface="+mn-ea"/>
                <a:cs typeface="Times New Roman" pitchFamily="18" charset="0"/>
              </a:rPr>
              <a:t> design examples</a:t>
            </a:r>
            <a:endParaRPr kumimoji="0" lang="ko-KR" altLang="en-US" sz="3400" b="1" dirty="0">
              <a:solidFill>
                <a:srgbClr val="FF0000"/>
              </a:solidFill>
              <a:latin typeface="Times New Roman" pitchFamily="18" charset="0"/>
              <a:ea typeface="+mn-ea"/>
              <a:cs typeface="Times New Roman" pitchFamily="18" charset="0"/>
            </a:endParaRPr>
          </a:p>
        </p:txBody>
      </p:sp>
      <p:pic>
        <p:nvPicPr>
          <p:cNvPr id="8" name="Picture 2" descr="ERD ìì ì ëí ì´ë¯¸ì§ ê²ìê²°ê³¼"/>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172" y="1223258"/>
            <a:ext cx="4382820" cy="4554351"/>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ERD ìì ì ëí ì´ë¯¸ì§ ê²ìê²°ê³¼"/>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5936" y="1206045"/>
            <a:ext cx="4502842" cy="45636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8557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afterEffect">
                                  <p:stCondLst>
                                    <p:cond delay="0"/>
                                  </p:stCondLst>
                                  <p:iterate type="lt">
                                    <p:tmPct val="10000"/>
                                  </p:iterate>
                                  <p:childTnLst>
                                    <p:set>
                                      <p:cBhvr>
                                        <p:cTn id="6" dur="1" fill="hold">
                                          <p:stCondLst>
                                            <p:cond delay="0"/>
                                          </p:stCondLst>
                                        </p:cTn>
                                        <p:tgtEl>
                                          <p:spTgt spid="11"/>
                                        </p:tgtEl>
                                        <p:attrNameLst>
                                          <p:attrName>style.visibility</p:attrName>
                                        </p:attrNameLst>
                                      </p:cBhvr>
                                      <p:to>
                                        <p:strVal val="visible"/>
                                      </p:to>
                                    </p:set>
                                    <p:anim by="(-#ppt_w*2)" calcmode="lin" valueType="num">
                                      <p:cBhvr rctx="PPT">
                                        <p:cTn id="7" dur="500" autoRev="1" fill="hold">
                                          <p:stCondLst>
                                            <p:cond delay="0"/>
                                          </p:stCondLst>
                                        </p:cTn>
                                        <p:tgtEl>
                                          <p:spTgt spid="11"/>
                                        </p:tgtEl>
                                        <p:attrNameLst>
                                          <p:attrName>ppt_w</p:attrName>
                                        </p:attrNameLst>
                                      </p:cBhvr>
                                    </p:anim>
                                    <p:anim by="(#ppt_w*0.50)" calcmode="lin" valueType="num">
                                      <p:cBhvr>
                                        <p:cTn id="8" dur="500" decel="50000" autoRev="1" fill="hold">
                                          <p:stCondLst>
                                            <p:cond delay="0"/>
                                          </p:stCondLst>
                                        </p:cTn>
                                        <p:tgtEl>
                                          <p:spTgt spid="11"/>
                                        </p:tgtEl>
                                        <p:attrNameLst>
                                          <p:attrName>ppt_x</p:attrName>
                                        </p:attrNameLst>
                                      </p:cBhvr>
                                    </p:anim>
                                    <p:anim from="(-#ppt_h/2)" to="(#ppt_y)" calcmode="lin" valueType="num">
                                      <p:cBhvr>
                                        <p:cTn id="9" dur="1000" fill="hold">
                                          <p:stCondLst>
                                            <p:cond delay="0"/>
                                          </p:stCondLst>
                                        </p:cTn>
                                        <p:tgtEl>
                                          <p:spTgt spid="11"/>
                                        </p:tgtEl>
                                        <p:attrNameLst>
                                          <p:attrName>ppt_y</p:attrName>
                                        </p:attrNameLst>
                                      </p:cBhvr>
                                    </p:anim>
                                    <p:animRot by="21600000">
                                      <p:cBhvr>
                                        <p:cTn id="10" dur="1000" fill="hold">
                                          <p:stCondLst>
                                            <p:cond delay="0"/>
                                          </p:stCondLst>
                                        </p:cTn>
                                        <p:tgtEl>
                                          <p:spTgt spid="11"/>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33"/>
          <p:cNvSpPr txBox="1">
            <a:spLocks noChangeArrowheads="1"/>
          </p:cNvSpPr>
          <p:nvPr/>
        </p:nvSpPr>
        <p:spPr bwMode="auto">
          <a:xfrm>
            <a:off x="344488" y="452862"/>
            <a:ext cx="7992888" cy="707886"/>
          </a:xfrm>
          <a:prstGeom prst="rect">
            <a:avLst/>
          </a:prstGeom>
          <a:noFill/>
          <a:ln w="9525">
            <a:noFill/>
            <a:miter lim="800000"/>
            <a:headEnd/>
            <a:tailEnd/>
          </a:ln>
        </p:spPr>
        <p:txBody>
          <a:bodyPr wrap="square">
            <a:spAutoFit/>
          </a:bodyPr>
          <a:lstStyle/>
          <a:p>
            <a:r>
              <a:rPr kumimoji="0" lang="en-US" altLang="ko-KR" sz="4000" u="sng" dirty="0">
                <a:solidFill>
                  <a:srgbClr val="0000FF"/>
                </a:solidFill>
                <a:latin typeface="Arial" charset="0"/>
                <a:ea typeface="HY견고딕" pitchFamily="18" charset="-127"/>
                <a:cs typeface="Arial" charset="0"/>
              </a:rPr>
              <a:t>3 </a:t>
            </a:r>
            <a:r>
              <a:rPr kumimoji="0" lang="ko-KR" altLang="en-US" sz="4000" u="sng" dirty="0">
                <a:solidFill>
                  <a:srgbClr val="0000FF"/>
                </a:solidFill>
                <a:latin typeface="Arial" charset="0"/>
                <a:ea typeface="HY견고딕" pitchFamily="18" charset="-127"/>
                <a:cs typeface="Arial" charset="0"/>
              </a:rPr>
              <a:t>단계 </a:t>
            </a:r>
            <a:r>
              <a:rPr kumimoji="0" lang="en-US" altLang="ko-KR" sz="4000" u="sng" dirty="0">
                <a:solidFill>
                  <a:srgbClr val="0000FF"/>
                </a:solidFill>
                <a:latin typeface="Arial" charset="0"/>
                <a:ea typeface="HY견고딕" pitchFamily="18" charset="-127"/>
                <a:cs typeface="Arial" charset="0"/>
              </a:rPr>
              <a:t>: </a:t>
            </a:r>
            <a:r>
              <a:rPr kumimoji="0" lang="ko-KR" altLang="en-US" sz="4000" u="sng" dirty="0">
                <a:solidFill>
                  <a:srgbClr val="0000FF"/>
                </a:solidFill>
                <a:latin typeface="Arial" charset="0"/>
                <a:ea typeface="HY견고딕" pitchFamily="18" charset="-127"/>
                <a:cs typeface="Arial" charset="0"/>
              </a:rPr>
              <a:t>설계</a:t>
            </a:r>
            <a:endParaRPr kumimoji="0" lang="en-US" altLang="ko-KR" sz="4000" u="sng" dirty="0">
              <a:solidFill>
                <a:srgbClr val="0000FF"/>
              </a:solidFill>
              <a:latin typeface="Arial" charset="0"/>
              <a:ea typeface="HY견고딕" pitchFamily="18" charset="-127"/>
              <a:cs typeface="Arial" charset="0"/>
            </a:endParaRPr>
          </a:p>
        </p:txBody>
      </p:sp>
      <p:sp>
        <p:nvSpPr>
          <p:cNvPr id="7" name="텍스트 상자 7"/>
          <p:cNvSpPr txBox="1"/>
          <p:nvPr/>
        </p:nvSpPr>
        <p:spPr>
          <a:xfrm>
            <a:off x="488504" y="1196752"/>
            <a:ext cx="8712968" cy="5035609"/>
          </a:xfrm>
          <a:prstGeom prst="rect">
            <a:avLst/>
          </a:prstGeom>
          <a:noFill/>
          <a:ln>
            <a:solidFill>
              <a:srgbClr val="7030A0"/>
            </a:solidFill>
          </a:ln>
        </p:spPr>
        <p:txBody>
          <a:bodyPr wrap="square" rtlCol="0">
            <a:spAutoFit/>
          </a:bodyPr>
          <a:lstStyle/>
          <a:p>
            <a:pPr marL="285750" indent="-285750">
              <a:lnSpc>
                <a:spcPct val="150000"/>
              </a:lnSpc>
              <a:buFont typeface="Wingdings" panose="05000000000000000000" pitchFamily="2" charset="2"/>
              <a:buChar char="ü"/>
            </a:pPr>
            <a:r>
              <a:rPr kumimoji="1" lang="ko-KR" altLang="en-US" sz="1600" b="1" dirty="0">
                <a:solidFill>
                  <a:srgbClr val="0000FF"/>
                </a:solidFill>
                <a:latin typeface="함초롬바탕" panose="02030604000101010101" pitchFamily="18" charset="-127"/>
                <a:ea typeface="함초롬바탕" panose="02030604000101010101" pitchFamily="18" charset="-127"/>
                <a:cs typeface="함초롬바탕" panose="02030604000101010101" pitchFamily="18" charset="-127"/>
              </a:rPr>
              <a:t>물리적 설계 </a:t>
            </a:r>
            <a:r>
              <a:rPr kumimoji="1" lang="en-US" altLang="ko-KR" sz="1600" b="1" dirty="0">
                <a:solidFill>
                  <a:srgbClr val="0000FF"/>
                </a:solidFill>
                <a:latin typeface="함초롬바탕" panose="02030604000101010101" pitchFamily="18" charset="-127"/>
                <a:ea typeface="함초롬바탕" panose="02030604000101010101" pitchFamily="18" charset="-127"/>
                <a:cs typeface="함초롬바탕" panose="02030604000101010101" pitchFamily="18" charset="-127"/>
              </a:rPr>
              <a:t>= </a:t>
            </a:r>
            <a:r>
              <a:rPr kumimoji="1" lang="ko-KR" altLang="en-US" sz="1600" b="1" dirty="0">
                <a:latin typeface="함초롬바탕" panose="02030604000101010101" pitchFamily="18" charset="-127"/>
                <a:ea typeface="함초롬바탕" panose="02030604000101010101" pitchFamily="18" charset="-127"/>
                <a:cs typeface="함초롬바탕" panose="02030604000101010101" pitchFamily="18" charset="-127"/>
              </a:rPr>
              <a:t>사용자 인터페이스 </a:t>
            </a:r>
            <a:r>
              <a:rPr kumimoji="1" lang="en-US" altLang="ko-KR" sz="1600" b="1" dirty="0">
                <a:latin typeface="함초롬바탕" panose="02030604000101010101" pitchFamily="18" charset="-127"/>
                <a:ea typeface="함초롬바탕" panose="02030604000101010101" pitchFamily="18" charset="-127"/>
                <a:cs typeface="함초롬바탕" panose="02030604000101010101" pitchFamily="18" charset="-127"/>
              </a:rPr>
              <a:t>+ </a:t>
            </a:r>
            <a:r>
              <a:rPr kumimoji="1" lang="ko-KR" altLang="en-US" sz="1600" b="1" dirty="0">
                <a:latin typeface="함초롬바탕" panose="02030604000101010101" pitchFamily="18" charset="-127"/>
                <a:ea typeface="함초롬바탕" panose="02030604000101010101" pitchFamily="18" charset="-127"/>
                <a:cs typeface="함초롬바탕" panose="02030604000101010101" pitchFamily="18" charset="-127"/>
              </a:rPr>
              <a:t>데이터베이스</a:t>
            </a:r>
            <a:r>
              <a:rPr lang="en-US" altLang="ko-KR" sz="1600" b="1" dirty="0">
                <a:latin typeface="함초롬바탕" panose="02030604000101010101" pitchFamily="18" charset="-127"/>
                <a:ea typeface="함초롬바탕" panose="02030604000101010101" pitchFamily="18" charset="-127"/>
                <a:cs typeface="함초롬바탕" panose="02030604000101010101" pitchFamily="18" charset="-127"/>
              </a:rPr>
              <a:t> + </a:t>
            </a:r>
            <a:r>
              <a:rPr lang="ko-KR" altLang="en-US" sz="1600" b="1" dirty="0">
                <a:latin typeface="함초롬바탕" panose="02030604000101010101" pitchFamily="18" charset="-127"/>
                <a:ea typeface="함초롬바탕" panose="02030604000101010101" pitchFamily="18" charset="-127"/>
                <a:cs typeface="함초롬바탕" panose="02030604000101010101" pitchFamily="18" charset="-127"/>
              </a:rPr>
              <a:t>플랫폼 구조도</a:t>
            </a:r>
            <a:endParaRPr kumimoji="1" lang="en-US" altLang="ko-KR" sz="1600" b="1" dirty="0">
              <a:latin typeface="함초롬바탕" panose="02030604000101010101" pitchFamily="18" charset="-127"/>
              <a:ea typeface="함초롬바탕" panose="02030604000101010101" pitchFamily="18" charset="-127"/>
              <a:cs typeface="함초롬바탕" panose="02030604000101010101" pitchFamily="18" charset="-127"/>
            </a:endParaRPr>
          </a:p>
          <a:p>
            <a:pPr marL="285750" indent="-285750">
              <a:lnSpc>
                <a:spcPct val="150000"/>
              </a:lnSpc>
              <a:buFont typeface="Wingdings" panose="05000000000000000000" pitchFamily="2" charset="2"/>
              <a:buChar char="ü"/>
            </a:pPr>
            <a:r>
              <a:rPr kumimoji="1" lang="ko-KR" altLang="en-US" sz="1600" b="1" dirty="0">
                <a:solidFill>
                  <a:srgbClr val="0000FF"/>
                </a:solidFill>
                <a:latin typeface="함초롬바탕" panose="02030604000101010101" pitchFamily="18" charset="-127"/>
                <a:ea typeface="함초롬바탕" panose="02030604000101010101" pitchFamily="18" charset="-127"/>
                <a:cs typeface="함초롬바탕" panose="02030604000101010101" pitchFamily="18" charset="-127"/>
              </a:rPr>
              <a:t>사용자 인터페이스</a:t>
            </a:r>
            <a:r>
              <a:rPr kumimoji="1" lang="en-US" altLang="ko-KR" sz="1600" b="1" dirty="0">
                <a:solidFill>
                  <a:srgbClr val="0000FF"/>
                </a:solidFill>
                <a:latin typeface="함초롬바탕" panose="02030604000101010101" pitchFamily="18" charset="-127"/>
                <a:ea typeface="함초롬바탕" panose="02030604000101010101" pitchFamily="18" charset="-127"/>
                <a:cs typeface="함초롬바탕" panose="02030604000101010101" pitchFamily="18" charset="-127"/>
              </a:rPr>
              <a:t>(User Interface, UI)</a:t>
            </a:r>
            <a:r>
              <a:rPr kumimoji="1" lang="ko-KR" altLang="en-US" sz="1600" b="1" dirty="0">
                <a:latin typeface="함초롬바탕" panose="02030604000101010101" pitchFamily="18" charset="-127"/>
                <a:ea typeface="함초롬바탕" panose="02030604000101010101" pitchFamily="18" charset="-127"/>
                <a:cs typeface="함초롬바탕" panose="02030604000101010101" pitchFamily="18" charset="-127"/>
              </a:rPr>
              <a:t>의 특징</a:t>
            </a:r>
            <a:endParaRPr kumimoji="1" lang="en-US" altLang="ko-KR" sz="1600" b="1" dirty="0">
              <a:latin typeface="함초롬바탕" panose="02030604000101010101" pitchFamily="18" charset="-127"/>
              <a:ea typeface="함초롬바탕" panose="02030604000101010101" pitchFamily="18" charset="-127"/>
              <a:cs typeface="함초롬바탕" panose="02030604000101010101" pitchFamily="18" charset="-127"/>
            </a:endParaRPr>
          </a:p>
          <a:p>
            <a:pPr marL="800100" lvl="1" indent="-342900">
              <a:lnSpc>
                <a:spcPct val="150000"/>
              </a:lnSpc>
              <a:buFont typeface="Wingdings" panose="05000000000000000000" pitchFamily="2" charset="2"/>
              <a:buChar char="§"/>
            </a:pPr>
            <a:r>
              <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UI</a:t>
            </a: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는 사용자와 플랫폼 간 상호작용을 가능하게 해주는 도구</a:t>
            </a:r>
            <a:endPar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endParaRPr>
          </a:p>
          <a:p>
            <a:pPr marL="800100" lvl="1" indent="-342900">
              <a:lnSpc>
                <a:spcPct val="150000"/>
              </a:lnSpc>
              <a:buFont typeface="Wingdings" panose="05000000000000000000" pitchFamily="2" charset="2"/>
              <a:buChar char="§"/>
            </a:pP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일관성 있는 </a:t>
            </a:r>
            <a:r>
              <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UI </a:t>
            </a: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디자인은 사용자의 사용률을 높이고 시스템을 이용하는 데에 있어서 혼란을 줄임</a:t>
            </a:r>
            <a:endPar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endParaRPr>
          </a:p>
          <a:p>
            <a:pPr marL="285750" indent="-285750">
              <a:lnSpc>
                <a:spcPct val="150000"/>
              </a:lnSpc>
              <a:buFont typeface="Wingdings" panose="05000000000000000000" pitchFamily="2" charset="2"/>
              <a:buChar char="ü"/>
            </a:pPr>
            <a:r>
              <a:rPr lang="en-US" altLang="ko-KR" sz="1600" b="1" dirty="0">
                <a:latin typeface="함초롬바탕" panose="02030604000101010101" pitchFamily="18" charset="-127"/>
                <a:ea typeface="함초롬바탕" panose="02030604000101010101" pitchFamily="18" charset="-127"/>
                <a:cs typeface="함초롬바탕" panose="02030604000101010101" pitchFamily="18" charset="-127"/>
              </a:rPr>
              <a:t>UI </a:t>
            </a:r>
            <a:r>
              <a:rPr lang="ko-KR" altLang="en-US" sz="1600" b="1" dirty="0">
                <a:latin typeface="함초롬바탕" panose="02030604000101010101" pitchFamily="18" charset="-127"/>
                <a:ea typeface="함초롬바탕" panose="02030604000101010101" pitchFamily="18" charset="-127"/>
                <a:cs typeface="함초롬바탕" panose="02030604000101010101" pitchFamily="18" charset="-127"/>
              </a:rPr>
              <a:t>설계 시 고려사항</a:t>
            </a:r>
            <a:endParaRPr lang="en-US" altLang="ko-KR" sz="1600" b="1" dirty="0">
              <a:latin typeface="함초롬바탕" panose="02030604000101010101" pitchFamily="18" charset="-127"/>
              <a:ea typeface="함초롬바탕" panose="02030604000101010101" pitchFamily="18" charset="-127"/>
              <a:cs typeface="함초롬바탕" panose="02030604000101010101" pitchFamily="18" charset="-127"/>
            </a:endParaRPr>
          </a:p>
          <a:p>
            <a:pPr marL="800100" lvl="1" indent="-342900">
              <a:lnSpc>
                <a:spcPct val="150000"/>
              </a:lnSpc>
              <a:buFont typeface="Wingdings" panose="05000000000000000000" pitchFamily="2" charset="2"/>
              <a:buChar char="§"/>
            </a:pPr>
            <a:r>
              <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UI</a:t>
            </a: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는 사용자가 플랫폼을 사용할 때 혼란을 겪지 않게 하기 위해서 </a:t>
            </a:r>
            <a:r>
              <a:rPr lang="ko-KR" altLang="en-US" sz="1400" b="1" dirty="0">
                <a:solidFill>
                  <a:srgbClr val="0000FF"/>
                </a:solidFill>
                <a:latin typeface="함초롬바탕" panose="02030604000101010101" pitchFamily="18" charset="-127"/>
                <a:ea typeface="함초롬바탕" panose="02030604000101010101" pitchFamily="18" charset="-127"/>
                <a:cs typeface="함초롬바탕" panose="02030604000101010101" pitchFamily="18" charset="-127"/>
              </a:rPr>
              <a:t>일관성</a:t>
            </a: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 있게 설계되어야 함</a:t>
            </a:r>
            <a:endPar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endParaRPr>
          </a:p>
          <a:p>
            <a:pPr marL="1200150" lvl="2" indent="-285750">
              <a:lnSpc>
                <a:spcPct val="150000"/>
              </a:lnSpc>
              <a:buFontTx/>
              <a:buChar char="-"/>
            </a:pP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한 페이지에 너무 많은 색을 사용하여 난잡하지 않도록 설계해야 함</a:t>
            </a:r>
            <a:endPar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endParaRPr>
          </a:p>
          <a:p>
            <a:pPr marL="1200150" lvl="2" indent="-285750">
              <a:lnSpc>
                <a:spcPct val="150000"/>
              </a:lnSpc>
              <a:buFontTx/>
              <a:buChar char="-"/>
            </a:pP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닫기</a:t>
            </a:r>
            <a:r>
              <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이동</a:t>
            </a:r>
            <a:r>
              <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삭제</a:t>
            </a:r>
            <a:r>
              <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등과 같은 일반적인 동작에 대한 아이콘은 친숙한 아이콘을 사용해야 함</a:t>
            </a:r>
            <a:endPar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endParaRPr>
          </a:p>
          <a:p>
            <a:pPr marL="1200150" lvl="2" indent="-285750">
              <a:lnSpc>
                <a:spcPct val="150000"/>
              </a:lnSpc>
              <a:buFontTx/>
              <a:buChar char="-"/>
            </a:pP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어떠한 기능을 제공하는 아이콘의 경우 모든 페이지에서 같은</a:t>
            </a:r>
            <a:r>
              <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a:t>
            </a: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혹은 비슷한</a:t>
            </a:r>
            <a:r>
              <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아이콘을 사용하여 혼란을 줄여야 함</a:t>
            </a:r>
            <a:endPar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endParaRPr>
          </a:p>
          <a:p>
            <a:pPr marL="800100" lvl="1" indent="-342900">
              <a:lnSpc>
                <a:spcPct val="150000"/>
              </a:lnSpc>
              <a:buFont typeface="Wingdings" panose="05000000000000000000" pitchFamily="2" charset="2"/>
              <a:buChar char="§"/>
            </a:pP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플랫폼과 사용자의 대화 수단인 만큼 플랫폼의 현 상태나 종료 여부를 명확히 표현해야 함</a:t>
            </a:r>
            <a:endPar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endParaRPr>
          </a:p>
          <a:p>
            <a:pPr marL="1200150" lvl="2" indent="-285750">
              <a:lnSpc>
                <a:spcPct val="150000"/>
              </a:lnSpc>
              <a:buFontTx/>
              <a:buChar char="-"/>
            </a:pP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현재 머무르고 있는 페이지에 대한 정보를 표시 해 주어야함</a:t>
            </a:r>
            <a:endPar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endParaRPr>
          </a:p>
          <a:p>
            <a:pPr marL="1200150" lvl="2" indent="-285750">
              <a:lnSpc>
                <a:spcPct val="150000"/>
              </a:lnSpc>
              <a:buFontTx/>
              <a:buChar char="-"/>
            </a:pPr>
            <a:r>
              <a:rPr kumimoji="1"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어떠한 기능이 종료되는 시점에는 종료되었다는 표시를 해 주어야함</a:t>
            </a:r>
            <a:r>
              <a:rPr kumimoji="1"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a:t>
            </a: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예</a:t>
            </a:r>
            <a:r>
              <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a:t>
            </a:r>
            <a:r>
              <a:rPr kumimoji="1"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 </a:t>
            </a:r>
            <a:r>
              <a:rPr kumimoji="1"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결제완료 </a:t>
            </a: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등</a:t>
            </a:r>
            <a:r>
              <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a:t>
            </a:r>
          </a:p>
          <a:p>
            <a:pPr marL="1200150" lvl="2" indent="-285750">
              <a:lnSpc>
                <a:spcPct val="150000"/>
              </a:lnSpc>
              <a:buFontTx/>
              <a:buChar char="-"/>
            </a:pPr>
            <a:r>
              <a:rPr kumimoji="1"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작업 시간이 오래 걸리는 경우 대화상자를 이용해 현재 작업량을 표시해 주어야 함</a:t>
            </a:r>
            <a:r>
              <a:rPr kumimoji="1"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a:t>
            </a: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예</a:t>
            </a:r>
            <a:r>
              <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a:t>
            </a:r>
            <a:r>
              <a:rPr kumimoji="1"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다운로드 </a:t>
            </a:r>
            <a:r>
              <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남은 시간 등</a:t>
            </a:r>
            <a:r>
              <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a:t>
            </a:r>
            <a:endParaRPr kumimoji="1"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5" name="TextBox 4"/>
          <p:cNvSpPr txBox="1"/>
          <p:nvPr/>
        </p:nvSpPr>
        <p:spPr>
          <a:xfrm>
            <a:off x="3344613" y="705009"/>
            <a:ext cx="1829347" cy="400110"/>
          </a:xfrm>
          <a:prstGeom prst="rect">
            <a:avLst/>
          </a:prstGeom>
          <a:noFill/>
        </p:spPr>
        <p:txBody>
          <a:bodyPr wrap="none" rtlCol="0">
            <a:spAutoFit/>
          </a:bodyPr>
          <a:lstStyle/>
          <a:p>
            <a:r>
              <a:rPr lang="en-US" altLang="ko-KR" sz="2000" b="1" dirty="0">
                <a:solidFill>
                  <a:srgbClr val="0000FF"/>
                </a:solidFill>
                <a:latin typeface="+mn-ea"/>
                <a:ea typeface="+mn-ea"/>
              </a:rPr>
              <a:t> (</a:t>
            </a:r>
            <a:r>
              <a:rPr lang="ko-KR" altLang="en-US" sz="2000" b="1" dirty="0">
                <a:solidFill>
                  <a:srgbClr val="0000FF"/>
                </a:solidFill>
                <a:latin typeface="+mn-ea"/>
                <a:ea typeface="+mn-ea"/>
              </a:rPr>
              <a:t>물리적 설계</a:t>
            </a:r>
            <a:r>
              <a:rPr lang="en-US" altLang="ko-KR" sz="2000" b="1" dirty="0">
                <a:solidFill>
                  <a:srgbClr val="0000FF"/>
                </a:solidFill>
                <a:latin typeface="+mn-ea"/>
                <a:ea typeface="+mn-ea"/>
              </a:rPr>
              <a:t>)</a:t>
            </a:r>
            <a:endParaRPr lang="ko-KR" altLang="en-US" sz="2000" b="1" dirty="0">
              <a:solidFill>
                <a:srgbClr val="0000FF"/>
              </a:solidFill>
              <a:latin typeface="+mn-ea"/>
              <a:ea typeface="+mn-ea"/>
            </a:endParaRPr>
          </a:p>
        </p:txBody>
      </p:sp>
    </p:spTree>
    <p:extLst>
      <p:ext uri="{BB962C8B-B14F-4D97-AF65-F5344CB8AC3E}">
        <p14:creationId xmlns:p14="http://schemas.microsoft.com/office/powerpoint/2010/main" val="1766494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텍스트 상자 7"/>
          <p:cNvSpPr txBox="1"/>
          <p:nvPr/>
        </p:nvSpPr>
        <p:spPr>
          <a:xfrm>
            <a:off x="488504" y="1349181"/>
            <a:ext cx="4979578" cy="5147563"/>
          </a:xfrm>
          <a:prstGeom prst="rect">
            <a:avLst/>
          </a:prstGeom>
          <a:noFill/>
          <a:ln>
            <a:solidFill>
              <a:srgbClr val="7030A0"/>
            </a:solidFill>
          </a:ln>
        </p:spPr>
        <p:txBody>
          <a:bodyPr wrap="square" rIns="324000" rtlCol="0">
            <a:spAutoFit/>
          </a:bodyPr>
          <a:lstStyle/>
          <a:p>
            <a:pPr marL="285750" indent="-285750">
              <a:lnSpc>
                <a:spcPct val="150000"/>
              </a:lnSpc>
              <a:buFont typeface="Wingdings" panose="05000000000000000000" pitchFamily="2" charset="2"/>
              <a:buChar char="ü"/>
            </a:pPr>
            <a:r>
              <a:rPr lang="en-US" altLang="ko-KR" sz="1600" b="1" dirty="0">
                <a:latin typeface="맑은 고딕" panose="020B0503020000020004" pitchFamily="50" charset="-127"/>
                <a:ea typeface="맑은 고딕" panose="020B0503020000020004" pitchFamily="50" charset="-127"/>
              </a:rPr>
              <a:t>UI Design Process (1)</a:t>
            </a:r>
          </a:p>
          <a:p>
            <a:pPr marL="800100" lvl="1" indent="-342900">
              <a:lnSpc>
                <a:spcPct val="150000"/>
              </a:lnSpc>
              <a:buFont typeface="Wingdings" panose="05000000000000000000" pitchFamily="2" charset="2"/>
              <a:buChar char="§"/>
            </a:pPr>
            <a:r>
              <a:rPr lang="en-US" altLang="ko-KR" sz="1400" b="1" dirty="0">
                <a:latin typeface="맑은 고딕" panose="020B0503020000020004" pitchFamily="50" charset="-127"/>
                <a:ea typeface="맑은 고딕" panose="020B0503020000020004" pitchFamily="50" charset="-127"/>
              </a:rPr>
              <a:t>First of all, design a </a:t>
            </a:r>
            <a:r>
              <a:rPr lang="en-US" altLang="ko-KR" sz="1400" b="1" dirty="0">
                <a:solidFill>
                  <a:srgbClr val="FF0000"/>
                </a:solidFill>
                <a:latin typeface="맑은 고딕" panose="020B0503020000020004" pitchFamily="50" charset="-127"/>
                <a:ea typeface="맑은 고딕" panose="020B0503020000020004" pitchFamily="50" charset="-127"/>
              </a:rPr>
              <a:t>dialog</a:t>
            </a:r>
            <a:r>
              <a:rPr lang="en-US" altLang="ko-KR" sz="1400" b="1" dirty="0">
                <a:latin typeface="맑은 고딕" panose="020B0503020000020004" pitchFamily="50" charset="-127"/>
                <a:ea typeface="맑은 고딕" panose="020B0503020000020004" pitchFamily="50" charset="-127"/>
              </a:rPr>
              <a:t> to represent the configuration of every page that can represent the platform.</a:t>
            </a:r>
          </a:p>
          <a:p>
            <a:pPr marL="800100" lvl="1" indent="-342900">
              <a:lnSpc>
                <a:spcPct val="150000"/>
              </a:lnSpc>
              <a:buFont typeface="Wingdings" panose="05000000000000000000" pitchFamily="2" charset="2"/>
              <a:buChar char="§"/>
            </a:pPr>
            <a:r>
              <a:rPr lang="en-US" altLang="ko-KR" sz="1400" b="1" dirty="0">
                <a:latin typeface="맑은 고딕" panose="020B0503020000020004" pitchFamily="50" charset="-127"/>
                <a:ea typeface="맑은 고딕" panose="020B0503020000020004" pitchFamily="50" charset="-127"/>
              </a:rPr>
              <a:t>Next, </a:t>
            </a:r>
            <a:r>
              <a:rPr lang="en-US" altLang="ko-KR" sz="1400" b="1" dirty="0">
                <a:solidFill>
                  <a:srgbClr val="FF0000"/>
                </a:solidFill>
                <a:latin typeface="맑은 고딕" panose="020B0503020000020004" pitchFamily="50" charset="-127"/>
                <a:ea typeface="맑은 고딕" panose="020B0503020000020004" pitchFamily="50" charset="-127"/>
              </a:rPr>
              <a:t>prototyping </a:t>
            </a:r>
            <a:r>
              <a:rPr lang="en-US" altLang="ko-KR" sz="1400" b="1" dirty="0">
                <a:latin typeface="맑은 고딕" panose="020B0503020000020004" pitchFamily="50" charset="-127"/>
                <a:ea typeface="맑은 고딕" panose="020B0503020000020004" pitchFamily="50" charset="-127"/>
              </a:rPr>
              <a:t>progresses to design each page in detail that is configured in the dialog box you designed.</a:t>
            </a:r>
          </a:p>
          <a:p>
            <a:pPr marL="800100" lvl="1" indent="-342900">
              <a:lnSpc>
                <a:spcPct val="150000"/>
              </a:lnSpc>
              <a:buFont typeface="Wingdings" panose="05000000000000000000" pitchFamily="2" charset="2"/>
              <a:buChar char="§"/>
            </a:pPr>
            <a:endParaRPr lang="en-US" altLang="ko-KR" sz="700" b="1" dirty="0">
              <a:latin typeface="맑은 고딕" panose="020B0503020000020004" pitchFamily="50" charset="-127"/>
              <a:ea typeface="맑은 고딕" panose="020B0503020000020004" pitchFamily="50" charset="-127"/>
            </a:endParaRPr>
          </a:p>
          <a:p>
            <a:pPr marL="342900" indent="-342900">
              <a:lnSpc>
                <a:spcPct val="150000"/>
              </a:lnSpc>
              <a:buFont typeface="+mj-ea"/>
              <a:buAutoNum type="circleNumDbPlain"/>
            </a:pPr>
            <a:r>
              <a:rPr kumimoji="1" lang="en-US" altLang="ko-KR" sz="1400" b="1" dirty="0">
                <a:latin typeface="맑은 고딕" panose="020B0503020000020004" pitchFamily="50" charset="-127"/>
                <a:ea typeface="맑은 고딕" panose="020B0503020000020004" pitchFamily="50" charset="-127"/>
              </a:rPr>
              <a:t>Create Story</a:t>
            </a:r>
            <a:r>
              <a:rPr kumimoji="1" lang="ko-KR" altLang="en-US" sz="1400" b="1" dirty="0">
                <a:latin typeface="맑은 고딕" panose="020B0503020000020004" pitchFamily="50" charset="-127"/>
                <a:ea typeface="맑은 고딕" panose="020B0503020000020004" pitchFamily="50" charset="-127"/>
              </a:rPr>
              <a:t> </a:t>
            </a:r>
            <a:r>
              <a:rPr kumimoji="1" lang="en-US" altLang="ko-KR" sz="1400" b="1" dirty="0">
                <a:latin typeface="맑은 고딕" panose="020B0503020000020004" pitchFamily="50" charset="-127"/>
                <a:ea typeface="맑은 고딕" panose="020B0503020000020004" pitchFamily="50" charset="-127"/>
              </a:rPr>
              <a:t>and </a:t>
            </a:r>
            <a:r>
              <a:rPr lang="en-US" altLang="ko-KR" sz="1400" b="1" dirty="0">
                <a:latin typeface="맑은 고딕" panose="020B0503020000020004" pitchFamily="50" charset="-127"/>
                <a:ea typeface="맑은 고딕" panose="020B0503020000020004" pitchFamily="50" charset="-127"/>
              </a:rPr>
              <a:t>Dialog(Diagramming)</a:t>
            </a:r>
          </a:p>
          <a:p>
            <a:pPr marL="742950" lvl="1" indent="-285750">
              <a:lnSpc>
                <a:spcPct val="150000"/>
              </a:lnSpc>
              <a:buFontTx/>
              <a:buChar char="-"/>
            </a:pPr>
            <a:r>
              <a:rPr lang="en-US" altLang="ko-KR" sz="1400" b="1" dirty="0">
                <a:latin typeface="맑은 고딕" panose="020B0503020000020004" pitchFamily="50" charset="-127"/>
                <a:ea typeface="맑은 고딕" panose="020B0503020000020004" pitchFamily="50" charset="-127"/>
              </a:rPr>
              <a:t>Stories and dialogs design and represent conversations between users and platforms</a:t>
            </a:r>
          </a:p>
          <a:p>
            <a:pPr marL="742950" lvl="1" indent="-285750">
              <a:lnSpc>
                <a:spcPct val="150000"/>
              </a:lnSpc>
              <a:buFontTx/>
              <a:buChar char="-"/>
            </a:pPr>
            <a:r>
              <a:rPr lang="en-US" altLang="ko-KR" sz="1400" b="1" dirty="0">
                <a:latin typeface="맑은 고딕" panose="020B0503020000020004" pitchFamily="50" charset="-127"/>
                <a:ea typeface="맑은 고딕" panose="020B0503020000020004" pitchFamily="50" charset="-127"/>
              </a:rPr>
              <a:t>The dialog box is created by connecting the boxes divided into three parts, each consisting of a top (screen reference number), a stop (screen name or description), and a bottom (previous screen)</a:t>
            </a:r>
          </a:p>
        </p:txBody>
      </p:sp>
      <p:pic>
        <p:nvPicPr>
          <p:cNvPr id="33" name="그림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0210" y="1484784"/>
            <a:ext cx="3926164" cy="4631108"/>
          </a:xfrm>
          <a:prstGeom prst="rect">
            <a:avLst/>
          </a:prstGeom>
        </p:spPr>
      </p:pic>
      <p:sp>
        <p:nvSpPr>
          <p:cNvPr id="34" name="TextBox 33"/>
          <p:cNvSpPr txBox="1"/>
          <p:nvPr/>
        </p:nvSpPr>
        <p:spPr>
          <a:xfrm>
            <a:off x="5601072" y="6093296"/>
            <a:ext cx="4033401" cy="276999"/>
          </a:xfrm>
          <a:prstGeom prst="rect">
            <a:avLst/>
          </a:prstGeom>
          <a:noFill/>
        </p:spPr>
        <p:txBody>
          <a:bodyPr wrap="square" rtlCol="0">
            <a:spAutoFit/>
          </a:bodyPr>
          <a:lstStyle/>
          <a:p>
            <a:pPr algn="ctr"/>
            <a:r>
              <a:rPr lang="en-US" altLang="ko-KR" sz="1200" b="1" dirty="0"/>
              <a:t>&lt;</a:t>
            </a:r>
            <a:r>
              <a:rPr lang="en-US" altLang="ko-KR" sz="900" b="1" dirty="0">
                <a:latin typeface="함초롬바탕" panose="02030604000101010101" pitchFamily="18" charset="-127"/>
                <a:ea typeface="함초롬바탕" panose="02030604000101010101" pitchFamily="18" charset="-127"/>
                <a:cs typeface="함초롬바탕" panose="02030604000101010101" pitchFamily="18" charset="-127"/>
              </a:rPr>
              <a:t>Dialog examples of customer management information system</a:t>
            </a:r>
            <a:r>
              <a:rPr lang="en-US" altLang="ko-KR" sz="1200" b="1" dirty="0"/>
              <a:t>&gt;</a:t>
            </a:r>
            <a:endParaRPr lang="ko-KR" altLang="en-US" sz="1200" b="1" dirty="0"/>
          </a:p>
        </p:txBody>
      </p:sp>
      <p:sp>
        <p:nvSpPr>
          <p:cNvPr id="8" name="TextBox 7"/>
          <p:cNvSpPr txBox="1"/>
          <p:nvPr/>
        </p:nvSpPr>
        <p:spPr>
          <a:xfrm>
            <a:off x="4203773" y="705009"/>
            <a:ext cx="2868093" cy="400110"/>
          </a:xfrm>
          <a:prstGeom prst="rect">
            <a:avLst/>
          </a:prstGeom>
          <a:noFill/>
        </p:spPr>
        <p:txBody>
          <a:bodyPr wrap="none" rtlCol="0">
            <a:spAutoFit/>
          </a:bodyPr>
          <a:lstStyle/>
          <a:p>
            <a:r>
              <a:rPr lang="en-US" altLang="ko-KR" sz="2000" b="1" dirty="0">
                <a:solidFill>
                  <a:srgbClr val="0000FF"/>
                </a:solidFill>
                <a:latin typeface="+mn-ea"/>
                <a:ea typeface="+mn-ea"/>
              </a:rPr>
              <a:t> (Physical design (UI))</a:t>
            </a:r>
            <a:endParaRPr lang="ko-KR" altLang="en-US" sz="2000" b="1" dirty="0">
              <a:solidFill>
                <a:srgbClr val="0000FF"/>
              </a:solidFill>
              <a:latin typeface="+mn-ea"/>
              <a:ea typeface="+mn-ea"/>
            </a:endParaRPr>
          </a:p>
        </p:txBody>
      </p:sp>
      <p:sp>
        <p:nvSpPr>
          <p:cNvPr id="9" name="TextBox 133"/>
          <p:cNvSpPr txBox="1">
            <a:spLocks noChangeArrowheads="1"/>
          </p:cNvSpPr>
          <p:nvPr/>
        </p:nvSpPr>
        <p:spPr bwMode="auto">
          <a:xfrm>
            <a:off x="344488" y="452862"/>
            <a:ext cx="7992888" cy="707886"/>
          </a:xfrm>
          <a:prstGeom prst="rect">
            <a:avLst/>
          </a:prstGeom>
          <a:noFill/>
          <a:ln w="9525">
            <a:noFill/>
            <a:miter lim="800000"/>
            <a:headEnd/>
            <a:tailEnd/>
          </a:ln>
        </p:spPr>
        <p:txBody>
          <a:bodyPr wrap="square">
            <a:spAutoFit/>
          </a:bodyPr>
          <a:lstStyle/>
          <a:p>
            <a:r>
              <a:rPr kumimoji="0" lang="en-US" altLang="ko-KR" sz="4000" b="1" u="sng" dirty="0">
                <a:solidFill>
                  <a:srgbClr val="0000FF"/>
                </a:solidFill>
                <a:latin typeface="Arial" charset="0"/>
                <a:ea typeface="HY견고딕" pitchFamily="18" charset="-127"/>
                <a:cs typeface="Arial" charset="0"/>
              </a:rPr>
              <a:t>Step 3 </a:t>
            </a:r>
            <a:r>
              <a:rPr kumimoji="0" lang="ko-KR" altLang="en-US" sz="4000" b="1" u="sng" dirty="0">
                <a:solidFill>
                  <a:srgbClr val="0000FF"/>
                </a:solidFill>
                <a:latin typeface="Arial" charset="0"/>
                <a:ea typeface="HY견고딕" pitchFamily="18" charset="-127"/>
                <a:cs typeface="Arial" charset="0"/>
              </a:rPr>
              <a:t> </a:t>
            </a:r>
            <a:r>
              <a:rPr kumimoji="0" lang="en-US" altLang="ko-KR" sz="4000" b="1" u="sng" dirty="0">
                <a:solidFill>
                  <a:srgbClr val="0000FF"/>
                </a:solidFill>
                <a:latin typeface="Arial" charset="0"/>
                <a:ea typeface="HY견고딕" pitchFamily="18" charset="-127"/>
                <a:cs typeface="Arial" charset="0"/>
              </a:rPr>
              <a:t>: Design</a:t>
            </a:r>
          </a:p>
        </p:txBody>
      </p:sp>
      <p:sp>
        <p:nvSpPr>
          <p:cNvPr id="2" name="직사각형 1"/>
          <p:cNvSpPr/>
          <p:nvPr/>
        </p:nvSpPr>
        <p:spPr>
          <a:xfrm>
            <a:off x="7125597" y="1869538"/>
            <a:ext cx="864096" cy="216024"/>
          </a:xfrm>
          <a:prstGeom prst="rect">
            <a:avLst/>
          </a:prstGeom>
          <a:solidFill>
            <a:srgbClr val="D0D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chemeClr val="tx1"/>
                </a:solidFill>
              </a:rPr>
              <a:t>Login</a:t>
            </a:r>
            <a:endParaRPr lang="ko-KR" altLang="en-US" sz="1100" dirty="0">
              <a:solidFill>
                <a:schemeClr val="tx1"/>
              </a:solidFill>
            </a:endParaRPr>
          </a:p>
        </p:txBody>
      </p:sp>
      <p:sp>
        <p:nvSpPr>
          <p:cNvPr id="10" name="직사각형 9"/>
          <p:cNvSpPr/>
          <p:nvPr/>
        </p:nvSpPr>
        <p:spPr>
          <a:xfrm>
            <a:off x="7930042" y="3073879"/>
            <a:ext cx="864096" cy="216024"/>
          </a:xfrm>
          <a:prstGeom prst="rect">
            <a:avLst/>
          </a:prstGeom>
          <a:solidFill>
            <a:srgbClr val="D0D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chemeClr val="tx1"/>
                </a:solidFill>
              </a:rPr>
              <a:t>Sign in</a:t>
            </a:r>
            <a:endParaRPr lang="ko-KR" altLang="en-US" sz="1100" dirty="0">
              <a:solidFill>
                <a:schemeClr val="tx1"/>
              </a:solidFill>
            </a:endParaRPr>
          </a:p>
        </p:txBody>
      </p:sp>
      <p:sp>
        <p:nvSpPr>
          <p:cNvPr id="11" name="직사각형 10"/>
          <p:cNvSpPr/>
          <p:nvPr/>
        </p:nvSpPr>
        <p:spPr>
          <a:xfrm>
            <a:off x="6318665" y="3073879"/>
            <a:ext cx="864096" cy="216024"/>
          </a:xfrm>
          <a:prstGeom prst="rect">
            <a:avLst/>
          </a:prstGeom>
          <a:solidFill>
            <a:srgbClr val="D0D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chemeClr val="tx1"/>
                </a:solidFill>
              </a:rPr>
              <a:t>Main Menu</a:t>
            </a:r>
            <a:endParaRPr lang="ko-KR" altLang="en-US" sz="1100" dirty="0">
              <a:solidFill>
                <a:schemeClr val="tx1"/>
              </a:solidFill>
            </a:endParaRPr>
          </a:p>
        </p:txBody>
      </p:sp>
      <p:sp>
        <p:nvSpPr>
          <p:cNvPr id="12" name="직사각형 11"/>
          <p:cNvSpPr/>
          <p:nvPr/>
        </p:nvSpPr>
        <p:spPr>
          <a:xfrm>
            <a:off x="7174205" y="4378861"/>
            <a:ext cx="864096" cy="216024"/>
          </a:xfrm>
          <a:prstGeom prst="rect">
            <a:avLst/>
          </a:prstGeom>
          <a:solidFill>
            <a:srgbClr val="D0D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chemeClr val="tx1"/>
                </a:solidFill>
              </a:rPr>
              <a:t>Order Status</a:t>
            </a:r>
            <a:endParaRPr lang="ko-KR" altLang="en-US" sz="1100" dirty="0">
              <a:solidFill>
                <a:schemeClr val="tx1"/>
              </a:solidFill>
            </a:endParaRPr>
          </a:p>
        </p:txBody>
      </p:sp>
      <p:sp>
        <p:nvSpPr>
          <p:cNvPr id="13" name="직사각형 12"/>
          <p:cNvSpPr/>
          <p:nvPr/>
        </p:nvSpPr>
        <p:spPr>
          <a:xfrm>
            <a:off x="5655127" y="4383472"/>
            <a:ext cx="997086" cy="216024"/>
          </a:xfrm>
          <a:prstGeom prst="rect">
            <a:avLst/>
          </a:prstGeom>
          <a:solidFill>
            <a:srgbClr val="D0D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chemeClr val="tx1"/>
                </a:solidFill>
              </a:rPr>
              <a:t>Personal Customer Information</a:t>
            </a:r>
            <a:endParaRPr lang="ko-KR" altLang="en-US" sz="1100" dirty="0">
              <a:solidFill>
                <a:schemeClr val="tx1"/>
              </a:solidFill>
            </a:endParaRPr>
          </a:p>
        </p:txBody>
      </p:sp>
      <p:sp>
        <p:nvSpPr>
          <p:cNvPr id="14" name="직사각형 13"/>
          <p:cNvSpPr/>
          <p:nvPr/>
        </p:nvSpPr>
        <p:spPr>
          <a:xfrm>
            <a:off x="5650176" y="5501755"/>
            <a:ext cx="997086" cy="216024"/>
          </a:xfrm>
          <a:prstGeom prst="rect">
            <a:avLst/>
          </a:prstGeom>
          <a:solidFill>
            <a:srgbClr val="D0D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chemeClr val="tx1"/>
                </a:solidFill>
              </a:rPr>
              <a:t>Select Customer</a:t>
            </a:r>
            <a:endParaRPr lang="ko-KR" altLang="en-US" sz="1100" dirty="0">
              <a:solidFill>
                <a:schemeClr val="tx1"/>
              </a:solidFill>
            </a:endParaRPr>
          </a:p>
        </p:txBody>
      </p:sp>
      <p:sp>
        <p:nvSpPr>
          <p:cNvPr id="15" name="직사각형 14"/>
          <p:cNvSpPr/>
          <p:nvPr/>
        </p:nvSpPr>
        <p:spPr>
          <a:xfrm>
            <a:off x="8470165" y="4383285"/>
            <a:ext cx="997086" cy="216024"/>
          </a:xfrm>
          <a:prstGeom prst="rect">
            <a:avLst/>
          </a:prstGeom>
          <a:solidFill>
            <a:srgbClr val="D0D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chemeClr val="tx1"/>
                </a:solidFill>
              </a:rPr>
              <a:t>Employee</a:t>
            </a:r>
          </a:p>
          <a:p>
            <a:pPr algn="ctr"/>
            <a:r>
              <a:rPr lang="en-US" altLang="ko-KR" sz="1100" dirty="0">
                <a:solidFill>
                  <a:schemeClr val="tx1"/>
                </a:solidFill>
              </a:rPr>
              <a:t>Information</a:t>
            </a:r>
            <a:endParaRPr lang="ko-KR" altLang="en-US" sz="1100" dirty="0">
              <a:solidFill>
                <a:schemeClr val="tx1"/>
              </a:solidFill>
            </a:endParaRPr>
          </a:p>
        </p:txBody>
      </p:sp>
    </p:spTree>
    <p:extLst>
      <p:ext uri="{BB962C8B-B14F-4D97-AF65-F5344CB8AC3E}">
        <p14:creationId xmlns:p14="http://schemas.microsoft.com/office/powerpoint/2010/main" val="1545207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33"/>
          <p:cNvSpPr txBox="1">
            <a:spLocks noChangeArrowheads="1"/>
          </p:cNvSpPr>
          <p:nvPr/>
        </p:nvSpPr>
        <p:spPr bwMode="auto">
          <a:xfrm>
            <a:off x="344488" y="452862"/>
            <a:ext cx="7992888" cy="707886"/>
          </a:xfrm>
          <a:prstGeom prst="rect">
            <a:avLst/>
          </a:prstGeom>
          <a:noFill/>
          <a:ln w="9525">
            <a:noFill/>
            <a:miter lim="800000"/>
            <a:headEnd/>
            <a:tailEnd/>
          </a:ln>
        </p:spPr>
        <p:txBody>
          <a:bodyPr wrap="square">
            <a:spAutoFit/>
          </a:bodyPr>
          <a:lstStyle/>
          <a:p>
            <a:r>
              <a:rPr kumimoji="0" lang="en-US" altLang="ko-KR" sz="4000" u="sng" dirty="0">
                <a:solidFill>
                  <a:srgbClr val="0000FF"/>
                </a:solidFill>
                <a:latin typeface="Arial" charset="0"/>
                <a:ea typeface="HY견고딕" pitchFamily="18" charset="-127"/>
                <a:cs typeface="Arial" charset="0"/>
              </a:rPr>
              <a:t>3 </a:t>
            </a:r>
            <a:r>
              <a:rPr kumimoji="0" lang="ko-KR" altLang="en-US" sz="4000" u="sng" dirty="0">
                <a:solidFill>
                  <a:srgbClr val="0000FF"/>
                </a:solidFill>
                <a:latin typeface="Arial" charset="0"/>
                <a:ea typeface="HY견고딕" pitchFamily="18" charset="-127"/>
                <a:cs typeface="Arial" charset="0"/>
              </a:rPr>
              <a:t>단계 </a:t>
            </a:r>
            <a:r>
              <a:rPr kumimoji="0" lang="en-US" altLang="ko-KR" sz="4000" u="sng" dirty="0">
                <a:solidFill>
                  <a:srgbClr val="0000FF"/>
                </a:solidFill>
                <a:latin typeface="Arial" charset="0"/>
                <a:ea typeface="HY견고딕" pitchFamily="18" charset="-127"/>
                <a:cs typeface="Arial" charset="0"/>
              </a:rPr>
              <a:t>: </a:t>
            </a:r>
            <a:r>
              <a:rPr kumimoji="0" lang="ko-KR" altLang="en-US" sz="4000" u="sng" dirty="0">
                <a:solidFill>
                  <a:srgbClr val="0000FF"/>
                </a:solidFill>
                <a:latin typeface="Arial" charset="0"/>
                <a:ea typeface="HY견고딕" pitchFamily="18" charset="-127"/>
                <a:cs typeface="Arial" charset="0"/>
              </a:rPr>
              <a:t>설계</a:t>
            </a:r>
            <a:endParaRPr kumimoji="0" lang="en-US" altLang="ko-KR" sz="4000" u="sng" dirty="0">
              <a:solidFill>
                <a:srgbClr val="0000FF"/>
              </a:solidFill>
              <a:latin typeface="Arial" charset="0"/>
              <a:ea typeface="HY견고딕" pitchFamily="18" charset="-127"/>
              <a:cs typeface="Arial" charset="0"/>
            </a:endParaRPr>
          </a:p>
        </p:txBody>
      </p:sp>
      <p:sp>
        <p:nvSpPr>
          <p:cNvPr id="7" name="텍스트 상자 7"/>
          <p:cNvSpPr txBox="1"/>
          <p:nvPr/>
        </p:nvSpPr>
        <p:spPr>
          <a:xfrm>
            <a:off x="488504" y="1349181"/>
            <a:ext cx="4979578" cy="4343112"/>
          </a:xfrm>
          <a:prstGeom prst="rect">
            <a:avLst/>
          </a:prstGeom>
          <a:noFill/>
          <a:ln>
            <a:solidFill>
              <a:srgbClr val="7030A0"/>
            </a:solidFill>
          </a:ln>
        </p:spPr>
        <p:txBody>
          <a:bodyPr wrap="square" rIns="324000" rtlCol="0">
            <a:spAutoFit/>
          </a:bodyPr>
          <a:lstStyle/>
          <a:p>
            <a:pPr marL="285750" indent="-285750">
              <a:lnSpc>
                <a:spcPct val="150000"/>
              </a:lnSpc>
              <a:buFont typeface="Wingdings" panose="05000000000000000000" pitchFamily="2" charset="2"/>
              <a:buChar char="ü"/>
            </a:pPr>
            <a:r>
              <a:rPr lang="en-US" altLang="ko-KR" sz="1600" b="1" dirty="0">
                <a:latin typeface="함초롬바탕" panose="02030604000101010101" pitchFamily="18" charset="-127"/>
                <a:ea typeface="함초롬바탕" panose="02030604000101010101" pitchFamily="18" charset="-127"/>
                <a:cs typeface="함초롬바탕" panose="02030604000101010101" pitchFamily="18" charset="-127"/>
              </a:rPr>
              <a:t>UI </a:t>
            </a:r>
            <a:r>
              <a:rPr lang="ko-KR" altLang="en-US" sz="1600" b="1" dirty="0">
                <a:latin typeface="함초롬바탕" panose="02030604000101010101" pitchFamily="18" charset="-127"/>
                <a:ea typeface="함초롬바탕" panose="02030604000101010101" pitchFamily="18" charset="-127"/>
                <a:cs typeface="함초롬바탕" panose="02030604000101010101" pitchFamily="18" charset="-127"/>
              </a:rPr>
              <a:t>설계 프로세스</a:t>
            </a:r>
            <a:r>
              <a:rPr lang="en-US" altLang="ko-KR" sz="1600" b="1" dirty="0">
                <a:latin typeface="함초롬바탕" panose="02030604000101010101" pitchFamily="18" charset="-127"/>
                <a:ea typeface="함초롬바탕" panose="02030604000101010101" pitchFamily="18" charset="-127"/>
                <a:cs typeface="함초롬바탕" panose="02030604000101010101" pitchFamily="18" charset="-127"/>
              </a:rPr>
              <a:t>(1)</a:t>
            </a:r>
          </a:p>
          <a:p>
            <a:pPr marL="800100" lvl="1" indent="-342900">
              <a:lnSpc>
                <a:spcPct val="150000"/>
              </a:lnSpc>
              <a:buFont typeface="Wingdings" panose="05000000000000000000" pitchFamily="2" charset="2"/>
              <a:buChar char="§"/>
            </a:pP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우선 플랫폼을 표현할 수 있는 모든 페이지의 구성을 표현할 수 있는 </a:t>
            </a:r>
            <a:r>
              <a:rPr lang="ko-KR" altLang="en-US" sz="1400" b="1" dirty="0" err="1">
                <a:solidFill>
                  <a:srgbClr val="FF0000"/>
                </a:solidFill>
                <a:latin typeface="함초롬바탕" panose="02030604000101010101" pitchFamily="18" charset="-127"/>
                <a:ea typeface="함초롬바탕" panose="02030604000101010101" pitchFamily="18" charset="-127"/>
                <a:cs typeface="함초롬바탕" panose="02030604000101010101" pitchFamily="18" charset="-127"/>
              </a:rPr>
              <a:t>대화도</a:t>
            </a:r>
            <a:r>
              <a:rPr lang="ko-KR" altLang="en-US" sz="1400" b="1" dirty="0" err="1">
                <a:latin typeface="함초롬바탕" panose="02030604000101010101" pitchFamily="18" charset="-127"/>
                <a:ea typeface="함초롬바탕" panose="02030604000101010101" pitchFamily="18" charset="-127"/>
                <a:cs typeface="함초롬바탕" panose="02030604000101010101" pitchFamily="18" charset="-127"/>
              </a:rPr>
              <a:t>를</a:t>
            </a: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 설계</a:t>
            </a:r>
            <a:endPar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endParaRPr>
          </a:p>
          <a:p>
            <a:pPr marL="800100" lvl="1" indent="-342900">
              <a:lnSpc>
                <a:spcPct val="150000"/>
              </a:lnSpc>
              <a:buFont typeface="Wingdings" panose="05000000000000000000" pitchFamily="2" charset="2"/>
              <a:buChar char="§"/>
            </a:pP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다음으로 설계한 </a:t>
            </a:r>
            <a:r>
              <a:rPr lang="ko-KR" altLang="en-US" sz="1400" b="1" dirty="0" err="1">
                <a:latin typeface="함초롬바탕" panose="02030604000101010101" pitchFamily="18" charset="-127"/>
                <a:ea typeface="함초롬바탕" panose="02030604000101010101" pitchFamily="18" charset="-127"/>
                <a:cs typeface="함초롬바탕" panose="02030604000101010101" pitchFamily="18" charset="-127"/>
              </a:rPr>
              <a:t>대화도에</a:t>
            </a: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 구성된 각각의 페이지를 세부적으로 설계하기 위한 </a:t>
            </a:r>
            <a:r>
              <a:rPr lang="ko-KR" altLang="en-US" sz="1400" b="1" dirty="0">
                <a:solidFill>
                  <a:srgbClr val="FF0000"/>
                </a:solidFill>
                <a:latin typeface="함초롬바탕" panose="02030604000101010101" pitchFamily="18" charset="-127"/>
                <a:ea typeface="함초롬바탕" panose="02030604000101010101" pitchFamily="18" charset="-127"/>
                <a:cs typeface="함초롬바탕" panose="02030604000101010101" pitchFamily="18" charset="-127"/>
              </a:rPr>
              <a:t>프로토타이핑</a:t>
            </a: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 진행</a:t>
            </a:r>
            <a:endPar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endParaRPr>
          </a:p>
          <a:p>
            <a:pPr marL="800100" lvl="1" indent="-342900">
              <a:lnSpc>
                <a:spcPct val="150000"/>
              </a:lnSpc>
              <a:buFont typeface="Wingdings" panose="05000000000000000000" pitchFamily="2" charset="2"/>
              <a:buChar char="§"/>
            </a:pPr>
            <a:endParaRPr lang="en-US" altLang="ko-KR" sz="1600" b="1" dirty="0">
              <a:latin typeface="함초롬바탕" panose="02030604000101010101" pitchFamily="18" charset="-127"/>
              <a:ea typeface="함초롬바탕" panose="02030604000101010101" pitchFamily="18" charset="-127"/>
              <a:cs typeface="함초롬바탕" panose="02030604000101010101" pitchFamily="18" charset="-127"/>
            </a:endParaRPr>
          </a:p>
          <a:p>
            <a:pPr marL="342900" indent="-342900">
              <a:lnSpc>
                <a:spcPct val="150000"/>
              </a:lnSpc>
              <a:buFont typeface="+mj-ea"/>
              <a:buAutoNum type="circleNumDbPlain"/>
            </a:pPr>
            <a:r>
              <a:rPr kumimoji="1"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스토리 및 </a:t>
            </a: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대화도</a:t>
            </a:r>
            <a:r>
              <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(Dialog Diagramming) </a:t>
            </a: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작성</a:t>
            </a:r>
            <a:endPar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endParaRPr>
          </a:p>
          <a:p>
            <a:pPr marL="742950" lvl="1" indent="-285750">
              <a:lnSpc>
                <a:spcPct val="150000"/>
              </a:lnSpc>
              <a:buFontTx/>
              <a:buChar char="-"/>
            </a:pP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스토리 및 </a:t>
            </a:r>
            <a:r>
              <a:rPr lang="ko-KR" altLang="en-US" sz="1400" b="1" dirty="0" err="1">
                <a:latin typeface="함초롬바탕" panose="02030604000101010101" pitchFamily="18" charset="-127"/>
                <a:ea typeface="함초롬바탕" panose="02030604000101010101" pitchFamily="18" charset="-127"/>
                <a:cs typeface="함초롬바탕" panose="02030604000101010101" pitchFamily="18" charset="-127"/>
              </a:rPr>
              <a:t>대화도는</a:t>
            </a: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 사용자와 플랫폼의 대화를 설계하고 표현한 것</a:t>
            </a:r>
            <a:endPar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endParaRPr>
          </a:p>
          <a:p>
            <a:pPr marL="742950" lvl="1" indent="-285750">
              <a:lnSpc>
                <a:spcPct val="150000"/>
              </a:lnSpc>
              <a:buFontTx/>
              <a:buChar char="-"/>
            </a:pPr>
            <a:r>
              <a:rPr lang="ko-KR" altLang="en-US" sz="1400" b="1" dirty="0" err="1">
                <a:latin typeface="함초롬바탕" panose="02030604000101010101" pitchFamily="18" charset="-127"/>
                <a:ea typeface="함초롬바탕" panose="02030604000101010101" pitchFamily="18" charset="-127"/>
                <a:cs typeface="함초롬바탕" panose="02030604000101010101" pitchFamily="18" charset="-127"/>
              </a:rPr>
              <a:t>대화도는</a:t>
            </a: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 세 부분으로 나뉜 박스들을 연결하여 작성하며 각 박스들은 상단</a:t>
            </a:r>
            <a:r>
              <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a:t>
            </a: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화면 </a:t>
            </a:r>
            <a:r>
              <a:rPr lang="ko-KR" altLang="en-US" sz="1400" b="1" dirty="0" err="1">
                <a:latin typeface="함초롬바탕" panose="02030604000101010101" pitchFamily="18" charset="-127"/>
                <a:ea typeface="함초롬바탕" panose="02030604000101010101" pitchFamily="18" charset="-127"/>
                <a:cs typeface="함초롬바탕" panose="02030604000101010101" pitchFamily="18" charset="-127"/>
              </a:rPr>
              <a:t>참조번호</a:t>
            </a:r>
            <a:r>
              <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중단</a:t>
            </a:r>
            <a:r>
              <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a:t>
            </a: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화면의 이름 또는 설명</a:t>
            </a:r>
            <a:r>
              <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하단</a:t>
            </a:r>
            <a:r>
              <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a:t>
            </a: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이전 화면의 참조 번호</a:t>
            </a:r>
            <a:r>
              <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a:t>
            </a: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으로 구성됨</a:t>
            </a:r>
            <a:endPar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endParaRPr>
          </a:p>
        </p:txBody>
      </p:sp>
      <p:pic>
        <p:nvPicPr>
          <p:cNvPr id="33" name="그림 3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89104" y="1484784"/>
            <a:ext cx="3647270" cy="4207509"/>
          </a:xfrm>
          <a:prstGeom prst="rect">
            <a:avLst/>
          </a:prstGeom>
        </p:spPr>
      </p:pic>
      <p:sp>
        <p:nvSpPr>
          <p:cNvPr id="34" name="TextBox 33"/>
          <p:cNvSpPr txBox="1"/>
          <p:nvPr/>
        </p:nvSpPr>
        <p:spPr>
          <a:xfrm>
            <a:off x="6393160" y="5805264"/>
            <a:ext cx="2632452" cy="276999"/>
          </a:xfrm>
          <a:prstGeom prst="rect">
            <a:avLst/>
          </a:prstGeom>
          <a:noFill/>
        </p:spPr>
        <p:txBody>
          <a:bodyPr wrap="none" rtlCol="0">
            <a:spAutoFit/>
          </a:bodyPr>
          <a:lstStyle/>
          <a:p>
            <a:r>
              <a:rPr lang="en-US" altLang="ko-KR" sz="1200" b="1" dirty="0"/>
              <a:t>&lt;</a:t>
            </a:r>
            <a:r>
              <a:rPr lang="ko-KR" altLang="en-US" sz="1200" b="1" dirty="0">
                <a:latin typeface="함초롬바탕" panose="02030604000101010101" pitchFamily="18" charset="-127"/>
                <a:ea typeface="함초롬바탕" panose="02030604000101010101" pitchFamily="18" charset="-127"/>
                <a:cs typeface="함초롬바탕" panose="02030604000101010101" pitchFamily="18" charset="-127"/>
              </a:rPr>
              <a:t>고객관리 정보시스템 대화도 예시</a:t>
            </a:r>
            <a:r>
              <a:rPr lang="en-US" altLang="ko-KR" sz="1200" b="1" dirty="0"/>
              <a:t>&gt;</a:t>
            </a:r>
            <a:endParaRPr lang="ko-KR" altLang="en-US" sz="1200" b="1" dirty="0"/>
          </a:p>
        </p:txBody>
      </p:sp>
      <p:sp>
        <p:nvSpPr>
          <p:cNvPr id="35" name="TextBox 34"/>
          <p:cNvSpPr txBox="1"/>
          <p:nvPr/>
        </p:nvSpPr>
        <p:spPr>
          <a:xfrm>
            <a:off x="3344613" y="705009"/>
            <a:ext cx="2279791" cy="400110"/>
          </a:xfrm>
          <a:prstGeom prst="rect">
            <a:avLst/>
          </a:prstGeom>
          <a:noFill/>
        </p:spPr>
        <p:txBody>
          <a:bodyPr wrap="none" rtlCol="0">
            <a:spAutoFit/>
          </a:bodyPr>
          <a:lstStyle/>
          <a:p>
            <a:r>
              <a:rPr lang="en-US" altLang="ko-KR" sz="2000" b="1" dirty="0">
                <a:solidFill>
                  <a:srgbClr val="0000FF"/>
                </a:solidFill>
                <a:latin typeface="+mn-ea"/>
                <a:ea typeface="+mn-ea"/>
              </a:rPr>
              <a:t>(</a:t>
            </a:r>
            <a:r>
              <a:rPr lang="ko-KR" altLang="en-US" sz="2000" b="1" dirty="0">
                <a:latin typeface="함초롬바탕" panose="02030604000101010101" pitchFamily="18" charset="-127"/>
                <a:ea typeface="함초롬바탕" panose="02030604000101010101" pitchFamily="18" charset="-127"/>
                <a:cs typeface="함초롬바탕" panose="02030604000101010101" pitchFamily="18" charset="-127"/>
              </a:rPr>
              <a:t>물리적 설계 </a:t>
            </a:r>
            <a:r>
              <a:rPr lang="en-US" altLang="ko-KR" sz="2000" b="1" dirty="0">
                <a:latin typeface="함초롬바탕" panose="02030604000101010101" pitchFamily="18" charset="-127"/>
                <a:ea typeface="함초롬바탕" panose="02030604000101010101" pitchFamily="18" charset="-127"/>
                <a:cs typeface="함초롬바탕" panose="02030604000101010101" pitchFamily="18" charset="-127"/>
              </a:rPr>
              <a:t>(UI)</a:t>
            </a:r>
            <a:r>
              <a:rPr lang="en-US" altLang="ko-KR" sz="2000" b="1" dirty="0">
                <a:solidFill>
                  <a:srgbClr val="0000FF"/>
                </a:solidFill>
                <a:latin typeface="+mn-ea"/>
                <a:ea typeface="+mn-ea"/>
              </a:rPr>
              <a:t>)</a:t>
            </a:r>
            <a:endParaRPr lang="ko-KR" altLang="en-US" sz="2000" b="1" dirty="0">
              <a:solidFill>
                <a:srgbClr val="0000FF"/>
              </a:solidFill>
              <a:latin typeface="+mn-ea"/>
              <a:ea typeface="+mn-ea"/>
            </a:endParaRPr>
          </a:p>
        </p:txBody>
      </p:sp>
    </p:spTree>
    <p:extLst>
      <p:ext uri="{BB962C8B-B14F-4D97-AF65-F5344CB8AC3E}">
        <p14:creationId xmlns:p14="http://schemas.microsoft.com/office/powerpoint/2010/main" val="2537635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텍스트 상자 7"/>
          <p:cNvSpPr txBox="1"/>
          <p:nvPr/>
        </p:nvSpPr>
        <p:spPr>
          <a:xfrm>
            <a:off x="488504" y="1484784"/>
            <a:ext cx="8712968" cy="2400657"/>
          </a:xfrm>
          <a:prstGeom prst="rect">
            <a:avLst/>
          </a:prstGeom>
          <a:noFill/>
          <a:ln>
            <a:solidFill>
              <a:srgbClr val="7030A0"/>
            </a:solidFill>
          </a:ln>
        </p:spPr>
        <p:txBody>
          <a:bodyPr wrap="square" rtlCol="0">
            <a:spAutoFit/>
          </a:bodyPr>
          <a:lstStyle/>
          <a:p>
            <a:pPr marL="285750" indent="-285750">
              <a:lnSpc>
                <a:spcPct val="150000"/>
              </a:lnSpc>
              <a:buFont typeface="Wingdings" panose="05000000000000000000" pitchFamily="2" charset="2"/>
              <a:buChar char="ü"/>
            </a:pPr>
            <a:r>
              <a:rPr lang="en-US" altLang="ko-KR" sz="1600" b="1" dirty="0">
                <a:latin typeface="맑은 고딕" panose="020B0503020000020004" pitchFamily="50" charset="-127"/>
                <a:ea typeface="맑은 고딕" panose="020B0503020000020004" pitchFamily="50" charset="-127"/>
              </a:rPr>
              <a:t>UI Design Process (2)</a:t>
            </a:r>
          </a:p>
          <a:p>
            <a:pPr marL="800100" lvl="1" indent="-342900">
              <a:lnSpc>
                <a:spcPct val="150000"/>
              </a:lnSpc>
              <a:buFont typeface="+mj-ea"/>
              <a:buAutoNum type="circleNumDbPlain" startAt="2"/>
            </a:pPr>
            <a:r>
              <a:rPr lang="en-US" altLang="ko-KR" sz="1400" b="1" dirty="0">
                <a:latin typeface="맑은 고딕" panose="020B0503020000020004" pitchFamily="50" charset="-127"/>
                <a:ea typeface="맑은 고딕" panose="020B0503020000020004" pitchFamily="50" charset="-127"/>
              </a:rPr>
              <a:t>Prototyping(layout design)</a:t>
            </a:r>
          </a:p>
          <a:p>
            <a:pPr marL="1200150" lvl="2" indent="-285750">
              <a:lnSpc>
                <a:spcPct val="150000"/>
              </a:lnSpc>
              <a:buFontTx/>
              <a:buChar char="-"/>
            </a:pPr>
            <a:r>
              <a:rPr lang="en-US" altLang="ko-KR" sz="1400" b="1" dirty="0">
                <a:latin typeface="맑은 고딕" panose="020B0503020000020004" pitchFamily="50" charset="-127"/>
                <a:ea typeface="맑은 고딕" panose="020B0503020000020004" pitchFamily="50" charset="-127"/>
              </a:rPr>
              <a:t>Prototyping(layout design) is a process of designing configurations for each page designed in a dialogue diagram that enables you to use a variety of design tools (UI design software such as Mockups, Wireframe, </a:t>
            </a:r>
            <a:r>
              <a:rPr lang="en-US" altLang="ko-KR" sz="1400" b="1" dirty="0" err="1">
                <a:latin typeface="맑은 고딕" panose="020B0503020000020004" pitchFamily="50" charset="-127"/>
                <a:ea typeface="맑은 고딕" panose="020B0503020000020004" pitchFamily="50" charset="-127"/>
              </a:rPr>
              <a:t>Kakao</a:t>
            </a:r>
            <a:r>
              <a:rPr lang="en-US" altLang="ko-KR" sz="1400" b="1" dirty="0">
                <a:latin typeface="맑은 고딕" panose="020B0503020000020004" pitchFamily="50" charset="-127"/>
                <a:ea typeface="맑은 고딕" panose="020B0503020000020004" pitchFamily="50" charset="-127"/>
              </a:rPr>
              <a:t> Oven, etc.)</a:t>
            </a:r>
          </a:p>
          <a:p>
            <a:pPr marL="1200150" lvl="2" indent="-285750">
              <a:lnSpc>
                <a:spcPct val="150000"/>
              </a:lnSpc>
              <a:buFontTx/>
              <a:buChar char="-"/>
            </a:pPr>
            <a:r>
              <a:rPr lang="en-US" altLang="ko-KR" sz="1400" b="1" dirty="0">
                <a:latin typeface="맑은 고딕" panose="020B0503020000020004" pitchFamily="50" charset="-127"/>
                <a:ea typeface="맑은 고딕" panose="020B0503020000020004" pitchFamily="50" charset="-127"/>
              </a:rPr>
              <a:t>Considering the design that suits the platform's personality, the UI design needs to be developed according to considerations (consistency, visibility, etc.)</a:t>
            </a:r>
            <a:endParaRPr kumimoji="1" lang="ko-KR" altLang="en-US" sz="1400" b="1" dirty="0">
              <a:latin typeface="맑은 고딕" panose="020B0503020000020004" pitchFamily="50" charset="-127"/>
              <a:ea typeface="맑은 고딕" panose="020B0503020000020004" pitchFamily="50" charset="-127"/>
            </a:endParaRPr>
          </a:p>
        </p:txBody>
      </p:sp>
      <p:pic>
        <p:nvPicPr>
          <p:cNvPr id="10" name="그림 9"/>
          <p:cNvPicPr>
            <a:picLocks noChangeAspect="1"/>
          </p:cNvPicPr>
          <p:nvPr/>
        </p:nvPicPr>
        <p:blipFill rotWithShape="1">
          <a:blip r:embed="rId2">
            <a:extLst>
              <a:ext uri="{28A0092B-C50C-407E-A947-70E740481C1C}">
                <a14:useLocalDpi xmlns:a14="http://schemas.microsoft.com/office/drawing/2010/main" val="0"/>
              </a:ext>
            </a:extLst>
          </a:blip>
          <a:srcRect t="25179" b="24871"/>
          <a:stretch/>
        </p:blipFill>
        <p:spPr>
          <a:xfrm>
            <a:off x="559994" y="4096968"/>
            <a:ext cx="3926164" cy="2313249"/>
          </a:xfrm>
          <a:prstGeom prst="rect">
            <a:avLst/>
          </a:prstGeom>
        </p:spPr>
      </p:pic>
      <p:pic>
        <p:nvPicPr>
          <p:cNvPr id="12" name="그림 11"/>
          <p:cNvPicPr>
            <a:picLocks noChangeAspect="1"/>
          </p:cNvPicPr>
          <p:nvPr/>
        </p:nvPicPr>
        <p:blipFill rotWithShape="1">
          <a:blip r:embed="rId3">
            <a:extLst>
              <a:ext uri="{28A0092B-C50C-407E-A947-70E740481C1C}">
                <a14:useLocalDpi xmlns:a14="http://schemas.microsoft.com/office/drawing/2010/main" val="0"/>
              </a:ext>
            </a:extLst>
          </a:blip>
          <a:srcRect t="8386" r="14048" b="4946"/>
          <a:stretch/>
        </p:blipFill>
        <p:spPr>
          <a:xfrm>
            <a:off x="6249144" y="4127711"/>
            <a:ext cx="2829670" cy="2255325"/>
          </a:xfrm>
          <a:prstGeom prst="rect">
            <a:avLst/>
          </a:prstGeom>
        </p:spPr>
      </p:pic>
      <p:sp>
        <p:nvSpPr>
          <p:cNvPr id="5" name="직사각형 4"/>
          <p:cNvSpPr/>
          <p:nvPr/>
        </p:nvSpPr>
        <p:spPr>
          <a:xfrm>
            <a:off x="3344613" y="5373216"/>
            <a:ext cx="1145194" cy="10892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6177136" y="4074449"/>
            <a:ext cx="2946316" cy="237772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 name="꺾인 연결선 7"/>
          <p:cNvCxnSpPr>
            <a:stCxn id="5" idx="3"/>
            <a:endCxn id="15" idx="1"/>
          </p:cNvCxnSpPr>
          <p:nvPr/>
        </p:nvCxnSpPr>
        <p:spPr>
          <a:xfrm flipV="1">
            <a:off x="4489807" y="5263310"/>
            <a:ext cx="1687329" cy="654521"/>
          </a:xfrm>
          <a:prstGeom prst="bentConnector3">
            <a:avLst/>
          </a:prstGeom>
          <a:ln>
            <a:headEnd type="none" w="med" len="med"/>
            <a:tailEnd type="arrow" w="med" len="med"/>
          </a:ln>
        </p:spPr>
        <p:style>
          <a:lnRef idx="2">
            <a:schemeClr val="accent2"/>
          </a:lnRef>
          <a:fillRef idx="0">
            <a:schemeClr val="accent2"/>
          </a:fillRef>
          <a:effectRef idx="1">
            <a:schemeClr val="accent2"/>
          </a:effectRef>
          <a:fontRef idx="minor">
            <a:schemeClr val="tx1"/>
          </a:fontRef>
        </p:style>
      </p:cxnSp>
      <p:sp>
        <p:nvSpPr>
          <p:cNvPr id="9" name="TextBox 8"/>
          <p:cNvSpPr txBox="1"/>
          <p:nvPr/>
        </p:nvSpPr>
        <p:spPr>
          <a:xfrm>
            <a:off x="4728163" y="4767535"/>
            <a:ext cx="1268296" cy="461665"/>
          </a:xfrm>
          <a:prstGeom prst="rect">
            <a:avLst/>
          </a:prstGeom>
          <a:noFill/>
        </p:spPr>
        <p:txBody>
          <a:bodyPr wrap="none" rtlCol="0">
            <a:spAutoFit/>
          </a:bodyPr>
          <a:lstStyle/>
          <a:p>
            <a:pPr algn="ctr"/>
            <a:r>
              <a:rPr lang="en-US" altLang="ko-KR" sz="1200" b="1" dirty="0">
                <a:latin typeface="함초롬바탕" panose="02030604000101010101" pitchFamily="18" charset="-127"/>
                <a:ea typeface="함초롬바탕" panose="02030604000101010101" pitchFamily="18" charset="-127"/>
                <a:cs typeface="함초롬바탕" panose="02030604000101010101" pitchFamily="18" charset="-127"/>
              </a:rPr>
              <a:t>Prototyping</a:t>
            </a:r>
          </a:p>
          <a:p>
            <a:pPr algn="ctr"/>
            <a:r>
              <a:rPr lang="en-US" altLang="ko-KR" sz="1200" b="1" dirty="0">
                <a:latin typeface="함초롬바탕" panose="02030604000101010101" pitchFamily="18" charset="-127"/>
                <a:ea typeface="함초롬바탕" panose="02030604000101010101" pitchFamily="18" charset="-127"/>
                <a:cs typeface="함초롬바탕" panose="02030604000101010101" pitchFamily="18" charset="-127"/>
              </a:rPr>
              <a:t>(layout design)</a:t>
            </a:r>
            <a:endParaRPr lang="ko-KR" altLang="en-US" sz="1200" b="1" dirty="0">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13" name="TextBox 12"/>
          <p:cNvSpPr txBox="1"/>
          <p:nvPr/>
        </p:nvSpPr>
        <p:spPr>
          <a:xfrm>
            <a:off x="4203773" y="705009"/>
            <a:ext cx="2868093" cy="400110"/>
          </a:xfrm>
          <a:prstGeom prst="rect">
            <a:avLst/>
          </a:prstGeom>
          <a:noFill/>
        </p:spPr>
        <p:txBody>
          <a:bodyPr wrap="none" rtlCol="0">
            <a:spAutoFit/>
          </a:bodyPr>
          <a:lstStyle/>
          <a:p>
            <a:r>
              <a:rPr lang="en-US" altLang="ko-KR" sz="2000" b="1" dirty="0">
                <a:solidFill>
                  <a:srgbClr val="0000FF"/>
                </a:solidFill>
                <a:latin typeface="+mn-ea"/>
                <a:ea typeface="+mn-ea"/>
              </a:rPr>
              <a:t> (Physical design (UI))</a:t>
            </a:r>
            <a:endParaRPr lang="ko-KR" altLang="en-US" sz="2000" b="1" dirty="0">
              <a:solidFill>
                <a:srgbClr val="0000FF"/>
              </a:solidFill>
              <a:latin typeface="+mn-ea"/>
              <a:ea typeface="+mn-ea"/>
            </a:endParaRPr>
          </a:p>
        </p:txBody>
      </p:sp>
      <p:sp>
        <p:nvSpPr>
          <p:cNvPr id="16" name="TextBox 133"/>
          <p:cNvSpPr txBox="1">
            <a:spLocks noChangeArrowheads="1"/>
          </p:cNvSpPr>
          <p:nvPr/>
        </p:nvSpPr>
        <p:spPr bwMode="auto">
          <a:xfrm>
            <a:off x="344488" y="452862"/>
            <a:ext cx="7992888" cy="707886"/>
          </a:xfrm>
          <a:prstGeom prst="rect">
            <a:avLst/>
          </a:prstGeom>
          <a:noFill/>
          <a:ln w="9525">
            <a:noFill/>
            <a:miter lim="800000"/>
            <a:headEnd/>
            <a:tailEnd/>
          </a:ln>
        </p:spPr>
        <p:txBody>
          <a:bodyPr wrap="square">
            <a:spAutoFit/>
          </a:bodyPr>
          <a:lstStyle/>
          <a:p>
            <a:r>
              <a:rPr kumimoji="0" lang="en-US" altLang="ko-KR" sz="4000" b="1" u="sng" dirty="0">
                <a:solidFill>
                  <a:srgbClr val="0000FF"/>
                </a:solidFill>
                <a:latin typeface="Arial" charset="0"/>
                <a:ea typeface="HY견고딕" pitchFamily="18" charset="-127"/>
                <a:cs typeface="Arial" charset="0"/>
              </a:rPr>
              <a:t>Step 3 </a:t>
            </a:r>
            <a:r>
              <a:rPr kumimoji="0" lang="ko-KR" altLang="en-US" sz="4000" b="1" u="sng" dirty="0">
                <a:solidFill>
                  <a:srgbClr val="0000FF"/>
                </a:solidFill>
                <a:latin typeface="Arial" charset="0"/>
                <a:ea typeface="HY견고딕" pitchFamily="18" charset="-127"/>
                <a:cs typeface="Arial" charset="0"/>
              </a:rPr>
              <a:t> </a:t>
            </a:r>
            <a:r>
              <a:rPr kumimoji="0" lang="en-US" altLang="ko-KR" sz="4000" b="1" u="sng" dirty="0">
                <a:solidFill>
                  <a:srgbClr val="0000FF"/>
                </a:solidFill>
                <a:latin typeface="Arial" charset="0"/>
                <a:ea typeface="HY견고딕" pitchFamily="18" charset="-127"/>
                <a:cs typeface="Arial" charset="0"/>
              </a:rPr>
              <a:t>: Design</a:t>
            </a:r>
          </a:p>
        </p:txBody>
      </p:sp>
      <p:sp>
        <p:nvSpPr>
          <p:cNvPr id="14" name="직사각형 13"/>
          <p:cNvSpPr/>
          <p:nvPr/>
        </p:nvSpPr>
        <p:spPr>
          <a:xfrm>
            <a:off x="1280592" y="4525800"/>
            <a:ext cx="864096" cy="216024"/>
          </a:xfrm>
          <a:prstGeom prst="rect">
            <a:avLst/>
          </a:prstGeom>
          <a:solidFill>
            <a:srgbClr val="D0D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chemeClr val="tx1"/>
                </a:solidFill>
              </a:rPr>
              <a:t>Main Menu</a:t>
            </a:r>
            <a:endParaRPr lang="ko-KR" altLang="en-US" sz="1100" dirty="0">
              <a:solidFill>
                <a:schemeClr val="tx1"/>
              </a:solidFill>
            </a:endParaRPr>
          </a:p>
        </p:txBody>
      </p:sp>
      <p:sp>
        <p:nvSpPr>
          <p:cNvPr id="17" name="직사각형 16"/>
          <p:cNvSpPr/>
          <p:nvPr/>
        </p:nvSpPr>
        <p:spPr>
          <a:xfrm>
            <a:off x="2887348" y="4521477"/>
            <a:ext cx="864096" cy="216024"/>
          </a:xfrm>
          <a:prstGeom prst="rect">
            <a:avLst/>
          </a:prstGeom>
          <a:solidFill>
            <a:srgbClr val="D0D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chemeClr val="tx1"/>
                </a:solidFill>
              </a:rPr>
              <a:t>Sign in </a:t>
            </a:r>
            <a:endParaRPr lang="ko-KR" altLang="en-US" sz="1100" dirty="0">
              <a:solidFill>
                <a:schemeClr val="tx1"/>
              </a:solidFill>
            </a:endParaRPr>
          </a:p>
        </p:txBody>
      </p:sp>
      <p:sp>
        <p:nvSpPr>
          <p:cNvPr id="19" name="직사각형 18"/>
          <p:cNvSpPr/>
          <p:nvPr/>
        </p:nvSpPr>
        <p:spPr>
          <a:xfrm>
            <a:off x="2117637" y="5805208"/>
            <a:ext cx="864096" cy="216024"/>
          </a:xfrm>
          <a:prstGeom prst="rect">
            <a:avLst/>
          </a:prstGeom>
          <a:solidFill>
            <a:srgbClr val="D0D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chemeClr val="tx1"/>
                </a:solidFill>
              </a:rPr>
              <a:t>Order Status</a:t>
            </a:r>
            <a:endParaRPr lang="ko-KR" altLang="en-US" sz="1100" dirty="0">
              <a:solidFill>
                <a:schemeClr val="tx1"/>
              </a:solidFill>
            </a:endParaRPr>
          </a:p>
        </p:txBody>
      </p:sp>
      <p:sp>
        <p:nvSpPr>
          <p:cNvPr id="20" name="직사각형 19"/>
          <p:cNvSpPr/>
          <p:nvPr/>
        </p:nvSpPr>
        <p:spPr>
          <a:xfrm>
            <a:off x="598559" y="5809819"/>
            <a:ext cx="997086" cy="216024"/>
          </a:xfrm>
          <a:prstGeom prst="rect">
            <a:avLst/>
          </a:prstGeom>
          <a:solidFill>
            <a:srgbClr val="D0D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chemeClr val="tx1"/>
                </a:solidFill>
              </a:rPr>
              <a:t>Personal Customer Information</a:t>
            </a:r>
            <a:endParaRPr lang="ko-KR" altLang="en-US" sz="1100" dirty="0">
              <a:solidFill>
                <a:schemeClr val="tx1"/>
              </a:solidFill>
            </a:endParaRPr>
          </a:p>
        </p:txBody>
      </p:sp>
      <p:sp>
        <p:nvSpPr>
          <p:cNvPr id="21" name="직사각형 20"/>
          <p:cNvSpPr/>
          <p:nvPr/>
        </p:nvSpPr>
        <p:spPr>
          <a:xfrm>
            <a:off x="3413597" y="5809632"/>
            <a:ext cx="997086" cy="216024"/>
          </a:xfrm>
          <a:prstGeom prst="rect">
            <a:avLst/>
          </a:prstGeom>
          <a:solidFill>
            <a:srgbClr val="D0D8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sz="1100" dirty="0">
                <a:solidFill>
                  <a:schemeClr val="tx1"/>
                </a:solidFill>
              </a:rPr>
              <a:t>Employee</a:t>
            </a:r>
          </a:p>
          <a:p>
            <a:pPr algn="ctr"/>
            <a:r>
              <a:rPr lang="en-US" altLang="ko-KR" sz="1100" dirty="0">
                <a:solidFill>
                  <a:schemeClr val="tx1"/>
                </a:solidFill>
              </a:rPr>
              <a:t>Information</a:t>
            </a:r>
            <a:endParaRPr lang="ko-KR" altLang="en-US" sz="1100" dirty="0">
              <a:solidFill>
                <a:schemeClr val="tx1"/>
              </a:solidFill>
            </a:endParaRPr>
          </a:p>
        </p:txBody>
      </p:sp>
    </p:spTree>
    <p:extLst>
      <p:ext uri="{BB962C8B-B14F-4D97-AF65-F5344CB8AC3E}">
        <p14:creationId xmlns:p14="http://schemas.microsoft.com/office/powerpoint/2010/main" val="3442342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anim calcmode="lin" valueType="num">
                                      <p:cBhvr>
                                        <p:cTn id="8" dur="1000" fill="hold"/>
                                        <p:tgtEl>
                                          <p:spTgt spid="16"/>
                                        </p:tgtEl>
                                        <p:attrNameLst>
                                          <p:attrName>ppt_x</p:attrName>
                                        </p:attrNameLst>
                                      </p:cBhvr>
                                      <p:tavLst>
                                        <p:tav tm="0">
                                          <p:val>
                                            <p:strVal val="#ppt_x"/>
                                          </p:val>
                                        </p:tav>
                                        <p:tav tm="100000">
                                          <p:val>
                                            <p:strVal val="#ppt_x"/>
                                          </p:val>
                                        </p:tav>
                                      </p:tavLst>
                                    </p:anim>
                                    <p:anim calcmode="lin" valueType="num">
                                      <p:cBhvr>
                                        <p:cTn id="9"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33"/>
          <p:cNvSpPr txBox="1">
            <a:spLocks noChangeArrowheads="1"/>
          </p:cNvSpPr>
          <p:nvPr/>
        </p:nvSpPr>
        <p:spPr bwMode="auto">
          <a:xfrm>
            <a:off x="344488" y="452862"/>
            <a:ext cx="7992888" cy="707886"/>
          </a:xfrm>
          <a:prstGeom prst="rect">
            <a:avLst/>
          </a:prstGeom>
          <a:noFill/>
          <a:ln w="9525">
            <a:noFill/>
            <a:miter lim="800000"/>
            <a:headEnd/>
            <a:tailEnd/>
          </a:ln>
        </p:spPr>
        <p:txBody>
          <a:bodyPr wrap="square">
            <a:spAutoFit/>
          </a:bodyPr>
          <a:lstStyle/>
          <a:p>
            <a:r>
              <a:rPr kumimoji="0" lang="en-US" altLang="ko-KR" sz="4000" u="sng" dirty="0">
                <a:solidFill>
                  <a:srgbClr val="0000FF"/>
                </a:solidFill>
                <a:latin typeface="Arial" charset="0"/>
                <a:ea typeface="HY견고딕" pitchFamily="18" charset="-127"/>
                <a:cs typeface="Arial" charset="0"/>
              </a:rPr>
              <a:t>3 </a:t>
            </a:r>
            <a:r>
              <a:rPr kumimoji="0" lang="ko-KR" altLang="en-US" sz="4000" u="sng" dirty="0">
                <a:solidFill>
                  <a:srgbClr val="0000FF"/>
                </a:solidFill>
                <a:latin typeface="Arial" charset="0"/>
                <a:ea typeface="HY견고딕" pitchFamily="18" charset="-127"/>
                <a:cs typeface="Arial" charset="0"/>
              </a:rPr>
              <a:t>단계 </a:t>
            </a:r>
            <a:r>
              <a:rPr kumimoji="0" lang="en-US" altLang="ko-KR" sz="4000" u="sng" dirty="0">
                <a:solidFill>
                  <a:srgbClr val="0000FF"/>
                </a:solidFill>
                <a:latin typeface="Arial" charset="0"/>
                <a:ea typeface="HY견고딕" pitchFamily="18" charset="-127"/>
                <a:cs typeface="Arial" charset="0"/>
              </a:rPr>
              <a:t>: </a:t>
            </a:r>
            <a:r>
              <a:rPr kumimoji="0" lang="ko-KR" altLang="en-US" sz="4000" u="sng" dirty="0">
                <a:solidFill>
                  <a:srgbClr val="0000FF"/>
                </a:solidFill>
                <a:latin typeface="Arial" charset="0"/>
                <a:ea typeface="HY견고딕" pitchFamily="18" charset="-127"/>
                <a:cs typeface="Arial" charset="0"/>
              </a:rPr>
              <a:t>설계</a:t>
            </a:r>
            <a:endParaRPr kumimoji="0" lang="en-US" altLang="ko-KR" sz="4000" u="sng" dirty="0">
              <a:solidFill>
                <a:srgbClr val="0000FF"/>
              </a:solidFill>
              <a:latin typeface="Arial" charset="0"/>
              <a:ea typeface="HY견고딕" pitchFamily="18" charset="-127"/>
              <a:cs typeface="Arial" charset="0"/>
            </a:endParaRPr>
          </a:p>
        </p:txBody>
      </p:sp>
      <p:sp>
        <p:nvSpPr>
          <p:cNvPr id="7" name="텍스트 상자 7"/>
          <p:cNvSpPr txBox="1"/>
          <p:nvPr/>
        </p:nvSpPr>
        <p:spPr>
          <a:xfrm>
            <a:off x="488504" y="1484784"/>
            <a:ext cx="8712968" cy="2400657"/>
          </a:xfrm>
          <a:prstGeom prst="rect">
            <a:avLst/>
          </a:prstGeom>
          <a:noFill/>
          <a:ln>
            <a:solidFill>
              <a:srgbClr val="7030A0"/>
            </a:solidFill>
          </a:ln>
        </p:spPr>
        <p:txBody>
          <a:bodyPr wrap="square" rtlCol="0">
            <a:spAutoFit/>
          </a:bodyPr>
          <a:lstStyle/>
          <a:p>
            <a:pPr marL="285750" indent="-285750">
              <a:lnSpc>
                <a:spcPct val="150000"/>
              </a:lnSpc>
              <a:buFont typeface="Wingdings" panose="05000000000000000000" pitchFamily="2" charset="2"/>
              <a:buChar char="ü"/>
            </a:pPr>
            <a:r>
              <a:rPr lang="en-US" altLang="ko-KR" sz="1600" b="1" dirty="0">
                <a:latin typeface="함초롬바탕" panose="02030604000101010101" pitchFamily="18" charset="-127"/>
                <a:ea typeface="함초롬바탕" panose="02030604000101010101" pitchFamily="18" charset="-127"/>
                <a:cs typeface="함초롬바탕" panose="02030604000101010101" pitchFamily="18" charset="-127"/>
              </a:rPr>
              <a:t>UI </a:t>
            </a:r>
            <a:r>
              <a:rPr lang="ko-KR" altLang="en-US" sz="1600" b="1" dirty="0">
                <a:latin typeface="함초롬바탕" panose="02030604000101010101" pitchFamily="18" charset="-127"/>
                <a:ea typeface="함초롬바탕" panose="02030604000101010101" pitchFamily="18" charset="-127"/>
                <a:cs typeface="함초롬바탕" panose="02030604000101010101" pitchFamily="18" charset="-127"/>
              </a:rPr>
              <a:t>설계 프로세스</a:t>
            </a:r>
            <a:r>
              <a:rPr lang="en-US" altLang="ko-KR" sz="1600" b="1" dirty="0">
                <a:latin typeface="함초롬바탕" panose="02030604000101010101" pitchFamily="18" charset="-127"/>
                <a:ea typeface="함초롬바탕" panose="02030604000101010101" pitchFamily="18" charset="-127"/>
                <a:cs typeface="함초롬바탕" panose="02030604000101010101" pitchFamily="18" charset="-127"/>
              </a:rPr>
              <a:t>(2)</a:t>
            </a:r>
          </a:p>
          <a:p>
            <a:pPr marL="800100" lvl="1" indent="-342900">
              <a:lnSpc>
                <a:spcPct val="150000"/>
              </a:lnSpc>
              <a:buFont typeface="+mj-ea"/>
              <a:buAutoNum type="circleNumDbPlain" startAt="2"/>
            </a:pPr>
            <a:r>
              <a:rPr kumimoji="1"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프로토타이핑</a:t>
            </a:r>
            <a:r>
              <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a:t>
            </a: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레이아웃 설계</a:t>
            </a:r>
            <a:r>
              <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a:t>
            </a:r>
          </a:p>
          <a:p>
            <a:pPr marL="1200150" lvl="2" indent="-285750">
              <a:lnSpc>
                <a:spcPct val="150000"/>
              </a:lnSpc>
              <a:buFontTx/>
              <a:buChar char="-"/>
            </a:pP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프로토타이핑</a:t>
            </a:r>
            <a:r>
              <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a:t>
            </a: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레이아웃 설계</a:t>
            </a:r>
            <a:r>
              <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a:t>
            </a: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은 </a:t>
            </a:r>
            <a:r>
              <a:rPr lang="ko-KR" altLang="en-US" sz="1400" b="1" dirty="0" err="1">
                <a:latin typeface="함초롬바탕" panose="02030604000101010101" pitchFamily="18" charset="-127"/>
                <a:ea typeface="함초롬바탕" panose="02030604000101010101" pitchFamily="18" charset="-127"/>
                <a:cs typeface="함초롬바탕" panose="02030604000101010101" pitchFamily="18" charset="-127"/>
              </a:rPr>
              <a:t>대화도에서</a:t>
            </a: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 설계된 각 페이지의 구성을 설계하는 과정으로 다양한 설계 툴을 사용할 수 있음</a:t>
            </a:r>
            <a:r>
              <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(e.g. Mockups, Wireframe, </a:t>
            </a: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카카오 </a:t>
            </a:r>
            <a:r>
              <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Oven </a:t>
            </a: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등 </a:t>
            </a:r>
            <a:r>
              <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UI </a:t>
            </a: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디자인 소프트웨어</a:t>
            </a:r>
            <a:r>
              <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a:t>
            </a:r>
          </a:p>
          <a:p>
            <a:pPr marL="1200150" lvl="2" indent="-285750">
              <a:lnSpc>
                <a:spcPct val="150000"/>
              </a:lnSpc>
              <a:buFontTx/>
              <a:buChar char="-"/>
            </a:pPr>
            <a:r>
              <a:rPr kumimoji="1"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플랫폼의 성격에 맞는 디자인을 고려하여 </a:t>
            </a:r>
            <a:r>
              <a:rPr kumimoji="1"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UI</a:t>
            </a: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 설계 시 고려사항</a:t>
            </a:r>
            <a:r>
              <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a:t>
            </a: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일관성</a:t>
            </a:r>
            <a:r>
              <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 </a:t>
            </a:r>
            <a:r>
              <a:rPr lang="ko-KR" altLang="en-US" sz="1400" b="1" dirty="0" err="1">
                <a:latin typeface="함초롬바탕" panose="02030604000101010101" pitchFamily="18" charset="-127"/>
                <a:ea typeface="함초롬바탕" panose="02030604000101010101" pitchFamily="18" charset="-127"/>
                <a:cs typeface="함초롬바탕" panose="02030604000101010101" pitchFamily="18" charset="-127"/>
              </a:rPr>
              <a:t>직관성</a:t>
            </a: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 등</a:t>
            </a:r>
            <a:r>
              <a:rPr lang="en-US" altLang="ko-KR" sz="1400" b="1" dirty="0">
                <a:latin typeface="함초롬바탕" panose="02030604000101010101" pitchFamily="18" charset="-127"/>
                <a:ea typeface="함초롬바탕" panose="02030604000101010101" pitchFamily="18" charset="-127"/>
                <a:cs typeface="함초롬바탕" panose="02030604000101010101" pitchFamily="18" charset="-127"/>
              </a:rPr>
              <a:t>)</a:t>
            </a:r>
            <a:r>
              <a:rPr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rPr>
              <a:t>에 따라 작성해야 함</a:t>
            </a:r>
            <a:endParaRPr kumimoji="1" lang="ko-KR" altLang="en-US" sz="1400" b="1" dirty="0">
              <a:latin typeface="함초롬바탕" panose="02030604000101010101" pitchFamily="18" charset="-127"/>
              <a:ea typeface="함초롬바탕" panose="02030604000101010101" pitchFamily="18" charset="-127"/>
              <a:cs typeface="함초롬바탕" panose="02030604000101010101" pitchFamily="18" charset="-127"/>
            </a:endParaRPr>
          </a:p>
        </p:txBody>
      </p:sp>
      <p:sp>
        <p:nvSpPr>
          <p:cNvPr id="14" name="TextBox 13"/>
          <p:cNvSpPr txBox="1"/>
          <p:nvPr/>
        </p:nvSpPr>
        <p:spPr>
          <a:xfrm>
            <a:off x="3344613" y="705009"/>
            <a:ext cx="2279791" cy="400110"/>
          </a:xfrm>
          <a:prstGeom prst="rect">
            <a:avLst/>
          </a:prstGeom>
          <a:noFill/>
        </p:spPr>
        <p:txBody>
          <a:bodyPr wrap="none" rtlCol="0">
            <a:spAutoFit/>
          </a:bodyPr>
          <a:lstStyle/>
          <a:p>
            <a:r>
              <a:rPr lang="en-US" altLang="ko-KR" sz="2000" b="1" dirty="0">
                <a:solidFill>
                  <a:srgbClr val="0000FF"/>
                </a:solidFill>
                <a:latin typeface="+mn-ea"/>
                <a:ea typeface="+mn-ea"/>
              </a:rPr>
              <a:t>(</a:t>
            </a:r>
            <a:r>
              <a:rPr lang="ko-KR" altLang="en-US" sz="2000" b="1" dirty="0">
                <a:solidFill>
                  <a:srgbClr val="0000FF"/>
                </a:solidFill>
                <a:latin typeface="+mn-ea"/>
                <a:ea typeface="+mn-ea"/>
              </a:rPr>
              <a:t>물리적 설계 </a:t>
            </a:r>
            <a:r>
              <a:rPr lang="en-US" altLang="ko-KR" sz="2000" b="1" dirty="0">
                <a:solidFill>
                  <a:srgbClr val="0000FF"/>
                </a:solidFill>
                <a:latin typeface="+mn-ea"/>
                <a:ea typeface="+mn-ea"/>
              </a:rPr>
              <a:t>(UI))</a:t>
            </a:r>
            <a:endParaRPr lang="ko-KR" altLang="en-US" sz="2000" b="1" dirty="0">
              <a:solidFill>
                <a:srgbClr val="0000FF"/>
              </a:solidFill>
              <a:latin typeface="+mn-ea"/>
              <a:ea typeface="+mn-ea"/>
            </a:endParaRPr>
          </a:p>
        </p:txBody>
      </p:sp>
      <p:pic>
        <p:nvPicPr>
          <p:cNvPr id="10" name="그림 9"/>
          <p:cNvPicPr>
            <a:picLocks noChangeAspect="1"/>
          </p:cNvPicPr>
          <p:nvPr/>
        </p:nvPicPr>
        <p:blipFill rotWithShape="1">
          <a:blip r:embed="rId2">
            <a:extLst>
              <a:ext uri="{28A0092B-C50C-407E-A947-70E740481C1C}">
                <a14:useLocalDpi xmlns:a14="http://schemas.microsoft.com/office/drawing/2010/main" val="0"/>
              </a:ext>
            </a:extLst>
          </a:blip>
          <a:srcRect t="25179" b="24871"/>
          <a:stretch/>
        </p:blipFill>
        <p:spPr>
          <a:xfrm>
            <a:off x="559994" y="4096968"/>
            <a:ext cx="3926164" cy="2313249"/>
          </a:xfrm>
          <a:prstGeom prst="rect">
            <a:avLst/>
          </a:prstGeom>
        </p:spPr>
      </p:pic>
      <p:pic>
        <p:nvPicPr>
          <p:cNvPr id="12" name="그림 11"/>
          <p:cNvPicPr>
            <a:picLocks noChangeAspect="1"/>
          </p:cNvPicPr>
          <p:nvPr/>
        </p:nvPicPr>
        <p:blipFill rotWithShape="1">
          <a:blip r:embed="rId3">
            <a:extLst>
              <a:ext uri="{28A0092B-C50C-407E-A947-70E740481C1C}">
                <a14:useLocalDpi xmlns:a14="http://schemas.microsoft.com/office/drawing/2010/main" val="0"/>
              </a:ext>
            </a:extLst>
          </a:blip>
          <a:srcRect t="8386" r="14048" b="4946"/>
          <a:stretch/>
        </p:blipFill>
        <p:spPr>
          <a:xfrm>
            <a:off x="6249144" y="4127711"/>
            <a:ext cx="2829670" cy="2255325"/>
          </a:xfrm>
          <a:prstGeom prst="rect">
            <a:avLst/>
          </a:prstGeom>
        </p:spPr>
      </p:pic>
      <p:sp>
        <p:nvSpPr>
          <p:cNvPr id="5" name="직사각형 4"/>
          <p:cNvSpPr/>
          <p:nvPr/>
        </p:nvSpPr>
        <p:spPr>
          <a:xfrm>
            <a:off x="3344613" y="5373216"/>
            <a:ext cx="1145194" cy="10892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직사각형 14"/>
          <p:cNvSpPr/>
          <p:nvPr/>
        </p:nvSpPr>
        <p:spPr>
          <a:xfrm>
            <a:off x="6177136" y="4074449"/>
            <a:ext cx="2946316" cy="237772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cxnSp>
        <p:nvCxnSpPr>
          <p:cNvPr id="8" name="꺾인 연결선 7"/>
          <p:cNvCxnSpPr>
            <a:stCxn id="5" idx="3"/>
            <a:endCxn id="15" idx="1"/>
          </p:cNvCxnSpPr>
          <p:nvPr/>
        </p:nvCxnSpPr>
        <p:spPr>
          <a:xfrm flipV="1">
            <a:off x="4489807" y="5263310"/>
            <a:ext cx="1687329" cy="654521"/>
          </a:xfrm>
          <a:prstGeom prst="bentConnector3">
            <a:avLst/>
          </a:prstGeom>
          <a:ln>
            <a:headEnd type="none" w="med" len="med"/>
            <a:tailEnd type="arrow" w="med" len="med"/>
          </a:ln>
        </p:spPr>
        <p:style>
          <a:lnRef idx="2">
            <a:schemeClr val="accent2"/>
          </a:lnRef>
          <a:fillRef idx="0">
            <a:schemeClr val="accent2"/>
          </a:fillRef>
          <a:effectRef idx="1">
            <a:schemeClr val="accent2"/>
          </a:effectRef>
          <a:fontRef idx="minor">
            <a:schemeClr val="tx1"/>
          </a:fontRef>
        </p:style>
      </p:cxnSp>
      <p:sp>
        <p:nvSpPr>
          <p:cNvPr id="9" name="TextBox 8"/>
          <p:cNvSpPr txBox="1"/>
          <p:nvPr/>
        </p:nvSpPr>
        <p:spPr>
          <a:xfrm>
            <a:off x="4736976" y="4767535"/>
            <a:ext cx="1250663" cy="461665"/>
          </a:xfrm>
          <a:prstGeom prst="rect">
            <a:avLst/>
          </a:prstGeom>
          <a:noFill/>
        </p:spPr>
        <p:txBody>
          <a:bodyPr wrap="none" rtlCol="0">
            <a:spAutoFit/>
          </a:bodyPr>
          <a:lstStyle/>
          <a:p>
            <a:pPr algn="ctr"/>
            <a:r>
              <a:rPr lang="ko-KR" altLang="en-US" sz="1200" b="1" dirty="0"/>
              <a:t>프로토타이핑</a:t>
            </a:r>
            <a:endParaRPr lang="en-US" altLang="ko-KR" sz="1200" b="1" dirty="0"/>
          </a:p>
          <a:p>
            <a:pPr algn="ctr"/>
            <a:r>
              <a:rPr lang="en-US" altLang="ko-KR" sz="1200" b="1" dirty="0"/>
              <a:t>(</a:t>
            </a:r>
            <a:r>
              <a:rPr lang="ko-KR" altLang="en-US" sz="1200" b="1" dirty="0"/>
              <a:t>레이아웃 설계</a:t>
            </a:r>
            <a:r>
              <a:rPr lang="en-US" altLang="ko-KR" sz="1200" b="1" dirty="0"/>
              <a:t>)</a:t>
            </a:r>
            <a:endParaRPr lang="ko-KR" altLang="en-US" sz="1200" b="1" dirty="0"/>
          </a:p>
        </p:txBody>
      </p:sp>
    </p:spTree>
    <p:extLst>
      <p:ext uri="{BB962C8B-B14F-4D97-AF65-F5344CB8AC3E}">
        <p14:creationId xmlns:p14="http://schemas.microsoft.com/office/powerpoint/2010/main" val="1009014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텍스트 상자 7"/>
          <p:cNvSpPr txBox="1"/>
          <p:nvPr/>
        </p:nvSpPr>
        <p:spPr>
          <a:xfrm>
            <a:off x="488504" y="1340768"/>
            <a:ext cx="8712968" cy="4939814"/>
          </a:xfrm>
          <a:prstGeom prst="rect">
            <a:avLst/>
          </a:prstGeom>
          <a:noFill/>
          <a:ln>
            <a:solidFill>
              <a:srgbClr val="7030A0"/>
            </a:solidFill>
          </a:ln>
        </p:spPr>
        <p:txBody>
          <a:bodyPr wrap="square" rtlCol="0">
            <a:spAutoFit/>
          </a:bodyPr>
          <a:lstStyle/>
          <a:p>
            <a:pPr marL="285750" indent="-285750">
              <a:lnSpc>
                <a:spcPct val="150000"/>
              </a:lnSpc>
              <a:buFont typeface="Wingdings" panose="05000000000000000000" pitchFamily="2" charset="2"/>
              <a:buChar char="ü"/>
            </a:pPr>
            <a:r>
              <a:rPr kumimoji="1" lang="en-US" altLang="ko-KR" sz="1600" b="1" dirty="0">
                <a:latin typeface="맑은 고딕" panose="020B0503020000020004" pitchFamily="50" charset="-127"/>
                <a:ea typeface="맑은 고딕" panose="020B0503020000020004" pitchFamily="50" charset="-127"/>
              </a:rPr>
              <a:t>Database Design</a:t>
            </a:r>
            <a:r>
              <a:rPr kumimoji="1" lang="ko-KR" altLang="en-US" sz="1600" b="1" dirty="0">
                <a:latin typeface="맑은 고딕" panose="020B0503020000020004" pitchFamily="50" charset="-127"/>
                <a:ea typeface="맑은 고딕" panose="020B0503020000020004" pitchFamily="50" charset="-127"/>
              </a:rPr>
              <a:t> </a:t>
            </a:r>
            <a:r>
              <a:rPr kumimoji="1" lang="en-US" altLang="ko-KR" sz="1600" b="1" dirty="0">
                <a:latin typeface="맑은 고딕" panose="020B0503020000020004" pitchFamily="50" charset="-127"/>
                <a:ea typeface="맑은 고딕" panose="020B0503020000020004" pitchFamily="50" charset="-127"/>
              </a:rPr>
              <a:t>(1)</a:t>
            </a:r>
          </a:p>
          <a:p>
            <a:pPr marL="742950" lvl="1" indent="-285750">
              <a:lnSpc>
                <a:spcPct val="150000"/>
              </a:lnSpc>
              <a:buFont typeface="Arial" panose="020B0604020202020204" pitchFamily="34" charset="0"/>
              <a:buChar char="•"/>
            </a:pPr>
            <a:r>
              <a:rPr lang="en-US" altLang="ko-KR" sz="1600" b="1" dirty="0">
                <a:latin typeface="맑은 고딕" panose="020B0503020000020004" pitchFamily="50" charset="-127"/>
                <a:ea typeface="맑은 고딕" panose="020B0503020000020004" pitchFamily="50" charset="-127"/>
              </a:rPr>
              <a:t>Logical</a:t>
            </a:r>
            <a:r>
              <a:rPr kumimoji="1" lang="ko-KR" altLang="en-US" sz="1600" b="1" dirty="0">
                <a:latin typeface="맑은 고딕" panose="020B0503020000020004" pitchFamily="50" charset="-127"/>
                <a:ea typeface="맑은 고딕" panose="020B0503020000020004" pitchFamily="50" charset="-127"/>
              </a:rPr>
              <a:t> </a:t>
            </a:r>
            <a:r>
              <a:rPr kumimoji="1" lang="en-US" altLang="ko-KR" sz="1600" b="1" dirty="0">
                <a:latin typeface="맑은 고딕" panose="020B0503020000020004" pitchFamily="50" charset="-127"/>
                <a:ea typeface="맑은 고딕" panose="020B0503020000020004" pitchFamily="50" charset="-127"/>
              </a:rPr>
              <a:t>DB design</a:t>
            </a:r>
            <a:r>
              <a:rPr kumimoji="1" lang="ko-KR" altLang="en-US" sz="1600" b="1" dirty="0">
                <a:latin typeface="맑은 고딕" panose="020B0503020000020004" pitchFamily="50" charset="-127"/>
                <a:ea typeface="맑은 고딕" panose="020B0503020000020004" pitchFamily="50" charset="-127"/>
              </a:rPr>
              <a:t> </a:t>
            </a:r>
            <a:r>
              <a:rPr kumimoji="1" lang="en-US" altLang="ko-KR" sz="1600" b="1" dirty="0">
                <a:latin typeface="맑은 고딕" panose="020B0503020000020004" pitchFamily="50" charset="-127"/>
                <a:ea typeface="맑은 고딕" panose="020B0503020000020004" pitchFamily="50" charset="-127"/>
              </a:rPr>
              <a:t>+ Physical</a:t>
            </a:r>
            <a:r>
              <a:rPr kumimoji="1" lang="ko-KR" altLang="en-US" sz="1600" b="1" dirty="0">
                <a:latin typeface="맑은 고딕" panose="020B0503020000020004" pitchFamily="50" charset="-127"/>
                <a:ea typeface="맑은 고딕" panose="020B0503020000020004" pitchFamily="50" charset="-127"/>
              </a:rPr>
              <a:t> </a:t>
            </a:r>
            <a:r>
              <a:rPr kumimoji="1" lang="en-US" altLang="ko-KR" sz="1600" b="1" dirty="0">
                <a:latin typeface="맑은 고딕" panose="020B0503020000020004" pitchFamily="50" charset="-127"/>
                <a:ea typeface="맑은 고딕" panose="020B0503020000020004" pitchFamily="50" charset="-127"/>
              </a:rPr>
              <a:t>DB </a:t>
            </a:r>
            <a:r>
              <a:rPr lang="en-US" altLang="ko-KR" sz="1600" b="1" dirty="0">
                <a:latin typeface="맑은 고딕" panose="020B0503020000020004" pitchFamily="50" charset="-127"/>
                <a:ea typeface="맑은 고딕" panose="020B0503020000020004" pitchFamily="50" charset="-127"/>
              </a:rPr>
              <a:t>design</a:t>
            </a:r>
            <a:endParaRPr kumimoji="1" lang="en-US" altLang="ko-KR" sz="1600" b="1" dirty="0">
              <a:latin typeface="맑은 고딕" panose="020B0503020000020004" pitchFamily="50" charset="-127"/>
              <a:ea typeface="맑은 고딕" panose="020B0503020000020004" pitchFamily="50" charset="-127"/>
            </a:endParaRPr>
          </a:p>
          <a:p>
            <a:pPr marL="742950" lvl="1" indent="-285750">
              <a:lnSpc>
                <a:spcPct val="150000"/>
              </a:lnSpc>
              <a:buFont typeface="Arial" panose="020B0604020202020204" pitchFamily="34" charset="0"/>
              <a:buChar char="•"/>
            </a:pPr>
            <a:r>
              <a:rPr lang="en-US" altLang="ko-KR" sz="1600" b="1" dirty="0">
                <a:solidFill>
                  <a:srgbClr val="FF0000"/>
                </a:solidFill>
                <a:latin typeface="맑은 고딕" panose="020B0503020000020004" pitchFamily="50" charset="-127"/>
                <a:ea typeface="맑은 고딕" panose="020B0503020000020004" pitchFamily="50" charset="-127"/>
              </a:rPr>
              <a:t>Logical database design</a:t>
            </a:r>
            <a:r>
              <a:rPr lang="en-US" altLang="ko-KR" sz="1600" b="1" dirty="0">
                <a:latin typeface="맑은 고딕" panose="020B0503020000020004" pitchFamily="50" charset="-127"/>
                <a:ea typeface="맑은 고딕" panose="020B0503020000020004" pitchFamily="50" charset="-127"/>
              </a:rPr>
              <a:t> is a step in designing conceptual data models that represent simple objects and attributes of data.</a:t>
            </a:r>
          </a:p>
          <a:p>
            <a:pPr marL="742950" lvl="1" indent="-285750">
              <a:lnSpc>
                <a:spcPct val="150000"/>
              </a:lnSpc>
              <a:buFont typeface="Arial" panose="020B0604020202020204" pitchFamily="34" charset="0"/>
              <a:buChar char="•"/>
            </a:pPr>
            <a:r>
              <a:rPr lang="en-US" altLang="ko-KR" sz="1600" b="1" dirty="0">
                <a:solidFill>
                  <a:srgbClr val="0000FF"/>
                </a:solidFill>
                <a:latin typeface="맑은 고딕" panose="020B0503020000020004" pitchFamily="50" charset="-127"/>
                <a:ea typeface="맑은 고딕" panose="020B0503020000020004" pitchFamily="50" charset="-127"/>
              </a:rPr>
              <a:t>Physical database design</a:t>
            </a:r>
            <a:r>
              <a:rPr lang="en-US" altLang="ko-KR" sz="1600" b="1" dirty="0">
                <a:latin typeface="맑은 고딕" panose="020B0503020000020004" pitchFamily="50" charset="-127"/>
                <a:ea typeface="맑은 고딕" panose="020B0503020000020004" pitchFamily="50" charset="-127"/>
              </a:rPr>
              <a:t> is based on a logical database design to determine the file properties or how they are stored for each object and property.</a:t>
            </a:r>
            <a:endParaRPr kumimoji="1" lang="en-US" altLang="ko-KR" sz="1600" b="1" dirty="0">
              <a:latin typeface="맑은 고딕" panose="020B0503020000020004" pitchFamily="50" charset="-127"/>
              <a:ea typeface="맑은 고딕" panose="020B0503020000020004" pitchFamily="50" charset="-127"/>
            </a:endParaRPr>
          </a:p>
          <a:p>
            <a:pPr marL="742950" lvl="1" indent="-285750">
              <a:lnSpc>
                <a:spcPct val="150000"/>
              </a:lnSpc>
              <a:buFont typeface="Arial" panose="020B0604020202020204" pitchFamily="34" charset="0"/>
              <a:buChar char="•"/>
            </a:pPr>
            <a:r>
              <a:rPr lang="en-US" altLang="ko-KR" sz="1600" b="1" dirty="0">
                <a:latin typeface="맑은 고딕" panose="020B0503020000020004" pitchFamily="50" charset="-127"/>
                <a:ea typeface="맑은 고딕" panose="020B0503020000020004" pitchFamily="50" charset="-127"/>
              </a:rPr>
              <a:t>How to perform and objective for designing logical/physical database</a:t>
            </a:r>
            <a:endParaRPr kumimoji="1" lang="en-US" altLang="ko-KR" sz="1600" b="1" dirty="0">
              <a:latin typeface="맑은 고딕" panose="020B0503020000020004" pitchFamily="50" charset="-127"/>
              <a:ea typeface="맑은 고딕" panose="020B0503020000020004" pitchFamily="50" charset="-127"/>
            </a:endParaRPr>
          </a:p>
          <a:p>
            <a:pPr marL="1200150" lvl="2" indent="-285750">
              <a:lnSpc>
                <a:spcPct val="150000"/>
              </a:lnSpc>
              <a:buFontTx/>
              <a:buChar char="-"/>
            </a:pPr>
            <a:r>
              <a:rPr lang="en-US" altLang="ko-KR" sz="1400" b="1" dirty="0">
                <a:latin typeface="맑은 고딕" panose="020B0503020000020004" pitchFamily="50" charset="-127"/>
                <a:ea typeface="맑은 고딕" panose="020B0503020000020004" pitchFamily="50" charset="-127"/>
              </a:rPr>
              <a:t>First, data is structured in a stable structure with minimal redundancy over time.</a:t>
            </a:r>
          </a:p>
          <a:p>
            <a:pPr marL="1200150" lvl="2" indent="-285750">
              <a:lnSpc>
                <a:spcPct val="150000"/>
              </a:lnSpc>
              <a:buFontTx/>
              <a:buChar char="-"/>
            </a:pPr>
            <a:r>
              <a:rPr lang="en-US" altLang="ko-KR" sz="1400" b="1" dirty="0">
                <a:latin typeface="맑은 고딕" panose="020B0503020000020004" pitchFamily="50" charset="-127"/>
                <a:ea typeface="맑은 고딕" panose="020B0503020000020004" pitchFamily="50" charset="-127"/>
              </a:rPr>
              <a:t>Second, create a logical DB design to reflect the data requirements that exist on the platform.</a:t>
            </a:r>
          </a:p>
          <a:p>
            <a:pPr marL="1200150" lvl="2" indent="-285750">
              <a:lnSpc>
                <a:spcPct val="150000"/>
              </a:lnSpc>
              <a:buFontTx/>
              <a:buChar char="-"/>
            </a:pPr>
            <a:r>
              <a:rPr lang="en-US" altLang="ko-KR" sz="1400" b="1" dirty="0">
                <a:latin typeface="맑은 고딕" panose="020B0503020000020004" pitchFamily="50" charset="-127"/>
                <a:ea typeface="맑은 고딕" panose="020B0503020000020004" pitchFamily="50" charset="-127"/>
              </a:rPr>
              <a:t>Third, perform physical DB design based on logical DB</a:t>
            </a:r>
          </a:p>
          <a:p>
            <a:pPr marL="1200150" lvl="2" indent="-285750">
              <a:lnSpc>
                <a:spcPct val="150000"/>
              </a:lnSpc>
              <a:buFontTx/>
              <a:buChar char="-"/>
            </a:pPr>
            <a:r>
              <a:rPr lang="en-US" altLang="ko-KR" sz="1400" b="1" dirty="0">
                <a:latin typeface="맑은 고딕" panose="020B0503020000020004" pitchFamily="50" charset="-127"/>
                <a:ea typeface="맑은 고딕" panose="020B0503020000020004" pitchFamily="50" charset="-127"/>
              </a:rPr>
              <a:t>Fourth, transform database models into technical file and database designs</a:t>
            </a:r>
          </a:p>
          <a:p>
            <a:pPr marL="1200150" lvl="2" indent="-285750">
              <a:lnSpc>
                <a:spcPct val="150000"/>
              </a:lnSpc>
              <a:buFontTx/>
              <a:buChar char="-"/>
            </a:pPr>
            <a:r>
              <a:rPr lang="en-US" altLang="ko-KR" sz="1400" b="1" dirty="0">
                <a:latin typeface="맑은 고딕" panose="020B0503020000020004" pitchFamily="50" charset="-127"/>
                <a:ea typeface="맑은 고딕" panose="020B0503020000020004" pitchFamily="50" charset="-127"/>
              </a:rPr>
              <a:t>Fifth, choose from data storage technologies (CD-ROM, hard disk, cloud, etc.) to efficiently and securely handle DBs</a:t>
            </a:r>
            <a:endParaRPr kumimoji="1" lang="en-US" altLang="ko-KR" sz="1400" b="1" dirty="0">
              <a:latin typeface="맑은 고딕" panose="020B0503020000020004" pitchFamily="50" charset="-127"/>
              <a:ea typeface="맑은 고딕" panose="020B0503020000020004" pitchFamily="50" charset="-127"/>
            </a:endParaRPr>
          </a:p>
        </p:txBody>
      </p:sp>
      <p:sp>
        <p:nvSpPr>
          <p:cNvPr id="6" name="TextBox 5"/>
          <p:cNvSpPr txBox="1"/>
          <p:nvPr/>
        </p:nvSpPr>
        <p:spPr>
          <a:xfrm>
            <a:off x="4203773" y="705009"/>
            <a:ext cx="2954655" cy="400110"/>
          </a:xfrm>
          <a:prstGeom prst="rect">
            <a:avLst/>
          </a:prstGeom>
          <a:noFill/>
        </p:spPr>
        <p:txBody>
          <a:bodyPr wrap="none" rtlCol="0">
            <a:spAutoFit/>
          </a:bodyPr>
          <a:lstStyle/>
          <a:p>
            <a:r>
              <a:rPr lang="en-US" altLang="ko-KR" sz="2000" b="1" dirty="0">
                <a:solidFill>
                  <a:srgbClr val="0000FF"/>
                </a:solidFill>
                <a:latin typeface="+mn-ea"/>
                <a:ea typeface="+mn-ea"/>
              </a:rPr>
              <a:t> (Physical design (DB))</a:t>
            </a:r>
            <a:endParaRPr lang="ko-KR" altLang="en-US" sz="2000" b="1" dirty="0">
              <a:solidFill>
                <a:srgbClr val="0000FF"/>
              </a:solidFill>
              <a:latin typeface="+mn-ea"/>
              <a:ea typeface="+mn-ea"/>
            </a:endParaRPr>
          </a:p>
        </p:txBody>
      </p:sp>
      <p:sp>
        <p:nvSpPr>
          <p:cNvPr id="8" name="TextBox 133"/>
          <p:cNvSpPr txBox="1">
            <a:spLocks noChangeArrowheads="1"/>
          </p:cNvSpPr>
          <p:nvPr/>
        </p:nvSpPr>
        <p:spPr bwMode="auto">
          <a:xfrm>
            <a:off x="344488" y="452862"/>
            <a:ext cx="7992888" cy="707886"/>
          </a:xfrm>
          <a:prstGeom prst="rect">
            <a:avLst/>
          </a:prstGeom>
          <a:noFill/>
          <a:ln w="9525">
            <a:noFill/>
            <a:miter lim="800000"/>
            <a:headEnd/>
            <a:tailEnd/>
          </a:ln>
        </p:spPr>
        <p:txBody>
          <a:bodyPr wrap="square">
            <a:spAutoFit/>
          </a:bodyPr>
          <a:lstStyle/>
          <a:p>
            <a:r>
              <a:rPr kumimoji="0" lang="en-US" altLang="ko-KR" sz="4000" b="1" u="sng" dirty="0">
                <a:solidFill>
                  <a:srgbClr val="0000FF"/>
                </a:solidFill>
                <a:latin typeface="Arial" charset="0"/>
                <a:ea typeface="HY견고딕" pitchFamily="18" charset="-127"/>
                <a:cs typeface="Arial" charset="0"/>
              </a:rPr>
              <a:t>Step 3 </a:t>
            </a:r>
            <a:r>
              <a:rPr kumimoji="0" lang="ko-KR" altLang="en-US" sz="4000" b="1" u="sng" dirty="0">
                <a:solidFill>
                  <a:srgbClr val="0000FF"/>
                </a:solidFill>
                <a:latin typeface="Arial" charset="0"/>
                <a:ea typeface="HY견고딕" pitchFamily="18" charset="-127"/>
                <a:cs typeface="Arial" charset="0"/>
              </a:rPr>
              <a:t> </a:t>
            </a:r>
            <a:r>
              <a:rPr kumimoji="0" lang="en-US" altLang="ko-KR" sz="4000" b="1" u="sng" dirty="0">
                <a:solidFill>
                  <a:srgbClr val="0000FF"/>
                </a:solidFill>
                <a:latin typeface="Arial" charset="0"/>
                <a:ea typeface="HY견고딕" pitchFamily="18" charset="-127"/>
                <a:cs typeface="Arial" charset="0"/>
              </a:rPr>
              <a:t>: Design</a:t>
            </a:r>
          </a:p>
        </p:txBody>
      </p:sp>
    </p:spTree>
    <p:extLst>
      <p:ext uri="{BB962C8B-B14F-4D97-AF65-F5344CB8AC3E}">
        <p14:creationId xmlns:p14="http://schemas.microsoft.com/office/powerpoint/2010/main" val="561489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33"/>
          <p:cNvSpPr txBox="1">
            <a:spLocks noChangeArrowheads="1"/>
          </p:cNvSpPr>
          <p:nvPr/>
        </p:nvSpPr>
        <p:spPr bwMode="auto">
          <a:xfrm>
            <a:off x="344488" y="452862"/>
            <a:ext cx="7992888" cy="707886"/>
          </a:xfrm>
          <a:prstGeom prst="rect">
            <a:avLst/>
          </a:prstGeom>
          <a:noFill/>
          <a:ln w="9525">
            <a:noFill/>
            <a:miter lim="800000"/>
            <a:headEnd/>
            <a:tailEnd/>
          </a:ln>
        </p:spPr>
        <p:txBody>
          <a:bodyPr wrap="square">
            <a:spAutoFit/>
          </a:bodyPr>
          <a:lstStyle/>
          <a:p>
            <a:r>
              <a:rPr kumimoji="0" lang="en-US" altLang="ko-KR" sz="4000" u="sng" dirty="0">
                <a:solidFill>
                  <a:srgbClr val="0000FF"/>
                </a:solidFill>
                <a:latin typeface="Arial" charset="0"/>
                <a:ea typeface="HY견고딕" pitchFamily="18" charset="-127"/>
                <a:cs typeface="Arial" charset="0"/>
              </a:rPr>
              <a:t>3 </a:t>
            </a:r>
            <a:r>
              <a:rPr kumimoji="0" lang="ko-KR" altLang="en-US" sz="4000" u="sng" dirty="0">
                <a:solidFill>
                  <a:srgbClr val="0000FF"/>
                </a:solidFill>
                <a:latin typeface="Arial" charset="0"/>
                <a:ea typeface="HY견고딕" pitchFamily="18" charset="-127"/>
                <a:cs typeface="Arial" charset="0"/>
              </a:rPr>
              <a:t>단계 </a:t>
            </a:r>
            <a:r>
              <a:rPr kumimoji="0" lang="en-US" altLang="ko-KR" sz="4000" u="sng" dirty="0">
                <a:solidFill>
                  <a:srgbClr val="0000FF"/>
                </a:solidFill>
                <a:latin typeface="Arial" charset="0"/>
                <a:ea typeface="HY견고딕" pitchFamily="18" charset="-127"/>
                <a:cs typeface="Arial" charset="0"/>
              </a:rPr>
              <a:t>: </a:t>
            </a:r>
            <a:r>
              <a:rPr kumimoji="0" lang="ko-KR" altLang="en-US" sz="4000" u="sng" dirty="0">
                <a:solidFill>
                  <a:srgbClr val="0000FF"/>
                </a:solidFill>
                <a:latin typeface="Arial" charset="0"/>
                <a:ea typeface="HY견고딕" pitchFamily="18" charset="-127"/>
                <a:cs typeface="Arial" charset="0"/>
              </a:rPr>
              <a:t>설계</a:t>
            </a:r>
            <a:endParaRPr kumimoji="0" lang="en-US" altLang="ko-KR" sz="4000" u="sng" dirty="0">
              <a:solidFill>
                <a:srgbClr val="0000FF"/>
              </a:solidFill>
              <a:latin typeface="Arial" charset="0"/>
              <a:ea typeface="HY견고딕" pitchFamily="18" charset="-127"/>
              <a:cs typeface="Arial" charset="0"/>
            </a:endParaRPr>
          </a:p>
        </p:txBody>
      </p:sp>
      <p:sp>
        <p:nvSpPr>
          <p:cNvPr id="7" name="텍스트 상자 7"/>
          <p:cNvSpPr txBox="1"/>
          <p:nvPr/>
        </p:nvSpPr>
        <p:spPr>
          <a:xfrm>
            <a:off x="488504" y="1340768"/>
            <a:ext cx="8712968" cy="4616648"/>
          </a:xfrm>
          <a:prstGeom prst="rect">
            <a:avLst/>
          </a:prstGeom>
          <a:noFill/>
          <a:ln>
            <a:solidFill>
              <a:srgbClr val="7030A0"/>
            </a:solidFill>
          </a:ln>
        </p:spPr>
        <p:txBody>
          <a:bodyPr wrap="square" rtlCol="0">
            <a:spAutoFit/>
          </a:bodyPr>
          <a:lstStyle/>
          <a:p>
            <a:pPr marL="285750" indent="-285750">
              <a:lnSpc>
                <a:spcPct val="150000"/>
              </a:lnSpc>
              <a:buFont typeface="Wingdings" panose="05000000000000000000" pitchFamily="2" charset="2"/>
              <a:buChar char="ü"/>
            </a:pPr>
            <a:r>
              <a:rPr kumimoji="1" lang="ko-KR" altLang="en-US" sz="1600" b="1" dirty="0">
                <a:latin typeface="맑은 고딕" panose="020B0503020000020004" pitchFamily="50" charset="-127"/>
                <a:ea typeface="맑은 고딕" panose="020B0503020000020004" pitchFamily="50" charset="-127"/>
              </a:rPr>
              <a:t>데이터 베이스 설계 </a:t>
            </a:r>
            <a:r>
              <a:rPr kumimoji="1" lang="en-US" altLang="ko-KR" sz="1600" b="1" dirty="0">
                <a:latin typeface="맑은 고딕" panose="020B0503020000020004" pitchFamily="50" charset="-127"/>
                <a:ea typeface="맑은 고딕" panose="020B0503020000020004" pitchFamily="50" charset="-127"/>
              </a:rPr>
              <a:t>(1)</a:t>
            </a:r>
          </a:p>
          <a:p>
            <a:pPr marL="742950" lvl="1" indent="-285750">
              <a:lnSpc>
                <a:spcPct val="150000"/>
              </a:lnSpc>
              <a:buFont typeface="Arial" panose="020B0604020202020204" pitchFamily="34" charset="0"/>
              <a:buChar char="•"/>
            </a:pPr>
            <a:r>
              <a:rPr kumimoji="1" lang="ko-KR" altLang="en-US" sz="1600" b="1" dirty="0">
                <a:latin typeface="맑은 고딕" panose="020B0503020000020004" pitchFamily="50" charset="-127"/>
                <a:ea typeface="맑은 고딕" panose="020B0503020000020004" pitchFamily="50" charset="-127"/>
              </a:rPr>
              <a:t>논리적 </a:t>
            </a:r>
            <a:r>
              <a:rPr kumimoji="1" lang="en-US" altLang="ko-KR" sz="1600" b="1" dirty="0">
                <a:latin typeface="맑은 고딕" panose="020B0503020000020004" pitchFamily="50" charset="-127"/>
                <a:ea typeface="맑은 고딕" panose="020B0503020000020004" pitchFamily="50" charset="-127"/>
              </a:rPr>
              <a:t>DB </a:t>
            </a:r>
            <a:r>
              <a:rPr kumimoji="1" lang="ko-KR" altLang="en-US" sz="1600" b="1" dirty="0">
                <a:latin typeface="맑은 고딕" panose="020B0503020000020004" pitchFamily="50" charset="-127"/>
                <a:ea typeface="맑은 고딕" panose="020B0503020000020004" pitchFamily="50" charset="-127"/>
              </a:rPr>
              <a:t>설계 </a:t>
            </a:r>
            <a:r>
              <a:rPr kumimoji="1" lang="en-US" altLang="ko-KR" sz="1600" b="1" dirty="0">
                <a:latin typeface="맑은 고딕" panose="020B0503020000020004" pitchFamily="50" charset="-127"/>
                <a:ea typeface="맑은 고딕" panose="020B0503020000020004" pitchFamily="50" charset="-127"/>
              </a:rPr>
              <a:t>+ </a:t>
            </a:r>
            <a:r>
              <a:rPr kumimoji="1" lang="ko-KR" altLang="en-US" sz="1600" b="1" dirty="0">
                <a:latin typeface="맑은 고딕" panose="020B0503020000020004" pitchFamily="50" charset="-127"/>
                <a:ea typeface="맑은 고딕" panose="020B0503020000020004" pitchFamily="50" charset="-127"/>
              </a:rPr>
              <a:t>물리적 </a:t>
            </a:r>
            <a:r>
              <a:rPr kumimoji="1" lang="en-US" altLang="ko-KR" sz="1600" b="1" dirty="0">
                <a:latin typeface="맑은 고딕" panose="020B0503020000020004" pitchFamily="50" charset="-127"/>
                <a:ea typeface="맑은 고딕" panose="020B0503020000020004" pitchFamily="50" charset="-127"/>
              </a:rPr>
              <a:t>DB </a:t>
            </a:r>
            <a:r>
              <a:rPr kumimoji="1" lang="ko-KR" altLang="en-US" sz="1600" b="1" dirty="0">
                <a:latin typeface="맑은 고딕" panose="020B0503020000020004" pitchFamily="50" charset="-127"/>
                <a:ea typeface="맑은 고딕" panose="020B0503020000020004" pitchFamily="50" charset="-127"/>
              </a:rPr>
              <a:t>설계</a:t>
            </a:r>
            <a:endParaRPr kumimoji="1" lang="en-US" altLang="ko-KR" sz="1600" b="1" dirty="0">
              <a:latin typeface="맑은 고딕" panose="020B0503020000020004" pitchFamily="50" charset="-127"/>
              <a:ea typeface="맑은 고딕" panose="020B0503020000020004" pitchFamily="50" charset="-127"/>
            </a:endParaRPr>
          </a:p>
          <a:p>
            <a:pPr marL="742950" lvl="1" indent="-285750">
              <a:lnSpc>
                <a:spcPct val="150000"/>
              </a:lnSpc>
              <a:buFont typeface="Arial" panose="020B0604020202020204" pitchFamily="34" charset="0"/>
              <a:buChar char="•"/>
            </a:pPr>
            <a:r>
              <a:rPr lang="ko-KR" altLang="en-US" sz="1600" b="1" dirty="0">
                <a:solidFill>
                  <a:srgbClr val="FF0000"/>
                </a:solidFill>
                <a:latin typeface="맑은 고딕" panose="020B0503020000020004" pitchFamily="50" charset="-127"/>
                <a:ea typeface="맑은 고딕" panose="020B0503020000020004" pitchFamily="50" charset="-127"/>
              </a:rPr>
              <a:t>논리적 데이터베이스 </a:t>
            </a:r>
            <a:r>
              <a:rPr lang="ko-KR" altLang="en-US" sz="1600" b="1" dirty="0">
                <a:latin typeface="맑은 고딕" panose="020B0503020000020004" pitchFamily="50" charset="-127"/>
                <a:ea typeface="맑은 고딕" panose="020B0503020000020004" pitchFamily="50" charset="-127"/>
              </a:rPr>
              <a:t>설계는 개념적 데이터 모델을 설계하는 단계로 단순한 데이터의 개체와 속성들을 표현</a:t>
            </a:r>
            <a:endParaRPr lang="en-US" altLang="ko-KR" sz="1600" b="1" dirty="0">
              <a:latin typeface="맑은 고딕" panose="020B0503020000020004" pitchFamily="50" charset="-127"/>
              <a:ea typeface="맑은 고딕" panose="020B0503020000020004" pitchFamily="50" charset="-127"/>
            </a:endParaRPr>
          </a:p>
          <a:p>
            <a:pPr marL="742950" lvl="1" indent="-285750">
              <a:lnSpc>
                <a:spcPct val="150000"/>
              </a:lnSpc>
              <a:buFont typeface="Arial" panose="020B0604020202020204" pitchFamily="34" charset="0"/>
              <a:buChar char="•"/>
            </a:pPr>
            <a:r>
              <a:rPr kumimoji="1" lang="ko-KR" altLang="en-US" sz="1600" b="1" dirty="0">
                <a:solidFill>
                  <a:srgbClr val="0000FF"/>
                </a:solidFill>
                <a:latin typeface="맑은 고딕" panose="020B0503020000020004" pitchFamily="50" charset="-127"/>
                <a:ea typeface="맑은 고딕" panose="020B0503020000020004" pitchFamily="50" charset="-127"/>
              </a:rPr>
              <a:t>물리적 데이터베이스</a:t>
            </a:r>
            <a:r>
              <a:rPr kumimoji="1" lang="ko-KR" altLang="en-US" sz="1600" b="1" dirty="0">
                <a:latin typeface="맑은 고딕" panose="020B0503020000020004" pitchFamily="50" charset="-127"/>
                <a:ea typeface="맑은 고딕" panose="020B0503020000020004" pitchFamily="50" charset="-127"/>
              </a:rPr>
              <a:t>는 논리적 데이터베이스 설계를 바탕으로 각 개체와 속성에 대한 파일 속성이나 저장 방식을 결정</a:t>
            </a:r>
            <a:endParaRPr kumimoji="1" lang="en-US" altLang="ko-KR" sz="1600" b="1" dirty="0">
              <a:latin typeface="맑은 고딕" panose="020B0503020000020004" pitchFamily="50" charset="-127"/>
              <a:ea typeface="맑은 고딕" panose="020B0503020000020004" pitchFamily="50" charset="-127"/>
            </a:endParaRPr>
          </a:p>
          <a:p>
            <a:pPr marL="742950" lvl="1" indent="-285750">
              <a:lnSpc>
                <a:spcPct val="150000"/>
              </a:lnSpc>
              <a:buFont typeface="Arial" panose="020B0604020202020204" pitchFamily="34" charset="0"/>
              <a:buChar char="•"/>
            </a:pPr>
            <a:r>
              <a:rPr kumimoji="1" lang="ko-KR" altLang="en-US" sz="1600" b="1" dirty="0">
                <a:latin typeface="맑은 고딕" panose="020B0503020000020004" pitchFamily="50" charset="-127"/>
                <a:ea typeface="맑은 고딕" panose="020B0503020000020004" pitchFamily="50" charset="-127"/>
              </a:rPr>
              <a:t>논리적</a:t>
            </a:r>
            <a:r>
              <a:rPr kumimoji="1" lang="en-US" altLang="ko-KR" sz="1600" b="1" dirty="0">
                <a:latin typeface="맑은 고딕" panose="020B0503020000020004" pitchFamily="50" charset="-127"/>
                <a:ea typeface="맑은 고딕" panose="020B0503020000020004" pitchFamily="50" charset="-127"/>
              </a:rPr>
              <a:t>/</a:t>
            </a:r>
            <a:r>
              <a:rPr kumimoji="1" lang="ko-KR" altLang="en-US" sz="1600" b="1" dirty="0">
                <a:latin typeface="맑은 고딕" panose="020B0503020000020004" pitchFamily="50" charset="-127"/>
                <a:ea typeface="맑은 고딕" panose="020B0503020000020004" pitchFamily="50" charset="-127"/>
              </a:rPr>
              <a:t>물리적 데이터 베이스 설계의 수행 방법 및 목적</a:t>
            </a:r>
            <a:endParaRPr kumimoji="1" lang="en-US" altLang="ko-KR" sz="1600" b="1" dirty="0">
              <a:latin typeface="맑은 고딕" panose="020B0503020000020004" pitchFamily="50" charset="-127"/>
              <a:ea typeface="맑은 고딕" panose="020B0503020000020004" pitchFamily="50" charset="-127"/>
            </a:endParaRPr>
          </a:p>
          <a:p>
            <a:pPr marL="1200150" lvl="2" indent="-285750">
              <a:lnSpc>
                <a:spcPct val="150000"/>
              </a:lnSpc>
              <a:buFontTx/>
              <a:buChar char="-"/>
            </a:pPr>
            <a:r>
              <a:rPr lang="ko-KR" altLang="en-US" sz="1400" b="1" dirty="0">
                <a:latin typeface="맑은 고딕" panose="020B0503020000020004" pitchFamily="50" charset="-127"/>
                <a:ea typeface="맑은 고딕" panose="020B0503020000020004" pitchFamily="50" charset="-127"/>
              </a:rPr>
              <a:t>첫째</a:t>
            </a:r>
            <a:r>
              <a:rPr lang="en-US" altLang="ko-KR" sz="1400" b="1" dirty="0">
                <a:latin typeface="맑은 고딕" panose="020B0503020000020004" pitchFamily="50" charset="-127"/>
                <a:ea typeface="맑은 고딕" panose="020B0503020000020004" pitchFamily="50" charset="-127"/>
              </a:rPr>
              <a:t>, </a:t>
            </a:r>
            <a:r>
              <a:rPr lang="ko-KR" altLang="en-US" sz="1400" b="1" dirty="0">
                <a:latin typeface="맑은 고딕" panose="020B0503020000020004" pitchFamily="50" charset="-127"/>
                <a:ea typeface="맑은 고딕" panose="020B0503020000020004" pitchFamily="50" charset="-127"/>
              </a:rPr>
              <a:t>시간이 흘러도 변하지 않고 최소의 </a:t>
            </a:r>
            <a:r>
              <a:rPr lang="ko-KR" altLang="en-US" sz="1400" b="1" dirty="0" err="1">
                <a:latin typeface="맑은 고딕" panose="020B0503020000020004" pitchFamily="50" charset="-127"/>
                <a:ea typeface="맑은 고딕" panose="020B0503020000020004" pitchFamily="50" charset="-127"/>
              </a:rPr>
              <a:t>중복성을</a:t>
            </a:r>
            <a:r>
              <a:rPr lang="ko-KR" altLang="en-US" sz="1400" b="1" dirty="0">
                <a:latin typeface="맑은 고딕" panose="020B0503020000020004" pitchFamily="50" charset="-127"/>
                <a:ea typeface="맑은 고딕" panose="020B0503020000020004" pitchFamily="50" charset="-127"/>
              </a:rPr>
              <a:t> 가지는 안정적인 구조로 데이터를 구조화</a:t>
            </a:r>
            <a:endParaRPr lang="en-US" altLang="ko-KR" sz="1400" b="1" dirty="0">
              <a:latin typeface="맑은 고딕" panose="020B0503020000020004" pitchFamily="50" charset="-127"/>
              <a:ea typeface="맑은 고딕" panose="020B0503020000020004" pitchFamily="50" charset="-127"/>
            </a:endParaRPr>
          </a:p>
          <a:p>
            <a:pPr marL="1200150" lvl="2" indent="-285750">
              <a:lnSpc>
                <a:spcPct val="150000"/>
              </a:lnSpc>
              <a:buFontTx/>
              <a:buChar char="-"/>
            </a:pPr>
            <a:r>
              <a:rPr lang="ko-KR" altLang="en-US" sz="1400" b="1" dirty="0">
                <a:latin typeface="맑은 고딕" panose="020B0503020000020004" pitchFamily="50" charset="-127"/>
                <a:ea typeface="맑은 고딕" panose="020B0503020000020004" pitchFamily="50" charset="-127"/>
              </a:rPr>
              <a:t>둘째</a:t>
            </a:r>
            <a:r>
              <a:rPr lang="en-US" altLang="ko-KR" sz="1400" b="1" dirty="0">
                <a:latin typeface="맑은 고딕" panose="020B0503020000020004" pitchFamily="50" charset="-127"/>
                <a:ea typeface="맑은 고딕" panose="020B0503020000020004" pitchFamily="50" charset="-127"/>
              </a:rPr>
              <a:t>, </a:t>
            </a:r>
            <a:r>
              <a:rPr lang="ko-KR" altLang="en-US" sz="1400" b="1" dirty="0">
                <a:latin typeface="맑은 고딕" panose="020B0503020000020004" pitchFamily="50" charset="-127"/>
                <a:ea typeface="맑은 고딕" panose="020B0503020000020004" pitchFamily="50" charset="-127"/>
              </a:rPr>
              <a:t>플랫폼에 존재하는 데이터 요구사항들을 반영하여 논리적인 </a:t>
            </a:r>
            <a:r>
              <a:rPr lang="en-US" altLang="ko-KR" sz="1400" b="1" dirty="0">
                <a:latin typeface="맑은 고딕" panose="020B0503020000020004" pitchFamily="50" charset="-127"/>
                <a:ea typeface="맑은 고딕" panose="020B0503020000020004" pitchFamily="50" charset="-127"/>
              </a:rPr>
              <a:t>DB</a:t>
            </a:r>
            <a:r>
              <a:rPr lang="ko-KR" altLang="en-US" sz="1400" b="1" dirty="0">
                <a:latin typeface="맑은 고딕" panose="020B0503020000020004" pitchFamily="50" charset="-127"/>
                <a:ea typeface="맑은 고딕" panose="020B0503020000020004" pitchFamily="50" charset="-127"/>
              </a:rPr>
              <a:t> </a:t>
            </a:r>
            <a:r>
              <a:rPr lang="ko-KR" altLang="en-US" sz="1400" b="1" dirty="0" err="1">
                <a:latin typeface="맑은 고딕" panose="020B0503020000020004" pitchFamily="50" charset="-127"/>
                <a:ea typeface="맑은 고딕" panose="020B0503020000020004" pitchFamily="50" charset="-127"/>
              </a:rPr>
              <a:t>설계안을</a:t>
            </a:r>
            <a:r>
              <a:rPr lang="ko-KR" altLang="en-US" sz="1400" b="1" dirty="0">
                <a:latin typeface="맑은 고딕" panose="020B0503020000020004" pitchFamily="50" charset="-127"/>
                <a:ea typeface="맑은 고딕" panose="020B0503020000020004" pitchFamily="50" charset="-127"/>
              </a:rPr>
              <a:t> 작성</a:t>
            </a:r>
            <a:endParaRPr lang="en-US" altLang="ko-KR" sz="1400" b="1" dirty="0">
              <a:latin typeface="맑은 고딕" panose="020B0503020000020004" pitchFamily="50" charset="-127"/>
              <a:ea typeface="맑은 고딕" panose="020B0503020000020004" pitchFamily="50" charset="-127"/>
            </a:endParaRPr>
          </a:p>
          <a:p>
            <a:pPr marL="1200150" lvl="2" indent="-285750">
              <a:lnSpc>
                <a:spcPct val="150000"/>
              </a:lnSpc>
              <a:buFontTx/>
              <a:buChar char="-"/>
            </a:pPr>
            <a:r>
              <a:rPr lang="ko-KR" altLang="en-US" sz="1400" b="1" dirty="0">
                <a:latin typeface="맑은 고딕" panose="020B0503020000020004" pitchFamily="50" charset="-127"/>
                <a:ea typeface="맑은 고딕" panose="020B0503020000020004" pitchFamily="50" charset="-127"/>
              </a:rPr>
              <a:t>셋째</a:t>
            </a:r>
            <a:r>
              <a:rPr lang="en-US" altLang="ko-KR" sz="1400" b="1" dirty="0">
                <a:latin typeface="맑은 고딕" panose="020B0503020000020004" pitchFamily="50" charset="-127"/>
                <a:ea typeface="맑은 고딕" panose="020B0503020000020004" pitchFamily="50" charset="-127"/>
              </a:rPr>
              <a:t>, </a:t>
            </a:r>
            <a:r>
              <a:rPr lang="ko-KR" altLang="en-US" sz="1400" b="1" dirty="0">
                <a:latin typeface="맑은 고딕" panose="020B0503020000020004" pitchFamily="50" charset="-127"/>
                <a:ea typeface="맑은 고딕" panose="020B0503020000020004" pitchFamily="50" charset="-127"/>
              </a:rPr>
              <a:t>논리적 </a:t>
            </a:r>
            <a:r>
              <a:rPr lang="en-US" altLang="ko-KR" sz="1400" b="1" dirty="0">
                <a:latin typeface="맑은 고딕" panose="020B0503020000020004" pitchFamily="50" charset="-127"/>
                <a:ea typeface="맑은 고딕" panose="020B0503020000020004" pitchFamily="50" charset="-127"/>
              </a:rPr>
              <a:t>DB</a:t>
            </a:r>
            <a:r>
              <a:rPr lang="ko-KR" altLang="en-US" sz="1400" b="1" dirty="0">
                <a:latin typeface="맑은 고딕" panose="020B0503020000020004" pitchFamily="50" charset="-127"/>
                <a:ea typeface="맑은 고딕" panose="020B0503020000020004" pitchFamily="50" charset="-127"/>
              </a:rPr>
              <a:t>를 기반으로 물리적인 </a:t>
            </a:r>
            <a:r>
              <a:rPr lang="en-US" altLang="ko-KR" sz="1400" b="1" dirty="0">
                <a:latin typeface="맑은 고딕" panose="020B0503020000020004" pitchFamily="50" charset="-127"/>
                <a:ea typeface="맑은 고딕" panose="020B0503020000020004" pitchFamily="50" charset="-127"/>
              </a:rPr>
              <a:t>DB</a:t>
            </a:r>
            <a:r>
              <a:rPr lang="ko-KR" altLang="en-US" sz="1400" b="1" dirty="0">
                <a:latin typeface="맑은 고딕" panose="020B0503020000020004" pitchFamily="50" charset="-127"/>
                <a:ea typeface="맑은 고딕" panose="020B0503020000020004" pitchFamily="50" charset="-127"/>
              </a:rPr>
              <a:t> 설계를 수행</a:t>
            </a:r>
            <a:endParaRPr lang="en-US" altLang="ko-KR" sz="1400" b="1" dirty="0">
              <a:latin typeface="맑은 고딕" panose="020B0503020000020004" pitchFamily="50" charset="-127"/>
              <a:ea typeface="맑은 고딕" panose="020B0503020000020004" pitchFamily="50" charset="-127"/>
            </a:endParaRPr>
          </a:p>
          <a:p>
            <a:pPr marL="1200150" lvl="2" indent="-285750">
              <a:lnSpc>
                <a:spcPct val="150000"/>
              </a:lnSpc>
              <a:buFontTx/>
              <a:buChar char="-"/>
            </a:pPr>
            <a:r>
              <a:rPr lang="ko-KR" altLang="en-US" sz="1400" b="1" dirty="0">
                <a:latin typeface="맑은 고딕" panose="020B0503020000020004" pitchFamily="50" charset="-127"/>
                <a:ea typeface="맑은 고딕" panose="020B0503020000020004" pitchFamily="50" charset="-127"/>
              </a:rPr>
              <a:t>넷째</a:t>
            </a:r>
            <a:r>
              <a:rPr lang="en-US" altLang="ko-KR" sz="1400" b="1" dirty="0">
                <a:latin typeface="맑은 고딕" panose="020B0503020000020004" pitchFamily="50" charset="-127"/>
                <a:ea typeface="맑은 고딕" panose="020B0503020000020004" pitchFamily="50" charset="-127"/>
              </a:rPr>
              <a:t>, </a:t>
            </a:r>
            <a:r>
              <a:rPr lang="ko-KR" altLang="en-US" sz="1400" b="1" dirty="0">
                <a:latin typeface="맑은 고딕" panose="020B0503020000020004" pitchFamily="50" charset="-127"/>
                <a:ea typeface="맑은 고딕" panose="020B0503020000020004" pitchFamily="50" charset="-127"/>
              </a:rPr>
              <a:t>데이터베이스 모델을 기술적인 파일 및 데이터베이스 </a:t>
            </a:r>
            <a:r>
              <a:rPr lang="ko-KR" altLang="en-US" sz="1400" b="1" dirty="0" err="1">
                <a:latin typeface="맑은 고딕" panose="020B0503020000020004" pitchFamily="50" charset="-127"/>
                <a:ea typeface="맑은 고딕" panose="020B0503020000020004" pitchFamily="50" charset="-127"/>
              </a:rPr>
              <a:t>설계안으로</a:t>
            </a:r>
            <a:r>
              <a:rPr lang="ko-KR" altLang="en-US" sz="1400" b="1" dirty="0">
                <a:latin typeface="맑은 고딕" panose="020B0503020000020004" pitchFamily="50" charset="-127"/>
                <a:ea typeface="맑은 고딕" panose="020B0503020000020004" pitchFamily="50" charset="-127"/>
              </a:rPr>
              <a:t> 변환</a:t>
            </a:r>
            <a:endParaRPr lang="en-US" altLang="ko-KR" sz="1400" b="1" dirty="0">
              <a:latin typeface="맑은 고딕" panose="020B0503020000020004" pitchFamily="50" charset="-127"/>
              <a:ea typeface="맑은 고딕" panose="020B0503020000020004" pitchFamily="50" charset="-127"/>
            </a:endParaRPr>
          </a:p>
          <a:p>
            <a:pPr marL="1200150" lvl="2" indent="-285750">
              <a:lnSpc>
                <a:spcPct val="150000"/>
              </a:lnSpc>
              <a:buFontTx/>
              <a:buChar char="-"/>
            </a:pPr>
            <a:r>
              <a:rPr lang="ko-KR" altLang="en-US" sz="1400" b="1" dirty="0">
                <a:latin typeface="맑은 고딕" panose="020B0503020000020004" pitchFamily="50" charset="-127"/>
                <a:ea typeface="맑은 고딕" panose="020B0503020000020004" pitchFamily="50" charset="-127"/>
              </a:rPr>
              <a:t>다섯째</a:t>
            </a:r>
            <a:r>
              <a:rPr lang="en-US" altLang="ko-KR" sz="1400" b="1" dirty="0">
                <a:latin typeface="맑은 고딕" panose="020B0503020000020004" pitchFamily="50" charset="-127"/>
                <a:ea typeface="맑은 고딕" panose="020B0503020000020004" pitchFamily="50" charset="-127"/>
              </a:rPr>
              <a:t>, </a:t>
            </a:r>
            <a:r>
              <a:rPr lang="ko-KR" altLang="en-US" sz="1400" b="1" dirty="0">
                <a:latin typeface="맑은 고딕" panose="020B0503020000020004" pitchFamily="50" charset="-127"/>
                <a:ea typeface="맑은 고딕" panose="020B0503020000020004" pitchFamily="50" charset="-127"/>
              </a:rPr>
              <a:t>데이터 저장 기술</a:t>
            </a:r>
            <a:r>
              <a:rPr lang="en-US" altLang="ko-KR" sz="1400" b="1" dirty="0">
                <a:latin typeface="맑은 고딕" panose="020B0503020000020004" pitchFamily="50" charset="-127"/>
                <a:ea typeface="맑은 고딕" panose="020B0503020000020004" pitchFamily="50" charset="-127"/>
              </a:rPr>
              <a:t>(CD-ROM, </a:t>
            </a:r>
            <a:r>
              <a:rPr lang="ko-KR" altLang="en-US" sz="1400" b="1" dirty="0">
                <a:latin typeface="맑은 고딕" panose="020B0503020000020004" pitchFamily="50" charset="-127"/>
                <a:ea typeface="맑은 고딕" panose="020B0503020000020004" pitchFamily="50" charset="-127"/>
              </a:rPr>
              <a:t>하드디스크</a:t>
            </a:r>
            <a:r>
              <a:rPr lang="en-US" altLang="ko-KR" sz="1400" b="1" dirty="0">
                <a:latin typeface="맑은 고딕" panose="020B0503020000020004" pitchFamily="50" charset="-127"/>
                <a:ea typeface="맑은 고딕" panose="020B0503020000020004" pitchFamily="50" charset="-127"/>
              </a:rPr>
              <a:t>, </a:t>
            </a:r>
            <a:r>
              <a:rPr lang="ko-KR" altLang="en-US" sz="1400" b="1" dirty="0" err="1">
                <a:latin typeface="맑은 고딕" panose="020B0503020000020004" pitchFamily="50" charset="-127"/>
                <a:ea typeface="맑은 고딕" panose="020B0503020000020004" pitchFamily="50" charset="-127"/>
              </a:rPr>
              <a:t>클라우드</a:t>
            </a:r>
            <a:r>
              <a:rPr lang="en-US" altLang="ko-KR" sz="1400" b="1" dirty="0">
                <a:latin typeface="맑은 고딕" panose="020B0503020000020004" pitchFamily="50" charset="-127"/>
                <a:ea typeface="맑은 고딕" panose="020B0503020000020004" pitchFamily="50" charset="-127"/>
              </a:rPr>
              <a:t> </a:t>
            </a:r>
            <a:r>
              <a:rPr lang="ko-KR" altLang="en-US" sz="1400" b="1" dirty="0">
                <a:latin typeface="맑은 고딕" panose="020B0503020000020004" pitchFamily="50" charset="-127"/>
                <a:ea typeface="맑은 고딕" panose="020B0503020000020004" pitchFamily="50" charset="-127"/>
              </a:rPr>
              <a:t>등</a:t>
            </a:r>
            <a:r>
              <a:rPr lang="en-US" altLang="ko-KR" sz="1400" b="1" dirty="0">
                <a:latin typeface="맑은 고딕" panose="020B0503020000020004" pitchFamily="50" charset="-127"/>
                <a:ea typeface="맑은 고딕" panose="020B0503020000020004" pitchFamily="50" charset="-127"/>
              </a:rPr>
              <a:t>)</a:t>
            </a:r>
            <a:r>
              <a:rPr lang="ko-KR" altLang="en-US" sz="1400" b="1" dirty="0">
                <a:latin typeface="맑은 고딕" panose="020B0503020000020004" pitchFamily="50" charset="-127"/>
                <a:ea typeface="맑은 고딕" panose="020B0503020000020004" pitchFamily="50" charset="-127"/>
              </a:rPr>
              <a:t> 중 효율적으로 정확하고 안전하게 </a:t>
            </a:r>
            <a:r>
              <a:rPr lang="en-US" altLang="ko-KR" sz="1400" b="1" dirty="0">
                <a:latin typeface="맑은 고딕" panose="020B0503020000020004" pitchFamily="50" charset="-127"/>
                <a:ea typeface="맑은 고딕" panose="020B0503020000020004" pitchFamily="50" charset="-127"/>
              </a:rPr>
              <a:t>DB</a:t>
            </a:r>
            <a:r>
              <a:rPr lang="ko-KR" altLang="en-US" sz="1400" b="1" dirty="0">
                <a:latin typeface="맑은 고딕" panose="020B0503020000020004" pitchFamily="50" charset="-127"/>
                <a:ea typeface="맑은 고딕" panose="020B0503020000020004" pitchFamily="50" charset="-127"/>
              </a:rPr>
              <a:t>를 다룰 수 있는 기술을 선택</a:t>
            </a:r>
            <a:endParaRPr kumimoji="1" lang="en-US" altLang="ko-KR" sz="1400" b="1" dirty="0">
              <a:latin typeface="맑은 고딕" panose="020B0503020000020004" pitchFamily="50" charset="-127"/>
              <a:ea typeface="맑은 고딕" panose="020B0503020000020004" pitchFamily="50" charset="-127"/>
            </a:endParaRPr>
          </a:p>
        </p:txBody>
      </p:sp>
      <p:sp>
        <p:nvSpPr>
          <p:cNvPr id="5" name="TextBox 4"/>
          <p:cNvSpPr txBox="1"/>
          <p:nvPr/>
        </p:nvSpPr>
        <p:spPr>
          <a:xfrm>
            <a:off x="3344613" y="705009"/>
            <a:ext cx="2366353" cy="400110"/>
          </a:xfrm>
          <a:prstGeom prst="rect">
            <a:avLst/>
          </a:prstGeom>
          <a:noFill/>
        </p:spPr>
        <p:txBody>
          <a:bodyPr wrap="none" rtlCol="0">
            <a:spAutoFit/>
          </a:bodyPr>
          <a:lstStyle/>
          <a:p>
            <a:r>
              <a:rPr lang="en-US" altLang="ko-KR" sz="2000" b="1" dirty="0">
                <a:solidFill>
                  <a:srgbClr val="0000FF"/>
                </a:solidFill>
                <a:latin typeface="+mn-ea"/>
                <a:ea typeface="+mn-ea"/>
              </a:rPr>
              <a:t>(</a:t>
            </a:r>
            <a:r>
              <a:rPr lang="ko-KR" altLang="en-US" sz="2000" b="1" dirty="0">
                <a:solidFill>
                  <a:srgbClr val="0000FF"/>
                </a:solidFill>
                <a:latin typeface="+mn-ea"/>
                <a:ea typeface="+mn-ea"/>
              </a:rPr>
              <a:t>물리적 설계 </a:t>
            </a:r>
            <a:r>
              <a:rPr lang="en-US" altLang="ko-KR" sz="2000" b="1" dirty="0">
                <a:solidFill>
                  <a:srgbClr val="0000FF"/>
                </a:solidFill>
                <a:latin typeface="+mn-ea"/>
                <a:ea typeface="+mn-ea"/>
              </a:rPr>
              <a:t>(DB))</a:t>
            </a:r>
            <a:endParaRPr lang="ko-KR" altLang="en-US" sz="2000" b="1" dirty="0">
              <a:solidFill>
                <a:srgbClr val="0000FF"/>
              </a:solidFill>
              <a:latin typeface="+mn-ea"/>
              <a:ea typeface="+mn-ea"/>
            </a:endParaRPr>
          </a:p>
        </p:txBody>
      </p:sp>
    </p:spTree>
    <p:extLst>
      <p:ext uri="{BB962C8B-B14F-4D97-AF65-F5344CB8AC3E}">
        <p14:creationId xmlns:p14="http://schemas.microsoft.com/office/powerpoint/2010/main" val="3962233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14039</TotalTime>
  <Words>3070</Words>
  <Application>Microsoft Office PowerPoint</Application>
  <PresentationFormat>A4 용지(210x297mm)</PresentationFormat>
  <Paragraphs>432</Paragraphs>
  <Slides>20</Slides>
  <Notes>0</Notes>
  <HiddenSlides>0</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20</vt:i4>
      </vt:variant>
    </vt:vector>
  </HeadingPairs>
  <TitlesOfParts>
    <vt:vector size="27" baseType="lpstr">
      <vt:lpstr>굴림</vt:lpstr>
      <vt:lpstr>맑은 고딕</vt:lpstr>
      <vt:lpstr>함초롬바탕</vt:lpstr>
      <vt:lpstr>Arial</vt:lpstr>
      <vt:lpstr>Times New Roman</vt:lpstr>
      <vt:lpstr>Wingdings</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슬라이드 1</dc:title>
  <dc:creator>user</dc:creator>
  <cp:lastModifiedBy>안 찬웅</cp:lastModifiedBy>
  <cp:revision>634</cp:revision>
  <cp:lastPrinted>2018-04-09T05:23:45Z</cp:lastPrinted>
  <dcterms:created xsi:type="dcterms:W3CDTF">2011-04-26T01:15:37Z</dcterms:created>
  <dcterms:modified xsi:type="dcterms:W3CDTF">2022-11-08T06:56:09Z</dcterms:modified>
</cp:coreProperties>
</file>