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67" r:id="rId2"/>
    <p:sldId id="501" r:id="rId3"/>
    <p:sldId id="444" r:id="rId4"/>
    <p:sldId id="502" r:id="rId5"/>
    <p:sldId id="430" r:id="rId6"/>
    <p:sldId id="503" r:id="rId7"/>
    <p:sldId id="441" r:id="rId8"/>
    <p:sldId id="504" r:id="rId9"/>
    <p:sldId id="443" r:id="rId10"/>
    <p:sldId id="505" r:id="rId11"/>
    <p:sldId id="442" r:id="rId12"/>
    <p:sldId id="506" r:id="rId13"/>
    <p:sldId id="507" r:id="rId14"/>
    <p:sldId id="509" r:id="rId15"/>
    <p:sldId id="422" r:id="rId16"/>
    <p:sldId id="510" r:id="rId17"/>
    <p:sldId id="418" r:id="rId18"/>
    <p:sldId id="515" r:id="rId19"/>
    <p:sldId id="516" r:id="rId20"/>
    <p:sldId id="517" r:id="rId21"/>
  </p:sldIdLst>
  <p:sldSz cx="9906000" cy="6858000" type="A4"/>
  <p:notesSz cx="6797675" cy="99266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1875">
          <p15:clr>
            <a:srgbClr val="A4A3A4"/>
          </p15:clr>
        </p15:guide>
        <p15:guide id="2" orient="horz" pos="1389">
          <p15:clr>
            <a:srgbClr val="A4A3A4"/>
          </p15:clr>
        </p15:guide>
        <p15:guide id="3" pos="7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CC"/>
    <a:srgbClr val="002060"/>
    <a:srgbClr val="FFC000"/>
    <a:srgbClr val="FF2929"/>
    <a:srgbClr val="00B0F0"/>
    <a:srgbClr val="FFFF00"/>
    <a:srgbClr val="92D050"/>
    <a:srgbClr val="00A9E9"/>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6292" autoAdjust="0"/>
  </p:normalViewPr>
  <p:slideViewPr>
    <p:cSldViewPr>
      <p:cViewPr varScale="1">
        <p:scale>
          <a:sx n="99" d="100"/>
          <a:sy n="99" d="100"/>
        </p:scale>
        <p:origin x="696" y="72"/>
      </p:cViewPr>
      <p:guideLst>
        <p:guide orient="horz" pos="1875"/>
        <p:guide orient="horz" pos="1389"/>
        <p:guide pos="71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A3B1955-716E-4E2F-9CDB-D214EFE62131}" type="datetimeFigureOut">
              <a:rPr lang="ko-KR" altLang="en-US" smtClean="0"/>
              <a:pPr/>
              <a:t>2022-11-08</a:t>
            </a:fld>
            <a:endParaRPr lang="ko-KR" altLang="en-US"/>
          </a:p>
        </p:txBody>
      </p:sp>
      <p:sp>
        <p:nvSpPr>
          <p:cNvPr id="4" name="바닥글 개체 틀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742CCE07-8B25-4032-905C-0AA9A2B37E8B}" type="slidenum">
              <a:rPr lang="ko-KR" altLang="en-US" smtClean="0"/>
              <a:pPr/>
              <a:t>‹#›</a:t>
            </a:fld>
            <a:endParaRPr lang="ko-KR" altLang="en-US"/>
          </a:p>
        </p:txBody>
      </p:sp>
    </p:spTree>
    <p:extLst>
      <p:ext uri="{BB962C8B-B14F-4D97-AF65-F5344CB8AC3E}">
        <p14:creationId xmlns:p14="http://schemas.microsoft.com/office/powerpoint/2010/main" val="593574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굴림" charset="-127"/>
                <a:ea typeface="굴림" charset="-127"/>
              </a:defRPr>
            </a:lvl1pPr>
          </a:lstStyle>
          <a:p>
            <a:pPr>
              <a:defRPr/>
            </a:pP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굴림" charset="-127"/>
                <a:ea typeface="굴림" charset="-127"/>
              </a:defRPr>
            </a:lvl1pPr>
          </a:lstStyle>
          <a:p>
            <a:pPr>
              <a:defRPr/>
            </a:pPr>
            <a:fld id="{657C7EE3-069B-46BE-B78B-3775ECA8C6B1}" type="datetimeFigureOut">
              <a:rPr lang="ko-KR" altLang="en-US"/>
              <a:pPr>
                <a:defRPr/>
              </a:pPr>
              <a:t>2022-11-08</a:t>
            </a:fld>
            <a:endParaRPr lang="ko-KR" altLang="en-US"/>
          </a:p>
        </p:txBody>
      </p:sp>
      <p:sp>
        <p:nvSpPr>
          <p:cNvPr id="4" name="슬라이드 이미지 개체 틀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굴림" charset="-127"/>
                <a:ea typeface="굴림" charset="-127"/>
              </a:defRPr>
            </a:lvl1pPr>
          </a:lstStyle>
          <a:p>
            <a:pPr>
              <a:defRPr/>
            </a:pP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굴림" charset="-127"/>
                <a:ea typeface="굴림" charset="-127"/>
              </a:defRPr>
            </a:lvl1pPr>
          </a:lstStyle>
          <a:p>
            <a:pPr>
              <a:defRPr/>
            </a:pPr>
            <a:fld id="{59D1809B-33D0-4110-B41A-2C1B9F1306FE}" type="slidenum">
              <a:rPr lang="ko-KR" altLang="en-US"/>
              <a:pPr>
                <a:defRPr/>
              </a:pPr>
              <a:t>‹#›</a:t>
            </a:fld>
            <a:endParaRPr lang="ko-KR" altLang="en-US"/>
          </a:p>
        </p:txBody>
      </p:sp>
    </p:spTree>
    <p:extLst>
      <p:ext uri="{BB962C8B-B14F-4D97-AF65-F5344CB8AC3E}">
        <p14:creationId xmlns:p14="http://schemas.microsoft.com/office/powerpoint/2010/main" val="37416601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9D1809B-33D0-4110-B41A-2C1B9F1306FE}" type="slidenum">
              <a:rPr lang="ko-KR" altLang="en-US" smtClean="0"/>
              <a:pPr>
                <a:defRPr/>
              </a:pPr>
              <a:t>6</a:t>
            </a:fld>
            <a:endParaRPr lang="ko-KR" altLang="en-US"/>
          </a:p>
        </p:txBody>
      </p:sp>
    </p:spTree>
    <p:extLst>
      <p:ext uri="{BB962C8B-B14F-4D97-AF65-F5344CB8AC3E}">
        <p14:creationId xmlns:p14="http://schemas.microsoft.com/office/powerpoint/2010/main" val="347878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9D1809B-33D0-4110-B41A-2C1B9F1306FE}" type="slidenum">
              <a:rPr lang="ko-KR" altLang="en-US" smtClean="0"/>
              <a:pPr>
                <a:defRPr/>
              </a:pPr>
              <a:t>7</a:t>
            </a:fld>
            <a:endParaRPr lang="ko-KR" altLang="en-US"/>
          </a:p>
        </p:txBody>
      </p:sp>
    </p:spTree>
    <p:extLst>
      <p:ext uri="{BB962C8B-B14F-4D97-AF65-F5344CB8AC3E}">
        <p14:creationId xmlns:p14="http://schemas.microsoft.com/office/powerpoint/2010/main" val="241476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34"/>
            <a:ext cx="8420100" cy="1470025"/>
          </a:xfrm>
        </p:spPr>
        <p:txBody>
          <a:bodyPr/>
          <a:lstStyle/>
          <a:p>
            <a:r>
              <a:rPr lang="ko-KR" altLang="en-US"/>
              <a:t>마스터 제목 스타일 편집</a:t>
            </a:r>
          </a:p>
        </p:txBody>
      </p:sp>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vl1pPr>
          </a:lstStyle>
          <a:p>
            <a:pPr>
              <a:defRPr/>
            </a:pPr>
            <a:fld id="{7878D101-1161-4D6C-ACB2-AB3788BC2AAE}" type="datetimeFigureOut">
              <a:rPr lang="ko-KR" altLang="en-US"/>
              <a:pPr>
                <a:defRPr/>
              </a:pPr>
              <a:t>2022-11-08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E00607FB-521D-4D3D-B462-A7126A20EF48}" type="slidenum">
              <a:rPr lang="ko-KR" altLang="en-US"/>
              <a:pPr>
                <a:defRPr/>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C5749499-F366-435C-97E2-A397CCAAC5C0}" type="datetimeFigureOut">
              <a:rPr lang="ko-KR" altLang="en-US"/>
              <a:pPr>
                <a:defRPr/>
              </a:pPr>
              <a:t>2022-11-08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BF31BDE-D92C-49DC-A479-F68900D56E42}"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274647"/>
            <a:ext cx="222885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95300" y="274647"/>
            <a:ext cx="652145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B7D3E0C8-9343-4926-875F-BAB202B4D1F2}" type="datetimeFigureOut">
              <a:rPr lang="ko-KR" altLang="en-US"/>
              <a:pPr>
                <a:defRPr/>
              </a:pPr>
              <a:t>2022-11-08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48BDFC57-DA3F-4604-83A9-D7A6366190FF}" type="slidenum">
              <a:rPr lang="ko-KR" altLang="en-US"/>
              <a:pPr>
                <a:defRPr/>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82D09743-AF4F-4304-9AE5-AC906F68B014}" type="datetimeFigureOut">
              <a:rPr lang="ko-KR" altLang="en-US"/>
              <a:pPr>
                <a:defRPr/>
              </a:pPr>
              <a:t>2022-11-08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937447E-607C-47E0-B1DB-8C2C74FF4B4D}" type="slidenum">
              <a:rPr lang="ko-KR" altLang="en-US"/>
              <a:pPr>
                <a:defRP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09"/>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5A4B3630-CC99-4944-AF49-0AFCB121755B}" type="datetimeFigureOut">
              <a:rPr lang="ko-KR" altLang="en-US"/>
              <a:pPr>
                <a:defRPr/>
              </a:pPr>
              <a:t>2022-11-08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24EE3F11-36BD-4774-9E9B-D9FA5EA1339E}" type="slidenum">
              <a:rPr lang="ko-KR" altLang="en-US"/>
              <a:pPr>
                <a:defRPr/>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p:cNvSpPr>
            <a:spLocks noGrp="1"/>
          </p:cNvSpPr>
          <p:nvPr>
            <p:ph type="dt" sz="half" idx="10"/>
          </p:nvPr>
        </p:nvSpPr>
        <p:spPr/>
        <p:txBody>
          <a:bodyPr/>
          <a:lstStyle>
            <a:lvl1pPr>
              <a:defRPr/>
            </a:lvl1pPr>
          </a:lstStyle>
          <a:p>
            <a:pPr>
              <a:defRPr/>
            </a:pPr>
            <a:fld id="{8DC383C1-5057-47FC-9827-C62F3DBE2EDB}" type="datetimeFigureOut">
              <a:rPr lang="ko-KR" altLang="en-US"/>
              <a:pPr>
                <a:defRPr/>
              </a:pPr>
              <a:t>2022-11-08</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79939043-C440-48F9-B05F-11778C59E2B3}" type="slidenum">
              <a:rPr lang="ko-KR" altLang="en-US"/>
              <a:pPr>
                <a:defRPr/>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p:cNvSpPr>
            <a:spLocks noGrp="1"/>
          </p:cNvSpPr>
          <p:nvPr>
            <p:ph type="dt" sz="half" idx="10"/>
          </p:nvPr>
        </p:nvSpPr>
        <p:spPr/>
        <p:txBody>
          <a:bodyPr/>
          <a:lstStyle>
            <a:lvl1pPr>
              <a:defRPr/>
            </a:lvl1pPr>
          </a:lstStyle>
          <a:p>
            <a:pPr>
              <a:defRPr/>
            </a:pPr>
            <a:fld id="{6821F54E-B6F6-454C-B0FD-A564083AF7AC}" type="datetimeFigureOut">
              <a:rPr lang="ko-KR" altLang="en-US"/>
              <a:pPr>
                <a:defRPr/>
              </a:pPr>
              <a:t>2022-11-08</a:t>
            </a:fld>
            <a:endParaRPr lang="ko-KR" altLang="en-US"/>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pPr>
              <a:defRPr/>
            </a:pPr>
            <a:fld id="{C130099E-17CD-46BA-90C5-DB4E52058E38}" type="slidenum">
              <a:rPr lang="ko-KR" altLang="en-US"/>
              <a:pPr>
                <a:defRPr/>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p:cNvSpPr>
            <a:spLocks noGrp="1"/>
          </p:cNvSpPr>
          <p:nvPr>
            <p:ph type="dt" sz="half" idx="10"/>
          </p:nvPr>
        </p:nvSpPr>
        <p:spPr/>
        <p:txBody>
          <a:bodyPr/>
          <a:lstStyle>
            <a:lvl1pPr>
              <a:defRPr/>
            </a:lvl1pPr>
          </a:lstStyle>
          <a:p>
            <a:pPr>
              <a:defRPr/>
            </a:pPr>
            <a:fld id="{79F8B354-035F-424C-A3DE-4FEC5D52E3C4}" type="datetimeFigureOut">
              <a:rPr lang="ko-KR" altLang="en-US"/>
              <a:pPr>
                <a:defRPr/>
              </a:pPr>
              <a:t>2022-11-08</a:t>
            </a:fld>
            <a:endParaRPr lang="ko-KR" altLang="en-US"/>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pPr>
              <a:defRPr/>
            </a:pPr>
            <a:fld id="{0024E9E4-CEC5-4D9E-B323-19FC72AB9760}" type="slidenum">
              <a:rPr lang="ko-KR" altLang="en-US"/>
              <a:pPr>
                <a:defRPr/>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992F474E-C1A0-410D-B3E7-E482D7342806}" type="datetimeFigureOut">
              <a:rPr lang="ko-KR" altLang="en-US"/>
              <a:pPr>
                <a:defRPr/>
              </a:pPr>
              <a:t>2022-11-08</a:t>
            </a:fld>
            <a:endParaRPr lang="ko-KR" altLang="en-US"/>
          </a:p>
        </p:txBody>
      </p:sp>
      <p:sp>
        <p:nvSpPr>
          <p:cNvPr id="3" name="바닥글 개체 틀 4"/>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p:cNvSpPr>
            <a:spLocks noGrp="1"/>
          </p:cNvSpPr>
          <p:nvPr>
            <p:ph type="sldNum" sz="quarter" idx="12"/>
          </p:nvPr>
        </p:nvSpPr>
        <p:spPr/>
        <p:txBody>
          <a:bodyPr/>
          <a:lstStyle>
            <a:lvl1pPr>
              <a:defRPr/>
            </a:lvl1pPr>
          </a:lstStyle>
          <a:p>
            <a:pPr>
              <a:defRPr/>
            </a:pPr>
            <a:fld id="{BBE45BC8-B5E8-4C9B-B303-00ACA61B81E0}"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6975C846-6CBE-485C-907C-E6103A14D681}" type="datetimeFigureOut">
              <a:rPr lang="ko-KR" altLang="en-US"/>
              <a:pPr>
                <a:defRPr/>
              </a:pPr>
              <a:t>2022-11-08</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E21621BD-74D2-4DFC-806D-216FE1234D9C}"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4C19FCD4-447F-417A-AAE6-883F50C2E8E7}" type="datetimeFigureOut">
              <a:rPr lang="ko-KR" altLang="en-US"/>
              <a:pPr>
                <a:defRPr/>
              </a:pPr>
              <a:t>2022-11-08</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F01A48D6-73A0-4153-AB38-26641373E867}"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p:cNvSpPr>
            <a:spLocks noGrp="1"/>
          </p:cNvSpPr>
          <p:nvPr>
            <p:ph type="body" idx="1"/>
          </p:nvPr>
        </p:nvSpPr>
        <p:spPr bwMode="auto">
          <a:xfrm>
            <a:off x="495300" y="1600206"/>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300" y="6356358"/>
            <a:ext cx="23114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6569649D-10B1-4579-8892-7C4E9E4F9703}" type="datetimeFigureOut">
              <a:rPr lang="ko-KR" altLang="en-US"/>
              <a:pPr>
                <a:defRPr/>
              </a:pPr>
              <a:t>2022-11-08</a:t>
            </a:fld>
            <a:endParaRPr lang="ko-KR" altLang="en-US"/>
          </a:p>
        </p:txBody>
      </p:sp>
      <p:sp>
        <p:nvSpPr>
          <p:cNvPr id="5" name="바닥글 개체 틀 4"/>
          <p:cNvSpPr>
            <a:spLocks noGrp="1"/>
          </p:cNvSpPr>
          <p:nvPr>
            <p:ph type="ftr" sz="quarter" idx="3"/>
          </p:nvPr>
        </p:nvSpPr>
        <p:spPr>
          <a:xfrm>
            <a:off x="3384550" y="6356358"/>
            <a:ext cx="31369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p:cNvSpPr>
            <a:spLocks noGrp="1"/>
          </p:cNvSpPr>
          <p:nvPr>
            <p:ph type="sldNum" sz="quarter" idx="4"/>
          </p:nvPr>
        </p:nvSpPr>
        <p:spPr>
          <a:xfrm>
            <a:off x="7099300" y="6356358"/>
            <a:ext cx="23114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05075A1B-5DFA-4E64-8B81-5687C4247660}"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0"/>
            <a:ext cx="9633072" cy="659849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081" name="TextBox 133"/>
          <p:cNvSpPr txBox="1">
            <a:spLocks noChangeArrowheads="1"/>
          </p:cNvSpPr>
          <p:nvPr/>
        </p:nvSpPr>
        <p:spPr bwMode="auto">
          <a:xfrm>
            <a:off x="992560" y="2754158"/>
            <a:ext cx="7632848" cy="1200329"/>
          </a:xfrm>
          <a:prstGeom prst="rect">
            <a:avLst/>
          </a:prstGeom>
          <a:noFill/>
          <a:ln w="9525">
            <a:noFill/>
            <a:miter lim="800000"/>
            <a:headEnd/>
            <a:tailEnd/>
          </a:ln>
        </p:spPr>
        <p:txBody>
          <a:bodyPr wrap="square">
            <a:spAutoFit/>
          </a:bodyPr>
          <a:lstStyle/>
          <a:p>
            <a:pPr algn="ctr"/>
            <a:r>
              <a:rPr kumimoji="0" lang="ko-KR" altLang="en-US" sz="4000" dirty="0">
                <a:latin typeface="Arial" charset="0"/>
                <a:ea typeface="HY견고딕" pitchFamily="18" charset="-127"/>
                <a:cs typeface="Arial" charset="0"/>
              </a:rPr>
              <a:t>플랫폼</a:t>
            </a:r>
            <a:r>
              <a:rPr kumimoji="0" lang="en-US" altLang="ko-KR" sz="4000" dirty="0">
                <a:latin typeface="Arial" charset="0"/>
                <a:ea typeface="HY견고딕" pitchFamily="18" charset="-127"/>
                <a:cs typeface="Arial" charset="0"/>
              </a:rPr>
              <a:t> </a:t>
            </a:r>
            <a:r>
              <a:rPr kumimoji="0" lang="ko-KR" altLang="en-US" sz="4000">
                <a:latin typeface="Arial" charset="0"/>
                <a:ea typeface="HY견고딕" pitchFamily="18" charset="-127"/>
                <a:cs typeface="Arial" charset="0"/>
              </a:rPr>
              <a:t>개발 생명주기</a:t>
            </a:r>
            <a:r>
              <a:rPr kumimoji="0" lang="en-US" altLang="ko-KR" sz="4000">
                <a:latin typeface="Arial" charset="0"/>
                <a:ea typeface="HY견고딕" pitchFamily="18" charset="-127"/>
                <a:cs typeface="Arial" charset="0"/>
              </a:rPr>
              <a:t>(</a:t>
            </a:r>
            <a:r>
              <a:rPr kumimoji="0" lang="en-US" altLang="ko-KR" sz="4000" dirty="0">
                <a:latin typeface="Arial" charset="0"/>
                <a:ea typeface="HY견고딕" pitchFamily="18" charset="-127"/>
                <a:cs typeface="Arial" charset="0"/>
              </a:rPr>
              <a:t>4)</a:t>
            </a:r>
          </a:p>
          <a:p>
            <a:pPr algn="ctr"/>
            <a:r>
              <a:rPr kumimoji="0" lang="en-US" altLang="ko-KR" sz="3200" dirty="0">
                <a:latin typeface="Arial" charset="0"/>
                <a:ea typeface="HY견고딕" pitchFamily="18" charset="-127"/>
                <a:cs typeface="Arial" charset="0"/>
              </a:rPr>
              <a:t>(PDLC: </a:t>
            </a:r>
            <a:r>
              <a:rPr kumimoji="0" lang="en-US" altLang="ko-KR" sz="3200" dirty="0">
                <a:solidFill>
                  <a:srgbClr val="0000FF"/>
                </a:solidFill>
                <a:latin typeface="Arial" charset="0"/>
                <a:ea typeface="HY견고딕" pitchFamily="18" charset="-127"/>
                <a:cs typeface="Arial" charset="0"/>
              </a:rPr>
              <a:t>P</a:t>
            </a:r>
            <a:r>
              <a:rPr kumimoji="0" lang="en-US" altLang="ko-KR" sz="3200" dirty="0">
                <a:latin typeface="Arial" charset="0"/>
                <a:ea typeface="HY견고딕" pitchFamily="18" charset="-127"/>
                <a:cs typeface="Arial" charset="0"/>
              </a:rPr>
              <a:t>latform</a:t>
            </a:r>
            <a:r>
              <a:rPr kumimoji="0" lang="ko-KR" altLang="en-US" sz="3200" dirty="0">
                <a:latin typeface="Arial" charset="0"/>
                <a:ea typeface="HY견고딕" pitchFamily="18" charset="-127"/>
                <a:cs typeface="Arial" charset="0"/>
              </a:rPr>
              <a:t> </a:t>
            </a:r>
            <a:r>
              <a:rPr kumimoji="0" lang="en-US" altLang="ko-KR" sz="3200" dirty="0">
                <a:solidFill>
                  <a:srgbClr val="0000FF"/>
                </a:solidFill>
                <a:latin typeface="Arial" charset="0"/>
                <a:ea typeface="HY견고딕" pitchFamily="18" charset="-127"/>
                <a:cs typeface="Arial" charset="0"/>
              </a:rPr>
              <a:t>D</a:t>
            </a:r>
            <a:r>
              <a:rPr kumimoji="0" lang="en-US" altLang="ko-KR" sz="3200" dirty="0">
                <a:latin typeface="Arial" charset="0"/>
                <a:ea typeface="HY견고딕" pitchFamily="18" charset="-127"/>
                <a:cs typeface="Arial" charset="0"/>
              </a:rPr>
              <a:t>evelopment </a:t>
            </a:r>
            <a:r>
              <a:rPr kumimoji="0" lang="en-US" altLang="ko-KR" sz="3200" dirty="0">
                <a:solidFill>
                  <a:srgbClr val="0000FF"/>
                </a:solidFill>
                <a:latin typeface="Arial" charset="0"/>
                <a:ea typeface="HY견고딕" pitchFamily="18" charset="-127"/>
                <a:cs typeface="Arial" charset="0"/>
              </a:rPr>
              <a:t>L</a:t>
            </a:r>
            <a:r>
              <a:rPr kumimoji="0" lang="en-US" altLang="ko-KR" sz="3200" dirty="0">
                <a:latin typeface="Arial" charset="0"/>
                <a:ea typeface="HY견고딕" pitchFamily="18" charset="-127"/>
                <a:cs typeface="Arial" charset="0"/>
              </a:rPr>
              <a:t>ife </a:t>
            </a:r>
            <a:r>
              <a:rPr kumimoji="0" lang="en-US" altLang="ko-KR" sz="3200" dirty="0">
                <a:solidFill>
                  <a:srgbClr val="0000FF"/>
                </a:solidFill>
                <a:latin typeface="Arial" charset="0"/>
                <a:ea typeface="HY견고딕" pitchFamily="18" charset="-127"/>
                <a:cs typeface="Arial" charset="0"/>
              </a:rPr>
              <a:t>C</a:t>
            </a:r>
            <a:r>
              <a:rPr kumimoji="0" lang="en-US" altLang="ko-KR" sz="3200" dirty="0">
                <a:latin typeface="Arial" charset="0"/>
                <a:ea typeface="HY견고딕" pitchFamily="18" charset="-127"/>
                <a:cs typeface="Arial" charset="0"/>
              </a:rPr>
              <a:t>ycle) </a:t>
            </a:r>
          </a:p>
        </p:txBody>
      </p:sp>
    </p:spTree>
    <p:extLst>
      <p:ext uri="{BB962C8B-B14F-4D97-AF65-F5344CB8AC3E}">
        <p14:creationId xmlns:p14="http://schemas.microsoft.com/office/powerpoint/2010/main" val="121200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상자 7"/>
          <p:cNvSpPr txBox="1"/>
          <p:nvPr/>
        </p:nvSpPr>
        <p:spPr>
          <a:xfrm>
            <a:off x="488504" y="1328282"/>
            <a:ext cx="8712968" cy="1292662"/>
          </a:xfrm>
          <a:prstGeom prst="rect">
            <a:avLst/>
          </a:prstGeom>
          <a:noFill/>
          <a:ln>
            <a:solidFill>
              <a:srgbClr val="7030A0"/>
            </a:solidFill>
          </a:ln>
        </p:spPr>
        <p:txBody>
          <a:bodyPr wrap="square" rtlCol="0">
            <a:spAutoFit/>
          </a:bodyPr>
          <a:lstStyle/>
          <a:p>
            <a:pPr marL="342900" lvl="1" indent="-342900">
              <a:lnSpc>
                <a:spcPct val="150000"/>
              </a:lnSpc>
              <a:buFont typeface="+mj-ea"/>
              <a:buAutoNum type="circleNumDbPlain" startAt="4"/>
            </a:pPr>
            <a:r>
              <a:rPr lang="en-US" altLang="ko-KR" sz="1400" b="1" dirty="0">
                <a:latin typeface="맑은 고딕" panose="020B0503020000020004" pitchFamily="50" charset="-127"/>
                <a:ea typeface="맑은 고딕" panose="020B0503020000020004" pitchFamily="50" charset="-127"/>
              </a:rPr>
              <a:t>Are the boundaries clear? - Boundary (level) representation of system/module/function, boundary expression of platform and stakeholder, etc.</a:t>
            </a:r>
            <a:endParaRPr kumimoji="1"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en-US" altLang="ko-KR" sz="1200" b="1" dirty="0">
                <a:latin typeface="맑은 고딕" panose="020B0503020000020004" pitchFamily="50" charset="-127"/>
                <a:ea typeface="맑은 고딕" panose="020B0503020000020004" pitchFamily="50" charset="-127"/>
              </a:rPr>
              <a:t>The boundaries between the platform and the external environment must be clear in the platform architecture</a:t>
            </a:r>
          </a:p>
        </p:txBody>
      </p:sp>
      <p:sp>
        <p:nvSpPr>
          <p:cNvPr id="6" name="모서리가 둥근 직사각형 5"/>
          <p:cNvSpPr/>
          <p:nvPr/>
        </p:nvSpPr>
        <p:spPr>
          <a:xfrm>
            <a:off x="861133" y="3068960"/>
            <a:ext cx="3869483" cy="2290417"/>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100" b="1" dirty="0"/>
              <a:t>Platform</a:t>
            </a:r>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ko-KR" altLang="en-US" sz="1100" b="1" dirty="0"/>
          </a:p>
        </p:txBody>
      </p:sp>
      <p:grpSp>
        <p:nvGrpSpPr>
          <p:cNvPr id="7" name="그룹 6"/>
          <p:cNvGrpSpPr/>
          <p:nvPr/>
        </p:nvGrpSpPr>
        <p:grpSpPr>
          <a:xfrm>
            <a:off x="5460177" y="3143501"/>
            <a:ext cx="3506322" cy="2085741"/>
            <a:chOff x="5292080" y="2079331"/>
            <a:chExt cx="3012742" cy="1792134"/>
          </a:xfrm>
        </p:grpSpPr>
        <p:grpSp>
          <p:nvGrpSpPr>
            <p:cNvPr id="8" name="그룹 7"/>
            <p:cNvGrpSpPr/>
            <p:nvPr/>
          </p:nvGrpSpPr>
          <p:grpSpPr>
            <a:xfrm>
              <a:off x="5292080" y="2079331"/>
              <a:ext cx="3012742" cy="1792134"/>
              <a:chOff x="611560" y="1707654"/>
              <a:chExt cx="4608512" cy="2741380"/>
            </a:xfrm>
          </p:grpSpPr>
          <p:sp>
            <p:nvSpPr>
              <p:cNvPr id="10" name="왼쪽/오른쪽 화살표 9"/>
              <p:cNvSpPr/>
              <p:nvPr/>
            </p:nvSpPr>
            <p:spPr>
              <a:xfrm>
                <a:off x="1462716" y="2355726"/>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11" name="왼쪽/오른쪽 화살표 10"/>
              <p:cNvSpPr/>
              <p:nvPr/>
            </p:nvSpPr>
            <p:spPr>
              <a:xfrm>
                <a:off x="3851920" y="2355726"/>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12" name="왼쪽/오른쪽 화살표 11"/>
              <p:cNvSpPr/>
              <p:nvPr/>
            </p:nvSpPr>
            <p:spPr>
              <a:xfrm rot="5400000">
                <a:off x="2463957" y="3398843"/>
                <a:ext cx="259889" cy="180036"/>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13" name="모서리가 둥근 직사각형 12"/>
              <p:cNvSpPr/>
              <p:nvPr/>
            </p:nvSpPr>
            <p:spPr>
              <a:xfrm>
                <a:off x="2044360" y="1707654"/>
                <a:ext cx="1728192" cy="1584176"/>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100" b="1" dirty="0"/>
                  <a:t>Platform</a:t>
                </a:r>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ko-KR" altLang="en-US" sz="1100" b="1" dirty="0"/>
              </a:p>
            </p:txBody>
          </p:sp>
          <p:sp>
            <p:nvSpPr>
              <p:cNvPr id="14" name="모서리가 둥근 직사각형 13"/>
              <p:cNvSpPr/>
              <p:nvPr/>
            </p:nvSpPr>
            <p:spPr>
              <a:xfrm>
                <a:off x="611560" y="1739121"/>
                <a:ext cx="792088" cy="15527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700" b="1" dirty="0"/>
                  <a:t>External</a:t>
                </a:r>
              </a:p>
              <a:p>
                <a:pPr algn="ctr"/>
                <a:r>
                  <a:rPr lang="en-US" altLang="ko-KR" sz="700" b="1" dirty="0"/>
                  <a:t>API</a:t>
                </a:r>
              </a:p>
            </p:txBody>
          </p:sp>
          <p:sp>
            <p:nvSpPr>
              <p:cNvPr id="15" name="모서리가 둥근 직사각형 14"/>
              <p:cNvSpPr/>
              <p:nvPr/>
            </p:nvSpPr>
            <p:spPr>
              <a:xfrm>
                <a:off x="4427984" y="1739121"/>
                <a:ext cx="792088" cy="1552709"/>
              </a:xfrm>
              <a:prstGeom prst="roundRect">
                <a:avLst/>
              </a:prstGeom>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altLang="ko-KR" sz="700" b="1" dirty="0"/>
                  <a:t>Other</a:t>
                </a:r>
              </a:p>
              <a:p>
                <a:pPr algn="ctr"/>
                <a:r>
                  <a:rPr lang="en-US" altLang="ko-KR" sz="700" b="1" dirty="0"/>
                  <a:t>Platform</a:t>
                </a:r>
                <a:endParaRPr lang="ko-KR" altLang="en-US" sz="700" b="1" dirty="0"/>
              </a:p>
            </p:txBody>
          </p:sp>
          <p:sp>
            <p:nvSpPr>
              <p:cNvPr id="16" name="모서리가 둥근 직사각형 15"/>
              <p:cNvSpPr/>
              <p:nvPr/>
            </p:nvSpPr>
            <p:spPr>
              <a:xfrm>
                <a:off x="611560" y="3728954"/>
                <a:ext cx="4608512" cy="72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200" b="1" dirty="0"/>
                  <a:t>Network / framework infrastructure</a:t>
                </a:r>
                <a:endParaRPr lang="ko-KR" altLang="en-US" sz="1200" b="1" dirty="0"/>
              </a:p>
            </p:txBody>
          </p:sp>
        </p:grpSp>
        <p:sp>
          <p:nvSpPr>
            <p:cNvPr id="9" name="왼쪽/오른쪽 화살표 8"/>
            <p:cNvSpPr/>
            <p:nvPr/>
          </p:nvSpPr>
          <p:spPr>
            <a:xfrm rot="5400000">
              <a:off x="6922163" y="3173915"/>
              <a:ext cx="169898" cy="117696"/>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grpSp>
      <p:sp>
        <p:nvSpPr>
          <p:cNvPr id="17" name="왼쪽/오른쪽 화살표 16"/>
          <p:cNvSpPr/>
          <p:nvPr/>
        </p:nvSpPr>
        <p:spPr>
          <a:xfrm>
            <a:off x="1727868" y="3636578"/>
            <a:ext cx="393349" cy="219145"/>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18" name="왼쪽/오른쪽 화살표 17"/>
          <p:cNvSpPr/>
          <p:nvPr/>
        </p:nvSpPr>
        <p:spPr>
          <a:xfrm>
            <a:off x="3545661" y="3636578"/>
            <a:ext cx="393349" cy="219145"/>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19" name="왼쪽/오른쪽 화살표 18"/>
          <p:cNvSpPr/>
          <p:nvPr/>
        </p:nvSpPr>
        <p:spPr>
          <a:xfrm rot="5400000">
            <a:off x="2489648" y="4430219"/>
            <a:ext cx="197733" cy="136978"/>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20" name="모서리가 둥근 직사각형 19"/>
          <p:cNvSpPr/>
          <p:nvPr/>
        </p:nvSpPr>
        <p:spPr>
          <a:xfrm>
            <a:off x="1080278" y="3167442"/>
            <a:ext cx="602649" cy="11813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700" b="1" dirty="0"/>
              <a:t>External</a:t>
            </a:r>
          </a:p>
          <a:p>
            <a:pPr algn="ctr"/>
            <a:r>
              <a:rPr lang="en-US" altLang="ko-KR" sz="700" b="1" dirty="0"/>
              <a:t>API</a:t>
            </a:r>
          </a:p>
        </p:txBody>
      </p:sp>
      <p:sp>
        <p:nvSpPr>
          <p:cNvPr id="21" name="모서리가 둥근 직사각형 20"/>
          <p:cNvSpPr/>
          <p:nvPr/>
        </p:nvSpPr>
        <p:spPr>
          <a:xfrm>
            <a:off x="3983951" y="3167442"/>
            <a:ext cx="602649" cy="1181357"/>
          </a:xfrm>
          <a:prstGeom prst="roundRect">
            <a:avLst/>
          </a:prstGeom>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altLang="ko-KR" sz="700" b="1" dirty="0"/>
              <a:t>Other</a:t>
            </a:r>
          </a:p>
          <a:p>
            <a:pPr algn="ctr"/>
            <a:r>
              <a:rPr lang="en-US" altLang="ko-KR" sz="700" b="1" dirty="0"/>
              <a:t>Platform</a:t>
            </a:r>
            <a:endParaRPr lang="ko-KR" altLang="en-US" sz="700" b="1" dirty="0"/>
          </a:p>
        </p:txBody>
      </p:sp>
      <p:sp>
        <p:nvSpPr>
          <p:cNvPr id="23" name="모서리가 둥근 직사각형 22"/>
          <p:cNvSpPr/>
          <p:nvPr/>
        </p:nvSpPr>
        <p:spPr>
          <a:xfrm>
            <a:off x="1080278" y="4681379"/>
            <a:ext cx="3506322" cy="5478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700" b="1" dirty="0"/>
              <a:t>Network / framework infrastructure</a:t>
            </a:r>
            <a:endParaRPr lang="ko-KR" altLang="en-US" sz="700" b="1" dirty="0"/>
          </a:p>
        </p:txBody>
      </p:sp>
      <p:sp>
        <p:nvSpPr>
          <p:cNvPr id="24" name="왼쪽/오른쪽 화살표 23"/>
          <p:cNvSpPr/>
          <p:nvPr/>
        </p:nvSpPr>
        <p:spPr>
          <a:xfrm rot="5400000">
            <a:off x="2977419" y="4417412"/>
            <a:ext cx="197733" cy="136978"/>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grpSp>
        <p:nvGrpSpPr>
          <p:cNvPr id="25" name="그룹 24"/>
          <p:cNvGrpSpPr/>
          <p:nvPr/>
        </p:nvGrpSpPr>
        <p:grpSpPr>
          <a:xfrm>
            <a:off x="2372659" y="3466271"/>
            <a:ext cx="967846" cy="802501"/>
            <a:chOff x="5580111" y="1868193"/>
            <a:chExt cx="3396966" cy="2816633"/>
          </a:xfrm>
        </p:grpSpPr>
        <p:sp>
          <p:nvSpPr>
            <p:cNvPr id="26" name="모서리가 둥근 직사각형 25"/>
            <p:cNvSpPr/>
            <p:nvPr/>
          </p:nvSpPr>
          <p:spPr>
            <a:xfrm>
              <a:off x="5580112" y="1873031"/>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200" dirty="0"/>
            </a:p>
          </p:txBody>
        </p:sp>
        <p:sp>
          <p:nvSpPr>
            <p:cNvPr id="27" name="모서리가 둥근 직사각형 26"/>
            <p:cNvSpPr/>
            <p:nvPr/>
          </p:nvSpPr>
          <p:spPr>
            <a:xfrm>
              <a:off x="5580112" y="1873031"/>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b="1" dirty="0"/>
                <a:t>숙소 관리 모듈</a:t>
              </a:r>
            </a:p>
          </p:txBody>
        </p:sp>
        <p:sp>
          <p:nvSpPr>
            <p:cNvPr id="28" name="모서리가 둥근 직사각형 27"/>
            <p:cNvSpPr/>
            <p:nvPr/>
          </p:nvSpPr>
          <p:spPr>
            <a:xfrm>
              <a:off x="5652121" y="2173110"/>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숙소 제공</a:t>
              </a:r>
            </a:p>
          </p:txBody>
        </p:sp>
        <p:sp>
          <p:nvSpPr>
            <p:cNvPr id="29" name="모서리가 둥근 직사각형 28"/>
            <p:cNvSpPr/>
            <p:nvPr/>
          </p:nvSpPr>
          <p:spPr>
            <a:xfrm>
              <a:off x="5647117" y="2485337"/>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숙소 예약</a:t>
              </a:r>
            </a:p>
          </p:txBody>
        </p:sp>
        <p:sp>
          <p:nvSpPr>
            <p:cNvPr id="30" name="모서리가 둥근 직사각형 29"/>
            <p:cNvSpPr/>
            <p:nvPr/>
          </p:nvSpPr>
          <p:spPr>
            <a:xfrm>
              <a:off x="7452320" y="1868193"/>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200" dirty="0"/>
            </a:p>
          </p:txBody>
        </p:sp>
        <p:sp>
          <p:nvSpPr>
            <p:cNvPr id="31" name="모서리가 둥근 직사각형 30"/>
            <p:cNvSpPr/>
            <p:nvPr/>
          </p:nvSpPr>
          <p:spPr>
            <a:xfrm>
              <a:off x="7452320" y="1868193"/>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b="1" dirty="0"/>
                <a:t>사용자 관리 모듈</a:t>
              </a:r>
            </a:p>
          </p:txBody>
        </p:sp>
        <p:sp>
          <p:nvSpPr>
            <p:cNvPr id="32" name="모서리가 둥근 직사각형 31"/>
            <p:cNvSpPr/>
            <p:nvPr/>
          </p:nvSpPr>
          <p:spPr>
            <a:xfrm>
              <a:off x="7519326" y="2177784"/>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회원가입</a:t>
              </a:r>
              <a:r>
                <a:rPr lang="en-US" altLang="ko-KR" sz="100" dirty="0"/>
                <a:t>/</a:t>
              </a:r>
              <a:r>
                <a:rPr lang="ko-KR" altLang="en-US" sz="100" dirty="0"/>
                <a:t>로그인</a:t>
              </a:r>
            </a:p>
          </p:txBody>
        </p:sp>
        <p:sp>
          <p:nvSpPr>
            <p:cNvPr id="33" name="모서리가 둥근 직사각형 32"/>
            <p:cNvSpPr/>
            <p:nvPr/>
          </p:nvSpPr>
          <p:spPr>
            <a:xfrm>
              <a:off x="7519325" y="2478059"/>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회원관리</a:t>
              </a:r>
            </a:p>
          </p:txBody>
        </p:sp>
        <p:sp>
          <p:nvSpPr>
            <p:cNvPr id="34" name="모서리가 둥근 직사각형 33"/>
            <p:cNvSpPr/>
            <p:nvPr/>
          </p:nvSpPr>
          <p:spPr>
            <a:xfrm>
              <a:off x="5596607" y="3658902"/>
              <a:ext cx="1524757" cy="615163"/>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200" dirty="0"/>
            </a:p>
          </p:txBody>
        </p:sp>
        <p:sp>
          <p:nvSpPr>
            <p:cNvPr id="35" name="모서리가 둥근 직사각형 34"/>
            <p:cNvSpPr/>
            <p:nvPr/>
          </p:nvSpPr>
          <p:spPr>
            <a:xfrm>
              <a:off x="5596607" y="3658902"/>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b="1" dirty="0"/>
                <a:t>데이터 분석 모듈</a:t>
              </a:r>
            </a:p>
          </p:txBody>
        </p:sp>
        <p:sp>
          <p:nvSpPr>
            <p:cNvPr id="36" name="모서리가 둥근 직사각형 35"/>
            <p:cNvSpPr/>
            <p:nvPr/>
          </p:nvSpPr>
          <p:spPr>
            <a:xfrm>
              <a:off x="5663613" y="3979780"/>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dirty="0"/>
                <a:t>숙소 추천</a:t>
              </a:r>
            </a:p>
          </p:txBody>
        </p:sp>
        <p:pic>
          <p:nvPicPr>
            <p:cNvPr id="37" name="Picture 2" descr="mobile pngì ëí ì´ë¯¸ì§ ê²ìê²°ê³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3201348"/>
              <a:ext cx="907470" cy="148347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꺾인 연결선 37"/>
            <p:cNvCxnSpPr>
              <a:stCxn id="37" idx="0"/>
              <a:endCxn id="30" idx="2"/>
            </p:cNvCxnSpPr>
            <p:nvPr/>
          </p:nvCxnSpPr>
          <p:spPr>
            <a:xfrm rot="5400000" flipH="1" flipV="1">
              <a:off x="7975343" y="2961992"/>
              <a:ext cx="386093" cy="9262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꺾인 연결선 38"/>
            <p:cNvCxnSpPr>
              <a:stCxn id="30" idx="1"/>
            </p:cNvCxnSpPr>
            <p:nvPr/>
          </p:nvCxnSpPr>
          <p:spPr>
            <a:xfrm rot="10800000" flipV="1">
              <a:off x="7113434" y="2341724"/>
              <a:ext cx="338887" cy="11547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꺾인 연결선 39"/>
            <p:cNvCxnSpPr>
              <a:stCxn id="26" idx="1"/>
              <a:endCxn id="34" idx="1"/>
            </p:cNvCxnSpPr>
            <p:nvPr/>
          </p:nvCxnSpPr>
          <p:spPr>
            <a:xfrm rot="10800000" flipH="1" flipV="1">
              <a:off x="5580111" y="2346562"/>
              <a:ext cx="16495" cy="1619922"/>
            </a:xfrm>
            <a:prstGeom prst="bentConnector3">
              <a:avLst>
                <a:gd name="adj1" fmla="val -138587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꺾인 연결선 40"/>
            <p:cNvCxnSpPr>
              <a:endCxn id="26" idx="2"/>
            </p:cNvCxnSpPr>
            <p:nvPr/>
          </p:nvCxnSpPr>
          <p:spPr>
            <a:xfrm rot="10800000">
              <a:off x="6342491" y="2820093"/>
              <a:ext cx="1457280" cy="72493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꺾인 연결선 41"/>
            <p:cNvCxnSpPr>
              <a:endCxn id="34" idx="3"/>
            </p:cNvCxnSpPr>
            <p:nvPr/>
          </p:nvCxnSpPr>
          <p:spPr>
            <a:xfrm rot="10800000" flipV="1">
              <a:off x="7121365" y="3768962"/>
              <a:ext cx="639601" cy="19752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3" name="그룹 42"/>
          <p:cNvGrpSpPr/>
          <p:nvPr/>
        </p:nvGrpSpPr>
        <p:grpSpPr>
          <a:xfrm>
            <a:off x="6734251" y="3493128"/>
            <a:ext cx="967846" cy="802501"/>
            <a:chOff x="5580111" y="1868193"/>
            <a:chExt cx="3396966" cy="2816633"/>
          </a:xfrm>
        </p:grpSpPr>
        <p:sp>
          <p:nvSpPr>
            <p:cNvPr id="44" name="모서리가 둥근 직사각형 43"/>
            <p:cNvSpPr/>
            <p:nvPr/>
          </p:nvSpPr>
          <p:spPr>
            <a:xfrm>
              <a:off x="5580112" y="1873031"/>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200" dirty="0"/>
            </a:p>
          </p:txBody>
        </p:sp>
        <p:sp>
          <p:nvSpPr>
            <p:cNvPr id="45" name="모서리가 둥근 직사각형 44"/>
            <p:cNvSpPr/>
            <p:nvPr/>
          </p:nvSpPr>
          <p:spPr>
            <a:xfrm>
              <a:off x="5580112" y="1873031"/>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b="1" dirty="0"/>
                <a:t>숙소 관리 모듈</a:t>
              </a:r>
            </a:p>
          </p:txBody>
        </p:sp>
        <p:sp>
          <p:nvSpPr>
            <p:cNvPr id="46" name="모서리가 둥근 직사각형 45"/>
            <p:cNvSpPr/>
            <p:nvPr/>
          </p:nvSpPr>
          <p:spPr>
            <a:xfrm>
              <a:off x="5652121" y="2173110"/>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숙소 제공</a:t>
              </a:r>
            </a:p>
          </p:txBody>
        </p:sp>
        <p:sp>
          <p:nvSpPr>
            <p:cNvPr id="47" name="모서리가 둥근 직사각형 46"/>
            <p:cNvSpPr/>
            <p:nvPr/>
          </p:nvSpPr>
          <p:spPr>
            <a:xfrm>
              <a:off x="5647117" y="2485337"/>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숙소 예약</a:t>
              </a:r>
            </a:p>
          </p:txBody>
        </p:sp>
        <p:sp>
          <p:nvSpPr>
            <p:cNvPr id="48" name="모서리가 둥근 직사각형 47"/>
            <p:cNvSpPr/>
            <p:nvPr/>
          </p:nvSpPr>
          <p:spPr>
            <a:xfrm>
              <a:off x="7452320" y="1868193"/>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200" dirty="0"/>
            </a:p>
          </p:txBody>
        </p:sp>
        <p:sp>
          <p:nvSpPr>
            <p:cNvPr id="49" name="모서리가 둥근 직사각형 48"/>
            <p:cNvSpPr/>
            <p:nvPr/>
          </p:nvSpPr>
          <p:spPr>
            <a:xfrm>
              <a:off x="7452320" y="1868193"/>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b="1" dirty="0"/>
                <a:t>사용자 관리 모듈</a:t>
              </a:r>
            </a:p>
          </p:txBody>
        </p:sp>
        <p:sp>
          <p:nvSpPr>
            <p:cNvPr id="50" name="모서리가 둥근 직사각형 49"/>
            <p:cNvSpPr/>
            <p:nvPr/>
          </p:nvSpPr>
          <p:spPr>
            <a:xfrm>
              <a:off x="7519326" y="2177784"/>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회원가입</a:t>
              </a:r>
              <a:r>
                <a:rPr lang="en-US" altLang="ko-KR" sz="100" dirty="0"/>
                <a:t>/</a:t>
              </a:r>
              <a:r>
                <a:rPr lang="ko-KR" altLang="en-US" sz="100" dirty="0"/>
                <a:t>로그인</a:t>
              </a:r>
            </a:p>
          </p:txBody>
        </p:sp>
        <p:sp>
          <p:nvSpPr>
            <p:cNvPr id="51" name="모서리가 둥근 직사각형 50"/>
            <p:cNvSpPr/>
            <p:nvPr/>
          </p:nvSpPr>
          <p:spPr>
            <a:xfrm>
              <a:off x="7519325" y="2478059"/>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회원관리</a:t>
              </a:r>
            </a:p>
          </p:txBody>
        </p:sp>
        <p:sp>
          <p:nvSpPr>
            <p:cNvPr id="52" name="모서리가 둥근 직사각형 51"/>
            <p:cNvSpPr/>
            <p:nvPr/>
          </p:nvSpPr>
          <p:spPr>
            <a:xfrm>
              <a:off x="5596607" y="3658902"/>
              <a:ext cx="1524757" cy="615163"/>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200" dirty="0"/>
            </a:p>
          </p:txBody>
        </p:sp>
        <p:sp>
          <p:nvSpPr>
            <p:cNvPr id="53" name="모서리가 둥근 직사각형 52"/>
            <p:cNvSpPr/>
            <p:nvPr/>
          </p:nvSpPr>
          <p:spPr>
            <a:xfrm>
              <a:off x="5596607" y="3658902"/>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b="1" dirty="0"/>
                <a:t>데이터 분석 모듈</a:t>
              </a:r>
            </a:p>
          </p:txBody>
        </p:sp>
        <p:sp>
          <p:nvSpPr>
            <p:cNvPr id="54" name="모서리가 둥근 직사각형 53"/>
            <p:cNvSpPr/>
            <p:nvPr/>
          </p:nvSpPr>
          <p:spPr>
            <a:xfrm>
              <a:off x="5663613" y="3979780"/>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dirty="0"/>
                <a:t>숙소 추천</a:t>
              </a:r>
            </a:p>
          </p:txBody>
        </p:sp>
        <p:pic>
          <p:nvPicPr>
            <p:cNvPr id="55" name="Picture 2" descr="mobile pngì ëí ì´ë¯¸ì§ ê²ìê²°ê³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3201348"/>
              <a:ext cx="907470" cy="1483478"/>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꺾인 연결선 55"/>
            <p:cNvCxnSpPr>
              <a:stCxn id="55" idx="0"/>
              <a:endCxn id="48" idx="2"/>
            </p:cNvCxnSpPr>
            <p:nvPr/>
          </p:nvCxnSpPr>
          <p:spPr>
            <a:xfrm rot="5400000" flipH="1" flipV="1">
              <a:off x="7975343" y="2961992"/>
              <a:ext cx="386093" cy="9262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꺾인 연결선 56"/>
            <p:cNvCxnSpPr>
              <a:stCxn id="48" idx="1"/>
            </p:cNvCxnSpPr>
            <p:nvPr/>
          </p:nvCxnSpPr>
          <p:spPr>
            <a:xfrm rot="10800000" flipV="1">
              <a:off x="7113434" y="2341724"/>
              <a:ext cx="338887" cy="11547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꺾인 연결선 57"/>
            <p:cNvCxnSpPr>
              <a:stCxn id="44" idx="1"/>
              <a:endCxn id="52" idx="1"/>
            </p:cNvCxnSpPr>
            <p:nvPr/>
          </p:nvCxnSpPr>
          <p:spPr>
            <a:xfrm rot="10800000" flipH="1" flipV="1">
              <a:off x="5580111" y="2346562"/>
              <a:ext cx="16495" cy="1619922"/>
            </a:xfrm>
            <a:prstGeom prst="bentConnector3">
              <a:avLst>
                <a:gd name="adj1" fmla="val -138587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꺾인 연결선 58"/>
            <p:cNvCxnSpPr>
              <a:endCxn id="44" idx="2"/>
            </p:cNvCxnSpPr>
            <p:nvPr/>
          </p:nvCxnSpPr>
          <p:spPr>
            <a:xfrm rot="10800000">
              <a:off x="6342491" y="2820093"/>
              <a:ext cx="1457280" cy="72493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꺾인 연결선 59"/>
            <p:cNvCxnSpPr>
              <a:endCxn id="52" idx="3"/>
            </p:cNvCxnSpPr>
            <p:nvPr/>
          </p:nvCxnSpPr>
          <p:spPr>
            <a:xfrm rot="10800000" flipV="1">
              <a:off x="7121365" y="3768962"/>
              <a:ext cx="639601" cy="19752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765847" y="5447757"/>
            <a:ext cx="4129282" cy="769441"/>
          </a:xfrm>
          <a:prstGeom prst="rect">
            <a:avLst/>
          </a:prstGeom>
          <a:noFill/>
        </p:spPr>
        <p:txBody>
          <a:bodyPr wrap="square" rtlCol="0">
            <a:spAutoFit/>
          </a:bodyPr>
          <a:lstStyle/>
          <a:p>
            <a:pPr algn="ctr"/>
            <a:r>
              <a:rPr lang="en-US" altLang="ko-KR" sz="1600" b="1" dirty="0">
                <a:solidFill>
                  <a:srgbClr val="FF0000"/>
                </a:solidFill>
              </a:rPr>
              <a:t>(Wrong case)</a:t>
            </a:r>
          </a:p>
          <a:p>
            <a:pPr algn="ctr"/>
            <a:r>
              <a:rPr lang="en-US" altLang="ko-KR" sz="1400" dirty="0">
                <a:latin typeface="맑은 고딕" panose="020B0503020000020004" pitchFamily="50" charset="-127"/>
                <a:ea typeface="맑은 고딕" panose="020B0503020000020004" pitchFamily="50" charset="-127"/>
              </a:rPr>
              <a:t>The boundaries are ambiguous as if all external environments are included in the platform</a:t>
            </a:r>
            <a:endParaRPr lang="ko-KR" altLang="en-US" sz="1400" dirty="0">
              <a:latin typeface="맑은 고딕" panose="020B0503020000020004" pitchFamily="50" charset="-127"/>
              <a:ea typeface="맑은 고딕" panose="020B0503020000020004" pitchFamily="50" charset="-127"/>
            </a:endParaRPr>
          </a:p>
        </p:txBody>
      </p:sp>
      <p:sp>
        <p:nvSpPr>
          <p:cNvPr id="62" name="TextBox 61"/>
          <p:cNvSpPr txBox="1"/>
          <p:nvPr/>
        </p:nvSpPr>
        <p:spPr>
          <a:xfrm>
            <a:off x="5537869" y="5531378"/>
            <a:ext cx="3663604" cy="769441"/>
          </a:xfrm>
          <a:prstGeom prst="rect">
            <a:avLst/>
          </a:prstGeom>
          <a:noFill/>
        </p:spPr>
        <p:txBody>
          <a:bodyPr wrap="square" rtlCol="0">
            <a:spAutoFit/>
          </a:bodyPr>
          <a:lstStyle/>
          <a:p>
            <a:pPr algn="ctr"/>
            <a:r>
              <a:rPr lang="en-US" altLang="ko-KR" sz="1600" b="1" dirty="0"/>
              <a:t>(Right case)</a:t>
            </a:r>
          </a:p>
          <a:p>
            <a:pPr algn="ctr"/>
            <a:r>
              <a:rPr lang="en-US" altLang="ko-KR" sz="1400" dirty="0">
                <a:latin typeface="맑은 고딕" panose="020B0503020000020004" pitchFamily="50" charset="-127"/>
                <a:ea typeface="맑은 고딕" panose="020B0503020000020004" pitchFamily="50" charset="-127"/>
              </a:rPr>
              <a:t>The boundaries between the platform and the external environment are clear</a:t>
            </a:r>
            <a:endParaRPr lang="ko-KR" altLang="en-US" sz="1400" dirty="0">
              <a:latin typeface="맑은 고딕" panose="020B0503020000020004" pitchFamily="50" charset="-127"/>
              <a:ea typeface="맑은 고딕" panose="020B0503020000020004" pitchFamily="50" charset="-127"/>
            </a:endParaRPr>
          </a:p>
        </p:txBody>
      </p:sp>
      <p:cxnSp>
        <p:nvCxnSpPr>
          <p:cNvPr id="63" name="직선 연결선 62"/>
          <p:cNvCxnSpPr/>
          <p:nvPr/>
        </p:nvCxnSpPr>
        <p:spPr>
          <a:xfrm flipV="1">
            <a:off x="861133" y="3068960"/>
            <a:ext cx="3869483" cy="2378797"/>
          </a:xfrm>
          <a:prstGeom prst="line">
            <a:avLst/>
          </a:prstGeom>
          <a:ln w="53975"/>
        </p:spPr>
        <p:style>
          <a:lnRef idx="1">
            <a:schemeClr val="accent2"/>
          </a:lnRef>
          <a:fillRef idx="0">
            <a:schemeClr val="accent2"/>
          </a:fillRef>
          <a:effectRef idx="0">
            <a:schemeClr val="accent2"/>
          </a:effectRef>
          <a:fontRef idx="minor">
            <a:schemeClr val="tx1"/>
          </a:fontRef>
        </p:style>
      </p:cxnSp>
      <p:cxnSp>
        <p:nvCxnSpPr>
          <p:cNvPr id="64" name="직선 연결선 63"/>
          <p:cNvCxnSpPr/>
          <p:nvPr/>
        </p:nvCxnSpPr>
        <p:spPr>
          <a:xfrm flipH="1" flipV="1">
            <a:off x="861133" y="3071493"/>
            <a:ext cx="3869483" cy="2378797"/>
          </a:xfrm>
          <a:prstGeom prst="line">
            <a:avLst/>
          </a:prstGeom>
          <a:ln w="53975"/>
        </p:spPr>
        <p:style>
          <a:lnRef idx="1">
            <a:schemeClr val="accent2"/>
          </a:lnRef>
          <a:fillRef idx="0">
            <a:schemeClr val="accent2"/>
          </a:fillRef>
          <a:effectRef idx="0">
            <a:schemeClr val="accent2"/>
          </a:effectRef>
          <a:fontRef idx="minor">
            <a:schemeClr val="tx1"/>
          </a:fontRef>
        </p:style>
      </p:cxnSp>
      <p:sp>
        <p:nvSpPr>
          <p:cNvPr id="65" name="모서리가 둥근 직사각형 64"/>
          <p:cNvSpPr/>
          <p:nvPr/>
        </p:nvSpPr>
        <p:spPr>
          <a:xfrm>
            <a:off x="488504" y="2780928"/>
            <a:ext cx="4608083" cy="3744416"/>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모서리가 둥근 직사각형 65"/>
          <p:cNvSpPr/>
          <p:nvPr/>
        </p:nvSpPr>
        <p:spPr>
          <a:xfrm>
            <a:off x="5241461" y="2780928"/>
            <a:ext cx="4032019" cy="3744416"/>
          </a:xfrm>
          <a:prstGeom prst="round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TextBox 67"/>
          <p:cNvSpPr txBox="1"/>
          <p:nvPr/>
        </p:nvSpPr>
        <p:spPr>
          <a:xfrm>
            <a:off x="4304928" y="705009"/>
            <a:ext cx="3945760" cy="400110"/>
          </a:xfrm>
          <a:prstGeom prst="rect">
            <a:avLst/>
          </a:prstGeom>
          <a:noFill/>
        </p:spPr>
        <p:txBody>
          <a:bodyPr wrap="none" rtlCol="0">
            <a:spAutoFit/>
          </a:bodyPr>
          <a:lstStyle/>
          <a:p>
            <a:r>
              <a:rPr lang="en-US" altLang="ko-KR" sz="2000" b="1" dirty="0">
                <a:solidFill>
                  <a:srgbClr val="E50BBB"/>
                </a:solidFill>
                <a:latin typeface="+mn-ea"/>
                <a:ea typeface="+mn-ea"/>
              </a:rPr>
              <a:t>- Design Platform Architecture</a:t>
            </a:r>
            <a:endParaRPr lang="ko-KR" altLang="en-US" sz="2000" b="1" dirty="0">
              <a:solidFill>
                <a:srgbClr val="E50BBB"/>
              </a:solidFill>
              <a:latin typeface="+mn-ea"/>
              <a:ea typeface="+mn-ea"/>
            </a:endParaRPr>
          </a:p>
        </p:txBody>
      </p:sp>
      <p:sp>
        <p:nvSpPr>
          <p:cNvPr id="69"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Tree>
    <p:extLst>
      <p:ext uri="{BB962C8B-B14F-4D97-AF65-F5344CB8AC3E}">
        <p14:creationId xmlns:p14="http://schemas.microsoft.com/office/powerpoint/2010/main" val="318553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5" name="텍스트 상자 7"/>
          <p:cNvSpPr txBox="1"/>
          <p:nvPr/>
        </p:nvSpPr>
        <p:spPr>
          <a:xfrm>
            <a:off x="488504" y="1484784"/>
            <a:ext cx="8712968" cy="697050"/>
          </a:xfrm>
          <a:prstGeom prst="rect">
            <a:avLst/>
          </a:prstGeom>
          <a:noFill/>
          <a:ln>
            <a:solidFill>
              <a:srgbClr val="7030A0"/>
            </a:solidFill>
          </a:ln>
        </p:spPr>
        <p:txBody>
          <a:bodyPr wrap="square" rtlCol="0">
            <a:spAutoFit/>
          </a:bodyPr>
          <a:lstStyle/>
          <a:p>
            <a:pPr marL="342900" indent="-342900">
              <a:lnSpc>
                <a:spcPct val="150000"/>
              </a:lnSpc>
              <a:buFont typeface="+mj-ea"/>
              <a:buAutoNum type="circleNumDbPlain" startAt="4"/>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경계가 </a:t>
            </a:r>
            <a:r>
              <a:rPr kumimoji="1" lang="ko-KR" altLang="en-US" sz="1400" b="1" dirty="0" err="1">
                <a:latin typeface="함초롬바탕" panose="02030604000101010101" pitchFamily="18" charset="-127"/>
                <a:ea typeface="함초롬바탕" panose="02030604000101010101" pitchFamily="18" charset="-127"/>
                <a:cs typeface="함초롬바탕" panose="02030604000101010101" pitchFamily="18" charset="-127"/>
              </a:rPr>
              <a:t>명확한가</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시스템</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모듈</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기능의 경계</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레벨</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표현</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플랫폼과 이해당사자의 경계 표현 등</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플랫폼 </a:t>
            </a:r>
            <a:r>
              <a:rPr lang="ko-KR" altLang="en-US" sz="1400" b="1" dirty="0" err="1">
                <a:latin typeface="함초롬바탕" panose="02030604000101010101" pitchFamily="18" charset="-127"/>
                <a:ea typeface="함초롬바탕" panose="02030604000101010101" pitchFamily="18" charset="-127"/>
                <a:cs typeface="함초롬바탕" panose="02030604000101010101" pitchFamily="18" charset="-127"/>
              </a:rPr>
              <a:t>구조도에서</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플랫폼과 외부환경과의 경계가 명확해야 함</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6" name="모서리가 둥근 직사각형 5"/>
          <p:cNvSpPr/>
          <p:nvPr/>
        </p:nvSpPr>
        <p:spPr>
          <a:xfrm>
            <a:off x="861133" y="2852936"/>
            <a:ext cx="3869483" cy="2290417"/>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1100" b="1" dirty="0"/>
              <a:t>플랫폼</a:t>
            </a: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ko-KR" altLang="en-US" sz="1100" b="1" dirty="0"/>
          </a:p>
        </p:txBody>
      </p:sp>
      <p:grpSp>
        <p:nvGrpSpPr>
          <p:cNvPr id="7" name="그룹 6"/>
          <p:cNvGrpSpPr/>
          <p:nvPr/>
        </p:nvGrpSpPr>
        <p:grpSpPr>
          <a:xfrm>
            <a:off x="5460177" y="2927477"/>
            <a:ext cx="3506322" cy="2085741"/>
            <a:chOff x="5292080" y="2079331"/>
            <a:chExt cx="3012742" cy="1792134"/>
          </a:xfrm>
        </p:grpSpPr>
        <p:grpSp>
          <p:nvGrpSpPr>
            <p:cNvPr id="8" name="그룹 7"/>
            <p:cNvGrpSpPr/>
            <p:nvPr/>
          </p:nvGrpSpPr>
          <p:grpSpPr>
            <a:xfrm>
              <a:off x="5292080" y="2079331"/>
              <a:ext cx="3012742" cy="1792134"/>
              <a:chOff x="611560" y="1707654"/>
              <a:chExt cx="4608512" cy="2741380"/>
            </a:xfrm>
          </p:grpSpPr>
          <p:sp>
            <p:nvSpPr>
              <p:cNvPr id="10" name="왼쪽/오른쪽 화살표 9"/>
              <p:cNvSpPr/>
              <p:nvPr/>
            </p:nvSpPr>
            <p:spPr>
              <a:xfrm>
                <a:off x="1462716" y="2355726"/>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11" name="왼쪽/오른쪽 화살표 10"/>
              <p:cNvSpPr/>
              <p:nvPr/>
            </p:nvSpPr>
            <p:spPr>
              <a:xfrm>
                <a:off x="3851920" y="2355726"/>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12" name="왼쪽/오른쪽 화살표 11"/>
              <p:cNvSpPr/>
              <p:nvPr/>
            </p:nvSpPr>
            <p:spPr>
              <a:xfrm rot="5400000">
                <a:off x="2463957" y="3398843"/>
                <a:ext cx="259889" cy="180036"/>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13" name="모서리가 둥근 직사각형 12"/>
              <p:cNvSpPr/>
              <p:nvPr/>
            </p:nvSpPr>
            <p:spPr>
              <a:xfrm>
                <a:off x="2044360" y="1707654"/>
                <a:ext cx="1728192" cy="1584176"/>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1100" b="1" dirty="0"/>
                  <a:t>플랫폼</a:t>
                </a: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en-US" altLang="ko-KR" sz="1100" b="1" dirty="0"/>
              </a:p>
              <a:p>
                <a:pPr algn="ctr"/>
                <a:endParaRPr lang="ko-KR" altLang="en-US" sz="1100" b="1" dirty="0"/>
              </a:p>
            </p:txBody>
          </p:sp>
          <p:sp>
            <p:nvSpPr>
              <p:cNvPr id="14" name="모서리가 둥근 직사각형 13"/>
              <p:cNvSpPr/>
              <p:nvPr/>
            </p:nvSpPr>
            <p:spPr>
              <a:xfrm>
                <a:off x="611560" y="1739121"/>
                <a:ext cx="792088" cy="15527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700" b="1" dirty="0"/>
                  <a:t>외부</a:t>
                </a:r>
                <a:endParaRPr lang="en-US" altLang="ko-KR" sz="700" b="1" dirty="0"/>
              </a:p>
              <a:p>
                <a:pPr algn="ctr"/>
                <a:r>
                  <a:rPr lang="en-US" altLang="ko-KR" sz="700" b="1" dirty="0"/>
                  <a:t>API</a:t>
                </a:r>
              </a:p>
            </p:txBody>
          </p:sp>
          <p:sp>
            <p:nvSpPr>
              <p:cNvPr id="15" name="모서리가 둥근 직사각형 14"/>
              <p:cNvSpPr/>
              <p:nvPr/>
            </p:nvSpPr>
            <p:spPr>
              <a:xfrm>
                <a:off x="4427984" y="1739121"/>
                <a:ext cx="792088" cy="15527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700" b="1" dirty="0"/>
                  <a:t>타사</a:t>
                </a:r>
                <a:endParaRPr lang="en-US" altLang="ko-KR" sz="700" b="1" dirty="0"/>
              </a:p>
              <a:p>
                <a:pPr algn="ctr"/>
                <a:r>
                  <a:rPr lang="ko-KR" altLang="en-US" sz="700" b="1" dirty="0"/>
                  <a:t>플랫폼</a:t>
                </a:r>
              </a:p>
            </p:txBody>
          </p:sp>
          <p:sp>
            <p:nvSpPr>
              <p:cNvPr id="16" name="모서리가 둥근 직사각형 15"/>
              <p:cNvSpPr/>
              <p:nvPr/>
            </p:nvSpPr>
            <p:spPr>
              <a:xfrm>
                <a:off x="611560" y="3728954"/>
                <a:ext cx="4608512" cy="72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000" b="1" dirty="0">
                    <a:latin typeface="+mn-ea"/>
                  </a:rPr>
                  <a:t>네트워크</a:t>
                </a:r>
                <a:r>
                  <a:rPr lang="en-US" altLang="ko-KR" sz="1000" b="1" dirty="0">
                    <a:latin typeface="+mn-ea"/>
                  </a:rPr>
                  <a:t> / </a:t>
                </a:r>
                <a:r>
                  <a:rPr lang="ko-KR" altLang="en-US" sz="1000" b="1" dirty="0">
                    <a:latin typeface="+mn-ea"/>
                  </a:rPr>
                  <a:t>프레임워크 인프라</a:t>
                </a:r>
              </a:p>
            </p:txBody>
          </p:sp>
        </p:grpSp>
        <p:sp>
          <p:nvSpPr>
            <p:cNvPr id="9" name="왼쪽/오른쪽 화살표 8"/>
            <p:cNvSpPr/>
            <p:nvPr/>
          </p:nvSpPr>
          <p:spPr>
            <a:xfrm rot="5400000">
              <a:off x="6922163" y="3173915"/>
              <a:ext cx="169898" cy="117696"/>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grpSp>
      <p:sp>
        <p:nvSpPr>
          <p:cNvPr id="17" name="왼쪽/오른쪽 화살표 16"/>
          <p:cNvSpPr/>
          <p:nvPr/>
        </p:nvSpPr>
        <p:spPr>
          <a:xfrm>
            <a:off x="1727868" y="3420554"/>
            <a:ext cx="393349" cy="219145"/>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18" name="왼쪽/오른쪽 화살표 17"/>
          <p:cNvSpPr/>
          <p:nvPr/>
        </p:nvSpPr>
        <p:spPr>
          <a:xfrm>
            <a:off x="3545661" y="3420554"/>
            <a:ext cx="393349" cy="219145"/>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19" name="왼쪽/오른쪽 화살표 18"/>
          <p:cNvSpPr/>
          <p:nvPr/>
        </p:nvSpPr>
        <p:spPr>
          <a:xfrm rot="5400000">
            <a:off x="2489648" y="4214195"/>
            <a:ext cx="197733" cy="136978"/>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20" name="모서리가 둥근 직사각형 19"/>
          <p:cNvSpPr/>
          <p:nvPr/>
        </p:nvSpPr>
        <p:spPr>
          <a:xfrm>
            <a:off x="1080278" y="2951418"/>
            <a:ext cx="602649" cy="11813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700" b="1" dirty="0"/>
              <a:t>외부</a:t>
            </a:r>
            <a:endParaRPr lang="en-US" altLang="ko-KR" sz="700" b="1" dirty="0"/>
          </a:p>
          <a:p>
            <a:pPr algn="ctr"/>
            <a:r>
              <a:rPr lang="en-US" altLang="ko-KR" sz="700" b="1" dirty="0"/>
              <a:t>API</a:t>
            </a:r>
          </a:p>
        </p:txBody>
      </p:sp>
      <p:sp>
        <p:nvSpPr>
          <p:cNvPr id="21" name="모서리가 둥근 직사각형 20"/>
          <p:cNvSpPr/>
          <p:nvPr/>
        </p:nvSpPr>
        <p:spPr>
          <a:xfrm>
            <a:off x="3983951" y="2951418"/>
            <a:ext cx="602649" cy="11813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700" b="1" dirty="0"/>
              <a:t>타사</a:t>
            </a:r>
            <a:endParaRPr lang="en-US" altLang="ko-KR" sz="700" b="1" dirty="0"/>
          </a:p>
          <a:p>
            <a:pPr algn="ctr"/>
            <a:r>
              <a:rPr lang="ko-KR" altLang="en-US" sz="700" b="1" dirty="0"/>
              <a:t>플랫폼</a:t>
            </a:r>
          </a:p>
        </p:txBody>
      </p:sp>
      <p:sp>
        <p:nvSpPr>
          <p:cNvPr id="23" name="모서리가 둥근 직사각형 22"/>
          <p:cNvSpPr/>
          <p:nvPr/>
        </p:nvSpPr>
        <p:spPr>
          <a:xfrm>
            <a:off x="1080278" y="4465355"/>
            <a:ext cx="3506322" cy="5478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700" b="1" dirty="0"/>
              <a:t>네트워크</a:t>
            </a:r>
            <a:r>
              <a:rPr lang="en-US" altLang="ko-KR" sz="700" b="1" dirty="0"/>
              <a:t> / </a:t>
            </a:r>
            <a:r>
              <a:rPr lang="ko-KR" altLang="en-US" sz="700" b="1" dirty="0"/>
              <a:t>프레임워크 인프라</a:t>
            </a:r>
          </a:p>
        </p:txBody>
      </p:sp>
      <p:sp>
        <p:nvSpPr>
          <p:cNvPr id="24" name="왼쪽/오른쪽 화살표 23"/>
          <p:cNvSpPr/>
          <p:nvPr/>
        </p:nvSpPr>
        <p:spPr>
          <a:xfrm rot="5400000">
            <a:off x="2977419" y="4201388"/>
            <a:ext cx="197733" cy="136978"/>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grpSp>
        <p:nvGrpSpPr>
          <p:cNvPr id="25" name="그룹 24"/>
          <p:cNvGrpSpPr/>
          <p:nvPr/>
        </p:nvGrpSpPr>
        <p:grpSpPr>
          <a:xfrm>
            <a:off x="2372659" y="3250247"/>
            <a:ext cx="967846" cy="802501"/>
            <a:chOff x="5580111" y="1868193"/>
            <a:chExt cx="3396966" cy="2816633"/>
          </a:xfrm>
        </p:grpSpPr>
        <p:sp>
          <p:nvSpPr>
            <p:cNvPr id="26" name="모서리가 둥근 직사각형 25"/>
            <p:cNvSpPr/>
            <p:nvPr/>
          </p:nvSpPr>
          <p:spPr>
            <a:xfrm>
              <a:off x="5580112" y="1873031"/>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200" dirty="0"/>
            </a:p>
          </p:txBody>
        </p:sp>
        <p:sp>
          <p:nvSpPr>
            <p:cNvPr id="27" name="모서리가 둥근 직사각형 26"/>
            <p:cNvSpPr/>
            <p:nvPr/>
          </p:nvSpPr>
          <p:spPr>
            <a:xfrm>
              <a:off x="5580112" y="1873031"/>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b="1" dirty="0"/>
                <a:t>숙소 관리 모듈</a:t>
              </a:r>
            </a:p>
          </p:txBody>
        </p:sp>
        <p:sp>
          <p:nvSpPr>
            <p:cNvPr id="28" name="모서리가 둥근 직사각형 27"/>
            <p:cNvSpPr/>
            <p:nvPr/>
          </p:nvSpPr>
          <p:spPr>
            <a:xfrm>
              <a:off x="5652121" y="2173110"/>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숙소 제공</a:t>
              </a:r>
            </a:p>
          </p:txBody>
        </p:sp>
        <p:sp>
          <p:nvSpPr>
            <p:cNvPr id="29" name="모서리가 둥근 직사각형 28"/>
            <p:cNvSpPr/>
            <p:nvPr/>
          </p:nvSpPr>
          <p:spPr>
            <a:xfrm>
              <a:off x="5647117" y="2485337"/>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숙소 예약</a:t>
              </a:r>
            </a:p>
          </p:txBody>
        </p:sp>
        <p:sp>
          <p:nvSpPr>
            <p:cNvPr id="30" name="모서리가 둥근 직사각형 29"/>
            <p:cNvSpPr/>
            <p:nvPr/>
          </p:nvSpPr>
          <p:spPr>
            <a:xfrm>
              <a:off x="7452320" y="1868193"/>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200" dirty="0"/>
            </a:p>
          </p:txBody>
        </p:sp>
        <p:sp>
          <p:nvSpPr>
            <p:cNvPr id="31" name="모서리가 둥근 직사각형 30"/>
            <p:cNvSpPr/>
            <p:nvPr/>
          </p:nvSpPr>
          <p:spPr>
            <a:xfrm>
              <a:off x="7452320" y="1868193"/>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b="1" dirty="0"/>
                <a:t>사용자 관리 모듈</a:t>
              </a:r>
            </a:p>
          </p:txBody>
        </p:sp>
        <p:sp>
          <p:nvSpPr>
            <p:cNvPr id="32" name="모서리가 둥근 직사각형 31"/>
            <p:cNvSpPr/>
            <p:nvPr/>
          </p:nvSpPr>
          <p:spPr>
            <a:xfrm>
              <a:off x="7519326" y="2177784"/>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회원가입</a:t>
              </a:r>
              <a:r>
                <a:rPr lang="en-US" altLang="ko-KR" sz="100" dirty="0"/>
                <a:t>/</a:t>
              </a:r>
              <a:r>
                <a:rPr lang="ko-KR" altLang="en-US" sz="100" dirty="0"/>
                <a:t>로그인</a:t>
              </a:r>
            </a:p>
          </p:txBody>
        </p:sp>
        <p:sp>
          <p:nvSpPr>
            <p:cNvPr id="33" name="모서리가 둥근 직사각형 32"/>
            <p:cNvSpPr/>
            <p:nvPr/>
          </p:nvSpPr>
          <p:spPr>
            <a:xfrm>
              <a:off x="7519325" y="2478059"/>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회원관리</a:t>
              </a:r>
            </a:p>
          </p:txBody>
        </p:sp>
        <p:sp>
          <p:nvSpPr>
            <p:cNvPr id="34" name="모서리가 둥근 직사각형 33"/>
            <p:cNvSpPr/>
            <p:nvPr/>
          </p:nvSpPr>
          <p:spPr>
            <a:xfrm>
              <a:off x="5596607" y="3658902"/>
              <a:ext cx="1524757" cy="615163"/>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200" dirty="0"/>
            </a:p>
          </p:txBody>
        </p:sp>
        <p:sp>
          <p:nvSpPr>
            <p:cNvPr id="35" name="모서리가 둥근 직사각형 34"/>
            <p:cNvSpPr/>
            <p:nvPr/>
          </p:nvSpPr>
          <p:spPr>
            <a:xfrm>
              <a:off x="5596607" y="3658902"/>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b="1" dirty="0"/>
                <a:t>데이터 분석 모듈</a:t>
              </a:r>
            </a:p>
          </p:txBody>
        </p:sp>
        <p:sp>
          <p:nvSpPr>
            <p:cNvPr id="36" name="모서리가 둥근 직사각형 35"/>
            <p:cNvSpPr/>
            <p:nvPr/>
          </p:nvSpPr>
          <p:spPr>
            <a:xfrm>
              <a:off x="5663613" y="3979780"/>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dirty="0"/>
                <a:t>숙소 추천</a:t>
              </a:r>
            </a:p>
          </p:txBody>
        </p:sp>
        <p:pic>
          <p:nvPicPr>
            <p:cNvPr id="37" name="Picture 2" descr="mobile pngì ëí ì´ë¯¸ì§ ê²ìê²°ê³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3201348"/>
              <a:ext cx="907470" cy="148347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꺾인 연결선 37"/>
            <p:cNvCxnSpPr>
              <a:stCxn id="37" idx="0"/>
              <a:endCxn id="30" idx="2"/>
            </p:cNvCxnSpPr>
            <p:nvPr/>
          </p:nvCxnSpPr>
          <p:spPr>
            <a:xfrm rot="5400000" flipH="1" flipV="1">
              <a:off x="7975343" y="2961992"/>
              <a:ext cx="386093" cy="9262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꺾인 연결선 38"/>
            <p:cNvCxnSpPr>
              <a:stCxn id="30" idx="1"/>
            </p:cNvCxnSpPr>
            <p:nvPr/>
          </p:nvCxnSpPr>
          <p:spPr>
            <a:xfrm rot="10800000" flipV="1">
              <a:off x="7113434" y="2341724"/>
              <a:ext cx="338887" cy="11547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꺾인 연결선 39"/>
            <p:cNvCxnSpPr>
              <a:stCxn id="26" idx="1"/>
              <a:endCxn id="34" idx="1"/>
            </p:cNvCxnSpPr>
            <p:nvPr/>
          </p:nvCxnSpPr>
          <p:spPr>
            <a:xfrm rot="10800000" flipH="1" flipV="1">
              <a:off x="5580111" y="2346562"/>
              <a:ext cx="16495" cy="1619922"/>
            </a:xfrm>
            <a:prstGeom prst="bentConnector3">
              <a:avLst>
                <a:gd name="adj1" fmla="val -138587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꺾인 연결선 40"/>
            <p:cNvCxnSpPr>
              <a:endCxn id="26" idx="2"/>
            </p:cNvCxnSpPr>
            <p:nvPr/>
          </p:nvCxnSpPr>
          <p:spPr>
            <a:xfrm rot="10800000">
              <a:off x="6342491" y="2820093"/>
              <a:ext cx="1457280" cy="72493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꺾인 연결선 41"/>
            <p:cNvCxnSpPr>
              <a:endCxn id="34" idx="3"/>
            </p:cNvCxnSpPr>
            <p:nvPr/>
          </p:nvCxnSpPr>
          <p:spPr>
            <a:xfrm rot="10800000" flipV="1">
              <a:off x="7121365" y="3768962"/>
              <a:ext cx="639601" cy="19752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3" name="그룹 42"/>
          <p:cNvGrpSpPr/>
          <p:nvPr/>
        </p:nvGrpSpPr>
        <p:grpSpPr>
          <a:xfrm>
            <a:off x="6734251" y="3277104"/>
            <a:ext cx="967846" cy="802501"/>
            <a:chOff x="5580111" y="1868193"/>
            <a:chExt cx="3396966" cy="2816633"/>
          </a:xfrm>
        </p:grpSpPr>
        <p:sp>
          <p:nvSpPr>
            <p:cNvPr id="44" name="모서리가 둥근 직사각형 43"/>
            <p:cNvSpPr/>
            <p:nvPr/>
          </p:nvSpPr>
          <p:spPr>
            <a:xfrm>
              <a:off x="5580112" y="1873031"/>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200" dirty="0"/>
            </a:p>
          </p:txBody>
        </p:sp>
        <p:sp>
          <p:nvSpPr>
            <p:cNvPr id="45" name="모서리가 둥근 직사각형 44"/>
            <p:cNvSpPr/>
            <p:nvPr/>
          </p:nvSpPr>
          <p:spPr>
            <a:xfrm>
              <a:off x="5580112" y="1873031"/>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b="1" dirty="0"/>
                <a:t>숙소 관리 모듈</a:t>
              </a:r>
            </a:p>
          </p:txBody>
        </p:sp>
        <p:sp>
          <p:nvSpPr>
            <p:cNvPr id="46" name="모서리가 둥근 직사각형 45"/>
            <p:cNvSpPr/>
            <p:nvPr/>
          </p:nvSpPr>
          <p:spPr>
            <a:xfrm>
              <a:off x="5652121" y="2173110"/>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숙소 제공</a:t>
              </a:r>
            </a:p>
          </p:txBody>
        </p:sp>
        <p:sp>
          <p:nvSpPr>
            <p:cNvPr id="47" name="모서리가 둥근 직사각형 46"/>
            <p:cNvSpPr/>
            <p:nvPr/>
          </p:nvSpPr>
          <p:spPr>
            <a:xfrm>
              <a:off x="5647117" y="2485337"/>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숙소 예약</a:t>
              </a:r>
            </a:p>
          </p:txBody>
        </p:sp>
        <p:sp>
          <p:nvSpPr>
            <p:cNvPr id="48" name="모서리가 둥근 직사각형 47"/>
            <p:cNvSpPr/>
            <p:nvPr/>
          </p:nvSpPr>
          <p:spPr>
            <a:xfrm>
              <a:off x="7452320" y="1868193"/>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200" dirty="0"/>
            </a:p>
          </p:txBody>
        </p:sp>
        <p:sp>
          <p:nvSpPr>
            <p:cNvPr id="49" name="모서리가 둥근 직사각형 48"/>
            <p:cNvSpPr/>
            <p:nvPr/>
          </p:nvSpPr>
          <p:spPr>
            <a:xfrm>
              <a:off x="7452320" y="1868193"/>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b="1" dirty="0"/>
                <a:t>사용자 관리 모듈</a:t>
              </a:r>
            </a:p>
          </p:txBody>
        </p:sp>
        <p:sp>
          <p:nvSpPr>
            <p:cNvPr id="50" name="모서리가 둥근 직사각형 49"/>
            <p:cNvSpPr/>
            <p:nvPr/>
          </p:nvSpPr>
          <p:spPr>
            <a:xfrm>
              <a:off x="7519326" y="2177784"/>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회원가입</a:t>
              </a:r>
              <a:r>
                <a:rPr lang="en-US" altLang="ko-KR" sz="100" dirty="0"/>
                <a:t>/</a:t>
              </a:r>
              <a:r>
                <a:rPr lang="ko-KR" altLang="en-US" sz="100" dirty="0"/>
                <a:t>로그인</a:t>
              </a:r>
            </a:p>
          </p:txBody>
        </p:sp>
        <p:sp>
          <p:nvSpPr>
            <p:cNvPr id="51" name="모서리가 둥근 직사각형 50"/>
            <p:cNvSpPr/>
            <p:nvPr/>
          </p:nvSpPr>
          <p:spPr>
            <a:xfrm>
              <a:off x="7519325" y="2478059"/>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0" dirty="0"/>
                <a:t>회원관리</a:t>
              </a:r>
            </a:p>
          </p:txBody>
        </p:sp>
        <p:sp>
          <p:nvSpPr>
            <p:cNvPr id="52" name="모서리가 둥근 직사각형 51"/>
            <p:cNvSpPr/>
            <p:nvPr/>
          </p:nvSpPr>
          <p:spPr>
            <a:xfrm>
              <a:off x="5596607" y="3658902"/>
              <a:ext cx="1524757" cy="615163"/>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200" dirty="0"/>
            </a:p>
          </p:txBody>
        </p:sp>
        <p:sp>
          <p:nvSpPr>
            <p:cNvPr id="53" name="모서리가 둥근 직사각형 52"/>
            <p:cNvSpPr/>
            <p:nvPr/>
          </p:nvSpPr>
          <p:spPr>
            <a:xfrm>
              <a:off x="5596607" y="3658902"/>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b="1" dirty="0"/>
                <a:t>데이터 분석 모듈</a:t>
              </a:r>
            </a:p>
          </p:txBody>
        </p:sp>
        <p:sp>
          <p:nvSpPr>
            <p:cNvPr id="54" name="모서리가 둥근 직사각형 53"/>
            <p:cNvSpPr/>
            <p:nvPr/>
          </p:nvSpPr>
          <p:spPr>
            <a:xfrm>
              <a:off x="5663613" y="3979780"/>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200" dirty="0"/>
                <a:t>숙소 추천</a:t>
              </a:r>
            </a:p>
          </p:txBody>
        </p:sp>
        <p:pic>
          <p:nvPicPr>
            <p:cNvPr id="55" name="Picture 2" descr="mobile pngì ëí ì´ë¯¸ì§ ê²ìê²°ê³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3201348"/>
              <a:ext cx="907470" cy="1483478"/>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꺾인 연결선 55"/>
            <p:cNvCxnSpPr>
              <a:stCxn id="55" idx="0"/>
              <a:endCxn id="48" idx="2"/>
            </p:cNvCxnSpPr>
            <p:nvPr/>
          </p:nvCxnSpPr>
          <p:spPr>
            <a:xfrm rot="5400000" flipH="1" flipV="1">
              <a:off x="7975343" y="2961992"/>
              <a:ext cx="386093" cy="9262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꺾인 연결선 56"/>
            <p:cNvCxnSpPr>
              <a:stCxn id="48" idx="1"/>
            </p:cNvCxnSpPr>
            <p:nvPr/>
          </p:nvCxnSpPr>
          <p:spPr>
            <a:xfrm rot="10800000" flipV="1">
              <a:off x="7113434" y="2341724"/>
              <a:ext cx="338887" cy="11547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꺾인 연결선 57"/>
            <p:cNvCxnSpPr>
              <a:stCxn id="44" idx="1"/>
              <a:endCxn id="52" idx="1"/>
            </p:cNvCxnSpPr>
            <p:nvPr/>
          </p:nvCxnSpPr>
          <p:spPr>
            <a:xfrm rot="10800000" flipH="1" flipV="1">
              <a:off x="5580111" y="2346562"/>
              <a:ext cx="16495" cy="1619922"/>
            </a:xfrm>
            <a:prstGeom prst="bentConnector3">
              <a:avLst>
                <a:gd name="adj1" fmla="val -138587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꺾인 연결선 58"/>
            <p:cNvCxnSpPr>
              <a:endCxn id="44" idx="2"/>
            </p:cNvCxnSpPr>
            <p:nvPr/>
          </p:nvCxnSpPr>
          <p:spPr>
            <a:xfrm rot="10800000">
              <a:off x="6342491" y="2820093"/>
              <a:ext cx="1457280" cy="72493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꺾인 연결선 59"/>
            <p:cNvCxnSpPr>
              <a:endCxn id="52" idx="3"/>
            </p:cNvCxnSpPr>
            <p:nvPr/>
          </p:nvCxnSpPr>
          <p:spPr>
            <a:xfrm rot="10800000" flipV="1">
              <a:off x="7121365" y="3768962"/>
              <a:ext cx="639601" cy="19752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795315" y="5231733"/>
            <a:ext cx="4070346" cy="769441"/>
          </a:xfrm>
          <a:prstGeom prst="rect">
            <a:avLst/>
          </a:prstGeom>
          <a:noFill/>
        </p:spPr>
        <p:txBody>
          <a:bodyPr wrap="none" rtlCol="0">
            <a:spAutoFit/>
          </a:bodyPr>
          <a:lstStyle/>
          <a:p>
            <a:pPr algn="ctr"/>
            <a:r>
              <a:rPr lang="en-US" altLang="ko-KR" sz="1600" b="1" dirty="0">
                <a:solidFill>
                  <a:srgbClr val="FF0000"/>
                </a:solidFill>
              </a:rPr>
              <a:t>(</a:t>
            </a:r>
            <a:r>
              <a:rPr lang="ko-KR" altLang="en-US" sz="1600" b="1" dirty="0">
                <a:solidFill>
                  <a:srgbClr val="FF0000"/>
                </a:solidFill>
              </a:rPr>
              <a:t>틀린 예</a:t>
            </a:r>
            <a:r>
              <a:rPr lang="en-US" altLang="ko-KR" sz="1600" b="1" dirty="0">
                <a:solidFill>
                  <a:srgbClr val="FF0000"/>
                </a:solidFill>
              </a:rPr>
              <a:t>)</a:t>
            </a:r>
          </a:p>
          <a:p>
            <a:pPr algn="ctr"/>
            <a:r>
              <a:rPr lang="ko-KR" altLang="en-US" sz="1400" dirty="0">
                <a:latin typeface="맑은 고딕" panose="020B0503020000020004" pitchFamily="50" charset="-127"/>
                <a:ea typeface="맑은 고딕" panose="020B0503020000020004" pitchFamily="50" charset="-127"/>
              </a:rPr>
              <a:t>마치 플랫폼 안에 외부 환경이 모두 포함 된 듯이</a:t>
            </a:r>
            <a:endParaRPr lang="en-US" altLang="ko-KR" sz="1400" dirty="0">
              <a:latin typeface="맑은 고딕" panose="020B0503020000020004" pitchFamily="50" charset="-127"/>
              <a:ea typeface="맑은 고딕" panose="020B0503020000020004" pitchFamily="50" charset="-127"/>
            </a:endParaRPr>
          </a:p>
          <a:p>
            <a:pPr algn="ctr"/>
            <a:r>
              <a:rPr lang="ko-KR" altLang="en-US" sz="1400" dirty="0">
                <a:latin typeface="맑은 고딕" panose="020B0503020000020004" pitchFamily="50" charset="-127"/>
                <a:ea typeface="맑은 고딕" panose="020B0503020000020004" pitchFamily="50" charset="-127"/>
              </a:rPr>
              <a:t>경계가 애매</a:t>
            </a:r>
          </a:p>
        </p:txBody>
      </p:sp>
      <p:sp>
        <p:nvSpPr>
          <p:cNvPr id="62" name="TextBox 61"/>
          <p:cNvSpPr txBox="1"/>
          <p:nvPr/>
        </p:nvSpPr>
        <p:spPr>
          <a:xfrm>
            <a:off x="5812193" y="5315354"/>
            <a:ext cx="3114955" cy="553998"/>
          </a:xfrm>
          <a:prstGeom prst="rect">
            <a:avLst/>
          </a:prstGeom>
          <a:noFill/>
        </p:spPr>
        <p:txBody>
          <a:bodyPr wrap="none" rtlCol="0">
            <a:spAutoFit/>
          </a:bodyPr>
          <a:lstStyle/>
          <a:p>
            <a:pPr algn="ctr"/>
            <a:r>
              <a:rPr lang="en-US" altLang="ko-KR" sz="16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6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적합한 예</a:t>
            </a:r>
            <a:r>
              <a:rPr lang="en-US" altLang="ko-KR" sz="16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a:t>
            </a:r>
          </a:p>
          <a:p>
            <a:pPr algn="ctr"/>
            <a:r>
              <a:rPr lang="ko-KR" altLang="en-US" sz="1400"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플랫폼과 외부 환경과의 경계가 명확</a:t>
            </a:r>
          </a:p>
        </p:txBody>
      </p:sp>
      <p:cxnSp>
        <p:nvCxnSpPr>
          <p:cNvPr id="63" name="직선 연결선 62"/>
          <p:cNvCxnSpPr/>
          <p:nvPr/>
        </p:nvCxnSpPr>
        <p:spPr>
          <a:xfrm flipV="1">
            <a:off x="861133" y="2852936"/>
            <a:ext cx="3869483" cy="2378797"/>
          </a:xfrm>
          <a:prstGeom prst="line">
            <a:avLst/>
          </a:prstGeom>
          <a:ln w="53975"/>
        </p:spPr>
        <p:style>
          <a:lnRef idx="1">
            <a:schemeClr val="accent2"/>
          </a:lnRef>
          <a:fillRef idx="0">
            <a:schemeClr val="accent2"/>
          </a:fillRef>
          <a:effectRef idx="0">
            <a:schemeClr val="accent2"/>
          </a:effectRef>
          <a:fontRef idx="minor">
            <a:schemeClr val="tx1"/>
          </a:fontRef>
        </p:style>
      </p:cxnSp>
      <p:cxnSp>
        <p:nvCxnSpPr>
          <p:cNvPr id="64" name="직선 연결선 63"/>
          <p:cNvCxnSpPr/>
          <p:nvPr/>
        </p:nvCxnSpPr>
        <p:spPr>
          <a:xfrm flipH="1" flipV="1">
            <a:off x="861133" y="2855469"/>
            <a:ext cx="3869483" cy="2378797"/>
          </a:xfrm>
          <a:prstGeom prst="line">
            <a:avLst/>
          </a:prstGeom>
          <a:ln w="53975"/>
        </p:spPr>
        <p:style>
          <a:lnRef idx="1">
            <a:schemeClr val="accent2"/>
          </a:lnRef>
          <a:fillRef idx="0">
            <a:schemeClr val="accent2"/>
          </a:fillRef>
          <a:effectRef idx="0">
            <a:schemeClr val="accent2"/>
          </a:effectRef>
          <a:fontRef idx="minor">
            <a:schemeClr val="tx1"/>
          </a:fontRef>
        </p:style>
      </p:cxnSp>
      <p:sp>
        <p:nvSpPr>
          <p:cNvPr id="65" name="모서리가 둥근 직사각형 64"/>
          <p:cNvSpPr/>
          <p:nvPr/>
        </p:nvSpPr>
        <p:spPr>
          <a:xfrm>
            <a:off x="488504" y="2564904"/>
            <a:ext cx="4608083" cy="3744416"/>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모서리가 둥근 직사각형 65"/>
          <p:cNvSpPr/>
          <p:nvPr/>
        </p:nvSpPr>
        <p:spPr>
          <a:xfrm>
            <a:off x="5241461" y="2564904"/>
            <a:ext cx="4032019" cy="3744416"/>
          </a:xfrm>
          <a:prstGeom prst="round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TextBox 66"/>
          <p:cNvSpPr txBox="1"/>
          <p:nvPr/>
        </p:nvSpPr>
        <p:spPr>
          <a:xfrm>
            <a:off x="3344613" y="705009"/>
            <a:ext cx="2611612" cy="400110"/>
          </a:xfrm>
          <a:prstGeom prst="rect">
            <a:avLst/>
          </a:prstGeom>
          <a:noFill/>
        </p:spPr>
        <p:txBody>
          <a:bodyPr wrap="none" rtlCol="0">
            <a:spAutoFit/>
          </a:bodyPr>
          <a:lstStyle/>
          <a:p>
            <a:r>
              <a:rPr lang="en-US" altLang="ko-KR" sz="2000" b="1" dirty="0">
                <a:solidFill>
                  <a:srgbClr val="E50BBB"/>
                </a:solidFill>
                <a:latin typeface="+mn-ea"/>
                <a:ea typeface="+mn-ea"/>
              </a:rPr>
              <a:t>- </a:t>
            </a:r>
            <a:r>
              <a:rPr lang="ko-KR" altLang="en-US" sz="2000" b="1" dirty="0">
                <a:solidFill>
                  <a:srgbClr val="E50BBB"/>
                </a:solidFill>
                <a:latin typeface="+mn-ea"/>
                <a:ea typeface="+mn-ea"/>
              </a:rPr>
              <a:t>플랫폼 구조도 설계</a:t>
            </a:r>
          </a:p>
        </p:txBody>
      </p:sp>
    </p:spTree>
    <p:extLst>
      <p:ext uri="{BB962C8B-B14F-4D97-AF65-F5344CB8AC3E}">
        <p14:creationId xmlns:p14="http://schemas.microsoft.com/office/powerpoint/2010/main" val="262957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텍스트 상자 7"/>
          <p:cNvSpPr txBox="1"/>
          <p:nvPr/>
        </p:nvSpPr>
        <p:spPr>
          <a:xfrm>
            <a:off x="488504" y="1268760"/>
            <a:ext cx="8712968" cy="414024"/>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lang="en-US" altLang="ko-KR" sz="1600" b="1" dirty="0">
                <a:latin typeface="맑은 고딕" panose="020B0503020000020004" pitchFamily="50" charset="-127"/>
                <a:ea typeface="맑은 고딕" panose="020B0503020000020004" pitchFamily="50" charset="-127"/>
              </a:rPr>
              <a:t>Example of designing of platform architecture</a:t>
            </a:r>
            <a:r>
              <a:rPr lang="ko-KR" altLang="en-US" sz="1600" b="1" dirty="0">
                <a:latin typeface="맑은 고딕" panose="020B0503020000020004" pitchFamily="50" charset="-127"/>
                <a:ea typeface="맑은 고딕" panose="020B0503020000020004" pitchFamily="50" charset="-127"/>
              </a:rPr>
              <a:t> </a:t>
            </a:r>
            <a:r>
              <a:rPr lang="en-US" altLang="ko-KR" sz="1600" b="1" dirty="0">
                <a:latin typeface="맑은 고딕" panose="020B0503020000020004" pitchFamily="50" charset="-127"/>
                <a:ea typeface="맑은 고딕" panose="020B0503020000020004" pitchFamily="50" charset="-127"/>
              </a:rPr>
              <a:t>(1)</a:t>
            </a:r>
            <a:endParaRPr lang="en-US" altLang="ko-KR" sz="1400" b="1" dirty="0">
              <a:latin typeface="맑은 고딕" panose="020B0503020000020004" pitchFamily="50" charset="-127"/>
              <a:ea typeface="맑은 고딕" panose="020B0503020000020004" pitchFamily="50" charset="-127"/>
            </a:endParaRPr>
          </a:p>
        </p:txBody>
      </p:sp>
      <p:sp>
        <p:nvSpPr>
          <p:cNvPr id="69" name="TextBox 68"/>
          <p:cNvSpPr txBox="1"/>
          <p:nvPr/>
        </p:nvSpPr>
        <p:spPr>
          <a:xfrm>
            <a:off x="3512840" y="6318421"/>
            <a:ext cx="3400226" cy="276999"/>
          </a:xfrm>
          <a:prstGeom prst="rect">
            <a:avLst/>
          </a:prstGeom>
          <a:noFill/>
        </p:spPr>
        <p:txBody>
          <a:bodyPr wrap="none" rtlCol="0">
            <a:spAutoFit/>
          </a:bodyPr>
          <a:lstStyle/>
          <a:p>
            <a:r>
              <a:rPr lang="en-US" altLang="ko-KR" sz="1200" b="1" dirty="0"/>
              <a:t>&lt;</a:t>
            </a:r>
            <a:r>
              <a:rPr lang="en-US" altLang="ko-KR" sz="1200" b="1" dirty="0" err="1">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IoT</a:t>
            </a:r>
            <a:r>
              <a:rPr lang="en-US" altLang="ko-KR" sz="12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 developer platform</a:t>
            </a:r>
            <a:r>
              <a:rPr lang="ko-KR" altLang="en-US" sz="12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12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architecture case&gt;</a:t>
            </a:r>
            <a:endParaRPr lang="ko-KR" altLang="en-US" sz="12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grpSp>
        <p:nvGrpSpPr>
          <p:cNvPr id="70" name="그룹 69"/>
          <p:cNvGrpSpPr/>
          <p:nvPr/>
        </p:nvGrpSpPr>
        <p:grpSpPr>
          <a:xfrm>
            <a:off x="355167" y="1844824"/>
            <a:ext cx="9278353" cy="4381031"/>
            <a:chOff x="268992" y="1870469"/>
            <a:chExt cx="8611352" cy="3366600"/>
          </a:xfrm>
        </p:grpSpPr>
        <p:pic>
          <p:nvPicPr>
            <p:cNvPr id="71" name="그림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3847" y="1870469"/>
              <a:ext cx="6536955" cy="3207217"/>
            </a:xfrm>
            <a:prstGeom prst="rect">
              <a:avLst/>
            </a:prstGeom>
          </p:spPr>
        </p:pic>
        <p:sp>
          <p:nvSpPr>
            <p:cNvPr id="72" name="모서리가 둥근 직사각형 71"/>
            <p:cNvSpPr/>
            <p:nvPr/>
          </p:nvSpPr>
          <p:spPr>
            <a:xfrm>
              <a:off x="1246623" y="1870469"/>
              <a:ext cx="1020278" cy="3207217"/>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b="1"/>
            </a:p>
          </p:txBody>
        </p:sp>
        <p:sp>
          <p:nvSpPr>
            <p:cNvPr id="73" name="모서리가 둥근 직사각형 72"/>
            <p:cNvSpPr/>
            <p:nvPr/>
          </p:nvSpPr>
          <p:spPr>
            <a:xfrm>
              <a:off x="6683292" y="1955492"/>
              <a:ext cx="1185511" cy="279784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b="1"/>
            </a:p>
          </p:txBody>
        </p:sp>
        <p:sp>
          <p:nvSpPr>
            <p:cNvPr id="74" name="모서리가 둥근 직사각형 73"/>
            <p:cNvSpPr/>
            <p:nvPr/>
          </p:nvSpPr>
          <p:spPr>
            <a:xfrm>
              <a:off x="2507983" y="4753341"/>
              <a:ext cx="3917032" cy="35112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b="1"/>
            </a:p>
          </p:txBody>
        </p:sp>
        <p:sp>
          <p:nvSpPr>
            <p:cNvPr id="75" name="TextBox 74"/>
            <p:cNvSpPr txBox="1"/>
            <p:nvPr/>
          </p:nvSpPr>
          <p:spPr>
            <a:xfrm>
              <a:off x="268992" y="3637526"/>
              <a:ext cx="1085361" cy="212860"/>
            </a:xfrm>
            <a:prstGeom prst="rect">
              <a:avLst/>
            </a:prstGeom>
            <a:noFill/>
          </p:spPr>
          <p:txBody>
            <a:bodyPr wrap="none" rtlCol="0">
              <a:spAutoFit/>
            </a:bodyPr>
            <a:lstStyle/>
            <a:p>
              <a:pPr algn="ct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Stakeholders</a:t>
              </a:r>
              <a:endPar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76" name="TextBox 75"/>
            <p:cNvSpPr txBox="1"/>
            <p:nvPr/>
          </p:nvSpPr>
          <p:spPr>
            <a:xfrm>
              <a:off x="7822185" y="3503849"/>
              <a:ext cx="1058159" cy="354766"/>
            </a:xfrm>
            <a:prstGeom prst="rect">
              <a:avLst/>
            </a:prstGeom>
            <a:noFill/>
          </p:spPr>
          <p:txBody>
            <a:bodyPr wrap="none" rtlCol="0">
              <a:spAutoFit/>
            </a:bodyPr>
            <a:lstStyle/>
            <a:p>
              <a:pPr algn="ctr"/>
              <a:r>
                <a:rPr lang="en-US" altLang="ko-KR" sz="1200" b="1" dirty="0"/>
                <a:t>External</a:t>
              </a:r>
            </a:p>
            <a:p>
              <a:pPr algn="ctr"/>
              <a:r>
                <a:rPr lang="en-US" altLang="ko-KR" sz="1200" b="1" dirty="0"/>
                <a:t>Infrastructure</a:t>
              </a:r>
              <a:endParaRPr lang="ko-KR" altLang="en-US" sz="1200" b="1" dirty="0"/>
            </a:p>
          </p:txBody>
        </p:sp>
        <p:sp>
          <p:nvSpPr>
            <p:cNvPr id="77" name="TextBox 76"/>
            <p:cNvSpPr txBox="1"/>
            <p:nvPr/>
          </p:nvSpPr>
          <p:spPr>
            <a:xfrm>
              <a:off x="6804273" y="5024209"/>
              <a:ext cx="737780" cy="212860"/>
            </a:xfrm>
            <a:prstGeom prst="rect">
              <a:avLst/>
            </a:prstGeom>
            <a:noFill/>
          </p:spPr>
          <p:txBody>
            <a:bodyPr wrap="none" rtlCol="0">
              <a:spAutoFit/>
            </a:bodyPr>
            <a:lstStyle/>
            <a:p>
              <a:pPr algn="ctr"/>
              <a:r>
                <a:rPr lang="en-US" altLang="ko-KR" sz="1200" b="1" dirty="0"/>
                <a:t>Services</a:t>
              </a:r>
              <a:endParaRPr lang="ko-KR" altLang="en-US" sz="1200" b="1" dirty="0"/>
            </a:p>
          </p:txBody>
        </p:sp>
        <p:cxnSp>
          <p:nvCxnSpPr>
            <p:cNvPr id="78" name="꺾인 연결선 77"/>
            <p:cNvCxnSpPr>
              <a:stCxn id="73" idx="3"/>
              <a:endCxn id="76" idx="0"/>
            </p:cNvCxnSpPr>
            <p:nvPr/>
          </p:nvCxnSpPr>
          <p:spPr>
            <a:xfrm>
              <a:off x="7868803" y="3354416"/>
              <a:ext cx="358010" cy="1494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9" name="꺾인 연결선 78"/>
            <p:cNvCxnSpPr>
              <a:stCxn id="74" idx="3"/>
              <a:endCxn id="77" idx="0"/>
            </p:cNvCxnSpPr>
            <p:nvPr/>
          </p:nvCxnSpPr>
          <p:spPr>
            <a:xfrm>
              <a:off x="6425015" y="4928906"/>
              <a:ext cx="748147" cy="9530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0" name="꺾인 연결선 79"/>
            <p:cNvCxnSpPr>
              <a:stCxn id="75" idx="0"/>
              <a:endCxn id="72" idx="1"/>
            </p:cNvCxnSpPr>
            <p:nvPr/>
          </p:nvCxnSpPr>
          <p:spPr>
            <a:xfrm rot="5400000" flipH="1" flipV="1">
              <a:off x="947424" y="3338327"/>
              <a:ext cx="163448" cy="434951"/>
            </a:xfrm>
            <a:prstGeom prst="bentConnector2">
              <a:avLst/>
            </a:prstGeom>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4304928" y="705009"/>
            <a:ext cx="5272725" cy="400110"/>
          </a:xfrm>
          <a:prstGeom prst="rect">
            <a:avLst/>
          </a:prstGeom>
          <a:noFill/>
        </p:spPr>
        <p:txBody>
          <a:bodyPr wrap="none" rtlCol="0">
            <a:spAutoFit/>
          </a:bodyPr>
          <a:lstStyle/>
          <a:p>
            <a:r>
              <a:rPr lang="en-US" altLang="ko-KR" sz="2000" b="1" dirty="0">
                <a:solidFill>
                  <a:srgbClr val="E50BBB"/>
                </a:solidFill>
                <a:latin typeface="+mn-ea"/>
                <a:ea typeface="+mn-ea"/>
              </a:rPr>
              <a:t>- Design Platform Architecture(examples)</a:t>
            </a:r>
            <a:endParaRPr lang="ko-KR" altLang="en-US" sz="2000" b="1" dirty="0">
              <a:solidFill>
                <a:srgbClr val="E50BBB"/>
              </a:solidFill>
              <a:latin typeface="+mn-ea"/>
              <a:ea typeface="+mn-ea"/>
            </a:endParaRPr>
          </a:p>
        </p:txBody>
      </p:sp>
      <p:sp>
        <p:nvSpPr>
          <p:cNvPr id="19"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Tree>
    <p:extLst>
      <p:ext uri="{BB962C8B-B14F-4D97-AF65-F5344CB8AC3E}">
        <p14:creationId xmlns:p14="http://schemas.microsoft.com/office/powerpoint/2010/main" val="236186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텍스트 상자 7"/>
          <p:cNvSpPr txBox="1"/>
          <p:nvPr/>
        </p:nvSpPr>
        <p:spPr>
          <a:xfrm>
            <a:off x="488504" y="1268760"/>
            <a:ext cx="8712968" cy="414024"/>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lang="en-US" altLang="ko-KR" sz="1600" b="1" dirty="0">
                <a:latin typeface="맑은 고딕" panose="020B0503020000020004" pitchFamily="50" charset="-127"/>
                <a:ea typeface="맑은 고딕" panose="020B0503020000020004" pitchFamily="50" charset="-127"/>
              </a:rPr>
              <a:t>Example of designing of platform architecture</a:t>
            </a:r>
            <a:r>
              <a:rPr lang="ko-KR" altLang="en-US" sz="1600" b="1" dirty="0">
                <a:latin typeface="맑은 고딕" panose="020B0503020000020004" pitchFamily="50" charset="-127"/>
                <a:ea typeface="맑은 고딕" panose="020B0503020000020004" pitchFamily="50" charset="-127"/>
              </a:rPr>
              <a:t> </a:t>
            </a:r>
            <a:r>
              <a:rPr lang="en-US" altLang="ko-KR" sz="1600" b="1" dirty="0">
                <a:latin typeface="맑은 고딕" panose="020B0503020000020004" pitchFamily="50" charset="-127"/>
                <a:ea typeface="맑은 고딕" panose="020B0503020000020004" pitchFamily="50" charset="-127"/>
              </a:rPr>
              <a:t>(2)</a:t>
            </a:r>
            <a:endParaRPr lang="en-US" altLang="ko-KR" sz="1400" b="1" dirty="0">
              <a:latin typeface="맑은 고딕" panose="020B0503020000020004" pitchFamily="50" charset="-127"/>
              <a:ea typeface="맑은 고딕" panose="020B0503020000020004" pitchFamily="50" charset="-127"/>
            </a:endParaRPr>
          </a:p>
        </p:txBody>
      </p:sp>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312" y="2285590"/>
            <a:ext cx="8121352" cy="3583669"/>
          </a:xfrm>
          <a:prstGeom prst="rect">
            <a:avLst/>
          </a:prstGeom>
        </p:spPr>
      </p:pic>
      <p:sp>
        <p:nvSpPr>
          <p:cNvPr id="48" name="모서리가 둥근 직사각형 47"/>
          <p:cNvSpPr/>
          <p:nvPr/>
        </p:nvSpPr>
        <p:spPr>
          <a:xfrm>
            <a:off x="693530" y="2194146"/>
            <a:ext cx="1053077" cy="375513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b="1"/>
          </a:p>
        </p:txBody>
      </p:sp>
      <p:sp>
        <p:nvSpPr>
          <p:cNvPr id="49" name="모서리가 둥근 직사각형 48"/>
          <p:cNvSpPr/>
          <p:nvPr/>
        </p:nvSpPr>
        <p:spPr>
          <a:xfrm>
            <a:off x="1965813" y="3630816"/>
            <a:ext cx="1053077" cy="13103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b="1"/>
          </a:p>
        </p:txBody>
      </p:sp>
      <p:sp>
        <p:nvSpPr>
          <p:cNvPr id="51" name="모서리가 둥근 직사각형 50"/>
          <p:cNvSpPr/>
          <p:nvPr/>
        </p:nvSpPr>
        <p:spPr>
          <a:xfrm>
            <a:off x="7585777" y="2219218"/>
            <a:ext cx="1373288" cy="361533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b="1"/>
          </a:p>
        </p:txBody>
      </p:sp>
      <p:cxnSp>
        <p:nvCxnSpPr>
          <p:cNvPr id="52" name="꺾인 연결선 51"/>
          <p:cNvCxnSpPr>
            <a:stCxn id="48" idx="2"/>
          </p:cNvCxnSpPr>
          <p:nvPr/>
        </p:nvCxnSpPr>
        <p:spPr>
          <a:xfrm rot="16200000" flipH="1">
            <a:off x="1240983" y="5928365"/>
            <a:ext cx="306726" cy="34855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495688" y="6122983"/>
            <a:ext cx="782587" cy="276999"/>
          </a:xfrm>
          <a:prstGeom prst="rect">
            <a:avLst/>
          </a:prstGeom>
          <a:noFill/>
        </p:spPr>
        <p:txBody>
          <a:bodyPr wrap="none" rtlCol="0">
            <a:spAutoFit/>
          </a:bodyPr>
          <a:lstStyle/>
          <a:p>
            <a:pPr algn="ctr"/>
            <a:r>
              <a:rPr lang="en-US" altLang="ko-KR" sz="1200" b="1" dirty="0"/>
              <a:t>Services</a:t>
            </a:r>
            <a:endParaRPr lang="ko-KR" altLang="en-US" sz="1200" b="1" dirty="0"/>
          </a:p>
        </p:txBody>
      </p:sp>
      <p:cxnSp>
        <p:nvCxnSpPr>
          <p:cNvPr id="56" name="꺾인 연결선 55"/>
          <p:cNvCxnSpPr/>
          <p:nvPr/>
        </p:nvCxnSpPr>
        <p:spPr>
          <a:xfrm rot="16200000" flipH="1">
            <a:off x="2105079" y="4919298"/>
            <a:ext cx="306726" cy="34855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281619" y="5116855"/>
            <a:ext cx="808235" cy="276999"/>
          </a:xfrm>
          <a:prstGeom prst="rect">
            <a:avLst/>
          </a:prstGeom>
          <a:solidFill>
            <a:schemeClr val="bg1"/>
          </a:solidFill>
        </p:spPr>
        <p:txBody>
          <a:bodyPr wrap="none" rtlCol="0">
            <a:spAutoFit/>
          </a:bodyPr>
          <a:lstStyle/>
          <a:p>
            <a:pPr algn="ctr"/>
            <a:r>
              <a:rPr lang="en-US" altLang="ko-KR" sz="1200" b="1" dirty="0"/>
              <a:t>Interface</a:t>
            </a:r>
            <a:endParaRPr lang="ko-KR" altLang="en-US" sz="1200" b="1" dirty="0"/>
          </a:p>
        </p:txBody>
      </p:sp>
      <p:cxnSp>
        <p:nvCxnSpPr>
          <p:cNvPr id="58" name="꺾인 연결선 57"/>
          <p:cNvCxnSpPr>
            <a:stCxn id="51" idx="2"/>
            <a:endCxn id="61" idx="3"/>
          </p:cNvCxnSpPr>
          <p:nvPr/>
        </p:nvCxnSpPr>
        <p:spPr>
          <a:xfrm rot="5400000">
            <a:off x="7961311" y="5928058"/>
            <a:ext cx="404616" cy="21760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37391" y="6100668"/>
            <a:ext cx="1096775" cy="276999"/>
          </a:xfrm>
          <a:prstGeom prst="rect">
            <a:avLst/>
          </a:prstGeom>
          <a:noFill/>
        </p:spPr>
        <p:txBody>
          <a:bodyPr wrap="none" rtlCol="0">
            <a:spAutoFit/>
          </a:bodyPr>
          <a:lstStyle/>
          <a:p>
            <a:pPr algn="ctr"/>
            <a:r>
              <a:rPr lang="en-US" altLang="ko-KR" sz="1200" b="1" dirty="0"/>
              <a:t>Stakeholders</a:t>
            </a:r>
            <a:endParaRPr lang="ko-KR" altLang="en-US" sz="1200" b="1" dirty="0"/>
          </a:p>
        </p:txBody>
      </p:sp>
      <p:sp>
        <p:nvSpPr>
          <p:cNvPr id="16" name="TextBox 15"/>
          <p:cNvSpPr txBox="1"/>
          <p:nvPr/>
        </p:nvSpPr>
        <p:spPr>
          <a:xfrm>
            <a:off x="4304928" y="705009"/>
            <a:ext cx="5272725" cy="400110"/>
          </a:xfrm>
          <a:prstGeom prst="rect">
            <a:avLst/>
          </a:prstGeom>
          <a:noFill/>
        </p:spPr>
        <p:txBody>
          <a:bodyPr wrap="none" rtlCol="0">
            <a:spAutoFit/>
          </a:bodyPr>
          <a:lstStyle/>
          <a:p>
            <a:r>
              <a:rPr lang="en-US" altLang="ko-KR" sz="2000" b="1" dirty="0">
                <a:solidFill>
                  <a:srgbClr val="E50BBB"/>
                </a:solidFill>
                <a:latin typeface="+mn-ea"/>
                <a:ea typeface="+mn-ea"/>
              </a:rPr>
              <a:t>- Design Platform Architecture(examples)</a:t>
            </a:r>
            <a:endParaRPr lang="ko-KR" altLang="en-US" sz="2000" b="1" dirty="0">
              <a:solidFill>
                <a:srgbClr val="E50BBB"/>
              </a:solidFill>
              <a:latin typeface="+mn-ea"/>
              <a:ea typeface="+mn-ea"/>
            </a:endParaRPr>
          </a:p>
        </p:txBody>
      </p:sp>
      <p:sp>
        <p:nvSpPr>
          <p:cNvPr id="17"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Tree>
    <p:extLst>
      <p:ext uri="{BB962C8B-B14F-4D97-AF65-F5344CB8AC3E}">
        <p14:creationId xmlns:p14="http://schemas.microsoft.com/office/powerpoint/2010/main" val="38260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4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Implementation</a:t>
            </a:r>
          </a:p>
        </p:txBody>
      </p:sp>
      <p:sp>
        <p:nvSpPr>
          <p:cNvPr id="6" name="TextBox 5"/>
          <p:cNvSpPr txBox="1"/>
          <p:nvPr/>
        </p:nvSpPr>
        <p:spPr>
          <a:xfrm>
            <a:off x="488504" y="6021288"/>
            <a:ext cx="8928992" cy="461665"/>
          </a:xfrm>
          <a:prstGeom prst="rect">
            <a:avLst/>
          </a:prstGeom>
          <a:noFill/>
          <a:ln>
            <a:solidFill>
              <a:schemeClr val="tx2">
                <a:lumMod val="60000"/>
                <a:lumOff val="40000"/>
              </a:schemeClr>
            </a:solidFill>
          </a:ln>
        </p:spPr>
        <p:txBody>
          <a:bodyPr wrap="square" rtlCol="0">
            <a:spAutoFit/>
          </a:bodyPr>
          <a:lstStyle/>
          <a:p>
            <a:r>
              <a:rPr lang="en-US" altLang="ko-KR" sz="1200" b="1" dirty="0">
                <a:latin typeface="+mn-ea"/>
                <a:ea typeface="+mn-ea"/>
              </a:rPr>
              <a:t>※ Major outputs: development codes/documents, training procedures and support functions, completed software, and maintenance plans</a:t>
            </a:r>
            <a:endParaRPr lang="ko-KR" altLang="en-US" sz="1200" b="1" dirty="0">
              <a:latin typeface="+mn-ea"/>
              <a:ea typeface="+mn-ea"/>
            </a:endParaRPr>
          </a:p>
        </p:txBody>
      </p:sp>
      <p:sp>
        <p:nvSpPr>
          <p:cNvPr id="7" name="텍스트 상자 2"/>
          <p:cNvSpPr txBox="1"/>
          <p:nvPr/>
        </p:nvSpPr>
        <p:spPr>
          <a:xfrm>
            <a:off x="488504" y="1412776"/>
            <a:ext cx="8928992" cy="4478149"/>
          </a:xfrm>
          <a:prstGeom prst="rect">
            <a:avLst/>
          </a:prstGeom>
          <a:noFill/>
          <a:ln>
            <a:solidFill>
              <a:schemeClr val="tx2">
                <a:lumMod val="60000"/>
                <a:lumOff val="40000"/>
              </a:schemeClr>
            </a:solidFill>
          </a:ln>
        </p:spPr>
        <p:txBody>
          <a:bodyPr wrap="square" rtlCol="0">
            <a:spAutoFit/>
          </a:bodyPr>
          <a:lstStyle/>
          <a:p>
            <a:pPr marL="342900" indent="-342900">
              <a:lnSpc>
                <a:spcPct val="150000"/>
              </a:lnSpc>
              <a:buFont typeface="Wingdings" panose="05000000000000000000" pitchFamily="2" charset="2"/>
              <a:buChar char="ü"/>
            </a:pPr>
            <a:r>
              <a:rPr lang="en-US" altLang="ko-KR" sz="1400" b="1" dirty="0">
                <a:latin typeface="맑은 고딕" panose="020B0503020000020004" pitchFamily="50" charset="-127"/>
                <a:ea typeface="맑은 고딕" panose="020B0503020000020004" pitchFamily="50" charset="-127"/>
              </a:rPr>
              <a:t>Comprised of 7 main activities (coding, testing, installation, documentation, training, support, maintenance)</a:t>
            </a:r>
          </a:p>
          <a:p>
            <a:pPr marL="342900" indent="-342900">
              <a:lnSpc>
                <a:spcPct val="150000"/>
              </a:lnSpc>
              <a:buFont typeface="Wingdings" panose="05000000000000000000" pitchFamily="2" charset="2"/>
              <a:buChar char="ü"/>
            </a:pPr>
            <a:r>
              <a:rPr lang="en-US" altLang="ko-KR" sz="1400" b="1" dirty="0">
                <a:latin typeface="맑은 고딕" panose="020B0503020000020004" pitchFamily="50" charset="-127"/>
                <a:ea typeface="맑은 고딕" panose="020B0503020000020004" pitchFamily="50" charset="-127"/>
              </a:rPr>
              <a:t>Coding, Test, and Install</a:t>
            </a:r>
            <a:endParaRPr kumimoji="1" lang="en-US" altLang="ko-KR" sz="1400" b="1" dirty="0">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Program coding for the platform according to the platform structure designed</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Test progress for finding and correcting errors in a coded program</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Installation for program operation (user – app, program, etc. / administrator – server)</a:t>
            </a:r>
          </a:p>
          <a:p>
            <a:pPr marL="342900" indent="-342900">
              <a:lnSpc>
                <a:spcPct val="150000"/>
              </a:lnSpc>
              <a:buFont typeface="Wingdings" panose="05000000000000000000" pitchFamily="2" charset="2"/>
              <a:buChar char="ü"/>
            </a:pPr>
            <a:r>
              <a:rPr lang="en-US" altLang="ko-KR" sz="1400" b="1" dirty="0">
                <a:latin typeface="맑은 고딕" panose="020B0503020000020004" pitchFamily="50" charset="-127"/>
                <a:ea typeface="맑은 고딕" panose="020B0503020000020004" pitchFamily="50" charset="-127"/>
              </a:rPr>
              <a:t>Other activities for platform implementation</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Finish all document outputs from the platform development. The final technical report or final report for the platform project must be produced during this process</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Training and ongoing user support for the organization's personnel to operate and maintain the platform</a:t>
            </a:r>
          </a:p>
          <a:p>
            <a:pPr marL="342900" indent="-342900">
              <a:lnSpc>
                <a:spcPct val="150000"/>
              </a:lnSpc>
              <a:buFont typeface="Wingdings" panose="05000000000000000000" pitchFamily="2" charset="2"/>
              <a:buChar char="ü"/>
            </a:pPr>
            <a:r>
              <a:rPr lang="en-US" altLang="ko-KR" sz="1400" b="1" dirty="0">
                <a:latin typeface="맑은 고딕" panose="020B0503020000020004" pitchFamily="50" charset="-127"/>
                <a:ea typeface="맑은 고딕" panose="020B0503020000020004" pitchFamily="50" charset="-127"/>
              </a:rPr>
              <a:t>Platform operations and maintenance</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Identify platform operational challenges and improvements and reflect user needs and changes in the business environment</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It repeats the planning, analysis, design and development steps for complementing and improving problems according to the circulating structure of </a:t>
            </a:r>
            <a:r>
              <a:rPr lang="en-US" altLang="ko-KR" sz="1200" b="1" dirty="0" err="1">
                <a:latin typeface="맑은 고딕" panose="020B0503020000020004" pitchFamily="50" charset="-127"/>
                <a:ea typeface="맑은 고딕" panose="020B0503020000020004" pitchFamily="50" charset="-127"/>
              </a:rPr>
              <a:t>PDLC</a:t>
            </a:r>
            <a:r>
              <a:rPr lang="en-US" altLang="ko-KR" sz="1200" b="1" dirty="0">
                <a:latin typeface="맑은 고딕" panose="020B0503020000020004" pitchFamily="50" charset="-127"/>
                <a:ea typeface="맑은 고딕" panose="020B0503020000020004" pitchFamily="50" charset="-127"/>
              </a:rPr>
              <a:t>.</a:t>
            </a:r>
            <a:endParaRPr kumimoji="1" lang="en-US" altLang="ko-KR" sz="1200" b="1"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58943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4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구현 및 운영</a:t>
            </a:r>
            <a:endParaRPr kumimoji="0" lang="en-US" altLang="ko-KR" sz="4000" u="sng" dirty="0">
              <a:solidFill>
                <a:srgbClr val="0000FF"/>
              </a:solidFill>
              <a:latin typeface="Arial" charset="0"/>
              <a:ea typeface="HY견고딕" pitchFamily="18" charset="-127"/>
              <a:cs typeface="Arial" charset="0"/>
            </a:endParaRPr>
          </a:p>
        </p:txBody>
      </p:sp>
      <p:sp>
        <p:nvSpPr>
          <p:cNvPr id="6" name="TextBox 5"/>
          <p:cNvSpPr txBox="1"/>
          <p:nvPr/>
        </p:nvSpPr>
        <p:spPr>
          <a:xfrm>
            <a:off x="488504" y="6188678"/>
            <a:ext cx="8928992" cy="307777"/>
          </a:xfrm>
          <a:prstGeom prst="rect">
            <a:avLst/>
          </a:prstGeom>
          <a:noFill/>
          <a:ln>
            <a:solidFill>
              <a:schemeClr val="tx2">
                <a:lumMod val="60000"/>
                <a:lumOff val="40000"/>
              </a:schemeClr>
            </a:solidFill>
          </a:ln>
        </p:spPr>
        <p:txBody>
          <a:bodyPr wrap="square" rtlCol="0">
            <a:spAutoFit/>
          </a:bodyPr>
          <a:lstStyle/>
          <a:p>
            <a:r>
              <a:rPr lang="en-US" altLang="ko-KR" sz="1400" b="1" dirty="0">
                <a:latin typeface="+mn-ea"/>
                <a:ea typeface="+mn-ea"/>
              </a:rPr>
              <a:t>※ </a:t>
            </a:r>
            <a:r>
              <a:rPr lang="ko-KR" altLang="en-US" sz="1400" b="1" dirty="0">
                <a:latin typeface="+mn-ea"/>
                <a:ea typeface="+mn-ea"/>
              </a:rPr>
              <a:t>주요 산출물 </a:t>
            </a:r>
            <a:r>
              <a:rPr lang="en-US" altLang="ko-KR" sz="1400" b="1" dirty="0">
                <a:latin typeface="+mn-ea"/>
                <a:ea typeface="+mn-ea"/>
              </a:rPr>
              <a:t>: </a:t>
            </a:r>
            <a:r>
              <a:rPr lang="ko-KR" altLang="en-US" sz="1400" b="1" dirty="0">
                <a:latin typeface="+mn-ea"/>
                <a:ea typeface="+mn-ea"/>
              </a:rPr>
              <a:t>개발 코드</a:t>
            </a:r>
            <a:r>
              <a:rPr lang="en-US" altLang="ko-KR" sz="1400" b="1" dirty="0">
                <a:latin typeface="+mn-ea"/>
                <a:ea typeface="+mn-ea"/>
              </a:rPr>
              <a:t>/</a:t>
            </a:r>
            <a:r>
              <a:rPr lang="ko-KR" altLang="en-US" sz="1400" b="1" dirty="0">
                <a:latin typeface="+mn-ea"/>
                <a:ea typeface="+mn-ea"/>
              </a:rPr>
              <a:t>문서</a:t>
            </a:r>
            <a:r>
              <a:rPr lang="en-US" altLang="ko-KR" sz="1400" b="1" dirty="0">
                <a:latin typeface="+mn-ea"/>
                <a:ea typeface="+mn-ea"/>
              </a:rPr>
              <a:t>, </a:t>
            </a:r>
            <a:r>
              <a:rPr lang="ko-KR" altLang="en-US" sz="1400" b="1" dirty="0">
                <a:latin typeface="+mn-ea"/>
                <a:ea typeface="+mn-ea"/>
              </a:rPr>
              <a:t>교육 훈련 절차와 지원 기능</a:t>
            </a:r>
            <a:r>
              <a:rPr lang="en-US" altLang="ko-KR" sz="1400" b="1" dirty="0">
                <a:latin typeface="+mn-ea"/>
                <a:ea typeface="+mn-ea"/>
              </a:rPr>
              <a:t>, </a:t>
            </a:r>
            <a:r>
              <a:rPr lang="ko-KR" altLang="en-US" sz="1400" b="1" dirty="0">
                <a:latin typeface="+mn-ea"/>
                <a:ea typeface="+mn-ea"/>
              </a:rPr>
              <a:t>완성된 소프트웨어</a:t>
            </a:r>
            <a:r>
              <a:rPr lang="en-US" altLang="ko-KR" sz="1400" b="1" dirty="0">
                <a:latin typeface="+mn-ea"/>
                <a:ea typeface="+mn-ea"/>
              </a:rPr>
              <a:t>, </a:t>
            </a:r>
            <a:r>
              <a:rPr lang="ko-KR" altLang="en-US" sz="1400" b="1" dirty="0">
                <a:latin typeface="+mn-ea"/>
                <a:ea typeface="+mn-ea"/>
              </a:rPr>
              <a:t>유지보수 계획</a:t>
            </a:r>
          </a:p>
        </p:txBody>
      </p:sp>
      <p:sp>
        <p:nvSpPr>
          <p:cNvPr id="7" name="텍스트 상자 2"/>
          <p:cNvSpPr txBox="1"/>
          <p:nvPr/>
        </p:nvSpPr>
        <p:spPr>
          <a:xfrm>
            <a:off x="488504" y="1268760"/>
            <a:ext cx="8928992" cy="4478149"/>
          </a:xfrm>
          <a:prstGeom prst="rect">
            <a:avLst/>
          </a:prstGeom>
          <a:noFill/>
          <a:ln>
            <a:solidFill>
              <a:schemeClr val="tx2">
                <a:lumMod val="60000"/>
                <a:lumOff val="40000"/>
              </a:schemeClr>
            </a:solidFill>
          </a:ln>
        </p:spPr>
        <p:txBody>
          <a:bodyPr wrap="square" rtlCol="0">
            <a:spAutoFit/>
          </a:bodyPr>
          <a:lstStyle/>
          <a:p>
            <a:pPr marL="342900" indent="-342900">
              <a:lnSpc>
                <a:spcPct val="150000"/>
              </a:lnSpc>
              <a:buFont typeface="Wingdings" panose="05000000000000000000" pitchFamily="2" charset="2"/>
              <a:buChar char="ü"/>
            </a:pPr>
            <a:r>
              <a:rPr lang="en-US" altLang="ko-KR" sz="1600" b="1" dirty="0">
                <a:latin typeface="맑은 고딕" panose="020B0503020000020004" pitchFamily="50" charset="-127"/>
                <a:ea typeface="맑은 고딕" panose="020B0503020000020004" pitchFamily="50" charset="-127"/>
              </a:rPr>
              <a:t>7</a:t>
            </a:r>
            <a:r>
              <a:rPr lang="ko-KR" altLang="en-US" sz="1600" b="1" dirty="0">
                <a:latin typeface="맑은 고딕" panose="020B0503020000020004" pitchFamily="50" charset="-127"/>
                <a:ea typeface="맑은 고딕" panose="020B0503020000020004" pitchFamily="50" charset="-127"/>
              </a:rPr>
              <a:t>개의 주요 활동</a:t>
            </a:r>
            <a:r>
              <a:rPr lang="en-US" altLang="ko-KR" sz="1600" b="1" dirty="0">
                <a:latin typeface="맑은 고딕" panose="020B0503020000020004" pitchFamily="50" charset="-127"/>
                <a:ea typeface="맑은 고딕" panose="020B0503020000020004" pitchFamily="50" charset="-127"/>
              </a:rPr>
              <a:t>(</a:t>
            </a:r>
            <a:r>
              <a:rPr lang="ko-KR" altLang="en-US" sz="1600" b="1" dirty="0">
                <a:latin typeface="맑은 고딕" panose="020B0503020000020004" pitchFamily="50" charset="-127"/>
                <a:ea typeface="맑은 고딕" panose="020B0503020000020004" pitchFamily="50" charset="-127"/>
              </a:rPr>
              <a:t>코딩</a:t>
            </a:r>
            <a:r>
              <a:rPr lang="en-US" altLang="ko-KR" sz="1600" b="1" dirty="0">
                <a:latin typeface="맑은 고딕" panose="020B0503020000020004" pitchFamily="50" charset="-127"/>
                <a:ea typeface="맑은 고딕" panose="020B0503020000020004" pitchFamily="50" charset="-127"/>
              </a:rPr>
              <a:t>, </a:t>
            </a:r>
            <a:r>
              <a:rPr lang="ko-KR" altLang="en-US" sz="1600" b="1" dirty="0">
                <a:latin typeface="맑은 고딕" panose="020B0503020000020004" pitchFamily="50" charset="-127"/>
                <a:ea typeface="맑은 고딕" panose="020B0503020000020004" pitchFamily="50" charset="-127"/>
              </a:rPr>
              <a:t>테스트</a:t>
            </a:r>
            <a:r>
              <a:rPr lang="en-US" altLang="ko-KR" sz="1600" b="1" dirty="0">
                <a:latin typeface="맑은 고딕" panose="020B0503020000020004" pitchFamily="50" charset="-127"/>
                <a:ea typeface="맑은 고딕" panose="020B0503020000020004" pitchFamily="50" charset="-127"/>
              </a:rPr>
              <a:t>, </a:t>
            </a:r>
            <a:r>
              <a:rPr lang="ko-KR" altLang="en-US" sz="1600" b="1" dirty="0">
                <a:latin typeface="맑은 고딕" panose="020B0503020000020004" pitchFamily="50" charset="-127"/>
                <a:ea typeface="맑은 고딕" panose="020B0503020000020004" pitchFamily="50" charset="-127"/>
              </a:rPr>
              <a:t>설치</a:t>
            </a:r>
            <a:r>
              <a:rPr lang="en-US" altLang="ko-KR" sz="1600" b="1" dirty="0">
                <a:latin typeface="맑은 고딕" panose="020B0503020000020004" pitchFamily="50" charset="-127"/>
                <a:ea typeface="맑은 고딕" panose="020B0503020000020004" pitchFamily="50" charset="-127"/>
              </a:rPr>
              <a:t>, </a:t>
            </a:r>
            <a:r>
              <a:rPr lang="ko-KR" altLang="en-US" sz="1600" b="1" dirty="0">
                <a:latin typeface="맑은 고딕" panose="020B0503020000020004" pitchFamily="50" charset="-127"/>
                <a:ea typeface="맑은 고딕" panose="020B0503020000020004" pitchFamily="50" charset="-127"/>
              </a:rPr>
              <a:t>문서화</a:t>
            </a:r>
            <a:r>
              <a:rPr lang="en-US" altLang="ko-KR" sz="1600" b="1" dirty="0">
                <a:latin typeface="맑은 고딕" panose="020B0503020000020004" pitchFamily="50" charset="-127"/>
                <a:ea typeface="맑은 고딕" panose="020B0503020000020004" pitchFamily="50" charset="-127"/>
              </a:rPr>
              <a:t>, </a:t>
            </a:r>
            <a:r>
              <a:rPr lang="ko-KR" altLang="en-US" sz="1600" b="1" dirty="0">
                <a:latin typeface="맑은 고딕" panose="020B0503020000020004" pitchFamily="50" charset="-127"/>
                <a:ea typeface="맑은 고딕" panose="020B0503020000020004" pitchFamily="50" charset="-127"/>
              </a:rPr>
              <a:t>교육</a:t>
            </a:r>
            <a:r>
              <a:rPr lang="en-US" altLang="ko-KR" sz="1600" b="1" dirty="0">
                <a:latin typeface="맑은 고딕" panose="020B0503020000020004" pitchFamily="50" charset="-127"/>
                <a:ea typeface="맑은 고딕" panose="020B0503020000020004" pitchFamily="50" charset="-127"/>
              </a:rPr>
              <a:t>, </a:t>
            </a:r>
            <a:r>
              <a:rPr lang="ko-KR" altLang="en-US" sz="1600" b="1" dirty="0">
                <a:latin typeface="맑은 고딕" panose="020B0503020000020004" pitchFamily="50" charset="-127"/>
                <a:ea typeface="맑은 고딕" panose="020B0503020000020004" pitchFamily="50" charset="-127"/>
              </a:rPr>
              <a:t>지원</a:t>
            </a:r>
            <a:r>
              <a:rPr lang="en-US" altLang="ko-KR" sz="1600" b="1" dirty="0">
                <a:latin typeface="맑은 고딕" panose="020B0503020000020004" pitchFamily="50" charset="-127"/>
                <a:ea typeface="맑은 고딕" panose="020B0503020000020004" pitchFamily="50" charset="-127"/>
              </a:rPr>
              <a:t>, </a:t>
            </a:r>
            <a:r>
              <a:rPr lang="ko-KR" altLang="en-US" sz="1600" b="1" dirty="0">
                <a:latin typeface="맑은 고딕" panose="020B0503020000020004" pitchFamily="50" charset="-127"/>
                <a:ea typeface="맑은 고딕" panose="020B0503020000020004" pitchFamily="50" charset="-127"/>
              </a:rPr>
              <a:t>유지보수</a:t>
            </a:r>
            <a:r>
              <a:rPr lang="en-US" altLang="ko-KR" sz="1600" b="1" dirty="0">
                <a:latin typeface="맑은 고딕" panose="020B0503020000020004" pitchFamily="50" charset="-127"/>
                <a:ea typeface="맑은 고딕" panose="020B0503020000020004" pitchFamily="50" charset="-127"/>
              </a:rPr>
              <a:t>)</a:t>
            </a:r>
            <a:r>
              <a:rPr lang="ko-KR" altLang="en-US" sz="1600" b="1" dirty="0">
                <a:latin typeface="맑은 고딕" panose="020B0503020000020004" pitchFamily="50" charset="-127"/>
                <a:ea typeface="맑은 고딕" panose="020B0503020000020004" pitchFamily="50" charset="-127"/>
              </a:rPr>
              <a:t>으로 구성</a:t>
            </a:r>
            <a:endParaRPr lang="en-US" altLang="ko-KR" sz="1600" b="1" dirty="0">
              <a:latin typeface="맑은 고딕" panose="020B0503020000020004" pitchFamily="50" charset="-127"/>
              <a:ea typeface="맑은 고딕" panose="020B0503020000020004" pitchFamily="50" charset="-127"/>
            </a:endParaRPr>
          </a:p>
          <a:p>
            <a:pPr marL="342900" indent="-342900">
              <a:lnSpc>
                <a:spcPct val="150000"/>
              </a:lnSpc>
              <a:buFont typeface="Wingdings" panose="05000000000000000000" pitchFamily="2" charset="2"/>
              <a:buChar char="ü"/>
            </a:pPr>
            <a:r>
              <a:rPr lang="ko-KR" altLang="en-US" sz="1600" b="1" dirty="0">
                <a:latin typeface="맑은 고딕" panose="020B0503020000020004" pitchFamily="50" charset="-127"/>
                <a:ea typeface="맑은 고딕" panose="020B0503020000020004" pitchFamily="50" charset="-127"/>
              </a:rPr>
              <a:t>코딩</a:t>
            </a:r>
            <a:r>
              <a:rPr lang="en-US" altLang="ko-KR" sz="1600" b="1" dirty="0">
                <a:latin typeface="맑은 고딕" panose="020B0503020000020004" pitchFamily="50" charset="-127"/>
                <a:ea typeface="맑은 고딕" panose="020B0503020000020004" pitchFamily="50" charset="-127"/>
              </a:rPr>
              <a:t>, </a:t>
            </a:r>
            <a:r>
              <a:rPr lang="ko-KR" altLang="en-US" sz="1600" b="1" dirty="0">
                <a:latin typeface="맑은 고딕" panose="020B0503020000020004" pitchFamily="50" charset="-127"/>
                <a:ea typeface="맑은 고딕" panose="020B0503020000020004" pitchFamily="50" charset="-127"/>
              </a:rPr>
              <a:t>테스트</a:t>
            </a:r>
            <a:r>
              <a:rPr lang="en-US" altLang="ko-KR" sz="1600" b="1" dirty="0">
                <a:latin typeface="맑은 고딕" panose="020B0503020000020004" pitchFamily="50" charset="-127"/>
                <a:ea typeface="맑은 고딕" panose="020B0503020000020004" pitchFamily="50" charset="-127"/>
              </a:rPr>
              <a:t>, </a:t>
            </a:r>
            <a:r>
              <a:rPr lang="ko-KR" altLang="en-US" sz="1600" b="1" dirty="0">
                <a:latin typeface="맑은 고딕" panose="020B0503020000020004" pitchFamily="50" charset="-127"/>
                <a:ea typeface="맑은 고딕" panose="020B0503020000020004" pitchFamily="50" charset="-127"/>
              </a:rPr>
              <a:t>설치</a:t>
            </a:r>
            <a:endParaRPr kumimoji="1" lang="en-US" altLang="ko-KR" sz="1600" b="1" dirty="0">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r>
              <a:rPr lang="ko-KR" altLang="en-US" sz="1400" b="1" dirty="0">
                <a:latin typeface="맑은 고딕" panose="020B0503020000020004" pitchFamily="50" charset="-127"/>
                <a:ea typeface="맑은 고딕" panose="020B0503020000020004" pitchFamily="50" charset="-127"/>
              </a:rPr>
              <a:t>설계된 플랫폼 구조에 따라 플랫폼을 구성하는 프로그램 코딩</a:t>
            </a:r>
            <a:endParaRPr lang="en-US" altLang="ko-KR" sz="1400" b="1" dirty="0">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r>
              <a:rPr kumimoji="1" lang="ko-KR" altLang="en-US" sz="1400" b="1" dirty="0">
                <a:latin typeface="맑은 고딕" panose="020B0503020000020004" pitchFamily="50" charset="-127"/>
                <a:ea typeface="맑은 고딕" panose="020B0503020000020004" pitchFamily="50" charset="-127"/>
              </a:rPr>
              <a:t>코딩한 프로그램에서 오류를 찾고 수정하기 위한 테스트 진행</a:t>
            </a:r>
            <a:endParaRPr kumimoji="1" lang="en-US" altLang="ko-KR" sz="1400" b="1" dirty="0">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r>
              <a:rPr lang="ko-KR" altLang="en-US" sz="1400" b="1" dirty="0">
                <a:latin typeface="맑은 고딕" panose="020B0503020000020004" pitchFamily="50" charset="-127"/>
                <a:ea typeface="맑은 고딕" panose="020B0503020000020004" pitchFamily="50" charset="-127"/>
              </a:rPr>
              <a:t>프로그램 작동을 위한 설치</a:t>
            </a:r>
            <a:r>
              <a:rPr lang="en-US" altLang="ko-KR" sz="1400" b="1" dirty="0">
                <a:latin typeface="맑은 고딕" panose="020B0503020000020004" pitchFamily="50" charset="-127"/>
                <a:ea typeface="맑은 고딕" panose="020B0503020000020004" pitchFamily="50" charset="-127"/>
              </a:rPr>
              <a:t>(</a:t>
            </a:r>
            <a:r>
              <a:rPr lang="ko-KR" altLang="en-US" sz="1400" b="1" dirty="0">
                <a:latin typeface="맑은 고딕" panose="020B0503020000020004" pitchFamily="50" charset="-127"/>
                <a:ea typeface="맑은 고딕" panose="020B0503020000020004" pitchFamily="50" charset="-127"/>
              </a:rPr>
              <a:t>사용자 </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앱</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프로그램 등</a:t>
            </a:r>
            <a:r>
              <a:rPr lang="en-US" altLang="ko-KR" sz="1400" b="1" dirty="0">
                <a:latin typeface="맑은 고딕" panose="020B0503020000020004" pitchFamily="50" charset="-127"/>
                <a:ea typeface="맑은 고딕" panose="020B0503020000020004" pitchFamily="50" charset="-127"/>
              </a:rPr>
              <a:t> / </a:t>
            </a:r>
            <a:r>
              <a:rPr lang="ko-KR" altLang="en-US" sz="1400" b="1" dirty="0">
                <a:latin typeface="맑은 고딕" panose="020B0503020000020004" pitchFamily="50" charset="-127"/>
                <a:ea typeface="맑은 고딕" panose="020B0503020000020004" pitchFamily="50" charset="-127"/>
              </a:rPr>
              <a:t>관리자 </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서버</a:t>
            </a:r>
            <a:r>
              <a:rPr lang="en-US" altLang="ko-KR" sz="1400" b="1" dirty="0">
                <a:latin typeface="맑은 고딕" panose="020B0503020000020004" pitchFamily="50" charset="-127"/>
                <a:ea typeface="맑은 고딕" panose="020B0503020000020004" pitchFamily="50" charset="-127"/>
              </a:rPr>
              <a:t>)</a:t>
            </a:r>
          </a:p>
          <a:p>
            <a:pPr marL="342900" indent="-342900">
              <a:lnSpc>
                <a:spcPct val="150000"/>
              </a:lnSpc>
              <a:buFont typeface="Wingdings" panose="05000000000000000000" pitchFamily="2" charset="2"/>
              <a:buChar char="ü"/>
            </a:pPr>
            <a:r>
              <a:rPr lang="ko-KR" altLang="en-US" sz="1600" b="1" dirty="0">
                <a:latin typeface="맑은 고딕" panose="020B0503020000020004" pitchFamily="50" charset="-127"/>
                <a:ea typeface="맑은 고딕" panose="020B0503020000020004" pitchFamily="50" charset="-127"/>
              </a:rPr>
              <a:t>기타 플랫폼 구현 활동</a:t>
            </a:r>
            <a:endParaRPr lang="en-US" altLang="ko-KR" sz="1600" b="1" dirty="0">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r>
              <a:rPr lang="ko-KR" altLang="en-US" sz="1400" b="1" dirty="0">
                <a:latin typeface="맑은 고딕" panose="020B0503020000020004" pitchFamily="50" charset="-127"/>
                <a:ea typeface="맑은 고딕" panose="020B0503020000020004" pitchFamily="50" charset="-127"/>
              </a:rPr>
              <a:t>플랫폼 개발에서 발생한 모든 문서 산출물의 마무리 작업을 진행</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이 과정에서 플랫폼 프로젝트 최종 기술 보고서 혹은 최종 보고서가 작성되어야 함</a:t>
            </a:r>
            <a:endParaRPr lang="en-US" altLang="ko-KR" sz="1400" b="1" dirty="0">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r>
              <a:rPr lang="ko-KR" altLang="en-US" sz="1400" b="1" dirty="0">
                <a:latin typeface="맑은 고딕" panose="020B0503020000020004" pitchFamily="50" charset="-127"/>
                <a:ea typeface="맑은 고딕" panose="020B0503020000020004" pitchFamily="50" charset="-127"/>
              </a:rPr>
              <a:t>플랫폼의 운영 및 유지보수를 위한 조직 내 인력에 대한 교육과 지속적인 사용자 보조 및 지원</a:t>
            </a:r>
            <a:endParaRPr lang="en-US" altLang="ko-KR" sz="1400" b="1" dirty="0">
              <a:latin typeface="맑은 고딕" panose="020B0503020000020004" pitchFamily="50" charset="-127"/>
              <a:ea typeface="맑은 고딕" panose="020B0503020000020004" pitchFamily="50" charset="-127"/>
            </a:endParaRPr>
          </a:p>
          <a:p>
            <a:pPr marL="342900" indent="-342900">
              <a:lnSpc>
                <a:spcPct val="150000"/>
              </a:lnSpc>
              <a:buFont typeface="Wingdings" panose="05000000000000000000" pitchFamily="2" charset="2"/>
              <a:buChar char="ü"/>
            </a:pPr>
            <a:r>
              <a:rPr lang="ko-KR" altLang="en-US" sz="1600" b="1" dirty="0">
                <a:latin typeface="맑은 고딕" panose="020B0503020000020004" pitchFamily="50" charset="-127"/>
                <a:ea typeface="맑은 고딕" panose="020B0503020000020004" pitchFamily="50" charset="-127"/>
              </a:rPr>
              <a:t>플랫폼 운영 및 유지보수</a:t>
            </a:r>
            <a:endParaRPr lang="en-US" altLang="ko-KR" sz="1600" b="1" dirty="0">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r>
              <a:rPr lang="ko-KR" altLang="en-US" sz="1400" b="1" dirty="0">
                <a:latin typeface="맑은 고딕" panose="020B0503020000020004" pitchFamily="50" charset="-127"/>
                <a:ea typeface="맑은 고딕" panose="020B0503020000020004" pitchFamily="50" charset="-127"/>
              </a:rPr>
              <a:t>플랫폼 운영 과정에서 발생하는 문제점</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개선점을 파악하고 </a:t>
            </a:r>
            <a:r>
              <a:rPr kumimoji="1" lang="ko-KR" altLang="en-US" sz="1400" b="1" dirty="0">
                <a:latin typeface="맑은 고딕" panose="020B0503020000020004" pitchFamily="50" charset="-127"/>
                <a:ea typeface="맑은 고딕" panose="020B0503020000020004" pitchFamily="50" charset="-127"/>
              </a:rPr>
              <a:t>사용자 요구 및 비즈니스 환경의 변화를 반영</a:t>
            </a:r>
            <a:endParaRPr kumimoji="1" lang="en-US" altLang="ko-KR" sz="1400" b="1" dirty="0">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r>
              <a:rPr kumimoji="1" lang="en-US" altLang="ko-KR" sz="1400" b="1" dirty="0">
                <a:latin typeface="맑은 고딕" panose="020B0503020000020004" pitchFamily="50" charset="-127"/>
                <a:ea typeface="맑은 고딕" panose="020B0503020000020004" pitchFamily="50" charset="-127"/>
              </a:rPr>
              <a:t>PDLC</a:t>
            </a:r>
            <a:r>
              <a:rPr lang="ko-KR" altLang="en-US" sz="1400" b="1" dirty="0">
                <a:latin typeface="맑은 고딕" panose="020B0503020000020004" pitchFamily="50" charset="-127"/>
                <a:ea typeface="맑은 고딕" panose="020B0503020000020004" pitchFamily="50" charset="-127"/>
              </a:rPr>
              <a:t>의 </a:t>
            </a:r>
            <a:r>
              <a:rPr lang="ko-KR" altLang="en-US" sz="1400" b="1" dirty="0" err="1">
                <a:latin typeface="맑은 고딕" panose="020B0503020000020004" pitchFamily="50" charset="-127"/>
                <a:ea typeface="맑은 고딕" panose="020B0503020000020004" pitchFamily="50" charset="-127"/>
              </a:rPr>
              <a:t>순환구조에</a:t>
            </a:r>
            <a:r>
              <a:rPr lang="ko-KR" altLang="en-US" sz="1400" b="1" dirty="0">
                <a:latin typeface="맑은 고딕" panose="020B0503020000020004" pitchFamily="50" charset="-127"/>
                <a:ea typeface="맑은 고딕" panose="020B0503020000020004" pitchFamily="50" charset="-127"/>
              </a:rPr>
              <a:t> 따라 문제점 보완 및 개선에 대해 계획</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분석</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설계</a:t>
            </a:r>
            <a:r>
              <a:rPr lang="en-US" altLang="ko-KR" sz="1400" b="1" dirty="0">
                <a:latin typeface="맑은 고딕" panose="020B0503020000020004" pitchFamily="50" charset="-127"/>
                <a:ea typeface="맑은 고딕" panose="020B0503020000020004" pitchFamily="50" charset="-127"/>
              </a:rPr>
              <a:t>,</a:t>
            </a:r>
            <a:r>
              <a:rPr lang="ko-KR" altLang="en-US" sz="1400" b="1" dirty="0">
                <a:latin typeface="맑은 고딕" panose="020B0503020000020004" pitchFamily="50" charset="-127"/>
                <a:ea typeface="맑은 고딕" panose="020B0503020000020004" pitchFamily="50" charset="-127"/>
              </a:rPr>
              <a:t> 개발 단계를 반복</a:t>
            </a:r>
            <a:endParaRPr kumimoji="1" lang="en-US" altLang="ko-KR" sz="1400" b="1"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41745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상자 2"/>
          <p:cNvSpPr txBox="1"/>
          <p:nvPr/>
        </p:nvSpPr>
        <p:spPr>
          <a:xfrm>
            <a:off x="516707" y="1009669"/>
            <a:ext cx="8601867" cy="5587683"/>
          </a:xfrm>
          <a:prstGeom prst="rect">
            <a:avLst/>
          </a:prstGeom>
          <a:noFill/>
          <a:ln>
            <a:solidFill>
              <a:srgbClr val="E50BBB"/>
            </a:solidFill>
          </a:ln>
        </p:spPr>
        <p:txBody>
          <a:bodyPr wrap="square" rtlCol="0">
            <a:spAutoFit/>
          </a:bodyPr>
          <a:lstStyle/>
          <a:p>
            <a:pPr marL="285750" indent="-285750" algn="just">
              <a:lnSpc>
                <a:spcPct val="150000"/>
              </a:lnSpc>
              <a:buFont typeface="Wingdings" panose="05000000000000000000" pitchFamily="2" charset="2"/>
              <a:buChar char="ü"/>
            </a:pPr>
            <a:r>
              <a:rPr kumimoji="1" lang="en-US" altLang="ko-KR" sz="1500" b="1" dirty="0">
                <a:latin typeface="함초롬바탕" panose="02030604000101010101" pitchFamily="18" charset="-127"/>
                <a:ea typeface="함초롬바탕" panose="02030604000101010101" pitchFamily="18" charset="-127"/>
                <a:cs typeface="함초롬바탕" panose="02030604000101010101" pitchFamily="18" charset="-127"/>
              </a:rPr>
              <a:t>Agile : </a:t>
            </a:r>
            <a:r>
              <a:rPr lang="en-US" altLang="ko-KR" sz="1500" b="1" dirty="0">
                <a:latin typeface="함초롬바탕" panose="02030604000101010101" pitchFamily="18" charset="-127"/>
                <a:ea typeface="함초롬바탕" panose="02030604000101010101" pitchFamily="18" charset="-127"/>
                <a:cs typeface="함초롬바탕" panose="02030604000101010101" pitchFamily="18" charset="-127"/>
              </a:rPr>
              <a:t>Adaptive methodologies that are organically determined for situations (people, environment, etc.) rather than prescriptive methodologies suitable for engineering design methods. Development cycles, such as planning, development, and launch, are repeated several times, and requirements are added or changed to suit the development environment.</a:t>
            </a:r>
          </a:p>
          <a:p>
            <a:pPr marL="285750" indent="-285750" algn="just">
              <a:lnSpc>
                <a:spcPct val="150000"/>
              </a:lnSpc>
              <a:buFont typeface="Wingdings" panose="05000000000000000000" pitchFamily="2" charset="2"/>
              <a:buChar char="ü"/>
            </a:pPr>
            <a:endParaRPr kumimoji="1" lang="en-US" altLang="ko-KR" sz="15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just">
              <a:lnSpc>
                <a:spcPct val="150000"/>
              </a:lnSpc>
              <a:buFont typeface="Wingdings" panose="05000000000000000000" pitchFamily="2" charset="2"/>
              <a:buChar char="ü"/>
            </a:pPr>
            <a:r>
              <a:rPr kumimoji="1" lang="en-US" altLang="ko-KR" sz="1500" b="1" dirty="0">
                <a:latin typeface="함초롬바탕" panose="02030604000101010101" pitchFamily="18" charset="-127"/>
                <a:ea typeface="함초롬바탕" panose="02030604000101010101" pitchFamily="18" charset="-127"/>
                <a:cs typeface="함초롬바탕" panose="02030604000101010101" pitchFamily="18" charset="-127"/>
              </a:rPr>
              <a:t>Waterfall Model : </a:t>
            </a:r>
            <a:r>
              <a:rPr lang="en-US" altLang="ko-KR" sz="1500" b="1" dirty="0">
                <a:latin typeface="함초롬바탕" panose="02030604000101010101" pitchFamily="18" charset="-127"/>
                <a:ea typeface="함초롬바탕" panose="02030604000101010101" pitchFamily="18" charset="-127"/>
                <a:cs typeface="함초롬바탕" panose="02030604000101010101" pitchFamily="18" charset="-127"/>
              </a:rPr>
              <a:t>Make sure to close each step and proceed to the next one.                   </a:t>
            </a:r>
            <a:r>
              <a:rPr lang="ko-KR" altLang="en-US" sz="1500" b="1" dirty="0">
                <a:latin typeface="함초롬바탕" panose="02030604000101010101" pitchFamily="18" charset="-127"/>
                <a:ea typeface="함초롬바탕" panose="02030604000101010101" pitchFamily="18" charset="-127"/>
                <a:cs typeface="함초롬바탕" panose="02030604000101010101" pitchFamily="18" charset="-127"/>
              </a:rPr>
              <a:t>① </a:t>
            </a:r>
            <a:r>
              <a:rPr lang="en-US" altLang="ko-KR" sz="1500" b="1" dirty="0">
                <a:latin typeface="함초롬바탕" panose="02030604000101010101" pitchFamily="18" charset="-127"/>
                <a:ea typeface="함초롬바탕" panose="02030604000101010101" pitchFamily="18" charset="-127"/>
                <a:cs typeface="함초롬바탕" panose="02030604000101010101" pitchFamily="18" charset="-127"/>
              </a:rPr>
              <a:t>Analyze feasibility ② Analysis of the user's needs for function, performance, reliability, etc. ③ Design software ④ Programming ⑤ Integration Test ⑥ Operate, maintain, and repair software, etc.</a:t>
            </a:r>
          </a:p>
          <a:p>
            <a:pPr marL="285750" indent="-285750" algn="just">
              <a:lnSpc>
                <a:spcPct val="150000"/>
              </a:lnSpc>
              <a:buFont typeface="Wingdings" panose="05000000000000000000" pitchFamily="2" charset="2"/>
              <a:buChar char="ü"/>
            </a:pPr>
            <a:endParaRPr lang="ko-KR" altLang="en-US" sz="15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just">
              <a:lnSpc>
                <a:spcPct val="150000"/>
              </a:lnSpc>
              <a:buFont typeface="Wingdings" panose="05000000000000000000" pitchFamily="2" charset="2"/>
              <a:buChar char="ü"/>
            </a:pPr>
            <a:r>
              <a:rPr kumimoji="1" lang="en-US" altLang="ko-KR" sz="1500" b="1" dirty="0">
                <a:latin typeface="함초롬바탕" panose="02030604000101010101" pitchFamily="18" charset="-127"/>
                <a:ea typeface="함초롬바탕" panose="02030604000101010101" pitchFamily="18" charset="-127"/>
                <a:cs typeface="함초롬바탕" panose="02030604000101010101" pitchFamily="18" charset="-127"/>
              </a:rPr>
              <a:t>DevOps : </a:t>
            </a:r>
            <a:r>
              <a:rPr lang="en-US" altLang="ko-KR" sz="1500" b="1" dirty="0">
                <a:latin typeface="함초롬바탕" panose="02030604000101010101" pitchFamily="18" charset="-127"/>
                <a:ea typeface="함초롬바탕" panose="02030604000101010101" pitchFamily="18" charset="-127"/>
                <a:cs typeface="함초롬바탕" panose="02030604000101010101" pitchFamily="18" charset="-127"/>
              </a:rPr>
              <a:t>A word combination of 'development' and 'operations' to work together and simultaneously with system development. The collaboration and integration between software development and operations management, with the big data business in the spotlight, is not only a highly skilled workforce in one area, but also a growing need for converged capabilities such as statistics, programming, development and operations.</a:t>
            </a:r>
            <a:endParaRPr kumimoji="1" lang="en-US" altLang="ko-KR" sz="15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직사각형 4"/>
          <p:cNvSpPr/>
          <p:nvPr/>
        </p:nvSpPr>
        <p:spPr>
          <a:xfrm>
            <a:off x="516707" y="384919"/>
            <a:ext cx="8648521" cy="584775"/>
          </a:xfrm>
          <a:prstGeom prst="rect">
            <a:avLst/>
          </a:prstGeom>
        </p:spPr>
        <p:txBody>
          <a:bodyPr wrap="none">
            <a:spAutoFit/>
          </a:bodyPr>
          <a:lstStyle/>
          <a:p>
            <a:pPr marL="457200" indent="-457200" fontAlgn="auto">
              <a:spcBef>
                <a:spcPts val="0"/>
              </a:spcBef>
              <a:spcAft>
                <a:spcPts val="0"/>
              </a:spcAft>
              <a:buFont typeface="Wingdings" panose="05000000000000000000" pitchFamily="2" charset="2"/>
              <a:buChar char="v"/>
              <a:defRPr/>
            </a:pPr>
            <a:r>
              <a:rPr lang="en-US" altLang="ko-KR" sz="3200" b="1" dirty="0">
                <a:solidFill>
                  <a:srgbClr val="0000FF"/>
                </a:solidFill>
              </a:rPr>
              <a:t>Typical System Development Methodology</a:t>
            </a:r>
          </a:p>
        </p:txBody>
      </p:sp>
    </p:spTree>
    <p:extLst>
      <p:ext uri="{BB962C8B-B14F-4D97-AF65-F5344CB8AC3E}">
        <p14:creationId xmlns:p14="http://schemas.microsoft.com/office/powerpoint/2010/main" val="413371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상자 2"/>
          <p:cNvSpPr txBox="1"/>
          <p:nvPr/>
        </p:nvSpPr>
        <p:spPr>
          <a:xfrm>
            <a:off x="516707" y="1399939"/>
            <a:ext cx="9044805" cy="4524315"/>
          </a:xfrm>
          <a:prstGeom prst="rect">
            <a:avLst/>
          </a:prstGeom>
          <a:noFill/>
          <a:ln>
            <a:solidFill>
              <a:srgbClr val="E50BBB"/>
            </a:solidFill>
          </a:ln>
        </p:spPr>
        <p:txBody>
          <a:bodyPr wrap="square" rtlCol="0">
            <a:spAutoFit/>
          </a:bodyPr>
          <a:lstStyle/>
          <a:p>
            <a:pPr marL="285750" indent="-285750" algn="just">
              <a:lnSpc>
                <a:spcPct val="150000"/>
              </a:lnSpc>
              <a:buFont typeface="Wingdings" panose="05000000000000000000" pitchFamily="2" charset="2"/>
              <a:buChar char="ü"/>
            </a:pP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Agile : </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공학 설계 방법에 적합한 규정된</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(predictive)</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 방법론이 아닌 상황</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사람</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환경 등</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에 맞게 유기적으로 판단하여 시스템 개발 활동을 하는 적응적</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(adaptive) </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방법론</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계획과 개발</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출시와 같은 개발 주기가 여러 번 반복되며</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개발 환경에 맞게 요구사항이 추가되거나 변경 </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민첩</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a:t>
            </a:r>
          </a:p>
          <a:p>
            <a:pPr marL="285750" indent="-285750" algn="just">
              <a:lnSpc>
                <a:spcPct val="150000"/>
              </a:lnSpc>
              <a:buFont typeface="Wingdings" panose="05000000000000000000" pitchFamily="2" charset="2"/>
              <a:buChar char="ü"/>
            </a:pPr>
            <a:endPar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just">
              <a:lnSpc>
                <a:spcPct val="150000"/>
              </a:lnSpc>
              <a:buFont typeface="Wingdings" panose="05000000000000000000" pitchFamily="2" charset="2"/>
              <a:buChar char="ü"/>
            </a:pP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Waterfall Model : </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각 단계를 확실히 매듭짓고 다음 단계로 진행</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① 타당성을 분석하고</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②</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사용자의 기능</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성능</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신뢰도 등에 대한 요구를 분석하며</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③</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소프트웨어를 설계하고</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④</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프로그래밍을 한 뒤</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⑤</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통합 테스트를 거쳐</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⑥</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소프트웨어를 운용하고 유지</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600" b="1" dirty="0" err="1">
                <a:latin typeface="함초롬바탕" panose="02030604000101010101" pitchFamily="18" charset="-127"/>
                <a:ea typeface="함초롬바탕" panose="02030604000101010101" pitchFamily="18" charset="-127"/>
                <a:cs typeface="함초롬바탕" panose="02030604000101010101" pitchFamily="18" charset="-127"/>
              </a:rPr>
              <a:t>보수시키는</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 등의 단계</a:t>
            </a:r>
            <a:endPar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just">
              <a:lnSpc>
                <a:spcPct val="150000"/>
              </a:lnSpc>
              <a:buFont typeface="Wingdings" panose="05000000000000000000" pitchFamily="2" charset="2"/>
              <a:buChar char="ü"/>
            </a:pPr>
            <a:endPar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just">
              <a:lnSpc>
                <a:spcPct val="150000"/>
              </a:lnSpc>
              <a:buFont typeface="Wingdings" panose="05000000000000000000" pitchFamily="2" charset="2"/>
              <a:buChar char="ü"/>
            </a:pP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DevOps : </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개발</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(Development)</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과 운영</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(Operations)</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의 합성어로 시스템</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개발과 운영을 병행 및 협업하는 방식</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소프트웨어 개발과 운영관리 간의 협업과 통합을 담당하며 빅데이터 비즈니스가 각광을 받으면서 한 분야의 뛰어난 능력을 보유한 인력 뿐만 아니라</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통계</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프로그래밍</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개발</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오퍼레이션과 같이 </a:t>
            </a:r>
            <a:r>
              <a:rPr kumimoji="1" lang="ko-KR" altLang="en-US" sz="1600" b="1" dirty="0" err="1">
                <a:latin typeface="함초롬바탕" panose="02030604000101010101" pitchFamily="18" charset="-127"/>
                <a:ea typeface="함초롬바탕" panose="02030604000101010101" pitchFamily="18" charset="-127"/>
                <a:cs typeface="함초롬바탕" panose="02030604000101010101" pitchFamily="18" charset="-127"/>
              </a:rPr>
              <a:t>융합적인</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 능력에 대한 요구가 증가함</a:t>
            </a:r>
            <a:r>
              <a:rPr kumimoji="1" lang="en-US" altLang="ko-KR" sz="1600" b="1" dirty="0">
                <a:solidFill>
                  <a:schemeClr val="bg1">
                    <a:lumMod val="9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p>
        </p:txBody>
      </p:sp>
      <p:sp>
        <p:nvSpPr>
          <p:cNvPr id="5" name="직사각형 4"/>
          <p:cNvSpPr/>
          <p:nvPr/>
        </p:nvSpPr>
        <p:spPr>
          <a:xfrm>
            <a:off x="516707" y="384919"/>
            <a:ext cx="5878532" cy="584775"/>
          </a:xfrm>
          <a:prstGeom prst="rect">
            <a:avLst/>
          </a:prstGeom>
        </p:spPr>
        <p:txBody>
          <a:bodyPr wrap="none">
            <a:spAutoFit/>
          </a:bodyPr>
          <a:lstStyle/>
          <a:p>
            <a:pPr marL="457200" indent="-457200" fontAlgn="auto">
              <a:spcBef>
                <a:spcPts val="0"/>
              </a:spcBef>
              <a:spcAft>
                <a:spcPts val="0"/>
              </a:spcAft>
              <a:buFont typeface="Wingdings" panose="05000000000000000000" pitchFamily="2" charset="2"/>
              <a:buChar char="v"/>
              <a:defRPr/>
            </a:pPr>
            <a:r>
              <a:rPr lang="ko-KR" altLang="en-US" sz="3200" b="1" dirty="0"/>
              <a:t>대표적인 시스템 개발 방법론</a:t>
            </a:r>
            <a:endParaRPr lang="en-US" altLang="ko-KR" sz="3200" b="1" dirty="0"/>
          </a:p>
        </p:txBody>
      </p:sp>
    </p:spTree>
    <p:extLst>
      <p:ext uri="{BB962C8B-B14F-4D97-AF65-F5344CB8AC3E}">
        <p14:creationId xmlns:p14="http://schemas.microsoft.com/office/powerpoint/2010/main" val="192037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144464" y="142875"/>
            <a:ext cx="9633072" cy="6598493"/>
          </a:xfrm>
          <a:prstGeom prst="rect">
            <a:avLst/>
          </a:prstGeom>
          <a:solidFill>
            <a:srgbClr val="FFFF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en-US" altLang="ko-KR" b="1" dirty="0">
              <a:solidFill>
                <a:srgbClr val="0000FF"/>
              </a:solidFill>
              <a:latin typeface="맑은 고딕" panose="020B0503020000020004" pitchFamily="50" charset="-127"/>
            </a:endParaRPr>
          </a:p>
        </p:txBody>
      </p:sp>
      <p:pic>
        <p:nvPicPr>
          <p:cNvPr id="12" name="그림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620" y="1212317"/>
            <a:ext cx="4036844" cy="2387296"/>
          </a:xfrm>
          <a:prstGeom prst="rect">
            <a:avLst/>
          </a:prstGeom>
        </p:spPr>
      </p:pic>
      <p:pic>
        <p:nvPicPr>
          <p:cNvPr id="15" name="그림 14"/>
          <p:cNvPicPr>
            <a:picLocks noChangeAspect="1"/>
          </p:cNvPicPr>
          <p:nvPr/>
        </p:nvPicPr>
        <p:blipFill rotWithShape="1">
          <a:blip r:embed="rId3">
            <a:extLst>
              <a:ext uri="{28A0092B-C50C-407E-A947-70E740481C1C}">
                <a14:useLocalDpi xmlns:a14="http://schemas.microsoft.com/office/drawing/2010/main" val="0"/>
              </a:ext>
            </a:extLst>
          </a:blip>
          <a:srcRect l="6614" t="15881" r="6090" b="12651"/>
          <a:stretch/>
        </p:blipFill>
        <p:spPr>
          <a:xfrm>
            <a:off x="776536" y="1212318"/>
            <a:ext cx="4050146" cy="2387296"/>
          </a:xfrm>
          <a:prstGeom prst="rect">
            <a:avLst/>
          </a:prstGeom>
        </p:spPr>
      </p:pic>
      <p:sp>
        <p:nvSpPr>
          <p:cNvPr id="16" name="TextBox 15"/>
          <p:cNvSpPr txBox="1"/>
          <p:nvPr/>
        </p:nvSpPr>
        <p:spPr>
          <a:xfrm>
            <a:off x="4101689" y="3671621"/>
            <a:ext cx="1803699" cy="276999"/>
          </a:xfrm>
          <a:prstGeom prst="rect">
            <a:avLst/>
          </a:prstGeom>
          <a:noFill/>
        </p:spPr>
        <p:txBody>
          <a:bodyPr wrap="none" rtlCol="0">
            <a:spAutoFit/>
          </a:bodyPr>
          <a:lstStyle/>
          <a:p>
            <a:r>
              <a:rPr lang="en-US" altLang="ko-KR" sz="1200" b="1" dirty="0"/>
              <a:t>Airbnb business model</a:t>
            </a:r>
            <a:endParaRPr lang="ko-KR" altLang="en-US" sz="1200" b="1" dirty="0"/>
          </a:p>
        </p:txBody>
      </p:sp>
      <p:sp>
        <p:nvSpPr>
          <p:cNvPr id="11" name="직사각형 10"/>
          <p:cNvSpPr/>
          <p:nvPr/>
        </p:nvSpPr>
        <p:spPr>
          <a:xfrm>
            <a:off x="390525" y="293689"/>
            <a:ext cx="4549643" cy="615553"/>
          </a:xfrm>
          <a:prstGeom prst="rect">
            <a:avLst/>
          </a:prstGeom>
        </p:spPr>
        <p:txBody>
          <a:bodyPr wrap="none">
            <a:spAutoFit/>
          </a:bodyPr>
          <a:lstStyle/>
          <a:p>
            <a:pPr marL="457200" indent="-457200" fontAlgn="auto">
              <a:spcBef>
                <a:spcPts val="0"/>
              </a:spcBef>
              <a:spcAft>
                <a:spcPts val="0"/>
              </a:spcAft>
              <a:buFont typeface="Wingdings" panose="05000000000000000000" pitchFamily="2" charset="2"/>
              <a:buChar char="v"/>
              <a:defRPr/>
            </a:pPr>
            <a:r>
              <a:rPr kumimoji="0" lang="en-US" altLang="ko-KR" sz="3400" b="1" dirty="0">
                <a:solidFill>
                  <a:srgbClr val="FF0000"/>
                </a:solidFill>
                <a:latin typeface="Times New Roman" pitchFamily="18" charset="0"/>
                <a:ea typeface="+mn-ea"/>
                <a:cs typeface="Times New Roman" pitchFamily="18" charset="0"/>
              </a:rPr>
              <a:t>Business model cases</a:t>
            </a:r>
            <a:endParaRPr kumimoji="0" lang="ko-KR" altLang="en-US" sz="3400" b="1" dirty="0">
              <a:solidFill>
                <a:srgbClr val="FF0000"/>
              </a:solidFill>
              <a:latin typeface="Times New Roman" pitchFamily="18" charset="0"/>
              <a:ea typeface="+mn-ea"/>
              <a:cs typeface="Times New Roman" pitchFamily="18" charset="0"/>
            </a:endParaRPr>
          </a:p>
        </p:txBody>
      </p:sp>
      <p:pic>
        <p:nvPicPr>
          <p:cNvPr id="2049" name="_x396699552" descr="EMB00001ae48bb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7590" y="4020627"/>
            <a:ext cx="6027738" cy="22399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293922" y="6392361"/>
            <a:ext cx="1683474" cy="276999"/>
          </a:xfrm>
          <a:prstGeom prst="rect">
            <a:avLst/>
          </a:prstGeom>
          <a:noFill/>
        </p:spPr>
        <p:txBody>
          <a:bodyPr wrap="none" rtlCol="0">
            <a:spAutoFit/>
          </a:bodyPr>
          <a:lstStyle/>
          <a:p>
            <a:r>
              <a:rPr lang="en-US" altLang="ko-KR" sz="1200" b="1" dirty="0"/>
              <a:t>Uber business model</a:t>
            </a:r>
            <a:endParaRPr lang="ko-KR" altLang="en-US" sz="1200" b="1" dirty="0"/>
          </a:p>
        </p:txBody>
      </p:sp>
    </p:spTree>
    <p:extLst>
      <p:ext uri="{BB962C8B-B14F-4D97-AF65-F5344CB8AC3E}">
        <p14:creationId xmlns:p14="http://schemas.microsoft.com/office/powerpoint/2010/main" val="156559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by="(-#ppt_w*2)" calcmode="lin" valueType="num">
                                      <p:cBhvr rctx="PPT">
                                        <p:cTn id="7" dur="500" autoRev="1" fill="hold">
                                          <p:stCondLst>
                                            <p:cond delay="0"/>
                                          </p:stCondLst>
                                        </p:cTn>
                                        <p:tgtEl>
                                          <p:spTgt spid="11"/>
                                        </p:tgtEl>
                                        <p:attrNameLst>
                                          <p:attrName>ppt_w</p:attrName>
                                        </p:attrNameLst>
                                      </p:cBhvr>
                                    </p:anim>
                                    <p:anim by="(#ppt_w*0.50)" calcmode="lin" valueType="num">
                                      <p:cBhvr>
                                        <p:cTn id="8" dur="500" decel="50000" autoRev="1" fill="hold">
                                          <p:stCondLst>
                                            <p:cond delay="0"/>
                                          </p:stCondLst>
                                        </p:cTn>
                                        <p:tgtEl>
                                          <p:spTgt spid="11"/>
                                        </p:tgtEl>
                                        <p:attrNameLst>
                                          <p:attrName>ppt_x</p:attrName>
                                        </p:attrNameLst>
                                      </p:cBhvr>
                                    </p:anim>
                                    <p:anim from="(-#ppt_h/2)" to="(#ppt_y)" calcmode="lin" valueType="num">
                                      <p:cBhvr>
                                        <p:cTn id="9" dur="1000" fill="hold">
                                          <p:stCondLst>
                                            <p:cond delay="0"/>
                                          </p:stCondLst>
                                        </p:cTn>
                                        <p:tgtEl>
                                          <p:spTgt spid="11"/>
                                        </p:tgtEl>
                                        <p:attrNameLst>
                                          <p:attrName>ppt_y</p:attrName>
                                        </p:attrNameLst>
                                      </p:cBhvr>
                                    </p:anim>
                                    <p:animRot by="21600000">
                                      <p:cBhvr>
                                        <p:cTn id="10" dur="10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144464" y="142875"/>
            <a:ext cx="9633072" cy="6598493"/>
          </a:xfrm>
          <a:prstGeom prst="rect">
            <a:avLst/>
          </a:prstGeom>
          <a:solidFill>
            <a:srgbClr val="FFFF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en-US" altLang="ko-KR" b="1" dirty="0">
              <a:solidFill>
                <a:srgbClr val="0000FF"/>
              </a:solidFill>
              <a:latin typeface="맑은 고딕" panose="020B0503020000020004" pitchFamily="50" charset="-127"/>
            </a:endParaRPr>
          </a:p>
        </p:txBody>
      </p:sp>
      <p:pic>
        <p:nvPicPr>
          <p:cNvPr id="1026" name="Picture 2" descr="ë°ì´í° íë¦ëì ëí ì´ë¯¸ì§ ê²ìê²°ê³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28" y="1628800"/>
            <a:ext cx="3648337" cy="380087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78360" y="5581544"/>
            <a:ext cx="3770584" cy="276999"/>
          </a:xfrm>
          <a:prstGeom prst="rect">
            <a:avLst/>
          </a:prstGeom>
          <a:noFill/>
        </p:spPr>
        <p:txBody>
          <a:bodyPr wrap="none" rtlCol="0">
            <a:spAutoFit/>
          </a:bodyPr>
          <a:lstStyle/>
          <a:p>
            <a:r>
              <a:rPr lang="en-US" altLang="ko-KR" sz="1200" b="1" dirty="0"/>
              <a:t>Data flow diagram(service model) of E-Commerce</a:t>
            </a:r>
            <a:endParaRPr lang="ko-KR" altLang="en-US" sz="1200" b="1" dirty="0"/>
          </a:p>
        </p:txBody>
      </p:sp>
      <p:sp>
        <p:nvSpPr>
          <p:cNvPr id="11" name="직사각형 10"/>
          <p:cNvSpPr/>
          <p:nvPr/>
        </p:nvSpPr>
        <p:spPr>
          <a:xfrm>
            <a:off x="390525" y="293689"/>
            <a:ext cx="8016938" cy="615553"/>
          </a:xfrm>
          <a:prstGeom prst="rect">
            <a:avLst/>
          </a:prstGeom>
        </p:spPr>
        <p:txBody>
          <a:bodyPr wrap="none">
            <a:spAutoFit/>
          </a:bodyPr>
          <a:lstStyle/>
          <a:p>
            <a:pPr marL="457200" indent="-457200" fontAlgn="auto">
              <a:spcBef>
                <a:spcPts val="0"/>
              </a:spcBef>
              <a:spcAft>
                <a:spcPts val="0"/>
              </a:spcAft>
              <a:buFont typeface="Wingdings" panose="05000000000000000000" pitchFamily="2" charset="2"/>
              <a:buChar char="v"/>
              <a:defRPr/>
            </a:pPr>
            <a:r>
              <a:rPr kumimoji="0" lang="en-US" altLang="ko-KR" sz="3400" b="1" dirty="0">
                <a:solidFill>
                  <a:srgbClr val="FF0000"/>
                </a:solidFill>
                <a:latin typeface="Times New Roman" pitchFamily="18" charset="0"/>
                <a:ea typeface="+mn-ea"/>
                <a:cs typeface="Times New Roman" pitchFamily="18" charset="0"/>
              </a:rPr>
              <a:t>Data flow diagram(service model) cases</a:t>
            </a:r>
            <a:endParaRPr kumimoji="0" lang="ko-KR" altLang="en-US" sz="3400" b="1" dirty="0">
              <a:solidFill>
                <a:srgbClr val="FF0000"/>
              </a:solidFill>
              <a:latin typeface="Times New Roman" pitchFamily="18" charset="0"/>
              <a:ea typeface="+mn-ea"/>
              <a:cs typeface="Times New Roman" pitchFamily="18" charset="0"/>
            </a:endParaRPr>
          </a:p>
        </p:txBody>
      </p:sp>
      <p:pic>
        <p:nvPicPr>
          <p:cNvPr id="3074" name="Picture 2" descr="ë°ì´í° íë¦ëì ëí ì´ë¯¸ì§ ê²ìê²°ê³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913" y="1643282"/>
            <a:ext cx="4576575" cy="377190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41032" y="5581544"/>
            <a:ext cx="3813865" cy="276999"/>
          </a:xfrm>
          <a:prstGeom prst="rect">
            <a:avLst/>
          </a:prstGeom>
          <a:noFill/>
        </p:spPr>
        <p:txBody>
          <a:bodyPr wrap="none" rtlCol="0">
            <a:spAutoFit/>
          </a:bodyPr>
          <a:lstStyle/>
          <a:p>
            <a:r>
              <a:rPr lang="en-US" altLang="ko-KR" sz="1200" b="1" dirty="0"/>
              <a:t>Data flow diagram(service model) of search engine</a:t>
            </a:r>
            <a:endParaRPr lang="ko-KR" altLang="en-US" sz="1200" b="1" dirty="0"/>
          </a:p>
        </p:txBody>
      </p:sp>
    </p:spTree>
    <p:extLst>
      <p:ext uri="{BB962C8B-B14F-4D97-AF65-F5344CB8AC3E}">
        <p14:creationId xmlns:p14="http://schemas.microsoft.com/office/powerpoint/2010/main" val="20847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by="(-#ppt_w*2)" calcmode="lin" valueType="num">
                                      <p:cBhvr rctx="PPT">
                                        <p:cTn id="7" dur="500" autoRev="1" fill="hold">
                                          <p:stCondLst>
                                            <p:cond delay="0"/>
                                          </p:stCondLst>
                                        </p:cTn>
                                        <p:tgtEl>
                                          <p:spTgt spid="11"/>
                                        </p:tgtEl>
                                        <p:attrNameLst>
                                          <p:attrName>ppt_w</p:attrName>
                                        </p:attrNameLst>
                                      </p:cBhvr>
                                    </p:anim>
                                    <p:anim by="(#ppt_w*0.50)" calcmode="lin" valueType="num">
                                      <p:cBhvr>
                                        <p:cTn id="8" dur="500" decel="50000" autoRev="1" fill="hold">
                                          <p:stCondLst>
                                            <p:cond delay="0"/>
                                          </p:stCondLst>
                                        </p:cTn>
                                        <p:tgtEl>
                                          <p:spTgt spid="11"/>
                                        </p:tgtEl>
                                        <p:attrNameLst>
                                          <p:attrName>ppt_x</p:attrName>
                                        </p:attrNameLst>
                                      </p:cBhvr>
                                    </p:anim>
                                    <p:anim from="(-#ppt_h/2)" to="(#ppt_y)" calcmode="lin" valueType="num">
                                      <p:cBhvr>
                                        <p:cTn id="9" dur="1000" fill="hold">
                                          <p:stCondLst>
                                            <p:cond delay="0"/>
                                          </p:stCondLst>
                                        </p:cTn>
                                        <p:tgtEl>
                                          <p:spTgt spid="11"/>
                                        </p:tgtEl>
                                        <p:attrNameLst>
                                          <p:attrName>ppt_y</p:attrName>
                                        </p:attrNameLst>
                                      </p:cBhvr>
                                    </p:anim>
                                    <p:animRot by="21600000">
                                      <p:cBhvr>
                                        <p:cTn id="10" dur="10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상자 7"/>
          <p:cNvSpPr txBox="1"/>
          <p:nvPr/>
        </p:nvSpPr>
        <p:spPr>
          <a:xfrm>
            <a:off x="488504" y="1319564"/>
            <a:ext cx="9073008" cy="5355312"/>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kumimoji="1" lang="en-US" altLang="ko-KR" sz="1600" b="1" dirty="0">
                <a:latin typeface="맑은 고딕" panose="020B0503020000020004" pitchFamily="50" charset="-127"/>
                <a:ea typeface="맑은 고딕" panose="020B0503020000020004" pitchFamily="50" charset="-127"/>
              </a:rPr>
              <a:t>Features of Platform Architecture</a:t>
            </a: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View platform operating principles and components at a glance</a:t>
            </a: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Representing stakeholder-to-platform relationships</a:t>
            </a: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Composed of one or more modules, representing the interrelationships of each module</a:t>
            </a: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One to three phases (planning, analysis, design) are all comprehensively represented, so the most important tasks in platform development</a:t>
            </a: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Can be designed logically or physically according to developer needs</a:t>
            </a:r>
            <a:endParaRPr kumimoji="1" lang="en-US" altLang="ko-KR" sz="1400" dirty="0">
              <a:latin typeface="맑은 고딕" panose="020B0503020000020004" pitchFamily="50" charset="-127"/>
              <a:ea typeface="맑은 고딕" panose="020B0503020000020004" pitchFamily="50" charset="-127"/>
            </a:endParaRPr>
          </a:p>
          <a:p>
            <a:pPr marL="285750" indent="-285750">
              <a:lnSpc>
                <a:spcPct val="150000"/>
              </a:lnSpc>
              <a:buFont typeface="Wingdings" panose="05000000000000000000" pitchFamily="2" charset="2"/>
              <a:buChar char="ü"/>
            </a:pPr>
            <a:r>
              <a:rPr lang="en-US" altLang="ko-KR" sz="1600" b="1" dirty="0">
                <a:latin typeface="맑은 고딕" panose="020B0503020000020004" pitchFamily="50" charset="-127"/>
                <a:ea typeface="맑은 고딕" panose="020B0503020000020004" pitchFamily="50" charset="-127"/>
              </a:rPr>
              <a:t>Points to Consider when creating a Platform Architecture</a:t>
            </a:r>
            <a:endParaRPr kumimoji="1" lang="en-US" altLang="ko-KR" sz="1600" b="1" dirty="0">
              <a:latin typeface="맑은 고딕" panose="020B0503020000020004" pitchFamily="50" charset="-127"/>
              <a:ea typeface="맑은 고딕" panose="020B0503020000020004" pitchFamily="50" charset="-127"/>
            </a:endParaRPr>
          </a:p>
          <a:p>
            <a:pPr marL="800100" lvl="1" indent="-342900">
              <a:lnSpc>
                <a:spcPct val="150000"/>
              </a:lnSpc>
              <a:buFont typeface="+mj-ea"/>
              <a:buAutoNum type="circleNumDbPlain"/>
            </a:pPr>
            <a:r>
              <a:rPr lang="en-US" altLang="ko-KR" sz="1400" b="1" dirty="0">
                <a:latin typeface="맑은 고딕" panose="020B0503020000020004" pitchFamily="50" charset="-127"/>
                <a:ea typeface="맑은 고딕" panose="020B0503020000020004" pitchFamily="50" charset="-127"/>
              </a:rPr>
              <a:t>Are the </a:t>
            </a:r>
            <a:r>
              <a:rPr lang="en-US" altLang="ko-KR" sz="1400" b="1" dirty="0" err="1">
                <a:latin typeface="맑은 고딕" panose="020B0503020000020004" pitchFamily="50" charset="-127"/>
                <a:ea typeface="맑은 고딕" panose="020B0503020000020004" pitchFamily="50" charset="-127"/>
              </a:rPr>
              <a:t>investigatings</a:t>
            </a:r>
            <a:r>
              <a:rPr lang="en-US" altLang="ko-KR" sz="1400" b="1" dirty="0">
                <a:latin typeface="맑은 고딕" panose="020B0503020000020004" pitchFamily="50" charset="-127"/>
                <a:ea typeface="맑은 고딕" panose="020B0503020000020004" pitchFamily="50" charset="-127"/>
              </a:rPr>
              <a:t> and analyses clearly and accurately expressed in Steps 1 to 2 (Planning, Analysis)?</a:t>
            </a:r>
          </a:p>
          <a:p>
            <a:pPr marL="800100" lvl="1" indent="-342900">
              <a:lnSpc>
                <a:spcPct val="150000"/>
              </a:lnSpc>
              <a:buFont typeface="+mj-ea"/>
              <a:buAutoNum type="circleNumDbPlain"/>
            </a:pPr>
            <a:r>
              <a:rPr lang="en-US" altLang="ko-KR" sz="1400" b="1" dirty="0">
                <a:latin typeface="맑은 고딕" panose="020B0503020000020004" pitchFamily="50" charset="-127"/>
                <a:ea typeface="맑은 고딕" panose="020B0503020000020004" pitchFamily="50" charset="-127"/>
              </a:rPr>
              <a:t>Are the components properly arranged? - Number of components, correlation, modularization, etc.</a:t>
            </a:r>
          </a:p>
          <a:p>
            <a:pPr marL="800100" lvl="1" indent="-342900">
              <a:lnSpc>
                <a:spcPct val="150000"/>
              </a:lnSpc>
              <a:buFont typeface="+mj-ea"/>
              <a:buAutoNum type="circleNumDbPlain"/>
            </a:pPr>
            <a:r>
              <a:rPr lang="en-US" altLang="ko-KR" sz="1400" b="1" dirty="0">
                <a:latin typeface="맑은 고딕" panose="020B0503020000020004" pitchFamily="50" charset="-127"/>
                <a:ea typeface="맑은 고딕" panose="020B0503020000020004" pitchFamily="50" charset="-127"/>
              </a:rPr>
              <a:t>Is the environment appropriate? - the proposed platform and its relevance to stakeholders and markets, etc.</a:t>
            </a:r>
          </a:p>
          <a:p>
            <a:pPr marL="800100" lvl="1" indent="-342900">
              <a:lnSpc>
                <a:spcPct val="150000"/>
              </a:lnSpc>
              <a:buFont typeface="+mj-ea"/>
              <a:buAutoNum type="circleNumDbPlain"/>
            </a:pPr>
            <a:r>
              <a:rPr lang="en-US" altLang="ko-KR" sz="1400" b="1" dirty="0">
                <a:latin typeface="맑은 고딕" panose="020B0503020000020004" pitchFamily="50" charset="-127"/>
                <a:ea typeface="맑은 고딕" panose="020B0503020000020004" pitchFamily="50" charset="-127"/>
              </a:rPr>
              <a:t>Are the boundaries clear? - Boundary (level) representation of system/module/function, boundary expression of platform and stakeholder, etc.</a:t>
            </a:r>
            <a:endParaRPr kumimoji="1" lang="en-US" altLang="ko-KR" sz="1400" b="1" dirty="0">
              <a:latin typeface="맑은 고딕" panose="020B0503020000020004" pitchFamily="50" charset="-127"/>
              <a:ea typeface="맑은 고딕" panose="020B0503020000020004" pitchFamily="50" charset="-127"/>
            </a:endParaRPr>
          </a:p>
        </p:txBody>
      </p:sp>
      <p:sp>
        <p:nvSpPr>
          <p:cNvPr id="6" name="TextBox 5"/>
          <p:cNvSpPr txBox="1"/>
          <p:nvPr/>
        </p:nvSpPr>
        <p:spPr>
          <a:xfrm>
            <a:off x="4304928" y="705009"/>
            <a:ext cx="3945760" cy="400110"/>
          </a:xfrm>
          <a:prstGeom prst="rect">
            <a:avLst/>
          </a:prstGeom>
          <a:noFill/>
        </p:spPr>
        <p:txBody>
          <a:bodyPr wrap="none" rtlCol="0">
            <a:spAutoFit/>
          </a:bodyPr>
          <a:lstStyle/>
          <a:p>
            <a:r>
              <a:rPr lang="en-US" altLang="ko-KR" sz="2000" b="1" dirty="0">
                <a:solidFill>
                  <a:srgbClr val="E50BBB"/>
                </a:solidFill>
                <a:latin typeface="+mn-ea"/>
                <a:ea typeface="+mn-ea"/>
              </a:rPr>
              <a:t>- Design Platform Architecture</a:t>
            </a:r>
            <a:endParaRPr lang="ko-KR" altLang="en-US" sz="2000" b="1" dirty="0">
              <a:solidFill>
                <a:srgbClr val="E50BBB"/>
              </a:solidFill>
              <a:latin typeface="+mn-ea"/>
              <a:ea typeface="+mn-ea"/>
            </a:endParaRPr>
          </a:p>
        </p:txBody>
      </p:sp>
      <p:sp>
        <p:nvSpPr>
          <p:cNvPr id="8"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Tree>
    <p:extLst>
      <p:ext uri="{BB962C8B-B14F-4D97-AF65-F5344CB8AC3E}">
        <p14:creationId xmlns:p14="http://schemas.microsoft.com/office/powerpoint/2010/main" val="220590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243228" y="188640"/>
            <a:ext cx="9633072" cy="6598493"/>
          </a:xfrm>
          <a:prstGeom prst="rect">
            <a:avLst/>
          </a:prstGeom>
          <a:solidFill>
            <a:srgbClr val="FFFF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en-US" altLang="ko-KR" b="1" dirty="0">
              <a:solidFill>
                <a:srgbClr val="0000FF"/>
              </a:solidFill>
              <a:latin typeface="맑은 고딕" panose="020B0503020000020004" pitchFamily="50" charset="-127"/>
            </a:endParaRPr>
          </a:p>
        </p:txBody>
      </p:sp>
      <p:sp>
        <p:nvSpPr>
          <p:cNvPr id="16" name="TextBox 15"/>
          <p:cNvSpPr txBox="1"/>
          <p:nvPr/>
        </p:nvSpPr>
        <p:spPr>
          <a:xfrm>
            <a:off x="1516526" y="5775266"/>
            <a:ext cx="2686954" cy="276999"/>
          </a:xfrm>
          <a:prstGeom prst="rect">
            <a:avLst/>
          </a:prstGeom>
          <a:noFill/>
        </p:spPr>
        <p:txBody>
          <a:bodyPr wrap="none" rtlCol="0">
            <a:spAutoFit/>
          </a:bodyPr>
          <a:lstStyle/>
          <a:p>
            <a:r>
              <a:rPr lang="en-US" altLang="ko-KR" sz="1200" b="1" dirty="0"/>
              <a:t>Designing of Mobile Application</a:t>
            </a:r>
            <a:r>
              <a:rPr lang="ko-KR" altLang="en-US" sz="1200" b="1" dirty="0"/>
              <a:t> </a:t>
            </a:r>
            <a:r>
              <a:rPr lang="en-US" altLang="ko-KR" sz="1200" b="1" dirty="0"/>
              <a:t>UI</a:t>
            </a:r>
            <a:endParaRPr lang="ko-KR" altLang="en-US" sz="1200" b="1" dirty="0"/>
          </a:p>
        </p:txBody>
      </p:sp>
      <p:pic>
        <p:nvPicPr>
          <p:cNvPr id="10" name="그림 9"/>
          <p:cNvPicPr>
            <a:picLocks noChangeAspect="1"/>
          </p:cNvPicPr>
          <p:nvPr/>
        </p:nvPicPr>
        <p:blipFill rotWithShape="1">
          <a:blip r:embed="rId2">
            <a:extLst>
              <a:ext uri="{28A0092B-C50C-407E-A947-70E740481C1C}">
                <a14:useLocalDpi xmlns:a14="http://schemas.microsoft.com/office/drawing/2010/main" val="0"/>
              </a:ext>
            </a:extLst>
          </a:blip>
          <a:srcRect t="8386" r="14048" b="4946"/>
          <a:stretch/>
        </p:blipFill>
        <p:spPr>
          <a:xfrm>
            <a:off x="526221" y="1556792"/>
            <a:ext cx="4074002" cy="4077915"/>
          </a:xfrm>
          <a:prstGeom prst="rect">
            <a:avLst/>
          </a:prstGeom>
        </p:spPr>
      </p:pic>
      <p:sp>
        <p:nvSpPr>
          <p:cNvPr id="11" name="직사각형 10"/>
          <p:cNvSpPr/>
          <p:nvPr/>
        </p:nvSpPr>
        <p:spPr>
          <a:xfrm>
            <a:off x="390525" y="293689"/>
            <a:ext cx="5147691" cy="615553"/>
          </a:xfrm>
          <a:prstGeom prst="rect">
            <a:avLst/>
          </a:prstGeom>
        </p:spPr>
        <p:txBody>
          <a:bodyPr wrap="none">
            <a:spAutoFit/>
          </a:bodyPr>
          <a:lstStyle/>
          <a:p>
            <a:pPr marL="457200" indent="-457200" fontAlgn="auto">
              <a:spcBef>
                <a:spcPts val="0"/>
              </a:spcBef>
              <a:spcAft>
                <a:spcPts val="0"/>
              </a:spcAft>
              <a:buFont typeface="Wingdings" panose="05000000000000000000" pitchFamily="2" charset="2"/>
              <a:buChar char="v"/>
              <a:defRPr/>
            </a:pPr>
            <a:r>
              <a:rPr kumimoji="0" lang="en-US" altLang="ko-KR" sz="3400" b="1" dirty="0">
                <a:solidFill>
                  <a:srgbClr val="FF0000"/>
                </a:solidFill>
                <a:latin typeface="Times New Roman" pitchFamily="18" charset="0"/>
                <a:ea typeface="+mn-ea"/>
                <a:cs typeface="Times New Roman" pitchFamily="18" charset="0"/>
              </a:rPr>
              <a:t>User Interface(UI) cases</a:t>
            </a:r>
            <a:endParaRPr kumimoji="0" lang="ko-KR" altLang="en-US" sz="3400" b="1" dirty="0">
              <a:solidFill>
                <a:srgbClr val="FF0000"/>
              </a:solidFill>
              <a:latin typeface="Times New Roman" pitchFamily="18" charset="0"/>
              <a:ea typeface="+mn-ea"/>
              <a:cs typeface="Times New Roman" pitchFamily="18" charset="0"/>
            </a:endParaRPr>
          </a:p>
        </p:txBody>
      </p:sp>
      <p:pic>
        <p:nvPicPr>
          <p:cNvPr id="12" name="그림 11"/>
          <p:cNvPicPr>
            <a:picLocks noChangeAspect="1"/>
          </p:cNvPicPr>
          <p:nvPr/>
        </p:nvPicPr>
        <p:blipFill>
          <a:blip r:embed="rId3"/>
          <a:stretch>
            <a:fillRect/>
          </a:stretch>
        </p:blipFill>
        <p:spPr>
          <a:xfrm>
            <a:off x="4883216" y="1553057"/>
            <a:ext cx="4686458" cy="4081649"/>
          </a:xfrm>
          <a:prstGeom prst="rect">
            <a:avLst/>
          </a:prstGeom>
        </p:spPr>
      </p:pic>
      <p:sp>
        <p:nvSpPr>
          <p:cNvPr id="15" name="TextBox 14"/>
          <p:cNvSpPr txBox="1"/>
          <p:nvPr/>
        </p:nvSpPr>
        <p:spPr>
          <a:xfrm>
            <a:off x="5920821" y="5775265"/>
            <a:ext cx="2704587" cy="276999"/>
          </a:xfrm>
          <a:prstGeom prst="rect">
            <a:avLst/>
          </a:prstGeom>
          <a:noFill/>
        </p:spPr>
        <p:txBody>
          <a:bodyPr wrap="none" rtlCol="0">
            <a:spAutoFit/>
          </a:bodyPr>
          <a:lstStyle/>
          <a:p>
            <a:r>
              <a:rPr lang="en-US" altLang="ko-KR" sz="1200" b="1" dirty="0"/>
              <a:t>Designing of Web Shopping mall UI</a:t>
            </a:r>
            <a:endParaRPr lang="ko-KR" altLang="en-US" sz="1200" b="1" dirty="0"/>
          </a:p>
        </p:txBody>
      </p:sp>
    </p:spTree>
    <p:extLst>
      <p:ext uri="{BB962C8B-B14F-4D97-AF65-F5344CB8AC3E}">
        <p14:creationId xmlns:p14="http://schemas.microsoft.com/office/powerpoint/2010/main" val="145698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by="(-#ppt_w*2)" calcmode="lin" valueType="num">
                                      <p:cBhvr rctx="PPT">
                                        <p:cTn id="7" dur="500" autoRev="1" fill="hold">
                                          <p:stCondLst>
                                            <p:cond delay="0"/>
                                          </p:stCondLst>
                                        </p:cTn>
                                        <p:tgtEl>
                                          <p:spTgt spid="11"/>
                                        </p:tgtEl>
                                        <p:attrNameLst>
                                          <p:attrName>ppt_w</p:attrName>
                                        </p:attrNameLst>
                                      </p:cBhvr>
                                    </p:anim>
                                    <p:anim by="(#ppt_w*0.50)" calcmode="lin" valueType="num">
                                      <p:cBhvr>
                                        <p:cTn id="8" dur="500" decel="50000" autoRev="1" fill="hold">
                                          <p:stCondLst>
                                            <p:cond delay="0"/>
                                          </p:stCondLst>
                                        </p:cTn>
                                        <p:tgtEl>
                                          <p:spTgt spid="11"/>
                                        </p:tgtEl>
                                        <p:attrNameLst>
                                          <p:attrName>ppt_x</p:attrName>
                                        </p:attrNameLst>
                                      </p:cBhvr>
                                    </p:anim>
                                    <p:anim from="(-#ppt_h/2)" to="(#ppt_y)" calcmode="lin" valueType="num">
                                      <p:cBhvr>
                                        <p:cTn id="9" dur="1000" fill="hold">
                                          <p:stCondLst>
                                            <p:cond delay="0"/>
                                          </p:stCondLst>
                                        </p:cTn>
                                        <p:tgtEl>
                                          <p:spTgt spid="11"/>
                                        </p:tgtEl>
                                        <p:attrNameLst>
                                          <p:attrName>ppt_y</p:attrName>
                                        </p:attrNameLst>
                                      </p:cBhvr>
                                    </p:anim>
                                    <p:animRot by="21600000">
                                      <p:cBhvr>
                                        <p:cTn id="10" dur="10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7" name="텍스트 상자 7"/>
          <p:cNvSpPr txBox="1"/>
          <p:nvPr/>
        </p:nvSpPr>
        <p:spPr>
          <a:xfrm>
            <a:off x="488504" y="1628800"/>
            <a:ext cx="9001000" cy="4385816"/>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플랫폼 구조도 특징</a:t>
            </a:r>
            <a:endPar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kumimoji="1" lang="ko-KR" altLang="en-US" sz="1400" b="1" dirty="0">
                <a:solidFill>
                  <a:srgbClr val="002060"/>
                </a:solidFill>
                <a:latin typeface="함초롬바탕" panose="02030604000101010101" pitchFamily="18" charset="-127"/>
                <a:ea typeface="함초롬바탕" panose="02030604000101010101" pitchFamily="18" charset="-127"/>
                <a:cs typeface="함초롬바탕" panose="02030604000101010101" pitchFamily="18" charset="-127"/>
              </a:rPr>
              <a:t>플랫폼의 동작원리 및 구성요소를 한눈에 볼 수 있음</a:t>
            </a:r>
            <a:endParaRPr kumimoji="1" lang="en-US" altLang="ko-KR" sz="1400" b="1" dirty="0">
              <a:solidFill>
                <a:srgbClr val="002060"/>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이해당사자와 플랫폼 간의 관계가 표현되어 있음</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한 개 이상의 모듈로 구성되어있으며 각 모듈의 상호관계가 표현되어 있음</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kumimoji="1" lang="en-US" altLang="ko-KR"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1~3</a:t>
            </a:r>
            <a:r>
              <a:rPr kumimoji="1" lang="ko-KR" altLang="en-US"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단계</a:t>
            </a:r>
            <a:r>
              <a:rPr kumimoji="1" lang="en-US" altLang="ko-KR"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계획</a:t>
            </a:r>
            <a:r>
              <a:rPr kumimoji="1" lang="en-US" altLang="ko-KR"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분석</a:t>
            </a:r>
            <a:r>
              <a:rPr kumimoji="1" lang="en-US" altLang="ko-KR"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설계</a:t>
            </a:r>
            <a:r>
              <a:rPr kumimoji="1" lang="en-US" altLang="ko-KR"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 과정이 모두 포괄적으로 표현되기 때문에 플랫폼 개발에서 가장 중요한 작업</a:t>
            </a:r>
            <a:endParaRPr kumimoji="1" lang="en-US" altLang="ko-KR"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개발자의 필요에 따라 논리적 또는 물리적으로 설계될 수 있음</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Wingdings" panose="05000000000000000000" pitchFamily="2" charset="2"/>
              <a:buChar char="ü"/>
            </a:pPr>
            <a:endParaRPr kumimoji="1" lang="en-US" altLang="ko-KR" sz="14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nSpc>
                <a:spcPct val="150000"/>
              </a:lnSpc>
              <a:buFont typeface="Wingdings" panose="05000000000000000000" pitchFamily="2" charset="2"/>
              <a:buChar char="ü"/>
            </a:pPr>
            <a:r>
              <a:rPr kumimoji="1" lang="ko-KR" altLang="en-US" sz="16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플랫폼 구조도 작성 시 고려해야 할 점</a:t>
            </a:r>
            <a:endParaRPr kumimoji="1" lang="en-US" altLang="ko-KR" sz="16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mj-ea"/>
              <a:buAutoNum type="circleNumDbPlain"/>
            </a:pP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1~2</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단계</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계획</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분석</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에서 조사 및 분석한 내용이 명확하고 정확하게 표현되었는가</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p>
          <a:p>
            <a:pPr marL="800100" lvl="1" indent="-342900">
              <a:lnSpc>
                <a:spcPct val="150000"/>
              </a:lnSpc>
              <a:buFont typeface="+mj-ea"/>
              <a:buAutoNum type="circleNumDbPlain"/>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구성요소는 적절히 배치되었는가</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구성요소의 개수</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상호연관</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모듈화 등</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mj-ea"/>
              <a:buAutoNum type="circleNumDbPlain"/>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환경이 적절한가</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제안하는 플랫폼과 이해당사자</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및 시장과의 연관성 등</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mj-ea"/>
              <a:buAutoNum type="circleNumDbPlain"/>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경계가 </a:t>
            </a:r>
            <a:r>
              <a:rPr lang="ko-KR" altLang="en-US" sz="1400" b="1" dirty="0" err="1">
                <a:latin typeface="함초롬바탕" panose="02030604000101010101" pitchFamily="18" charset="-127"/>
                <a:ea typeface="함초롬바탕" panose="02030604000101010101" pitchFamily="18" charset="-127"/>
                <a:cs typeface="함초롬바탕" panose="02030604000101010101" pitchFamily="18" charset="-127"/>
              </a:rPr>
              <a:t>명확한가</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시스템</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모듈</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기능의 경계</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레벨</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표현</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플랫폼과 이해당사자의 경계 표현 등</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mj-ea"/>
              <a:buAutoNum type="circleNumDbPlain"/>
            </a:pP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6" name="TextBox 5"/>
          <p:cNvSpPr txBox="1"/>
          <p:nvPr/>
        </p:nvSpPr>
        <p:spPr>
          <a:xfrm>
            <a:off x="3344613" y="705009"/>
            <a:ext cx="2611612" cy="400110"/>
          </a:xfrm>
          <a:prstGeom prst="rect">
            <a:avLst/>
          </a:prstGeom>
          <a:noFill/>
        </p:spPr>
        <p:txBody>
          <a:bodyPr wrap="none" rtlCol="0">
            <a:spAutoFit/>
          </a:bodyPr>
          <a:lstStyle/>
          <a:p>
            <a:r>
              <a:rPr lang="en-US" altLang="ko-KR" sz="2000" b="1" dirty="0">
                <a:solidFill>
                  <a:srgbClr val="E50BBB"/>
                </a:solidFill>
                <a:latin typeface="+mn-ea"/>
                <a:ea typeface="+mn-ea"/>
              </a:rPr>
              <a:t>- </a:t>
            </a:r>
            <a:r>
              <a:rPr lang="ko-KR" altLang="en-US" sz="2000" b="1" dirty="0">
                <a:solidFill>
                  <a:srgbClr val="FF0000"/>
                </a:solidFill>
                <a:latin typeface="+mn-ea"/>
                <a:ea typeface="+mn-ea"/>
              </a:rPr>
              <a:t>플랫폼 구조도 설계</a:t>
            </a:r>
          </a:p>
        </p:txBody>
      </p:sp>
    </p:spTree>
    <p:extLst>
      <p:ext uri="{BB962C8B-B14F-4D97-AF65-F5344CB8AC3E}">
        <p14:creationId xmlns:p14="http://schemas.microsoft.com/office/powerpoint/2010/main" val="10452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상자 7"/>
          <p:cNvSpPr txBox="1"/>
          <p:nvPr/>
        </p:nvSpPr>
        <p:spPr>
          <a:xfrm>
            <a:off x="488504" y="1617181"/>
            <a:ext cx="8712968" cy="4939814"/>
          </a:xfrm>
          <a:prstGeom prst="rect">
            <a:avLst/>
          </a:prstGeom>
          <a:noFill/>
          <a:ln>
            <a:solidFill>
              <a:srgbClr val="7030A0"/>
            </a:solidFill>
          </a:ln>
        </p:spPr>
        <p:txBody>
          <a:bodyPr wrap="square" rtlCol="0">
            <a:spAutoFit/>
          </a:bodyPr>
          <a:lstStyle/>
          <a:p>
            <a:pPr marL="342900" indent="-342900">
              <a:lnSpc>
                <a:spcPct val="150000"/>
              </a:lnSpc>
              <a:buFont typeface="+mj-ea"/>
              <a:buAutoNum type="circleNumDbPlain"/>
            </a:pPr>
            <a:r>
              <a:rPr lang="en-US" altLang="ko-KR" sz="1400" b="1" dirty="0">
                <a:latin typeface="맑은 고딕" panose="020B0503020000020004" pitchFamily="50" charset="-127"/>
                <a:ea typeface="맑은 고딕" panose="020B0503020000020004" pitchFamily="50" charset="-127"/>
              </a:rPr>
              <a:t>Are the </a:t>
            </a:r>
            <a:r>
              <a:rPr lang="en-US" altLang="ko-KR" sz="1400" b="1" dirty="0" err="1">
                <a:latin typeface="맑은 고딕" panose="020B0503020000020004" pitchFamily="50" charset="-127"/>
                <a:ea typeface="맑은 고딕" panose="020B0503020000020004" pitchFamily="50" charset="-127"/>
              </a:rPr>
              <a:t>investigatings</a:t>
            </a:r>
            <a:r>
              <a:rPr lang="en-US" altLang="ko-KR" sz="1400" b="1" dirty="0">
                <a:latin typeface="맑은 고딕" panose="020B0503020000020004" pitchFamily="50" charset="-127"/>
                <a:ea typeface="맑은 고딕" panose="020B0503020000020004" pitchFamily="50" charset="-127"/>
              </a:rPr>
              <a:t> and analyses clearly and accurately expressed in Steps 1 to 2 (Planning, Analysis)?</a:t>
            </a:r>
            <a:endParaRPr kumimoji="1"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Information collected from the “Step 1. Planning and Selection” and the “Step 2. Analysis”</a:t>
            </a: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Project Objectives: </a:t>
            </a:r>
            <a:r>
              <a:rPr lang="en-US" altLang="ko-KR" sz="1400" dirty="0">
                <a:latin typeface="맑은 고딕" panose="020B0503020000020004" pitchFamily="50" charset="-127"/>
                <a:ea typeface="맑은 고딕" panose="020B0503020000020004" pitchFamily="50" charset="-127"/>
              </a:rPr>
              <a:t>Platform for achieving project objectives. Clearly articulate user needs and how they can address existing issues</a:t>
            </a: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Technical Report: </a:t>
            </a:r>
            <a:r>
              <a:rPr lang="en-US" altLang="ko-KR" sz="1400" dirty="0">
                <a:latin typeface="맑은 고딕" panose="020B0503020000020004" pitchFamily="50" charset="-127"/>
                <a:ea typeface="맑은 고딕" panose="020B0503020000020004" pitchFamily="50" charset="-127"/>
              </a:rPr>
              <a:t>Demonstrate the technology to be applied to the platform in the schematic for its purpose and method</a:t>
            </a: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Situation chart: </a:t>
            </a:r>
            <a:r>
              <a:rPr lang="en-US" altLang="ko-KR" sz="1400" dirty="0">
                <a:latin typeface="맑은 고딕" panose="020B0503020000020004" pitchFamily="50" charset="-127"/>
                <a:ea typeface="맑은 고딕" panose="020B0503020000020004" pitchFamily="50" charset="-127"/>
              </a:rPr>
              <a:t>It is the overall framework of the structure to represent the boundaries of environmental factors (the parties concerned, external APIs, etc.) and platforms.</a:t>
            </a: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Data Flowchart and Service Model: </a:t>
            </a:r>
            <a:r>
              <a:rPr lang="en-US" altLang="ko-KR" sz="1400" dirty="0">
                <a:latin typeface="맑은 고딕" panose="020B0503020000020004" pitchFamily="50" charset="-127"/>
                <a:ea typeface="맑은 고딕" panose="020B0503020000020004" pitchFamily="50" charset="-127"/>
              </a:rPr>
              <a:t>Draw up a structural diagram with specific and technical details based on the functions of the structured (modularized) and modelled platforms.</a:t>
            </a: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Specific and comprehensive schematic designs should be designed based on the above information and should be presented clearly and simply, rather than simply aggregating the above information</a:t>
            </a:r>
          </a:p>
        </p:txBody>
      </p:sp>
      <p:sp>
        <p:nvSpPr>
          <p:cNvPr id="7" name="TextBox 6"/>
          <p:cNvSpPr txBox="1"/>
          <p:nvPr/>
        </p:nvSpPr>
        <p:spPr>
          <a:xfrm>
            <a:off x="4304928" y="705009"/>
            <a:ext cx="3945760" cy="400110"/>
          </a:xfrm>
          <a:prstGeom prst="rect">
            <a:avLst/>
          </a:prstGeom>
          <a:noFill/>
        </p:spPr>
        <p:txBody>
          <a:bodyPr wrap="none" rtlCol="0">
            <a:spAutoFit/>
          </a:bodyPr>
          <a:lstStyle/>
          <a:p>
            <a:r>
              <a:rPr lang="en-US" altLang="ko-KR" sz="2000" b="1" dirty="0">
                <a:solidFill>
                  <a:srgbClr val="E50BBB"/>
                </a:solidFill>
                <a:latin typeface="+mn-ea"/>
                <a:ea typeface="+mn-ea"/>
              </a:rPr>
              <a:t>- Design Platform Architecture</a:t>
            </a:r>
            <a:endParaRPr lang="ko-KR" altLang="en-US" sz="2000" b="1" dirty="0">
              <a:solidFill>
                <a:srgbClr val="E50BBB"/>
              </a:solidFill>
              <a:latin typeface="+mn-ea"/>
              <a:ea typeface="+mn-ea"/>
            </a:endParaRPr>
          </a:p>
        </p:txBody>
      </p:sp>
      <p:sp>
        <p:nvSpPr>
          <p:cNvPr id="8"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Tree>
    <p:extLst>
      <p:ext uri="{BB962C8B-B14F-4D97-AF65-F5344CB8AC3E}">
        <p14:creationId xmlns:p14="http://schemas.microsoft.com/office/powerpoint/2010/main" val="38349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5" name="텍스트 상자 7"/>
          <p:cNvSpPr txBox="1"/>
          <p:nvPr/>
        </p:nvSpPr>
        <p:spPr>
          <a:xfrm>
            <a:off x="488504" y="1617181"/>
            <a:ext cx="8712968" cy="3647152"/>
          </a:xfrm>
          <a:prstGeom prst="rect">
            <a:avLst/>
          </a:prstGeom>
          <a:noFill/>
          <a:ln>
            <a:solidFill>
              <a:srgbClr val="7030A0"/>
            </a:solidFill>
          </a:ln>
        </p:spPr>
        <p:txBody>
          <a:bodyPr wrap="square" rtlCol="0">
            <a:spAutoFit/>
          </a:bodyPr>
          <a:lstStyle/>
          <a:p>
            <a:pPr marL="342900" indent="-342900">
              <a:lnSpc>
                <a:spcPct val="150000"/>
              </a:lnSpc>
              <a:buFont typeface="+mj-ea"/>
              <a:buAutoNum type="circleNumDbPlain"/>
            </a:pPr>
            <a:r>
              <a:rPr kumimoji="1" lang="en-US" altLang="ko-KR" sz="1400" b="1" dirty="0">
                <a:latin typeface="맑은 고딕" panose="020B0503020000020004" pitchFamily="50" charset="-127"/>
                <a:ea typeface="맑은 고딕" panose="020B0503020000020004" pitchFamily="50" charset="-127"/>
              </a:rPr>
              <a:t>1~2</a:t>
            </a:r>
            <a:r>
              <a:rPr kumimoji="1" lang="ko-KR" altLang="en-US" sz="1400" b="1" dirty="0">
                <a:latin typeface="맑은 고딕" panose="020B0503020000020004" pitchFamily="50" charset="-127"/>
                <a:ea typeface="맑은 고딕" panose="020B0503020000020004" pitchFamily="50" charset="-127"/>
              </a:rPr>
              <a:t>단계</a:t>
            </a:r>
            <a:r>
              <a:rPr kumimoji="1" lang="en-US" altLang="ko-KR" sz="1400" b="1" dirty="0">
                <a:latin typeface="맑은 고딕" panose="020B0503020000020004" pitchFamily="50" charset="-127"/>
                <a:ea typeface="맑은 고딕" panose="020B0503020000020004" pitchFamily="50" charset="-127"/>
              </a:rPr>
              <a:t>(</a:t>
            </a:r>
            <a:r>
              <a:rPr kumimoji="1" lang="ko-KR" altLang="en-US" sz="1400" b="1" dirty="0">
                <a:latin typeface="맑은 고딕" panose="020B0503020000020004" pitchFamily="50" charset="-127"/>
                <a:ea typeface="맑은 고딕" panose="020B0503020000020004" pitchFamily="50" charset="-127"/>
              </a:rPr>
              <a:t>계획</a:t>
            </a:r>
            <a:r>
              <a:rPr kumimoji="1" lang="en-US" altLang="ko-KR" sz="1400" b="1" dirty="0">
                <a:latin typeface="맑은 고딕" panose="020B0503020000020004" pitchFamily="50" charset="-127"/>
                <a:ea typeface="맑은 고딕" panose="020B0503020000020004" pitchFamily="50" charset="-127"/>
              </a:rPr>
              <a:t>, </a:t>
            </a:r>
            <a:r>
              <a:rPr kumimoji="1" lang="ko-KR" altLang="en-US" sz="1400" b="1" dirty="0">
                <a:latin typeface="맑은 고딕" panose="020B0503020000020004" pitchFamily="50" charset="-127"/>
                <a:ea typeface="맑은 고딕" panose="020B0503020000020004" pitchFamily="50" charset="-127"/>
              </a:rPr>
              <a:t>분석</a:t>
            </a:r>
            <a:r>
              <a:rPr kumimoji="1" lang="en-US" altLang="ko-KR" sz="1400" b="1" dirty="0">
                <a:latin typeface="맑은 고딕" panose="020B0503020000020004" pitchFamily="50" charset="-127"/>
                <a:ea typeface="맑은 고딕" panose="020B0503020000020004" pitchFamily="50" charset="-127"/>
              </a:rPr>
              <a:t>)</a:t>
            </a:r>
            <a:r>
              <a:rPr kumimoji="1" lang="ko-KR" altLang="en-US" sz="1400" b="1" dirty="0">
                <a:latin typeface="맑은 고딕" panose="020B0503020000020004" pitchFamily="50" charset="-127"/>
                <a:ea typeface="맑은 고딕" panose="020B0503020000020004" pitchFamily="50" charset="-127"/>
              </a:rPr>
              <a:t>에서 조사 및 분석한 내용이 명확하고 정확하게 표현되었는가</a:t>
            </a:r>
            <a:r>
              <a:rPr kumimoji="1" lang="en-US" altLang="ko-KR" sz="1400" b="1" dirty="0">
                <a:latin typeface="맑은 고딕" panose="020B0503020000020004" pitchFamily="50" charset="-127"/>
                <a:ea typeface="맑은 고딕" panose="020B0503020000020004" pitchFamily="50" charset="-127"/>
              </a:rPr>
              <a:t>?</a:t>
            </a: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1</a:t>
            </a:r>
            <a:r>
              <a:rPr lang="ko-KR" altLang="en-US" sz="1400" b="1" dirty="0">
                <a:latin typeface="맑은 고딕" panose="020B0503020000020004" pitchFamily="50" charset="-127"/>
                <a:ea typeface="맑은 고딕" panose="020B0503020000020004" pitchFamily="50" charset="-127"/>
              </a:rPr>
              <a:t>단계 계획 및 선정과 </a:t>
            </a:r>
            <a:r>
              <a:rPr lang="en-US" altLang="ko-KR" sz="1400" b="1" dirty="0">
                <a:latin typeface="맑은 고딕" panose="020B0503020000020004" pitchFamily="50" charset="-127"/>
                <a:ea typeface="맑은 고딕" panose="020B0503020000020004" pitchFamily="50" charset="-127"/>
              </a:rPr>
              <a:t>2</a:t>
            </a:r>
            <a:r>
              <a:rPr lang="ko-KR" altLang="en-US" sz="1400" b="1" dirty="0">
                <a:latin typeface="맑은 고딕" panose="020B0503020000020004" pitchFamily="50" charset="-127"/>
                <a:ea typeface="맑은 고딕" panose="020B0503020000020004" pitchFamily="50" charset="-127"/>
              </a:rPr>
              <a:t>단계 분석에서 수집한 내용</a:t>
            </a:r>
            <a:endParaRPr lang="en-US" altLang="ko-KR" sz="14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ko-KR" altLang="en-US" sz="1400" b="1" dirty="0">
                <a:latin typeface="맑은 고딕" panose="020B0503020000020004" pitchFamily="50" charset="-127"/>
                <a:ea typeface="맑은 고딕" panose="020B0503020000020004" pitchFamily="50" charset="-127"/>
              </a:rPr>
              <a:t>프로젝트 목표 </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프로젝트의</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목표를 달성할 수 있는 플랫폼</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사용자의 요구</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기존의 문제점을 해소할 수 있는지에 대한 표현이 명확</a:t>
            </a:r>
            <a:endParaRPr lang="en-US" altLang="ko-KR" sz="14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ko-KR" altLang="en-US" sz="1400" b="1" dirty="0">
                <a:latin typeface="맑은 고딕" panose="020B0503020000020004" pitchFamily="50" charset="-127"/>
                <a:ea typeface="맑은 고딕" panose="020B0503020000020004" pitchFamily="50" charset="-127"/>
              </a:rPr>
              <a:t>기술 보고서</a:t>
            </a:r>
            <a:r>
              <a:rPr lang="en-US" altLang="ko-KR" sz="1400" b="1" dirty="0">
                <a:latin typeface="맑은 고딕" panose="020B0503020000020004" pitchFamily="50" charset="-127"/>
                <a:ea typeface="맑은 고딕" panose="020B0503020000020004" pitchFamily="50" charset="-127"/>
              </a:rPr>
              <a:t>(Technical Report): </a:t>
            </a:r>
            <a:r>
              <a:rPr lang="ko-KR" altLang="en-US" sz="1400" b="1" dirty="0">
                <a:latin typeface="맑은 고딕" panose="020B0503020000020004" pitchFamily="50" charset="-127"/>
                <a:ea typeface="맑은 고딕" panose="020B0503020000020004" pitchFamily="50" charset="-127"/>
              </a:rPr>
              <a:t>플랫폼에 적용할 기술을 용도와 방법에 맞게 </a:t>
            </a:r>
            <a:r>
              <a:rPr lang="ko-KR" altLang="en-US" sz="1400" b="1" dirty="0" err="1">
                <a:latin typeface="맑은 고딕" panose="020B0503020000020004" pitchFamily="50" charset="-127"/>
                <a:ea typeface="맑은 고딕" panose="020B0503020000020004" pitchFamily="50" charset="-127"/>
              </a:rPr>
              <a:t>구조도에</a:t>
            </a:r>
            <a:r>
              <a:rPr lang="ko-KR" altLang="en-US" sz="1400" b="1" dirty="0">
                <a:latin typeface="맑은 고딕" panose="020B0503020000020004" pitchFamily="50" charset="-127"/>
                <a:ea typeface="맑은 고딕" panose="020B0503020000020004" pitchFamily="50" charset="-127"/>
              </a:rPr>
              <a:t> 표현</a:t>
            </a:r>
            <a:endParaRPr lang="en-US" altLang="ko-KR" sz="14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ko-KR" altLang="en-US" sz="1400" b="1" dirty="0">
                <a:latin typeface="맑은 고딕" panose="020B0503020000020004" pitchFamily="50" charset="-127"/>
                <a:ea typeface="맑은 고딕" panose="020B0503020000020004" pitchFamily="50" charset="-127"/>
              </a:rPr>
              <a:t>상황도 </a:t>
            </a:r>
            <a:r>
              <a:rPr lang="en-US" altLang="ko-KR" sz="1400" b="1" dirty="0">
                <a:latin typeface="맑은 고딕" panose="020B0503020000020004" pitchFamily="50" charset="-127"/>
                <a:ea typeface="맑은 고딕" panose="020B0503020000020004" pitchFamily="50" charset="-127"/>
              </a:rPr>
              <a:t>: </a:t>
            </a:r>
            <a:r>
              <a:rPr lang="ko-KR" altLang="en-US" sz="1400" b="1" dirty="0" err="1">
                <a:latin typeface="맑은 고딕" panose="020B0503020000020004" pitchFamily="50" charset="-127"/>
                <a:ea typeface="맑은 고딕" panose="020B0503020000020004" pitchFamily="50" charset="-127"/>
              </a:rPr>
              <a:t>구조도의</a:t>
            </a:r>
            <a:r>
              <a:rPr lang="ko-KR" altLang="en-US" sz="1400" b="1" dirty="0">
                <a:latin typeface="맑은 고딕" panose="020B0503020000020004" pitchFamily="50" charset="-127"/>
                <a:ea typeface="맑은 고딕" panose="020B0503020000020004" pitchFamily="50" charset="-127"/>
              </a:rPr>
              <a:t> 전체적인 틀이 되는 것으로 환경적인 요소</a:t>
            </a:r>
            <a:r>
              <a:rPr lang="en-US" altLang="ko-KR" sz="1400" b="1" dirty="0">
                <a:latin typeface="맑은 고딕" panose="020B0503020000020004" pitchFamily="50" charset="-127"/>
                <a:ea typeface="맑은 고딕" panose="020B0503020000020004" pitchFamily="50" charset="-127"/>
              </a:rPr>
              <a:t>(</a:t>
            </a:r>
            <a:r>
              <a:rPr lang="ko-KR" altLang="en-US" sz="1400" b="1" dirty="0">
                <a:latin typeface="맑은 고딕" panose="020B0503020000020004" pitchFamily="50" charset="-127"/>
                <a:ea typeface="맑은 고딕" panose="020B0503020000020004" pitchFamily="50" charset="-127"/>
              </a:rPr>
              <a:t>이해당사자</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외부 </a:t>
            </a:r>
            <a:r>
              <a:rPr lang="en-US" altLang="ko-KR" sz="1400" b="1" dirty="0">
                <a:latin typeface="맑은 고딕" panose="020B0503020000020004" pitchFamily="50" charset="-127"/>
                <a:ea typeface="맑은 고딕" panose="020B0503020000020004" pitchFamily="50" charset="-127"/>
              </a:rPr>
              <a:t>API </a:t>
            </a:r>
            <a:r>
              <a:rPr lang="ko-KR" altLang="en-US" sz="1400" b="1" dirty="0">
                <a:latin typeface="맑은 고딕" panose="020B0503020000020004" pitchFamily="50" charset="-127"/>
                <a:ea typeface="맑은 고딕" panose="020B0503020000020004" pitchFamily="50" charset="-127"/>
              </a:rPr>
              <a:t>등</a:t>
            </a:r>
            <a:r>
              <a:rPr lang="en-US" altLang="ko-KR" sz="1400" b="1" dirty="0">
                <a:latin typeface="맑은 고딕" panose="020B0503020000020004" pitchFamily="50" charset="-127"/>
                <a:ea typeface="맑은 고딕" panose="020B0503020000020004" pitchFamily="50" charset="-127"/>
              </a:rPr>
              <a:t>)</a:t>
            </a:r>
            <a:r>
              <a:rPr lang="ko-KR" altLang="en-US" sz="1400" b="1" dirty="0">
                <a:latin typeface="맑은 고딕" panose="020B0503020000020004" pitchFamily="50" charset="-127"/>
                <a:ea typeface="맑은 고딕" panose="020B0503020000020004" pitchFamily="50" charset="-127"/>
              </a:rPr>
              <a:t>와 플랫폼의 경계를 표현</a:t>
            </a:r>
            <a:endParaRPr lang="en-US" altLang="ko-KR" sz="14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ko-KR" altLang="en-US" sz="1400" b="1" dirty="0">
                <a:latin typeface="맑은 고딕" panose="020B0503020000020004" pitchFamily="50" charset="-127"/>
                <a:ea typeface="맑은 고딕" panose="020B0503020000020004" pitchFamily="50" charset="-127"/>
              </a:rPr>
              <a:t>데이터 흐름도 및 서비스 모델 </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구조화</a:t>
            </a:r>
            <a:r>
              <a:rPr lang="en-US" altLang="ko-KR" sz="1400" b="1" dirty="0">
                <a:latin typeface="맑은 고딕" panose="020B0503020000020004" pitchFamily="50" charset="-127"/>
                <a:ea typeface="맑은 고딕" panose="020B0503020000020004" pitchFamily="50" charset="-127"/>
              </a:rPr>
              <a:t>(</a:t>
            </a:r>
            <a:r>
              <a:rPr lang="ko-KR" altLang="en-US" sz="1400" b="1" dirty="0">
                <a:latin typeface="맑은 고딕" panose="020B0503020000020004" pitchFamily="50" charset="-127"/>
                <a:ea typeface="맑은 고딕" panose="020B0503020000020004" pitchFamily="50" charset="-127"/>
              </a:rPr>
              <a:t>모듈화</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및 </a:t>
            </a:r>
            <a:r>
              <a:rPr lang="ko-KR" altLang="en-US" sz="1400" b="1" dirty="0" err="1">
                <a:latin typeface="맑은 고딕" panose="020B0503020000020004" pitchFamily="50" charset="-127"/>
                <a:ea typeface="맑은 고딕" panose="020B0503020000020004" pitchFamily="50" charset="-127"/>
              </a:rPr>
              <a:t>모델링된</a:t>
            </a:r>
            <a:r>
              <a:rPr lang="ko-KR" altLang="en-US" sz="1400" b="1" dirty="0">
                <a:latin typeface="맑은 고딕" panose="020B0503020000020004" pitchFamily="50" charset="-127"/>
                <a:ea typeface="맑은 고딕" panose="020B0503020000020004" pitchFamily="50" charset="-127"/>
              </a:rPr>
              <a:t> 플랫폼의 기능들을 토대로 구체적이고 기술적인 내용을 가미하여 </a:t>
            </a:r>
            <a:r>
              <a:rPr lang="ko-KR" altLang="en-US" sz="1400" b="1" dirty="0" err="1">
                <a:latin typeface="맑은 고딕" panose="020B0503020000020004" pitchFamily="50" charset="-127"/>
                <a:ea typeface="맑은 고딕" panose="020B0503020000020004" pitchFamily="50" charset="-127"/>
              </a:rPr>
              <a:t>구조도를</a:t>
            </a:r>
            <a:r>
              <a:rPr lang="ko-KR" altLang="en-US" sz="1400" b="1" dirty="0">
                <a:latin typeface="맑은 고딕" panose="020B0503020000020004" pitchFamily="50" charset="-127"/>
                <a:ea typeface="맑은 고딕" panose="020B0503020000020004" pitchFamily="50" charset="-127"/>
              </a:rPr>
              <a:t> 작성</a:t>
            </a:r>
            <a:endParaRPr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ko-KR" altLang="en-US" sz="1400" b="1" dirty="0">
                <a:latin typeface="맑은 고딕" panose="020B0503020000020004" pitchFamily="50" charset="-127"/>
                <a:ea typeface="맑은 고딕" panose="020B0503020000020004" pitchFamily="50" charset="-127"/>
              </a:rPr>
              <a:t>위 정보를 토대로 </a:t>
            </a:r>
            <a:r>
              <a:rPr lang="ko-KR" altLang="en-US" sz="1400" b="1" dirty="0">
                <a:solidFill>
                  <a:srgbClr val="0000FF"/>
                </a:solidFill>
                <a:latin typeface="맑은 고딕" panose="020B0503020000020004" pitchFamily="50" charset="-127"/>
                <a:ea typeface="맑은 고딕" panose="020B0503020000020004" pitchFamily="50" charset="-127"/>
              </a:rPr>
              <a:t>구체적이고 포괄적인 </a:t>
            </a:r>
            <a:r>
              <a:rPr lang="ko-KR" altLang="en-US" sz="1400" b="1" dirty="0" err="1">
                <a:solidFill>
                  <a:srgbClr val="0000FF"/>
                </a:solidFill>
                <a:latin typeface="맑은 고딕" panose="020B0503020000020004" pitchFamily="50" charset="-127"/>
                <a:ea typeface="맑은 고딕" panose="020B0503020000020004" pitchFamily="50" charset="-127"/>
              </a:rPr>
              <a:t>구조도</a:t>
            </a:r>
            <a:r>
              <a:rPr lang="ko-KR" altLang="en-US" sz="1400" b="1" dirty="0" err="1">
                <a:latin typeface="맑은 고딕" panose="020B0503020000020004" pitchFamily="50" charset="-127"/>
                <a:ea typeface="맑은 고딕" panose="020B0503020000020004" pitchFamily="50" charset="-127"/>
              </a:rPr>
              <a:t>를</a:t>
            </a:r>
            <a:r>
              <a:rPr lang="ko-KR" altLang="en-US" sz="1400" b="1" dirty="0">
                <a:latin typeface="맑은 고딕" panose="020B0503020000020004" pitchFamily="50" charset="-127"/>
                <a:ea typeface="맑은 고딕" panose="020B0503020000020004" pitchFamily="50" charset="-127"/>
              </a:rPr>
              <a:t> 설계해야 하며</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단순히 위 정보들을 취합하는 것이 아닌 명확하고 간단하게 플랫폼의 구조를 표현해야 함</a:t>
            </a:r>
            <a:endParaRPr lang="en-US" altLang="ko-KR" sz="1400" b="1" dirty="0">
              <a:latin typeface="맑은 고딕" panose="020B0503020000020004" pitchFamily="50" charset="-127"/>
              <a:ea typeface="맑은 고딕" panose="020B0503020000020004" pitchFamily="50" charset="-127"/>
            </a:endParaRPr>
          </a:p>
        </p:txBody>
      </p:sp>
      <p:sp>
        <p:nvSpPr>
          <p:cNvPr id="6" name="TextBox 5"/>
          <p:cNvSpPr txBox="1"/>
          <p:nvPr/>
        </p:nvSpPr>
        <p:spPr>
          <a:xfrm>
            <a:off x="3344613" y="705009"/>
            <a:ext cx="2611612" cy="400110"/>
          </a:xfrm>
          <a:prstGeom prst="rect">
            <a:avLst/>
          </a:prstGeom>
          <a:noFill/>
        </p:spPr>
        <p:txBody>
          <a:bodyPr wrap="none" rtlCol="0">
            <a:spAutoFit/>
          </a:bodyPr>
          <a:lstStyle/>
          <a:p>
            <a:r>
              <a:rPr lang="en-US" altLang="ko-KR" sz="2000" b="1" dirty="0">
                <a:solidFill>
                  <a:srgbClr val="E50BBB"/>
                </a:solidFill>
                <a:latin typeface="+mn-ea"/>
                <a:ea typeface="+mn-ea"/>
              </a:rPr>
              <a:t>- </a:t>
            </a:r>
            <a:r>
              <a:rPr lang="ko-KR" altLang="en-US" sz="2000" b="1" dirty="0">
                <a:solidFill>
                  <a:srgbClr val="E50BBB"/>
                </a:solidFill>
                <a:latin typeface="+mn-ea"/>
                <a:ea typeface="+mn-ea"/>
              </a:rPr>
              <a:t>플랫폼 구조도 설계</a:t>
            </a:r>
          </a:p>
        </p:txBody>
      </p:sp>
    </p:spTree>
    <p:extLst>
      <p:ext uri="{BB962C8B-B14F-4D97-AF65-F5344CB8AC3E}">
        <p14:creationId xmlns:p14="http://schemas.microsoft.com/office/powerpoint/2010/main" val="7287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상자 7"/>
          <p:cNvSpPr txBox="1"/>
          <p:nvPr/>
        </p:nvSpPr>
        <p:spPr>
          <a:xfrm>
            <a:off x="416496" y="1340768"/>
            <a:ext cx="9073008" cy="1246495"/>
          </a:xfrm>
          <a:prstGeom prst="rect">
            <a:avLst/>
          </a:prstGeom>
          <a:noFill/>
          <a:ln>
            <a:solidFill>
              <a:srgbClr val="7030A0"/>
            </a:solidFill>
          </a:ln>
        </p:spPr>
        <p:txBody>
          <a:bodyPr wrap="square" rtlCol="0">
            <a:spAutoFit/>
          </a:bodyPr>
          <a:lstStyle/>
          <a:p>
            <a:pPr marL="342900" indent="-342900">
              <a:lnSpc>
                <a:spcPct val="150000"/>
              </a:lnSpc>
              <a:buFont typeface="+mj-ea"/>
              <a:buAutoNum type="circleNumDbPlain" startAt="2"/>
            </a:pPr>
            <a:r>
              <a:rPr lang="en-US" altLang="ko-KR" sz="1400" b="1" dirty="0">
                <a:latin typeface="맑은 고딕" panose="020B0503020000020004" pitchFamily="50" charset="-127"/>
                <a:ea typeface="맑은 고딕" panose="020B0503020000020004" pitchFamily="50" charset="-127"/>
              </a:rPr>
              <a:t>Are the components properly arranged? - Number of components, correlation, modularization, etc.</a:t>
            </a:r>
            <a:endParaRPr kumimoji="1"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en-US" altLang="ko-KR" sz="1200" b="1" dirty="0">
                <a:latin typeface="맑은 고딕" panose="020B0503020000020004" pitchFamily="50" charset="-127"/>
                <a:ea typeface="맑은 고딕" panose="020B0503020000020004" pitchFamily="50" charset="-127"/>
              </a:rPr>
              <a:t>List all activities/behavior that may occur on the platform as a system function based on logical design content and modularize similar features</a:t>
            </a:r>
          </a:p>
          <a:p>
            <a:pPr marL="742950" lvl="1" indent="-285750">
              <a:lnSpc>
                <a:spcPct val="150000"/>
              </a:lnSpc>
              <a:buFont typeface="Arial" panose="020B0604020202020204" pitchFamily="34" charset="0"/>
              <a:buChar char="•"/>
            </a:pPr>
            <a:r>
              <a:rPr lang="en-US" altLang="ko-KR" sz="1200" b="1" dirty="0">
                <a:latin typeface="맑은 고딕" panose="020B0503020000020004" pitchFamily="50" charset="-127"/>
                <a:ea typeface="맑은 고딕" panose="020B0503020000020004" pitchFamily="50" charset="-127"/>
              </a:rPr>
              <a:t>Clear and accurate layout and connection considering interconnection between modules</a:t>
            </a:r>
          </a:p>
        </p:txBody>
      </p:sp>
      <p:sp>
        <p:nvSpPr>
          <p:cNvPr id="6" name="모서리가 둥근 직사각형 5"/>
          <p:cNvSpPr/>
          <p:nvPr/>
        </p:nvSpPr>
        <p:spPr>
          <a:xfrm>
            <a:off x="3140211" y="3396542"/>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000" b="1" dirty="0"/>
          </a:p>
        </p:txBody>
      </p:sp>
      <p:sp>
        <p:nvSpPr>
          <p:cNvPr id="7" name="TextBox 6"/>
          <p:cNvSpPr txBox="1"/>
          <p:nvPr/>
        </p:nvSpPr>
        <p:spPr>
          <a:xfrm>
            <a:off x="547923" y="2982374"/>
            <a:ext cx="1740781" cy="430887"/>
          </a:xfrm>
          <a:prstGeom prst="rect">
            <a:avLst/>
          </a:prstGeom>
          <a:noFill/>
        </p:spPr>
        <p:txBody>
          <a:bodyPr wrap="square" rtlCol="0">
            <a:spAutoFit/>
          </a:bodyPr>
          <a:lstStyle/>
          <a:p>
            <a:pPr marL="228600" indent="-228600">
              <a:buFont typeface="+mj-lt"/>
              <a:buAutoNum type="alphaUcPeriod"/>
            </a:pPr>
            <a:r>
              <a:rPr lang="en-US" altLang="ko-KR" sz="1100" b="1" dirty="0"/>
              <a:t>List all activities/behavior</a:t>
            </a:r>
          </a:p>
        </p:txBody>
      </p:sp>
      <p:sp>
        <p:nvSpPr>
          <p:cNvPr id="8" name="TextBox 7"/>
          <p:cNvSpPr txBox="1"/>
          <p:nvPr/>
        </p:nvSpPr>
        <p:spPr>
          <a:xfrm>
            <a:off x="2996195" y="2982373"/>
            <a:ext cx="2232248" cy="430887"/>
          </a:xfrm>
          <a:prstGeom prst="rect">
            <a:avLst/>
          </a:prstGeom>
          <a:noFill/>
        </p:spPr>
        <p:txBody>
          <a:bodyPr wrap="square" rtlCol="0">
            <a:spAutoFit/>
          </a:bodyPr>
          <a:lstStyle/>
          <a:p>
            <a:pPr marL="228600" indent="-228600">
              <a:buFont typeface="+mj-lt"/>
              <a:buAutoNum type="alphaUcPeriod" startAt="2"/>
            </a:pPr>
            <a:r>
              <a:rPr lang="en-US" altLang="ko-KR" sz="1100" b="1" dirty="0"/>
              <a:t>Modularize services/functions</a:t>
            </a:r>
          </a:p>
        </p:txBody>
      </p:sp>
      <p:sp>
        <p:nvSpPr>
          <p:cNvPr id="9" name="TextBox 8"/>
          <p:cNvSpPr txBox="1"/>
          <p:nvPr/>
        </p:nvSpPr>
        <p:spPr>
          <a:xfrm>
            <a:off x="6105128" y="2943443"/>
            <a:ext cx="2892909" cy="430887"/>
          </a:xfrm>
          <a:prstGeom prst="rect">
            <a:avLst/>
          </a:prstGeom>
          <a:noFill/>
        </p:spPr>
        <p:txBody>
          <a:bodyPr wrap="square" rtlCol="0">
            <a:spAutoFit/>
          </a:bodyPr>
          <a:lstStyle/>
          <a:p>
            <a:pPr marL="228600" indent="-228600">
              <a:buFont typeface="+mj-lt"/>
              <a:buAutoNum type="alphaUcPeriod" startAt="3"/>
            </a:pPr>
            <a:r>
              <a:rPr lang="en-US" altLang="ko-KR" sz="1100" b="1" dirty="0"/>
              <a:t>Layout and connection considering interconnection between modules</a:t>
            </a:r>
          </a:p>
        </p:txBody>
      </p:sp>
      <p:sp>
        <p:nvSpPr>
          <p:cNvPr id="10" name="모서리가 둥근 직사각형 9"/>
          <p:cNvSpPr/>
          <p:nvPr/>
        </p:nvSpPr>
        <p:spPr>
          <a:xfrm>
            <a:off x="768954" y="3645024"/>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1000" b="1" dirty="0"/>
              <a:t>Lodging providing</a:t>
            </a:r>
            <a:endParaRPr lang="ko-KR" altLang="en-US" sz="1000" b="1" dirty="0"/>
          </a:p>
        </p:txBody>
      </p:sp>
      <p:sp>
        <p:nvSpPr>
          <p:cNvPr id="11" name="모서리가 둥근 직사각형 10"/>
          <p:cNvSpPr/>
          <p:nvPr/>
        </p:nvSpPr>
        <p:spPr>
          <a:xfrm>
            <a:off x="763950" y="3957251"/>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1000" b="1" dirty="0"/>
              <a:t>Lodging reservations</a:t>
            </a:r>
            <a:endParaRPr lang="ko-KR" altLang="en-US" sz="1000" b="1" dirty="0"/>
          </a:p>
        </p:txBody>
      </p:sp>
      <p:sp>
        <p:nvSpPr>
          <p:cNvPr id="12" name="모서리가 둥근 직사각형 11"/>
          <p:cNvSpPr/>
          <p:nvPr/>
        </p:nvSpPr>
        <p:spPr>
          <a:xfrm>
            <a:off x="763949" y="4272290"/>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1000" b="1" dirty="0"/>
              <a:t>Lodging search</a:t>
            </a:r>
            <a:endParaRPr lang="ko-KR" altLang="en-US" sz="1000" b="1" dirty="0"/>
          </a:p>
        </p:txBody>
      </p:sp>
      <p:sp>
        <p:nvSpPr>
          <p:cNvPr id="13" name="모서리가 둥근 직사각형 12"/>
          <p:cNvSpPr/>
          <p:nvPr/>
        </p:nvSpPr>
        <p:spPr>
          <a:xfrm>
            <a:off x="763949" y="4581705"/>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800" b="1" dirty="0"/>
              <a:t>Lodging recommendation</a:t>
            </a:r>
            <a:endParaRPr lang="ko-KR" altLang="en-US" sz="800" b="1" dirty="0"/>
          </a:p>
        </p:txBody>
      </p:sp>
      <p:sp>
        <p:nvSpPr>
          <p:cNvPr id="14" name="모서리가 둥근 직사각형 13"/>
          <p:cNvSpPr/>
          <p:nvPr/>
        </p:nvSpPr>
        <p:spPr>
          <a:xfrm>
            <a:off x="763949" y="4891120"/>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1000" b="1" dirty="0"/>
              <a:t>Post-use rating</a:t>
            </a:r>
            <a:endParaRPr lang="ko-KR" altLang="en-US" sz="1000" b="1" dirty="0"/>
          </a:p>
        </p:txBody>
      </p:sp>
      <p:sp>
        <p:nvSpPr>
          <p:cNvPr id="15" name="모서리가 둥근 직사각형 14"/>
          <p:cNvSpPr/>
          <p:nvPr/>
        </p:nvSpPr>
        <p:spPr>
          <a:xfrm>
            <a:off x="763949" y="5195845"/>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1000" b="1" dirty="0"/>
              <a:t>Sign in / log-in</a:t>
            </a:r>
            <a:endParaRPr lang="ko-KR" altLang="en-US" sz="1000" b="1" dirty="0"/>
          </a:p>
        </p:txBody>
      </p:sp>
      <p:sp>
        <p:nvSpPr>
          <p:cNvPr id="16" name="모서리가 둥근 직사각형 15"/>
          <p:cNvSpPr/>
          <p:nvPr/>
        </p:nvSpPr>
        <p:spPr>
          <a:xfrm>
            <a:off x="763948" y="5496120"/>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900" b="1" dirty="0"/>
              <a:t>Member management</a:t>
            </a:r>
            <a:endParaRPr lang="ko-KR" altLang="en-US" sz="900" b="1" dirty="0"/>
          </a:p>
        </p:txBody>
      </p:sp>
      <p:sp>
        <p:nvSpPr>
          <p:cNvPr id="17" name="모서리가 둥근 직사각형 16"/>
          <p:cNvSpPr/>
          <p:nvPr/>
        </p:nvSpPr>
        <p:spPr>
          <a:xfrm>
            <a:off x="763947" y="5796395"/>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1000" b="1" dirty="0"/>
              <a:t>Web/Mobile services</a:t>
            </a:r>
            <a:endParaRPr lang="ko-KR" altLang="en-US" sz="1000" b="1" dirty="0"/>
          </a:p>
        </p:txBody>
      </p:sp>
      <p:grpSp>
        <p:nvGrpSpPr>
          <p:cNvPr id="18" name="그룹 17"/>
          <p:cNvGrpSpPr/>
          <p:nvPr/>
        </p:nvGrpSpPr>
        <p:grpSpPr>
          <a:xfrm>
            <a:off x="1480606" y="6116057"/>
            <a:ext cx="45719" cy="229842"/>
            <a:chOff x="3203847" y="1899191"/>
            <a:chExt cx="45719" cy="229842"/>
          </a:xfrm>
        </p:grpSpPr>
        <p:sp>
          <p:nvSpPr>
            <p:cNvPr id="19" name="타원 18"/>
            <p:cNvSpPr/>
            <p:nvPr/>
          </p:nvSpPr>
          <p:spPr>
            <a:xfrm>
              <a:off x="3203847" y="189919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600" b="1"/>
            </a:p>
          </p:txBody>
        </p:sp>
        <p:sp>
          <p:nvSpPr>
            <p:cNvPr id="20" name="타원 19"/>
            <p:cNvSpPr/>
            <p:nvPr/>
          </p:nvSpPr>
          <p:spPr>
            <a:xfrm>
              <a:off x="3203847" y="199125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600" b="1"/>
            </a:p>
          </p:txBody>
        </p:sp>
        <p:sp>
          <p:nvSpPr>
            <p:cNvPr id="21" name="타원 20"/>
            <p:cNvSpPr/>
            <p:nvPr/>
          </p:nvSpPr>
          <p:spPr>
            <a:xfrm>
              <a:off x="3203847" y="208331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600" b="1"/>
            </a:p>
          </p:txBody>
        </p:sp>
      </p:grpSp>
      <p:sp>
        <p:nvSpPr>
          <p:cNvPr id="23" name="모서리가 둥근 직사각형 22"/>
          <p:cNvSpPr/>
          <p:nvPr/>
        </p:nvSpPr>
        <p:spPr>
          <a:xfrm>
            <a:off x="3140211" y="3396542"/>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900" b="1" dirty="0"/>
              <a:t>Lodging </a:t>
            </a:r>
            <a:r>
              <a:rPr lang="en-US" altLang="ko-KR" sz="900" b="1" dirty="0" err="1"/>
              <a:t>Mng</a:t>
            </a:r>
            <a:r>
              <a:rPr lang="en-US" altLang="ko-KR" sz="900" b="1" dirty="0"/>
              <a:t>. module</a:t>
            </a:r>
            <a:endParaRPr lang="ko-KR" altLang="en-US" sz="900" b="1" dirty="0"/>
          </a:p>
        </p:txBody>
      </p:sp>
      <p:sp>
        <p:nvSpPr>
          <p:cNvPr id="24" name="모서리가 둥근 직사각형 23"/>
          <p:cNvSpPr/>
          <p:nvPr/>
        </p:nvSpPr>
        <p:spPr>
          <a:xfrm>
            <a:off x="3140211" y="4468691"/>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000" b="1" dirty="0"/>
          </a:p>
        </p:txBody>
      </p:sp>
      <p:sp>
        <p:nvSpPr>
          <p:cNvPr id="25" name="모서리가 둥근 직사각형 24"/>
          <p:cNvSpPr/>
          <p:nvPr/>
        </p:nvSpPr>
        <p:spPr>
          <a:xfrm>
            <a:off x="3140211" y="4468691"/>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900" b="1" dirty="0"/>
              <a:t>Member </a:t>
            </a:r>
            <a:r>
              <a:rPr lang="en-US" altLang="ko-KR" sz="900" b="1" dirty="0" err="1"/>
              <a:t>Mng</a:t>
            </a:r>
            <a:r>
              <a:rPr lang="en-US" altLang="ko-KR" sz="900" b="1" dirty="0"/>
              <a:t>. module</a:t>
            </a:r>
            <a:endParaRPr lang="ko-KR" altLang="en-US" sz="900" b="1" dirty="0"/>
          </a:p>
        </p:txBody>
      </p:sp>
      <p:sp>
        <p:nvSpPr>
          <p:cNvPr id="26" name="모서리가 둥근 직사각형 25"/>
          <p:cNvSpPr/>
          <p:nvPr/>
        </p:nvSpPr>
        <p:spPr>
          <a:xfrm>
            <a:off x="3140211" y="5523084"/>
            <a:ext cx="1524757" cy="615163"/>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000" b="1" dirty="0"/>
          </a:p>
        </p:txBody>
      </p:sp>
      <p:sp>
        <p:nvSpPr>
          <p:cNvPr id="27" name="모서리가 둥근 직사각형 26"/>
          <p:cNvSpPr/>
          <p:nvPr/>
        </p:nvSpPr>
        <p:spPr>
          <a:xfrm>
            <a:off x="3140211" y="5523084"/>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900" b="1" dirty="0"/>
              <a:t>Data Analysis Module</a:t>
            </a:r>
            <a:endParaRPr lang="ko-KR" altLang="en-US" sz="900" b="1" dirty="0"/>
          </a:p>
        </p:txBody>
      </p:sp>
      <p:sp>
        <p:nvSpPr>
          <p:cNvPr id="28" name="모서리가 둥근 직사각형 27"/>
          <p:cNvSpPr/>
          <p:nvPr/>
        </p:nvSpPr>
        <p:spPr>
          <a:xfrm>
            <a:off x="3212220" y="3696621"/>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800" b="1" dirty="0"/>
              <a:t>Lodging providing</a:t>
            </a:r>
            <a:endParaRPr lang="ko-KR" altLang="en-US" sz="800" b="1" dirty="0"/>
          </a:p>
        </p:txBody>
      </p:sp>
      <p:sp>
        <p:nvSpPr>
          <p:cNvPr id="29" name="모서리가 둥근 직사각형 28"/>
          <p:cNvSpPr/>
          <p:nvPr/>
        </p:nvSpPr>
        <p:spPr>
          <a:xfrm>
            <a:off x="3207216" y="4008848"/>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800" b="1" dirty="0"/>
              <a:t>Lodging reservation</a:t>
            </a:r>
            <a:endParaRPr lang="ko-KR" altLang="en-US" sz="800" b="1" dirty="0"/>
          </a:p>
        </p:txBody>
      </p:sp>
      <p:sp>
        <p:nvSpPr>
          <p:cNvPr id="30" name="모서리가 둥근 직사각형 29"/>
          <p:cNvSpPr/>
          <p:nvPr/>
        </p:nvSpPr>
        <p:spPr>
          <a:xfrm>
            <a:off x="3207217" y="4778282"/>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800" b="1" dirty="0"/>
              <a:t>Sign in / log-in</a:t>
            </a:r>
            <a:endParaRPr lang="ko-KR" altLang="en-US" sz="800" b="1" dirty="0"/>
          </a:p>
        </p:txBody>
      </p:sp>
      <p:sp>
        <p:nvSpPr>
          <p:cNvPr id="31" name="모서리가 둥근 직사각형 30"/>
          <p:cNvSpPr/>
          <p:nvPr/>
        </p:nvSpPr>
        <p:spPr>
          <a:xfrm>
            <a:off x="3207216" y="5078557"/>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800" b="1" dirty="0"/>
              <a:t>Member management</a:t>
            </a:r>
            <a:endParaRPr lang="ko-KR" altLang="en-US" sz="800" b="1" dirty="0"/>
          </a:p>
        </p:txBody>
      </p:sp>
      <p:sp>
        <p:nvSpPr>
          <p:cNvPr id="32" name="모서리가 둥근 직사각형 31"/>
          <p:cNvSpPr/>
          <p:nvPr/>
        </p:nvSpPr>
        <p:spPr>
          <a:xfrm>
            <a:off x="3207217" y="5843962"/>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700" b="1" dirty="0"/>
              <a:t>Lodging recommendation</a:t>
            </a:r>
            <a:endParaRPr lang="ko-KR" altLang="en-US" sz="700" b="1" dirty="0"/>
          </a:p>
        </p:txBody>
      </p:sp>
      <p:grpSp>
        <p:nvGrpSpPr>
          <p:cNvPr id="33" name="그룹 32"/>
          <p:cNvGrpSpPr/>
          <p:nvPr/>
        </p:nvGrpSpPr>
        <p:grpSpPr>
          <a:xfrm>
            <a:off x="3902589" y="6223494"/>
            <a:ext cx="45719" cy="229842"/>
            <a:chOff x="3203847" y="1899191"/>
            <a:chExt cx="45719" cy="229842"/>
          </a:xfrm>
        </p:grpSpPr>
        <p:sp>
          <p:nvSpPr>
            <p:cNvPr id="34" name="타원 33"/>
            <p:cNvSpPr/>
            <p:nvPr/>
          </p:nvSpPr>
          <p:spPr>
            <a:xfrm>
              <a:off x="3203847" y="189919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600" b="1"/>
            </a:p>
          </p:txBody>
        </p:sp>
        <p:sp>
          <p:nvSpPr>
            <p:cNvPr id="35" name="타원 34"/>
            <p:cNvSpPr/>
            <p:nvPr/>
          </p:nvSpPr>
          <p:spPr>
            <a:xfrm>
              <a:off x="3203847" y="199125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600" b="1"/>
            </a:p>
          </p:txBody>
        </p:sp>
        <p:sp>
          <p:nvSpPr>
            <p:cNvPr id="36" name="타원 35"/>
            <p:cNvSpPr/>
            <p:nvPr/>
          </p:nvSpPr>
          <p:spPr>
            <a:xfrm>
              <a:off x="3203847" y="208331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600" b="1"/>
            </a:p>
          </p:txBody>
        </p:sp>
      </p:grpSp>
      <p:grpSp>
        <p:nvGrpSpPr>
          <p:cNvPr id="37" name="그룹 36"/>
          <p:cNvGrpSpPr/>
          <p:nvPr/>
        </p:nvGrpSpPr>
        <p:grpSpPr>
          <a:xfrm>
            <a:off x="5804506" y="3574961"/>
            <a:ext cx="3396966" cy="2816633"/>
            <a:chOff x="5580111" y="1868193"/>
            <a:chExt cx="3396966" cy="2816633"/>
          </a:xfrm>
        </p:grpSpPr>
        <p:sp>
          <p:nvSpPr>
            <p:cNvPr id="38" name="모서리가 둥근 직사각형 37"/>
            <p:cNvSpPr/>
            <p:nvPr/>
          </p:nvSpPr>
          <p:spPr>
            <a:xfrm>
              <a:off x="5580112" y="1873031"/>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000" b="1" dirty="0"/>
            </a:p>
          </p:txBody>
        </p:sp>
        <p:sp>
          <p:nvSpPr>
            <p:cNvPr id="39" name="모서리가 둥근 직사각형 38"/>
            <p:cNvSpPr/>
            <p:nvPr/>
          </p:nvSpPr>
          <p:spPr>
            <a:xfrm>
              <a:off x="5580112" y="1873031"/>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900" b="1" dirty="0"/>
                <a:t>Lodging </a:t>
              </a:r>
              <a:r>
                <a:rPr lang="en-US" altLang="ko-KR" sz="900" b="1" dirty="0" err="1"/>
                <a:t>Mng</a:t>
              </a:r>
              <a:r>
                <a:rPr lang="en-US" altLang="ko-KR" sz="900" b="1" dirty="0"/>
                <a:t>. module</a:t>
              </a:r>
              <a:endParaRPr lang="ko-KR" altLang="en-US" sz="900" b="1" dirty="0"/>
            </a:p>
          </p:txBody>
        </p:sp>
        <p:sp>
          <p:nvSpPr>
            <p:cNvPr id="40" name="모서리가 둥근 직사각형 39"/>
            <p:cNvSpPr/>
            <p:nvPr/>
          </p:nvSpPr>
          <p:spPr>
            <a:xfrm>
              <a:off x="5652121" y="2173110"/>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800" b="1" dirty="0"/>
                <a:t>Lodging providing</a:t>
              </a:r>
              <a:endParaRPr lang="ko-KR" altLang="en-US" sz="800" b="1" dirty="0"/>
            </a:p>
          </p:txBody>
        </p:sp>
        <p:sp>
          <p:nvSpPr>
            <p:cNvPr id="41" name="모서리가 둥근 직사각형 40"/>
            <p:cNvSpPr/>
            <p:nvPr/>
          </p:nvSpPr>
          <p:spPr>
            <a:xfrm>
              <a:off x="5647117" y="2485337"/>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800" b="1" dirty="0"/>
                <a:t>Lodging reservation</a:t>
              </a:r>
              <a:endParaRPr lang="ko-KR" altLang="en-US" sz="800" b="1" dirty="0"/>
            </a:p>
          </p:txBody>
        </p:sp>
        <p:sp>
          <p:nvSpPr>
            <p:cNvPr id="42" name="모서리가 둥근 직사각형 41"/>
            <p:cNvSpPr/>
            <p:nvPr/>
          </p:nvSpPr>
          <p:spPr>
            <a:xfrm>
              <a:off x="7452320" y="1868193"/>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000" b="1" dirty="0"/>
            </a:p>
          </p:txBody>
        </p:sp>
        <p:sp>
          <p:nvSpPr>
            <p:cNvPr id="43" name="모서리가 둥근 직사각형 42"/>
            <p:cNvSpPr/>
            <p:nvPr/>
          </p:nvSpPr>
          <p:spPr>
            <a:xfrm>
              <a:off x="7452320" y="1868193"/>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900" b="1" dirty="0"/>
                <a:t>Member </a:t>
              </a:r>
              <a:r>
                <a:rPr lang="en-US" altLang="ko-KR" sz="900" b="1" dirty="0" err="1"/>
                <a:t>Mng</a:t>
              </a:r>
              <a:r>
                <a:rPr lang="en-US" altLang="ko-KR" sz="900" b="1" dirty="0"/>
                <a:t>. module</a:t>
              </a:r>
              <a:endParaRPr lang="ko-KR" altLang="en-US" sz="900" b="1" dirty="0"/>
            </a:p>
          </p:txBody>
        </p:sp>
        <p:sp>
          <p:nvSpPr>
            <p:cNvPr id="44" name="모서리가 둥근 직사각형 43"/>
            <p:cNvSpPr/>
            <p:nvPr/>
          </p:nvSpPr>
          <p:spPr>
            <a:xfrm>
              <a:off x="7519326" y="2177784"/>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800" b="1" dirty="0"/>
                <a:t>Sign in / log-in</a:t>
              </a:r>
              <a:endParaRPr lang="ko-KR" altLang="en-US" sz="800" b="1" dirty="0"/>
            </a:p>
          </p:txBody>
        </p:sp>
        <p:sp>
          <p:nvSpPr>
            <p:cNvPr id="45" name="모서리가 둥근 직사각형 44"/>
            <p:cNvSpPr/>
            <p:nvPr/>
          </p:nvSpPr>
          <p:spPr>
            <a:xfrm>
              <a:off x="7519325" y="2478059"/>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800" b="1" dirty="0"/>
                <a:t>Member management</a:t>
              </a:r>
              <a:endParaRPr lang="ko-KR" altLang="en-US" sz="800" b="1" dirty="0"/>
            </a:p>
          </p:txBody>
        </p:sp>
        <p:sp>
          <p:nvSpPr>
            <p:cNvPr id="46" name="모서리가 둥근 직사각형 45"/>
            <p:cNvSpPr/>
            <p:nvPr/>
          </p:nvSpPr>
          <p:spPr>
            <a:xfrm>
              <a:off x="5596607" y="3658902"/>
              <a:ext cx="1524757" cy="615163"/>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000" b="1" dirty="0"/>
            </a:p>
          </p:txBody>
        </p:sp>
        <p:sp>
          <p:nvSpPr>
            <p:cNvPr id="47" name="모서리가 둥근 직사각형 46"/>
            <p:cNvSpPr/>
            <p:nvPr/>
          </p:nvSpPr>
          <p:spPr>
            <a:xfrm>
              <a:off x="5596607" y="3658902"/>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900" b="1" dirty="0"/>
                <a:t>Data Analysis Module</a:t>
              </a:r>
              <a:endParaRPr lang="ko-KR" altLang="en-US" sz="900" b="1" dirty="0"/>
            </a:p>
          </p:txBody>
        </p:sp>
        <p:sp>
          <p:nvSpPr>
            <p:cNvPr id="48" name="모서리가 둥근 직사각형 47"/>
            <p:cNvSpPr/>
            <p:nvPr/>
          </p:nvSpPr>
          <p:spPr>
            <a:xfrm>
              <a:off x="5663613" y="3979780"/>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700" b="1" dirty="0"/>
                <a:t>Lodging recommendation</a:t>
              </a:r>
              <a:endParaRPr lang="ko-KR" altLang="en-US" sz="700" b="1" dirty="0"/>
            </a:p>
          </p:txBody>
        </p:sp>
        <p:pic>
          <p:nvPicPr>
            <p:cNvPr id="49" name="Picture 2" descr="mobile pngì ëí ì´ë¯¸ì§ ê²ìê²°ê³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3201348"/>
              <a:ext cx="907470" cy="1483478"/>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꺾인 연결선 49"/>
            <p:cNvCxnSpPr>
              <a:stCxn id="49" idx="0"/>
              <a:endCxn id="42" idx="2"/>
            </p:cNvCxnSpPr>
            <p:nvPr/>
          </p:nvCxnSpPr>
          <p:spPr>
            <a:xfrm rot="5400000" flipH="1" flipV="1">
              <a:off x="7975343" y="2961992"/>
              <a:ext cx="386093" cy="9262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꺾인 연결선 50"/>
            <p:cNvCxnSpPr>
              <a:stCxn id="42" idx="1"/>
            </p:cNvCxnSpPr>
            <p:nvPr/>
          </p:nvCxnSpPr>
          <p:spPr>
            <a:xfrm rot="10800000" flipV="1">
              <a:off x="7113434" y="2341724"/>
              <a:ext cx="338887" cy="11547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38" idx="1"/>
              <a:endCxn id="46" idx="1"/>
            </p:cNvCxnSpPr>
            <p:nvPr/>
          </p:nvCxnSpPr>
          <p:spPr>
            <a:xfrm rot="10800000" flipH="1" flipV="1">
              <a:off x="5580111" y="2346562"/>
              <a:ext cx="16495" cy="1619922"/>
            </a:xfrm>
            <a:prstGeom prst="bentConnector3">
              <a:avLst>
                <a:gd name="adj1" fmla="val -138587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꺾인 연결선 52"/>
            <p:cNvCxnSpPr>
              <a:endCxn id="38" idx="2"/>
            </p:cNvCxnSpPr>
            <p:nvPr/>
          </p:nvCxnSpPr>
          <p:spPr>
            <a:xfrm rot="10800000">
              <a:off x="6342491" y="2820093"/>
              <a:ext cx="1457280" cy="72493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꺾인 연결선 53"/>
            <p:cNvCxnSpPr>
              <a:endCxn id="46" idx="3"/>
            </p:cNvCxnSpPr>
            <p:nvPr/>
          </p:nvCxnSpPr>
          <p:spPr>
            <a:xfrm rot="10800000" flipV="1">
              <a:off x="7121365" y="3768962"/>
              <a:ext cx="639601" cy="19752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5" name="오른쪽 화살표 54"/>
          <p:cNvSpPr/>
          <p:nvPr/>
        </p:nvSpPr>
        <p:spPr>
          <a:xfrm>
            <a:off x="2564147" y="3974152"/>
            <a:ext cx="288032" cy="1182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p>
        </p:txBody>
      </p:sp>
      <p:sp>
        <p:nvSpPr>
          <p:cNvPr id="56" name="오른쪽 화살표 55"/>
          <p:cNvSpPr/>
          <p:nvPr/>
        </p:nvSpPr>
        <p:spPr>
          <a:xfrm>
            <a:off x="4940411" y="3996906"/>
            <a:ext cx="288032" cy="1182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b="1"/>
          </a:p>
        </p:txBody>
      </p:sp>
      <p:sp>
        <p:nvSpPr>
          <p:cNvPr id="2" name="모서리가 둥근 직사각형 1"/>
          <p:cNvSpPr/>
          <p:nvPr/>
        </p:nvSpPr>
        <p:spPr>
          <a:xfrm>
            <a:off x="547923" y="2852936"/>
            <a:ext cx="1884797" cy="3744416"/>
          </a:xfrm>
          <a:prstGeom prst="roundRect">
            <a:avLst/>
          </a:prstGeom>
          <a:no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모서리가 둥근 직사각형 56"/>
          <p:cNvSpPr/>
          <p:nvPr/>
        </p:nvSpPr>
        <p:spPr>
          <a:xfrm>
            <a:off x="2936776" y="2852936"/>
            <a:ext cx="1884797" cy="3744416"/>
          </a:xfrm>
          <a:prstGeom prst="roundRect">
            <a:avLst/>
          </a:prstGeom>
          <a:no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모서리가 둥근 직사각형 57"/>
          <p:cNvSpPr/>
          <p:nvPr/>
        </p:nvSpPr>
        <p:spPr>
          <a:xfrm>
            <a:off x="5359561" y="2852936"/>
            <a:ext cx="4057935" cy="3744416"/>
          </a:xfrm>
          <a:prstGeom prst="roundRect">
            <a:avLst>
              <a:gd name="adj" fmla="val 8984"/>
            </a:avLst>
          </a:prstGeom>
          <a:no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TextBox 59"/>
          <p:cNvSpPr txBox="1"/>
          <p:nvPr/>
        </p:nvSpPr>
        <p:spPr>
          <a:xfrm>
            <a:off x="4304928" y="705009"/>
            <a:ext cx="3945760" cy="400110"/>
          </a:xfrm>
          <a:prstGeom prst="rect">
            <a:avLst/>
          </a:prstGeom>
          <a:noFill/>
        </p:spPr>
        <p:txBody>
          <a:bodyPr wrap="none" rtlCol="0">
            <a:spAutoFit/>
          </a:bodyPr>
          <a:lstStyle/>
          <a:p>
            <a:r>
              <a:rPr lang="en-US" altLang="ko-KR" sz="2000" b="1" dirty="0">
                <a:solidFill>
                  <a:srgbClr val="E50BBB"/>
                </a:solidFill>
                <a:latin typeface="+mn-ea"/>
                <a:ea typeface="+mn-ea"/>
              </a:rPr>
              <a:t>- Design Platform Architecture</a:t>
            </a:r>
            <a:endParaRPr lang="ko-KR" altLang="en-US" sz="2000" b="1" dirty="0">
              <a:solidFill>
                <a:srgbClr val="E50BBB"/>
              </a:solidFill>
              <a:latin typeface="+mn-ea"/>
              <a:ea typeface="+mn-ea"/>
            </a:endParaRPr>
          </a:p>
        </p:txBody>
      </p:sp>
      <p:sp>
        <p:nvSpPr>
          <p:cNvPr id="61"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Tree>
    <p:extLst>
      <p:ext uri="{BB962C8B-B14F-4D97-AF65-F5344CB8AC3E}">
        <p14:creationId xmlns:p14="http://schemas.microsoft.com/office/powerpoint/2010/main" val="366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5" name="텍스트 상자 7"/>
          <p:cNvSpPr txBox="1"/>
          <p:nvPr/>
        </p:nvSpPr>
        <p:spPr>
          <a:xfrm>
            <a:off x="416496" y="1340768"/>
            <a:ext cx="9073008" cy="1384995"/>
          </a:xfrm>
          <a:prstGeom prst="rect">
            <a:avLst/>
          </a:prstGeom>
          <a:noFill/>
          <a:ln>
            <a:solidFill>
              <a:srgbClr val="7030A0"/>
            </a:solidFill>
          </a:ln>
        </p:spPr>
        <p:txBody>
          <a:bodyPr wrap="square" rtlCol="0">
            <a:spAutoFit/>
          </a:bodyPr>
          <a:lstStyle/>
          <a:p>
            <a:pPr marL="342900" indent="-342900">
              <a:lnSpc>
                <a:spcPct val="150000"/>
              </a:lnSpc>
              <a:buFont typeface="+mj-ea"/>
              <a:buAutoNum type="circleNumDbPlain" startAt="2"/>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구성요소는 적절히 배치되었는가</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구성요소의 개수</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상호연관</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모듈화 등</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논리적 설계 내용을 토대로 플랫폼에서 발생할 수 있는 모든 활동</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동작을 시스템 기능으로써 나열하고 유사한 기능들을 모듈화</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모듈간의 상호연관관계를 고려하여 명확하고 정확하게 배치 및 연결</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6" name="모서리가 둥근 직사각형 5"/>
          <p:cNvSpPr/>
          <p:nvPr/>
        </p:nvSpPr>
        <p:spPr>
          <a:xfrm>
            <a:off x="3140211" y="3396542"/>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050" b="1" dirty="0"/>
          </a:p>
        </p:txBody>
      </p:sp>
      <p:sp>
        <p:nvSpPr>
          <p:cNvPr id="7" name="TextBox 6"/>
          <p:cNvSpPr txBox="1"/>
          <p:nvPr/>
        </p:nvSpPr>
        <p:spPr>
          <a:xfrm>
            <a:off x="547923" y="2982374"/>
            <a:ext cx="1740781" cy="430887"/>
          </a:xfrm>
          <a:prstGeom prst="rect">
            <a:avLst/>
          </a:prstGeom>
          <a:noFill/>
        </p:spPr>
        <p:txBody>
          <a:bodyPr wrap="square" rtlCol="0">
            <a:spAutoFit/>
          </a:bodyPr>
          <a:lstStyle/>
          <a:p>
            <a:pPr marL="228600" indent="-228600">
              <a:buFont typeface="+mj-lt"/>
              <a:buAutoNum type="alphaUcPeriod"/>
            </a:pPr>
            <a:r>
              <a:rPr lang="ko-KR" altLang="en-US" sz="11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플랫폼에서 작동하는 모든 기능을 나열</a:t>
            </a:r>
            <a:endParaRPr lang="en-US" altLang="ko-KR" sz="11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8" name="TextBox 7"/>
          <p:cNvSpPr txBox="1"/>
          <p:nvPr/>
        </p:nvSpPr>
        <p:spPr>
          <a:xfrm>
            <a:off x="2996195" y="2982373"/>
            <a:ext cx="1825378" cy="261610"/>
          </a:xfrm>
          <a:prstGeom prst="rect">
            <a:avLst/>
          </a:prstGeom>
          <a:noFill/>
        </p:spPr>
        <p:txBody>
          <a:bodyPr wrap="square" rtlCol="0">
            <a:spAutoFit/>
          </a:bodyPr>
          <a:lstStyle/>
          <a:p>
            <a:pPr marL="228600" indent="-228600">
              <a:buFont typeface="+mj-lt"/>
              <a:buAutoNum type="alphaUcPeriod" startAt="2"/>
            </a:pPr>
            <a:r>
              <a:rPr lang="ko-KR" altLang="en-US" sz="11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기능</a:t>
            </a:r>
            <a:r>
              <a:rPr lang="en-US" altLang="ko-KR" sz="11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1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서비스의 모듈화</a:t>
            </a:r>
            <a:endParaRPr lang="en-US" altLang="ko-KR" sz="11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9" name="TextBox 8"/>
          <p:cNvSpPr txBox="1"/>
          <p:nvPr/>
        </p:nvSpPr>
        <p:spPr>
          <a:xfrm>
            <a:off x="5738924" y="2985511"/>
            <a:ext cx="3366783" cy="261610"/>
          </a:xfrm>
          <a:prstGeom prst="rect">
            <a:avLst/>
          </a:prstGeom>
          <a:noFill/>
        </p:spPr>
        <p:txBody>
          <a:bodyPr wrap="square" rtlCol="0">
            <a:spAutoFit/>
          </a:bodyPr>
          <a:lstStyle/>
          <a:p>
            <a:pPr marL="228600" indent="-228600">
              <a:buFont typeface="+mj-lt"/>
              <a:buAutoNum type="alphaUcPeriod" startAt="3"/>
            </a:pPr>
            <a:r>
              <a:rPr lang="ko-KR" altLang="en-US" sz="11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모듈간의 상호연관관계를 고려하여 배치 및 연결</a:t>
            </a:r>
            <a:endParaRPr lang="en-US" altLang="ko-KR" sz="11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0" name="모서리가 둥근 직사각형 9"/>
          <p:cNvSpPr/>
          <p:nvPr/>
        </p:nvSpPr>
        <p:spPr>
          <a:xfrm>
            <a:off x="768954" y="3645024"/>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숙소 제공</a:t>
            </a:r>
          </a:p>
        </p:txBody>
      </p:sp>
      <p:sp>
        <p:nvSpPr>
          <p:cNvPr id="11" name="모서리가 둥근 직사각형 10"/>
          <p:cNvSpPr/>
          <p:nvPr/>
        </p:nvSpPr>
        <p:spPr>
          <a:xfrm>
            <a:off x="763950" y="3957251"/>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숙소 예약</a:t>
            </a:r>
          </a:p>
        </p:txBody>
      </p:sp>
      <p:sp>
        <p:nvSpPr>
          <p:cNvPr id="12" name="모서리가 둥근 직사각형 11"/>
          <p:cNvSpPr/>
          <p:nvPr/>
        </p:nvSpPr>
        <p:spPr>
          <a:xfrm>
            <a:off x="763949" y="4272290"/>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숙소 검색</a:t>
            </a:r>
          </a:p>
        </p:txBody>
      </p:sp>
      <p:sp>
        <p:nvSpPr>
          <p:cNvPr id="13" name="모서리가 둥근 직사각형 12"/>
          <p:cNvSpPr/>
          <p:nvPr/>
        </p:nvSpPr>
        <p:spPr>
          <a:xfrm>
            <a:off x="763949" y="4581705"/>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숙소 추천</a:t>
            </a:r>
          </a:p>
        </p:txBody>
      </p:sp>
      <p:sp>
        <p:nvSpPr>
          <p:cNvPr id="14" name="모서리가 둥근 직사각형 13"/>
          <p:cNvSpPr/>
          <p:nvPr/>
        </p:nvSpPr>
        <p:spPr>
          <a:xfrm>
            <a:off x="763949" y="4891120"/>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이용 후 평점</a:t>
            </a:r>
          </a:p>
        </p:txBody>
      </p:sp>
      <p:sp>
        <p:nvSpPr>
          <p:cNvPr id="15" name="모서리가 둥근 직사각형 14"/>
          <p:cNvSpPr/>
          <p:nvPr/>
        </p:nvSpPr>
        <p:spPr>
          <a:xfrm>
            <a:off x="763949" y="5195845"/>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회원가입</a:t>
            </a:r>
            <a:r>
              <a:rPr lang="en-US" altLang="ko-KR" sz="1050" b="1" dirty="0"/>
              <a:t>/</a:t>
            </a:r>
            <a:r>
              <a:rPr lang="ko-KR" altLang="en-US" sz="1050" b="1" dirty="0"/>
              <a:t>로그인</a:t>
            </a:r>
          </a:p>
        </p:txBody>
      </p:sp>
      <p:sp>
        <p:nvSpPr>
          <p:cNvPr id="16" name="모서리가 둥근 직사각형 15"/>
          <p:cNvSpPr/>
          <p:nvPr/>
        </p:nvSpPr>
        <p:spPr>
          <a:xfrm>
            <a:off x="763948" y="5496120"/>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회원관리</a:t>
            </a:r>
          </a:p>
        </p:txBody>
      </p:sp>
      <p:sp>
        <p:nvSpPr>
          <p:cNvPr id="17" name="모서리가 둥근 직사각형 16"/>
          <p:cNvSpPr/>
          <p:nvPr/>
        </p:nvSpPr>
        <p:spPr>
          <a:xfrm>
            <a:off x="763947" y="5796395"/>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웹</a:t>
            </a:r>
            <a:r>
              <a:rPr lang="en-US" altLang="ko-KR" sz="1050" b="1" dirty="0"/>
              <a:t>/</a:t>
            </a:r>
            <a:r>
              <a:rPr lang="ko-KR" altLang="en-US" sz="1050" b="1" dirty="0" err="1"/>
              <a:t>모바일앱</a:t>
            </a:r>
            <a:r>
              <a:rPr lang="ko-KR" altLang="en-US" sz="1050" b="1" dirty="0"/>
              <a:t> 서비스</a:t>
            </a:r>
          </a:p>
        </p:txBody>
      </p:sp>
      <p:grpSp>
        <p:nvGrpSpPr>
          <p:cNvPr id="18" name="그룹 17"/>
          <p:cNvGrpSpPr/>
          <p:nvPr/>
        </p:nvGrpSpPr>
        <p:grpSpPr>
          <a:xfrm>
            <a:off x="1480606" y="6116057"/>
            <a:ext cx="45719" cy="229842"/>
            <a:chOff x="3203847" y="1899191"/>
            <a:chExt cx="45719" cy="229842"/>
          </a:xfrm>
        </p:grpSpPr>
        <p:sp>
          <p:nvSpPr>
            <p:cNvPr id="19" name="타원 18"/>
            <p:cNvSpPr/>
            <p:nvPr/>
          </p:nvSpPr>
          <p:spPr>
            <a:xfrm>
              <a:off x="3203847" y="189919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b="1"/>
            </a:p>
          </p:txBody>
        </p:sp>
        <p:sp>
          <p:nvSpPr>
            <p:cNvPr id="20" name="타원 19"/>
            <p:cNvSpPr/>
            <p:nvPr/>
          </p:nvSpPr>
          <p:spPr>
            <a:xfrm>
              <a:off x="3203847" y="199125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b="1"/>
            </a:p>
          </p:txBody>
        </p:sp>
        <p:sp>
          <p:nvSpPr>
            <p:cNvPr id="21" name="타원 20"/>
            <p:cNvSpPr/>
            <p:nvPr/>
          </p:nvSpPr>
          <p:spPr>
            <a:xfrm>
              <a:off x="3203847" y="208331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b="1"/>
            </a:p>
          </p:txBody>
        </p:sp>
      </p:grpSp>
      <p:sp>
        <p:nvSpPr>
          <p:cNvPr id="23" name="모서리가 둥근 직사각형 22"/>
          <p:cNvSpPr/>
          <p:nvPr/>
        </p:nvSpPr>
        <p:spPr>
          <a:xfrm>
            <a:off x="3140211" y="3396542"/>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숙소 관리 모듈</a:t>
            </a:r>
          </a:p>
        </p:txBody>
      </p:sp>
      <p:sp>
        <p:nvSpPr>
          <p:cNvPr id="24" name="모서리가 둥근 직사각형 23"/>
          <p:cNvSpPr/>
          <p:nvPr/>
        </p:nvSpPr>
        <p:spPr>
          <a:xfrm>
            <a:off x="3140211" y="4468691"/>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050" b="1" dirty="0"/>
          </a:p>
        </p:txBody>
      </p:sp>
      <p:sp>
        <p:nvSpPr>
          <p:cNvPr id="25" name="모서리가 둥근 직사각형 24"/>
          <p:cNvSpPr/>
          <p:nvPr/>
        </p:nvSpPr>
        <p:spPr>
          <a:xfrm>
            <a:off x="3140211" y="4468691"/>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사용자 관리 모듈</a:t>
            </a:r>
          </a:p>
        </p:txBody>
      </p:sp>
      <p:sp>
        <p:nvSpPr>
          <p:cNvPr id="26" name="모서리가 둥근 직사각형 25"/>
          <p:cNvSpPr/>
          <p:nvPr/>
        </p:nvSpPr>
        <p:spPr>
          <a:xfrm>
            <a:off x="3140211" y="5523084"/>
            <a:ext cx="1524757" cy="615163"/>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050" b="1" dirty="0"/>
          </a:p>
        </p:txBody>
      </p:sp>
      <p:sp>
        <p:nvSpPr>
          <p:cNvPr id="27" name="모서리가 둥근 직사각형 26"/>
          <p:cNvSpPr/>
          <p:nvPr/>
        </p:nvSpPr>
        <p:spPr>
          <a:xfrm>
            <a:off x="3140211" y="5523084"/>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데이터 분석 모듈</a:t>
            </a:r>
          </a:p>
        </p:txBody>
      </p:sp>
      <p:sp>
        <p:nvSpPr>
          <p:cNvPr id="28" name="모서리가 둥근 직사각형 27"/>
          <p:cNvSpPr/>
          <p:nvPr/>
        </p:nvSpPr>
        <p:spPr>
          <a:xfrm>
            <a:off x="3212220" y="3696621"/>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900" b="1" dirty="0"/>
              <a:t>숙소 제공</a:t>
            </a:r>
          </a:p>
        </p:txBody>
      </p:sp>
      <p:sp>
        <p:nvSpPr>
          <p:cNvPr id="29" name="모서리가 둥근 직사각형 28"/>
          <p:cNvSpPr/>
          <p:nvPr/>
        </p:nvSpPr>
        <p:spPr>
          <a:xfrm>
            <a:off x="3207216" y="4008848"/>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900" b="1" dirty="0"/>
              <a:t>숙소 예약</a:t>
            </a:r>
          </a:p>
        </p:txBody>
      </p:sp>
      <p:sp>
        <p:nvSpPr>
          <p:cNvPr id="30" name="모서리가 둥근 직사각형 29"/>
          <p:cNvSpPr/>
          <p:nvPr/>
        </p:nvSpPr>
        <p:spPr>
          <a:xfrm>
            <a:off x="3207217" y="4778282"/>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900" b="1" dirty="0"/>
              <a:t>회원가입</a:t>
            </a:r>
            <a:r>
              <a:rPr lang="en-US" altLang="ko-KR" sz="900" b="1" dirty="0"/>
              <a:t>/</a:t>
            </a:r>
            <a:r>
              <a:rPr lang="ko-KR" altLang="en-US" sz="900" b="1" dirty="0"/>
              <a:t>로그인</a:t>
            </a:r>
          </a:p>
        </p:txBody>
      </p:sp>
      <p:sp>
        <p:nvSpPr>
          <p:cNvPr id="31" name="모서리가 둥근 직사각형 30"/>
          <p:cNvSpPr/>
          <p:nvPr/>
        </p:nvSpPr>
        <p:spPr>
          <a:xfrm>
            <a:off x="3207216" y="5078557"/>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900" b="1" dirty="0"/>
              <a:t>회원관리</a:t>
            </a:r>
          </a:p>
        </p:txBody>
      </p:sp>
      <p:sp>
        <p:nvSpPr>
          <p:cNvPr id="32" name="모서리가 둥근 직사각형 31"/>
          <p:cNvSpPr/>
          <p:nvPr/>
        </p:nvSpPr>
        <p:spPr>
          <a:xfrm>
            <a:off x="3207217" y="5843962"/>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숙소 추천</a:t>
            </a:r>
          </a:p>
        </p:txBody>
      </p:sp>
      <p:grpSp>
        <p:nvGrpSpPr>
          <p:cNvPr id="33" name="그룹 32"/>
          <p:cNvGrpSpPr/>
          <p:nvPr/>
        </p:nvGrpSpPr>
        <p:grpSpPr>
          <a:xfrm>
            <a:off x="3902589" y="6223494"/>
            <a:ext cx="45719" cy="229842"/>
            <a:chOff x="3203847" y="1899191"/>
            <a:chExt cx="45719" cy="229842"/>
          </a:xfrm>
        </p:grpSpPr>
        <p:sp>
          <p:nvSpPr>
            <p:cNvPr id="34" name="타원 33"/>
            <p:cNvSpPr/>
            <p:nvPr/>
          </p:nvSpPr>
          <p:spPr>
            <a:xfrm>
              <a:off x="3203847" y="189919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b="1"/>
            </a:p>
          </p:txBody>
        </p:sp>
        <p:sp>
          <p:nvSpPr>
            <p:cNvPr id="35" name="타원 34"/>
            <p:cNvSpPr/>
            <p:nvPr/>
          </p:nvSpPr>
          <p:spPr>
            <a:xfrm>
              <a:off x="3203847" y="199125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b="1"/>
            </a:p>
          </p:txBody>
        </p:sp>
        <p:sp>
          <p:nvSpPr>
            <p:cNvPr id="36" name="타원 35"/>
            <p:cNvSpPr/>
            <p:nvPr/>
          </p:nvSpPr>
          <p:spPr>
            <a:xfrm>
              <a:off x="3203847" y="208331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b="1"/>
            </a:p>
          </p:txBody>
        </p:sp>
      </p:grpSp>
      <p:grpSp>
        <p:nvGrpSpPr>
          <p:cNvPr id="37" name="그룹 36"/>
          <p:cNvGrpSpPr/>
          <p:nvPr/>
        </p:nvGrpSpPr>
        <p:grpSpPr>
          <a:xfrm>
            <a:off x="5804506" y="3574961"/>
            <a:ext cx="3396966" cy="2816633"/>
            <a:chOff x="5580111" y="1868193"/>
            <a:chExt cx="3396966" cy="2816633"/>
          </a:xfrm>
        </p:grpSpPr>
        <p:sp>
          <p:nvSpPr>
            <p:cNvPr id="38" name="모서리가 둥근 직사각형 37"/>
            <p:cNvSpPr/>
            <p:nvPr/>
          </p:nvSpPr>
          <p:spPr>
            <a:xfrm>
              <a:off x="5580112" y="1873031"/>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050" b="1" dirty="0"/>
            </a:p>
          </p:txBody>
        </p:sp>
        <p:sp>
          <p:nvSpPr>
            <p:cNvPr id="39" name="모서리가 둥근 직사각형 38"/>
            <p:cNvSpPr/>
            <p:nvPr/>
          </p:nvSpPr>
          <p:spPr>
            <a:xfrm>
              <a:off x="5580112" y="1873031"/>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숙소 관리 모듈</a:t>
              </a:r>
            </a:p>
          </p:txBody>
        </p:sp>
        <p:sp>
          <p:nvSpPr>
            <p:cNvPr id="40" name="모서리가 둥근 직사각형 39"/>
            <p:cNvSpPr/>
            <p:nvPr/>
          </p:nvSpPr>
          <p:spPr>
            <a:xfrm>
              <a:off x="5652121" y="2173110"/>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900" b="1" dirty="0"/>
                <a:t>숙소 제공</a:t>
              </a:r>
            </a:p>
          </p:txBody>
        </p:sp>
        <p:sp>
          <p:nvSpPr>
            <p:cNvPr id="41" name="모서리가 둥근 직사각형 40"/>
            <p:cNvSpPr/>
            <p:nvPr/>
          </p:nvSpPr>
          <p:spPr>
            <a:xfrm>
              <a:off x="5647117" y="2485337"/>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900" b="1" dirty="0"/>
                <a:t>숙소 예약</a:t>
              </a:r>
            </a:p>
          </p:txBody>
        </p:sp>
        <p:sp>
          <p:nvSpPr>
            <p:cNvPr id="42" name="모서리가 둥근 직사각형 41"/>
            <p:cNvSpPr/>
            <p:nvPr/>
          </p:nvSpPr>
          <p:spPr>
            <a:xfrm>
              <a:off x="7452320" y="1868193"/>
              <a:ext cx="1524757" cy="947062"/>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050" b="1" dirty="0"/>
            </a:p>
          </p:txBody>
        </p:sp>
        <p:sp>
          <p:nvSpPr>
            <p:cNvPr id="43" name="모서리가 둥근 직사각형 42"/>
            <p:cNvSpPr/>
            <p:nvPr/>
          </p:nvSpPr>
          <p:spPr>
            <a:xfrm>
              <a:off x="7452320" y="1868193"/>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사용자 관리 모듈</a:t>
              </a:r>
            </a:p>
          </p:txBody>
        </p:sp>
        <p:sp>
          <p:nvSpPr>
            <p:cNvPr id="44" name="모서리가 둥근 직사각형 43"/>
            <p:cNvSpPr/>
            <p:nvPr/>
          </p:nvSpPr>
          <p:spPr>
            <a:xfrm>
              <a:off x="7519326" y="2177784"/>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900" b="1" dirty="0"/>
                <a:t>회원가입</a:t>
              </a:r>
              <a:r>
                <a:rPr lang="en-US" altLang="ko-KR" sz="900" b="1" dirty="0"/>
                <a:t>/</a:t>
              </a:r>
              <a:r>
                <a:rPr lang="ko-KR" altLang="en-US" sz="900" b="1" dirty="0"/>
                <a:t>로그인</a:t>
              </a:r>
            </a:p>
          </p:txBody>
        </p:sp>
        <p:sp>
          <p:nvSpPr>
            <p:cNvPr id="45" name="모서리가 둥근 직사각형 44"/>
            <p:cNvSpPr/>
            <p:nvPr/>
          </p:nvSpPr>
          <p:spPr>
            <a:xfrm>
              <a:off x="7519325" y="2478059"/>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900" b="1" dirty="0"/>
                <a:t>회원관리</a:t>
              </a:r>
            </a:p>
          </p:txBody>
        </p:sp>
        <p:sp>
          <p:nvSpPr>
            <p:cNvPr id="46" name="모서리가 둥근 직사각형 45"/>
            <p:cNvSpPr/>
            <p:nvPr/>
          </p:nvSpPr>
          <p:spPr>
            <a:xfrm>
              <a:off x="5596607" y="3658902"/>
              <a:ext cx="1524757" cy="615163"/>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050" b="1" dirty="0"/>
            </a:p>
          </p:txBody>
        </p:sp>
        <p:sp>
          <p:nvSpPr>
            <p:cNvPr id="47" name="모서리가 둥근 직사각형 46"/>
            <p:cNvSpPr/>
            <p:nvPr/>
          </p:nvSpPr>
          <p:spPr>
            <a:xfrm>
              <a:off x="5596607" y="3658902"/>
              <a:ext cx="1524757"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데이터 분석 모듈</a:t>
              </a:r>
            </a:p>
          </p:txBody>
        </p:sp>
        <p:sp>
          <p:nvSpPr>
            <p:cNvPr id="48" name="모서리가 둥근 직사각형 47"/>
            <p:cNvSpPr/>
            <p:nvPr/>
          </p:nvSpPr>
          <p:spPr>
            <a:xfrm>
              <a:off x="5663613" y="3979780"/>
              <a:ext cx="1368152" cy="23905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ko-KR" altLang="en-US" sz="1050" b="1" dirty="0"/>
                <a:t>숙소 추천</a:t>
              </a:r>
            </a:p>
          </p:txBody>
        </p:sp>
        <p:pic>
          <p:nvPicPr>
            <p:cNvPr id="49" name="Picture 2" descr="mobile pngì ëí ì´ë¯¸ì§ ê²ìê²°ê³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3201348"/>
              <a:ext cx="907470" cy="1483478"/>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꺾인 연결선 49"/>
            <p:cNvCxnSpPr>
              <a:stCxn id="49" idx="0"/>
              <a:endCxn id="42" idx="2"/>
            </p:cNvCxnSpPr>
            <p:nvPr/>
          </p:nvCxnSpPr>
          <p:spPr>
            <a:xfrm rot="5400000" flipH="1" flipV="1">
              <a:off x="7975343" y="2961992"/>
              <a:ext cx="386093" cy="9262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꺾인 연결선 50"/>
            <p:cNvCxnSpPr>
              <a:stCxn id="42" idx="1"/>
            </p:cNvCxnSpPr>
            <p:nvPr/>
          </p:nvCxnSpPr>
          <p:spPr>
            <a:xfrm rot="10800000" flipV="1">
              <a:off x="7113434" y="2341724"/>
              <a:ext cx="338887" cy="11547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38" idx="1"/>
              <a:endCxn id="46" idx="1"/>
            </p:cNvCxnSpPr>
            <p:nvPr/>
          </p:nvCxnSpPr>
          <p:spPr>
            <a:xfrm rot="10800000" flipH="1" flipV="1">
              <a:off x="5580111" y="2346562"/>
              <a:ext cx="16495" cy="1619922"/>
            </a:xfrm>
            <a:prstGeom prst="bentConnector3">
              <a:avLst>
                <a:gd name="adj1" fmla="val -138587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꺾인 연결선 52"/>
            <p:cNvCxnSpPr>
              <a:endCxn id="38" idx="2"/>
            </p:cNvCxnSpPr>
            <p:nvPr/>
          </p:nvCxnSpPr>
          <p:spPr>
            <a:xfrm rot="10800000">
              <a:off x="6342491" y="2820093"/>
              <a:ext cx="1457280" cy="72493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꺾인 연결선 53"/>
            <p:cNvCxnSpPr>
              <a:endCxn id="46" idx="3"/>
            </p:cNvCxnSpPr>
            <p:nvPr/>
          </p:nvCxnSpPr>
          <p:spPr>
            <a:xfrm rot="10800000" flipV="1">
              <a:off x="7121365" y="3768962"/>
              <a:ext cx="639601" cy="19752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5" name="오른쪽 화살표 54"/>
          <p:cNvSpPr/>
          <p:nvPr/>
        </p:nvSpPr>
        <p:spPr>
          <a:xfrm>
            <a:off x="2564147" y="3974152"/>
            <a:ext cx="288032" cy="1182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56" name="오른쪽 화살표 55"/>
          <p:cNvSpPr/>
          <p:nvPr/>
        </p:nvSpPr>
        <p:spPr>
          <a:xfrm>
            <a:off x="4940411" y="3996906"/>
            <a:ext cx="288032" cy="1182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2" name="모서리가 둥근 직사각형 1"/>
          <p:cNvSpPr/>
          <p:nvPr/>
        </p:nvSpPr>
        <p:spPr>
          <a:xfrm>
            <a:off x="547923" y="2852936"/>
            <a:ext cx="1884797" cy="3744416"/>
          </a:xfrm>
          <a:prstGeom prst="roundRect">
            <a:avLst/>
          </a:prstGeom>
          <a:no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모서리가 둥근 직사각형 56"/>
          <p:cNvSpPr/>
          <p:nvPr/>
        </p:nvSpPr>
        <p:spPr>
          <a:xfrm>
            <a:off x="2936776" y="2852936"/>
            <a:ext cx="1884797" cy="3744416"/>
          </a:xfrm>
          <a:prstGeom prst="roundRect">
            <a:avLst/>
          </a:prstGeom>
          <a:no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모서리가 둥근 직사각형 57"/>
          <p:cNvSpPr/>
          <p:nvPr/>
        </p:nvSpPr>
        <p:spPr>
          <a:xfrm>
            <a:off x="5359561" y="2852936"/>
            <a:ext cx="4057935" cy="3744416"/>
          </a:xfrm>
          <a:prstGeom prst="roundRect">
            <a:avLst>
              <a:gd name="adj" fmla="val 8984"/>
            </a:avLst>
          </a:prstGeom>
          <a:no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TextBox 58"/>
          <p:cNvSpPr txBox="1"/>
          <p:nvPr/>
        </p:nvSpPr>
        <p:spPr>
          <a:xfrm>
            <a:off x="3344613" y="705009"/>
            <a:ext cx="2611612" cy="400110"/>
          </a:xfrm>
          <a:prstGeom prst="rect">
            <a:avLst/>
          </a:prstGeom>
          <a:noFill/>
        </p:spPr>
        <p:txBody>
          <a:bodyPr wrap="none" rtlCol="0">
            <a:spAutoFit/>
          </a:bodyPr>
          <a:lstStyle/>
          <a:p>
            <a:r>
              <a:rPr lang="en-US" altLang="ko-KR" sz="2000" b="1" dirty="0">
                <a:solidFill>
                  <a:srgbClr val="E50BBB"/>
                </a:solidFill>
                <a:latin typeface="+mn-ea"/>
                <a:ea typeface="+mn-ea"/>
              </a:rPr>
              <a:t>- </a:t>
            </a:r>
            <a:r>
              <a:rPr lang="ko-KR" altLang="en-US" sz="2000" b="1" dirty="0">
                <a:solidFill>
                  <a:srgbClr val="E50BBB"/>
                </a:solidFill>
                <a:latin typeface="+mn-ea"/>
                <a:ea typeface="+mn-ea"/>
              </a:rPr>
              <a:t>플랫폼 구조도 설계</a:t>
            </a:r>
          </a:p>
        </p:txBody>
      </p:sp>
    </p:spTree>
    <p:extLst>
      <p:ext uri="{BB962C8B-B14F-4D97-AF65-F5344CB8AC3E}">
        <p14:creationId xmlns:p14="http://schemas.microsoft.com/office/powerpoint/2010/main" val="364286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상자 7"/>
          <p:cNvSpPr txBox="1"/>
          <p:nvPr/>
        </p:nvSpPr>
        <p:spPr>
          <a:xfrm>
            <a:off x="488504" y="1340768"/>
            <a:ext cx="8712968" cy="1569660"/>
          </a:xfrm>
          <a:prstGeom prst="rect">
            <a:avLst/>
          </a:prstGeom>
          <a:noFill/>
          <a:ln>
            <a:solidFill>
              <a:srgbClr val="7030A0"/>
            </a:solidFill>
          </a:ln>
        </p:spPr>
        <p:txBody>
          <a:bodyPr wrap="square" rtlCol="0">
            <a:spAutoFit/>
          </a:bodyPr>
          <a:lstStyle/>
          <a:p>
            <a:pPr marL="342900" lvl="1" indent="-342900">
              <a:lnSpc>
                <a:spcPct val="150000"/>
              </a:lnSpc>
              <a:buFont typeface="+mj-ea"/>
              <a:buAutoNum type="circleNumDbPlain" startAt="3"/>
            </a:pPr>
            <a:r>
              <a:rPr lang="en-US" altLang="ko-KR" sz="1400" b="1" dirty="0">
                <a:latin typeface="맑은 고딕" panose="020B0503020000020004" pitchFamily="50" charset="-127"/>
                <a:ea typeface="맑은 고딕" panose="020B0503020000020004" pitchFamily="50" charset="-127"/>
              </a:rPr>
              <a:t>Is the environment appropriate? - the proposed platform and its relevance to stakeholders and markets, etc.</a:t>
            </a:r>
            <a:endParaRPr lang="en-US" altLang="ko-KR" sz="12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en-US" altLang="ko-KR" sz="1200" b="1" dirty="0">
                <a:latin typeface="맑은 고딕" panose="020B0503020000020004" pitchFamily="50" charset="-127"/>
                <a:ea typeface="맑은 고딕" panose="020B0503020000020004" pitchFamily="50" charset="-127"/>
              </a:rPr>
              <a:t>Developed by considering the surrounding environment of the platform (stakeholders, external APIs, systems/platforms, etc.)</a:t>
            </a:r>
          </a:p>
          <a:p>
            <a:pPr marL="742950" lvl="1" indent="-285750">
              <a:lnSpc>
                <a:spcPct val="150000"/>
              </a:lnSpc>
              <a:buFont typeface="Arial" panose="020B0604020202020204" pitchFamily="34" charset="0"/>
              <a:buChar char="•"/>
            </a:pPr>
            <a:r>
              <a:rPr lang="en-US" altLang="ko-KR" sz="1200" b="1" dirty="0">
                <a:latin typeface="맑은 고딕" panose="020B0503020000020004" pitchFamily="50" charset="-127"/>
                <a:ea typeface="맑은 고딕" panose="020B0503020000020004" pitchFamily="50" charset="-127"/>
              </a:rPr>
              <a:t>Consider what may be relevant in the market for services/products provided by the platform</a:t>
            </a:r>
          </a:p>
        </p:txBody>
      </p:sp>
      <p:grpSp>
        <p:nvGrpSpPr>
          <p:cNvPr id="6" name="그룹 5"/>
          <p:cNvGrpSpPr/>
          <p:nvPr/>
        </p:nvGrpSpPr>
        <p:grpSpPr>
          <a:xfrm>
            <a:off x="1076162" y="3426063"/>
            <a:ext cx="3012742" cy="1935280"/>
            <a:chOff x="611560" y="1707654"/>
            <a:chExt cx="4608512" cy="2960347"/>
          </a:xfrm>
        </p:grpSpPr>
        <p:sp>
          <p:nvSpPr>
            <p:cNvPr id="7" name="왼쪽/오른쪽 화살표 6"/>
            <p:cNvSpPr/>
            <p:nvPr/>
          </p:nvSpPr>
          <p:spPr>
            <a:xfrm>
              <a:off x="1462716" y="2355726"/>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endParaRPr lang="ko-KR" altLang="en-US" sz="900" b="1"/>
            </a:p>
          </p:txBody>
        </p:sp>
        <p:sp>
          <p:nvSpPr>
            <p:cNvPr id="8" name="왼쪽/오른쪽 화살표 7"/>
            <p:cNvSpPr/>
            <p:nvPr/>
          </p:nvSpPr>
          <p:spPr>
            <a:xfrm>
              <a:off x="3851920" y="2355726"/>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endParaRPr lang="ko-KR" altLang="en-US" sz="900" b="1"/>
            </a:p>
          </p:txBody>
        </p:sp>
        <p:sp>
          <p:nvSpPr>
            <p:cNvPr id="9" name="왼쪽/오른쪽 화살표 8"/>
            <p:cNvSpPr/>
            <p:nvPr/>
          </p:nvSpPr>
          <p:spPr>
            <a:xfrm rot="5400000">
              <a:off x="2649958" y="3473399"/>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endParaRPr lang="ko-KR" altLang="en-US" sz="900" b="1"/>
            </a:p>
          </p:txBody>
        </p:sp>
        <p:sp>
          <p:nvSpPr>
            <p:cNvPr id="10" name="모서리가 둥근 직사각형 9"/>
            <p:cNvSpPr/>
            <p:nvPr/>
          </p:nvSpPr>
          <p:spPr>
            <a:xfrm>
              <a:off x="2044360" y="1707654"/>
              <a:ext cx="1728192" cy="158417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100" b="1" dirty="0"/>
                <a:t>Platform</a:t>
              </a:r>
              <a:endParaRPr lang="ko-KR" altLang="en-US" sz="1100" b="1" dirty="0"/>
            </a:p>
          </p:txBody>
        </p:sp>
        <p:sp>
          <p:nvSpPr>
            <p:cNvPr id="11" name="모서리가 둥근 직사각형 10"/>
            <p:cNvSpPr/>
            <p:nvPr/>
          </p:nvSpPr>
          <p:spPr>
            <a:xfrm>
              <a:off x="611560" y="2139702"/>
              <a:ext cx="792088" cy="720080"/>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ko-KR" sz="700" b="1" dirty="0"/>
                <a:t>Stake</a:t>
              </a:r>
            </a:p>
            <a:p>
              <a:pPr algn="ctr"/>
              <a:r>
                <a:rPr lang="en-US" altLang="ko-KR" sz="700" b="1" dirty="0"/>
                <a:t>holders</a:t>
              </a:r>
              <a:endParaRPr lang="ko-KR" altLang="en-US" sz="700" b="1" dirty="0"/>
            </a:p>
          </p:txBody>
        </p:sp>
        <p:sp>
          <p:nvSpPr>
            <p:cNvPr id="12" name="모서리가 둥근 직사각형 11"/>
            <p:cNvSpPr/>
            <p:nvPr/>
          </p:nvSpPr>
          <p:spPr>
            <a:xfrm>
              <a:off x="4427984" y="2139702"/>
              <a:ext cx="792088" cy="720080"/>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ko-KR" sz="700" b="1" dirty="0"/>
                <a:t>Stake</a:t>
              </a:r>
            </a:p>
            <a:p>
              <a:pPr algn="ctr"/>
              <a:r>
                <a:rPr lang="en-US" altLang="ko-KR" sz="700" b="1" dirty="0"/>
                <a:t>holders</a:t>
              </a:r>
              <a:endParaRPr lang="ko-KR" altLang="en-US" sz="700" b="1" dirty="0"/>
            </a:p>
          </p:txBody>
        </p:sp>
        <p:sp>
          <p:nvSpPr>
            <p:cNvPr id="13" name="모서리가 둥근 직사각형 12"/>
            <p:cNvSpPr/>
            <p:nvPr/>
          </p:nvSpPr>
          <p:spPr>
            <a:xfrm>
              <a:off x="2512412" y="3947921"/>
              <a:ext cx="792088" cy="720080"/>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ko-KR" sz="700" b="1" dirty="0"/>
                <a:t>Stake</a:t>
              </a:r>
            </a:p>
            <a:p>
              <a:pPr algn="ctr"/>
              <a:r>
                <a:rPr lang="en-US" altLang="ko-KR" sz="700" b="1" dirty="0"/>
                <a:t>holders</a:t>
              </a:r>
              <a:endParaRPr lang="ko-KR" altLang="en-US" sz="700" b="1" dirty="0"/>
            </a:p>
          </p:txBody>
        </p:sp>
      </p:grpSp>
      <p:sp>
        <p:nvSpPr>
          <p:cNvPr id="14" name="TextBox 13"/>
          <p:cNvSpPr txBox="1"/>
          <p:nvPr/>
        </p:nvSpPr>
        <p:spPr>
          <a:xfrm>
            <a:off x="788130" y="5518973"/>
            <a:ext cx="3804830" cy="738664"/>
          </a:xfrm>
          <a:prstGeom prst="rect">
            <a:avLst/>
          </a:prstGeom>
          <a:noFill/>
        </p:spPr>
        <p:txBody>
          <a:bodyPr wrap="square" rtlCol="0">
            <a:spAutoFit/>
          </a:bodyPr>
          <a:lstStyle/>
          <a:p>
            <a:pPr marL="171450" indent="-171450">
              <a:buFont typeface="Arial" panose="020B0604020202020204" pitchFamily="34" charset="0"/>
              <a:buChar char="•"/>
            </a:pPr>
            <a:r>
              <a:rPr lang="en-US" altLang="ko-KR" sz="1400" b="1" dirty="0"/>
              <a:t>(e.g.) shared economy platform or </a:t>
            </a:r>
            <a:r>
              <a:rPr lang="en-US" altLang="ko-KR" sz="1400" b="1" dirty="0" err="1"/>
              <a:t>M2M</a:t>
            </a:r>
            <a:r>
              <a:rPr lang="en-US" altLang="ko-KR" sz="1400" b="1" dirty="0"/>
              <a:t> and </a:t>
            </a:r>
            <a:r>
              <a:rPr lang="en-US" altLang="ko-KR" sz="1400" b="1" dirty="0" err="1"/>
              <a:t>B2B</a:t>
            </a:r>
            <a:r>
              <a:rPr lang="en-US" altLang="ko-KR" sz="1400" b="1" dirty="0"/>
              <a:t> platform that can combine various users into one platform</a:t>
            </a:r>
          </a:p>
        </p:txBody>
      </p:sp>
      <p:grpSp>
        <p:nvGrpSpPr>
          <p:cNvPr id="15" name="그룹 14"/>
          <p:cNvGrpSpPr/>
          <p:nvPr/>
        </p:nvGrpSpPr>
        <p:grpSpPr>
          <a:xfrm>
            <a:off x="5437458" y="3514386"/>
            <a:ext cx="3012742" cy="1792134"/>
            <a:chOff x="5292080" y="2079331"/>
            <a:chExt cx="3012742" cy="1792134"/>
          </a:xfrm>
        </p:grpSpPr>
        <p:grpSp>
          <p:nvGrpSpPr>
            <p:cNvPr id="16" name="그룹 15"/>
            <p:cNvGrpSpPr/>
            <p:nvPr/>
          </p:nvGrpSpPr>
          <p:grpSpPr>
            <a:xfrm>
              <a:off x="5292080" y="2079331"/>
              <a:ext cx="3012742" cy="1792134"/>
              <a:chOff x="611560" y="1707654"/>
              <a:chExt cx="4608512" cy="2741380"/>
            </a:xfrm>
          </p:grpSpPr>
          <p:sp>
            <p:nvSpPr>
              <p:cNvPr id="18" name="왼쪽/오른쪽 화살표 17"/>
              <p:cNvSpPr/>
              <p:nvPr/>
            </p:nvSpPr>
            <p:spPr>
              <a:xfrm>
                <a:off x="1462716" y="2355726"/>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endParaRPr lang="ko-KR" altLang="en-US" sz="900" b="1"/>
              </a:p>
            </p:txBody>
          </p:sp>
          <p:sp>
            <p:nvSpPr>
              <p:cNvPr id="19" name="왼쪽/오른쪽 화살표 18"/>
              <p:cNvSpPr/>
              <p:nvPr/>
            </p:nvSpPr>
            <p:spPr>
              <a:xfrm>
                <a:off x="3851920" y="2355726"/>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endParaRPr lang="ko-KR" altLang="en-US" sz="900" b="1"/>
              </a:p>
            </p:txBody>
          </p:sp>
          <p:sp>
            <p:nvSpPr>
              <p:cNvPr id="20" name="왼쪽/오른쪽 화살표 19"/>
              <p:cNvSpPr/>
              <p:nvPr/>
            </p:nvSpPr>
            <p:spPr>
              <a:xfrm rot="5400000">
                <a:off x="2463957" y="3398843"/>
                <a:ext cx="259889" cy="180036"/>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endParaRPr lang="ko-KR" altLang="en-US" sz="900" b="1"/>
              </a:p>
            </p:txBody>
          </p:sp>
          <p:sp>
            <p:nvSpPr>
              <p:cNvPr id="21" name="모서리가 둥근 직사각형 20"/>
              <p:cNvSpPr/>
              <p:nvPr/>
            </p:nvSpPr>
            <p:spPr>
              <a:xfrm>
                <a:off x="2044360" y="1707654"/>
                <a:ext cx="1728192" cy="158417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ko-KR" sz="1100" b="1" dirty="0"/>
                  <a:t>Platform</a:t>
                </a:r>
                <a:endParaRPr lang="ko-KR" altLang="en-US" sz="1100" b="1" dirty="0"/>
              </a:p>
            </p:txBody>
          </p:sp>
          <p:sp>
            <p:nvSpPr>
              <p:cNvPr id="23" name="모서리가 둥근 직사각형 22"/>
              <p:cNvSpPr/>
              <p:nvPr/>
            </p:nvSpPr>
            <p:spPr>
              <a:xfrm>
                <a:off x="611560" y="1739121"/>
                <a:ext cx="792088" cy="1552709"/>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ko-KR" sz="700" b="1" dirty="0"/>
                  <a:t>External</a:t>
                </a:r>
              </a:p>
              <a:p>
                <a:pPr algn="ctr"/>
                <a:r>
                  <a:rPr lang="en-US" altLang="ko-KR" sz="700" b="1" dirty="0"/>
                  <a:t>API</a:t>
                </a:r>
              </a:p>
            </p:txBody>
          </p:sp>
          <p:sp>
            <p:nvSpPr>
              <p:cNvPr id="24" name="모서리가 둥근 직사각형 23"/>
              <p:cNvSpPr/>
              <p:nvPr/>
            </p:nvSpPr>
            <p:spPr>
              <a:xfrm>
                <a:off x="4427984" y="1739121"/>
                <a:ext cx="792088" cy="1552709"/>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ko-KR" sz="700" b="1" dirty="0"/>
                  <a:t>Other</a:t>
                </a:r>
              </a:p>
              <a:p>
                <a:pPr algn="ctr"/>
                <a:r>
                  <a:rPr lang="en-US" altLang="ko-KR" sz="700" b="1" dirty="0"/>
                  <a:t>Platform</a:t>
                </a:r>
                <a:endParaRPr lang="ko-KR" altLang="en-US" sz="700" b="1" dirty="0"/>
              </a:p>
            </p:txBody>
          </p:sp>
          <p:sp>
            <p:nvSpPr>
              <p:cNvPr id="25" name="모서리가 둥근 직사각형 24"/>
              <p:cNvSpPr/>
              <p:nvPr/>
            </p:nvSpPr>
            <p:spPr>
              <a:xfrm>
                <a:off x="611560" y="3728954"/>
                <a:ext cx="4608512" cy="720080"/>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ko-KR" sz="900" b="1" dirty="0"/>
                  <a:t>Network / Framework Infrastructure</a:t>
                </a:r>
                <a:endParaRPr lang="ko-KR" altLang="en-US" sz="900" b="1" dirty="0"/>
              </a:p>
            </p:txBody>
          </p:sp>
        </p:grpSp>
        <p:sp>
          <p:nvSpPr>
            <p:cNvPr id="17" name="왼쪽/오른쪽 화살표 16"/>
            <p:cNvSpPr/>
            <p:nvPr/>
          </p:nvSpPr>
          <p:spPr>
            <a:xfrm rot="5400000">
              <a:off x="6922163" y="3173915"/>
              <a:ext cx="169898" cy="117696"/>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endParaRPr lang="ko-KR" altLang="en-US" sz="900" b="1"/>
            </a:p>
          </p:txBody>
        </p:sp>
      </p:grpSp>
      <p:sp>
        <p:nvSpPr>
          <p:cNvPr id="26" name="TextBox 25"/>
          <p:cNvSpPr txBox="1"/>
          <p:nvPr/>
        </p:nvSpPr>
        <p:spPr>
          <a:xfrm>
            <a:off x="5036602" y="5516671"/>
            <a:ext cx="3804830" cy="830997"/>
          </a:xfrm>
          <a:prstGeom prst="rect">
            <a:avLst/>
          </a:prstGeom>
          <a:noFill/>
        </p:spPr>
        <p:txBody>
          <a:bodyPr wrap="square" rtlCol="0">
            <a:spAutoFit/>
          </a:bodyPr>
          <a:lstStyle/>
          <a:p>
            <a:pPr marL="171450" indent="-171450">
              <a:buFont typeface="Arial" panose="020B0604020202020204" pitchFamily="34" charset="0"/>
              <a:buChar char="•"/>
            </a:pPr>
            <a:r>
              <a:rPr lang="en-US" altLang="ko-KR" sz="1200" b="1" dirty="0"/>
              <a:t>(e.g.) The platform is building a free and extensive infrastructure that uses external APIs and interacts with third-party platforms (ex. </a:t>
            </a:r>
            <a:r>
              <a:rPr lang="en-US" altLang="ko-KR" sz="1200" b="1" dirty="0" err="1"/>
              <a:t>SNS</a:t>
            </a:r>
            <a:r>
              <a:rPr lang="en-US" altLang="ko-KR" sz="1200" b="1" dirty="0"/>
              <a:t>, payment systems, data interlocks).</a:t>
            </a:r>
          </a:p>
        </p:txBody>
      </p:sp>
      <p:sp>
        <p:nvSpPr>
          <p:cNvPr id="27" name="모서리가 둥근 직사각형 26"/>
          <p:cNvSpPr/>
          <p:nvPr/>
        </p:nvSpPr>
        <p:spPr>
          <a:xfrm>
            <a:off x="704528" y="3068960"/>
            <a:ext cx="4030662" cy="3312368"/>
          </a:xfrm>
          <a:prstGeom prst="roundRect">
            <a:avLst/>
          </a:prstGeom>
          <a:no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모서리가 둥근 직사각형 27"/>
          <p:cNvSpPr/>
          <p:nvPr/>
        </p:nvSpPr>
        <p:spPr>
          <a:xfrm>
            <a:off x="4954786" y="3068960"/>
            <a:ext cx="4030662" cy="3312368"/>
          </a:xfrm>
          <a:prstGeom prst="roundRect">
            <a:avLst/>
          </a:prstGeom>
          <a:no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4304928" y="705009"/>
            <a:ext cx="3945760" cy="400110"/>
          </a:xfrm>
          <a:prstGeom prst="rect">
            <a:avLst/>
          </a:prstGeom>
          <a:noFill/>
        </p:spPr>
        <p:txBody>
          <a:bodyPr wrap="none" rtlCol="0">
            <a:spAutoFit/>
          </a:bodyPr>
          <a:lstStyle/>
          <a:p>
            <a:r>
              <a:rPr lang="en-US" altLang="ko-KR" sz="2000" b="1" dirty="0">
                <a:solidFill>
                  <a:srgbClr val="E50BBB"/>
                </a:solidFill>
                <a:latin typeface="+mn-ea"/>
                <a:ea typeface="+mn-ea"/>
              </a:rPr>
              <a:t>- Design Platform Architecture</a:t>
            </a:r>
            <a:endParaRPr lang="ko-KR" altLang="en-US" sz="2000" b="1" dirty="0">
              <a:solidFill>
                <a:srgbClr val="E50BBB"/>
              </a:solidFill>
              <a:latin typeface="+mn-ea"/>
              <a:ea typeface="+mn-ea"/>
            </a:endParaRPr>
          </a:p>
        </p:txBody>
      </p:sp>
      <p:sp>
        <p:nvSpPr>
          <p:cNvPr id="31"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Tree>
    <p:extLst>
      <p:ext uri="{BB962C8B-B14F-4D97-AF65-F5344CB8AC3E}">
        <p14:creationId xmlns:p14="http://schemas.microsoft.com/office/powerpoint/2010/main" val="124409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5" name="텍스트 상자 7"/>
          <p:cNvSpPr txBox="1"/>
          <p:nvPr/>
        </p:nvSpPr>
        <p:spPr>
          <a:xfrm>
            <a:off x="488504" y="1484784"/>
            <a:ext cx="8712968" cy="1019125"/>
          </a:xfrm>
          <a:prstGeom prst="rect">
            <a:avLst/>
          </a:prstGeom>
          <a:noFill/>
          <a:ln>
            <a:solidFill>
              <a:srgbClr val="7030A0"/>
            </a:solidFill>
          </a:ln>
        </p:spPr>
        <p:txBody>
          <a:bodyPr wrap="square" rtlCol="0">
            <a:spAutoFit/>
          </a:bodyPr>
          <a:lstStyle/>
          <a:p>
            <a:pPr marL="342900" indent="-342900">
              <a:lnSpc>
                <a:spcPct val="150000"/>
              </a:lnSpc>
              <a:buFont typeface="+mj-ea"/>
              <a:buAutoNum type="circleNumDbPlain" startAt="3"/>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환경이 적절한가</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제안하는 플랫폼과 이해당사자</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및 시장과의 연관성 등</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플랫폼의 주변 환경</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이해당사자</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외부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API,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시스템</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플랫폼 등</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을 고려하여 작성</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플랫폼이 제공하는 서비스</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상품의 시장에서 연관될 수 있는 요소들을 고려하여 활용</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grpSp>
        <p:nvGrpSpPr>
          <p:cNvPr id="6" name="그룹 5"/>
          <p:cNvGrpSpPr/>
          <p:nvPr/>
        </p:nvGrpSpPr>
        <p:grpSpPr>
          <a:xfrm>
            <a:off x="1076162" y="3210039"/>
            <a:ext cx="3012742" cy="1935280"/>
            <a:chOff x="611560" y="1707654"/>
            <a:chExt cx="4608512" cy="2960347"/>
          </a:xfrm>
        </p:grpSpPr>
        <p:sp>
          <p:nvSpPr>
            <p:cNvPr id="7" name="왼쪽/오른쪽 화살표 6"/>
            <p:cNvSpPr/>
            <p:nvPr/>
          </p:nvSpPr>
          <p:spPr>
            <a:xfrm>
              <a:off x="1462716" y="2355726"/>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8" name="왼쪽/오른쪽 화살표 7"/>
            <p:cNvSpPr/>
            <p:nvPr/>
          </p:nvSpPr>
          <p:spPr>
            <a:xfrm>
              <a:off x="3851920" y="2355726"/>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9" name="왼쪽/오른쪽 화살표 8"/>
            <p:cNvSpPr/>
            <p:nvPr/>
          </p:nvSpPr>
          <p:spPr>
            <a:xfrm rot="5400000">
              <a:off x="2649958" y="3473399"/>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10" name="모서리가 둥근 직사각형 9"/>
            <p:cNvSpPr/>
            <p:nvPr/>
          </p:nvSpPr>
          <p:spPr>
            <a:xfrm>
              <a:off x="2044360" y="1707654"/>
              <a:ext cx="1728192" cy="15841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1400" b="1" dirty="0"/>
                <a:t>플랫폼</a:t>
              </a:r>
            </a:p>
          </p:txBody>
        </p:sp>
        <p:sp>
          <p:nvSpPr>
            <p:cNvPr id="11" name="모서리가 둥근 직사각형 10"/>
            <p:cNvSpPr/>
            <p:nvPr/>
          </p:nvSpPr>
          <p:spPr>
            <a:xfrm>
              <a:off x="611560" y="2139702"/>
              <a:ext cx="792088" cy="72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700" b="1" dirty="0"/>
                <a:t>이해</a:t>
              </a:r>
              <a:endParaRPr lang="en-US" altLang="ko-KR" sz="700" b="1" dirty="0"/>
            </a:p>
            <a:p>
              <a:pPr algn="ctr"/>
              <a:r>
                <a:rPr lang="ko-KR" altLang="en-US" sz="700" b="1" dirty="0"/>
                <a:t>당사자</a:t>
              </a:r>
            </a:p>
          </p:txBody>
        </p:sp>
        <p:sp>
          <p:nvSpPr>
            <p:cNvPr id="12" name="모서리가 둥근 직사각형 11"/>
            <p:cNvSpPr/>
            <p:nvPr/>
          </p:nvSpPr>
          <p:spPr>
            <a:xfrm>
              <a:off x="4427984" y="2139702"/>
              <a:ext cx="792088" cy="72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700" b="1" dirty="0"/>
                <a:t>이해</a:t>
              </a:r>
              <a:endParaRPr lang="en-US" altLang="ko-KR" sz="700" b="1" dirty="0"/>
            </a:p>
            <a:p>
              <a:pPr algn="ctr"/>
              <a:r>
                <a:rPr lang="ko-KR" altLang="en-US" sz="700" b="1" dirty="0"/>
                <a:t>당사자</a:t>
              </a:r>
            </a:p>
          </p:txBody>
        </p:sp>
        <p:sp>
          <p:nvSpPr>
            <p:cNvPr id="13" name="모서리가 둥근 직사각형 12"/>
            <p:cNvSpPr/>
            <p:nvPr/>
          </p:nvSpPr>
          <p:spPr>
            <a:xfrm>
              <a:off x="2512412" y="3947921"/>
              <a:ext cx="792088" cy="72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700" b="1" dirty="0"/>
                <a:t>이해</a:t>
              </a:r>
              <a:endParaRPr lang="en-US" altLang="ko-KR" sz="700" b="1" dirty="0"/>
            </a:p>
            <a:p>
              <a:pPr algn="ctr"/>
              <a:r>
                <a:rPr lang="ko-KR" altLang="en-US" sz="700" b="1" dirty="0"/>
                <a:t>당사자</a:t>
              </a:r>
            </a:p>
          </p:txBody>
        </p:sp>
      </p:grpSp>
      <p:sp>
        <p:nvSpPr>
          <p:cNvPr id="14" name="TextBox 13"/>
          <p:cNvSpPr txBox="1"/>
          <p:nvPr/>
        </p:nvSpPr>
        <p:spPr>
          <a:xfrm>
            <a:off x="788130" y="5302949"/>
            <a:ext cx="3804830" cy="738664"/>
          </a:xfrm>
          <a:prstGeom prst="rect">
            <a:avLst/>
          </a:prstGeom>
          <a:noFill/>
        </p:spPr>
        <p:txBody>
          <a:bodyPr wrap="square" rtlCol="0">
            <a:spAutoFit/>
          </a:bodyPr>
          <a:lstStyle/>
          <a:p>
            <a:pPr marL="171450" indent="-171450" algn="just">
              <a:buFont typeface="Arial" panose="020B0604020202020204" pitchFamily="34" charset="0"/>
              <a:buChar char="•"/>
            </a:pPr>
            <a:r>
              <a:rPr lang="en-US" altLang="ko-KR" sz="1400" b="1" dirty="0">
                <a:latin typeface="+mn-ea"/>
                <a:ea typeface="+mn-ea"/>
              </a:rPr>
              <a:t>(</a:t>
            </a:r>
            <a:r>
              <a:rPr lang="ko-KR" altLang="en-US" sz="1400" b="1" dirty="0">
                <a:latin typeface="+mn-ea"/>
                <a:ea typeface="+mn-ea"/>
              </a:rPr>
              <a:t>예</a:t>
            </a:r>
            <a:r>
              <a:rPr lang="en-US" altLang="ko-KR" sz="1400" b="1" dirty="0">
                <a:latin typeface="+mn-ea"/>
                <a:ea typeface="+mn-ea"/>
              </a:rPr>
              <a:t>) </a:t>
            </a:r>
            <a:r>
              <a:rPr lang="ko-KR" altLang="en-US" sz="1400" b="1" dirty="0">
                <a:latin typeface="+mn-ea"/>
                <a:ea typeface="+mn-ea"/>
              </a:rPr>
              <a:t>다양한 사용자를 하나의 플랫폼으로 묶을 수 있는 </a:t>
            </a:r>
            <a:r>
              <a:rPr lang="ko-KR" altLang="en-US" sz="1400" b="1" dirty="0" err="1">
                <a:solidFill>
                  <a:srgbClr val="0000FF"/>
                </a:solidFill>
                <a:latin typeface="+mn-ea"/>
                <a:ea typeface="+mn-ea"/>
              </a:rPr>
              <a:t>공유경제</a:t>
            </a:r>
            <a:r>
              <a:rPr lang="ko-KR" altLang="en-US" sz="1400" b="1" dirty="0">
                <a:latin typeface="+mn-ea"/>
                <a:ea typeface="+mn-ea"/>
              </a:rPr>
              <a:t> 플랫폼이나 </a:t>
            </a:r>
            <a:r>
              <a:rPr lang="en-US" altLang="ko-KR" sz="1400" b="1" dirty="0">
                <a:latin typeface="+mn-ea"/>
                <a:ea typeface="+mn-ea"/>
              </a:rPr>
              <a:t>M2M, B2B </a:t>
            </a:r>
            <a:r>
              <a:rPr lang="ko-KR" altLang="en-US" sz="1400" b="1" dirty="0">
                <a:latin typeface="+mn-ea"/>
                <a:ea typeface="+mn-ea"/>
              </a:rPr>
              <a:t>플랫폼</a:t>
            </a:r>
            <a:endParaRPr lang="en-US" altLang="ko-KR" sz="1400" b="1" dirty="0">
              <a:latin typeface="+mn-ea"/>
              <a:ea typeface="+mn-ea"/>
            </a:endParaRPr>
          </a:p>
        </p:txBody>
      </p:sp>
      <p:grpSp>
        <p:nvGrpSpPr>
          <p:cNvPr id="15" name="그룹 14"/>
          <p:cNvGrpSpPr/>
          <p:nvPr/>
        </p:nvGrpSpPr>
        <p:grpSpPr>
          <a:xfrm>
            <a:off x="5437458" y="3298362"/>
            <a:ext cx="3012742" cy="1792134"/>
            <a:chOff x="5292080" y="2079331"/>
            <a:chExt cx="3012742" cy="1792134"/>
          </a:xfrm>
        </p:grpSpPr>
        <p:grpSp>
          <p:nvGrpSpPr>
            <p:cNvPr id="16" name="그룹 15"/>
            <p:cNvGrpSpPr/>
            <p:nvPr/>
          </p:nvGrpSpPr>
          <p:grpSpPr>
            <a:xfrm>
              <a:off x="5292080" y="2079331"/>
              <a:ext cx="3012742" cy="1792134"/>
              <a:chOff x="611560" y="1707654"/>
              <a:chExt cx="4608512" cy="2741380"/>
            </a:xfrm>
          </p:grpSpPr>
          <p:sp>
            <p:nvSpPr>
              <p:cNvPr id="18" name="왼쪽/오른쪽 화살표 17"/>
              <p:cNvSpPr/>
              <p:nvPr/>
            </p:nvSpPr>
            <p:spPr>
              <a:xfrm>
                <a:off x="1462716" y="2355726"/>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19" name="왼쪽/오른쪽 화살표 18"/>
              <p:cNvSpPr/>
              <p:nvPr/>
            </p:nvSpPr>
            <p:spPr>
              <a:xfrm>
                <a:off x="3851920" y="2355726"/>
                <a:ext cx="516996" cy="288032"/>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20" name="왼쪽/오른쪽 화살표 19"/>
              <p:cNvSpPr/>
              <p:nvPr/>
            </p:nvSpPr>
            <p:spPr>
              <a:xfrm rot="5400000">
                <a:off x="2463957" y="3398843"/>
                <a:ext cx="259889" cy="180036"/>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sp>
            <p:nvSpPr>
              <p:cNvPr id="21" name="모서리가 둥근 직사각형 20"/>
              <p:cNvSpPr/>
              <p:nvPr/>
            </p:nvSpPr>
            <p:spPr>
              <a:xfrm>
                <a:off x="2044360" y="1707654"/>
                <a:ext cx="1728192" cy="15841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1400" b="1" dirty="0"/>
                  <a:t>플랫폼</a:t>
                </a:r>
              </a:p>
            </p:txBody>
          </p:sp>
          <p:sp>
            <p:nvSpPr>
              <p:cNvPr id="23" name="모서리가 둥근 직사각형 22"/>
              <p:cNvSpPr/>
              <p:nvPr/>
            </p:nvSpPr>
            <p:spPr>
              <a:xfrm>
                <a:off x="611560" y="1739121"/>
                <a:ext cx="792088" cy="15527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700" b="1" dirty="0"/>
                  <a:t>외부</a:t>
                </a:r>
                <a:endParaRPr lang="en-US" altLang="ko-KR" sz="700" b="1" dirty="0"/>
              </a:p>
              <a:p>
                <a:pPr algn="ctr"/>
                <a:r>
                  <a:rPr lang="en-US" altLang="ko-KR" sz="700" b="1" dirty="0"/>
                  <a:t>API</a:t>
                </a:r>
              </a:p>
            </p:txBody>
          </p:sp>
          <p:sp>
            <p:nvSpPr>
              <p:cNvPr id="24" name="모서리가 둥근 직사각형 23"/>
              <p:cNvSpPr/>
              <p:nvPr/>
            </p:nvSpPr>
            <p:spPr>
              <a:xfrm>
                <a:off x="4427984" y="1739121"/>
                <a:ext cx="792088" cy="15527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700" b="1" dirty="0"/>
                  <a:t>타사</a:t>
                </a:r>
                <a:endParaRPr lang="en-US" altLang="ko-KR" sz="700" b="1" dirty="0"/>
              </a:p>
              <a:p>
                <a:pPr algn="ctr"/>
                <a:r>
                  <a:rPr lang="ko-KR" altLang="en-US" sz="700" b="1" dirty="0"/>
                  <a:t>플랫폼</a:t>
                </a:r>
              </a:p>
            </p:txBody>
          </p:sp>
          <p:sp>
            <p:nvSpPr>
              <p:cNvPr id="25" name="모서리가 둥근 직사각형 24"/>
              <p:cNvSpPr/>
              <p:nvPr/>
            </p:nvSpPr>
            <p:spPr>
              <a:xfrm>
                <a:off x="611560" y="3728954"/>
                <a:ext cx="4608512" cy="72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000" b="1" dirty="0">
                    <a:latin typeface="+mn-ea"/>
                  </a:rPr>
                  <a:t>네트워크</a:t>
                </a:r>
                <a:r>
                  <a:rPr lang="en-US" altLang="ko-KR" sz="1000" b="1" dirty="0">
                    <a:latin typeface="+mn-ea"/>
                  </a:rPr>
                  <a:t> / </a:t>
                </a:r>
                <a:r>
                  <a:rPr lang="ko-KR" altLang="en-US" sz="1000" b="1" dirty="0">
                    <a:latin typeface="+mn-ea"/>
                  </a:rPr>
                  <a:t>프레임워크 인프라</a:t>
                </a:r>
              </a:p>
            </p:txBody>
          </p:sp>
        </p:grpSp>
        <p:sp>
          <p:nvSpPr>
            <p:cNvPr id="17" name="왼쪽/오른쪽 화살표 16"/>
            <p:cNvSpPr/>
            <p:nvPr/>
          </p:nvSpPr>
          <p:spPr>
            <a:xfrm rot="5400000">
              <a:off x="6922163" y="3173915"/>
              <a:ext cx="169898" cy="117696"/>
            </a:xfrm>
            <a:prstGeom prst="lef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900" b="1"/>
            </a:p>
          </p:txBody>
        </p:sp>
      </p:grpSp>
      <p:sp>
        <p:nvSpPr>
          <p:cNvPr id="26" name="TextBox 25"/>
          <p:cNvSpPr txBox="1"/>
          <p:nvPr/>
        </p:nvSpPr>
        <p:spPr>
          <a:xfrm>
            <a:off x="5036602" y="5300647"/>
            <a:ext cx="3804830" cy="646331"/>
          </a:xfrm>
          <a:prstGeom prst="rect">
            <a:avLst/>
          </a:prstGeom>
          <a:noFill/>
        </p:spPr>
        <p:txBody>
          <a:bodyPr wrap="square" rtlCol="0">
            <a:spAutoFit/>
          </a:bodyPr>
          <a:lstStyle/>
          <a:p>
            <a:pPr marL="171450" indent="-171450" algn="just">
              <a:buFont typeface="Arial" panose="020B0604020202020204" pitchFamily="34" charset="0"/>
              <a:buChar char="•"/>
            </a:pPr>
            <a:r>
              <a:rPr lang="en-US" altLang="ko-KR" sz="1200" b="1" dirty="0">
                <a:latin typeface="+mn-ea"/>
                <a:ea typeface="+mn-ea"/>
              </a:rPr>
              <a:t>(</a:t>
            </a:r>
            <a:r>
              <a:rPr lang="ko-KR" altLang="en-US" sz="1200" b="1" dirty="0">
                <a:latin typeface="+mn-ea"/>
                <a:ea typeface="+mn-ea"/>
              </a:rPr>
              <a:t>예</a:t>
            </a:r>
            <a:r>
              <a:rPr lang="en-US" altLang="ko-KR" sz="1200" b="1" dirty="0">
                <a:latin typeface="+mn-ea"/>
                <a:ea typeface="+mn-ea"/>
              </a:rPr>
              <a:t>) </a:t>
            </a:r>
            <a:r>
              <a:rPr lang="ko-KR" altLang="en-US" sz="1200" b="1" dirty="0">
                <a:latin typeface="+mn-ea"/>
                <a:ea typeface="+mn-ea"/>
              </a:rPr>
              <a:t>플랫폼이 외부 </a:t>
            </a:r>
            <a:r>
              <a:rPr lang="en-US" altLang="ko-KR" sz="1200" b="1" dirty="0">
                <a:latin typeface="+mn-ea"/>
                <a:ea typeface="+mn-ea"/>
              </a:rPr>
              <a:t>API </a:t>
            </a:r>
            <a:r>
              <a:rPr lang="ko-KR" altLang="en-US" sz="1200" b="1" dirty="0">
                <a:latin typeface="+mn-ea"/>
                <a:ea typeface="+mn-ea"/>
              </a:rPr>
              <a:t>사용과 타사 플랫폼</a:t>
            </a:r>
            <a:r>
              <a:rPr lang="en-US" altLang="ko-KR" sz="1200" b="1" dirty="0">
                <a:latin typeface="+mn-ea"/>
                <a:ea typeface="+mn-ea"/>
              </a:rPr>
              <a:t>(e.g. SNS, </a:t>
            </a:r>
            <a:r>
              <a:rPr lang="ko-KR" altLang="en-US" sz="1200" b="1" dirty="0">
                <a:latin typeface="+mn-ea"/>
                <a:ea typeface="+mn-ea"/>
              </a:rPr>
              <a:t>결제시스템</a:t>
            </a:r>
            <a:r>
              <a:rPr lang="en-US" altLang="ko-KR" sz="1200" b="1" dirty="0">
                <a:latin typeface="+mn-ea"/>
                <a:ea typeface="+mn-ea"/>
              </a:rPr>
              <a:t>, </a:t>
            </a:r>
            <a:r>
              <a:rPr lang="ko-KR" altLang="en-US" sz="1200" b="1" dirty="0">
                <a:latin typeface="+mn-ea"/>
                <a:ea typeface="+mn-ea"/>
              </a:rPr>
              <a:t>데이터 연동</a:t>
            </a:r>
            <a:r>
              <a:rPr lang="en-US" altLang="ko-KR" sz="1200" b="1" dirty="0">
                <a:latin typeface="+mn-ea"/>
                <a:ea typeface="+mn-ea"/>
              </a:rPr>
              <a:t>)</a:t>
            </a:r>
            <a:r>
              <a:rPr lang="ko-KR" altLang="en-US" sz="1200" b="1" dirty="0">
                <a:latin typeface="+mn-ea"/>
                <a:ea typeface="+mn-ea"/>
              </a:rPr>
              <a:t>과의 연동이 자유롭고 광범위한 인프라를 구축하고 있을 경우 </a:t>
            </a:r>
            <a:endParaRPr lang="en-US" altLang="ko-KR" sz="1200" b="1" dirty="0">
              <a:latin typeface="+mn-ea"/>
              <a:ea typeface="+mn-ea"/>
            </a:endParaRPr>
          </a:p>
        </p:txBody>
      </p:sp>
      <p:sp>
        <p:nvSpPr>
          <p:cNvPr id="27" name="모서리가 둥근 직사각형 26"/>
          <p:cNvSpPr/>
          <p:nvPr/>
        </p:nvSpPr>
        <p:spPr>
          <a:xfrm>
            <a:off x="704528" y="2852936"/>
            <a:ext cx="4030662" cy="3312368"/>
          </a:xfrm>
          <a:prstGeom prst="roundRect">
            <a:avLst/>
          </a:prstGeom>
          <a:no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모서리가 둥근 직사각형 27"/>
          <p:cNvSpPr/>
          <p:nvPr/>
        </p:nvSpPr>
        <p:spPr>
          <a:xfrm>
            <a:off x="4954786" y="2852936"/>
            <a:ext cx="4030662" cy="3312368"/>
          </a:xfrm>
          <a:prstGeom prst="roundRect">
            <a:avLst/>
          </a:prstGeom>
          <a:no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3344613" y="705009"/>
            <a:ext cx="2611612" cy="400110"/>
          </a:xfrm>
          <a:prstGeom prst="rect">
            <a:avLst/>
          </a:prstGeom>
          <a:noFill/>
        </p:spPr>
        <p:txBody>
          <a:bodyPr wrap="none" rtlCol="0">
            <a:spAutoFit/>
          </a:bodyPr>
          <a:lstStyle/>
          <a:p>
            <a:r>
              <a:rPr lang="en-US" altLang="ko-KR" sz="2000" b="1" dirty="0">
                <a:solidFill>
                  <a:srgbClr val="E50BBB"/>
                </a:solidFill>
                <a:latin typeface="+mn-ea"/>
                <a:ea typeface="+mn-ea"/>
              </a:rPr>
              <a:t>- </a:t>
            </a:r>
            <a:r>
              <a:rPr lang="ko-KR" altLang="en-US" sz="2000" b="1" dirty="0">
                <a:solidFill>
                  <a:srgbClr val="E50BBB"/>
                </a:solidFill>
                <a:latin typeface="+mn-ea"/>
                <a:ea typeface="+mn-ea"/>
              </a:rPr>
              <a:t>플랫폼 구조도 설계</a:t>
            </a:r>
          </a:p>
        </p:txBody>
      </p:sp>
    </p:spTree>
    <p:extLst>
      <p:ext uri="{BB962C8B-B14F-4D97-AF65-F5344CB8AC3E}">
        <p14:creationId xmlns:p14="http://schemas.microsoft.com/office/powerpoint/2010/main" val="111275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14037</TotalTime>
  <Words>2168</Words>
  <Application>Microsoft Office PowerPoint</Application>
  <PresentationFormat>A4 용지(210x297mm)</PresentationFormat>
  <Paragraphs>311</Paragraphs>
  <Slides>20</Slides>
  <Notes>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20</vt:i4>
      </vt:variant>
    </vt:vector>
  </HeadingPairs>
  <TitlesOfParts>
    <vt:vector size="27" baseType="lpstr">
      <vt:lpstr>굴림</vt:lpstr>
      <vt:lpstr>맑은 고딕</vt:lpstr>
      <vt:lpstr>함초롬바탕</vt:lpstr>
      <vt:lpstr>Arial</vt:lpstr>
      <vt:lpstr>Times New Roman</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user</dc:creator>
  <cp:lastModifiedBy>안 찬웅</cp:lastModifiedBy>
  <cp:revision>634</cp:revision>
  <cp:lastPrinted>2018-04-09T05:23:45Z</cp:lastPrinted>
  <dcterms:created xsi:type="dcterms:W3CDTF">2011-04-26T01:15:37Z</dcterms:created>
  <dcterms:modified xsi:type="dcterms:W3CDTF">2022-11-08T06:56:37Z</dcterms:modified>
</cp:coreProperties>
</file>