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7" r:id="rId2"/>
    <p:sldId id="402" r:id="rId3"/>
    <p:sldId id="433" r:id="rId4"/>
    <p:sldId id="368" r:id="rId5"/>
    <p:sldId id="404" r:id="rId6"/>
    <p:sldId id="429" r:id="rId7"/>
    <p:sldId id="430" r:id="rId8"/>
    <p:sldId id="434" r:id="rId9"/>
    <p:sldId id="435" r:id="rId10"/>
    <p:sldId id="428" r:id="rId11"/>
    <p:sldId id="431" r:id="rId12"/>
    <p:sldId id="432" r:id="rId13"/>
    <p:sldId id="381" r:id="rId14"/>
    <p:sldId id="408" r:id="rId15"/>
    <p:sldId id="380" r:id="rId16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EC0"/>
    <a:srgbClr val="0000FF"/>
    <a:srgbClr val="8A8A8A"/>
    <a:srgbClr val="F14C6B"/>
    <a:srgbClr val="01B0F3"/>
    <a:srgbClr val="0070C0"/>
    <a:srgbClr val="3333FF"/>
    <a:srgbClr val="FF0000"/>
    <a:srgbClr val="6600CC"/>
    <a:srgbClr val="E50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292" autoAdjust="0"/>
  </p:normalViewPr>
  <p:slideViewPr>
    <p:cSldViewPr>
      <p:cViewPr varScale="1">
        <p:scale>
          <a:sx n="99" d="100"/>
          <a:sy n="99" d="100"/>
        </p:scale>
        <p:origin x="989" y="72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er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Platform Case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21200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비즈니스 모델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AutoShape 243"/>
          <p:cNvSpPr>
            <a:spLocks noChangeArrowheads="1"/>
          </p:cNvSpPr>
          <p:nvPr/>
        </p:nvSpPr>
        <p:spPr bwMode="gray">
          <a:xfrm>
            <a:off x="854404" y="1663185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제공 가치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54404" y="2310648"/>
            <a:ext cx="1932496" cy="4070680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To Customer </a:t>
            </a:r>
            <a:r>
              <a:rPr lang="ko-KR" altLang="en-US" sz="1200" b="1" dirty="0">
                <a:latin typeface="+mn-ea"/>
              </a:rPr>
              <a:t>수요자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승객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기존 택시보다 저렴한 가격의 운송 서비스 제공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최적의 경로 및 수요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공급 분석을 통한 신뢰성 높은 투명하고 공정한 가격정책을 제시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To Provider </a:t>
            </a:r>
            <a:r>
              <a:rPr lang="ko-KR" altLang="en-US" sz="1200" b="1" dirty="0">
                <a:latin typeface="+mn-ea"/>
              </a:rPr>
              <a:t>공급자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차량 소유자</a:t>
            </a:r>
            <a:r>
              <a:rPr lang="en-US" altLang="ko-KR" sz="1200" b="1" dirty="0">
                <a:latin typeface="+mn-ea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차량의 유휴 시간을 활용한 수익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모델을 제시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gray">
          <a:xfrm>
            <a:off x="2919160" y="1671137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수익구조</a:t>
            </a:r>
          </a:p>
        </p:txBody>
      </p:sp>
      <p:sp>
        <p:nvSpPr>
          <p:cNvPr id="9" name="AutoShape 243"/>
          <p:cNvSpPr>
            <a:spLocks noChangeArrowheads="1"/>
          </p:cNvSpPr>
          <p:nvPr/>
        </p:nvSpPr>
        <p:spPr bwMode="gray">
          <a:xfrm>
            <a:off x="5028728" y="1708761"/>
            <a:ext cx="1985307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자원</a:t>
            </a:r>
          </a:p>
        </p:txBody>
      </p:sp>
      <p:sp>
        <p:nvSpPr>
          <p:cNvPr id="10" name="AutoShape 243"/>
          <p:cNvSpPr>
            <a:spLocks noChangeArrowheads="1"/>
          </p:cNvSpPr>
          <p:nvPr/>
        </p:nvSpPr>
        <p:spPr bwMode="gray">
          <a:xfrm>
            <a:off x="7185248" y="1708761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프로세스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94911" y="2348880"/>
            <a:ext cx="2015330" cy="4032448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우버는</a:t>
            </a:r>
            <a:r>
              <a:rPr lang="ko-KR" altLang="en-US" sz="1600" dirty="0">
                <a:latin typeface="+mn-ea"/>
              </a:rPr>
              <a:t> 수수료 </a:t>
            </a:r>
            <a:r>
              <a:rPr lang="en-US" altLang="ko-KR" sz="1600" dirty="0">
                <a:latin typeface="+mn-ea"/>
              </a:rPr>
              <a:t>20%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80% </a:t>
            </a:r>
            <a:r>
              <a:rPr lang="ko-KR" altLang="en-US" sz="1600" dirty="0" err="1">
                <a:latin typeface="+mn-ea"/>
              </a:rPr>
              <a:t>운임료는</a:t>
            </a:r>
            <a:r>
              <a:rPr lang="ko-KR" altLang="en-US" sz="1600" dirty="0">
                <a:latin typeface="+mn-ea"/>
              </a:rPr>
              <a:t> 공급자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운전자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에게 제공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28463" y="2305026"/>
            <a:ext cx="2032703" cy="4076302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차량 </a:t>
            </a:r>
            <a:r>
              <a:rPr lang="ko-KR" altLang="en-US" sz="1200" b="1" dirty="0" err="1">
                <a:latin typeface="+mn-ea"/>
              </a:rPr>
              <a:t>유휴시간</a:t>
            </a:r>
            <a:endParaRPr lang="en-US" altLang="ko-KR" sz="1200" b="1" dirty="0"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전 세계의 모든 차량은 하루 평균 </a:t>
            </a:r>
            <a:r>
              <a:rPr lang="en-US" altLang="ko-KR" sz="1200" dirty="0">
                <a:latin typeface="+mn-ea"/>
              </a:rPr>
              <a:t>20%</a:t>
            </a:r>
            <a:r>
              <a:rPr lang="ko-KR" altLang="en-US" sz="1200" dirty="0">
                <a:latin typeface="+mn-ea"/>
              </a:rPr>
              <a:t>의 </a:t>
            </a:r>
            <a:r>
              <a:rPr lang="ko-KR" altLang="en-US" sz="1200" dirty="0" err="1">
                <a:latin typeface="+mn-ea"/>
              </a:rPr>
              <a:t>시간동안만</a:t>
            </a:r>
            <a:r>
              <a:rPr lang="ko-KR" altLang="en-US" sz="1200" dirty="0">
                <a:latin typeface="+mn-ea"/>
              </a:rPr>
              <a:t> 사용되고 있으며 그 외 모든 유휴 시간이 </a:t>
            </a:r>
            <a:r>
              <a:rPr lang="ko-KR" altLang="en-US" sz="1200" dirty="0" err="1">
                <a:latin typeface="+mn-ea"/>
              </a:rPr>
              <a:t>우버의</a:t>
            </a:r>
            <a:r>
              <a:rPr lang="ko-KR" altLang="en-US" sz="1200" dirty="0">
                <a:latin typeface="+mn-ea"/>
              </a:rPr>
              <a:t> 자원이 될 수 있음</a:t>
            </a:r>
            <a:endParaRPr lang="en-US" altLang="ko-KR" sz="1200" dirty="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투명성 및 보안</a:t>
            </a:r>
            <a:endParaRPr lang="en-US" altLang="ko-KR" sz="1200" b="1" dirty="0">
              <a:latin typeface="+mn-ea"/>
            </a:endParaRP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이동 거리 대비 기름값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최적의 경로 탐색 분석을 통한 투명하고 공정한 </a:t>
            </a:r>
            <a:r>
              <a:rPr lang="ko-KR" altLang="en-US" sz="1200" dirty="0" err="1">
                <a:latin typeface="+mn-ea"/>
              </a:rPr>
              <a:t>운임료</a:t>
            </a:r>
            <a:r>
              <a:rPr lang="ko-KR" altLang="en-US" sz="1200" dirty="0">
                <a:latin typeface="+mn-ea"/>
              </a:rPr>
              <a:t> 책정</a:t>
            </a:r>
            <a:endParaRPr lang="en-US" altLang="ko-KR" sz="1200" dirty="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철저한 공급자 신원 체크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79388" y="2334204"/>
            <a:ext cx="2094092" cy="4047124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모바일 결제 서비스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접근성을 높이기 위한 모바일 결제 서비스를 제공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탄력적 요금 정책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상황과 조건에 따른 가격정책을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이용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공급이 많은 지역은 낮은 요금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수요가 많은 지역은 높은 요금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평가 제도 시스템</a:t>
            </a:r>
            <a:endParaRPr lang="en-US" altLang="ko-KR" sz="12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+mn-ea"/>
              </a:rPr>
              <a:t>  - </a:t>
            </a:r>
            <a:r>
              <a:rPr lang="ko-KR" altLang="en-US" sz="1200" dirty="0">
                <a:latin typeface="+mn-ea"/>
              </a:rPr>
              <a:t>높은 수준의 서비스를 제공하기 위해 운전자</a:t>
            </a:r>
            <a:r>
              <a:rPr lang="en-US" altLang="ko-KR" sz="1200" dirty="0">
                <a:latin typeface="+mn-ea"/>
              </a:rPr>
              <a:t>-</a:t>
            </a:r>
            <a:r>
              <a:rPr lang="ko-KR" altLang="en-US" sz="1200" dirty="0">
                <a:latin typeface="+mn-ea"/>
              </a:rPr>
              <a:t>승객간의 상호 평가 제도 시스템 활용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1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0472" y="1268760"/>
            <a:ext cx="9433048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" y="1601237"/>
            <a:ext cx="9195293" cy="40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(1/3)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0472" y="1268760"/>
            <a:ext cx="9433048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0" y="1496978"/>
            <a:ext cx="9261517" cy="438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40226"/>
            <a:ext cx="7813503" cy="5517232"/>
          </a:xfrm>
          <a:prstGeom prst="rect">
            <a:avLst/>
          </a:prstGeom>
        </p:spPr>
      </p:pic>
      <p:sp>
        <p:nvSpPr>
          <p:cNvPr id="5" name="텍스트 상자 23"/>
          <p:cNvSpPr txBox="1"/>
          <p:nvPr/>
        </p:nvSpPr>
        <p:spPr>
          <a:xfrm>
            <a:off x="3206877" y="1206384"/>
            <a:ext cx="55561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Users who uses Uber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Rider, Driver, External service provider,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restaurant owner,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Freight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Services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EATS(food delivery),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Rider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Driver(Carpool),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Freight(freight service),</a:t>
            </a:r>
            <a:r>
              <a:rPr kumimoji="1"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1"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Rush(delivery services for general merchandise(flowers, market, etc.))</a:t>
            </a:r>
            <a:endParaRPr kumimoji="1"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텍스트 상자 24"/>
          <p:cNvSpPr txBox="1"/>
          <p:nvPr/>
        </p:nvSpPr>
        <p:spPr>
          <a:xfrm>
            <a:off x="3214279" y="1805873"/>
            <a:ext cx="55487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Means or methods for users to use Uber -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Apple iOS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Application, Android Application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Using the Interactor Communications module to enable communication between iOS and Android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텍스트 상자 26"/>
          <p:cNvSpPr txBox="1"/>
          <p:nvPr/>
        </p:nvSpPr>
        <p:spPr>
          <a:xfrm>
            <a:off x="3214279" y="2400266"/>
            <a:ext cx="5627153" cy="524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Maintain security in providing information to users -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Firewall(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방화벽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Visualize server-processed data in a format suitable for user device –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RESTful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Proxy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Distributed processing systems for flexible data processing to multiple users at the same time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Load Balancer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텍스트 상자 27"/>
          <p:cNvSpPr txBox="1"/>
          <p:nvPr/>
        </p:nvSpPr>
        <p:spPr>
          <a:xfrm>
            <a:off x="3197352" y="3048868"/>
            <a:ext cx="555612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Processes data stored on Data Storage by each server for visualization -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 Event Listeners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transfer for analysis, processing, visualization, etc. of information retrieved from Data Storage - 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Transformation, Data Streams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텍스트 상자 28"/>
          <p:cNvSpPr txBox="1"/>
          <p:nvPr/>
        </p:nvSpPr>
        <p:spPr>
          <a:xfrm>
            <a:off x="3175410" y="3610950"/>
            <a:ext cx="5659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server for analyzing/processing data related to services to be provided by Uber and the detailed services to be derived.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Managing order (distribution) management, communication, payment management, VAT management, overseas payment and extended services</a:t>
            </a:r>
            <a:endParaRPr kumimoji="1"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텍스트 상자 29"/>
          <p:cNvSpPr txBox="1"/>
          <p:nvPr/>
        </p:nvSpPr>
        <p:spPr>
          <a:xfrm>
            <a:off x="3204052" y="4271555"/>
            <a:ext cx="5666022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Management of External Services that require additional servers to be located and managed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mr-IN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–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Payments Providers,</a:t>
            </a:r>
            <a:r>
              <a:rPr kumimoji="1"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Communications 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Providers(Messaging systems such as email, SMS, text, etc.)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텍스트 상자 30"/>
          <p:cNvSpPr txBox="1"/>
          <p:nvPr/>
        </p:nvSpPr>
        <p:spPr>
          <a:xfrm>
            <a:off x="3204052" y="4897276"/>
            <a:ext cx="557872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Server for analyzing Uber's rate policy, optimal Rider-Driver matching, and Maps(Optimal Path Discovery)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Using Hadoop's Pig, Hive, Spark, etc., a representative tool for big data analytics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텍스트 상자 31"/>
          <p:cNvSpPr txBox="1"/>
          <p:nvPr/>
        </p:nvSpPr>
        <p:spPr>
          <a:xfrm>
            <a:off x="3173388" y="5536302"/>
            <a:ext cx="566804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Developers and Managers to develop and manage Uber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various development tools they use for development and management, such as 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uChat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CRM, Logging </a:t>
            </a:r>
            <a:r>
              <a:rPr lang="en-US" altLang="ko-KR" sz="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Mgmt</a:t>
            </a: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and Dashboard.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텍스트 상자 32"/>
          <p:cNvSpPr txBox="1"/>
          <p:nvPr/>
        </p:nvSpPr>
        <p:spPr>
          <a:xfrm>
            <a:off x="3184271" y="6091955"/>
            <a:ext cx="5693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Storage for storing and managing data arising from Uber platforms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Store various types of data (user information, multimedia(image, video, etc.), SNS data, history information, maps, and paths) in DBMS for each File System's type – Cassandra, MySQL, Mongo DB, etc.</a:t>
            </a:r>
            <a:endParaRPr kumimoji="1"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플랫폼 구조도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(2/3)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140226"/>
            <a:ext cx="7813503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2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3.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Platform Architecture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(3/3)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1" y="1196752"/>
            <a:ext cx="9510917" cy="52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Case 1. UBER</a:t>
            </a:r>
            <a:r>
              <a:rPr kumimoji="0" lang="ko-KR" altLang="en-US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 </a:t>
            </a:r>
            <a:endParaRPr kumimoji="0" lang="en-US" altLang="ko-KR" sz="2400" dirty="0">
              <a:solidFill>
                <a:srgbClr val="FFFF00"/>
              </a:solidFill>
              <a:latin typeface="+mn-ea"/>
              <a:ea typeface="+mn-ea"/>
              <a:cs typeface="Arial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3723766"/>
            <a:ext cx="1728192" cy="13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124744"/>
            <a:ext cx="7056784" cy="47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9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63366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Introduction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508" y="1160748"/>
            <a:ext cx="8540948" cy="499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A service that connects passengers to the vehicle via a smartphone app (which will act as a hub)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A representative sharing economy transportation platform service that allows users to use general vehicles instead of taxis using smart applications that first appeared in California in 2009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Catch the fact that people with vehicles actually have</a:t>
            </a:r>
            <a:r>
              <a:rPr lang="en-US" altLang="ko-KR" sz="1600" b="1" u="sng" dirty="0">
                <a:solidFill>
                  <a:schemeClr val="tx2">
                    <a:lumMod val="25000"/>
                  </a:schemeClr>
                </a:solidFill>
              </a:rPr>
              <a:t> more idle time than their vehicles are in use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Providing low-cost transportation services while generating revenue for vehicle owners by utilizing idle time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creative sharing economy model that can generate profits while pursuing the benefits of both customers and suppliers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Service delivery in 700 cities in approximately 70 countries in 2019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7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1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63366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개요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0512" y="1340768"/>
            <a:ext cx="88569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승객과 운전기사를 스마트폰으로 연결하는 기술 플랫폼 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(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  <a:hlinkClick r:id="rId2"/>
              </a:rPr>
              <a:t>www.uber.com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) 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즉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스마트폰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앱으로 승객과 차량을 이어주는 서비스 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허브 역할만 수행</a:t>
            </a: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)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요금은 날씨와 시간</a:t>
            </a:r>
            <a:r>
              <a:rPr lang="en-US" altLang="ko-KR" sz="1600" dirty="0"/>
              <a:t>, </a:t>
            </a:r>
            <a:r>
              <a:rPr lang="ko-KR" altLang="en-US" sz="1600" dirty="0"/>
              <a:t>요일에 따라 차등적으로 책정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 눈이나 비가 오는 날에는 가격이 올라가고 평일 낮 시간대는 가격이 </a:t>
            </a:r>
            <a:r>
              <a:rPr lang="ko-KR" altLang="en-US" sz="1600" dirty="0" err="1"/>
              <a:t>내려감</a:t>
            </a:r>
            <a:r>
              <a:rPr lang="en-US" altLang="ko-KR" sz="1600" dirty="0"/>
              <a:t>. </a:t>
            </a:r>
            <a:r>
              <a:rPr lang="ko-KR" altLang="en-US" sz="1600" dirty="0"/>
              <a:t>수요와 공급에 따라 가격이 변동되는 자체 알고리즘</a:t>
            </a:r>
            <a:r>
              <a:rPr lang="en-US" altLang="ko-KR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>
                    <a:lumMod val="25000"/>
                  </a:schemeClr>
                </a:solidFill>
              </a:rPr>
              <a:t>2009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년 미국 캘리포니아에서 처음 등장한 스마트 어플리케이션을 이용하여 택시가 아닌 일반 차량을 택시처럼 이용하도록 하는 대표적인 </a:t>
            </a:r>
            <a:r>
              <a:rPr lang="ko-KR" altLang="en-US" sz="1600" b="1" dirty="0" err="1">
                <a:solidFill>
                  <a:srgbClr val="FF0000"/>
                </a:solidFill>
              </a:rPr>
              <a:t>공유경제</a:t>
            </a:r>
            <a:r>
              <a:rPr lang="ko-KR" altLang="en-US" sz="1600" b="1" dirty="0">
                <a:solidFill>
                  <a:srgbClr val="FF0000"/>
                </a:solidFill>
              </a:rPr>
              <a:t> 운송 플랫폼 서비스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7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차량을 가진 사람들이 </a:t>
            </a:r>
            <a:r>
              <a:rPr lang="ko-KR" altLang="en-US" sz="1600" b="1" u="sng" dirty="0">
                <a:solidFill>
                  <a:schemeClr val="tx2">
                    <a:lumMod val="25000"/>
                  </a:schemeClr>
                </a:solidFill>
              </a:rPr>
              <a:t>실제로는 차량을 사용하지 않는 </a:t>
            </a:r>
            <a:r>
              <a:rPr lang="ko-KR" altLang="en-US" sz="1600" b="1" u="sng" dirty="0" err="1">
                <a:solidFill>
                  <a:schemeClr val="tx2">
                    <a:lumMod val="25000"/>
                  </a:schemeClr>
                </a:solidFill>
              </a:rPr>
              <a:t>유휴시간이</a:t>
            </a:r>
            <a:r>
              <a:rPr lang="ko-KR" altLang="en-US" sz="1600" b="1" u="sng" dirty="0">
                <a:solidFill>
                  <a:schemeClr val="tx2">
                    <a:lumMod val="25000"/>
                  </a:schemeClr>
                </a:solidFill>
              </a:rPr>
              <a:t> 사용 시간보다 더 많다는 점</a:t>
            </a:r>
            <a:r>
              <a:rPr lang="ko-KR" altLang="en-US" sz="1600" dirty="0">
                <a:solidFill>
                  <a:schemeClr val="tx2">
                    <a:lumMod val="25000"/>
                  </a:schemeClr>
                </a:solidFill>
              </a:rPr>
              <a:t>을 캐치</a:t>
            </a:r>
            <a:endParaRPr lang="en-US" altLang="ko-K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b="1" u="sng" dirty="0" err="1">
                <a:solidFill>
                  <a:schemeClr val="tx2">
                    <a:lumMod val="25000"/>
                  </a:schemeClr>
                </a:solidFill>
              </a:rPr>
              <a:t>유휴시간을</a:t>
            </a:r>
            <a:r>
              <a:rPr lang="ko-KR" altLang="en-US" sz="1400" b="1" u="sng" dirty="0">
                <a:solidFill>
                  <a:schemeClr val="tx2">
                    <a:lumMod val="25000"/>
                  </a:schemeClr>
                </a:solidFill>
              </a:rPr>
              <a:t> 활용하여 차량 소유자의 수익을 창출</a:t>
            </a:r>
            <a:r>
              <a:rPr lang="ko-KR" altLang="en-US" sz="1400" dirty="0">
                <a:solidFill>
                  <a:schemeClr val="tx2">
                    <a:lumMod val="25000"/>
                  </a:schemeClr>
                </a:solidFill>
              </a:rPr>
              <a:t>하면서도 </a:t>
            </a:r>
            <a:r>
              <a:rPr lang="ko-KR" altLang="en-US" sz="1400" b="1" u="sng" dirty="0">
                <a:solidFill>
                  <a:schemeClr val="tx2">
                    <a:lumMod val="25000"/>
                  </a:schemeClr>
                </a:solidFill>
              </a:rPr>
              <a:t>저렴한 가격의 운송 서비스를 제공</a:t>
            </a:r>
            <a:endParaRPr lang="en-US" altLang="ko-KR" sz="1400" b="1" u="sng" dirty="0">
              <a:solidFill>
                <a:schemeClr val="tx2">
                  <a:lumMod val="25000"/>
                </a:schemeClr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chemeClr val="tx2">
                    <a:lumMod val="25000"/>
                  </a:schemeClr>
                </a:solidFill>
              </a:rPr>
              <a:t>고객과 공급자 모두의 이익을 추구하면서도 수익을 창출할 수 있는 창의적인 </a:t>
            </a:r>
            <a:r>
              <a:rPr lang="ko-KR" altLang="en-US" sz="1400" b="1" dirty="0" err="1">
                <a:solidFill>
                  <a:srgbClr val="FF0000"/>
                </a:solidFill>
              </a:rPr>
              <a:t>공유경제</a:t>
            </a:r>
            <a:r>
              <a:rPr lang="ko-KR" altLang="en-US" sz="1400" b="1" dirty="0">
                <a:solidFill>
                  <a:srgbClr val="FF0000"/>
                </a:solidFill>
              </a:rPr>
              <a:t> 모델</a:t>
            </a:r>
            <a:endParaRPr lang="en-US" altLang="ko-KR" sz="1600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700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293805" y="383954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Business Model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4568" y="1916832"/>
            <a:ext cx="7679094" cy="3096344"/>
            <a:chOff x="1050360" y="1160748"/>
            <a:chExt cx="7679094" cy="2424255"/>
          </a:xfrm>
        </p:grpSpPr>
        <p:sp>
          <p:nvSpPr>
            <p:cNvPr id="27" name="직사각형 26"/>
            <p:cNvSpPr/>
            <p:nvPr/>
          </p:nvSpPr>
          <p:spPr>
            <a:xfrm>
              <a:off x="1050360" y="1160748"/>
              <a:ext cx="7679094" cy="2424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51382" y="1960291"/>
              <a:ext cx="1376702" cy="871489"/>
            </a:xfrm>
            <a:prstGeom prst="roundRect">
              <a:avLst/>
            </a:prstGeom>
            <a:solidFill>
              <a:srgbClr val="01B0F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Vehicle</a:t>
              </a:r>
            </a:p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Owner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39206" y="2857679"/>
              <a:ext cx="80105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Provider</a:t>
              </a:r>
              <a:endParaRPr lang="ko-KR" altLang="en-US" sz="12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15119" y="3038486"/>
              <a:ext cx="14334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Commission profit</a:t>
              </a:r>
              <a:endPara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39211" y="1899301"/>
              <a:ext cx="145103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1. Provide vehicle info.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39211" y="2222011"/>
              <a:ext cx="158088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3. Provide customer info.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39211" y="2555580"/>
              <a:ext cx="112242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7. Service charge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56620" y="1883323"/>
              <a:ext cx="118333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2. Request service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6620" y="2227414"/>
              <a:ext cx="1867820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Provide service vehicle info.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6620" y="2525762"/>
              <a:ext cx="112242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6. Service charge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53197" y="1404102"/>
              <a:ext cx="174278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5. Provide Transport Service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23202" y="2857679"/>
              <a:ext cx="86434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Consumer</a:t>
              </a:r>
              <a:endParaRPr lang="ko-KR" altLang="en-US" sz="1100" b="1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39" name="Picture 2" descr="uber icon 이미지 검색결과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8842" y="1929913"/>
              <a:ext cx="1168637" cy="1168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7039030" y="1960291"/>
              <a:ext cx="1376702" cy="871489"/>
            </a:xfrm>
            <a:prstGeom prst="roundRect">
              <a:avLst/>
            </a:prstGeom>
            <a:solidFill>
              <a:srgbClr val="01B0F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+mj-ea"/>
                  <a:ea typeface="+mj-ea"/>
                </a:rPr>
                <a:t>Customer</a:t>
              </a:r>
              <a:endParaRPr lang="ko-KR" altLang="en-US" sz="14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2874550" y="2136843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2886991" y="2475855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2899432" y="2777547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340941" y="2475855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5340941" y="2758361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H="1">
              <a:off x="5340941" y="2124289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46"/>
            <p:cNvCxnSpPr/>
            <p:nvPr/>
          </p:nvCxnSpPr>
          <p:spPr>
            <a:xfrm rot="5400000" flipH="1" flipV="1">
              <a:off x="4883557" y="-948850"/>
              <a:ext cx="12700" cy="5687648"/>
            </a:xfrm>
            <a:prstGeom prst="bentConnector3">
              <a:avLst>
                <a:gd name="adj1" fmla="val 1800000"/>
              </a:avLst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33"/>
          <p:cNvSpPr txBox="1">
            <a:spLocks noChangeArrowheads="1"/>
          </p:cNvSpPr>
          <p:nvPr/>
        </p:nvSpPr>
        <p:spPr bwMode="auto">
          <a:xfrm>
            <a:off x="3887076" y="5042567"/>
            <a:ext cx="1975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000" b="1" u="sng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 flow</a:t>
            </a:r>
            <a:endParaRPr kumimoji="0" lang="en-US" altLang="ko-KR" sz="2000" b="1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506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383" y="136356"/>
            <a:ext cx="9633072" cy="65984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415360" y="53118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비즈니스 모델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5372" y="1988840"/>
            <a:ext cx="7679094" cy="3384376"/>
            <a:chOff x="1105372" y="1164282"/>
            <a:chExt cx="7679094" cy="2424255"/>
          </a:xfrm>
        </p:grpSpPr>
        <p:sp>
          <p:nvSpPr>
            <p:cNvPr id="14" name="직사각형 13"/>
            <p:cNvSpPr/>
            <p:nvPr/>
          </p:nvSpPr>
          <p:spPr>
            <a:xfrm>
              <a:off x="1105372" y="1164282"/>
              <a:ext cx="7679094" cy="2424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6394" y="1957096"/>
              <a:ext cx="1376702" cy="871489"/>
            </a:xfrm>
            <a:prstGeom prst="roundRect">
              <a:avLst/>
            </a:prstGeom>
            <a:solidFill>
              <a:srgbClr val="01B0F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차량</a:t>
              </a:r>
              <a:endParaRPr lang="en-US" altLang="ko-KR" sz="14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소유자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71579" y="2854484"/>
              <a:ext cx="646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공급자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6994" y="3035291"/>
              <a:ext cx="93968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수수료 수익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94223" y="1896106"/>
              <a:ext cx="1095172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차량 정보 제공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94223" y="2218816"/>
              <a:ext cx="1210588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이용자 정보 제공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4223" y="2552385"/>
              <a:ext cx="668773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7.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이용료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11632" y="1880128"/>
              <a:ext cx="93968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2.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서비스 요청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11632" y="2224219"/>
              <a:ext cx="148149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서비스 차량 정보 제공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1632" y="2522567"/>
              <a:ext cx="1055097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6.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서비스 이용료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74308" y="1400907"/>
              <a:ext cx="1210589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5. 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운송 서비스 제공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06455" y="2854484"/>
              <a:ext cx="60786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수요자</a:t>
              </a:r>
            </a:p>
          </p:txBody>
        </p:sp>
        <p:pic>
          <p:nvPicPr>
            <p:cNvPr id="28" name="Picture 2" descr="uber icon 이미지 검색결과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854" y="1926718"/>
              <a:ext cx="1168637" cy="1168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7094042" y="1957096"/>
              <a:ext cx="1376702" cy="871489"/>
            </a:xfrm>
            <a:prstGeom prst="roundRect">
              <a:avLst/>
            </a:prstGeom>
            <a:solidFill>
              <a:srgbClr val="01B0F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+mj-ea"/>
                  <a:ea typeface="+mj-ea"/>
                </a:rPr>
                <a:t>승객</a:t>
              </a: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>
              <a:off x="2929562" y="2133648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2942003" y="2472660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954444" y="2774352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5395953" y="2472660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>
              <a:off x="5395953" y="2755166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H="1">
              <a:off x="5395953" y="2121094"/>
              <a:ext cx="1451038" cy="0"/>
            </a:xfrm>
            <a:prstGeom prst="straightConnector1">
              <a:avLst/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꺾인 연결선 35"/>
            <p:cNvCxnSpPr/>
            <p:nvPr/>
          </p:nvCxnSpPr>
          <p:spPr>
            <a:xfrm rot="5400000" flipH="1" flipV="1">
              <a:off x="4938569" y="-952045"/>
              <a:ext cx="12700" cy="5687648"/>
            </a:xfrm>
            <a:prstGeom prst="bentConnector3">
              <a:avLst>
                <a:gd name="adj1" fmla="val 1800000"/>
              </a:avLst>
            </a:prstGeom>
            <a:ln w="317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133"/>
          <p:cNvSpPr txBox="1">
            <a:spLocks noChangeArrowheads="1"/>
          </p:cNvSpPr>
          <p:nvPr/>
        </p:nvSpPr>
        <p:spPr bwMode="auto">
          <a:xfrm>
            <a:off x="3863760" y="5452260"/>
            <a:ext cx="1975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2000" b="1" u="sng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Service flow</a:t>
            </a:r>
            <a:endParaRPr kumimoji="0" lang="en-US" altLang="ko-KR" sz="2000" b="1" u="sng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67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Business Model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48" name="TextBox 133"/>
          <p:cNvSpPr txBox="1">
            <a:spLocks noChangeArrowheads="1"/>
          </p:cNvSpPr>
          <p:nvPr/>
        </p:nvSpPr>
        <p:spPr bwMode="auto">
          <a:xfrm>
            <a:off x="488504" y="1412776"/>
            <a:ext cx="8100899" cy="4755148"/>
          </a:xfrm>
          <a:prstGeom prst="rect">
            <a:avLst/>
          </a:prstGeom>
          <a:noFill/>
          <a:ln w="9525">
            <a:solidFill>
              <a:srgbClr val="BC2E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offering value (</a:t>
            </a:r>
            <a:r>
              <a:rPr kumimoji="0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핵심제공가치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고객이 누구인지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어떠한 문제점을 해결하기 위해 기업 혹은 비즈니스 모델이 존재하는지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무엇을 고객에게 제공해 편익을 증대 시키는지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Profit</a:t>
            </a:r>
            <a:r>
              <a:rPr kumimoji="0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Formula (</a:t>
            </a:r>
            <a:r>
              <a:rPr kumimoji="0"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수익공식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구체적으로 어떻게 매출을 발생시키는지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원가의 구조와 마진 폭은 어떠한지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</a:t>
            </a:r>
            <a:r>
              <a:rPr kumimoji="0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Resources (</a:t>
            </a:r>
            <a:r>
              <a:rPr kumimoji="0"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핵심자원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수익성을 위해 어떠한 핵심적인 자원들이 존재하는지 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특허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채널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파트너쉽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제휴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브랜드 등 기업 내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외부에서 발생하는 유무형의 모든 자원을 포괄</a:t>
            </a:r>
            <a:endParaRPr kumimoji="0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kumimoji="0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28600" indent="-228600" algn="just">
              <a:lnSpc>
                <a:spcPct val="150000"/>
              </a:lnSpc>
              <a:buFont typeface="+mj-ea"/>
              <a:buAutoNum type="circleNumDbPlain"/>
            </a:pP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Process (</a:t>
            </a:r>
            <a:r>
              <a:rPr kumimoji="0"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핵심 프로세스</a:t>
            </a:r>
            <a:r>
              <a:rPr kumimoji="0"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85800" lvl="1" indent="-2286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사업모델을 실제 실행할 때 발생하는 문제와 해결책들이다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행동양식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규범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마케팅 방법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채널관리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생산공정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평가요소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사내관행</a:t>
            </a:r>
            <a:r>
              <a:rPr kumimoji="0"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문화 등의 프로세스 전반</a:t>
            </a:r>
            <a:endParaRPr kumimoji="0"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3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Business Model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6496" y="1484784"/>
            <a:ext cx="8928992" cy="4968552"/>
            <a:chOff x="848544" y="3618875"/>
            <a:chExt cx="8280920" cy="3002641"/>
          </a:xfrm>
        </p:grpSpPr>
        <p:sp>
          <p:nvSpPr>
            <p:cNvPr id="6" name="AutoShape 243"/>
            <p:cNvSpPr>
              <a:spLocks noChangeArrowheads="1"/>
            </p:cNvSpPr>
            <p:nvPr/>
          </p:nvSpPr>
          <p:spPr bwMode="gray">
            <a:xfrm>
              <a:off x="854404" y="3618875"/>
              <a:ext cx="1938356" cy="338614"/>
            </a:xfrm>
            <a:prstGeom prst="roundRect">
              <a:avLst>
                <a:gd name="adj" fmla="val 3149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2353"/>
                    <a:invGamma/>
                  </a:schemeClr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Key</a:t>
              </a:r>
              <a:r>
                <a:rPr kumimoji="1"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Offering Value</a:t>
              </a:r>
              <a:endParaRPr kumimoji="1" lang="ko-KR" altLang="en-US" sz="1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848544" y="4005063"/>
              <a:ext cx="1944216" cy="2616453"/>
            </a:xfrm>
            <a:prstGeom prst="roundRect">
              <a:avLst>
                <a:gd name="adj" fmla="val 6118"/>
              </a:avLst>
            </a:prstGeom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To Customer (consumer)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Delivering lower-cost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  transportation services than traditional taxis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Delivers a reliable transparent and fair pricing policy through optimal route and demand/supply analysis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To Provider (vehicle owner)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Presenting a profit model using vehicle idle time</a:t>
              </a:r>
            </a:p>
          </p:txBody>
        </p:sp>
        <p:sp>
          <p:nvSpPr>
            <p:cNvPr id="8" name="AutoShape 243"/>
            <p:cNvSpPr>
              <a:spLocks noChangeArrowheads="1"/>
            </p:cNvSpPr>
            <p:nvPr/>
          </p:nvSpPr>
          <p:spPr bwMode="gray">
            <a:xfrm>
              <a:off x="2906632" y="3618875"/>
              <a:ext cx="1938356" cy="338614"/>
            </a:xfrm>
            <a:prstGeom prst="roundRect">
              <a:avLst>
                <a:gd name="adj" fmla="val 3149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2353"/>
                    <a:invGamma/>
                  </a:schemeClr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kumimoji="1"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Profit </a:t>
              </a:r>
              <a:r>
                <a:rPr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Formula</a:t>
              </a:r>
              <a:endParaRPr kumimoji="1" lang="ko-KR" altLang="en-US" sz="1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9" name="AutoShape 243"/>
            <p:cNvSpPr>
              <a:spLocks noChangeArrowheads="1"/>
            </p:cNvSpPr>
            <p:nvPr/>
          </p:nvSpPr>
          <p:spPr bwMode="gray">
            <a:xfrm>
              <a:off x="4958860" y="3618875"/>
              <a:ext cx="1938356" cy="338614"/>
            </a:xfrm>
            <a:prstGeom prst="roundRect">
              <a:avLst>
                <a:gd name="adj" fmla="val 3149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2353"/>
                    <a:invGamma/>
                  </a:schemeClr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Key</a:t>
              </a:r>
              <a:r>
                <a:rPr kumimoji="1"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Resources</a:t>
              </a:r>
              <a:endParaRPr kumimoji="1" lang="ko-KR" altLang="en-US" sz="1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AutoShape 243"/>
            <p:cNvSpPr>
              <a:spLocks noChangeArrowheads="1"/>
            </p:cNvSpPr>
            <p:nvPr/>
          </p:nvSpPr>
          <p:spPr bwMode="gray">
            <a:xfrm>
              <a:off x="7011088" y="3618875"/>
              <a:ext cx="1938356" cy="338614"/>
            </a:xfrm>
            <a:prstGeom prst="roundRect">
              <a:avLst>
                <a:gd name="adj" fmla="val 3149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2353"/>
                    <a:invGamma/>
                  </a:schemeClr>
                </a:gs>
              </a:gsLst>
              <a:lin ang="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Key</a:t>
              </a:r>
              <a:r>
                <a:rPr kumimoji="1" lang="en-US" altLang="ko-KR" sz="1200" b="1" dirty="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Processes</a:t>
              </a:r>
              <a:endParaRPr kumimoji="1" lang="ko-KR" altLang="en-US" sz="12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900772" y="4005063"/>
              <a:ext cx="1944216" cy="2616453"/>
            </a:xfrm>
            <a:prstGeom prst="roundRect">
              <a:avLst>
                <a:gd name="adj" fmla="val 6118"/>
              </a:avLst>
            </a:prstGeom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Supplier (vehicle owner) vehicle information provided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Customer (consumer) service request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Provide the customer information to provider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Provide service vehicle information to customer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Provide transport service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dirty="0"/>
                <a:t>Payment to Uber for service use</a:t>
              </a:r>
            </a:p>
            <a:p>
              <a:pPr marL="228600" indent="-228600">
                <a:lnSpc>
                  <a:spcPct val="120000"/>
                </a:lnSpc>
                <a:buFont typeface="+mj-ea"/>
                <a:buAutoNum type="circleNumDbPlain"/>
              </a:pPr>
              <a:r>
                <a:rPr lang="en-US" altLang="ko-KR" sz="1200" b="1" dirty="0"/>
                <a:t>Uber offers 80% fare to provider except for 20% commission</a:t>
              </a:r>
              <a:endParaRPr lang="ko-KR" altLang="en-US" sz="1200" b="1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953000" y="4005063"/>
              <a:ext cx="1944216" cy="2616453"/>
            </a:xfrm>
            <a:prstGeom prst="roundRect">
              <a:avLst>
                <a:gd name="adj" fmla="val 6118"/>
              </a:avLst>
            </a:prstGeom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Vehicle idle time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All vehicles around the world are only used for an average of 20% of the time per day and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  all other idle time can be Uber's resource</a:t>
              </a:r>
            </a:p>
            <a:p>
              <a:pPr>
                <a:lnSpc>
                  <a:spcPct val="120000"/>
                </a:lnSpc>
              </a:pPr>
              <a:endParaRPr lang="en-US" altLang="ko-KR" sz="12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Transparency and Security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Oil price relative to travel distance and transparent and fair pricing through optimal route navigation analysis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Thorough provider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  identification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005228" y="4005063"/>
              <a:ext cx="2124236" cy="2616453"/>
            </a:xfrm>
            <a:prstGeom prst="roundRect">
              <a:avLst>
                <a:gd name="adj" fmla="val 6118"/>
              </a:avLst>
            </a:prstGeom>
            <a:ln w="9525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Mobile Payment Service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Provides mobile payment services to increase accessibility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Flexible Rate Policy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Use price policies according to circumstances and conditions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Low rates in areas where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  supply is high, high rates in areas where demand is high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b="1" dirty="0"/>
                <a:t>Evaluation System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/>
                <a:t>  - Use of the driver-passenger inter-    assessment system to provide a high level of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8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14648</TotalTime>
  <Words>1243</Words>
  <Application>Microsoft Office PowerPoint</Application>
  <PresentationFormat>A4 용지(210x297mm)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맑은 고딕</vt:lpstr>
      <vt:lpstr>함초롬바탕</vt:lpstr>
      <vt:lpstr>Arial</vt:lpstr>
      <vt:lpstr>Tahoma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729</cp:revision>
  <cp:lastPrinted>2019-11-11T04:45:51Z</cp:lastPrinted>
  <dcterms:created xsi:type="dcterms:W3CDTF">2011-04-26T01:15:37Z</dcterms:created>
  <dcterms:modified xsi:type="dcterms:W3CDTF">2022-11-15T06:58:16Z</dcterms:modified>
</cp:coreProperties>
</file>