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67" r:id="rId2"/>
    <p:sldId id="402" r:id="rId3"/>
    <p:sldId id="407" r:id="rId4"/>
    <p:sldId id="386" r:id="rId5"/>
    <p:sldId id="409" r:id="rId6"/>
    <p:sldId id="387" r:id="rId7"/>
    <p:sldId id="410" r:id="rId8"/>
    <p:sldId id="388" r:id="rId9"/>
    <p:sldId id="411" r:id="rId10"/>
    <p:sldId id="389" r:id="rId11"/>
    <p:sldId id="412" r:id="rId12"/>
    <p:sldId id="390" r:id="rId13"/>
    <p:sldId id="413" r:id="rId14"/>
    <p:sldId id="392" r:id="rId15"/>
    <p:sldId id="414" r:id="rId16"/>
    <p:sldId id="401" r:id="rId17"/>
    <p:sldId id="415" r:id="rId18"/>
    <p:sldId id="393" r:id="rId19"/>
    <p:sldId id="416" r:id="rId20"/>
    <p:sldId id="394" r:id="rId21"/>
    <p:sldId id="417" r:id="rId22"/>
    <p:sldId id="396" r:id="rId23"/>
    <p:sldId id="418" r:id="rId24"/>
    <p:sldId id="395" r:id="rId25"/>
    <p:sldId id="419" r:id="rId26"/>
    <p:sldId id="397" r:id="rId27"/>
    <p:sldId id="420" r:id="rId28"/>
    <p:sldId id="398" r:id="rId29"/>
    <p:sldId id="421" r:id="rId30"/>
    <p:sldId id="399" r:id="rId31"/>
    <p:sldId id="422" r:id="rId3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5">
          <p15:clr>
            <a:srgbClr val="A4A3A4"/>
          </p15:clr>
        </p15:guide>
        <p15:guide id="2" orient="horz" pos="1389">
          <p15:clr>
            <a:srgbClr val="A4A3A4"/>
          </p15:clr>
        </p15:guide>
        <p15:guide id="3" pos="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2EC0"/>
    <a:srgbClr val="8A8A8A"/>
    <a:srgbClr val="F14C6B"/>
    <a:srgbClr val="01B0F3"/>
    <a:srgbClr val="0070C0"/>
    <a:srgbClr val="3333FF"/>
    <a:srgbClr val="FF0000"/>
    <a:srgbClr val="6600CC"/>
    <a:srgbClr val="E50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6292" autoAdjust="0"/>
  </p:normalViewPr>
  <p:slideViewPr>
    <p:cSldViewPr>
      <p:cViewPr varScale="1">
        <p:scale>
          <a:sx n="99" d="100"/>
          <a:sy n="99" d="100"/>
        </p:scale>
        <p:origin x="989" y="72"/>
      </p:cViewPr>
      <p:guideLst>
        <p:guide orient="horz" pos="1875"/>
        <p:guide orient="horz" pos="1389"/>
        <p:guide pos="7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B1955-716E-4E2F-9CDB-D214EFE62131}" type="datetimeFigureOut">
              <a:rPr lang="ko-KR" altLang="en-US" smtClean="0"/>
              <a:pPr/>
              <a:t>2022-11-15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CE07-8B25-4032-905C-0AA9A2B37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7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57C7EE3-069B-46BE-B78B-3775ECA8C6B1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D1809B-33D0-4110-B41A-2C1B9F1306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D101-1161-4D6C-ACB2-AB3788BC2AAE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607FB-521D-4D3D-B462-A7126A20EF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49499-F366-435C-97E2-A397CCAAC5C0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1BDE-D92C-49DC-A479-F68900D56E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7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3E0C8-9343-4926-875F-BAB202B4D1F2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DFC57-DA3F-4604-83A9-D7A636619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09743-AF4F-4304-9AE5-AC906F68B014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7447E-607C-47E0-B1DB-8C2C74FF4B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B3630-CC99-4944-AF49-0AFCB121755B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E3F11-36BD-4774-9E9B-D9FA5EA133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383C1-5057-47FC-9827-C62F3DBE2EDB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39043-C440-48F9-B05F-11778C59E2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1F54E-B6F6-454C-B0FD-A564083AF7AC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0099E-17CD-46BA-90C5-DB4E52058E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B354-035F-424C-A3DE-4FEC5D52E3C4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4E9E4-CEC5-4D9E-B323-19FC72AB97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474E-C1A0-410D-B3E7-E482D7342806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5BC8-B5E8-4C9B-B303-00ACA61B81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5C846-6CBE-485C-907C-E6103A14D681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621BD-74D2-4DFC-806D-216FE1234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9FCD4-447F-417A-AAE6-883F50C2E8E7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A48D6-73A0-4153-AB38-26641373E8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69649D-10B1-4579-8892-7C4E9E4F9703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075A1B-5DFA-4E64-8B81-5687C42476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0"/>
            <a:ext cx="9633072" cy="659849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081" name="TextBox 133"/>
          <p:cNvSpPr txBox="1">
            <a:spLocks noChangeArrowheads="1"/>
          </p:cNvSpPr>
          <p:nvPr/>
        </p:nvSpPr>
        <p:spPr bwMode="auto">
          <a:xfrm>
            <a:off x="128464" y="2754158"/>
            <a:ext cx="96330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Platform Case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121200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88569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Platform Architecture Detail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(4/14)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01084" y="1363014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0789" y="1363010"/>
            <a:ext cx="2574758" cy="69783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/>
              <a:t>Security &amp; Load Balancer</a:t>
            </a:r>
            <a:endParaRPr kumimoji="1" lang="ko-KR" altLang="en-US" sz="1600" b="1" dirty="0"/>
          </a:p>
        </p:txBody>
      </p:sp>
      <p:sp>
        <p:nvSpPr>
          <p:cNvPr id="18" name="텍스트 상자 26"/>
          <p:cNvSpPr txBox="1"/>
          <p:nvPr/>
        </p:nvSpPr>
        <p:spPr>
          <a:xfrm>
            <a:off x="2875547" y="1339032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Maintain security in providing information to users -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Firewall(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방화벽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Visualize server-processed data in a format suitable for user device –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1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RESTful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Proxy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Distributed processing systems for flexible data processing to multiple users at the same time 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Load Balancer</a:t>
            </a:r>
            <a:endParaRPr kumimoji="1" lang="ko-KR" altLang="en-US" sz="11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7438" y="2708380"/>
            <a:ext cx="529640" cy="3816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직사각형 19"/>
          <p:cNvSpPr/>
          <p:nvPr/>
        </p:nvSpPr>
        <p:spPr>
          <a:xfrm>
            <a:off x="1171536" y="2708380"/>
            <a:ext cx="668903" cy="3816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3" name="TextBox 22"/>
          <p:cNvSpPr txBox="1"/>
          <p:nvPr/>
        </p:nvSpPr>
        <p:spPr>
          <a:xfrm>
            <a:off x="506336" y="4350032"/>
            <a:ext cx="4187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/>
              <a:t>Fire</a:t>
            </a:r>
          </a:p>
          <a:p>
            <a:pPr algn="ctr"/>
            <a:r>
              <a:rPr lang="en-US" altLang="ko-KR" sz="1050" b="1" dirty="0"/>
              <a:t>wall</a:t>
            </a:r>
            <a:endParaRPr lang="ko-KR" altLang="en-US" sz="1050" b="1" dirty="0"/>
          </a:p>
        </p:txBody>
      </p:sp>
      <p:cxnSp>
        <p:nvCxnSpPr>
          <p:cNvPr id="24" name="직선 화살표 연결선 23"/>
          <p:cNvCxnSpPr>
            <a:stCxn id="19" idx="3"/>
            <a:endCxn id="20" idx="1"/>
          </p:cNvCxnSpPr>
          <p:nvPr/>
        </p:nvCxnSpPr>
        <p:spPr>
          <a:xfrm>
            <a:off x="977079" y="4616675"/>
            <a:ext cx="194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39962" y="4380485"/>
            <a:ext cx="7232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/>
              <a:t>Load</a:t>
            </a:r>
          </a:p>
          <a:p>
            <a:pPr algn="ctr"/>
            <a:r>
              <a:rPr lang="en-US" altLang="ko-KR" sz="1050" b="1" dirty="0"/>
              <a:t>Balancer</a:t>
            </a:r>
            <a:endParaRPr lang="ko-KR" altLang="en-US" sz="105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4488" y="2132856"/>
            <a:ext cx="2405538" cy="4505027"/>
          </a:xfrm>
          <a:prstGeom prst="roundRect">
            <a:avLst>
              <a:gd name="adj" fmla="val 969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200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78712"/>
              </p:ext>
            </p:extLst>
          </p:nvPr>
        </p:nvGraphicFramePr>
        <p:xfrm>
          <a:off x="2957512" y="2523108"/>
          <a:ext cx="6676008" cy="393512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51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Fire</a:t>
                      </a:r>
                      <a:r>
                        <a:rPr lang="en-US" altLang="ko-KR" sz="1200" b="1" baseline="0" dirty="0"/>
                        <a:t>wall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Systems to detect and prevent errors/bugs/hacking, etc. during data transfer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Load</a:t>
                      </a:r>
                      <a:r>
                        <a:rPr lang="en-US" altLang="ko-KR" sz="1200" b="1" baseline="0" dirty="0"/>
                        <a:t> Balancer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Systems required for servers to respond and transfer data to multiple users at the same time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Distributed processing systems to prevent the system from shutting down when tens of thousands of data requests are made.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RESTful</a:t>
                      </a:r>
                      <a:r>
                        <a:rPr lang="en-US" altLang="ko-KR" sz="1200" b="1" baseline="0" dirty="0"/>
                        <a:t> Proxy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A module that divides and integrates resources provided to applications for use in Client-Server communication.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/>
                        <a:t>Concepts developed to respond to a variety of devices (iOS, Android, etc.)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1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Kafka Load Balancer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/>
                        <a:t>A Real-time Load Balance System from Apache as an Open Source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High-capacity, 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real-time log </a:t>
                      </a:r>
                      <a:r>
                        <a:rPr lang="en-US" altLang="ko-KR" sz="1200" dirty="0"/>
                        <a:t>and messaging-specific systems provide superior throughput, but do not offer a wide range of add-ons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940960" y="2132856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Security &amp; Load Balancer</a:t>
            </a:r>
            <a:endParaRPr lang="ko-KR" altLang="en-US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051997" y="3313047"/>
            <a:ext cx="596747" cy="28552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90157" y="2263106"/>
            <a:ext cx="486579" cy="976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010651" y="2533072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err="1"/>
              <a:t>RESTful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Proxy</a:t>
            </a:r>
            <a:endParaRPr lang="ko-KR" alt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00672" y="4446931"/>
            <a:ext cx="7008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Kafka</a:t>
            </a:r>
          </a:p>
          <a:p>
            <a:pPr algn="ctr"/>
            <a:r>
              <a:rPr lang="en-US" altLang="ko-KR" sz="1000" b="1" dirty="0"/>
              <a:t>Load</a:t>
            </a:r>
          </a:p>
          <a:p>
            <a:pPr algn="ctr"/>
            <a:r>
              <a:rPr lang="en-US" altLang="ko-KR" sz="1000" b="1" dirty="0"/>
              <a:t>Balancer</a:t>
            </a:r>
            <a:endParaRPr lang="ko-KR" altLang="en-US" sz="1000" b="1" dirty="0"/>
          </a:p>
        </p:txBody>
      </p:sp>
      <p:cxnSp>
        <p:nvCxnSpPr>
          <p:cNvPr id="47" name="꺾인 연결선 46"/>
          <p:cNvCxnSpPr>
            <a:stCxn id="20" idx="3"/>
            <a:endCxn id="42" idx="1"/>
          </p:cNvCxnSpPr>
          <p:nvPr/>
        </p:nvCxnSpPr>
        <p:spPr>
          <a:xfrm>
            <a:off x="1840439" y="4616675"/>
            <a:ext cx="211558" cy="1239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2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플랫폼 구조도 상세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(4/14)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01084" y="1363014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0789" y="1363010"/>
            <a:ext cx="2574758" cy="69783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/>
              <a:t>Security &amp; Load Balancer</a:t>
            </a:r>
            <a:endParaRPr kumimoji="1" lang="ko-KR" altLang="en-US" sz="1600" b="1" dirty="0"/>
          </a:p>
        </p:txBody>
      </p:sp>
      <p:sp>
        <p:nvSpPr>
          <p:cNvPr id="18" name="텍스트 상자 26"/>
          <p:cNvSpPr txBox="1"/>
          <p:nvPr/>
        </p:nvSpPr>
        <p:spPr>
          <a:xfrm>
            <a:off x="2875547" y="13963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kumimoji="1" lang="ko-KR" altLang="en-US" sz="1200" b="1" dirty="0">
                <a:latin typeface="+mn-ea"/>
                <a:ea typeface="+mn-ea"/>
              </a:rPr>
              <a:t>사용자에게 정보를 제공함에 있어 보안을 유지 </a:t>
            </a:r>
            <a:r>
              <a:rPr kumimoji="1" lang="en-US" altLang="ko-KR" sz="1200" b="1" dirty="0">
                <a:latin typeface="+mn-ea"/>
                <a:ea typeface="+mn-ea"/>
              </a:rPr>
              <a:t>-</a:t>
            </a:r>
            <a:r>
              <a:rPr kumimoji="1" lang="ko-KR" altLang="en-US" sz="1200" b="1" dirty="0">
                <a:latin typeface="+mn-ea"/>
                <a:ea typeface="+mn-ea"/>
              </a:rPr>
              <a:t> </a:t>
            </a:r>
            <a:r>
              <a:rPr kumimoji="1" lang="en-US" altLang="ko-KR" sz="1200" b="1" dirty="0">
                <a:latin typeface="+mn-ea"/>
                <a:ea typeface="+mn-ea"/>
              </a:rPr>
              <a:t>Firewall(</a:t>
            </a:r>
            <a:r>
              <a:rPr kumimoji="1" lang="ko-KR" altLang="en-US" sz="1200" b="1" dirty="0">
                <a:latin typeface="+mn-ea"/>
                <a:ea typeface="+mn-ea"/>
              </a:rPr>
              <a:t>방화벽</a:t>
            </a:r>
            <a:r>
              <a:rPr kumimoji="1" lang="en-US" altLang="ko-KR" sz="1200" b="1" dirty="0">
                <a:latin typeface="+mn-ea"/>
                <a:ea typeface="+mn-ea"/>
              </a:rPr>
              <a:t>)</a:t>
            </a:r>
          </a:p>
          <a:p>
            <a:pPr marL="285750" indent="-285750" algn="just">
              <a:buFont typeface="Arial" charset="0"/>
              <a:buChar char="•"/>
            </a:pPr>
            <a:r>
              <a:rPr kumimoji="1" lang="ko-KR" altLang="en-US" sz="1200" b="1" dirty="0">
                <a:latin typeface="+mn-ea"/>
                <a:ea typeface="+mn-ea"/>
              </a:rPr>
              <a:t>서버에서 처리한 데이터를 사용자 기기에 적합한 형태로 시각화 </a:t>
            </a:r>
            <a:r>
              <a:rPr kumimoji="1" lang="en-US" altLang="ko-KR" sz="1200" b="1" dirty="0">
                <a:latin typeface="+mn-ea"/>
                <a:ea typeface="+mn-ea"/>
              </a:rPr>
              <a:t>–</a:t>
            </a:r>
            <a:r>
              <a:rPr kumimoji="1" lang="ko-KR" altLang="en-US" sz="1200" b="1" dirty="0">
                <a:latin typeface="+mn-ea"/>
                <a:ea typeface="+mn-ea"/>
              </a:rPr>
              <a:t> </a:t>
            </a:r>
            <a:r>
              <a:rPr kumimoji="1" lang="en-US" altLang="ko-KR" sz="1200" b="1" dirty="0" err="1">
                <a:latin typeface="+mn-ea"/>
                <a:ea typeface="+mn-ea"/>
              </a:rPr>
              <a:t>RESTful</a:t>
            </a:r>
            <a:r>
              <a:rPr kumimoji="1" lang="en-US" altLang="ko-KR" sz="1200" b="1" dirty="0">
                <a:latin typeface="+mn-ea"/>
                <a:ea typeface="+mn-ea"/>
              </a:rPr>
              <a:t> Proxy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ko-KR" altLang="en-US" sz="1200" b="1" dirty="0">
                <a:latin typeface="+mn-ea"/>
                <a:ea typeface="+mn-ea"/>
              </a:rPr>
              <a:t>동시에 다수의 사용자에게 </a:t>
            </a:r>
            <a:r>
              <a:rPr kumimoji="1" lang="ko-KR" altLang="en-US" sz="1200" b="1" dirty="0">
                <a:latin typeface="+mn-ea"/>
                <a:ea typeface="+mn-ea"/>
              </a:rPr>
              <a:t>유연한 데이터 처리를</a:t>
            </a:r>
            <a:r>
              <a:rPr kumimoji="1" lang="en-US" altLang="ko-KR" sz="1200" b="1" dirty="0">
                <a:latin typeface="+mn-ea"/>
                <a:ea typeface="+mn-ea"/>
              </a:rPr>
              <a:t> </a:t>
            </a:r>
            <a:r>
              <a:rPr kumimoji="1" lang="ko-KR" altLang="en-US" sz="1200" b="1" dirty="0">
                <a:latin typeface="+mn-ea"/>
                <a:ea typeface="+mn-ea"/>
              </a:rPr>
              <a:t>위한 분산 처리 시스템 </a:t>
            </a:r>
            <a:r>
              <a:rPr kumimoji="1" lang="en-US" altLang="ko-KR" sz="1200" b="1" dirty="0">
                <a:latin typeface="+mn-ea"/>
                <a:ea typeface="+mn-ea"/>
              </a:rPr>
              <a:t>– Load Balancer</a:t>
            </a:r>
            <a:endParaRPr kumimoji="1" lang="ko-KR" altLang="en-US" sz="1200" b="1" dirty="0"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7438" y="2708380"/>
            <a:ext cx="529640" cy="3816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직사각형 19"/>
          <p:cNvSpPr/>
          <p:nvPr/>
        </p:nvSpPr>
        <p:spPr>
          <a:xfrm>
            <a:off x="1171536" y="2708380"/>
            <a:ext cx="668903" cy="3816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3" name="TextBox 22"/>
          <p:cNvSpPr txBox="1"/>
          <p:nvPr/>
        </p:nvSpPr>
        <p:spPr>
          <a:xfrm>
            <a:off x="506336" y="4350032"/>
            <a:ext cx="4187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/>
              <a:t>Fire</a:t>
            </a:r>
          </a:p>
          <a:p>
            <a:pPr algn="ctr"/>
            <a:r>
              <a:rPr lang="en-US" altLang="ko-KR" sz="1050" b="1" dirty="0"/>
              <a:t>wall</a:t>
            </a:r>
            <a:endParaRPr lang="ko-KR" altLang="en-US" sz="1050" b="1" dirty="0"/>
          </a:p>
        </p:txBody>
      </p:sp>
      <p:cxnSp>
        <p:nvCxnSpPr>
          <p:cNvPr id="24" name="직선 화살표 연결선 23"/>
          <p:cNvCxnSpPr>
            <a:stCxn id="19" idx="3"/>
            <a:endCxn id="20" idx="1"/>
          </p:cNvCxnSpPr>
          <p:nvPr/>
        </p:nvCxnSpPr>
        <p:spPr>
          <a:xfrm>
            <a:off x="977079" y="4616675"/>
            <a:ext cx="194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39962" y="4380485"/>
            <a:ext cx="7232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/>
              <a:t>Load</a:t>
            </a:r>
          </a:p>
          <a:p>
            <a:pPr algn="ctr"/>
            <a:r>
              <a:rPr lang="en-US" altLang="ko-KR" sz="1050" b="1" dirty="0"/>
              <a:t>Balancer</a:t>
            </a:r>
            <a:endParaRPr lang="ko-KR" altLang="en-US" sz="105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4488" y="2132856"/>
            <a:ext cx="2405538" cy="4505027"/>
          </a:xfrm>
          <a:prstGeom prst="roundRect">
            <a:avLst>
              <a:gd name="adj" fmla="val 969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200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29251"/>
              </p:ext>
            </p:extLst>
          </p:nvPr>
        </p:nvGraphicFramePr>
        <p:xfrm>
          <a:off x="2957512" y="2523108"/>
          <a:ext cx="6676008" cy="378621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07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Fire</a:t>
                      </a:r>
                      <a:r>
                        <a:rPr lang="en-US" altLang="ko-KR" sz="1200" b="1" baseline="0" dirty="0"/>
                        <a:t>wall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 전송 중 발생하는 오류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에러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버그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해킹 등을 감지하고 막아주기 위한 시스템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Load</a:t>
                      </a:r>
                      <a:r>
                        <a:rPr lang="en-US" altLang="ko-KR" sz="1200" b="1" baseline="0" dirty="0"/>
                        <a:t> Balancer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서버가 동시에 다수의 사용자에게 응답하고 데이터를 전송하기 위해 필요한 시스템</a:t>
                      </a: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순간적으로 수만의 데이터 요청이 발생하면 시스템이 정지할 수 있으므로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이를 방지하기 위한 분산처리 시스템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RESTful</a:t>
                      </a:r>
                      <a:r>
                        <a:rPr lang="en-US" altLang="ko-KR" sz="1200" b="1" baseline="0" dirty="0"/>
                        <a:t> Proxy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어플리케이션에 제공하는 자원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(resource)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분할하고 통합하는 모듈로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Client-Server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통신에서 사용 </a:t>
                      </a: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다양한 디바이스</a:t>
                      </a:r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200" b="1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iOS</a:t>
                      </a:r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en-US" altLang="ko-KR" sz="1200" b="1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Android </a:t>
                      </a:r>
                      <a:r>
                        <a:rPr lang="ko-KR" altLang="en-US" sz="1200" b="1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</a:t>
                      </a:r>
                      <a:r>
                        <a:rPr lang="en-US" altLang="ko-KR" sz="1200" b="1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200" b="1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대응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하기 위해 개발 된 개념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1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Kafka Load Balancer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Apache</a:t>
                      </a:r>
                      <a:r>
                        <a:rPr lang="ko-KR" altLang="en-US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에서 </a:t>
                      </a:r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Open</a:t>
                      </a:r>
                      <a:r>
                        <a:rPr lang="en-US" altLang="ko-KR" sz="1200" b="1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source</a:t>
                      </a:r>
                      <a:r>
                        <a:rPr lang="ko-KR" altLang="en-US" sz="1200" b="1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lang="ko-KR" altLang="en-US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제공하는 </a:t>
                      </a:r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Real-time Load Balance </a:t>
                      </a:r>
                      <a:r>
                        <a:rPr lang="ko-KR" altLang="en-US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시스템</a:t>
                      </a:r>
                      <a:endParaRPr lang="en-US" altLang="ko-KR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대용량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실시간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로그 및 </a:t>
                      </a: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메시징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처리에 특화된 시스템으로 우수한 처리속도를 제공하지만 다양한 부가 기능은 제공하지 않음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940960" y="2132856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Security &amp; Load Balancer</a:t>
            </a:r>
            <a:endParaRPr lang="ko-KR" altLang="en-US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051997" y="3313046"/>
            <a:ext cx="596747" cy="31402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90157" y="2263106"/>
            <a:ext cx="486579" cy="976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010651" y="2533072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err="1"/>
              <a:t>RESTful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Proxy</a:t>
            </a:r>
            <a:endParaRPr lang="ko-KR" alt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00672" y="4446931"/>
            <a:ext cx="7008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Kafka</a:t>
            </a:r>
          </a:p>
          <a:p>
            <a:pPr algn="ctr"/>
            <a:r>
              <a:rPr lang="en-US" altLang="ko-KR" sz="1000" b="1" dirty="0"/>
              <a:t>Load</a:t>
            </a:r>
          </a:p>
          <a:p>
            <a:pPr algn="ctr"/>
            <a:r>
              <a:rPr lang="en-US" altLang="ko-KR" sz="1000" b="1" dirty="0"/>
              <a:t>Balancer</a:t>
            </a:r>
            <a:endParaRPr lang="ko-KR" altLang="en-US" sz="1000" b="1" dirty="0"/>
          </a:p>
        </p:txBody>
      </p:sp>
      <p:cxnSp>
        <p:nvCxnSpPr>
          <p:cNvPr id="47" name="꺾인 연결선 46"/>
          <p:cNvCxnSpPr>
            <a:stCxn id="20" idx="3"/>
            <a:endCxn id="42" idx="1"/>
          </p:cNvCxnSpPr>
          <p:nvPr/>
        </p:nvCxnSpPr>
        <p:spPr>
          <a:xfrm>
            <a:off x="1840439" y="4616675"/>
            <a:ext cx="211558" cy="266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5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88569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Platform Architecture Detail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(5/14)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32519" y="2175747"/>
            <a:ext cx="1722055" cy="4421605"/>
            <a:chOff x="814635" y="1340768"/>
            <a:chExt cx="1704895" cy="514168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924564" y="1417083"/>
              <a:ext cx="1444131" cy="4999208"/>
            </a:xfrm>
            <a:prstGeom prst="roundRect">
              <a:avLst>
                <a:gd name="adj" fmla="val 90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26683" y="1417083"/>
              <a:ext cx="990600" cy="1024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77483" y="2612564"/>
              <a:ext cx="939800" cy="1015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395535" y="4536529"/>
              <a:ext cx="829940" cy="1523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육각형 28"/>
            <p:cNvSpPr/>
            <p:nvPr/>
          </p:nvSpPr>
          <p:spPr>
            <a:xfrm>
              <a:off x="1143986" y="5762624"/>
              <a:ext cx="638978" cy="550843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육각형 29"/>
            <p:cNvSpPr/>
            <p:nvPr/>
          </p:nvSpPr>
          <p:spPr>
            <a:xfrm>
              <a:off x="1838045" y="5784657"/>
              <a:ext cx="638978" cy="550843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순서도: 자기 디스크 33"/>
            <p:cNvSpPr/>
            <p:nvPr/>
          </p:nvSpPr>
          <p:spPr>
            <a:xfrm rot="16200000">
              <a:off x="1657644" y="1397337"/>
              <a:ext cx="273896" cy="42629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순서도: 자기 디스크 34"/>
            <p:cNvSpPr/>
            <p:nvPr/>
          </p:nvSpPr>
          <p:spPr>
            <a:xfrm rot="16200000">
              <a:off x="1657307" y="1728652"/>
              <a:ext cx="273896" cy="42629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60475" y="2061062"/>
              <a:ext cx="1143041" cy="42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/>
                <a:t>Transformation</a:t>
              </a:r>
              <a:endParaRPr lang="ko-KR" altLang="en-US" sz="900" b="1" dirty="0"/>
            </a:p>
          </p:txBody>
        </p:sp>
        <p:sp>
          <p:nvSpPr>
            <p:cNvPr id="37" name="순서도: 자기 디스크 36"/>
            <p:cNvSpPr/>
            <p:nvPr/>
          </p:nvSpPr>
          <p:spPr>
            <a:xfrm rot="16200000">
              <a:off x="1531412" y="2615894"/>
              <a:ext cx="273896" cy="42629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순서도: 자기 디스크 37"/>
            <p:cNvSpPr/>
            <p:nvPr/>
          </p:nvSpPr>
          <p:spPr>
            <a:xfrm rot="16200000">
              <a:off x="1531075" y="2947209"/>
              <a:ext cx="273896" cy="42629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4264" y="3242082"/>
              <a:ext cx="766502" cy="42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UI Event</a:t>
              </a:r>
            </a:p>
            <a:p>
              <a:pPr algn="ctr"/>
              <a:r>
                <a:rPr lang="en-US" altLang="ko-KR" sz="900" b="1" dirty="0"/>
                <a:t>Listeners</a:t>
              </a:r>
              <a:endParaRPr lang="ko-KR" altLang="en-US" sz="9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67478" y="3676116"/>
              <a:ext cx="1126266" cy="82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Kafka</a:t>
              </a:r>
            </a:p>
            <a:p>
              <a:pPr algn="ctr"/>
              <a:r>
                <a:rPr lang="en-US" altLang="ko-KR" sz="800" b="1" dirty="0"/>
                <a:t>Event Driven</a:t>
              </a:r>
            </a:p>
            <a:p>
              <a:pPr algn="ctr"/>
              <a:r>
                <a:rPr lang="en-US" altLang="ko-KR" sz="800" b="1" dirty="0"/>
                <a:t>Architecture</a:t>
              </a:r>
            </a:p>
            <a:p>
              <a:pPr algn="ctr"/>
              <a:r>
                <a:rPr lang="en-US" altLang="ko-KR" sz="800" b="1" dirty="0"/>
                <a:t>With </a:t>
              </a:r>
              <a:r>
                <a:rPr lang="en-US" altLang="ko-KR" sz="800" b="1" dirty="0" err="1"/>
                <a:t>Samza</a:t>
              </a:r>
              <a:endParaRPr lang="en-US" altLang="ko-KR" sz="800" b="1" dirty="0"/>
            </a:p>
            <a:p>
              <a:pPr algn="ctr"/>
              <a:r>
                <a:rPr lang="en-US" altLang="ko-KR" sz="800" b="1" dirty="0"/>
                <a:t>(~2000 Queues)</a:t>
              </a:r>
              <a:endParaRPr lang="ko-KR" altLang="en-US" sz="800" b="1" dirty="0"/>
            </a:p>
          </p:txBody>
        </p:sp>
        <p:sp>
          <p:nvSpPr>
            <p:cNvPr id="41" name="순서도: 자기 디스크 40"/>
            <p:cNvSpPr/>
            <p:nvPr/>
          </p:nvSpPr>
          <p:spPr>
            <a:xfrm rot="16200000">
              <a:off x="1621465" y="4840236"/>
              <a:ext cx="273896" cy="42629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순서도: 자기 디스크 41"/>
            <p:cNvSpPr/>
            <p:nvPr/>
          </p:nvSpPr>
          <p:spPr>
            <a:xfrm rot="16200000">
              <a:off x="1621128" y="5171551"/>
              <a:ext cx="273896" cy="42629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3" name="순서도: 자기 디스크 42"/>
            <p:cNvSpPr/>
            <p:nvPr/>
          </p:nvSpPr>
          <p:spPr>
            <a:xfrm rot="16200000">
              <a:off x="1613936" y="4507333"/>
              <a:ext cx="273896" cy="42629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94794" y="5514952"/>
              <a:ext cx="1046112" cy="268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Data</a:t>
              </a:r>
              <a:r>
                <a:rPr lang="ko-KR" altLang="en-US" sz="900" b="1" dirty="0"/>
                <a:t> </a:t>
              </a:r>
              <a:r>
                <a:rPr lang="en-US" altLang="ko-KR" sz="900" b="1" dirty="0"/>
                <a:t>Streams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14" y="5845038"/>
              <a:ext cx="609922" cy="42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err="1"/>
                <a:t>Redis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Cache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07086" y="5794158"/>
              <a:ext cx="712444" cy="590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err="1"/>
                <a:t>Samza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Process</a:t>
              </a:r>
            </a:p>
            <a:p>
              <a:pPr algn="ctr"/>
              <a:r>
                <a:rPr lang="en-US" altLang="ko-KR" sz="900" b="1" dirty="0"/>
                <a:t>-</a:t>
              </a:r>
              <a:r>
                <a:rPr lang="en-US" altLang="ko-KR" sz="900" b="1" dirty="0" err="1"/>
                <a:t>ing</a:t>
              </a:r>
              <a:endParaRPr lang="en-US" altLang="ko-KR" sz="900" b="1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14635" y="1340768"/>
              <a:ext cx="1690092" cy="5141685"/>
            </a:xfrm>
            <a:prstGeom prst="roundRect">
              <a:avLst>
                <a:gd name="adj" fmla="val 9697"/>
              </a:avLst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701084" y="1363014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0789" y="1363011"/>
            <a:ext cx="2574758" cy="69783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R" sz="1600" b="1" dirty="0"/>
              <a:t>Visualization &amp; Data Transformation/Streams</a:t>
            </a:r>
            <a:endParaRPr kumimoji="1" lang="ko-KR" altLang="en-US" sz="1600" b="1" dirty="0"/>
          </a:p>
        </p:txBody>
      </p:sp>
      <p:sp>
        <p:nvSpPr>
          <p:cNvPr id="51" name="텍스트 상자 27"/>
          <p:cNvSpPr txBox="1"/>
          <p:nvPr/>
        </p:nvSpPr>
        <p:spPr>
          <a:xfrm>
            <a:off x="2875547" y="1412776"/>
            <a:ext cx="685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100" b="1" dirty="0"/>
              <a:t>Processes data stored on Data Storage by each server for visualization -</a:t>
            </a:r>
            <a:r>
              <a:rPr kumimoji="1" lang="ko-KR" altLang="en-US" sz="1100" b="1" dirty="0"/>
              <a:t> </a:t>
            </a:r>
            <a:r>
              <a:rPr kumimoji="1" lang="en-US" altLang="ko-KR" sz="1100" b="1" dirty="0"/>
              <a:t>UI Event Listeners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100" b="1" dirty="0"/>
              <a:t>Data transfer for analysis, processing, visualization, etc. of information retrieved from Data Storage - </a:t>
            </a:r>
            <a:r>
              <a:rPr kumimoji="1" lang="ko-KR" altLang="en-US" sz="1100" b="1" dirty="0"/>
              <a:t> </a:t>
            </a:r>
            <a:r>
              <a:rPr kumimoji="1" lang="en-US" altLang="ko-KR" sz="1100" b="1" dirty="0"/>
              <a:t>Data Transformation, Data Streams</a:t>
            </a:r>
            <a:endParaRPr kumimoji="1" lang="ko-KR" altLang="en-US" sz="1100" b="1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48585"/>
              </p:ext>
            </p:extLst>
          </p:nvPr>
        </p:nvGraphicFramePr>
        <p:xfrm>
          <a:off x="2521280" y="2559498"/>
          <a:ext cx="7112240" cy="94150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065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6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UI Event Listeners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/>
                        <a:t>Store/process all methods (button, touch, etc.) related to the interface, serving as a trigger for UI and user interaction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504728" y="2169247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Visualization</a:t>
            </a:r>
            <a:endParaRPr lang="ko-KR" altLang="en-US" b="1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92583"/>
              </p:ext>
            </p:extLst>
          </p:nvPr>
        </p:nvGraphicFramePr>
        <p:xfrm>
          <a:off x="2530322" y="4075894"/>
          <a:ext cx="7112240" cy="234264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065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6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Data Transformation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Modules for transferring data when requested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Data Streams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Modules that process data that require real-time processing without requiring data request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Redis</a:t>
                      </a:r>
                      <a:r>
                        <a:rPr lang="en-US" altLang="ko-KR" sz="1200" b="1" dirty="0"/>
                        <a:t> Cache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A module that uses cache to store frequently used data for efficient and fast data transfer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Samza</a:t>
                      </a:r>
                      <a:r>
                        <a:rPr lang="en-US" altLang="ko-KR" sz="1200" b="1" dirty="0"/>
                        <a:t> Processing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A data streaming platform developed by LinkedIn that is developed primarily to handle Kafka's log data.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513770" y="3685644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Data Transformation/Streams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8416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플랫폼 구조도 상세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(5/14)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32519" y="2175747"/>
            <a:ext cx="1722055" cy="4421605"/>
            <a:chOff x="814635" y="1340768"/>
            <a:chExt cx="1704895" cy="514168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924564" y="1417083"/>
              <a:ext cx="1444131" cy="4999208"/>
            </a:xfrm>
            <a:prstGeom prst="roundRect">
              <a:avLst>
                <a:gd name="adj" fmla="val 90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26683" y="1417083"/>
              <a:ext cx="990600" cy="1024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77483" y="2612564"/>
              <a:ext cx="939800" cy="1015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395535" y="4536529"/>
              <a:ext cx="829940" cy="1523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육각형 28"/>
            <p:cNvSpPr/>
            <p:nvPr/>
          </p:nvSpPr>
          <p:spPr>
            <a:xfrm>
              <a:off x="1143986" y="5762624"/>
              <a:ext cx="638978" cy="550843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육각형 29"/>
            <p:cNvSpPr/>
            <p:nvPr/>
          </p:nvSpPr>
          <p:spPr>
            <a:xfrm>
              <a:off x="1838045" y="5784657"/>
              <a:ext cx="638978" cy="550843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순서도: 자기 디스크 33"/>
            <p:cNvSpPr/>
            <p:nvPr/>
          </p:nvSpPr>
          <p:spPr>
            <a:xfrm rot="16200000">
              <a:off x="1657644" y="1397337"/>
              <a:ext cx="273896" cy="42629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순서도: 자기 디스크 34"/>
            <p:cNvSpPr/>
            <p:nvPr/>
          </p:nvSpPr>
          <p:spPr>
            <a:xfrm rot="16200000">
              <a:off x="1657307" y="1728652"/>
              <a:ext cx="273896" cy="42629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05736" y="2061062"/>
              <a:ext cx="1052518" cy="42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Data</a:t>
              </a:r>
            </a:p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Transformation</a:t>
              </a:r>
              <a:endParaRPr lang="ko-KR" altLang="en-US" sz="9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7" name="순서도: 자기 디스크 36"/>
            <p:cNvSpPr/>
            <p:nvPr/>
          </p:nvSpPr>
          <p:spPr>
            <a:xfrm rot="16200000">
              <a:off x="1531412" y="2615894"/>
              <a:ext cx="273896" cy="42629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순서도: 자기 디스크 37"/>
            <p:cNvSpPr/>
            <p:nvPr/>
          </p:nvSpPr>
          <p:spPr>
            <a:xfrm rot="16200000">
              <a:off x="1531075" y="2947209"/>
              <a:ext cx="273896" cy="42629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11384" y="3242082"/>
              <a:ext cx="692261" cy="42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UI Event</a:t>
              </a:r>
            </a:p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Listeners</a:t>
              </a:r>
              <a:endParaRPr lang="ko-KR" altLang="en-US" sz="9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22602" y="3637540"/>
              <a:ext cx="1118304" cy="912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Kafka</a:t>
              </a:r>
            </a:p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Event Driven</a:t>
              </a:r>
            </a:p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Architecture</a:t>
              </a:r>
            </a:p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With </a:t>
              </a:r>
              <a:r>
                <a:rPr lang="en-US" altLang="ko-KR" sz="9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Samza</a:t>
              </a:r>
              <a:endParaRPr lang="en-US" altLang="ko-KR" sz="9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(~2000 Queues)</a:t>
              </a:r>
              <a:endParaRPr lang="ko-KR" altLang="en-US" sz="9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1" name="순서도: 자기 디스크 40"/>
            <p:cNvSpPr/>
            <p:nvPr/>
          </p:nvSpPr>
          <p:spPr>
            <a:xfrm rot="16200000">
              <a:off x="1621465" y="4840236"/>
              <a:ext cx="273896" cy="42629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순서도: 자기 디스크 41"/>
            <p:cNvSpPr/>
            <p:nvPr/>
          </p:nvSpPr>
          <p:spPr>
            <a:xfrm rot="16200000">
              <a:off x="1621128" y="5171551"/>
              <a:ext cx="273896" cy="42629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3" name="순서도: 자기 디스크 42"/>
            <p:cNvSpPr/>
            <p:nvPr/>
          </p:nvSpPr>
          <p:spPr>
            <a:xfrm rot="16200000">
              <a:off x="1613936" y="4507333"/>
              <a:ext cx="273896" cy="42629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94794" y="5514952"/>
              <a:ext cx="1046112" cy="268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Data</a:t>
              </a:r>
              <a:r>
                <a:rPr lang="ko-KR" altLang="en-US" sz="900" b="1" dirty="0"/>
                <a:t> </a:t>
              </a:r>
              <a:r>
                <a:rPr lang="en-US" altLang="ko-KR" sz="900" b="1" dirty="0"/>
                <a:t>Streams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02156" y="5845038"/>
              <a:ext cx="524037" cy="42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Redis</a:t>
              </a:r>
              <a:endParaRPr lang="en-US" altLang="ko-KR" sz="9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Cache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07086" y="5794158"/>
              <a:ext cx="712444" cy="590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err="1"/>
                <a:t>Samza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Process</a:t>
              </a:r>
            </a:p>
            <a:p>
              <a:pPr algn="ctr"/>
              <a:r>
                <a:rPr lang="en-US" altLang="ko-KR" sz="900" b="1" dirty="0"/>
                <a:t>-</a:t>
              </a:r>
              <a:r>
                <a:rPr lang="en-US" altLang="ko-KR" sz="900" b="1" dirty="0" err="1"/>
                <a:t>ing</a:t>
              </a:r>
              <a:endParaRPr lang="en-US" altLang="ko-KR" sz="900" b="1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14635" y="1340768"/>
              <a:ext cx="1690092" cy="5141685"/>
            </a:xfrm>
            <a:prstGeom prst="roundRect">
              <a:avLst>
                <a:gd name="adj" fmla="val 9697"/>
              </a:avLst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701084" y="1363014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0789" y="1363011"/>
            <a:ext cx="2574758" cy="69783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R" sz="1600" b="1" dirty="0"/>
              <a:t>Visualization &amp; Data Transformation/Streams</a:t>
            </a:r>
            <a:endParaRPr kumimoji="1" lang="ko-KR" altLang="en-US" sz="1600" b="1" dirty="0"/>
          </a:p>
        </p:txBody>
      </p:sp>
      <p:sp>
        <p:nvSpPr>
          <p:cNvPr id="51" name="텍스트 상자 27"/>
          <p:cNvSpPr txBox="1"/>
          <p:nvPr/>
        </p:nvSpPr>
        <p:spPr>
          <a:xfrm>
            <a:off x="2875547" y="1389803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서버에서 처리하여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Storage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저장된 데이터를 시각화 처리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UI Event Listeners</a:t>
            </a:r>
          </a:p>
          <a:p>
            <a:pPr marL="285750" indent="-285750" algn="just">
              <a:buFont typeface="Arial" charset="0"/>
              <a:buChar char="•"/>
            </a:pP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Storage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불러온 정보를 분석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시각화 등에 사용하기 위한 데이터 전송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Transformation, Data Streams</a:t>
            </a:r>
            <a:endParaRPr kumimoji="1" lang="ko-KR" altLang="en-US" sz="1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201944"/>
              </p:ext>
            </p:extLst>
          </p:nvPr>
        </p:nvGraphicFramePr>
        <p:xfrm>
          <a:off x="2521280" y="2559498"/>
          <a:ext cx="7112240" cy="94150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855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UI Event Listeners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인터페이스에 관한 모든 </a:t>
                      </a:r>
                      <a:r>
                        <a:rPr lang="ko-KR" altLang="en-US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메서드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버튼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터치 등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저장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처리하는 곳으로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UI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와 사용자의 상호작용으로 인한 </a:t>
                      </a:r>
                      <a:r>
                        <a:rPr lang="ko-KR" altLang="en-US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트리거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역할을 함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504728" y="2169247"/>
            <a:ext cx="18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Visualization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701933"/>
              </p:ext>
            </p:extLst>
          </p:nvPr>
        </p:nvGraphicFramePr>
        <p:xfrm>
          <a:off x="2530322" y="4075894"/>
          <a:ext cx="7112240" cy="234264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702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Data Transformation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데이터의 요청이 발생하면 해당되는 데이터를 전송해 주기 위한 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Data Streams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따로 데이터 요청이 없더라도 실시간 처리가 필요한 데이터에 대해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처리하는 모듈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Redis</a:t>
                      </a:r>
                      <a:r>
                        <a:rPr lang="en-US" altLang="ko-KR" sz="1200" b="1" dirty="0"/>
                        <a:t> Cache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데이터의 전송을 효율적이고 빠르게 처리하기 위해 자주 사용되는 데이터를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Cache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이용해 저장하는 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Samza</a:t>
                      </a:r>
                      <a:r>
                        <a:rPr lang="en-US" altLang="ko-KR" sz="1200" b="1" dirty="0"/>
                        <a:t> Processing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LinkedIn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에서 개발한 데이터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Streaming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플랫폼으로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기본적으로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Kafka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로그 데이터를 처리하도록 개발되었음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513770" y="3685644"/>
            <a:ext cx="383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Transformation/Streams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05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89289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Platform Architecture Detail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(6/14)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01084" y="1338956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789" y="1338954"/>
            <a:ext cx="2574758" cy="697834"/>
          </a:xfrm>
          <a:prstGeom prst="roundRect">
            <a:avLst/>
          </a:prstGeom>
          <a:solidFill>
            <a:srgbClr val="BC2EC0"/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Services &amp; Micro-services Management Server</a:t>
            </a:r>
            <a:endParaRPr kumimoji="1" lang="ko-KR" altLang="en-US" sz="1400" b="1" dirty="0"/>
          </a:p>
        </p:txBody>
      </p:sp>
      <p:sp>
        <p:nvSpPr>
          <p:cNvPr id="53" name="텍스트 상자 28"/>
          <p:cNvSpPr txBox="1"/>
          <p:nvPr/>
        </p:nvSpPr>
        <p:spPr>
          <a:xfrm>
            <a:off x="2875547" y="1316385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100" b="1" dirty="0"/>
              <a:t>A server for analyzing/processing data related to services to be provided by Uber and the detailed services to be derived.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100" b="1" dirty="0"/>
              <a:t>Managing order (distribution) management, communication, payment management, VAT management, overseas payment and extended services</a:t>
            </a:r>
            <a:endParaRPr kumimoji="1" lang="ko-KR" altLang="en-US" sz="11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374409" y="2093800"/>
            <a:ext cx="3046522" cy="4536504"/>
            <a:chOff x="2936776" y="1889307"/>
            <a:chExt cx="3210079" cy="4780053"/>
          </a:xfrm>
        </p:grpSpPr>
        <p:sp>
          <p:nvSpPr>
            <p:cNvPr id="54" name="직사각형 53"/>
            <p:cNvSpPr/>
            <p:nvPr/>
          </p:nvSpPr>
          <p:spPr>
            <a:xfrm>
              <a:off x="3056173" y="2027994"/>
              <a:ext cx="1005290" cy="42851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605549" y="1961896"/>
              <a:ext cx="1541306" cy="4662478"/>
            </a:xfrm>
            <a:prstGeom prst="roundRect">
              <a:avLst>
                <a:gd name="adj" fmla="val 90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육각형 17"/>
            <p:cNvSpPr/>
            <p:nvPr/>
          </p:nvSpPr>
          <p:spPr>
            <a:xfrm>
              <a:off x="3141743" y="2138396"/>
              <a:ext cx="728069" cy="627646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7" name="TextBox 98"/>
            <p:cNvSpPr txBox="1"/>
            <p:nvPr/>
          </p:nvSpPr>
          <p:spPr>
            <a:xfrm>
              <a:off x="3161168" y="2231587"/>
              <a:ext cx="702987" cy="389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Celery</a:t>
              </a:r>
            </a:p>
            <a:p>
              <a:pPr algn="ctr"/>
              <a:r>
                <a:rPr lang="en-US" altLang="ko-KR" sz="900" b="1" dirty="0"/>
                <a:t>Workflow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97989" y="2853178"/>
              <a:ext cx="696019" cy="398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b="1"/>
                <a:t>Dispatch</a:t>
              </a:r>
              <a:endParaRPr lang="ko-KR" altLang="en-US" sz="900" b="1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31314" y="3345600"/>
              <a:ext cx="842432" cy="398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b="1" dirty="0"/>
                <a:t>Marketplace</a:t>
              </a:r>
              <a:endParaRPr lang="ko-KR" altLang="en-US" sz="900" b="1" dirty="0"/>
            </a:p>
          </p:txBody>
        </p:sp>
        <p:sp>
          <p:nvSpPr>
            <p:cNvPr id="60" name="TextBox 92"/>
            <p:cNvSpPr txBox="1"/>
            <p:nvPr/>
          </p:nvSpPr>
          <p:spPr>
            <a:xfrm>
              <a:off x="3045685" y="3877169"/>
              <a:ext cx="1049245" cy="745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Workflow</a:t>
              </a:r>
            </a:p>
            <a:p>
              <a:pPr algn="ctr"/>
              <a:r>
                <a:rPr lang="en-US" altLang="ko-KR" sz="800" b="1" dirty="0"/>
                <a:t>Services</a:t>
              </a:r>
            </a:p>
            <a:p>
              <a:pPr algn="ctr"/>
              <a:r>
                <a:rPr lang="en-US" altLang="ko-KR" sz="800" b="1" dirty="0"/>
                <a:t>(</a:t>
              </a:r>
              <a:r>
                <a:rPr lang="en-US" altLang="ko-KR" sz="800" b="1" dirty="0" err="1"/>
                <a:t>Microservices</a:t>
              </a:r>
              <a:endParaRPr lang="en-US" altLang="ko-KR" sz="800" b="1" dirty="0"/>
            </a:p>
            <a:p>
              <a:pPr algn="ctr"/>
              <a:r>
                <a:rPr lang="en-US" altLang="ko-KR" sz="800" b="1" dirty="0" err="1"/>
                <a:t>Aggregattion</a:t>
              </a:r>
              <a:r>
                <a:rPr lang="en-US" altLang="ko-KR" sz="800" b="1" dirty="0"/>
                <a:t> into</a:t>
              </a:r>
            </a:p>
            <a:p>
              <a:pPr algn="ctr"/>
              <a:r>
                <a:rPr lang="en-US" altLang="ko-KR" sz="800" b="1" dirty="0"/>
                <a:t>Flows)</a:t>
              </a:r>
              <a:endParaRPr lang="ko-KR" altLang="en-US" sz="800" b="1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222299" y="4793007"/>
              <a:ext cx="696019" cy="398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b="1"/>
                <a:t>Money</a:t>
              </a:r>
              <a:endParaRPr lang="ko-KR" altLang="en-US" sz="900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31314" y="5330008"/>
              <a:ext cx="842432" cy="398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b="1" dirty="0"/>
                <a:t>Restaurant</a:t>
              </a:r>
              <a:endParaRPr lang="ko-KR" altLang="en-US" sz="900" b="1" dirty="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4317234" y="3633020"/>
              <a:ext cx="596747" cy="28552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383334" y="2242512"/>
              <a:ext cx="486579" cy="1106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" name="TextBox 84"/>
            <p:cNvSpPr txBox="1"/>
            <p:nvPr/>
          </p:nvSpPr>
          <p:spPr>
            <a:xfrm>
              <a:off x="4367088" y="2499846"/>
              <a:ext cx="5212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Thrift</a:t>
              </a:r>
            </a:p>
            <a:p>
              <a:pPr algn="ctr"/>
              <a:r>
                <a:rPr lang="en-US" altLang="ko-KR" sz="900" b="1" dirty="0"/>
                <a:t>Inter</a:t>
              </a:r>
            </a:p>
            <a:p>
              <a:pPr algn="ctr"/>
              <a:r>
                <a:rPr lang="en-US" altLang="ko-KR" sz="900" b="1" dirty="0"/>
                <a:t>-face</a:t>
              </a:r>
              <a:endParaRPr lang="ko-KR" altLang="en-US" sz="900" b="1" dirty="0"/>
            </a:p>
          </p:txBody>
        </p:sp>
        <p:sp>
          <p:nvSpPr>
            <p:cNvPr id="66" name="TextBox 84"/>
            <p:cNvSpPr txBox="1"/>
            <p:nvPr/>
          </p:nvSpPr>
          <p:spPr>
            <a:xfrm>
              <a:off x="4237869" y="4696551"/>
              <a:ext cx="7896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err="1"/>
                <a:t>Ringpop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Load</a:t>
              </a:r>
            </a:p>
            <a:p>
              <a:pPr algn="ctr"/>
              <a:r>
                <a:rPr lang="en-US" altLang="ko-KR" sz="900" b="1" dirty="0"/>
                <a:t>Balance</a:t>
              </a:r>
              <a:endParaRPr lang="ko-KR" altLang="en-US" sz="900" b="1" dirty="0"/>
            </a:p>
          </p:txBody>
        </p:sp>
        <p:cxnSp>
          <p:nvCxnSpPr>
            <p:cNvPr id="67" name="꺾인 연결선 78"/>
            <p:cNvCxnSpPr>
              <a:stCxn id="54" idx="3"/>
              <a:endCxn id="63" idx="1"/>
            </p:cNvCxnSpPr>
            <p:nvPr/>
          </p:nvCxnSpPr>
          <p:spPr>
            <a:xfrm>
              <a:off x="4061463" y="4170571"/>
              <a:ext cx="255771" cy="8900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5149038" y="2057220"/>
              <a:ext cx="745909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Order</a:t>
              </a:r>
            </a:p>
            <a:p>
              <a:pPr algn="ctr"/>
              <a:r>
                <a:rPr lang="en-US" altLang="ko-KR" sz="900" b="1" dirty="0" err="1"/>
                <a:t>Mgmt</a:t>
              </a:r>
              <a:endParaRPr lang="ko-KR" altLang="en-US" sz="900" b="1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168107" y="2615778"/>
              <a:ext cx="726839" cy="374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Trip</a:t>
              </a:r>
              <a:endParaRPr lang="ko-KR" altLang="en-US" sz="900" b="1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072539" y="3086335"/>
              <a:ext cx="900191" cy="4417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/>
                <a:t>Communi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-cations</a:t>
              </a:r>
              <a:endParaRPr lang="ko-KR" altLang="en-US" sz="900" b="1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169623" y="4568793"/>
              <a:ext cx="803107" cy="3524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Payments</a:t>
              </a:r>
              <a:endParaRPr lang="ko-KR" altLang="en-US" sz="900" b="1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188692" y="4981579"/>
              <a:ext cx="726839" cy="3524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Taxes</a:t>
              </a:r>
              <a:endParaRPr lang="ko-KR" altLang="en-US" sz="900" b="1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93124" y="5399127"/>
              <a:ext cx="900191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Currency</a:t>
              </a:r>
            </a:p>
            <a:p>
              <a:pPr algn="ctr"/>
              <a:r>
                <a:rPr lang="en-US" altLang="ko-KR" sz="900" b="1" dirty="0"/>
                <a:t>Conversion</a:t>
              </a:r>
            </a:p>
            <a:p>
              <a:pPr algn="ctr"/>
              <a:r>
                <a:rPr lang="en-US" altLang="ko-KR" sz="900" b="1" dirty="0"/>
                <a:t>(</a:t>
              </a:r>
              <a:r>
                <a:rPr lang="en-US" altLang="ko-KR" sz="900" b="1" dirty="0" err="1"/>
                <a:t>Tincup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084762" y="5935899"/>
              <a:ext cx="900191" cy="597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External</a:t>
              </a:r>
            </a:p>
            <a:p>
              <a:pPr algn="ctr"/>
              <a:r>
                <a:rPr lang="en-US" altLang="ko-KR" sz="900" b="1" dirty="0"/>
                <a:t>Services</a:t>
              </a:r>
            </a:p>
            <a:p>
              <a:pPr algn="ctr"/>
              <a:r>
                <a:rPr lang="en-US" altLang="ko-KR" sz="900" b="1" dirty="0"/>
                <a:t>Integration</a:t>
              </a:r>
              <a:endParaRPr lang="ko-KR" altLang="en-US" sz="900" b="1" dirty="0"/>
            </a:p>
          </p:txBody>
        </p:sp>
        <p:sp>
          <p:nvSpPr>
            <p:cNvPr id="75" name="TextBox 92"/>
            <p:cNvSpPr txBox="1"/>
            <p:nvPr/>
          </p:nvSpPr>
          <p:spPr>
            <a:xfrm>
              <a:off x="4893012" y="3683416"/>
              <a:ext cx="914121" cy="745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err="1"/>
                <a:t>Node.js</a:t>
              </a:r>
              <a:endParaRPr lang="en-US" altLang="ko-KR" sz="800" b="1" dirty="0"/>
            </a:p>
            <a:p>
              <a:pPr algn="ctr"/>
              <a:r>
                <a:rPr lang="en-US" altLang="ko-KR" sz="800" b="1" dirty="0" err="1"/>
                <a:t>Microservices</a:t>
              </a:r>
              <a:endParaRPr lang="en-US" altLang="ko-KR" sz="800" b="1" dirty="0"/>
            </a:p>
            <a:p>
              <a:pPr algn="ctr"/>
              <a:r>
                <a:rPr lang="en-US" altLang="ko-KR" sz="800" b="1" dirty="0"/>
                <a:t>Architecture</a:t>
              </a:r>
            </a:p>
            <a:p>
              <a:pPr algn="ctr"/>
              <a:r>
                <a:rPr lang="en-US" altLang="ko-KR" sz="800" b="1" dirty="0"/>
                <a:t>(~2000</a:t>
              </a:r>
            </a:p>
            <a:p>
              <a:pPr algn="ctr"/>
              <a:r>
                <a:rPr lang="en-US" altLang="ko-KR" sz="800" b="1" dirty="0" err="1"/>
                <a:t>Microservices</a:t>
              </a:r>
              <a:r>
                <a:rPr lang="en-US" altLang="ko-KR" sz="800" b="1" dirty="0"/>
                <a:t>)</a:t>
              </a:r>
              <a:endParaRPr lang="ko-KR" altLang="en-US" sz="800" b="1" dirty="0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936776" y="1889307"/>
              <a:ext cx="2037106" cy="4780053"/>
            </a:xfrm>
            <a:prstGeom prst="roundRect">
              <a:avLst>
                <a:gd name="adj" fmla="val 9697"/>
              </a:avLst>
            </a:prstGeom>
            <a:noFill/>
            <a:ln w="28575">
              <a:solidFill>
                <a:srgbClr val="BC2E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29867"/>
              </p:ext>
            </p:extLst>
          </p:nvPr>
        </p:nvGraphicFramePr>
        <p:xfrm>
          <a:off x="3584848" y="2420888"/>
          <a:ext cx="6048671" cy="425091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2E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2E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Celery Workflow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It is Python Framework that can enables rapid response by asynchronous operation of user service requests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Dispatch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A server to efficiently manage the upload of files or data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Marketplace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A server that manages the service content (vehicle information, truck information, etc.) that is provided to the user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Money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A server that manages the financial data that occurs on the platform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Restaurant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A server that manages restaurant information and data generated by the EATS service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Thrift Interface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A split/integrated module of data, such as RESTful Proxy, or a module used to partition/integrate data in service server-</a:t>
                      </a:r>
                      <a:r>
                        <a:rPr lang="en-US" altLang="ko-KR" sz="1200" dirty="0" err="1"/>
                        <a:t>Microservice</a:t>
                      </a:r>
                      <a:r>
                        <a:rPr lang="en-US" altLang="ko-KR" sz="1200" dirty="0"/>
                        <a:t> server communication rather than in the Client-Server.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Ringpop</a:t>
                      </a:r>
                      <a:r>
                        <a:rPr lang="en-US" altLang="ko-KR" sz="1200" b="1" dirty="0"/>
                        <a:t> Load Balance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Uniquely developed Load Balance system from Uber, high-capacity real-time service messaging distributed processing system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3526161" y="2060848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Service Management Server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555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플랫폼 구조도 상세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(6/14)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01083" y="1312632"/>
            <a:ext cx="7032464" cy="788299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789" y="1338954"/>
            <a:ext cx="2574758" cy="697834"/>
          </a:xfrm>
          <a:prstGeom prst="roundRect">
            <a:avLst/>
          </a:prstGeom>
          <a:solidFill>
            <a:srgbClr val="BC2EC0"/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Services &amp; Micro-services Management Server</a:t>
            </a:r>
            <a:endParaRPr kumimoji="1" lang="ko-KR" altLang="en-US" sz="1400" b="1" dirty="0"/>
          </a:p>
        </p:txBody>
      </p:sp>
      <p:sp>
        <p:nvSpPr>
          <p:cNvPr id="53" name="텍스트 상자 28"/>
          <p:cNvSpPr txBox="1"/>
          <p:nvPr/>
        </p:nvSpPr>
        <p:spPr>
          <a:xfrm>
            <a:off x="2875547" y="1373327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Uber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제공할 서비스와 파생되는 세부 서비스에 관련된 데이터를 분석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처리하기 위한 서버</a:t>
            </a:r>
            <a:endParaRPr kumimoji="1" lang="en-US" altLang="ko-KR" sz="1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주문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배차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커뮤니케이션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결제관리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부가세관리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해외결제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(Currency Conversion), 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확장서비스 등을 관리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74409" y="2093800"/>
            <a:ext cx="3046522" cy="4536504"/>
            <a:chOff x="2936776" y="1889307"/>
            <a:chExt cx="3210079" cy="4780053"/>
          </a:xfrm>
        </p:grpSpPr>
        <p:sp>
          <p:nvSpPr>
            <p:cNvPr id="54" name="직사각형 53"/>
            <p:cNvSpPr/>
            <p:nvPr/>
          </p:nvSpPr>
          <p:spPr>
            <a:xfrm>
              <a:off x="3056173" y="2027994"/>
              <a:ext cx="1005290" cy="42851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605549" y="1961896"/>
              <a:ext cx="1541306" cy="4662478"/>
            </a:xfrm>
            <a:prstGeom prst="roundRect">
              <a:avLst>
                <a:gd name="adj" fmla="val 90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육각형 17"/>
            <p:cNvSpPr/>
            <p:nvPr/>
          </p:nvSpPr>
          <p:spPr>
            <a:xfrm>
              <a:off x="3141743" y="2138396"/>
              <a:ext cx="728069" cy="627646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7" name="TextBox 98"/>
            <p:cNvSpPr txBox="1"/>
            <p:nvPr/>
          </p:nvSpPr>
          <p:spPr>
            <a:xfrm>
              <a:off x="3140899" y="2231587"/>
              <a:ext cx="743525" cy="389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Celery</a:t>
              </a:r>
            </a:p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Workflow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97989" y="2853178"/>
              <a:ext cx="696019" cy="398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b="1"/>
                <a:t>Dispatch</a:t>
              </a:r>
              <a:endParaRPr lang="ko-KR" altLang="en-US" sz="900" b="1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31314" y="3345600"/>
              <a:ext cx="842432" cy="398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b="1" dirty="0"/>
                <a:t>Marketplace</a:t>
              </a:r>
              <a:endParaRPr lang="ko-KR" altLang="en-US" sz="900" b="1" dirty="0"/>
            </a:p>
          </p:txBody>
        </p:sp>
        <p:sp>
          <p:nvSpPr>
            <p:cNvPr id="60" name="TextBox 92"/>
            <p:cNvSpPr txBox="1"/>
            <p:nvPr/>
          </p:nvSpPr>
          <p:spPr>
            <a:xfrm>
              <a:off x="3020349" y="3877169"/>
              <a:ext cx="1099918" cy="745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Workflow</a:t>
              </a:r>
            </a:p>
            <a:p>
              <a:pPr algn="ctr"/>
              <a:r>
                <a:rPr lang="en-US" altLang="ko-KR" sz="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Services</a:t>
              </a:r>
            </a:p>
            <a:p>
              <a:pPr algn="ctr"/>
              <a:r>
                <a:rPr lang="en-US" altLang="ko-KR" sz="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</a:t>
              </a:r>
              <a:r>
                <a:rPr lang="en-US" altLang="ko-KR" sz="8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Microservices</a:t>
              </a:r>
              <a:endParaRPr lang="en-US" altLang="ko-KR" sz="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8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Aggregattion</a:t>
              </a:r>
              <a:r>
                <a:rPr lang="en-US" altLang="ko-KR" sz="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into</a:t>
              </a:r>
            </a:p>
            <a:p>
              <a:pPr algn="ctr"/>
              <a:r>
                <a:rPr lang="en-US" altLang="ko-KR" sz="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Flows)</a:t>
              </a:r>
              <a:endParaRPr lang="ko-KR" altLang="en-US" sz="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222299" y="4793007"/>
              <a:ext cx="696019" cy="398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b="1"/>
                <a:t>Money</a:t>
              </a:r>
              <a:endParaRPr lang="ko-KR" altLang="en-US" sz="900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31314" y="5330008"/>
              <a:ext cx="842432" cy="398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b="1" dirty="0"/>
                <a:t>Restaurant</a:t>
              </a:r>
              <a:endParaRPr lang="ko-KR" altLang="en-US" sz="900" b="1" dirty="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4317234" y="3633020"/>
              <a:ext cx="596747" cy="28552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383334" y="2242512"/>
              <a:ext cx="486579" cy="1106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" name="TextBox 84"/>
            <p:cNvSpPr txBox="1"/>
            <p:nvPr/>
          </p:nvSpPr>
          <p:spPr>
            <a:xfrm>
              <a:off x="4360695" y="2499846"/>
              <a:ext cx="534082" cy="535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Thrift</a:t>
              </a:r>
            </a:p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Inter</a:t>
              </a:r>
            </a:p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-face</a:t>
              </a:r>
              <a:endParaRPr lang="ko-KR" altLang="en-US" sz="9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6" name="TextBox 84"/>
            <p:cNvSpPr txBox="1"/>
            <p:nvPr/>
          </p:nvSpPr>
          <p:spPr>
            <a:xfrm>
              <a:off x="4237869" y="4696551"/>
              <a:ext cx="7896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Ringpop</a:t>
              </a:r>
              <a:endParaRPr lang="en-US" altLang="ko-KR" sz="9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Load</a:t>
              </a:r>
            </a:p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Balance</a:t>
              </a:r>
              <a:endParaRPr lang="ko-KR" altLang="en-US" sz="9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67" name="꺾인 연결선 78"/>
            <p:cNvCxnSpPr>
              <a:stCxn id="54" idx="3"/>
              <a:endCxn id="63" idx="1"/>
            </p:cNvCxnSpPr>
            <p:nvPr/>
          </p:nvCxnSpPr>
          <p:spPr>
            <a:xfrm>
              <a:off x="4061463" y="4170571"/>
              <a:ext cx="255771" cy="8900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5149038" y="2057220"/>
              <a:ext cx="745909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Order</a:t>
              </a:r>
            </a:p>
            <a:p>
              <a:pPr algn="ctr"/>
              <a:r>
                <a:rPr lang="en-US" altLang="ko-KR" sz="900" b="1" dirty="0" err="1"/>
                <a:t>Mgmt</a:t>
              </a:r>
              <a:endParaRPr lang="ko-KR" altLang="en-US" sz="900" b="1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168107" y="2615778"/>
              <a:ext cx="726839" cy="374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Trip</a:t>
              </a:r>
              <a:endParaRPr lang="ko-KR" altLang="en-US" sz="900" b="1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072539" y="3086335"/>
              <a:ext cx="900191" cy="4417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/>
                <a:t>Communi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-cations</a:t>
              </a:r>
              <a:endParaRPr lang="ko-KR" altLang="en-US" sz="900" b="1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169623" y="4568793"/>
              <a:ext cx="803107" cy="3524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Payments</a:t>
              </a:r>
              <a:endParaRPr lang="ko-KR" altLang="en-US" sz="900" b="1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188692" y="4981579"/>
              <a:ext cx="726839" cy="3524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Taxes</a:t>
              </a:r>
              <a:endParaRPr lang="ko-KR" altLang="en-US" sz="900" b="1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93124" y="5399127"/>
              <a:ext cx="900191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Currency</a:t>
              </a:r>
            </a:p>
            <a:p>
              <a:pPr algn="ctr"/>
              <a:r>
                <a:rPr lang="en-US" altLang="ko-KR" sz="900" b="1" dirty="0"/>
                <a:t>Conversion</a:t>
              </a:r>
            </a:p>
            <a:p>
              <a:pPr algn="ctr"/>
              <a:r>
                <a:rPr lang="en-US" altLang="ko-KR" sz="900" b="1" dirty="0"/>
                <a:t>(</a:t>
              </a:r>
              <a:r>
                <a:rPr lang="en-US" altLang="ko-KR" sz="900" b="1" dirty="0" err="1"/>
                <a:t>Tincup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084762" y="5935899"/>
              <a:ext cx="900191" cy="597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External</a:t>
              </a:r>
            </a:p>
            <a:p>
              <a:pPr algn="ctr"/>
              <a:r>
                <a:rPr lang="en-US" altLang="ko-KR" sz="900" b="1" dirty="0"/>
                <a:t>Services</a:t>
              </a:r>
            </a:p>
            <a:p>
              <a:pPr algn="ctr"/>
              <a:r>
                <a:rPr lang="en-US" altLang="ko-KR" sz="900" b="1" dirty="0"/>
                <a:t>Integration</a:t>
              </a:r>
              <a:endParaRPr lang="ko-KR" altLang="en-US" sz="900" b="1" dirty="0"/>
            </a:p>
          </p:txBody>
        </p:sp>
        <p:sp>
          <p:nvSpPr>
            <p:cNvPr id="75" name="TextBox 92"/>
            <p:cNvSpPr txBox="1"/>
            <p:nvPr/>
          </p:nvSpPr>
          <p:spPr>
            <a:xfrm>
              <a:off x="4976102" y="3619906"/>
              <a:ext cx="1049245" cy="826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Node.js</a:t>
              </a:r>
              <a:endParaRPr lang="en-US" altLang="ko-KR" sz="9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9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Microservices</a:t>
              </a:r>
              <a:endParaRPr lang="en-US" altLang="ko-KR" sz="9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Architecture</a:t>
              </a:r>
            </a:p>
            <a:p>
              <a:pPr algn="ctr"/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(~2000</a:t>
              </a:r>
            </a:p>
            <a:p>
              <a:pPr algn="ctr"/>
              <a:r>
                <a:rPr lang="en-US" altLang="ko-KR" sz="900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Microservices</a:t>
              </a:r>
              <a:r>
                <a:rPr lang="en-US" altLang="ko-KR" sz="9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)</a:t>
              </a:r>
              <a:endParaRPr lang="ko-KR" altLang="en-US" sz="9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936776" y="1889307"/>
              <a:ext cx="2037106" cy="4780053"/>
            </a:xfrm>
            <a:prstGeom prst="roundRect">
              <a:avLst>
                <a:gd name="adj" fmla="val 9697"/>
              </a:avLst>
            </a:prstGeom>
            <a:noFill/>
            <a:ln w="28575">
              <a:solidFill>
                <a:srgbClr val="BC2E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035879"/>
              </p:ext>
            </p:extLst>
          </p:nvPr>
        </p:nvGraphicFramePr>
        <p:xfrm>
          <a:off x="3584848" y="2420888"/>
          <a:ext cx="6048671" cy="394204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2E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2E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Celery Workflow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사용자의 서비스요청을 </a:t>
                      </a: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비동기로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작업 처리하여 신속한 응답을 가능하게 하는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Python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Framework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Dispatch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 또는 데이터의 업로드를 효율적으로 관리하기 위한 서버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Marketplace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사용자에게 제공되는 서비스 </a:t>
                      </a: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콘텐츠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차량 정보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화물차 정보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관리하는 서버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Money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플랫폼에서 발생하는 금전적 데이터를 관리하는 서버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Restaurant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EATS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서비스에서 발생하는 식당 정보 및 데이터를 관리하는 서버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Thrift Interface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RESTful Proxy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와 같은 데이터의 분할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통합 모듈이나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여기서는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Client-Server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 아닌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Service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Server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</a:t>
                      </a:r>
                      <a:r>
                        <a:rPr lang="en-US" altLang="ko-KR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Microservice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Server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간 통신의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데이터 분할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통합에 사용되는 모듈  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Ringpop</a:t>
                      </a:r>
                      <a:r>
                        <a:rPr lang="en-US" altLang="ko-KR" sz="1200" b="1" dirty="0"/>
                        <a:t> Load Balance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우버에서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독자적으로 개발한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Load Balance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시스템으로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대용량 실시간 서비스 </a:t>
                      </a: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메시징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분산 처리 시스템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3526161" y="2060848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Service Management Server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777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88569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Platform Architecture Detail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(7/14)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01084" y="1338956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789" y="1338954"/>
            <a:ext cx="2574758" cy="697834"/>
          </a:xfrm>
          <a:prstGeom prst="roundRect">
            <a:avLst/>
          </a:prstGeom>
          <a:solidFill>
            <a:srgbClr val="BC2EC0"/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Services &amp; Micro-services Management Server</a:t>
            </a:r>
            <a:endParaRPr kumimoji="1" lang="ko-KR" altLang="en-US" sz="1400" b="1" dirty="0"/>
          </a:p>
        </p:txBody>
      </p:sp>
      <p:sp>
        <p:nvSpPr>
          <p:cNvPr id="53" name="텍스트 상자 28"/>
          <p:cNvSpPr txBox="1"/>
          <p:nvPr/>
        </p:nvSpPr>
        <p:spPr>
          <a:xfrm>
            <a:off x="2875547" y="1306860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100" b="1" dirty="0"/>
              <a:t>A server for analyzing/processing data related to services to be provided by Uber and the detailed services to be derived.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100" b="1" dirty="0"/>
              <a:t>Managing order (distribution) management, communication, payment management, VAT management, overseas payment and extended services</a:t>
            </a:r>
            <a:endParaRPr lang="ko-KR" altLang="en-US" sz="11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477769" y="2093800"/>
            <a:ext cx="3010357" cy="4536504"/>
            <a:chOff x="3045685" y="1889307"/>
            <a:chExt cx="3171973" cy="4780053"/>
          </a:xfrm>
        </p:grpSpPr>
        <p:sp>
          <p:nvSpPr>
            <p:cNvPr id="54" name="직사각형 53"/>
            <p:cNvSpPr/>
            <p:nvPr/>
          </p:nvSpPr>
          <p:spPr>
            <a:xfrm>
              <a:off x="3056173" y="2027994"/>
              <a:ext cx="1005290" cy="42851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605549" y="1961896"/>
              <a:ext cx="1541306" cy="4662478"/>
            </a:xfrm>
            <a:prstGeom prst="roundRect">
              <a:avLst>
                <a:gd name="adj" fmla="val 90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육각형 17"/>
            <p:cNvSpPr/>
            <p:nvPr/>
          </p:nvSpPr>
          <p:spPr>
            <a:xfrm>
              <a:off x="3141743" y="2138396"/>
              <a:ext cx="728069" cy="627646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7" name="TextBox 98"/>
            <p:cNvSpPr txBox="1"/>
            <p:nvPr/>
          </p:nvSpPr>
          <p:spPr>
            <a:xfrm>
              <a:off x="3161168" y="2231587"/>
              <a:ext cx="702987" cy="389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Celery</a:t>
              </a:r>
            </a:p>
            <a:p>
              <a:pPr algn="ctr"/>
              <a:r>
                <a:rPr lang="en-US" altLang="ko-KR" sz="900" b="1" dirty="0"/>
                <a:t>Workflow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97989" y="2853178"/>
              <a:ext cx="696019" cy="398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b="1"/>
                <a:t>Dispatch</a:t>
              </a:r>
              <a:endParaRPr lang="ko-KR" altLang="en-US" sz="900" b="1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31314" y="3345600"/>
              <a:ext cx="842432" cy="398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b="1" dirty="0"/>
                <a:t>Marketplace</a:t>
              </a:r>
              <a:endParaRPr lang="ko-KR" altLang="en-US" sz="900" b="1" dirty="0"/>
            </a:p>
          </p:txBody>
        </p:sp>
        <p:sp>
          <p:nvSpPr>
            <p:cNvPr id="60" name="TextBox 92"/>
            <p:cNvSpPr txBox="1"/>
            <p:nvPr/>
          </p:nvSpPr>
          <p:spPr>
            <a:xfrm>
              <a:off x="3045685" y="3877169"/>
              <a:ext cx="1049245" cy="745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Workflow</a:t>
              </a:r>
            </a:p>
            <a:p>
              <a:pPr algn="ctr"/>
              <a:r>
                <a:rPr lang="en-US" altLang="ko-KR" sz="800" b="1" dirty="0"/>
                <a:t>Services</a:t>
              </a:r>
            </a:p>
            <a:p>
              <a:pPr algn="ctr"/>
              <a:r>
                <a:rPr lang="en-US" altLang="ko-KR" sz="800" b="1" dirty="0"/>
                <a:t>(</a:t>
              </a:r>
              <a:r>
                <a:rPr lang="en-US" altLang="ko-KR" sz="800" b="1" dirty="0" err="1"/>
                <a:t>Microservices</a:t>
              </a:r>
              <a:endParaRPr lang="en-US" altLang="ko-KR" sz="800" b="1" dirty="0"/>
            </a:p>
            <a:p>
              <a:pPr algn="ctr"/>
              <a:r>
                <a:rPr lang="en-US" altLang="ko-KR" sz="800" b="1" dirty="0" err="1"/>
                <a:t>Aggregattion</a:t>
              </a:r>
              <a:r>
                <a:rPr lang="en-US" altLang="ko-KR" sz="800" b="1" dirty="0"/>
                <a:t> into</a:t>
              </a:r>
            </a:p>
            <a:p>
              <a:pPr algn="ctr"/>
              <a:r>
                <a:rPr lang="en-US" altLang="ko-KR" sz="800" b="1" dirty="0"/>
                <a:t>Flows)</a:t>
              </a:r>
              <a:endParaRPr lang="ko-KR" altLang="en-US" sz="800" b="1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222299" y="4793007"/>
              <a:ext cx="696019" cy="398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b="1"/>
                <a:t>Money</a:t>
              </a:r>
              <a:endParaRPr lang="ko-KR" altLang="en-US" sz="900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31314" y="5330008"/>
              <a:ext cx="842432" cy="398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b="1" dirty="0"/>
                <a:t>Restaurant</a:t>
              </a:r>
              <a:endParaRPr lang="ko-KR" altLang="en-US" sz="900" b="1" dirty="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4317234" y="3633020"/>
              <a:ext cx="596747" cy="28552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383334" y="2242512"/>
              <a:ext cx="486579" cy="1106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" name="TextBox 84"/>
            <p:cNvSpPr txBox="1"/>
            <p:nvPr/>
          </p:nvSpPr>
          <p:spPr>
            <a:xfrm>
              <a:off x="4367088" y="2499846"/>
              <a:ext cx="5212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Thrift</a:t>
              </a:r>
            </a:p>
            <a:p>
              <a:pPr algn="ctr"/>
              <a:r>
                <a:rPr lang="en-US" altLang="ko-KR" sz="900" b="1" dirty="0"/>
                <a:t>Inter</a:t>
              </a:r>
            </a:p>
            <a:p>
              <a:pPr algn="ctr"/>
              <a:r>
                <a:rPr lang="en-US" altLang="ko-KR" sz="900" b="1" dirty="0"/>
                <a:t>-face</a:t>
              </a:r>
              <a:endParaRPr lang="ko-KR" altLang="en-US" sz="900" b="1" dirty="0"/>
            </a:p>
          </p:txBody>
        </p:sp>
        <p:sp>
          <p:nvSpPr>
            <p:cNvPr id="66" name="TextBox 84"/>
            <p:cNvSpPr txBox="1"/>
            <p:nvPr/>
          </p:nvSpPr>
          <p:spPr>
            <a:xfrm>
              <a:off x="4237869" y="4696551"/>
              <a:ext cx="7896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err="1"/>
                <a:t>Ringpop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Load</a:t>
              </a:r>
            </a:p>
            <a:p>
              <a:pPr algn="ctr"/>
              <a:r>
                <a:rPr lang="en-US" altLang="ko-KR" sz="900" b="1" dirty="0"/>
                <a:t>Balance</a:t>
              </a:r>
              <a:endParaRPr lang="ko-KR" altLang="en-US" sz="900" b="1" dirty="0"/>
            </a:p>
          </p:txBody>
        </p:sp>
        <p:cxnSp>
          <p:nvCxnSpPr>
            <p:cNvPr id="67" name="꺾인 연결선 78"/>
            <p:cNvCxnSpPr>
              <a:stCxn id="54" idx="3"/>
              <a:endCxn id="63" idx="1"/>
            </p:cNvCxnSpPr>
            <p:nvPr/>
          </p:nvCxnSpPr>
          <p:spPr>
            <a:xfrm>
              <a:off x="4061463" y="4170571"/>
              <a:ext cx="255771" cy="8900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5149038" y="2057220"/>
              <a:ext cx="745909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Order</a:t>
              </a:r>
            </a:p>
            <a:p>
              <a:pPr algn="ctr"/>
              <a:r>
                <a:rPr lang="en-US" altLang="ko-KR" sz="900" b="1" dirty="0" err="1"/>
                <a:t>Mgmt</a:t>
              </a:r>
              <a:endParaRPr lang="ko-KR" altLang="en-US" sz="900" b="1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168107" y="2615778"/>
              <a:ext cx="726839" cy="374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Trip</a:t>
              </a:r>
              <a:endParaRPr lang="ko-KR" altLang="en-US" sz="900" b="1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072539" y="3086335"/>
              <a:ext cx="900191" cy="4417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/>
                <a:t>Communi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-cations</a:t>
              </a:r>
              <a:endParaRPr lang="ko-KR" altLang="en-US" sz="900" b="1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169623" y="4568793"/>
              <a:ext cx="803107" cy="3524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Payments</a:t>
              </a:r>
              <a:endParaRPr lang="ko-KR" altLang="en-US" sz="900" b="1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188692" y="4981579"/>
              <a:ext cx="726839" cy="3524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Taxes</a:t>
              </a:r>
              <a:endParaRPr lang="ko-KR" altLang="en-US" sz="900" b="1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93124" y="5399127"/>
              <a:ext cx="900191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Currency</a:t>
              </a:r>
            </a:p>
            <a:p>
              <a:pPr algn="ctr"/>
              <a:r>
                <a:rPr lang="en-US" altLang="ko-KR" sz="900" b="1" dirty="0"/>
                <a:t>Conversion</a:t>
              </a:r>
            </a:p>
            <a:p>
              <a:pPr algn="ctr"/>
              <a:r>
                <a:rPr lang="en-US" altLang="ko-KR" sz="900" b="1" dirty="0"/>
                <a:t>(</a:t>
              </a:r>
              <a:r>
                <a:rPr lang="en-US" altLang="ko-KR" sz="900" b="1" dirty="0" err="1"/>
                <a:t>Tincup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084762" y="5935899"/>
              <a:ext cx="900191" cy="597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External</a:t>
              </a:r>
            </a:p>
            <a:p>
              <a:pPr algn="ctr"/>
              <a:r>
                <a:rPr lang="en-US" altLang="ko-KR" sz="900" b="1" dirty="0"/>
                <a:t>Services</a:t>
              </a:r>
            </a:p>
            <a:p>
              <a:pPr algn="ctr"/>
              <a:r>
                <a:rPr lang="en-US" altLang="ko-KR" sz="900" b="1" dirty="0"/>
                <a:t>Integration</a:t>
              </a:r>
              <a:endParaRPr lang="ko-KR" altLang="en-US" sz="900" b="1" dirty="0"/>
            </a:p>
          </p:txBody>
        </p:sp>
        <p:sp>
          <p:nvSpPr>
            <p:cNvPr id="75" name="TextBox 92"/>
            <p:cNvSpPr txBox="1"/>
            <p:nvPr/>
          </p:nvSpPr>
          <p:spPr>
            <a:xfrm>
              <a:off x="4893012" y="3683416"/>
              <a:ext cx="914121" cy="745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err="1"/>
                <a:t>Node.js</a:t>
              </a:r>
              <a:endParaRPr lang="en-US" altLang="ko-KR" sz="800" b="1" dirty="0"/>
            </a:p>
            <a:p>
              <a:pPr algn="ctr"/>
              <a:r>
                <a:rPr lang="en-US" altLang="ko-KR" sz="800" b="1" dirty="0" err="1"/>
                <a:t>Microservices</a:t>
              </a:r>
              <a:endParaRPr lang="en-US" altLang="ko-KR" sz="800" b="1" dirty="0"/>
            </a:p>
            <a:p>
              <a:pPr algn="ctr"/>
              <a:r>
                <a:rPr lang="en-US" altLang="ko-KR" sz="800" b="1" dirty="0"/>
                <a:t>Architecture</a:t>
              </a:r>
            </a:p>
            <a:p>
              <a:pPr algn="ctr"/>
              <a:r>
                <a:rPr lang="en-US" altLang="ko-KR" sz="800" b="1" dirty="0"/>
                <a:t>(~2000</a:t>
              </a:r>
            </a:p>
            <a:p>
              <a:pPr algn="ctr"/>
              <a:r>
                <a:rPr lang="en-US" altLang="ko-KR" sz="800" b="1" dirty="0" err="1"/>
                <a:t>Microservices</a:t>
              </a:r>
              <a:r>
                <a:rPr lang="en-US" altLang="ko-KR" sz="800" b="1" dirty="0"/>
                <a:t>)</a:t>
              </a:r>
              <a:endParaRPr lang="ko-KR" altLang="en-US" sz="800" b="1" dirty="0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979036" y="1889307"/>
              <a:ext cx="1238622" cy="4780053"/>
            </a:xfrm>
            <a:prstGeom prst="roundRect">
              <a:avLst>
                <a:gd name="adj" fmla="val 9697"/>
              </a:avLst>
            </a:prstGeom>
            <a:noFill/>
            <a:ln w="28575">
              <a:solidFill>
                <a:srgbClr val="BC2E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11386"/>
              </p:ext>
            </p:extLst>
          </p:nvPr>
        </p:nvGraphicFramePr>
        <p:xfrm>
          <a:off x="3584848" y="2420888"/>
          <a:ext cx="6048671" cy="42360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77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2E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2E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Order</a:t>
                      </a:r>
                      <a:r>
                        <a:rPr lang="en-US" altLang="ko-KR" sz="1200" b="1" baseline="0" dirty="0"/>
                        <a:t> Management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Manage 'payment requests' for all services arising from Uber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Trip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Management of the routes that occur during Uber operation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Communications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Management of all communication activities occurring on Uber (ex. Driver-Rider chat, etc.)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Payments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Manage all payment information (amount) arising from Uber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Taxes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Manage the process of delivering all Rider charges to the Driver, excluding the fee (Tax)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Currency Conversion(</a:t>
                      </a:r>
                      <a:r>
                        <a:rPr lang="en-US" altLang="ko-KR" sz="1200" b="1" dirty="0" err="1"/>
                        <a:t>Tincup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Management of foreign currency arising from the use of overseas users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External Services</a:t>
                      </a:r>
                      <a:r>
                        <a:rPr lang="en-US" altLang="ko-KR" sz="1200" b="1" baseline="0" dirty="0"/>
                        <a:t> Integration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Manage separate or external servers from the Micro-service required by Uber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526161" y="2060848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Micro-Service Management Server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52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플랫폼 구조도 상세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(7/14)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01084" y="1338956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789" y="1338954"/>
            <a:ext cx="2574758" cy="697834"/>
          </a:xfrm>
          <a:prstGeom prst="roundRect">
            <a:avLst/>
          </a:prstGeom>
          <a:solidFill>
            <a:srgbClr val="BC2EC0"/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Services &amp; Micro-services Management Server</a:t>
            </a:r>
            <a:endParaRPr kumimoji="1" lang="ko-KR" altLang="en-US" sz="1400" b="1" dirty="0"/>
          </a:p>
        </p:txBody>
      </p:sp>
      <p:sp>
        <p:nvSpPr>
          <p:cNvPr id="53" name="텍스트 상자 28"/>
          <p:cNvSpPr txBox="1"/>
          <p:nvPr/>
        </p:nvSpPr>
        <p:spPr>
          <a:xfrm>
            <a:off x="2875547" y="1373327"/>
            <a:ext cx="685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Uber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제공할 서비스와 파생되는 세부 서비스에 관련된 데이터를 분석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처리하기 위한 서버</a:t>
            </a:r>
            <a:endParaRPr kumimoji="1" lang="en-US" altLang="ko-KR" sz="11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주문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배차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커뮤니케이션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결제관리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부가세관리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해외결제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(Currency Conversion), 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확장서비스 등을 관리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77769" y="2093800"/>
            <a:ext cx="3010357" cy="4536504"/>
            <a:chOff x="3045685" y="1889307"/>
            <a:chExt cx="3171973" cy="4780053"/>
          </a:xfrm>
        </p:grpSpPr>
        <p:sp>
          <p:nvSpPr>
            <p:cNvPr id="54" name="직사각형 53"/>
            <p:cNvSpPr/>
            <p:nvPr/>
          </p:nvSpPr>
          <p:spPr>
            <a:xfrm>
              <a:off x="3056173" y="2027994"/>
              <a:ext cx="1005290" cy="42851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605549" y="1961896"/>
              <a:ext cx="1541306" cy="4662478"/>
            </a:xfrm>
            <a:prstGeom prst="roundRect">
              <a:avLst>
                <a:gd name="adj" fmla="val 90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육각형 17"/>
            <p:cNvSpPr/>
            <p:nvPr/>
          </p:nvSpPr>
          <p:spPr>
            <a:xfrm>
              <a:off x="3141743" y="2138396"/>
              <a:ext cx="728069" cy="627646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7" name="TextBox 98"/>
            <p:cNvSpPr txBox="1"/>
            <p:nvPr/>
          </p:nvSpPr>
          <p:spPr>
            <a:xfrm>
              <a:off x="3161168" y="2231587"/>
              <a:ext cx="702987" cy="389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Celery</a:t>
              </a:r>
            </a:p>
            <a:p>
              <a:pPr algn="ctr"/>
              <a:r>
                <a:rPr lang="en-US" altLang="ko-KR" sz="900" b="1" dirty="0"/>
                <a:t>Workflow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97989" y="2853178"/>
              <a:ext cx="696019" cy="398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b="1"/>
                <a:t>Dispatch</a:t>
              </a:r>
              <a:endParaRPr lang="ko-KR" altLang="en-US" sz="900" b="1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131314" y="3345600"/>
              <a:ext cx="842432" cy="398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b="1" dirty="0"/>
                <a:t>Marketplace</a:t>
              </a:r>
              <a:endParaRPr lang="ko-KR" altLang="en-US" sz="900" b="1" dirty="0"/>
            </a:p>
          </p:txBody>
        </p:sp>
        <p:sp>
          <p:nvSpPr>
            <p:cNvPr id="60" name="TextBox 92"/>
            <p:cNvSpPr txBox="1"/>
            <p:nvPr/>
          </p:nvSpPr>
          <p:spPr>
            <a:xfrm>
              <a:off x="3045685" y="3877169"/>
              <a:ext cx="1049245" cy="745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Workflow</a:t>
              </a:r>
            </a:p>
            <a:p>
              <a:pPr algn="ctr"/>
              <a:r>
                <a:rPr lang="en-US" altLang="ko-KR" sz="800" b="1" dirty="0"/>
                <a:t>Services</a:t>
              </a:r>
            </a:p>
            <a:p>
              <a:pPr algn="ctr"/>
              <a:r>
                <a:rPr lang="en-US" altLang="ko-KR" sz="800" b="1" dirty="0"/>
                <a:t>(</a:t>
              </a:r>
              <a:r>
                <a:rPr lang="en-US" altLang="ko-KR" sz="800" b="1" dirty="0" err="1"/>
                <a:t>Microservices</a:t>
              </a:r>
              <a:endParaRPr lang="en-US" altLang="ko-KR" sz="800" b="1" dirty="0"/>
            </a:p>
            <a:p>
              <a:pPr algn="ctr"/>
              <a:r>
                <a:rPr lang="en-US" altLang="ko-KR" sz="800" b="1" dirty="0" err="1"/>
                <a:t>Aggregattion</a:t>
              </a:r>
              <a:r>
                <a:rPr lang="en-US" altLang="ko-KR" sz="800" b="1" dirty="0"/>
                <a:t> into</a:t>
              </a:r>
            </a:p>
            <a:p>
              <a:pPr algn="ctr"/>
              <a:r>
                <a:rPr lang="en-US" altLang="ko-KR" sz="800" b="1" dirty="0"/>
                <a:t>Flows)</a:t>
              </a:r>
              <a:endParaRPr lang="ko-KR" altLang="en-US" sz="800" b="1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222299" y="4793007"/>
              <a:ext cx="696019" cy="398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b="1"/>
                <a:t>Money</a:t>
              </a:r>
              <a:endParaRPr lang="ko-KR" altLang="en-US" sz="900" b="1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31314" y="5330008"/>
              <a:ext cx="842432" cy="398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900" b="1" dirty="0"/>
                <a:t>Restaurant</a:t>
              </a:r>
              <a:endParaRPr lang="ko-KR" altLang="en-US" sz="900" b="1" dirty="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4317234" y="3633020"/>
              <a:ext cx="596747" cy="28552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383334" y="2242512"/>
              <a:ext cx="486579" cy="1106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" name="TextBox 84"/>
            <p:cNvSpPr txBox="1"/>
            <p:nvPr/>
          </p:nvSpPr>
          <p:spPr>
            <a:xfrm>
              <a:off x="4367088" y="2499846"/>
              <a:ext cx="5212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Thrift</a:t>
              </a:r>
            </a:p>
            <a:p>
              <a:pPr algn="ctr"/>
              <a:r>
                <a:rPr lang="en-US" altLang="ko-KR" sz="900" b="1" dirty="0"/>
                <a:t>Inter</a:t>
              </a:r>
            </a:p>
            <a:p>
              <a:pPr algn="ctr"/>
              <a:r>
                <a:rPr lang="en-US" altLang="ko-KR" sz="900" b="1" dirty="0"/>
                <a:t>-face</a:t>
              </a:r>
              <a:endParaRPr lang="ko-KR" altLang="en-US" sz="900" b="1" dirty="0"/>
            </a:p>
          </p:txBody>
        </p:sp>
        <p:sp>
          <p:nvSpPr>
            <p:cNvPr id="66" name="TextBox 84"/>
            <p:cNvSpPr txBox="1"/>
            <p:nvPr/>
          </p:nvSpPr>
          <p:spPr>
            <a:xfrm>
              <a:off x="4237869" y="4696551"/>
              <a:ext cx="7896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err="1"/>
                <a:t>Ringpop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Load</a:t>
              </a:r>
            </a:p>
            <a:p>
              <a:pPr algn="ctr"/>
              <a:r>
                <a:rPr lang="en-US" altLang="ko-KR" sz="900" b="1" dirty="0"/>
                <a:t>Balance</a:t>
              </a:r>
              <a:endParaRPr lang="ko-KR" altLang="en-US" sz="900" b="1" dirty="0"/>
            </a:p>
          </p:txBody>
        </p:sp>
        <p:cxnSp>
          <p:nvCxnSpPr>
            <p:cNvPr id="67" name="꺾인 연결선 78"/>
            <p:cNvCxnSpPr>
              <a:stCxn id="54" idx="3"/>
              <a:endCxn id="63" idx="1"/>
            </p:cNvCxnSpPr>
            <p:nvPr/>
          </p:nvCxnSpPr>
          <p:spPr>
            <a:xfrm>
              <a:off x="4061463" y="4170571"/>
              <a:ext cx="255771" cy="8900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5149038" y="2057220"/>
              <a:ext cx="745909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Order</a:t>
              </a:r>
            </a:p>
            <a:p>
              <a:pPr algn="ctr"/>
              <a:r>
                <a:rPr lang="en-US" altLang="ko-KR" sz="900" b="1" dirty="0" err="1"/>
                <a:t>Mgmt</a:t>
              </a:r>
              <a:endParaRPr lang="ko-KR" altLang="en-US" sz="900" b="1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168107" y="2615778"/>
              <a:ext cx="726839" cy="374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Trip</a:t>
              </a:r>
              <a:endParaRPr lang="ko-KR" altLang="en-US" sz="900" b="1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072539" y="3086335"/>
              <a:ext cx="900191" cy="4417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/>
                <a:t>Communi</a:t>
              </a:r>
              <a:endParaRPr lang="en-US" altLang="ko-KR" sz="900" b="1" dirty="0"/>
            </a:p>
            <a:p>
              <a:pPr algn="ctr"/>
              <a:r>
                <a:rPr lang="en-US" altLang="ko-KR" sz="900" b="1" dirty="0"/>
                <a:t>-cations</a:t>
              </a:r>
              <a:endParaRPr lang="ko-KR" altLang="en-US" sz="900" b="1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169623" y="4568793"/>
              <a:ext cx="803107" cy="3524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Payments</a:t>
              </a:r>
              <a:endParaRPr lang="ko-KR" altLang="en-US" sz="900" b="1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188692" y="4981579"/>
              <a:ext cx="726839" cy="3524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Taxes</a:t>
              </a:r>
              <a:endParaRPr lang="ko-KR" altLang="en-US" sz="900" b="1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93124" y="5399127"/>
              <a:ext cx="900191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Currency</a:t>
              </a:r>
            </a:p>
            <a:p>
              <a:pPr algn="ctr"/>
              <a:r>
                <a:rPr lang="en-US" altLang="ko-KR" sz="900" b="1" dirty="0"/>
                <a:t>Conversion</a:t>
              </a:r>
            </a:p>
            <a:p>
              <a:pPr algn="ctr"/>
              <a:r>
                <a:rPr lang="en-US" altLang="ko-KR" sz="900" b="1" dirty="0"/>
                <a:t>(</a:t>
              </a:r>
              <a:r>
                <a:rPr lang="en-US" altLang="ko-KR" sz="900" b="1" dirty="0" err="1"/>
                <a:t>Tincup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084762" y="5935899"/>
              <a:ext cx="900191" cy="597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External</a:t>
              </a:r>
            </a:p>
            <a:p>
              <a:pPr algn="ctr"/>
              <a:r>
                <a:rPr lang="en-US" altLang="ko-KR" sz="900" b="1" dirty="0"/>
                <a:t>Services</a:t>
              </a:r>
            </a:p>
            <a:p>
              <a:pPr algn="ctr"/>
              <a:r>
                <a:rPr lang="en-US" altLang="ko-KR" sz="900" b="1" dirty="0"/>
                <a:t>Integration</a:t>
              </a:r>
              <a:endParaRPr lang="ko-KR" altLang="en-US" sz="900" b="1" dirty="0"/>
            </a:p>
          </p:txBody>
        </p:sp>
        <p:sp>
          <p:nvSpPr>
            <p:cNvPr id="75" name="TextBox 92"/>
            <p:cNvSpPr txBox="1"/>
            <p:nvPr/>
          </p:nvSpPr>
          <p:spPr>
            <a:xfrm>
              <a:off x="4893012" y="3683416"/>
              <a:ext cx="914121" cy="745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err="1"/>
                <a:t>Node.js</a:t>
              </a:r>
              <a:endParaRPr lang="en-US" altLang="ko-KR" sz="800" b="1" dirty="0"/>
            </a:p>
            <a:p>
              <a:pPr algn="ctr"/>
              <a:r>
                <a:rPr lang="en-US" altLang="ko-KR" sz="800" b="1" dirty="0" err="1"/>
                <a:t>Microservices</a:t>
              </a:r>
              <a:endParaRPr lang="en-US" altLang="ko-KR" sz="800" b="1" dirty="0"/>
            </a:p>
            <a:p>
              <a:pPr algn="ctr"/>
              <a:r>
                <a:rPr lang="en-US" altLang="ko-KR" sz="800" b="1" dirty="0"/>
                <a:t>Architecture</a:t>
              </a:r>
            </a:p>
            <a:p>
              <a:pPr algn="ctr"/>
              <a:r>
                <a:rPr lang="en-US" altLang="ko-KR" sz="800" b="1" dirty="0"/>
                <a:t>(~2000</a:t>
              </a:r>
            </a:p>
            <a:p>
              <a:pPr algn="ctr"/>
              <a:r>
                <a:rPr lang="en-US" altLang="ko-KR" sz="800" b="1" dirty="0" err="1"/>
                <a:t>Microservices</a:t>
              </a:r>
              <a:r>
                <a:rPr lang="en-US" altLang="ko-KR" sz="800" b="1" dirty="0"/>
                <a:t>)</a:t>
              </a:r>
              <a:endParaRPr lang="ko-KR" altLang="en-US" sz="800" b="1" dirty="0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979036" y="1889307"/>
              <a:ext cx="1238622" cy="4780053"/>
            </a:xfrm>
            <a:prstGeom prst="roundRect">
              <a:avLst>
                <a:gd name="adj" fmla="val 9697"/>
              </a:avLst>
            </a:prstGeom>
            <a:noFill/>
            <a:ln w="28575">
              <a:solidFill>
                <a:srgbClr val="BC2E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93159"/>
              </p:ext>
            </p:extLst>
          </p:nvPr>
        </p:nvGraphicFramePr>
        <p:xfrm>
          <a:off x="3584848" y="2420888"/>
          <a:ext cx="6048671" cy="416672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2E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2E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Order</a:t>
                      </a:r>
                      <a:r>
                        <a:rPr lang="en-US" altLang="ko-KR" sz="1200" b="1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Management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우버에서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발생하는 모든 서비스에 대한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결제 요청</a:t>
                      </a:r>
                      <a:r>
                        <a:rPr lang="en-US" altLang="ko-KR" sz="1200" dirty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관리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Trip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운행 중 발생하는 운행 경로에 대한 관리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Communications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우버에서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발생하는 모든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Communication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활동에 대한 관리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(ex.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Driver-Rider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간 채팅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Payments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우버에서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발생하는 모든 결제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정보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금액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관리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Taxes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Rider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 지불한 모든 요금에서 수수료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(Tax)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제외한 나머지 요금을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Driver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에게 전달하는 과정을 관리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Currency Conversion(</a:t>
                      </a:r>
                      <a:r>
                        <a:rPr lang="en-US" altLang="ko-KR" sz="1200" b="1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Tincup</a:t>
                      </a:r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해외 사용자의 이용에서 발생하는 외화에 대한 관리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External Services</a:t>
                      </a:r>
                      <a:r>
                        <a:rPr lang="en-US" altLang="ko-KR" sz="1200" b="1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Integration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우버에서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필요한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Micro-service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중 별도의 서버 또는 외부 서버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관리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2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526161" y="2060848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Micro-Service Management Server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34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89289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Platform Architecture Detail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(8/14)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01084" y="1363013"/>
            <a:ext cx="7032464" cy="841851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00789" y="1363012"/>
            <a:ext cx="2574758" cy="841851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External Service</a:t>
            </a:r>
          </a:p>
          <a:p>
            <a:pPr algn="ctr"/>
            <a:r>
              <a:rPr kumimoji="1" lang="en-US" altLang="ko-KR" sz="1600" b="1" dirty="0"/>
              <a:t>(Payment, Communications)</a:t>
            </a:r>
            <a:endParaRPr kumimoji="1" lang="ko-KR" altLang="en-US" sz="1600" b="1" dirty="0"/>
          </a:p>
        </p:txBody>
      </p:sp>
      <p:sp>
        <p:nvSpPr>
          <p:cNvPr id="33" name="텍스트 상자 29"/>
          <p:cNvSpPr txBox="1"/>
          <p:nvPr/>
        </p:nvSpPr>
        <p:spPr>
          <a:xfrm>
            <a:off x="2875547" y="1470049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200" b="1" dirty="0"/>
              <a:t>Management of External Services that require additional servers to be located and managed</a:t>
            </a:r>
            <a:r>
              <a:rPr kumimoji="1" lang="ko-KR" altLang="en-US" sz="1200" b="1" dirty="0"/>
              <a:t> </a:t>
            </a:r>
            <a:r>
              <a:rPr kumimoji="1" lang="mr-IN" altLang="ko-KR" sz="1200" b="1" dirty="0"/>
              <a:t>–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Payments Providers,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Communications </a:t>
            </a:r>
            <a:r>
              <a:rPr lang="en-US" altLang="ko-KR" sz="1200" b="1" dirty="0"/>
              <a:t>Providers(Messaging systems such as email, SMS, text, etc.)</a:t>
            </a:r>
            <a:endParaRPr kumimoji="1" lang="ko-KR" altLang="en-US" sz="12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344488" y="2924944"/>
            <a:ext cx="2388569" cy="2859892"/>
            <a:chOff x="344488" y="3279166"/>
            <a:chExt cx="2388569" cy="2217638"/>
          </a:xfrm>
        </p:grpSpPr>
        <p:sp>
          <p:nvSpPr>
            <p:cNvPr id="34" name="직사각형 33"/>
            <p:cNvSpPr/>
            <p:nvPr/>
          </p:nvSpPr>
          <p:spPr>
            <a:xfrm>
              <a:off x="410762" y="3341631"/>
              <a:ext cx="1005290" cy="208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484448" y="3341631"/>
              <a:ext cx="1187818" cy="2081472"/>
            </a:xfrm>
            <a:prstGeom prst="roundRect">
              <a:avLst>
                <a:gd name="adj" fmla="val 90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40452" y="4121753"/>
              <a:ext cx="745909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Twillo</a:t>
              </a:r>
              <a:endParaRPr lang="ko-KR" altLang="en-US" sz="1000" b="1" dirty="0"/>
            </a:p>
          </p:txBody>
        </p:sp>
        <p:sp>
          <p:nvSpPr>
            <p:cNvPr id="37" name="TextBox 92"/>
            <p:cNvSpPr txBox="1"/>
            <p:nvPr/>
          </p:nvSpPr>
          <p:spPr>
            <a:xfrm>
              <a:off x="356345" y="4682850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Communications</a:t>
              </a:r>
            </a:p>
            <a:p>
              <a:pPr algn="ctr"/>
              <a:r>
                <a:rPr lang="en-US" altLang="ko-KR" sz="900" b="1" dirty="0"/>
                <a:t>Providers</a:t>
              </a:r>
            </a:p>
            <a:p>
              <a:pPr algn="ctr"/>
              <a:r>
                <a:rPr lang="en-US" altLang="ko-KR" sz="900" b="1" dirty="0"/>
                <a:t>(Email, SMS, text</a:t>
              </a:r>
            </a:p>
            <a:p>
              <a:pPr algn="ctr"/>
              <a:r>
                <a:rPr lang="en-US" altLang="ko-KR" sz="900" b="1" dirty="0" err="1"/>
                <a:t>Etc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49786" y="3554868"/>
              <a:ext cx="862751" cy="411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Braintree</a:t>
              </a:r>
            </a:p>
            <a:p>
              <a:pPr algn="ctr"/>
              <a:r>
                <a:rPr lang="en-US" altLang="ko-KR" sz="1000" b="1" dirty="0"/>
                <a:t>(payments)</a:t>
              </a:r>
              <a:endParaRPr lang="ko-KR" altLang="en-US" sz="10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649786" y="4108317"/>
              <a:ext cx="862751" cy="411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Stripe</a:t>
              </a:r>
              <a:endParaRPr lang="ko-KR" altLang="en-US" sz="1000" b="1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649786" y="4654339"/>
              <a:ext cx="862751" cy="411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Square</a:t>
              </a:r>
              <a:endParaRPr lang="ko-KR" altLang="en-US" sz="1000" b="1" dirty="0"/>
            </a:p>
          </p:txBody>
        </p:sp>
        <p:sp>
          <p:nvSpPr>
            <p:cNvPr id="41" name="TextBox 92"/>
            <p:cNvSpPr txBox="1"/>
            <p:nvPr/>
          </p:nvSpPr>
          <p:spPr>
            <a:xfrm>
              <a:off x="1458348" y="5156228"/>
              <a:ext cx="12747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/>
                <a:t>Payments Providers</a:t>
              </a:r>
              <a:endParaRPr lang="ko-KR" altLang="en-US" sz="900" b="1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344488" y="3279166"/>
              <a:ext cx="2388569" cy="2217638"/>
            </a:xfrm>
            <a:prstGeom prst="roundRect">
              <a:avLst>
                <a:gd name="adj" fmla="val 9697"/>
              </a:avLst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23852"/>
              </p:ext>
            </p:extLst>
          </p:nvPr>
        </p:nvGraphicFramePr>
        <p:xfrm>
          <a:off x="3008784" y="2739132"/>
          <a:ext cx="6633778" cy="3258467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92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Twillo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U.S. Communication APIs such as SMS, voice, video, and authentication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All communication generated by Uber uses </a:t>
                      </a:r>
                      <a:r>
                        <a:rPr lang="en-US" altLang="ko-KR" sz="1200" dirty="0" err="1"/>
                        <a:t>Twillo's</a:t>
                      </a:r>
                      <a:r>
                        <a:rPr lang="en-US" altLang="ko-KR" sz="1200" dirty="0"/>
                        <a:t> API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Braintree(payments)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The largest mobile credit card payment agency API in U.S. developed by payment agency in the U.S., that is child company of </a:t>
                      </a:r>
                      <a:r>
                        <a:rPr lang="en-US" altLang="ko-KR" sz="1200" dirty="0" err="1"/>
                        <a:t>Paypal</a:t>
                      </a:r>
                      <a:endParaRPr lang="en-US" altLang="ko-KR" sz="1200" dirty="0"/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Stripe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Mobile credit card payment agency API developed by U.S. payment agency ‘Stripe’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Square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/>
                        <a:t>Mobile credit card payment agency API developed by U.S. payment agency ‘Square’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935162" y="2348880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Payment/Communications</a:t>
            </a:r>
            <a:endParaRPr lang="ko-KR" altLang="en-US" b="1" dirty="0"/>
          </a:p>
        </p:txBody>
      </p:sp>
      <p:sp>
        <p:nvSpPr>
          <p:cNvPr id="47" name="텍스트 상자 28"/>
          <p:cNvSpPr txBox="1"/>
          <p:nvPr/>
        </p:nvSpPr>
        <p:spPr>
          <a:xfrm>
            <a:off x="3008784" y="5951021"/>
            <a:ext cx="662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100" b="1" dirty="0"/>
              <a:t>The reason why many APIs are used is that types of cards supported by APIs can vary from agency to agency.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100" b="1" dirty="0"/>
              <a:t>In Korea, various APIs such as ISP, bank, </a:t>
            </a:r>
            <a:r>
              <a:rPr lang="en-US" altLang="ko-KR" sz="1100" b="1" dirty="0" err="1"/>
              <a:t>Kakao</a:t>
            </a:r>
            <a:r>
              <a:rPr lang="en-US" altLang="ko-KR" sz="1100" b="1" dirty="0"/>
              <a:t>, mobile payment, </a:t>
            </a:r>
            <a:r>
              <a:rPr lang="en-US" altLang="ko-KR" sz="1100" b="1" dirty="0" err="1"/>
              <a:t>Paypal</a:t>
            </a:r>
            <a:r>
              <a:rPr lang="en-US" altLang="ko-KR" sz="1100" b="1" dirty="0"/>
              <a:t>, Samsung Pay, etc. are existed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03432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플랫폼 구조도 상세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(8/14)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01084" y="1363013"/>
            <a:ext cx="7032464" cy="841851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00789" y="1363012"/>
            <a:ext cx="2574758" cy="841851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External Service</a:t>
            </a:r>
          </a:p>
          <a:p>
            <a:pPr algn="ctr"/>
            <a:r>
              <a:rPr kumimoji="1" lang="en-US" altLang="ko-KR" sz="1600" b="1" dirty="0"/>
              <a:t>(Payment, Communications)</a:t>
            </a:r>
            <a:endParaRPr kumimoji="1" lang="ko-KR" altLang="en-US" sz="1600" b="1" dirty="0"/>
          </a:p>
        </p:txBody>
      </p:sp>
      <p:sp>
        <p:nvSpPr>
          <p:cNvPr id="33" name="텍스트 상자 29"/>
          <p:cNvSpPr txBox="1"/>
          <p:nvPr/>
        </p:nvSpPr>
        <p:spPr>
          <a:xfrm>
            <a:off x="2875547" y="1470049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kumimoji="1" lang="ko-KR" altLang="en-US" sz="1200" b="1" dirty="0">
                <a:latin typeface="+mn-ea"/>
                <a:ea typeface="+mn-ea"/>
              </a:rPr>
              <a:t>추가적인 서버를 두고 관리할 필요가 있는 </a:t>
            </a:r>
            <a:r>
              <a:rPr kumimoji="1" lang="en-US" altLang="ko-KR" sz="1200" b="1" dirty="0">
                <a:latin typeface="+mn-ea"/>
                <a:ea typeface="+mn-ea"/>
              </a:rPr>
              <a:t>External Services(</a:t>
            </a:r>
            <a:r>
              <a:rPr kumimoji="1" lang="ko-KR" altLang="en-US" sz="1200" b="1" dirty="0">
                <a:latin typeface="+mn-ea"/>
                <a:ea typeface="+mn-ea"/>
              </a:rPr>
              <a:t>확장 서비스</a:t>
            </a:r>
            <a:r>
              <a:rPr kumimoji="1" lang="en-US" altLang="ko-KR" sz="1200" b="1" dirty="0">
                <a:latin typeface="+mn-ea"/>
                <a:ea typeface="+mn-ea"/>
              </a:rPr>
              <a:t>)</a:t>
            </a:r>
            <a:r>
              <a:rPr kumimoji="1" lang="ko-KR" altLang="en-US" sz="1200" b="1" dirty="0">
                <a:latin typeface="+mn-ea"/>
                <a:ea typeface="+mn-ea"/>
              </a:rPr>
              <a:t>의 관리 </a:t>
            </a:r>
            <a:r>
              <a:rPr kumimoji="1" lang="mr-IN" altLang="ko-KR" sz="1200" b="1" dirty="0">
                <a:latin typeface="+mn-ea"/>
                <a:ea typeface="+mn-ea"/>
              </a:rPr>
              <a:t>–</a:t>
            </a:r>
            <a:r>
              <a:rPr kumimoji="1" lang="ko-KR" altLang="en-US" sz="1200" b="1" dirty="0">
                <a:latin typeface="+mn-ea"/>
                <a:ea typeface="+mn-ea"/>
              </a:rPr>
              <a:t> </a:t>
            </a:r>
            <a:r>
              <a:rPr kumimoji="1" lang="en-US" altLang="ko-KR" sz="1200" b="1" dirty="0">
                <a:latin typeface="+mn-ea"/>
                <a:ea typeface="+mn-ea"/>
              </a:rPr>
              <a:t>Payments Providers(</a:t>
            </a:r>
            <a:r>
              <a:rPr kumimoji="1" lang="ko-KR" altLang="en-US" sz="1200" b="1" dirty="0">
                <a:latin typeface="+mn-ea"/>
                <a:ea typeface="+mn-ea"/>
              </a:rPr>
              <a:t>결제 시스템</a:t>
            </a:r>
            <a:r>
              <a:rPr kumimoji="1" lang="en-US" altLang="ko-KR" sz="1200" b="1" dirty="0">
                <a:latin typeface="+mn-ea"/>
                <a:ea typeface="+mn-ea"/>
              </a:rPr>
              <a:t>),</a:t>
            </a:r>
            <a:r>
              <a:rPr kumimoji="1" lang="ko-KR" altLang="en-US" sz="1200" b="1" dirty="0">
                <a:latin typeface="+mn-ea"/>
                <a:ea typeface="+mn-ea"/>
              </a:rPr>
              <a:t> </a:t>
            </a:r>
            <a:r>
              <a:rPr kumimoji="1" lang="en-US" altLang="ko-KR" sz="1200" b="1" dirty="0">
                <a:latin typeface="+mn-ea"/>
                <a:ea typeface="+mn-ea"/>
              </a:rPr>
              <a:t>Communications Providers(</a:t>
            </a:r>
            <a:r>
              <a:rPr kumimoji="1" lang="ko-KR" altLang="en-US" sz="1200" b="1" dirty="0">
                <a:latin typeface="+mn-ea"/>
                <a:ea typeface="+mn-ea"/>
              </a:rPr>
              <a:t>이메일</a:t>
            </a:r>
            <a:r>
              <a:rPr kumimoji="1" lang="en-US" altLang="ko-KR" sz="1200" b="1" dirty="0">
                <a:latin typeface="+mn-ea"/>
                <a:ea typeface="+mn-ea"/>
              </a:rPr>
              <a:t>,</a:t>
            </a:r>
            <a:r>
              <a:rPr kumimoji="1" lang="ko-KR" altLang="en-US" sz="1200" b="1" dirty="0">
                <a:latin typeface="+mn-ea"/>
                <a:ea typeface="+mn-ea"/>
              </a:rPr>
              <a:t> </a:t>
            </a:r>
            <a:r>
              <a:rPr kumimoji="1" lang="en-US" altLang="ko-KR" sz="1200" b="1" dirty="0">
                <a:latin typeface="+mn-ea"/>
                <a:ea typeface="+mn-ea"/>
              </a:rPr>
              <a:t>SMS, </a:t>
            </a:r>
            <a:r>
              <a:rPr kumimoji="1" lang="ko-KR" altLang="en-US" sz="1200" b="1" dirty="0">
                <a:latin typeface="+mn-ea"/>
                <a:ea typeface="+mn-ea"/>
              </a:rPr>
              <a:t>문자 등과 같은 메시징 시스템</a:t>
            </a:r>
            <a:r>
              <a:rPr kumimoji="1" lang="en-US" altLang="ko-KR" sz="1200" b="1" dirty="0">
                <a:latin typeface="+mn-ea"/>
                <a:ea typeface="+mn-ea"/>
              </a:rPr>
              <a:t>)</a:t>
            </a:r>
            <a:endParaRPr kumimoji="1"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4488" y="2924944"/>
            <a:ext cx="2388569" cy="2859892"/>
            <a:chOff x="344488" y="3279166"/>
            <a:chExt cx="2388569" cy="2217638"/>
          </a:xfrm>
        </p:grpSpPr>
        <p:sp>
          <p:nvSpPr>
            <p:cNvPr id="34" name="직사각형 33"/>
            <p:cNvSpPr/>
            <p:nvPr/>
          </p:nvSpPr>
          <p:spPr>
            <a:xfrm>
              <a:off x="410762" y="3341631"/>
              <a:ext cx="1005290" cy="208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484448" y="3341631"/>
              <a:ext cx="1187818" cy="2081472"/>
            </a:xfrm>
            <a:prstGeom prst="roundRect">
              <a:avLst>
                <a:gd name="adj" fmla="val 90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40452" y="4121753"/>
              <a:ext cx="745909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Twillo</a:t>
              </a:r>
              <a:endParaRPr lang="ko-KR" altLang="en-US" sz="1000" b="1" dirty="0"/>
            </a:p>
          </p:txBody>
        </p:sp>
        <p:sp>
          <p:nvSpPr>
            <p:cNvPr id="37" name="TextBox 92"/>
            <p:cNvSpPr txBox="1"/>
            <p:nvPr/>
          </p:nvSpPr>
          <p:spPr>
            <a:xfrm>
              <a:off x="356345" y="4682850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Communications</a:t>
              </a:r>
            </a:p>
            <a:p>
              <a:pPr algn="ctr"/>
              <a:r>
                <a:rPr lang="en-US" altLang="ko-KR" sz="900" b="1" dirty="0"/>
                <a:t>Providers</a:t>
              </a:r>
            </a:p>
            <a:p>
              <a:pPr algn="ctr"/>
              <a:r>
                <a:rPr lang="en-US" altLang="ko-KR" sz="900" b="1" dirty="0"/>
                <a:t>(Email, SMS, text</a:t>
              </a:r>
            </a:p>
            <a:p>
              <a:pPr algn="ctr"/>
              <a:r>
                <a:rPr lang="en-US" altLang="ko-KR" sz="900" b="1" dirty="0" err="1"/>
                <a:t>Etc</a:t>
              </a:r>
              <a:r>
                <a:rPr lang="en-US" altLang="ko-KR" sz="900" b="1" dirty="0"/>
                <a:t>)</a:t>
              </a:r>
              <a:endParaRPr lang="ko-KR" altLang="en-US" sz="9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49786" y="3554868"/>
              <a:ext cx="862751" cy="411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Braintree</a:t>
              </a:r>
            </a:p>
            <a:p>
              <a:pPr algn="ctr"/>
              <a:r>
                <a:rPr lang="en-US" altLang="ko-KR" sz="1000" b="1" dirty="0"/>
                <a:t>(payments)</a:t>
              </a:r>
              <a:endParaRPr lang="ko-KR" altLang="en-US" sz="10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649786" y="4108317"/>
              <a:ext cx="862751" cy="411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Stripe</a:t>
              </a:r>
              <a:endParaRPr lang="ko-KR" altLang="en-US" sz="1000" b="1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649786" y="4654339"/>
              <a:ext cx="862751" cy="411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Square</a:t>
              </a:r>
              <a:endParaRPr lang="ko-KR" altLang="en-US" sz="1000" b="1" dirty="0"/>
            </a:p>
          </p:txBody>
        </p:sp>
        <p:sp>
          <p:nvSpPr>
            <p:cNvPr id="41" name="TextBox 92"/>
            <p:cNvSpPr txBox="1"/>
            <p:nvPr/>
          </p:nvSpPr>
          <p:spPr>
            <a:xfrm>
              <a:off x="1458348" y="5156228"/>
              <a:ext cx="1274708" cy="178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+mn-ea"/>
                  <a:ea typeface="+mn-ea"/>
                </a:rPr>
                <a:t>Payments Providers</a:t>
              </a:r>
              <a:endParaRPr lang="ko-KR" altLang="en-US" sz="900" b="1" dirty="0">
                <a:latin typeface="+mn-ea"/>
                <a:ea typeface="+mn-ea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344488" y="3279166"/>
              <a:ext cx="2388569" cy="2217638"/>
            </a:xfrm>
            <a:prstGeom prst="roundRect">
              <a:avLst>
                <a:gd name="adj" fmla="val 9697"/>
              </a:avLst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61190"/>
              </p:ext>
            </p:extLst>
          </p:nvPr>
        </p:nvGraphicFramePr>
        <p:xfrm>
          <a:off x="3008784" y="2739132"/>
          <a:ext cx="6633778" cy="321188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92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rgbClr val="0000FF"/>
                          </a:solidFill>
                        </a:rPr>
                        <a:t>Twillo</a:t>
                      </a:r>
                      <a:endParaRPr lang="ko-KR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미국의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Communication API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SMS,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음성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화상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인증 등의 통신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API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우버에서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발생하는 모든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Communication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은 </a:t>
                      </a:r>
                      <a:r>
                        <a:rPr lang="en-US" altLang="ko-KR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Twillo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API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사용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Braintree(payments)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미국의 </a:t>
                      </a:r>
                      <a:r>
                        <a:rPr lang="en-US" altLang="ko-KR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Paypal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모기업으로 하는 결제 대행사가 개발한 미국 최대 </a:t>
                      </a: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모바일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신용카드 결제 대행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API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Stripe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미국 결제 대행업체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Stripe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 개발한 </a:t>
                      </a: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모바일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신용카드 결제 대행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API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Square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미국 결제 대행업체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Square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 개발한 </a:t>
                      </a: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모바일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신용카드 결제 대행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API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935162" y="2348880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Payment/Communications</a:t>
            </a:r>
            <a:endParaRPr lang="ko-KR" altLang="en-US" b="1" dirty="0"/>
          </a:p>
        </p:txBody>
      </p:sp>
      <p:sp>
        <p:nvSpPr>
          <p:cNvPr id="47" name="텍스트 상자 28"/>
          <p:cNvSpPr txBox="1"/>
          <p:nvPr/>
        </p:nvSpPr>
        <p:spPr>
          <a:xfrm>
            <a:off x="3008784" y="5951021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다수의 </a:t>
            </a:r>
            <a:r>
              <a:rPr kumimoji="1" lang="ko-KR" altLang="en-US" sz="1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모바일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신용카드 결제 대행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두는 이유는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모바일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신용카드 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결제 대행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지원하는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Credit Card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종류가 대행사마다 다를 수 있기 때문</a:t>
            </a:r>
            <a:endParaRPr kumimoji="1" lang="en-US" altLang="ko-KR" sz="1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국내의 경우에도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ISP, 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은행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sz="1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Kakao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모바일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결제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sz="1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Paypal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Samsung Pay 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 다양함</a:t>
            </a:r>
          </a:p>
        </p:txBody>
      </p:sp>
    </p:spTree>
    <p:extLst>
      <p:ext uri="{BB962C8B-B14F-4D97-AF65-F5344CB8AC3E}">
        <p14:creationId xmlns:p14="http://schemas.microsoft.com/office/powerpoint/2010/main" val="192936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0"/>
            <a:ext cx="9633072" cy="659849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081" name="TextBox 133"/>
          <p:cNvSpPr txBox="1">
            <a:spLocks noChangeArrowheads="1"/>
          </p:cNvSpPr>
          <p:nvPr/>
        </p:nvSpPr>
        <p:spPr bwMode="auto">
          <a:xfrm>
            <a:off x="128464" y="2754158"/>
            <a:ext cx="96330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Case 1. UBER</a:t>
            </a:r>
            <a:r>
              <a:rPr kumimoji="0" lang="ko-KR" altLang="en-US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2400" dirty="0">
              <a:solidFill>
                <a:srgbClr val="FFFF00"/>
              </a:solidFill>
              <a:latin typeface="+mn-ea"/>
              <a:ea typeface="+mn-ea"/>
              <a:cs typeface="Arial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12" y="3723766"/>
            <a:ext cx="1728192" cy="13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1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9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Platform Architecture Detail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(9/14)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01084" y="1340768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0789" y="1340768"/>
            <a:ext cx="2574758" cy="69783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Big data Analysis</a:t>
            </a:r>
            <a:endParaRPr kumimoji="1" lang="ko-KR" altLang="en-US" sz="1600" b="1" dirty="0"/>
          </a:p>
        </p:txBody>
      </p:sp>
      <p:sp>
        <p:nvSpPr>
          <p:cNvPr id="19" name="텍스트 상자 30"/>
          <p:cNvSpPr txBox="1"/>
          <p:nvPr/>
        </p:nvSpPr>
        <p:spPr>
          <a:xfrm>
            <a:off x="2875547" y="1379766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200" b="1" dirty="0"/>
              <a:t>Server for analyzing Uber's rate policy, optimal Rider-Driver matching, and Maps(Optimal Path Discovery)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200" b="1" dirty="0"/>
              <a:t>Using Hadoop's Pig, Hive, Spark, etc., a representative tool for big data analytics</a:t>
            </a:r>
            <a:endParaRPr kumimoji="1"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2657" y="2258611"/>
            <a:ext cx="2003296" cy="4181722"/>
          </a:xfrm>
          <a:prstGeom prst="roundRect">
            <a:avLst>
              <a:gd name="adj" fmla="val 90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127564" y="5758710"/>
            <a:ext cx="978767" cy="619676"/>
            <a:chOff x="4137254" y="6001994"/>
            <a:chExt cx="978767" cy="619676"/>
          </a:xfrm>
        </p:grpSpPr>
        <p:sp>
          <p:nvSpPr>
            <p:cNvPr id="23" name="원통[C] 160"/>
            <p:cNvSpPr/>
            <p:nvPr/>
          </p:nvSpPr>
          <p:spPr>
            <a:xfrm>
              <a:off x="4137254" y="6001994"/>
              <a:ext cx="978767" cy="503583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원통[C] 161"/>
            <p:cNvSpPr/>
            <p:nvPr/>
          </p:nvSpPr>
          <p:spPr>
            <a:xfrm>
              <a:off x="4137254" y="6059845"/>
              <a:ext cx="978767" cy="503583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원통[C] 162"/>
            <p:cNvSpPr/>
            <p:nvPr/>
          </p:nvSpPr>
          <p:spPr>
            <a:xfrm>
              <a:off x="4137254" y="6118087"/>
              <a:ext cx="978767" cy="503583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900" b="1" dirty="0"/>
                <a:t>Hadoop</a:t>
              </a:r>
            </a:p>
            <a:p>
              <a:pPr algn="ctr"/>
              <a:r>
                <a:rPr kumimoji="1" lang="en-US" altLang="ko-KR" sz="900" b="1" dirty="0"/>
                <a:t>Pig, Hive, Spark</a:t>
              </a:r>
              <a:endParaRPr kumimoji="1" lang="ko-KR" altLang="en-US" sz="900" b="1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81976" y="2383168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Fraud</a:t>
            </a:r>
            <a:endParaRPr lang="ko-KR" altLang="en-US" sz="1000" b="1" dirty="0"/>
          </a:p>
        </p:txBody>
      </p:sp>
      <p:sp>
        <p:nvSpPr>
          <p:cNvPr id="27" name="직사각형 26"/>
          <p:cNvSpPr/>
          <p:nvPr/>
        </p:nvSpPr>
        <p:spPr>
          <a:xfrm>
            <a:off x="688538" y="2922055"/>
            <a:ext cx="850813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Trip ETA</a:t>
            </a:r>
          </a:p>
          <a:p>
            <a:pPr algn="ctr"/>
            <a:r>
              <a:rPr lang="en-US" altLang="ko-KR" sz="1000" b="1" dirty="0"/>
              <a:t>Calculator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>
            <a:off x="706075" y="3475620"/>
            <a:ext cx="850813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Experimen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-</a:t>
            </a:r>
            <a:r>
              <a:rPr lang="en-US" altLang="ko-KR" sz="1000" b="1" dirty="0" err="1"/>
              <a:t>tation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Analysis</a:t>
            </a:r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1601750" y="2375913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Pricing</a:t>
            </a:r>
            <a:endParaRPr lang="ko-KR" altLang="en-US" sz="1000" b="1" dirty="0"/>
          </a:p>
        </p:txBody>
      </p:sp>
      <p:sp>
        <p:nvSpPr>
          <p:cNvPr id="30" name="직사각형 29"/>
          <p:cNvSpPr/>
          <p:nvPr/>
        </p:nvSpPr>
        <p:spPr>
          <a:xfrm>
            <a:off x="1610730" y="2928219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Matching</a:t>
            </a:r>
            <a:endParaRPr lang="ko-KR" altLang="en-US" sz="1000" b="1" dirty="0"/>
          </a:p>
        </p:txBody>
      </p:sp>
      <p:sp>
        <p:nvSpPr>
          <p:cNvPr id="43" name="직사각형 42"/>
          <p:cNvSpPr/>
          <p:nvPr/>
        </p:nvSpPr>
        <p:spPr>
          <a:xfrm>
            <a:off x="1619710" y="3464824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Supply</a:t>
            </a:r>
          </a:p>
          <a:p>
            <a:pPr algn="ctr"/>
            <a:r>
              <a:rPr lang="en-US" altLang="ko-KR" sz="1000" b="1" dirty="0" err="1"/>
              <a:t>Mgmt</a:t>
            </a:r>
            <a:endParaRPr lang="ko-KR" altLang="en-US" sz="1000" b="1" dirty="0"/>
          </a:p>
        </p:txBody>
      </p:sp>
      <p:sp>
        <p:nvSpPr>
          <p:cNvPr id="44" name="직사각형 43"/>
          <p:cNvSpPr/>
          <p:nvPr/>
        </p:nvSpPr>
        <p:spPr>
          <a:xfrm>
            <a:off x="697518" y="4637516"/>
            <a:ext cx="850813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Maps</a:t>
            </a:r>
            <a:endParaRPr lang="ko-KR" altLang="en-US" sz="1000" b="1" dirty="0"/>
          </a:p>
        </p:txBody>
      </p:sp>
      <p:sp>
        <p:nvSpPr>
          <p:cNvPr id="45" name="직사각형 44"/>
          <p:cNvSpPr/>
          <p:nvPr/>
        </p:nvSpPr>
        <p:spPr>
          <a:xfrm>
            <a:off x="715055" y="5191081"/>
            <a:ext cx="850813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Production</a:t>
            </a:r>
          </a:p>
          <a:p>
            <a:pPr algn="ctr"/>
            <a:r>
              <a:rPr lang="en-US" altLang="ko-KR" sz="1000" b="1" dirty="0" err="1"/>
              <a:t>Mgmt</a:t>
            </a:r>
            <a:endParaRPr lang="ko-KR" altLang="en-US" sz="1000" b="1" dirty="0"/>
          </a:p>
        </p:txBody>
      </p:sp>
      <p:sp>
        <p:nvSpPr>
          <p:cNvPr id="46" name="직사각형 45"/>
          <p:cNvSpPr/>
          <p:nvPr/>
        </p:nvSpPr>
        <p:spPr>
          <a:xfrm>
            <a:off x="1619710" y="4643680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Financial</a:t>
            </a:r>
          </a:p>
          <a:p>
            <a:pPr algn="ctr"/>
            <a:r>
              <a:rPr lang="en-US" altLang="ko-KR" sz="1000" b="1" dirty="0"/>
              <a:t>Modelling</a:t>
            </a:r>
            <a:endParaRPr lang="ko-KR" altLang="en-US" sz="1000" b="1" dirty="0"/>
          </a:p>
        </p:txBody>
      </p:sp>
      <p:sp>
        <p:nvSpPr>
          <p:cNvPr id="47" name="직사각형 46"/>
          <p:cNvSpPr/>
          <p:nvPr/>
        </p:nvSpPr>
        <p:spPr>
          <a:xfrm>
            <a:off x="1628690" y="5180285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Anamoly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Detection</a:t>
            </a:r>
            <a:endParaRPr lang="ko-KR" altLang="en-US" sz="1000" b="1" dirty="0"/>
          </a:p>
        </p:txBody>
      </p:sp>
      <p:sp>
        <p:nvSpPr>
          <p:cNvPr id="48" name="TextBox 92"/>
          <p:cNvSpPr txBox="1"/>
          <p:nvPr/>
        </p:nvSpPr>
        <p:spPr>
          <a:xfrm>
            <a:off x="605509" y="4132347"/>
            <a:ext cx="192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/>
              <a:t>AI and Data Science Processing</a:t>
            </a:r>
          </a:p>
          <a:p>
            <a:pPr algn="ctr"/>
            <a:r>
              <a:rPr lang="en-US" altLang="ko-KR" sz="900" b="1" dirty="0"/>
              <a:t>Modules using Hadoop</a:t>
            </a:r>
            <a:endParaRPr lang="ko-KR" altLang="en-US" sz="9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88504" y="2204864"/>
            <a:ext cx="2171379" cy="1927483"/>
          </a:xfrm>
          <a:prstGeom prst="roundRect">
            <a:avLst>
              <a:gd name="adj" fmla="val 728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11854"/>
              </p:ext>
            </p:extLst>
          </p:nvPr>
        </p:nvGraphicFramePr>
        <p:xfrm>
          <a:off x="2875548" y="2420888"/>
          <a:ext cx="6757972" cy="415125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7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Fraud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Analysis module for abnormal service use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Exploration and analysis module for checking the driver to increase the rate or to use the user's illegal payment method, as opposed to the fare set by Uber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Pricing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Optimal price analysis and pricing modules based on route, demand/supply, and location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Trip ETA Calculator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Optimal Path Analysis and Navigation Module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Matching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Optimal matching analysis module between driver and Rider depending on demand/supply and region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Experimentation Analysis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Modules that randomly create a laboratory space that reflects the reality of service, conduct tests, and analyze the results of experiments.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Supply Management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Module to analyze and control the supply/demand by region based on user's location.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64768" y="2060848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Big data Analysis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9607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8208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플랫폼 구조도 상세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(9/14)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01084" y="1340768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0789" y="1340768"/>
            <a:ext cx="2574758" cy="69783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Big data Analysis</a:t>
            </a:r>
            <a:endParaRPr kumimoji="1" lang="ko-KR" altLang="en-US" sz="1600" b="1" dirty="0"/>
          </a:p>
        </p:txBody>
      </p:sp>
      <p:sp>
        <p:nvSpPr>
          <p:cNvPr id="19" name="텍스트 상자 30"/>
          <p:cNvSpPr txBox="1"/>
          <p:nvPr/>
        </p:nvSpPr>
        <p:spPr>
          <a:xfrm>
            <a:off x="2875547" y="1379766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1200" b="1" dirty="0">
                <a:latin typeface="+mn-ea"/>
                <a:ea typeface="+mn-ea"/>
              </a:rPr>
              <a:t>Uber</a:t>
            </a:r>
            <a:r>
              <a:rPr kumimoji="1" lang="ko-KR" altLang="en-US" sz="1200" b="1" dirty="0">
                <a:latin typeface="+mn-ea"/>
                <a:ea typeface="+mn-ea"/>
              </a:rPr>
              <a:t>의 요금정책</a:t>
            </a:r>
            <a:r>
              <a:rPr kumimoji="1" lang="en-US" altLang="ko-KR" sz="1200" b="1" dirty="0">
                <a:latin typeface="+mn-ea"/>
                <a:ea typeface="+mn-ea"/>
              </a:rPr>
              <a:t>,</a:t>
            </a:r>
            <a:r>
              <a:rPr kumimoji="1" lang="ko-KR" altLang="en-US" sz="1200" b="1" dirty="0">
                <a:latin typeface="+mn-ea"/>
                <a:ea typeface="+mn-ea"/>
              </a:rPr>
              <a:t> 최적의 </a:t>
            </a:r>
            <a:r>
              <a:rPr kumimoji="1" lang="en-US" altLang="ko-KR" sz="1200" b="1" dirty="0">
                <a:latin typeface="+mn-ea"/>
                <a:ea typeface="+mn-ea"/>
              </a:rPr>
              <a:t>Rider-Driver Matching, Maps(</a:t>
            </a:r>
            <a:r>
              <a:rPr kumimoji="1" lang="ko-KR" altLang="en-US" sz="1200" b="1" dirty="0">
                <a:latin typeface="+mn-ea"/>
                <a:ea typeface="+mn-ea"/>
              </a:rPr>
              <a:t>최적 경로 탐색</a:t>
            </a:r>
            <a:r>
              <a:rPr kumimoji="1" lang="en-US" altLang="ko-KR" sz="1200" b="1" dirty="0">
                <a:latin typeface="+mn-ea"/>
                <a:ea typeface="+mn-ea"/>
              </a:rPr>
              <a:t>) </a:t>
            </a:r>
            <a:r>
              <a:rPr kumimoji="1" lang="ko-KR" altLang="en-US" sz="1200" b="1" dirty="0">
                <a:latin typeface="+mn-ea"/>
                <a:ea typeface="+mn-ea"/>
              </a:rPr>
              <a:t>등을 분석하기 위한 서버</a:t>
            </a:r>
            <a:endParaRPr kumimoji="1" lang="en-US" altLang="ko-KR" sz="1200" b="1" dirty="0">
              <a:latin typeface="+mn-ea"/>
              <a:ea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1200" b="1" dirty="0">
                <a:latin typeface="+mn-ea"/>
                <a:ea typeface="+mn-ea"/>
              </a:rPr>
              <a:t>빅데이터 분석의 대표적인 툴인 </a:t>
            </a:r>
            <a:r>
              <a:rPr kumimoji="1" lang="en-US" altLang="ko-KR" sz="1200" b="1" dirty="0">
                <a:latin typeface="+mn-ea"/>
                <a:ea typeface="+mn-ea"/>
              </a:rPr>
              <a:t>Hadoop</a:t>
            </a:r>
            <a:r>
              <a:rPr kumimoji="1" lang="ko-KR" altLang="en-US" sz="1200" b="1" dirty="0">
                <a:latin typeface="+mn-ea"/>
                <a:ea typeface="+mn-ea"/>
              </a:rPr>
              <a:t>의 </a:t>
            </a:r>
            <a:r>
              <a:rPr kumimoji="1" lang="en-US" altLang="ko-KR" sz="1200" b="1" dirty="0">
                <a:latin typeface="+mn-ea"/>
                <a:ea typeface="+mn-ea"/>
              </a:rPr>
              <a:t>Pig, Hive, Spark</a:t>
            </a:r>
            <a:r>
              <a:rPr kumimoji="1" lang="ko-KR" altLang="en-US" sz="1200" b="1" dirty="0">
                <a:latin typeface="+mn-ea"/>
                <a:ea typeface="+mn-ea"/>
              </a:rPr>
              <a:t> 등을 사용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2657" y="2258611"/>
            <a:ext cx="2003296" cy="4181722"/>
          </a:xfrm>
          <a:prstGeom prst="roundRect">
            <a:avLst>
              <a:gd name="adj" fmla="val 90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127564" y="5758710"/>
            <a:ext cx="978767" cy="619676"/>
            <a:chOff x="4137254" y="6001994"/>
            <a:chExt cx="978767" cy="619676"/>
          </a:xfrm>
        </p:grpSpPr>
        <p:sp>
          <p:nvSpPr>
            <p:cNvPr id="23" name="원통[C] 160"/>
            <p:cNvSpPr/>
            <p:nvPr/>
          </p:nvSpPr>
          <p:spPr>
            <a:xfrm>
              <a:off x="4137254" y="6001994"/>
              <a:ext cx="978767" cy="503583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원통[C] 161"/>
            <p:cNvSpPr/>
            <p:nvPr/>
          </p:nvSpPr>
          <p:spPr>
            <a:xfrm>
              <a:off x="4137254" y="6059845"/>
              <a:ext cx="978767" cy="503583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원통[C] 162"/>
            <p:cNvSpPr/>
            <p:nvPr/>
          </p:nvSpPr>
          <p:spPr>
            <a:xfrm>
              <a:off x="4137254" y="6118087"/>
              <a:ext cx="978767" cy="503583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900" b="1" dirty="0"/>
                <a:t>Hadoop</a:t>
              </a:r>
            </a:p>
            <a:p>
              <a:pPr algn="ctr"/>
              <a:r>
                <a:rPr kumimoji="1" lang="en-US" altLang="ko-KR" sz="900" b="1" dirty="0"/>
                <a:t>Pig, Hive, Spark</a:t>
              </a:r>
              <a:endParaRPr kumimoji="1" lang="ko-KR" altLang="en-US" sz="900" b="1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81976" y="2383168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Fraud</a:t>
            </a:r>
            <a:endParaRPr lang="ko-KR" altLang="en-US" sz="1000" b="1" dirty="0"/>
          </a:p>
        </p:txBody>
      </p:sp>
      <p:sp>
        <p:nvSpPr>
          <p:cNvPr id="27" name="직사각형 26"/>
          <p:cNvSpPr/>
          <p:nvPr/>
        </p:nvSpPr>
        <p:spPr>
          <a:xfrm>
            <a:off x="688538" y="2922055"/>
            <a:ext cx="850813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Trip ETA</a:t>
            </a:r>
          </a:p>
          <a:p>
            <a:pPr algn="ctr"/>
            <a:r>
              <a:rPr lang="en-US" altLang="ko-KR" sz="1000" b="1" dirty="0"/>
              <a:t>Calculator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>
            <a:off x="706075" y="3475620"/>
            <a:ext cx="850813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Experimen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-</a:t>
            </a:r>
            <a:r>
              <a:rPr lang="en-US" altLang="ko-KR" sz="1000" b="1" dirty="0" err="1"/>
              <a:t>tation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Analysis</a:t>
            </a:r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1601750" y="2375913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Pricing</a:t>
            </a:r>
            <a:endParaRPr lang="ko-KR" altLang="en-US" sz="1000" b="1" dirty="0"/>
          </a:p>
        </p:txBody>
      </p:sp>
      <p:sp>
        <p:nvSpPr>
          <p:cNvPr id="30" name="직사각형 29"/>
          <p:cNvSpPr/>
          <p:nvPr/>
        </p:nvSpPr>
        <p:spPr>
          <a:xfrm>
            <a:off x="1610730" y="2928219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Matching</a:t>
            </a:r>
            <a:endParaRPr lang="ko-KR" altLang="en-US" sz="1000" b="1" dirty="0"/>
          </a:p>
        </p:txBody>
      </p:sp>
      <p:sp>
        <p:nvSpPr>
          <p:cNvPr id="43" name="직사각형 42"/>
          <p:cNvSpPr/>
          <p:nvPr/>
        </p:nvSpPr>
        <p:spPr>
          <a:xfrm>
            <a:off x="1619710" y="3464824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Supply</a:t>
            </a:r>
          </a:p>
          <a:p>
            <a:pPr algn="ctr"/>
            <a:r>
              <a:rPr lang="en-US" altLang="ko-KR" sz="1000" b="1" dirty="0" err="1"/>
              <a:t>Mgmt</a:t>
            </a:r>
            <a:endParaRPr lang="ko-KR" altLang="en-US" sz="1000" b="1" dirty="0"/>
          </a:p>
        </p:txBody>
      </p:sp>
      <p:sp>
        <p:nvSpPr>
          <p:cNvPr id="44" name="직사각형 43"/>
          <p:cNvSpPr/>
          <p:nvPr/>
        </p:nvSpPr>
        <p:spPr>
          <a:xfrm>
            <a:off x="697518" y="4637516"/>
            <a:ext cx="850813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Maps</a:t>
            </a:r>
            <a:endParaRPr lang="ko-KR" altLang="en-US" sz="1000" b="1" dirty="0"/>
          </a:p>
        </p:txBody>
      </p:sp>
      <p:sp>
        <p:nvSpPr>
          <p:cNvPr id="45" name="직사각형 44"/>
          <p:cNvSpPr/>
          <p:nvPr/>
        </p:nvSpPr>
        <p:spPr>
          <a:xfrm>
            <a:off x="715055" y="5191081"/>
            <a:ext cx="850813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Production</a:t>
            </a:r>
          </a:p>
          <a:p>
            <a:pPr algn="ctr"/>
            <a:r>
              <a:rPr lang="en-US" altLang="ko-KR" sz="1000" b="1" dirty="0" err="1"/>
              <a:t>Mgmt</a:t>
            </a:r>
            <a:endParaRPr lang="ko-KR" altLang="en-US" sz="1000" b="1" dirty="0"/>
          </a:p>
        </p:txBody>
      </p:sp>
      <p:sp>
        <p:nvSpPr>
          <p:cNvPr id="46" name="직사각형 45"/>
          <p:cNvSpPr/>
          <p:nvPr/>
        </p:nvSpPr>
        <p:spPr>
          <a:xfrm>
            <a:off x="1619710" y="4643680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Financial</a:t>
            </a:r>
          </a:p>
          <a:p>
            <a:pPr algn="ctr"/>
            <a:r>
              <a:rPr lang="en-US" altLang="ko-KR" sz="1000" b="1" dirty="0"/>
              <a:t>Modelling</a:t>
            </a:r>
            <a:endParaRPr lang="ko-KR" altLang="en-US" sz="1000" b="1" dirty="0"/>
          </a:p>
        </p:txBody>
      </p:sp>
      <p:sp>
        <p:nvSpPr>
          <p:cNvPr id="47" name="직사각형 46"/>
          <p:cNvSpPr/>
          <p:nvPr/>
        </p:nvSpPr>
        <p:spPr>
          <a:xfrm>
            <a:off x="1628690" y="5180285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Anamoly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Detection</a:t>
            </a:r>
            <a:endParaRPr lang="ko-KR" altLang="en-US" sz="1000" b="1" dirty="0"/>
          </a:p>
        </p:txBody>
      </p:sp>
      <p:sp>
        <p:nvSpPr>
          <p:cNvPr id="48" name="TextBox 92"/>
          <p:cNvSpPr txBox="1"/>
          <p:nvPr/>
        </p:nvSpPr>
        <p:spPr>
          <a:xfrm>
            <a:off x="605509" y="4132347"/>
            <a:ext cx="192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/>
              <a:t>AI and Data Science Processing</a:t>
            </a:r>
          </a:p>
          <a:p>
            <a:pPr algn="ctr"/>
            <a:r>
              <a:rPr lang="en-US" altLang="ko-KR" sz="900" b="1" dirty="0"/>
              <a:t>Modules using Hadoop</a:t>
            </a:r>
            <a:endParaRPr lang="ko-KR" altLang="en-US" sz="9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88504" y="2204864"/>
            <a:ext cx="2171379" cy="1927483"/>
          </a:xfrm>
          <a:prstGeom prst="roundRect">
            <a:avLst>
              <a:gd name="adj" fmla="val 728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42055"/>
              </p:ext>
            </p:extLst>
          </p:nvPr>
        </p:nvGraphicFramePr>
        <p:xfrm>
          <a:off x="2875548" y="2420888"/>
          <a:ext cx="6757972" cy="401944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7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Fraud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비 정상적인 서비스 이용에 대한 분석 모듈</a:t>
                      </a: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우버에서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책정해준 </a:t>
                      </a: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운임료와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다르게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Driver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 요금을 인상하거나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사용자의 불법적인 결제수단 사용 등에 대한 탐색 및 분석 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Pricing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경로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수요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공급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지역에 따른 최적의 가격 분석 및 책정 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Trip ETA Calculator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최적의 경로 분석 및 탐색 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Matching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수요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공급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지역에 따른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Driver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와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Rider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간 최적의 </a:t>
                      </a: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매칭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분석 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Experimentation Analysis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서비스가 이루어지는 현실을 반영한 실험 공간을 임의로 만들어 테스트를 진행하고 그에 대한 실험 결과를 분석하는 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Supply Management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사용자의 위치를 기반으로 한 지역별 수요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공급을 분석 및 관리하는 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64768" y="2060848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Big data Analysis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0724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90730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Platform Architecture Detail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(10/14)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01084" y="1340768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0789" y="1340768"/>
            <a:ext cx="2574758" cy="69783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Big data Analysis</a:t>
            </a:r>
            <a:endParaRPr kumimoji="1" lang="ko-KR" altLang="en-US" sz="1600" b="1" dirty="0"/>
          </a:p>
        </p:txBody>
      </p:sp>
      <p:sp>
        <p:nvSpPr>
          <p:cNvPr id="19" name="텍스트 상자 30"/>
          <p:cNvSpPr txBox="1"/>
          <p:nvPr/>
        </p:nvSpPr>
        <p:spPr>
          <a:xfrm>
            <a:off x="2875547" y="1379766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200" b="1" dirty="0"/>
              <a:t>Server for analyzing Uber's rate policy, optimal Rider-Driver matching, and Maps(Optimal Path Discovery)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200" b="1" dirty="0"/>
              <a:t>Using Hadoop's Pig, Hive, Spark, etc., a representative tool for big data analytics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2657" y="2258611"/>
            <a:ext cx="2003296" cy="4181722"/>
          </a:xfrm>
          <a:prstGeom prst="roundRect">
            <a:avLst>
              <a:gd name="adj" fmla="val 90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127564" y="5758710"/>
            <a:ext cx="978767" cy="619676"/>
            <a:chOff x="4137254" y="6001994"/>
            <a:chExt cx="978767" cy="619676"/>
          </a:xfrm>
        </p:grpSpPr>
        <p:sp>
          <p:nvSpPr>
            <p:cNvPr id="23" name="원통[C] 160"/>
            <p:cNvSpPr/>
            <p:nvPr/>
          </p:nvSpPr>
          <p:spPr>
            <a:xfrm>
              <a:off x="4137254" y="6001994"/>
              <a:ext cx="978767" cy="503583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원통[C] 161"/>
            <p:cNvSpPr/>
            <p:nvPr/>
          </p:nvSpPr>
          <p:spPr>
            <a:xfrm>
              <a:off x="4137254" y="6059845"/>
              <a:ext cx="978767" cy="503583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원통[C] 162"/>
            <p:cNvSpPr/>
            <p:nvPr/>
          </p:nvSpPr>
          <p:spPr>
            <a:xfrm>
              <a:off x="4137254" y="6118087"/>
              <a:ext cx="978767" cy="503583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900" b="1" dirty="0"/>
                <a:t>Hadoop</a:t>
              </a:r>
            </a:p>
            <a:p>
              <a:pPr algn="ctr"/>
              <a:r>
                <a:rPr kumimoji="1" lang="en-US" altLang="ko-KR" sz="900" b="1" dirty="0"/>
                <a:t>Pig, Hive, Spark</a:t>
              </a:r>
              <a:endParaRPr kumimoji="1" lang="ko-KR" altLang="en-US" sz="900" b="1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81976" y="2383168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Fraud</a:t>
            </a:r>
            <a:endParaRPr lang="ko-KR" altLang="en-US" sz="1000" b="1" dirty="0"/>
          </a:p>
        </p:txBody>
      </p:sp>
      <p:sp>
        <p:nvSpPr>
          <p:cNvPr id="27" name="직사각형 26"/>
          <p:cNvSpPr/>
          <p:nvPr/>
        </p:nvSpPr>
        <p:spPr>
          <a:xfrm>
            <a:off x="688538" y="2922055"/>
            <a:ext cx="850813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Trip ETA</a:t>
            </a:r>
          </a:p>
          <a:p>
            <a:pPr algn="ctr"/>
            <a:r>
              <a:rPr lang="en-US" altLang="ko-KR" sz="1000" b="1" dirty="0"/>
              <a:t>Calculator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>
            <a:off x="706075" y="3475620"/>
            <a:ext cx="850813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Experimen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-</a:t>
            </a:r>
            <a:r>
              <a:rPr lang="en-US" altLang="ko-KR" sz="1000" b="1" dirty="0" err="1"/>
              <a:t>tation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Analysis</a:t>
            </a:r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1601750" y="2375913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Pricing</a:t>
            </a:r>
            <a:endParaRPr lang="ko-KR" altLang="en-US" sz="1000" b="1" dirty="0"/>
          </a:p>
        </p:txBody>
      </p:sp>
      <p:sp>
        <p:nvSpPr>
          <p:cNvPr id="30" name="직사각형 29"/>
          <p:cNvSpPr/>
          <p:nvPr/>
        </p:nvSpPr>
        <p:spPr>
          <a:xfrm>
            <a:off x="1610730" y="2928219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Matching</a:t>
            </a:r>
            <a:endParaRPr lang="ko-KR" altLang="en-US" sz="1000" b="1" dirty="0"/>
          </a:p>
        </p:txBody>
      </p:sp>
      <p:sp>
        <p:nvSpPr>
          <p:cNvPr id="43" name="직사각형 42"/>
          <p:cNvSpPr/>
          <p:nvPr/>
        </p:nvSpPr>
        <p:spPr>
          <a:xfrm>
            <a:off x="1619710" y="3464824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Supply</a:t>
            </a:r>
          </a:p>
          <a:p>
            <a:pPr algn="ctr"/>
            <a:r>
              <a:rPr lang="en-US" altLang="ko-KR" sz="1000" b="1" dirty="0" err="1"/>
              <a:t>Mgmt</a:t>
            </a:r>
            <a:endParaRPr lang="ko-KR" altLang="en-US" sz="1000" b="1" dirty="0"/>
          </a:p>
        </p:txBody>
      </p:sp>
      <p:sp>
        <p:nvSpPr>
          <p:cNvPr id="44" name="직사각형 43"/>
          <p:cNvSpPr/>
          <p:nvPr/>
        </p:nvSpPr>
        <p:spPr>
          <a:xfrm>
            <a:off x="697518" y="4637516"/>
            <a:ext cx="850813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Maps</a:t>
            </a:r>
            <a:endParaRPr lang="ko-KR" altLang="en-US" sz="1000" b="1" dirty="0"/>
          </a:p>
        </p:txBody>
      </p:sp>
      <p:sp>
        <p:nvSpPr>
          <p:cNvPr id="45" name="직사각형 44"/>
          <p:cNvSpPr/>
          <p:nvPr/>
        </p:nvSpPr>
        <p:spPr>
          <a:xfrm>
            <a:off x="715055" y="5191081"/>
            <a:ext cx="850813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Production</a:t>
            </a:r>
          </a:p>
          <a:p>
            <a:pPr algn="ctr"/>
            <a:r>
              <a:rPr lang="en-US" altLang="ko-KR" sz="1000" b="1" dirty="0" err="1"/>
              <a:t>Mgmt</a:t>
            </a:r>
            <a:endParaRPr lang="ko-KR" altLang="en-US" sz="1000" b="1" dirty="0"/>
          </a:p>
        </p:txBody>
      </p:sp>
      <p:sp>
        <p:nvSpPr>
          <p:cNvPr id="46" name="직사각형 45"/>
          <p:cNvSpPr/>
          <p:nvPr/>
        </p:nvSpPr>
        <p:spPr>
          <a:xfrm>
            <a:off x="1619710" y="4643680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Financial</a:t>
            </a:r>
          </a:p>
          <a:p>
            <a:pPr algn="ctr"/>
            <a:r>
              <a:rPr lang="en-US" altLang="ko-KR" sz="1000" b="1" dirty="0"/>
              <a:t>Modelling</a:t>
            </a:r>
            <a:endParaRPr lang="ko-KR" altLang="en-US" sz="1000" b="1" dirty="0"/>
          </a:p>
        </p:txBody>
      </p:sp>
      <p:sp>
        <p:nvSpPr>
          <p:cNvPr id="47" name="직사각형 46"/>
          <p:cNvSpPr/>
          <p:nvPr/>
        </p:nvSpPr>
        <p:spPr>
          <a:xfrm>
            <a:off x="1628690" y="5180285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Anomaly</a:t>
            </a:r>
          </a:p>
          <a:p>
            <a:pPr algn="ctr"/>
            <a:r>
              <a:rPr lang="en-US" altLang="ko-KR" sz="1000" b="1" dirty="0"/>
              <a:t>Detection</a:t>
            </a:r>
            <a:endParaRPr lang="ko-KR" altLang="en-US" sz="1000" b="1" dirty="0"/>
          </a:p>
        </p:txBody>
      </p:sp>
      <p:sp>
        <p:nvSpPr>
          <p:cNvPr id="48" name="TextBox 92"/>
          <p:cNvSpPr txBox="1"/>
          <p:nvPr/>
        </p:nvSpPr>
        <p:spPr>
          <a:xfrm>
            <a:off x="605509" y="4132347"/>
            <a:ext cx="192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/>
              <a:t>AI and Data Science Processing</a:t>
            </a:r>
          </a:p>
          <a:p>
            <a:pPr algn="ctr"/>
            <a:r>
              <a:rPr lang="en-US" altLang="ko-KR" sz="900" b="1" dirty="0"/>
              <a:t>Modules using Hadoop</a:t>
            </a:r>
            <a:endParaRPr lang="ko-KR" altLang="en-US" sz="9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88504" y="4557276"/>
            <a:ext cx="2171379" cy="1937793"/>
          </a:xfrm>
          <a:prstGeom prst="roundRect">
            <a:avLst>
              <a:gd name="adj" fmla="val 728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575656"/>
              </p:ext>
            </p:extLst>
          </p:nvPr>
        </p:nvGraphicFramePr>
        <p:xfrm>
          <a:off x="2875548" y="2420888"/>
          <a:ext cx="6757972" cy="417818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7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Maps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Modules that analyze geographies and map information that change in real time and reflect it in path exploration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Financial Modeling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A module that analyzes the revenue-related finances of the Uber platform and sets an optimal business model based on the fees charged.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Production Management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Modules that analyze usage (demand/supply) of various Uber services for use in service quality improvement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4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Anomaly Detection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Abnormal detection module such as Fraud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If Fraud is to detect past and present abnormal behavior, Anomaly Detection is a module to detect and predict possible future anomalies.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9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Hadoop</a:t>
                      </a:r>
                    </a:p>
                    <a:p>
                      <a:pPr algn="ctr" latinLnBrk="1"/>
                      <a:r>
                        <a:rPr lang="en-US" altLang="ko-KR" sz="1200" b="1" dirty="0"/>
                        <a:t>(Pig, Hive, Spark)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Framework for handling all big data analytics operating on Uber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The framework in which the above 10 big data analytics modules actually function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Pig and Hive are easy to analyze super-sized data, and Spark has strengths in real-time big data analytics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64768" y="2060848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Big data Analysis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90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84969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플랫폼 구조도 상세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(10/14)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01084" y="1340768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0789" y="1340768"/>
            <a:ext cx="2574758" cy="69783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Big data Analysis</a:t>
            </a:r>
            <a:endParaRPr kumimoji="1" lang="ko-KR" altLang="en-US" sz="1600" b="1" dirty="0"/>
          </a:p>
        </p:txBody>
      </p:sp>
      <p:sp>
        <p:nvSpPr>
          <p:cNvPr id="19" name="텍스트 상자 30"/>
          <p:cNvSpPr txBox="1"/>
          <p:nvPr/>
        </p:nvSpPr>
        <p:spPr>
          <a:xfrm>
            <a:off x="2875547" y="1379766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Uber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요금정책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최적의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Rider-Driver Matching, Maps(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최적 경로 탐색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등을 분석하기 위한 서버</a:t>
            </a:r>
            <a:endParaRPr kumimoji="1" lang="en-US" altLang="ko-KR" sz="1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빅데이터 분석의 대표적인 툴인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Hadoop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Pig, Hive, Spark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등을 사용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2657" y="2258611"/>
            <a:ext cx="2003296" cy="4181722"/>
          </a:xfrm>
          <a:prstGeom prst="roundRect">
            <a:avLst>
              <a:gd name="adj" fmla="val 90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127564" y="5758710"/>
            <a:ext cx="978767" cy="619676"/>
            <a:chOff x="4137254" y="6001994"/>
            <a:chExt cx="978767" cy="619676"/>
          </a:xfrm>
        </p:grpSpPr>
        <p:sp>
          <p:nvSpPr>
            <p:cNvPr id="23" name="원통[C] 160"/>
            <p:cNvSpPr/>
            <p:nvPr/>
          </p:nvSpPr>
          <p:spPr>
            <a:xfrm>
              <a:off x="4137254" y="6001994"/>
              <a:ext cx="978767" cy="503583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원통[C] 161"/>
            <p:cNvSpPr/>
            <p:nvPr/>
          </p:nvSpPr>
          <p:spPr>
            <a:xfrm>
              <a:off x="4137254" y="6059845"/>
              <a:ext cx="978767" cy="503583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원통[C] 162"/>
            <p:cNvSpPr/>
            <p:nvPr/>
          </p:nvSpPr>
          <p:spPr>
            <a:xfrm>
              <a:off x="4137254" y="6118087"/>
              <a:ext cx="978767" cy="503583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900" b="1" dirty="0"/>
                <a:t>Hadoop</a:t>
              </a:r>
            </a:p>
            <a:p>
              <a:pPr algn="ctr"/>
              <a:r>
                <a:rPr kumimoji="1" lang="en-US" altLang="ko-KR" sz="900" b="1" dirty="0"/>
                <a:t>Pig, Hive, Spark</a:t>
              </a:r>
              <a:endParaRPr kumimoji="1" lang="ko-KR" altLang="en-US" sz="900" b="1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81976" y="2383168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Fraud</a:t>
            </a:r>
            <a:endParaRPr lang="ko-KR" altLang="en-US" sz="1000" b="1" dirty="0"/>
          </a:p>
        </p:txBody>
      </p:sp>
      <p:sp>
        <p:nvSpPr>
          <p:cNvPr id="27" name="직사각형 26"/>
          <p:cNvSpPr/>
          <p:nvPr/>
        </p:nvSpPr>
        <p:spPr>
          <a:xfrm>
            <a:off x="688538" y="2922055"/>
            <a:ext cx="850813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Trip ETA</a:t>
            </a:r>
          </a:p>
          <a:p>
            <a:pPr algn="ctr"/>
            <a:r>
              <a:rPr lang="en-US" altLang="ko-KR" sz="1000" b="1" dirty="0"/>
              <a:t>Calculator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>
            <a:off x="706075" y="3475620"/>
            <a:ext cx="850813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Experimen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-</a:t>
            </a:r>
            <a:r>
              <a:rPr lang="en-US" altLang="ko-KR" sz="1000" b="1" dirty="0" err="1"/>
              <a:t>tation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Analysis</a:t>
            </a:r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1601750" y="2375913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Pricing</a:t>
            </a:r>
            <a:endParaRPr lang="ko-KR" altLang="en-US" sz="1000" b="1" dirty="0"/>
          </a:p>
        </p:txBody>
      </p:sp>
      <p:sp>
        <p:nvSpPr>
          <p:cNvPr id="30" name="직사각형 29"/>
          <p:cNvSpPr/>
          <p:nvPr/>
        </p:nvSpPr>
        <p:spPr>
          <a:xfrm>
            <a:off x="1610730" y="2928219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Matching</a:t>
            </a:r>
            <a:endParaRPr lang="ko-KR" altLang="en-US" sz="1000" b="1" dirty="0"/>
          </a:p>
        </p:txBody>
      </p:sp>
      <p:sp>
        <p:nvSpPr>
          <p:cNvPr id="43" name="직사각형 42"/>
          <p:cNvSpPr/>
          <p:nvPr/>
        </p:nvSpPr>
        <p:spPr>
          <a:xfrm>
            <a:off x="1619710" y="3464824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Supply</a:t>
            </a:r>
          </a:p>
          <a:p>
            <a:pPr algn="ctr"/>
            <a:r>
              <a:rPr lang="en-US" altLang="ko-KR" sz="1000" b="1" dirty="0" err="1"/>
              <a:t>Mgmt</a:t>
            </a:r>
            <a:endParaRPr lang="ko-KR" altLang="en-US" sz="1000" b="1" dirty="0"/>
          </a:p>
        </p:txBody>
      </p:sp>
      <p:sp>
        <p:nvSpPr>
          <p:cNvPr id="44" name="직사각형 43"/>
          <p:cNvSpPr/>
          <p:nvPr/>
        </p:nvSpPr>
        <p:spPr>
          <a:xfrm>
            <a:off x="697518" y="4637516"/>
            <a:ext cx="850813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Maps</a:t>
            </a:r>
            <a:endParaRPr lang="ko-KR" altLang="en-US" sz="1000" b="1" dirty="0"/>
          </a:p>
        </p:txBody>
      </p:sp>
      <p:sp>
        <p:nvSpPr>
          <p:cNvPr id="45" name="직사각형 44"/>
          <p:cNvSpPr/>
          <p:nvPr/>
        </p:nvSpPr>
        <p:spPr>
          <a:xfrm>
            <a:off x="715055" y="5191081"/>
            <a:ext cx="850813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Production</a:t>
            </a:r>
          </a:p>
          <a:p>
            <a:pPr algn="ctr"/>
            <a:r>
              <a:rPr lang="en-US" altLang="ko-KR" sz="1000" b="1" dirty="0" err="1"/>
              <a:t>Mgmt</a:t>
            </a:r>
            <a:endParaRPr lang="ko-KR" altLang="en-US" sz="1000" b="1" dirty="0"/>
          </a:p>
        </p:txBody>
      </p:sp>
      <p:sp>
        <p:nvSpPr>
          <p:cNvPr id="46" name="직사각형 45"/>
          <p:cNvSpPr/>
          <p:nvPr/>
        </p:nvSpPr>
        <p:spPr>
          <a:xfrm>
            <a:off x="1619710" y="4643680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Financial</a:t>
            </a:r>
          </a:p>
          <a:p>
            <a:pPr algn="ctr"/>
            <a:r>
              <a:rPr lang="en-US" altLang="ko-KR" sz="1000" b="1" dirty="0"/>
              <a:t>Modelling</a:t>
            </a:r>
            <a:endParaRPr lang="ko-KR" altLang="en-US" sz="1000" b="1" dirty="0"/>
          </a:p>
        </p:txBody>
      </p:sp>
      <p:sp>
        <p:nvSpPr>
          <p:cNvPr id="47" name="직사각형 46"/>
          <p:cNvSpPr/>
          <p:nvPr/>
        </p:nvSpPr>
        <p:spPr>
          <a:xfrm>
            <a:off x="1628690" y="5180285"/>
            <a:ext cx="857375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Anomaly</a:t>
            </a:r>
          </a:p>
          <a:p>
            <a:pPr algn="ctr"/>
            <a:r>
              <a:rPr lang="en-US" altLang="ko-KR" sz="1000" b="1" dirty="0"/>
              <a:t>Detection</a:t>
            </a:r>
            <a:endParaRPr lang="ko-KR" altLang="en-US" sz="1000" b="1" dirty="0"/>
          </a:p>
        </p:txBody>
      </p:sp>
      <p:sp>
        <p:nvSpPr>
          <p:cNvPr id="48" name="TextBox 92"/>
          <p:cNvSpPr txBox="1"/>
          <p:nvPr/>
        </p:nvSpPr>
        <p:spPr>
          <a:xfrm>
            <a:off x="605509" y="4132347"/>
            <a:ext cx="192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/>
              <a:t>AI and Data Science Processing</a:t>
            </a:r>
          </a:p>
          <a:p>
            <a:pPr algn="ctr"/>
            <a:r>
              <a:rPr lang="en-US" altLang="ko-KR" sz="900" b="1" dirty="0"/>
              <a:t>Modules using Hadoop</a:t>
            </a:r>
            <a:endParaRPr lang="ko-KR" altLang="en-US" sz="9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88504" y="4557276"/>
            <a:ext cx="2171379" cy="1937793"/>
          </a:xfrm>
          <a:prstGeom prst="roundRect">
            <a:avLst>
              <a:gd name="adj" fmla="val 728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08322"/>
              </p:ext>
            </p:extLst>
          </p:nvPr>
        </p:nvGraphicFramePr>
        <p:xfrm>
          <a:off x="2875548" y="2420888"/>
          <a:ext cx="6757972" cy="40741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7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Maps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실시간으로 바뀌는 지리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지도정보를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분석하여 경로 탐색에 반영하는 모듈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Financial Modeling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책정되는 </a:t>
                      </a: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운임료에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따른 </a:t>
                      </a: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플랫폼의 수익 관련 재정을 분석하고 최적의 비즈니스 모델을 책정하는 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Production Management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서비스 품질 개선에 사용하기 위해 다양한 </a:t>
                      </a: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서비스의 사용 현황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수요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공급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분석하는 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4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Anomaly Detection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Fraud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와 같은 이상감지 모듈</a:t>
                      </a: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Fraud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 과거 및 현재에 일어난 비 정상적인 행동을 찾아내는 것이라면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Anomaly Detection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은 미래에 발생 가능한 이상을 미리 감지하고 예측해내기 위한 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9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Hadoop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(Pig, Hive, Spark)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우버에서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동작하는 모든 </a:t>
                      </a: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빅데이터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분석을 처리하기 위한 프레임워크</a:t>
                      </a: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개의 </a:t>
                      </a:r>
                      <a:r>
                        <a:rPr lang="ko-KR" altLang="en-US" sz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빅데이터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분석 모듈이 실제로 동작하는 프레임워크</a:t>
                      </a: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Pig,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Hive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초대용량 </a:t>
                      </a:r>
                      <a:r>
                        <a:rPr lang="ko-KR" altLang="en-US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빅데이터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분석에 용이하며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Spark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실시간 </a:t>
                      </a:r>
                      <a:r>
                        <a:rPr lang="ko-KR" altLang="en-US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빅데이터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분석에 강점을 가지고 있음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64768" y="2060848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Big data Analysis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12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91450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Platform Architecture Detail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(11/14)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1084" y="1363013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0789" y="1363014"/>
            <a:ext cx="2574758" cy="697834"/>
          </a:xfrm>
          <a:prstGeom prst="roundRect">
            <a:avLst/>
          </a:prstGeom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Developers &amp; Managers</a:t>
            </a:r>
            <a:endParaRPr kumimoji="1" lang="ko-KR" altLang="en-US" sz="1600" b="1" dirty="0"/>
          </a:p>
        </p:txBody>
      </p:sp>
      <p:sp>
        <p:nvSpPr>
          <p:cNvPr id="9" name="텍스트 상자 31"/>
          <p:cNvSpPr txBox="1"/>
          <p:nvPr/>
        </p:nvSpPr>
        <p:spPr>
          <a:xfrm>
            <a:off x="2875547" y="1395965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200" b="1" dirty="0"/>
              <a:t>Developers and Managers to develop and manage Uber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200" b="1" dirty="0"/>
              <a:t>The various development tools they use for development and management, such as </a:t>
            </a:r>
            <a:r>
              <a:rPr lang="en-US" altLang="ko-KR" sz="1200" b="1" dirty="0" err="1"/>
              <a:t>uChat</a:t>
            </a:r>
            <a:r>
              <a:rPr lang="en-US" altLang="ko-KR" sz="1200" b="1" dirty="0"/>
              <a:t>, CRM, Logging </a:t>
            </a:r>
            <a:r>
              <a:rPr lang="en-US" altLang="ko-KR" sz="1200" b="1" dirty="0" err="1"/>
              <a:t>Mgmt</a:t>
            </a:r>
            <a:r>
              <a:rPr lang="en-US" altLang="ko-KR" sz="1200" b="1" dirty="0"/>
              <a:t>, and Dashboard.</a:t>
            </a:r>
            <a:endParaRPr kumimoji="1" lang="ko-KR" altLang="en-US" sz="12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340618" y="2132857"/>
            <a:ext cx="3091292" cy="4464496"/>
            <a:chOff x="144464" y="2144611"/>
            <a:chExt cx="3326453" cy="4804118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14289" y="2460719"/>
              <a:ext cx="1133522" cy="4174064"/>
            </a:xfrm>
            <a:prstGeom prst="roundRect">
              <a:avLst>
                <a:gd name="adj" fmla="val 90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2666443"/>
              <a:ext cx="457404" cy="45740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3432633"/>
              <a:ext cx="457404" cy="45740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4198823"/>
              <a:ext cx="457404" cy="45740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5124037"/>
              <a:ext cx="457404" cy="457404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5890227"/>
              <a:ext cx="457404" cy="457404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2321116" y="2278438"/>
              <a:ext cx="1142082" cy="45865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7192" y="2678886"/>
              <a:ext cx="857375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KPI’s and</a:t>
              </a:r>
            </a:p>
            <a:p>
              <a:pPr algn="ctr"/>
              <a:r>
                <a:rPr lang="en-US" altLang="ko-KR" sz="900" b="1" dirty="0"/>
                <a:t>OKR’s</a:t>
              </a:r>
              <a:endParaRPr lang="ko-KR" altLang="en-US" sz="900" b="1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4533" y="3312546"/>
              <a:ext cx="857375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Revenue</a:t>
              </a:r>
            </a:p>
            <a:p>
              <a:pPr algn="ctr"/>
              <a:r>
                <a:rPr lang="en-US" altLang="ko-KR" sz="900" b="1" dirty="0" err="1"/>
                <a:t>Computati-ons</a:t>
              </a:r>
              <a:endParaRPr lang="ko-KR" altLang="en-US" sz="900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8054" y="3956282"/>
              <a:ext cx="857375" cy="984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 err="1"/>
                <a:t>Consolldat</a:t>
              </a:r>
              <a:r>
                <a:rPr lang="en-US" altLang="ko-KR" sz="900" b="1" dirty="0"/>
                <a:t>-ion across data centers, countries</a:t>
              </a:r>
              <a:endParaRPr lang="ko-KR" altLang="en-US" sz="900" b="1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293836" y="5513421"/>
              <a:ext cx="978767" cy="619676"/>
              <a:chOff x="4137254" y="6001994"/>
              <a:chExt cx="978767" cy="619676"/>
            </a:xfrm>
          </p:grpSpPr>
          <p:sp>
            <p:nvSpPr>
              <p:cNvPr id="42" name="원통[C] 187"/>
              <p:cNvSpPr/>
              <p:nvPr/>
            </p:nvSpPr>
            <p:spPr>
              <a:xfrm>
                <a:off x="4137254" y="6001994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43" name="원통[C] 188"/>
              <p:cNvSpPr/>
              <p:nvPr/>
            </p:nvSpPr>
            <p:spPr>
              <a:xfrm>
                <a:off x="4137254" y="6059845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44" name="원통[C] 189"/>
              <p:cNvSpPr/>
              <p:nvPr/>
            </p:nvSpPr>
            <p:spPr>
              <a:xfrm>
                <a:off x="4137254" y="6118087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ko-KR" sz="800" b="1" dirty="0"/>
                  <a:t>Vertica</a:t>
                </a:r>
                <a:endParaRPr kumimoji="1" lang="ko-KR" altLang="en-US" sz="800" b="1" dirty="0"/>
              </a:p>
            </p:txBody>
          </p:sp>
        </p:grpSp>
        <p:sp>
          <p:nvSpPr>
            <p:cNvPr id="26" name="TextBox 92"/>
            <p:cNvSpPr txBox="1"/>
            <p:nvPr/>
          </p:nvSpPr>
          <p:spPr>
            <a:xfrm>
              <a:off x="218509" y="6250056"/>
              <a:ext cx="1159508" cy="364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Data Warehousing,</a:t>
              </a:r>
            </a:p>
            <a:p>
              <a:pPr algn="ctr"/>
              <a:r>
                <a:rPr lang="en-US" altLang="ko-KR" sz="800" b="1" dirty="0"/>
                <a:t>ETL, Reporting</a:t>
              </a:r>
              <a:endParaRPr lang="ko-KR" altLang="en-US" sz="800" b="1" dirty="0"/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1450881" y="3122616"/>
              <a:ext cx="695499" cy="24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err="1"/>
                <a:t>Ciy</a:t>
              </a:r>
              <a:r>
                <a:rPr lang="en-US" altLang="ko-KR" sz="900" b="1" dirty="0"/>
                <a:t> </a:t>
              </a:r>
              <a:r>
                <a:rPr lang="en-US" altLang="ko-KR" sz="900" b="1" dirty="0" err="1"/>
                <a:t>Mgrs</a:t>
              </a:r>
              <a:endParaRPr lang="ko-KR" altLang="en-US" sz="900" b="1" dirty="0"/>
            </a:p>
          </p:txBody>
        </p:sp>
        <p:sp>
          <p:nvSpPr>
            <p:cNvPr id="28" name="TextBox 44"/>
            <p:cNvSpPr txBox="1"/>
            <p:nvPr/>
          </p:nvSpPr>
          <p:spPr>
            <a:xfrm>
              <a:off x="1536656" y="3867932"/>
              <a:ext cx="514379" cy="24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/>
                <a:t>Mgmt</a:t>
              </a:r>
              <a:endParaRPr lang="ko-KR" altLang="en-US" sz="900" b="1" dirty="0"/>
            </a:p>
          </p:txBody>
        </p:sp>
        <p:sp>
          <p:nvSpPr>
            <p:cNvPr id="29" name="TextBox 44"/>
            <p:cNvSpPr txBox="1"/>
            <p:nvPr/>
          </p:nvSpPr>
          <p:spPr>
            <a:xfrm>
              <a:off x="1449659" y="4629335"/>
              <a:ext cx="733447" cy="397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System</a:t>
              </a:r>
            </a:p>
            <a:p>
              <a:pPr algn="ctr"/>
              <a:r>
                <a:rPr lang="en-US" altLang="ko-KR" sz="900" b="1" dirty="0" err="1"/>
                <a:t>Relaibility</a:t>
              </a:r>
              <a:endParaRPr lang="ko-KR" altLang="en-US" sz="900" b="1" dirty="0"/>
            </a:p>
          </p:txBody>
        </p:sp>
        <p:sp>
          <p:nvSpPr>
            <p:cNvPr id="30" name="TextBox 44"/>
            <p:cNvSpPr txBox="1"/>
            <p:nvPr/>
          </p:nvSpPr>
          <p:spPr>
            <a:xfrm>
              <a:off x="1360873" y="5555878"/>
              <a:ext cx="8659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/>
                <a:t>Developers</a:t>
              </a:r>
              <a:endParaRPr lang="ko-KR" altLang="en-US" sz="900" b="1" dirty="0"/>
            </a:p>
          </p:txBody>
        </p:sp>
        <p:sp>
          <p:nvSpPr>
            <p:cNvPr id="31" name="TextBox 44"/>
            <p:cNvSpPr txBox="1"/>
            <p:nvPr/>
          </p:nvSpPr>
          <p:spPr>
            <a:xfrm>
              <a:off x="1357311" y="6320407"/>
              <a:ext cx="962865" cy="24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Product </a:t>
              </a:r>
              <a:r>
                <a:rPr lang="en-US" altLang="ko-KR" sz="900" b="1" dirty="0" err="1"/>
                <a:t>Mgrs</a:t>
              </a:r>
              <a:endParaRPr lang="ko-KR" altLang="en-US" sz="900" b="1" dirty="0"/>
            </a:p>
          </p:txBody>
        </p:sp>
        <p:sp>
          <p:nvSpPr>
            <p:cNvPr id="32" name="TextBox 92"/>
            <p:cNvSpPr txBox="1"/>
            <p:nvPr/>
          </p:nvSpPr>
          <p:spPr>
            <a:xfrm>
              <a:off x="2311409" y="6637902"/>
              <a:ext cx="1159508" cy="231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/>
                <a:t>Internal Operations</a:t>
              </a:r>
              <a:endParaRPr lang="ko-KR" altLang="en-US" sz="800" b="1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11813" y="235420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/>
                <a:t>uChat</a:t>
              </a:r>
              <a:endParaRPr lang="ko-KR" altLang="en-US" sz="9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11813" y="2897702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Hailstorm</a:t>
              </a:r>
              <a:endParaRPr lang="ko-KR" altLang="en-US" sz="9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11813" y="344119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/>
                <a:t>uDestory</a:t>
              </a:r>
              <a:endParaRPr lang="ko-KR" altLang="en-US" sz="9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11813" y="3984692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CRM</a:t>
              </a:r>
            </a:p>
            <a:p>
              <a:pPr algn="ctr"/>
              <a:r>
                <a:rPr lang="en-US" altLang="ko-KR" sz="900" b="1" dirty="0"/>
                <a:t>(salesforce.</a:t>
              </a:r>
            </a:p>
            <a:p>
              <a:pPr algn="ctr"/>
              <a:r>
                <a:rPr lang="en-US" altLang="ko-KR" sz="900" b="1" dirty="0"/>
                <a:t>com)</a:t>
              </a:r>
              <a:endParaRPr lang="ko-KR" altLang="en-US" sz="9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11813" y="452818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Logging</a:t>
              </a:r>
            </a:p>
            <a:p>
              <a:pPr algn="ctr"/>
              <a:r>
                <a:rPr lang="en-US" altLang="ko-KR" sz="900" b="1" dirty="0" err="1"/>
                <a:t>Mgmt</a:t>
              </a:r>
              <a:endParaRPr lang="ko-KR" altLang="en-US" sz="9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411813" y="5071682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Phabricator</a:t>
              </a:r>
              <a:endParaRPr lang="ko-KR" altLang="en-US" sz="9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411813" y="561517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Telemetry</a:t>
              </a:r>
              <a:endParaRPr lang="ko-KR" altLang="en-US" sz="900" b="1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411813" y="6158673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Dashboards</a:t>
              </a:r>
              <a:endParaRPr lang="ko-KR" altLang="en-US" sz="9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44464" y="2144611"/>
              <a:ext cx="1297476" cy="4804118"/>
            </a:xfrm>
            <a:prstGeom prst="roundRect">
              <a:avLst>
                <a:gd name="adj" fmla="val 7285"/>
              </a:avLst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54746"/>
              </p:ext>
            </p:extLst>
          </p:nvPr>
        </p:nvGraphicFramePr>
        <p:xfrm>
          <a:off x="3675724" y="2638007"/>
          <a:ext cx="5957796" cy="37758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5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KPI’s and OKR’s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Key Performance Indicators (KPIs) : Key Performance Indicators (KPIs) are indicators that quantify the degree of achievement of an enterprise or organization's goal.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OKR (Object &amp; Key Result) : Management method that provides a sub-index for achieving an object as one of the management techniques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Revenue Computations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Calculate and manage all revenues from the Uber platform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Data</a:t>
                      </a:r>
                      <a:r>
                        <a:rPr lang="en-US" altLang="ko-KR" sz="1200" b="1" baseline="0" dirty="0"/>
                        <a:t> Consolidation across data centers, countries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Consolidate, analyze, and manage all data gathered from each country's data centers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Vertica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Vertica, which has parent company </a:t>
                      </a:r>
                      <a:r>
                        <a:rPr lang="en-US" altLang="ko-KR" sz="1200" dirty="0" err="1"/>
                        <a:t>Micropocus</a:t>
                      </a:r>
                      <a:r>
                        <a:rPr lang="en-US" altLang="ko-KR" sz="1200" baseline="0" dirty="0"/>
                        <a:t> in U.S.</a:t>
                      </a:r>
                      <a:r>
                        <a:rPr lang="en-US" altLang="ko-KR" sz="1200" dirty="0"/>
                        <a:t>, is a cloud-based big data analytics tool.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Final analysis of all data arising from the Uber platform in each region (country) identified and evaluated by developers and administrators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584848" y="2277968"/>
            <a:ext cx="584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Enterprise Objectives and Value Assessment Tools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399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8640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플랫폼 구조도 상세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(11/14)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1084" y="1363013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0789" y="1363014"/>
            <a:ext cx="2574758" cy="697834"/>
          </a:xfrm>
          <a:prstGeom prst="roundRect">
            <a:avLst/>
          </a:prstGeom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Developers &amp; Managers</a:t>
            </a:r>
            <a:endParaRPr kumimoji="1" lang="ko-KR" altLang="en-US" sz="1600" b="1" dirty="0"/>
          </a:p>
        </p:txBody>
      </p:sp>
      <p:sp>
        <p:nvSpPr>
          <p:cNvPr id="9" name="텍스트 상자 31"/>
          <p:cNvSpPr txBox="1"/>
          <p:nvPr/>
        </p:nvSpPr>
        <p:spPr>
          <a:xfrm>
            <a:off x="2875547" y="1395965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1200" b="1" dirty="0">
                <a:latin typeface="+mn-ea"/>
                <a:ea typeface="+mn-ea"/>
              </a:rPr>
              <a:t>Uber</a:t>
            </a:r>
            <a:r>
              <a:rPr kumimoji="1" lang="ko-KR" altLang="en-US" sz="1200" b="1" dirty="0">
                <a:latin typeface="+mn-ea"/>
                <a:ea typeface="+mn-ea"/>
              </a:rPr>
              <a:t>를 개발하고 관리하기 위한 </a:t>
            </a:r>
            <a:r>
              <a:rPr kumimoji="1" lang="en-US" altLang="ko-KR" sz="1200" b="1" dirty="0">
                <a:latin typeface="+mn-ea"/>
                <a:ea typeface="+mn-ea"/>
              </a:rPr>
              <a:t>Developers(</a:t>
            </a:r>
            <a:r>
              <a:rPr kumimoji="1" lang="ko-KR" altLang="en-US" sz="1200" b="1" dirty="0">
                <a:latin typeface="+mn-ea"/>
                <a:ea typeface="+mn-ea"/>
              </a:rPr>
              <a:t>개발자</a:t>
            </a:r>
            <a:r>
              <a:rPr kumimoji="1" lang="en-US" altLang="ko-KR" sz="1200" b="1" dirty="0">
                <a:latin typeface="+mn-ea"/>
                <a:ea typeface="+mn-ea"/>
              </a:rPr>
              <a:t>)</a:t>
            </a:r>
            <a:r>
              <a:rPr kumimoji="1" lang="ko-KR" altLang="en-US" sz="1200" b="1" dirty="0">
                <a:latin typeface="+mn-ea"/>
                <a:ea typeface="+mn-ea"/>
              </a:rPr>
              <a:t>와 </a:t>
            </a:r>
            <a:r>
              <a:rPr kumimoji="1" lang="en-US" altLang="ko-KR" sz="1200" b="1" dirty="0">
                <a:latin typeface="+mn-ea"/>
                <a:ea typeface="+mn-ea"/>
              </a:rPr>
              <a:t>Managers(</a:t>
            </a:r>
            <a:r>
              <a:rPr kumimoji="1" lang="ko-KR" altLang="en-US" sz="1200" b="1" dirty="0">
                <a:latin typeface="+mn-ea"/>
                <a:ea typeface="+mn-ea"/>
              </a:rPr>
              <a:t>관리자</a:t>
            </a:r>
            <a:r>
              <a:rPr kumimoji="1" lang="en-US" altLang="ko-KR" sz="1200" b="1" dirty="0"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1200" b="1" dirty="0">
                <a:latin typeface="+mn-ea"/>
                <a:ea typeface="+mn-ea"/>
              </a:rPr>
              <a:t>그들이 개발 및 관리에 사용하는 다양한 개발 툴</a:t>
            </a:r>
            <a:r>
              <a:rPr kumimoji="1" lang="en-US" altLang="ko-KR" sz="1200" b="1" dirty="0">
                <a:latin typeface="+mn-ea"/>
                <a:ea typeface="+mn-ea"/>
              </a:rPr>
              <a:t>,</a:t>
            </a:r>
            <a:r>
              <a:rPr kumimoji="1" lang="ko-KR" altLang="en-US" sz="1200" b="1" dirty="0">
                <a:latin typeface="+mn-ea"/>
                <a:ea typeface="+mn-ea"/>
              </a:rPr>
              <a:t> 커뮤니케이션 툴</a:t>
            </a:r>
            <a:r>
              <a:rPr kumimoji="1" lang="en-US" altLang="ko-KR" sz="1200" b="1" dirty="0">
                <a:latin typeface="+mn-ea"/>
                <a:ea typeface="+mn-ea"/>
              </a:rPr>
              <a:t>(</a:t>
            </a:r>
            <a:r>
              <a:rPr kumimoji="1" lang="en-US" altLang="ko-KR" sz="1200" b="1" dirty="0" err="1">
                <a:latin typeface="+mn-ea"/>
                <a:ea typeface="+mn-ea"/>
              </a:rPr>
              <a:t>uChat</a:t>
            </a:r>
            <a:r>
              <a:rPr kumimoji="1" lang="en-US" altLang="ko-KR" sz="1200" b="1" dirty="0">
                <a:latin typeface="+mn-ea"/>
                <a:ea typeface="+mn-ea"/>
              </a:rPr>
              <a:t>),</a:t>
            </a:r>
            <a:r>
              <a:rPr kumimoji="1" lang="ko-KR" altLang="en-US" sz="1200" b="1" dirty="0">
                <a:latin typeface="+mn-ea"/>
                <a:ea typeface="+mn-ea"/>
              </a:rPr>
              <a:t> 관리자 시스템</a:t>
            </a:r>
            <a:r>
              <a:rPr kumimoji="1" lang="en-US" altLang="ko-KR" sz="1200" b="1" dirty="0">
                <a:latin typeface="+mn-ea"/>
                <a:ea typeface="+mn-ea"/>
              </a:rPr>
              <a:t>(CRM),</a:t>
            </a:r>
            <a:r>
              <a:rPr kumimoji="1" lang="ko-KR" altLang="en-US" sz="1200" b="1" dirty="0">
                <a:latin typeface="+mn-ea"/>
                <a:ea typeface="+mn-ea"/>
              </a:rPr>
              <a:t> 유지보수 툴</a:t>
            </a:r>
            <a:r>
              <a:rPr kumimoji="1" lang="en-US" altLang="ko-KR" sz="1200" b="1" dirty="0">
                <a:latin typeface="+mn-ea"/>
                <a:ea typeface="+mn-ea"/>
              </a:rPr>
              <a:t>(Logging </a:t>
            </a:r>
            <a:r>
              <a:rPr kumimoji="1" lang="en-US" altLang="ko-KR" sz="1200" b="1" dirty="0" err="1">
                <a:latin typeface="+mn-ea"/>
                <a:ea typeface="+mn-ea"/>
              </a:rPr>
              <a:t>Mgmt</a:t>
            </a:r>
            <a:r>
              <a:rPr kumimoji="1" lang="en-US" altLang="ko-KR" sz="1200" b="1" dirty="0">
                <a:latin typeface="+mn-ea"/>
                <a:ea typeface="+mn-ea"/>
              </a:rPr>
              <a:t>),</a:t>
            </a:r>
            <a:r>
              <a:rPr kumimoji="1" lang="ko-KR" altLang="en-US" sz="1200" b="1" dirty="0">
                <a:latin typeface="+mn-ea"/>
                <a:ea typeface="+mn-ea"/>
              </a:rPr>
              <a:t> 모니터링 툴</a:t>
            </a:r>
            <a:r>
              <a:rPr kumimoji="1" lang="en-US" altLang="ko-KR" sz="1200" b="1" dirty="0">
                <a:latin typeface="+mn-ea"/>
                <a:ea typeface="+mn-ea"/>
              </a:rPr>
              <a:t>(Dashboards)</a:t>
            </a:r>
            <a:r>
              <a:rPr kumimoji="1" lang="ko-KR" altLang="en-US" sz="1200" b="1" dirty="0">
                <a:latin typeface="+mn-ea"/>
                <a:ea typeface="+mn-ea"/>
              </a:rPr>
              <a:t> 등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40618" y="2132857"/>
            <a:ext cx="3091292" cy="4464496"/>
            <a:chOff x="144464" y="2144611"/>
            <a:chExt cx="3326453" cy="4804118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14289" y="2460719"/>
              <a:ext cx="1133522" cy="4174064"/>
            </a:xfrm>
            <a:prstGeom prst="roundRect">
              <a:avLst>
                <a:gd name="adj" fmla="val 90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2666443"/>
              <a:ext cx="457404" cy="45740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3432633"/>
              <a:ext cx="457404" cy="45740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4198823"/>
              <a:ext cx="457404" cy="45740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5124037"/>
              <a:ext cx="457404" cy="457404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5890227"/>
              <a:ext cx="457404" cy="457404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2321116" y="2278438"/>
              <a:ext cx="1142082" cy="45865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7192" y="2678886"/>
              <a:ext cx="857375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KPI’s and</a:t>
              </a:r>
            </a:p>
            <a:p>
              <a:pPr algn="ctr"/>
              <a:r>
                <a:rPr lang="en-US" altLang="ko-KR" sz="900" b="1" dirty="0"/>
                <a:t>OKR’s</a:t>
              </a:r>
              <a:endParaRPr lang="ko-KR" altLang="en-US" sz="900" b="1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4533" y="3312546"/>
              <a:ext cx="857375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Revenue</a:t>
              </a:r>
            </a:p>
            <a:p>
              <a:pPr algn="ctr"/>
              <a:r>
                <a:rPr lang="en-US" altLang="ko-KR" sz="900" b="1" dirty="0" err="1"/>
                <a:t>Computati-ons</a:t>
              </a:r>
              <a:endParaRPr lang="ko-KR" altLang="en-US" sz="900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8054" y="3956282"/>
              <a:ext cx="857375" cy="984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 err="1"/>
                <a:t>Consolldat</a:t>
              </a:r>
              <a:r>
                <a:rPr lang="en-US" altLang="ko-KR" sz="900" b="1" dirty="0"/>
                <a:t>-ion across data centers, countries</a:t>
              </a:r>
              <a:endParaRPr lang="ko-KR" altLang="en-US" sz="900" b="1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293836" y="5513421"/>
              <a:ext cx="978767" cy="619676"/>
              <a:chOff x="4137254" y="6001994"/>
              <a:chExt cx="978767" cy="619676"/>
            </a:xfrm>
          </p:grpSpPr>
          <p:sp>
            <p:nvSpPr>
              <p:cNvPr id="42" name="원통[C] 187"/>
              <p:cNvSpPr/>
              <p:nvPr/>
            </p:nvSpPr>
            <p:spPr>
              <a:xfrm>
                <a:off x="4137254" y="6001994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43" name="원통[C] 188"/>
              <p:cNvSpPr/>
              <p:nvPr/>
            </p:nvSpPr>
            <p:spPr>
              <a:xfrm>
                <a:off x="4137254" y="6059845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44" name="원통[C] 189"/>
              <p:cNvSpPr/>
              <p:nvPr/>
            </p:nvSpPr>
            <p:spPr>
              <a:xfrm>
                <a:off x="4137254" y="6118087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ko-KR" sz="800" b="1" dirty="0"/>
                  <a:t>Vertica</a:t>
                </a:r>
                <a:endParaRPr kumimoji="1" lang="ko-KR" altLang="en-US" sz="800" b="1" dirty="0"/>
              </a:p>
            </p:txBody>
          </p:sp>
        </p:grpSp>
        <p:sp>
          <p:nvSpPr>
            <p:cNvPr id="26" name="TextBox 92"/>
            <p:cNvSpPr txBox="1"/>
            <p:nvPr/>
          </p:nvSpPr>
          <p:spPr>
            <a:xfrm>
              <a:off x="218509" y="6250056"/>
              <a:ext cx="1159508" cy="364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Data Warehousing,</a:t>
              </a:r>
            </a:p>
            <a:p>
              <a:pPr algn="ctr"/>
              <a:r>
                <a:rPr lang="en-US" altLang="ko-KR" sz="800" b="1" dirty="0"/>
                <a:t>ETL, Reporting</a:t>
              </a:r>
              <a:endParaRPr lang="ko-KR" altLang="en-US" sz="800" b="1" dirty="0"/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1450881" y="3122616"/>
              <a:ext cx="695499" cy="24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err="1"/>
                <a:t>Ciy</a:t>
              </a:r>
              <a:r>
                <a:rPr lang="en-US" altLang="ko-KR" sz="900" b="1" dirty="0"/>
                <a:t> </a:t>
              </a:r>
              <a:r>
                <a:rPr lang="en-US" altLang="ko-KR" sz="900" b="1" dirty="0" err="1"/>
                <a:t>Mgrs</a:t>
              </a:r>
              <a:endParaRPr lang="ko-KR" altLang="en-US" sz="900" b="1" dirty="0"/>
            </a:p>
          </p:txBody>
        </p:sp>
        <p:sp>
          <p:nvSpPr>
            <p:cNvPr id="28" name="TextBox 44"/>
            <p:cNvSpPr txBox="1"/>
            <p:nvPr/>
          </p:nvSpPr>
          <p:spPr>
            <a:xfrm>
              <a:off x="1536656" y="3867932"/>
              <a:ext cx="514379" cy="24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/>
                <a:t>Mgmt</a:t>
              </a:r>
              <a:endParaRPr lang="ko-KR" altLang="en-US" sz="900" b="1" dirty="0"/>
            </a:p>
          </p:txBody>
        </p:sp>
        <p:sp>
          <p:nvSpPr>
            <p:cNvPr id="29" name="TextBox 44"/>
            <p:cNvSpPr txBox="1"/>
            <p:nvPr/>
          </p:nvSpPr>
          <p:spPr>
            <a:xfrm>
              <a:off x="1449659" y="4629335"/>
              <a:ext cx="733447" cy="397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System</a:t>
              </a:r>
            </a:p>
            <a:p>
              <a:pPr algn="ctr"/>
              <a:r>
                <a:rPr lang="en-US" altLang="ko-KR" sz="900" b="1" dirty="0" err="1"/>
                <a:t>Relaibility</a:t>
              </a:r>
              <a:endParaRPr lang="ko-KR" altLang="en-US" sz="900" b="1" dirty="0"/>
            </a:p>
          </p:txBody>
        </p:sp>
        <p:sp>
          <p:nvSpPr>
            <p:cNvPr id="30" name="TextBox 44"/>
            <p:cNvSpPr txBox="1"/>
            <p:nvPr/>
          </p:nvSpPr>
          <p:spPr>
            <a:xfrm>
              <a:off x="1360873" y="5555878"/>
              <a:ext cx="8659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/>
                <a:t>Developers</a:t>
              </a:r>
              <a:endParaRPr lang="ko-KR" altLang="en-US" sz="900" b="1" dirty="0"/>
            </a:p>
          </p:txBody>
        </p:sp>
        <p:sp>
          <p:nvSpPr>
            <p:cNvPr id="31" name="TextBox 44"/>
            <p:cNvSpPr txBox="1"/>
            <p:nvPr/>
          </p:nvSpPr>
          <p:spPr>
            <a:xfrm>
              <a:off x="1357311" y="6320407"/>
              <a:ext cx="962865" cy="24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Product </a:t>
              </a:r>
              <a:r>
                <a:rPr lang="en-US" altLang="ko-KR" sz="900" b="1" dirty="0" err="1"/>
                <a:t>Mgrs</a:t>
              </a:r>
              <a:endParaRPr lang="ko-KR" altLang="en-US" sz="900" b="1" dirty="0"/>
            </a:p>
          </p:txBody>
        </p:sp>
        <p:sp>
          <p:nvSpPr>
            <p:cNvPr id="32" name="TextBox 92"/>
            <p:cNvSpPr txBox="1"/>
            <p:nvPr/>
          </p:nvSpPr>
          <p:spPr>
            <a:xfrm>
              <a:off x="2311409" y="6637902"/>
              <a:ext cx="1159508" cy="231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/>
                <a:t>Internal Operations</a:t>
              </a:r>
              <a:endParaRPr lang="ko-KR" altLang="en-US" sz="800" b="1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11813" y="235420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/>
                <a:t>uChat</a:t>
              </a:r>
              <a:endParaRPr lang="ko-KR" altLang="en-US" sz="9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11813" y="2897702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Hailstorm</a:t>
              </a:r>
              <a:endParaRPr lang="ko-KR" altLang="en-US" sz="9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11813" y="344119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/>
                <a:t>uDestory</a:t>
              </a:r>
              <a:endParaRPr lang="ko-KR" altLang="en-US" sz="9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11813" y="3984692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CRM</a:t>
              </a:r>
            </a:p>
            <a:p>
              <a:pPr algn="ctr"/>
              <a:r>
                <a:rPr lang="en-US" altLang="ko-KR" sz="900" b="1" dirty="0"/>
                <a:t>(salesforce.</a:t>
              </a:r>
            </a:p>
            <a:p>
              <a:pPr algn="ctr"/>
              <a:r>
                <a:rPr lang="en-US" altLang="ko-KR" sz="900" b="1" dirty="0"/>
                <a:t>com)</a:t>
              </a:r>
              <a:endParaRPr lang="ko-KR" altLang="en-US" sz="9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11813" y="452818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Logging</a:t>
              </a:r>
            </a:p>
            <a:p>
              <a:pPr algn="ctr"/>
              <a:r>
                <a:rPr lang="en-US" altLang="ko-KR" sz="900" b="1" dirty="0" err="1"/>
                <a:t>Mgmt</a:t>
              </a:r>
              <a:endParaRPr lang="ko-KR" altLang="en-US" sz="9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411813" y="5071682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Phabricator</a:t>
              </a:r>
              <a:endParaRPr lang="ko-KR" altLang="en-US" sz="9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411813" y="561517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Telemetry</a:t>
              </a:r>
              <a:endParaRPr lang="ko-KR" altLang="en-US" sz="900" b="1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411813" y="6158673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Dashboards</a:t>
              </a:r>
              <a:endParaRPr lang="ko-KR" altLang="en-US" sz="9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44464" y="2144611"/>
              <a:ext cx="1297476" cy="4804118"/>
            </a:xfrm>
            <a:prstGeom prst="roundRect">
              <a:avLst>
                <a:gd name="adj" fmla="val 7285"/>
              </a:avLst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18716"/>
              </p:ext>
            </p:extLst>
          </p:nvPr>
        </p:nvGraphicFramePr>
        <p:xfrm>
          <a:off x="3675724" y="2638007"/>
          <a:ext cx="5957796" cy="368172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5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KPI’s and OKR’s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KPI(Key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Performance Indicators) :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핵심성과지표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(KPI)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기업 또는 조직의 목표달성 정도를 계량하는 지표</a:t>
                      </a: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OKR(Object &amp; Key Result) :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경영 기법중 하나로 목표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(Object)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달성하기 위한 하위 지표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(Key Result)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부여하는 경영 방법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Revenue Computations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 플랫폼에서 발생하는 모든 수익에 대한 계산과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Data</a:t>
                      </a:r>
                      <a:r>
                        <a:rPr lang="en-US" altLang="ko-KR" sz="1200" b="1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Consolidation across data centers, countries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각 국가별 데이터 센터에서 수집한 모든 데이터를 통합하여 분석하고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Vertica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미국 마이크로포커스를 모기업으로 두고있는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Vertica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클라우드기반 빅데이터 분석 툴</a:t>
                      </a: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각 지역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국가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우버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플랫폼에서 발생하는 모든 데이터의 요약본을 최종적으로 분석하여 개발자 및 관리자가 확인하고 평가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584848" y="2277968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기업 목표 및 가치 평가 툴</a:t>
            </a:r>
          </a:p>
        </p:txBody>
      </p:sp>
    </p:spTree>
    <p:extLst>
      <p:ext uri="{BB962C8B-B14F-4D97-AF65-F5344CB8AC3E}">
        <p14:creationId xmlns:p14="http://schemas.microsoft.com/office/powerpoint/2010/main" val="242479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90730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Platform Architecture Detail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(12/14)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1084" y="1363013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0789" y="1363014"/>
            <a:ext cx="2574758" cy="697834"/>
          </a:xfrm>
          <a:prstGeom prst="roundRect">
            <a:avLst/>
          </a:prstGeom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Developers &amp; Managers</a:t>
            </a:r>
            <a:endParaRPr kumimoji="1" lang="ko-KR" altLang="en-US" sz="1600" b="1" dirty="0"/>
          </a:p>
        </p:txBody>
      </p:sp>
      <p:sp>
        <p:nvSpPr>
          <p:cNvPr id="9" name="텍스트 상자 31"/>
          <p:cNvSpPr txBox="1"/>
          <p:nvPr/>
        </p:nvSpPr>
        <p:spPr>
          <a:xfrm>
            <a:off x="2875547" y="1395965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200" b="1" dirty="0"/>
              <a:t>Developers and Managers to develop and manage Uber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200" b="1" dirty="0"/>
              <a:t>The various development tools they use for development and management, such as </a:t>
            </a:r>
            <a:r>
              <a:rPr lang="en-US" altLang="ko-KR" sz="1200" b="1" dirty="0" err="1"/>
              <a:t>uChat</a:t>
            </a:r>
            <a:r>
              <a:rPr lang="en-US" altLang="ko-KR" sz="1200" b="1" dirty="0"/>
              <a:t>, CRM, Logging </a:t>
            </a:r>
            <a:r>
              <a:rPr lang="en-US" altLang="ko-KR" sz="1200" b="1" dirty="0" err="1"/>
              <a:t>Mgmt</a:t>
            </a:r>
            <a:r>
              <a:rPr lang="en-US" altLang="ko-KR" sz="1200" b="1" dirty="0"/>
              <a:t>, and Dashboard.</a:t>
            </a:r>
            <a:endParaRPr lang="ko-KR" altLang="en-US" sz="12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405507" y="2132857"/>
            <a:ext cx="3026403" cy="4464496"/>
            <a:chOff x="214289" y="2144611"/>
            <a:chExt cx="3256628" cy="480411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14289" y="2460719"/>
              <a:ext cx="1133522" cy="4174064"/>
            </a:xfrm>
            <a:prstGeom prst="roundRect">
              <a:avLst>
                <a:gd name="adj" fmla="val 90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2666443"/>
              <a:ext cx="457404" cy="45740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3432633"/>
              <a:ext cx="457404" cy="45740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4198823"/>
              <a:ext cx="457404" cy="45740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5124037"/>
              <a:ext cx="457404" cy="45740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5890227"/>
              <a:ext cx="457404" cy="457404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2321116" y="2278438"/>
              <a:ext cx="1142082" cy="45865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7192" y="2678886"/>
              <a:ext cx="857375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KPI’s and</a:t>
              </a:r>
            </a:p>
            <a:p>
              <a:pPr algn="ctr"/>
              <a:r>
                <a:rPr lang="en-US" altLang="ko-KR" sz="900" b="1" dirty="0"/>
                <a:t>OKR’s</a:t>
              </a:r>
              <a:endParaRPr lang="ko-KR" altLang="en-US" sz="9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4533" y="3312546"/>
              <a:ext cx="857375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Revenue</a:t>
              </a:r>
            </a:p>
            <a:p>
              <a:pPr algn="ctr"/>
              <a:r>
                <a:rPr lang="en-US" altLang="ko-KR" sz="900" b="1" dirty="0" err="1"/>
                <a:t>Computati-ons</a:t>
              </a:r>
              <a:endParaRPr lang="ko-KR" altLang="en-US" sz="900" b="1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8054" y="3956282"/>
              <a:ext cx="857375" cy="984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 err="1"/>
                <a:t>Consolldat</a:t>
              </a:r>
              <a:r>
                <a:rPr lang="en-US" altLang="ko-KR" sz="900" b="1" dirty="0"/>
                <a:t>-ion across data centers, </a:t>
              </a:r>
              <a:r>
                <a:rPr lang="en-US" altLang="ko-KR" sz="900" b="1" dirty="0" err="1"/>
                <a:t>contries</a:t>
              </a:r>
              <a:endParaRPr lang="ko-KR" altLang="en-US" sz="900" b="1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93836" y="5513421"/>
              <a:ext cx="978767" cy="619676"/>
              <a:chOff x="4137254" y="6001994"/>
              <a:chExt cx="978767" cy="619676"/>
            </a:xfrm>
          </p:grpSpPr>
          <p:sp>
            <p:nvSpPr>
              <p:cNvPr id="21" name="원통[C] 187"/>
              <p:cNvSpPr/>
              <p:nvPr/>
            </p:nvSpPr>
            <p:spPr>
              <a:xfrm>
                <a:off x="4137254" y="6001994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23" name="원통[C] 188"/>
              <p:cNvSpPr/>
              <p:nvPr/>
            </p:nvSpPr>
            <p:spPr>
              <a:xfrm>
                <a:off x="4137254" y="6059845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24" name="원통[C] 189"/>
              <p:cNvSpPr/>
              <p:nvPr/>
            </p:nvSpPr>
            <p:spPr>
              <a:xfrm>
                <a:off x="4137254" y="6118087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ko-KR" sz="800" b="1" dirty="0"/>
                  <a:t>Vertica</a:t>
                </a:r>
                <a:endParaRPr kumimoji="1" lang="ko-KR" altLang="en-US" sz="800" b="1" dirty="0"/>
              </a:p>
            </p:txBody>
          </p:sp>
        </p:grpSp>
        <p:sp>
          <p:nvSpPr>
            <p:cNvPr id="25" name="TextBox 92"/>
            <p:cNvSpPr txBox="1"/>
            <p:nvPr/>
          </p:nvSpPr>
          <p:spPr>
            <a:xfrm>
              <a:off x="218509" y="6250056"/>
              <a:ext cx="1159508" cy="364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Data Warehousing,</a:t>
              </a:r>
            </a:p>
            <a:p>
              <a:pPr algn="ctr"/>
              <a:r>
                <a:rPr lang="en-US" altLang="ko-KR" sz="800" b="1" dirty="0"/>
                <a:t>ETL, Reporting</a:t>
              </a:r>
              <a:endParaRPr lang="ko-KR" altLang="en-US" sz="800" b="1" dirty="0"/>
            </a:p>
          </p:txBody>
        </p:sp>
        <p:sp>
          <p:nvSpPr>
            <p:cNvPr id="26" name="TextBox 44"/>
            <p:cNvSpPr txBox="1"/>
            <p:nvPr/>
          </p:nvSpPr>
          <p:spPr>
            <a:xfrm>
              <a:off x="1425870" y="3122616"/>
              <a:ext cx="745522" cy="24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City </a:t>
              </a:r>
              <a:r>
                <a:rPr lang="en-US" altLang="ko-KR" sz="900" b="1" dirty="0" err="1"/>
                <a:t>Mgrs</a:t>
              </a:r>
              <a:endParaRPr lang="ko-KR" altLang="en-US" sz="900" b="1" dirty="0"/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1536656" y="3867932"/>
              <a:ext cx="514379" cy="24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/>
                <a:t>Mgmt</a:t>
              </a:r>
              <a:endParaRPr lang="ko-KR" altLang="en-US" sz="900" b="1" dirty="0"/>
            </a:p>
          </p:txBody>
        </p:sp>
        <p:sp>
          <p:nvSpPr>
            <p:cNvPr id="28" name="TextBox 44"/>
            <p:cNvSpPr txBox="1"/>
            <p:nvPr/>
          </p:nvSpPr>
          <p:spPr>
            <a:xfrm>
              <a:off x="1442759" y="4629335"/>
              <a:ext cx="747247" cy="397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System</a:t>
              </a:r>
            </a:p>
            <a:p>
              <a:pPr algn="ctr"/>
              <a:r>
                <a:rPr lang="en-US" altLang="ko-KR" sz="900" b="1" dirty="0"/>
                <a:t>Reliability</a:t>
              </a:r>
              <a:endParaRPr lang="ko-KR" altLang="en-US" sz="900" b="1" dirty="0"/>
            </a:p>
          </p:txBody>
        </p:sp>
        <p:sp>
          <p:nvSpPr>
            <p:cNvPr id="29" name="TextBox 44"/>
            <p:cNvSpPr txBox="1"/>
            <p:nvPr/>
          </p:nvSpPr>
          <p:spPr>
            <a:xfrm>
              <a:off x="1360873" y="5555878"/>
              <a:ext cx="8659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/>
                <a:t>Developers</a:t>
              </a:r>
              <a:endParaRPr lang="ko-KR" altLang="en-US" sz="900" b="1" dirty="0"/>
            </a:p>
          </p:txBody>
        </p:sp>
        <p:sp>
          <p:nvSpPr>
            <p:cNvPr id="30" name="TextBox 44"/>
            <p:cNvSpPr txBox="1"/>
            <p:nvPr/>
          </p:nvSpPr>
          <p:spPr>
            <a:xfrm>
              <a:off x="1357311" y="6320407"/>
              <a:ext cx="962865" cy="24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Product </a:t>
              </a:r>
              <a:r>
                <a:rPr lang="en-US" altLang="ko-KR" sz="900" b="1" dirty="0" err="1"/>
                <a:t>Mgrs</a:t>
              </a:r>
              <a:endParaRPr lang="ko-KR" altLang="en-US" sz="900" b="1" dirty="0"/>
            </a:p>
          </p:txBody>
        </p:sp>
        <p:sp>
          <p:nvSpPr>
            <p:cNvPr id="31" name="TextBox 92"/>
            <p:cNvSpPr txBox="1"/>
            <p:nvPr/>
          </p:nvSpPr>
          <p:spPr>
            <a:xfrm>
              <a:off x="2311409" y="6637902"/>
              <a:ext cx="1159508" cy="231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/>
                <a:t>Internal Operations</a:t>
              </a:r>
              <a:endParaRPr lang="ko-KR" altLang="en-US" sz="8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11813" y="235420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/>
                <a:t>uChat</a:t>
              </a:r>
              <a:endParaRPr lang="ko-KR" altLang="en-US" sz="900" b="1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11813" y="2897702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Hailstorm</a:t>
              </a:r>
              <a:endParaRPr lang="ko-KR" altLang="en-US" sz="9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11813" y="344119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/>
                <a:t>uDestory</a:t>
              </a:r>
              <a:endParaRPr lang="ko-KR" altLang="en-US" sz="9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11813" y="3984692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CRM</a:t>
              </a:r>
            </a:p>
            <a:p>
              <a:pPr algn="ctr"/>
              <a:r>
                <a:rPr lang="en-US" altLang="ko-KR" sz="900" b="1" dirty="0"/>
                <a:t>(salesforce.</a:t>
              </a:r>
            </a:p>
            <a:p>
              <a:pPr algn="ctr"/>
              <a:r>
                <a:rPr lang="en-US" altLang="ko-KR" sz="900" b="1" dirty="0"/>
                <a:t>com)</a:t>
              </a:r>
              <a:endParaRPr lang="ko-KR" altLang="en-US" sz="9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11813" y="452818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Logging</a:t>
              </a:r>
            </a:p>
            <a:p>
              <a:pPr algn="ctr"/>
              <a:r>
                <a:rPr lang="en-US" altLang="ko-KR" sz="900" b="1" dirty="0" err="1"/>
                <a:t>Mgmt</a:t>
              </a:r>
              <a:endParaRPr lang="ko-KR" altLang="en-US" sz="9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11813" y="5071682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Phabricator</a:t>
              </a:r>
              <a:endParaRPr lang="ko-KR" altLang="en-US" sz="9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411813" y="561517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Telemetry</a:t>
              </a:r>
              <a:endParaRPr lang="ko-KR" altLang="en-US" sz="9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411813" y="6158673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Dashboards</a:t>
              </a:r>
              <a:endParaRPr lang="ko-KR" altLang="en-US" sz="900" b="1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272603" y="2144611"/>
              <a:ext cx="1102632" cy="4804118"/>
            </a:xfrm>
            <a:prstGeom prst="roundRect">
              <a:avLst>
                <a:gd name="adj" fmla="val 7285"/>
              </a:avLst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06512"/>
              </p:ext>
            </p:extLst>
          </p:nvPr>
        </p:nvGraphicFramePr>
        <p:xfrm>
          <a:off x="3675724" y="2638008"/>
          <a:ext cx="5957796" cy="360627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9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City Managers</a:t>
                      </a:r>
                      <a:endParaRPr lang="ko-KR" altLang="en-US" sz="12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Administrators of Uber Platform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Uber has managers in each region(city) and they manage each region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Management</a:t>
                      </a:r>
                      <a:endParaRPr lang="ko-KR" altLang="en-US" sz="12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System Reliability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Maintenance Managers for Uber Platforms and Configuration Systems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These include data center managers, server administrators, and etc.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Developers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Developers of Uber Platform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Developers who develop Uber mobile apps or servers, etc.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Product Managers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Managers of Uber Service Product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Managers who manage services in Uber platform and develop new service product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TextBox 45"/>
          <p:cNvSpPr txBox="1"/>
          <p:nvPr/>
        </p:nvSpPr>
        <p:spPr>
          <a:xfrm>
            <a:off x="3584848" y="226758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Developers &amp; Managers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8837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8640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플랫폼 구조도 상세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(12/14)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1084" y="1363013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0789" y="1363014"/>
            <a:ext cx="2574758" cy="697834"/>
          </a:xfrm>
          <a:prstGeom prst="roundRect">
            <a:avLst/>
          </a:prstGeom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Developers &amp; Managers</a:t>
            </a:r>
            <a:endParaRPr kumimoji="1" lang="ko-KR" altLang="en-US" sz="1600" b="1" dirty="0"/>
          </a:p>
        </p:txBody>
      </p:sp>
      <p:sp>
        <p:nvSpPr>
          <p:cNvPr id="9" name="텍스트 상자 31"/>
          <p:cNvSpPr txBox="1"/>
          <p:nvPr/>
        </p:nvSpPr>
        <p:spPr>
          <a:xfrm>
            <a:off x="2875547" y="1395965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1200" b="1" dirty="0">
                <a:latin typeface="+mn-ea"/>
                <a:ea typeface="+mn-ea"/>
              </a:rPr>
              <a:t>Uber</a:t>
            </a:r>
            <a:r>
              <a:rPr kumimoji="1" lang="ko-KR" altLang="en-US" sz="1200" b="1" dirty="0">
                <a:latin typeface="+mn-ea"/>
                <a:ea typeface="+mn-ea"/>
              </a:rPr>
              <a:t>를 개발하고 관리하기 위한 </a:t>
            </a:r>
            <a:r>
              <a:rPr kumimoji="1" lang="en-US" altLang="ko-KR" sz="1200" b="1" dirty="0">
                <a:latin typeface="+mn-ea"/>
                <a:ea typeface="+mn-ea"/>
              </a:rPr>
              <a:t>Developers(</a:t>
            </a:r>
            <a:r>
              <a:rPr kumimoji="1" lang="ko-KR" altLang="en-US" sz="1200" b="1" dirty="0">
                <a:latin typeface="+mn-ea"/>
                <a:ea typeface="+mn-ea"/>
              </a:rPr>
              <a:t>개발자</a:t>
            </a:r>
            <a:r>
              <a:rPr kumimoji="1" lang="en-US" altLang="ko-KR" sz="1200" b="1" dirty="0">
                <a:latin typeface="+mn-ea"/>
                <a:ea typeface="+mn-ea"/>
              </a:rPr>
              <a:t>)</a:t>
            </a:r>
            <a:r>
              <a:rPr kumimoji="1" lang="ko-KR" altLang="en-US" sz="1200" b="1" dirty="0">
                <a:latin typeface="+mn-ea"/>
                <a:ea typeface="+mn-ea"/>
              </a:rPr>
              <a:t>와 </a:t>
            </a:r>
            <a:r>
              <a:rPr kumimoji="1" lang="en-US" altLang="ko-KR" sz="1200" b="1" dirty="0">
                <a:latin typeface="+mn-ea"/>
                <a:ea typeface="+mn-ea"/>
              </a:rPr>
              <a:t>Managers(</a:t>
            </a:r>
            <a:r>
              <a:rPr kumimoji="1" lang="ko-KR" altLang="en-US" sz="1200" b="1" dirty="0">
                <a:latin typeface="+mn-ea"/>
                <a:ea typeface="+mn-ea"/>
              </a:rPr>
              <a:t>관리자</a:t>
            </a:r>
            <a:r>
              <a:rPr kumimoji="1" lang="en-US" altLang="ko-KR" sz="1200" b="1" dirty="0"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1200" b="1" dirty="0">
                <a:latin typeface="+mn-ea"/>
                <a:ea typeface="+mn-ea"/>
              </a:rPr>
              <a:t>그리고 그들이 개발 및 관리에 사용하는 다양한 개발 툴</a:t>
            </a:r>
            <a:r>
              <a:rPr kumimoji="1" lang="en-US" altLang="ko-KR" sz="1200" b="1" dirty="0">
                <a:latin typeface="+mn-ea"/>
                <a:ea typeface="+mn-ea"/>
              </a:rPr>
              <a:t>,</a:t>
            </a:r>
            <a:r>
              <a:rPr kumimoji="1" lang="ko-KR" altLang="en-US" sz="1200" b="1" dirty="0">
                <a:latin typeface="+mn-ea"/>
                <a:ea typeface="+mn-ea"/>
              </a:rPr>
              <a:t> 커뮤니케이션 툴</a:t>
            </a:r>
            <a:r>
              <a:rPr kumimoji="1" lang="en-US" altLang="ko-KR" sz="1200" b="1" dirty="0">
                <a:latin typeface="+mn-ea"/>
                <a:ea typeface="+mn-ea"/>
              </a:rPr>
              <a:t>(</a:t>
            </a:r>
            <a:r>
              <a:rPr kumimoji="1" lang="en-US" altLang="ko-KR" sz="1200" b="1" dirty="0" err="1">
                <a:latin typeface="+mn-ea"/>
                <a:ea typeface="+mn-ea"/>
              </a:rPr>
              <a:t>uChat</a:t>
            </a:r>
            <a:r>
              <a:rPr kumimoji="1" lang="en-US" altLang="ko-KR" sz="1200" b="1" dirty="0">
                <a:latin typeface="+mn-ea"/>
                <a:ea typeface="+mn-ea"/>
              </a:rPr>
              <a:t>),</a:t>
            </a:r>
            <a:r>
              <a:rPr kumimoji="1" lang="ko-KR" altLang="en-US" sz="1200" b="1" dirty="0">
                <a:latin typeface="+mn-ea"/>
                <a:ea typeface="+mn-ea"/>
              </a:rPr>
              <a:t> 관리자 시스템</a:t>
            </a:r>
            <a:r>
              <a:rPr kumimoji="1" lang="en-US" altLang="ko-KR" sz="1200" b="1" dirty="0">
                <a:latin typeface="+mn-ea"/>
                <a:ea typeface="+mn-ea"/>
              </a:rPr>
              <a:t>(CRM),</a:t>
            </a:r>
            <a:r>
              <a:rPr kumimoji="1" lang="ko-KR" altLang="en-US" sz="1200" b="1" dirty="0">
                <a:latin typeface="+mn-ea"/>
                <a:ea typeface="+mn-ea"/>
              </a:rPr>
              <a:t> 유지보수 툴</a:t>
            </a:r>
            <a:r>
              <a:rPr kumimoji="1" lang="en-US" altLang="ko-KR" sz="1200" b="1" dirty="0">
                <a:latin typeface="+mn-ea"/>
                <a:ea typeface="+mn-ea"/>
              </a:rPr>
              <a:t>(Logging </a:t>
            </a:r>
            <a:r>
              <a:rPr kumimoji="1" lang="en-US" altLang="ko-KR" sz="1200" b="1" dirty="0" err="1">
                <a:latin typeface="+mn-ea"/>
                <a:ea typeface="+mn-ea"/>
              </a:rPr>
              <a:t>Mgmt</a:t>
            </a:r>
            <a:r>
              <a:rPr kumimoji="1" lang="en-US" altLang="ko-KR" sz="1200" b="1" dirty="0">
                <a:latin typeface="+mn-ea"/>
                <a:ea typeface="+mn-ea"/>
              </a:rPr>
              <a:t>),</a:t>
            </a:r>
            <a:r>
              <a:rPr kumimoji="1" lang="ko-KR" altLang="en-US" sz="1200" b="1" dirty="0">
                <a:latin typeface="+mn-ea"/>
                <a:ea typeface="+mn-ea"/>
              </a:rPr>
              <a:t> 모니터링 툴</a:t>
            </a:r>
            <a:r>
              <a:rPr kumimoji="1" lang="en-US" altLang="ko-KR" sz="1200" b="1" dirty="0">
                <a:latin typeface="+mn-ea"/>
                <a:ea typeface="+mn-ea"/>
              </a:rPr>
              <a:t>(Dashboards)</a:t>
            </a:r>
            <a:r>
              <a:rPr kumimoji="1" lang="ko-KR" altLang="en-US" sz="1200" b="1" dirty="0">
                <a:latin typeface="+mn-ea"/>
                <a:ea typeface="+mn-ea"/>
              </a:rPr>
              <a:t> 등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05507" y="2132857"/>
            <a:ext cx="3026403" cy="4464496"/>
            <a:chOff x="214289" y="2144611"/>
            <a:chExt cx="3256628" cy="480411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14289" y="2460719"/>
              <a:ext cx="1133522" cy="4174064"/>
            </a:xfrm>
            <a:prstGeom prst="roundRect">
              <a:avLst>
                <a:gd name="adj" fmla="val 90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2666443"/>
              <a:ext cx="457404" cy="45740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3432633"/>
              <a:ext cx="457404" cy="45740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4198823"/>
              <a:ext cx="457404" cy="45740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5124037"/>
              <a:ext cx="457404" cy="45740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5890227"/>
              <a:ext cx="457404" cy="457404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2321116" y="2278438"/>
              <a:ext cx="1142082" cy="45865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7192" y="2678886"/>
              <a:ext cx="857375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KPI’s and</a:t>
              </a:r>
            </a:p>
            <a:p>
              <a:pPr algn="ctr"/>
              <a:r>
                <a:rPr lang="en-US" altLang="ko-KR" sz="900" b="1" dirty="0"/>
                <a:t>OKR’s</a:t>
              </a:r>
              <a:endParaRPr lang="ko-KR" altLang="en-US" sz="9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4533" y="3312546"/>
              <a:ext cx="857375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Revenue</a:t>
              </a:r>
            </a:p>
            <a:p>
              <a:pPr algn="ctr"/>
              <a:r>
                <a:rPr lang="en-US" altLang="ko-KR" sz="900" b="1" dirty="0" err="1"/>
                <a:t>Computati-ons</a:t>
              </a:r>
              <a:endParaRPr lang="ko-KR" altLang="en-US" sz="900" b="1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8054" y="3956282"/>
              <a:ext cx="857375" cy="984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 err="1"/>
                <a:t>Consolldat</a:t>
              </a:r>
              <a:r>
                <a:rPr lang="en-US" altLang="ko-KR" sz="900" b="1" dirty="0"/>
                <a:t>-ion across data centers, </a:t>
              </a:r>
              <a:r>
                <a:rPr lang="en-US" altLang="ko-KR" sz="900" b="1" dirty="0" err="1"/>
                <a:t>contries</a:t>
              </a:r>
              <a:endParaRPr lang="ko-KR" altLang="en-US" sz="900" b="1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93836" y="5513421"/>
              <a:ext cx="978767" cy="619676"/>
              <a:chOff x="4137254" y="6001994"/>
              <a:chExt cx="978767" cy="619676"/>
            </a:xfrm>
          </p:grpSpPr>
          <p:sp>
            <p:nvSpPr>
              <p:cNvPr id="21" name="원통[C] 187"/>
              <p:cNvSpPr/>
              <p:nvPr/>
            </p:nvSpPr>
            <p:spPr>
              <a:xfrm>
                <a:off x="4137254" y="6001994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23" name="원통[C] 188"/>
              <p:cNvSpPr/>
              <p:nvPr/>
            </p:nvSpPr>
            <p:spPr>
              <a:xfrm>
                <a:off x="4137254" y="6059845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24" name="원통[C] 189"/>
              <p:cNvSpPr/>
              <p:nvPr/>
            </p:nvSpPr>
            <p:spPr>
              <a:xfrm>
                <a:off x="4137254" y="6118087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ko-KR" sz="800" b="1" dirty="0"/>
                  <a:t>Vertica</a:t>
                </a:r>
                <a:endParaRPr kumimoji="1" lang="ko-KR" altLang="en-US" sz="800" b="1" dirty="0"/>
              </a:p>
            </p:txBody>
          </p:sp>
        </p:grpSp>
        <p:sp>
          <p:nvSpPr>
            <p:cNvPr id="25" name="TextBox 92"/>
            <p:cNvSpPr txBox="1"/>
            <p:nvPr/>
          </p:nvSpPr>
          <p:spPr>
            <a:xfrm>
              <a:off x="218509" y="6250056"/>
              <a:ext cx="1159508" cy="364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Data Warehousing,</a:t>
              </a:r>
            </a:p>
            <a:p>
              <a:pPr algn="ctr"/>
              <a:r>
                <a:rPr lang="en-US" altLang="ko-KR" sz="800" b="1" dirty="0"/>
                <a:t>ETL, Reporting</a:t>
              </a:r>
              <a:endParaRPr lang="ko-KR" altLang="en-US" sz="800" b="1" dirty="0"/>
            </a:p>
          </p:txBody>
        </p:sp>
        <p:sp>
          <p:nvSpPr>
            <p:cNvPr id="26" name="TextBox 44"/>
            <p:cNvSpPr txBox="1"/>
            <p:nvPr/>
          </p:nvSpPr>
          <p:spPr>
            <a:xfrm>
              <a:off x="1425870" y="3122616"/>
              <a:ext cx="745522" cy="24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City </a:t>
              </a:r>
              <a:r>
                <a:rPr lang="en-US" altLang="ko-KR" sz="900" b="1" dirty="0" err="1"/>
                <a:t>Mgrs</a:t>
              </a:r>
              <a:endParaRPr lang="ko-KR" altLang="en-US" sz="900" b="1" dirty="0"/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1536656" y="3867932"/>
              <a:ext cx="514379" cy="24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/>
                <a:t>Mgmt</a:t>
              </a:r>
              <a:endParaRPr lang="ko-KR" altLang="en-US" sz="900" b="1" dirty="0"/>
            </a:p>
          </p:txBody>
        </p:sp>
        <p:sp>
          <p:nvSpPr>
            <p:cNvPr id="28" name="TextBox 44"/>
            <p:cNvSpPr txBox="1"/>
            <p:nvPr/>
          </p:nvSpPr>
          <p:spPr>
            <a:xfrm>
              <a:off x="1442759" y="4629335"/>
              <a:ext cx="747247" cy="397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System</a:t>
              </a:r>
            </a:p>
            <a:p>
              <a:pPr algn="ctr"/>
              <a:r>
                <a:rPr lang="en-US" altLang="ko-KR" sz="900" b="1" dirty="0"/>
                <a:t>Reliability</a:t>
              </a:r>
              <a:endParaRPr lang="ko-KR" altLang="en-US" sz="900" b="1" dirty="0"/>
            </a:p>
          </p:txBody>
        </p:sp>
        <p:sp>
          <p:nvSpPr>
            <p:cNvPr id="29" name="TextBox 44"/>
            <p:cNvSpPr txBox="1"/>
            <p:nvPr/>
          </p:nvSpPr>
          <p:spPr>
            <a:xfrm>
              <a:off x="1360873" y="5555878"/>
              <a:ext cx="8659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/>
                <a:t>Developers</a:t>
              </a:r>
              <a:endParaRPr lang="ko-KR" altLang="en-US" sz="900" b="1" dirty="0"/>
            </a:p>
          </p:txBody>
        </p:sp>
        <p:sp>
          <p:nvSpPr>
            <p:cNvPr id="30" name="TextBox 44"/>
            <p:cNvSpPr txBox="1"/>
            <p:nvPr/>
          </p:nvSpPr>
          <p:spPr>
            <a:xfrm>
              <a:off x="1357311" y="6320407"/>
              <a:ext cx="962865" cy="24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Product </a:t>
              </a:r>
              <a:r>
                <a:rPr lang="en-US" altLang="ko-KR" sz="900" b="1" dirty="0" err="1"/>
                <a:t>Mgrs</a:t>
              </a:r>
              <a:endParaRPr lang="ko-KR" altLang="en-US" sz="900" b="1" dirty="0"/>
            </a:p>
          </p:txBody>
        </p:sp>
        <p:sp>
          <p:nvSpPr>
            <p:cNvPr id="31" name="TextBox 92"/>
            <p:cNvSpPr txBox="1"/>
            <p:nvPr/>
          </p:nvSpPr>
          <p:spPr>
            <a:xfrm>
              <a:off x="2311409" y="6637902"/>
              <a:ext cx="1159508" cy="231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/>
                <a:t>Internal Operations</a:t>
              </a:r>
              <a:endParaRPr lang="ko-KR" altLang="en-US" sz="8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11813" y="235420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/>
                <a:t>uChat</a:t>
              </a:r>
              <a:endParaRPr lang="ko-KR" altLang="en-US" sz="900" b="1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11813" y="2897702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Hailstorm</a:t>
              </a:r>
              <a:endParaRPr lang="ko-KR" altLang="en-US" sz="9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11813" y="344119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/>
                <a:t>uDestory</a:t>
              </a:r>
              <a:endParaRPr lang="ko-KR" altLang="en-US" sz="9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11813" y="3984692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CRM</a:t>
              </a:r>
            </a:p>
            <a:p>
              <a:pPr algn="ctr"/>
              <a:r>
                <a:rPr lang="en-US" altLang="ko-KR" sz="900" b="1" dirty="0"/>
                <a:t>(salesforce.</a:t>
              </a:r>
            </a:p>
            <a:p>
              <a:pPr algn="ctr"/>
              <a:r>
                <a:rPr lang="en-US" altLang="ko-KR" sz="900" b="1" dirty="0"/>
                <a:t>com)</a:t>
              </a:r>
              <a:endParaRPr lang="ko-KR" altLang="en-US" sz="9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11813" y="452818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Logging</a:t>
              </a:r>
            </a:p>
            <a:p>
              <a:pPr algn="ctr"/>
              <a:r>
                <a:rPr lang="en-US" altLang="ko-KR" sz="900" b="1" dirty="0" err="1"/>
                <a:t>Mgmt</a:t>
              </a:r>
              <a:endParaRPr lang="ko-KR" altLang="en-US" sz="9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11813" y="5071682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Phabricator</a:t>
              </a:r>
              <a:endParaRPr lang="ko-KR" altLang="en-US" sz="9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411813" y="561517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Telemetry</a:t>
              </a:r>
              <a:endParaRPr lang="ko-KR" altLang="en-US" sz="9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411813" y="6158673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Dashboards</a:t>
              </a:r>
              <a:endParaRPr lang="ko-KR" altLang="en-US" sz="900" b="1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272603" y="2144611"/>
              <a:ext cx="1102632" cy="4804118"/>
            </a:xfrm>
            <a:prstGeom prst="roundRect">
              <a:avLst>
                <a:gd name="adj" fmla="val 7285"/>
              </a:avLst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528142"/>
              </p:ext>
            </p:extLst>
          </p:nvPr>
        </p:nvGraphicFramePr>
        <p:xfrm>
          <a:off x="3675724" y="2638008"/>
          <a:ext cx="5957796" cy="360627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9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City Managers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 플랫폼의 관리자</a:t>
                      </a: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우버는 지역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도시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마다 각각의 관리자를 두고 관리하고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Management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System Reliability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 플랫폼 및 구성 시스템에 대한 유지보수 관리자</a:t>
                      </a: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주로 데이터 센터 관리자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서버 관리자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등이 해당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Developers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 플랫폼 개발자</a:t>
                      </a: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 모바일 앱이나 서버 등을 개발하는 개발자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Product Managers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 서비스 제품 관리자</a:t>
                      </a: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 플랫폼에서 제공하는 서비스에 대한 관리 및 신제품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개발 등을 담당하는 관리자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TextBox 45"/>
          <p:cNvSpPr txBox="1"/>
          <p:nvPr/>
        </p:nvSpPr>
        <p:spPr>
          <a:xfrm>
            <a:off x="3584848" y="226758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Developers &amp; Managers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172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90730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Platform Architecture Detail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(13/14)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1084" y="1363013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0789" y="1363014"/>
            <a:ext cx="2574758" cy="697834"/>
          </a:xfrm>
          <a:prstGeom prst="roundRect">
            <a:avLst/>
          </a:prstGeom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Developers &amp; Managers</a:t>
            </a:r>
            <a:endParaRPr kumimoji="1" lang="ko-KR" altLang="en-US" sz="1600" b="1" dirty="0"/>
          </a:p>
        </p:txBody>
      </p:sp>
      <p:sp>
        <p:nvSpPr>
          <p:cNvPr id="9" name="텍스트 상자 31"/>
          <p:cNvSpPr txBox="1"/>
          <p:nvPr/>
        </p:nvSpPr>
        <p:spPr>
          <a:xfrm>
            <a:off x="2875547" y="1395965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200" b="1" dirty="0"/>
              <a:t>Developers and Managers to develop and manage Uber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200" b="1" dirty="0"/>
              <a:t>The various development tools they use for development and management, such as </a:t>
            </a:r>
            <a:r>
              <a:rPr lang="en-US" altLang="ko-KR" sz="1200" b="1" dirty="0" err="1"/>
              <a:t>uChat</a:t>
            </a:r>
            <a:r>
              <a:rPr lang="en-US" altLang="ko-KR" sz="1200" b="1" dirty="0"/>
              <a:t>, CRM, Logging </a:t>
            </a:r>
            <a:r>
              <a:rPr lang="en-US" altLang="ko-KR" sz="1200" b="1" dirty="0" err="1"/>
              <a:t>Mgmt</a:t>
            </a:r>
            <a:r>
              <a:rPr lang="en-US" altLang="ko-KR" sz="1200" b="1" dirty="0"/>
              <a:t>, and Dashboard.</a:t>
            </a:r>
            <a:endParaRPr lang="ko-KR" altLang="en-US" sz="12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405507" y="2132857"/>
            <a:ext cx="3179341" cy="4464496"/>
            <a:chOff x="214289" y="2144611"/>
            <a:chExt cx="3421200" cy="480411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14289" y="2460719"/>
              <a:ext cx="1133522" cy="4174064"/>
            </a:xfrm>
            <a:prstGeom prst="roundRect">
              <a:avLst>
                <a:gd name="adj" fmla="val 90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2666443"/>
              <a:ext cx="457404" cy="45740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3432633"/>
              <a:ext cx="457404" cy="45740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4198823"/>
              <a:ext cx="457404" cy="45740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5124037"/>
              <a:ext cx="457404" cy="45740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5890227"/>
              <a:ext cx="457404" cy="457404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2321116" y="2278438"/>
              <a:ext cx="1142082" cy="45865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7192" y="2678886"/>
              <a:ext cx="857375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KPI’s and</a:t>
              </a:r>
            </a:p>
            <a:p>
              <a:pPr algn="ctr"/>
              <a:r>
                <a:rPr lang="en-US" altLang="ko-KR" sz="900" b="1" dirty="0"/>
                <a:t>OKR’s</a:t>
              </a:r>
              <a:endParaRPr lang="ko-KR" altLang="en-US" sz="9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4533" y="3312546"/>
              <a:ext cx="857375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Revenue</a:t>
              </a:r>
            </a:p>
            <a:p>
              <a:pPr algn="ctr"/>
              <a:r>
                <a:rPr lang="en-US" altLang="ko-KR" sz="900" b="1" dirty="0" err="1"/>
                <a:t>Computati-ons</a:t>
              </a:r>
              <a:endParaRPr lang="ko-KR" altLang="en-US" sz="900" b="1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8054" y="3956282"/>
              <a:ext cx="857375" cy="984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 err="1"/>
                <a:t>Consolldat</a:t>
              </a:r>
              <a:r>
                <a:rPr lang="en-US" altLang="ko-KR" sz="900" b="1" dirty="0"/>
                <a:t>-ion across data centers, </a:t>
              </a:r>
              <a:r>
                <a:rPr lang="en-US" altLang="ko-KR" sz="900" b="1" dirty="0" err="1"/>
                <a:t>contries</a:t>
              </a:r>
              <a:endParaRPr lang="ko-KR" altLang="en-US" sz="900" b="1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93836" y="5513421"/>
              <a:ext cx="978767" cy="619676"/>
              <a:chOff x="4137254" y="6001994"/>
              <a:chExt cx="978767" cy="619676"/>
            </a:xfrm>
          </p:grpSpPr>
          <p:sp>
            <p:nvSpPr>
              <p:cNvPr id="21" name="원통[C] 187"/>
              <p:cNvSpPr/>
              <p:nvPr/>
            </p:nvSpPr>
            <p:spPr>
              <a:xfrm>
                <a:off x="4137254" y="6001994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23" name="원통[C] 188"/>
              <p:cNvSpPr/>
              <p:nvPr/>
            </p:nvSpPr>
            <p:spPr>
              <a:xfrm>
                <a:off x="4137254" y="6059845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24" name="원통[C] 189"/>
              <p:cNvSpPr/>
              <p:nvPr/>
            </p:nvSpPr>
            <p:spPr>
              <a:xfrm>
                <a:off x="4137254" y="6118087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ko-KR" sz="800" b="1" dirty="0"/>
                  <a:t>Vertica</a:t>
                </a:r>
                <a:endParaRPr kumimoji="1" lang="ko-KR" altLang="en-US" sz="800" b="1" dirty="0"/>
              </a:p>
            </p:txBody>
          </p:sp>
        </p:grpSp>
        <p:sp>
          <p:nvSpPr>
            <p:cNvPr id="25" name="TextBox 92"/>
            <p:cNvSpPr txBox="1"/>
            <p:nvPr/>
          </p:nvSpPr>
          <p:spPr>
            <a:xfrm>
              <a:off x="218509" y="6250056"/>
              <a:ext cx="1159508" cy="364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Data Warehousing,</a:t>
              </a:r>
            </a:p>
            <a:p>
              <a:pPr algn="ctr"/>
              <a:r>
                <a:rPr lang="en-US" altLang="ko-KR" sz="800" b="1" dirty="0"/>
                <a:t>ETL, Reporting</a:t>
              </a:r>
              <a:endParaRPr lang="ko-KR" altLang="en-US" sz="800" b="1" dirty="0"/>
            </a:p>
          </p:txBody>
        </p:sp>
        <p:sp>
          <p:nvSpPr>
            <p:cNvPr id="26" name="TextBox 44"/>
            <p:cNvSpPr txBox="1"/>
            <p:nvPr/>
          </p:nvSpPr>
          <p:spPr>
            <a:xfrm>
              <a:off x="1450881" y="3122616"/>
              <a:ext cx="695499" cy="24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err="1"/>
                <a:t>Ciy</a:t>
              </a:r>
              <a:r>
                <a:rPr lang="en-US" altLang="ko-KR" sz="900" b="1" dirty="0"/>
                <a:t> </a:t>
              </a:r>
              <a:r>
                <a:rPr lang="en-US" altLang="ko-KR" sz="900" b="1" dirty="0" err="1"/>
                <a:t>Mgrs</a:t>
              </a:r>
              <a:endParaRPr lang="ko-KR" altLang="en-US" sz="900" b="1" dirty="0"/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1536656" y="3867932"/>
              <a:ext cx="514379" cy="24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/>
                <a:t>Mgmt</a:t>
              </a:r>
              <a:endParaRPr lang="ko-KR" altLang="en-US" sz="900" b="1" dirty="0"/>
            </a:p>
          </p:txBody>
        </p:sp>
        <p:sp>
          <p:nvSpPr>
            <p:cNvPr id="28" name="TextBox 44"/>
            <p:cNvSpPr txBox="1"/>
            <p:nvPr/>
          </p:nvSpPr>
          <p:spPr>
            <a:xfrm>
              <a:off x="1449659" y="4629335"/>
              <a:ext cx="733447" cy="397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System</a:t>
              </a:r>
            </a:p>
            <a:p>
              <a:pPr algn="ctr"/>
              <a:r>
                <a:rPr lang="en-US" altLang="ko-KR" sz="900" b="1" dirty="0" err="1"/>
                <a:t>Relaibility</a:t>
              </a:r>
              <a:endParaRPr lang="ko-KR" altLang="en-US" sz="900" b="1" dirty="0"/>
            </a:p>
          </p:txBody>
        </p:sp>
        <p:sp>
          <p:nvSpPr>
            <p:cNvPr id="29" name="TextBox 44"/>
            <p:cNvSpPr txBox="1"/>
            <p:nvPr/>
          </p:nvSpPr>
          <p:spPr>
            <a:xfrm>
              <a:off x="1360873" y="5555878"/>
              <a:ext cx="8659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/>
                <a:t>Developers</a:t>
              </a:r>
              <a:endParaRPr lang="ko-KR" altLang="en-US" sz="900" b="1" dirty="0"/>
            </a:p>
          </p:txBody>
        </p:sp>
        <p:sp>
          <p:nvSpPr>
            <p:cNvPr id="30" name="TextBox 44"/>
            <p:cNvSpPr txBox="1"/>
            <p:nvPr/>
          </p:nvSpPr>
          <p:spPr>
            <a:xfrm>
              <a:off x="1357311" y="6320407"/>
              <a:ext cx="962865" cy="24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Product </a:t>
              </a:r>
              <a:r>
                <a:rPr lang="en-US" altLang="ko-KR" sz="900" b="1" dirty="0" err="1"/>
                <a:t>Mgrs</a:t>
              </a:r>
              <a:endParaRPr lang="ko-KR" altLang="en-US" sz="900" b="1" dirty="0"/>
            </a:p>
          </p:txBody>
        </p:sp>
        <p:sp>
          <p:nvSpPr>
            <p:cNvPr id="31" name="TextBox 92"/>
            <p:cNvSpPr txBox="1"/>
            <p:nvPr/>
          </p:nvSpPr>
          <p:spPr>
            <a:xfrm>
              <a:off x="2311409" y="6637902"/>
              <a:ext cx="1159508" cy="231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/>
                <a:t>Internal Operations</a:t>
              </a:r>
              <a:endParaRPr lang="ko-KR" altLang="en-US" sz="8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11813" y="235420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/>
                <a:t>uChat</a:t>
              </a:r>
              <a:endParaRPr lang="ko-KR" altLang="en-US" sz="900" b="1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11813" y="2897702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Hailstorm</a:t>
              </a:r>
              <a:endParaRPr lang="ko-KR" altLang="en-US" sz="9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11813" y="344119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/>
                <a:t>uDestory</a:t>
              </a:r>
              <a:endParaRPr lang="ko-KR" altLang="en-US" sz="9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11813" y="3984692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CRM</a:t>
              </a:r>
            </a:p>
            <a:p>
              <a:pPr algn="ctr"/>
              <a:r>
                <a:rPr lang="en-US" altLang="ko-KR" sz="900" b="1" dirty="0"/>
                <a:t>(salesforce.</a:t>
              </a:r>
            </a:p>
            <a:p>
              <a:pPr algn="ctr"/>
              <a:r>
                <a:rPr lang="en-US" altLang="ko-KR" sz="900" b="1" dirty="0"/>
                <a:t>com)</a:t>
              </a:r>
              <a:endParaRPr lang="ko-KR" altLang="en-US" sz="9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11813" y="452818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Logging</a:t>
              </a:r>
            </a:p>
            <a:p>
              <a:pPr algn="ctr"/>
              <a:r>
                <a:rPr lang="en-US" altLang="ko-KR" sz="900" b="1" dirty="0" err="1"/>
                <a:t>Mgmt</a:t>
              </a:r>
              <a:endParaRPr lang="ko-KR" altLang="en-US" sz="9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11813" y="5071682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Phabricator</a:t>
              </a:r>
              <a:endParaRPr lang="ko-KR" altLang="en-US" sz="9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411813" y="561517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Telemetry</a:t>
              </a:r>
              <a:endParaRPr lang="ko-KR" altLang="en-US" sz="9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411813" y="6158673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Dashboards</a:t>
              </a:r>
              <a:endParaRPr lang="ko-KR" altLang="en-US" sz="900" b="1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179652" y="2144611"/>
              <a:ext cx="1455837" cy="4804118"/>
            </a:xfrm>
            <a:prstGeom prst="roundRect">
              <a:avLst>
                <a:gd name="adj" fmla="val 7285"/>
              </a:avLst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04235"/>
              </p:ext>
            </p:extLst>
          </p:nvPr>
        </p:nvGraphicFramePr>
        <p:xfrm>
          <a:off x="3675724" y="2371680"/>
          <a:ext cx="5957796" cy="4297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9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uChat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Chat tool</a:t>
                      </a:r>
                      <a:r>
                        <a:rPr lang="en-US" altLang="ko-KR" sz="1200" baseline="0" dirty="0"/>
                        <a:t> for in-house staff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Hailstorm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/>
                        <a:t>Information Exchange Community among Uber Drivers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uDestory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Uber In-house Employee Community (estimated)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CRM</a:t>
                      </a:r>
                    </a:p>
                    <a:p>
                      <a:pPr algn="ctr" latinLnBrk="1"/>
                      <a:r>
                        <a:rPr lang="en-US" altLang="ko-KR" sz="1200" b="1" dirty="0"/>
                        <a:t>(</a:t>
                      </a:r>
                      <a:r>
                        <a:rPr lang="en-US" altLang="ko-KR" sz="1200" b="1" dirty="0" err="1"/>
                        <a:t>salesforce.com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Customer Relationship Management Solution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'Salsesforce.com’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is a cloud computing service focused on customer relationship management solutions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Logging Management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Manage the user's login status and login history for Uber applications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Phabricator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Fabricator is a Web-based software development collaboration tool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Provides code review tools, storage navigators, and change monitoring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Telemetry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One type of remote control, primarily remote collection of sensor data, remote power control, etc.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Telemetry system in Uber measures the status of Uber services across all cities and manages/controls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Dashboards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Centralized interface for information management from one screen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Box 45"/>
          <p:cNvSpPr txBox="1"/>
          <p:nvPr/>
        </p:nvSpPr>
        <p:spPr>
          <a:xfrm>
            <a:off x="3584848" y="2001252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Tools for Developers &amp; Managers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15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8640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플랫폼 구조도 상세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(13/14)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1084" y="1363013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0789" y="1363014"/>
            <a:ext cx="2574758" cy="697834"/>
          </a:xfrm>
          <a:prstGeom prst="roundRect">
            <a:avLst/>
          </a:prstGeom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Developers &amp; Managers</a:t>
            </a:r>
            <a:endParaRPr kumimoji="1" lang="ko-KR" altLang="en-US" sz="1600" b="1" dirty="0"/>
          </a:p>
        </p:txBody>
      </p:sp>
      <p:sp>
        <p:nvSpPr>
          <p:cNvPr id="9" name="텍스트 상자 31"/>
          <p:cNvSpPr txBox="1"/>
          <p:nvPr/>
        </p:nvSpPr>
        <p:spPr>
          <a:xfrm>
            <a:off x="2875547" y="1395965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1200" b="1" dirty="0">
                <a:latin typeface="+mn-ea"/>
                <a:ea typeface="+mn-ea"/>
              </a:rPr>
              <a:t>Uber</a:t>
            </a:r>
            <a:r>
              <a:rPr kumimoji="1" lang="ko-KR" altLang="en-US" sz="1200" b="1" dirty="0">
                <a:latin typeface="+mn-ea"/>
                <a:ea typeface="+mn-ea"/>
              </a:rPr>
              <a:t>를 개발하고 관리하기 위한 </a:t>
            </a:r>
            <a:r>
              <a:rPr kumimoji="1" lang="en-US" altLang="ko-KR" sz="1200" b="1" dirty="0">
                <a:latin typeface="+mn-ea"/>
                <a:ea typeface="+mn-ea"/>
              </a:rPr>
              <a:t>Developers(</a:t>
            </a:r>
            <a:r>
              <a:rPr kumimoji="1" lang="ko-KR" altLang="en-US" sz="1200" b="1" dirty="0">
                <a:latin typeface="+mn-ea"/>
                <a:ea typeface="+mn-ea"/>
              </a:rPr>
              <a:t>개발자</a:t>
            </a:r>
            <a:r>
              <a:rPr kumimoji="1" lang="en-US" altLang="ko-KR" sz="1200" b="1" dirty="0">
                <a:latin typeface="+mn-ea"/>
                <a:ea typeface="+mn-ea"/>
              </a:rPr>
              <a:t>)</a:t>
            </a:r>
            <a:r>
              <a:rPr kumimoji="1" lang="ko-KR" altLang="en-US" sz="1200" b="1" dirty="0">
                <a:latin typeface="+mn-ea"/>
                <a:ea typeface="+mn-ea"/>
              </a:rPr>
              <a:t>와 </a:t>
            </a:r>
            <a:r>
              <a:rPr kumimoji="1" lang="en-US" altLang="ko-KR" sz="1200" b="1" dirty="0">
                <a:latin typeface="+mn-ea"/>
                <a:ea typeface="+mn-ea"/>
              </a:rPr>
              <a:t>Managers(</a:t>
            </a:r>
            <a:r>
              <a:rPr kumimoji="1" lang="ko-KR" altLang="en-US" sz="1200" b="1" dirty="0">
                <a:latin typeface="+mn-ea"/>
                <a:ea typeface="+mn-ea"/>
              </a:rPr>
              <a:t>관리자</a:t>
            </a:r>
            <a:r>
              <a:rPr kumimoji="1" lang="en-US" altLang="ko-KR" sz="1200" b="1" dirty="0"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1200" b="1" dirty="0">
                <a:latin typeface="+mn-ea"/>
                <a:ea typeface="+mn-ea"/>
              </a:rPr>
              <a:t>그리고 그들이 개발 및 관리에 사용하는 다양한 개발 툴</a:t>
            </a:r>
            <a:r>
              <a:rPr kumimoji="1" lang="en-US" altLang="ko-KR" sz="1200" b="1" dirty="0">
                <a:latin typeface="+mn-ea"/>
                <a:ea typeface="+mn-ea"/>
              </a:rPr>
              <a:t>,</a:t>
            </a:r>
            <a:r>
              <a:rPr kumimoji="1" lang="ko-KR" altLang="en-US" sz="1200" b="1" dirty="0">
                <a:latin typeface="+mn-ea"/>
                <a:ea typeface="+mn-ea"/>
              </a:rPr>
              <a:t> 커뮤니케이션 툴</a:t>
            </a:r>
            <a:r>
              <a:rPr kumimoji="1" lang="en-US" altLang="ko-KR" sz="1200" b="1" dirty="0">
                <a:latin typeface="+mn-ea"/>
                <a:ea typeface="+mn-ea"/>
              </a:rPr>
              <a:t>(</a:t>
            </a:r>
            <a:r>
              <a:rPr kumimoji="1" lang="en-US" altLang="ko-KR" sz="1200" b="1" dirty="0" err="1">
                <a:latin typeface="+mn-ea"/>
                <a:ea typeface="+mn-ea"/>
              </a:rPr>
              <a:t>uChat</a:t>
            </a:r>
            <a:r>
              <a:rPr kumimoji="1" lang="en-US" altLang="ko-KR" sz="1200" b="1" dirty="0">
                <a:latin typeface="+mn-ea"/>
                <a:ea typeface="+mn-ea"/>
              </a:rPr>
              <a:t>),</a:t>
            </a:r>
            <a:r>
              <a:rPr kumimoji="1" lang="ko-KR" altLang="en-US" sz="1200" b="1" dirty="0">
                <a:latin typeface="+mn-ea"/>
                <a:ea typeface="+mn-ea"/>
              </a:rPr>
              <a:t> 관리자 시스템</a:t>
            </a:r>
            <a:r>
              <a:rPr kumimoji="1" lang="en-US" altLang="ko-KR" sz="1200" b="1" dirty="0">
                <a:latin typeface="+mn-ea"/>
                <a:ea typeface="+mn-ea"/>
              </a:rPr>
              <a:t>(CRM),</a:t>
            </a:r>
            <a:r>
              <a:rPr kumimoji="1" lang="ko-KR" altLang="en-US" sz="1200" b="1" dirty="0">
                <a:latin typeface="+mn-ea"/>
                <a:ea typeface="+mn-ea"/>
              </a:rPr>
              <a:t> 유지보수 툴</a:t>
            </a:r>
            <a:r>
              <a:rPr kumimoji="1" lang="en-US" altLang="ko-KR" sz="1200" b="1" dirty="0">
                <a:latin typeface="+mn-ea"/>
                <a:ea typeface="+mn-ea"/>
              </a:rPr>
              <a:t>(Logging </a:t>
            </a:r>
            <a:r>
              <a:rPr kumimoji="1" lang="en-US" altLang="ko-KR" sz="1200" b="1" dirty="0" err="1">
                <a:latin typeface="+mn-ea"/>
                <a:ea typeface="+mn-ea"/>
              </a:rPr>
              <a:t>Mgmt</a:t>
            </a:r>
            <a:r>
              <a:rPr kumimoji="1" lang="en-US" altLang="ko-KR" sz="1200" b="1" dirty="0">
                <a:latin typeface="+mn-ea"/>
                <a:ea typeface="+mn-ea"/>
              </a:rPr>
              <a:t>),</a:t>
            </a:r>
            <a:r>
              <a:rPr kumimoji="1" lang="ko-KR" altLang="en-US" sz="1200" b="1" dirty="0">
                <a:latin typeface="+mn-ea"/>
                <a:ea typeface="+mn-ea"/>
              </a:rPr>
              <a:t> 모니터링 툴</a:t>
            </a:r>
            <a:r>
              <a:rPr kumimoji="1" lang="en-US" altLang="ko-KR" sz="1200" b="1" dirty="0">
                <a:latin typeface="+mn-ea"/>
                <a:ea typeface="+mn-ea"/>
              </a:rPr>
              <a:t>(Dashboards)</a:t>
            </a:r>
            <a:r>
              <a:rPr kumimoji="1" lang="ko-KR" altLang="en-US" sz="1200" b="1" dirty="0">
                <a:latin typeface="+mn-ea"/>
                <a:ea typeface="+mn-ea"/>
              </a:rPr>
              <a:t> 등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05507" y="2132857"/>
            <a:ext cx="3179341" cy="4464496"/>
            <a:chOff x="214289" y="2144611"/>
            <a:chExt cx="3421200" cy="480411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14289" y="2460719"/>
              <a:ext cx="1133522" cy="4174064"/>
            </a:xfrm>
            <a:prstGeom prst="roundRect">
              <a:avLst>
                <a:gd name="adj" fmla="val 90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2666443"/>
              <a:ext cx="457404" cy="45740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3432633"/>
              <a:ext cx="457404" cy="45740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4198823"/>
              <a:ext cx="457404" cy="45740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5124037"/>
              <a:ext cx="457404" cy="45740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928" y="5890227"/>
              <a:ext cx="457404" cy="457404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2321116" y="2278438"/>
              <a:ext cx="1142082" cy="45865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7192" y="2678886"/>
              <a:ext cx="857375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KPI’s and</a:t>
              </a:r>
            </a:p>
            <a:p>
              <a:pPr algn="ctr"/>
              <a:r>
                <a:rPr lang="en-US" altLang="ko-KR" sz="900" b="1" dirty="0"/>
                <a:t>OKR’s</a:t>
              </a:r>
              <a:endParaRPr lang="ko-KR" altLang="en-US" sz="9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4533" y="3312546"/>
              <a:ext cx="857375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Revenue</a:t>
              </a:r>
            </a:p>
            <a:p>
              <a:pPr algn="ctr"/>
              <a:r>
                <a:rPr lang="en-US" altLang="ko-KR" sz="900" b="1" dirty="0" err="1"/>
                <a:t>Computati-ons</a:t>
              </a:r>
              <a:endParaRPr lang="ko-KR" altLang="en-US" sz="900" b="1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8054" y="3956282"/>
              <a:ext cx="857375" cy="984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 err="1"/>
                <a:t>Consolldat</a:t>
              </a:r>
              <a:r>
                <a:rPr lang="en-US" altLang="ko-KR" sz="900" b="1" dirty="0"/>
                <a:t>-ion across data centers, </a:t>
              </a:r>
              <a:r>
                <a:rPr lang="en-US" altLang="ko-KR" sz="900" b="1" dirty="0" err="1"/>
                <a:t>contries</a:t>
              </a:r>
              <a:endParaRPr lang="ko-KR" altLang="en-US" sz="900" b="1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93836" y="5513421"/>
              <a:ext cx="978767" cy="619676"/>
              <a:chOff x="4137254" y="6001994"/>
              <a:chExt cx="978767" cy="619676"/>
            </a:xfrm>
          </p:grpSpPr>
          <p:sp>
            <p:nvSpPr>
              <p:cNvPr id="21" name="원통[C] 187"/>
              <p:cNvSpPr/>
              <p:nvPr/>
            </p:nvSpPr>
            <p:spPr>
              <a:xfrm>
                <a:off x="4137254" y="6001994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23" name="원통[C] 188"/>
              <p:cNvSpPr/>
              <p:nvPr/>
            </p:nvSpPr>
            <p:spPr>
              <a:xfrm>
                <a:off x="4137254" y="6059845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24" name="원통[C] 189"/>
              <p:cNvSpPr/>
              <p:nvPr/>
            </p:nvSpPr>
            <p:spPr>
              <a:xfrm>
                <a:off x="4137254" y="6118087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ko-KR" sz="800" b="1" dirty="0"/>
                  <a:t>Vertica</a:t>
                </a:r>
                <a:endParaRPr kumimoji="1" lang="ko-KR" altLang="en-US" sz="800" b="1" dirty="0"/>
              </a:p>
            </p:txBody>
          </p:sp>
        </p:grpSp>
        <p:sp>
          <p:nvSpPr>
            <p:cNvPr id="25" name="TextBox 92"/>
            <p:cNvSpPr txBox="1"/>
            <p:nvPr/>
          </p:nvSpPr>
          <p:spPr>
            <a:xfrm>
              <a:off x="218509" y="6250056"/>
              <a:ext cx="1159508" cy="364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Data Warehousing,</a:t>
              </a:r>
            </a:p>
            <a:p>
              <a:pPr algn="ctr"/>
              <a:r>
                <a:rPr lang="en-US" altLang="ko-KR" sz="800" b="1" dirty="0"/>
                <a:t>ETL, Reporting</a:t>
              </a:r>
              <a:endParaRPr lang="ko-KR" altLang="en-US" sz="800" b="1" dirty="0"/>
            </a:p>
          </p:txBody>
        </p:sp>
        <p:sp>
          <p:nvSpPr>
            <p:cNvPr id="26" name="TextBox 44"/>
            <p:cNvSpPr txBox="1"/>
            <p:nvPr/>
          </p:nvSpPr>
          <p:spPr>
            <a:xfrm>
              <a:off x="1450881" y="3122616"/>
              <a:ext cx="695499" cy="24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 err="1"/>
                <a:t>Ciy</a:t>
              </a:r>
              <a:r>
                <a:rPr lang="en-US" altLang="ko-KR" sz="900" b="1" dirty="0"/>
                <a:t> </a:t>
              </a:r>
              <a:r>
                <a:rPr lang="en-US" altLang="ko-KR" sz="900" b="1" dirty="0" err="1"/>
                <a:t>Mgrs</a:t>
              </a:r>
              <a:endParaRPr lang="ko-KR" altLang="en-US" sz="900" b="1" dirty="0"/>
            </a:p>
          </p:txBody>
        </p:sp>
        <p:sp>
          <p:nvSpPr>
            <p:cNvPr id="27" name="TextBox 44"/>
            <p:cNvSpPr txBox="1"/>
            <p:nvPr/>
          </p:nvSpPr>
          <p:spPr>
            <a:xfrm>
              <a:off x="1536656" y="3867932"/>
              <a:ext cx="514379" cy="24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/>
                <a:t>Mgmt</a:t>
              </a:r>
              <a:endParaRPr lang="ko-KR" altLang="en-US" sz="900" b="1" dirty="0"/>
            </a:p>
          </p:txBody>
        </p:sp>
        <p:sp>
          <p:nvSpPr>
            <p:cNvPr id="28" name="TextBox 44"/>
            <p:cNvSpPr txBox="1"/>
            <p:nvPr/>
          </p:nvSpPr>
          <p:spPr>
            <a:xfrm>
              <a:off x="1449659" y="4629335"/>
              <a:ext cx="733447" cy="397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System</a:t>
              </a:r>
            </a:p>
            <a:p>
              <a:pPr algn="ctr"/>
              <a:r>
                <a:rPr lang="en-US" altLang="ko-KR" sz="900" b="1" dirty="0" err="1"/>
                <a:t>Relaibility</a:t>
              </a:r>
              <a:endParaRPr lang="ko-KR" altLang="en-US" sz="900" b="1" dirty="0"/>
            </a:p>
          </p:txBody>
        </p:sp>
        <p:sp>
          <p:nvSpPr>
            <p:cNvPr id="29" name="TextBox 44"/>
            <p:cNvSpPr txBox="1"/>
            <p:nvPr/>
          </p:nvSpPr>
          <p:spPr>
            <a:xfrm>
              <a:off x="1360873" y="5555878"/>
              <a:ext cx="8659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/>
                <a:t>Developers</a:t>
              </a:r>
              <a:endParaRPr lang="ko-KR" altLang="en-US" sz="900" b="1" dirty="0"/>
            </a:p>
          </p:txBody>
        </p:sp>
        <p:sp>
          <p:nvSpPr>
            <p:cNvPr id="30" name="TextBox 44"/>
            <p:cNvSpPr txBox="1"/>
            <p:nvPr/>
          </p:nvSpPr>
          <p:spPr>
            <a:xfrm>
              <a:off x="1357311" y="6320407"/>
              <a:ext cx="962865" cy="248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/>
                <a:t>Product </a:t>
              </a:r>
              <a:r>
                <a:rPr lang="en-US" altLang="ko-KR" sz="900" b="1" dirty="0" err="1"/>
                <a:t>Mgrs</a:t>
              </a:r>
              <a:endParaRPr lang="ko-KR" altLang="en-US" sz="900" b="1" dirty="0"/>
            </a:p>
          </p:txBody>
        </p:sp>
        <p:sp>
          <p:nvSpPr>
            <p:cNvPr id="31" name="TextBox 92"/>
            <p:cNvSpPr txBox="1"/>
            <p:nvPr/>
          </p:nvSpPr>
          <p:spPr>
            <a:xfrm>
              <a:off x="2311409" y="6637902"/>
              <a:ext cx="1159508" cy="231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/>
                <a:t>Internal Operations</a:t>
              </a:r>
              <a:endParaRPr lang="ko-KR" altLang="en-US" sz="8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11813" y="235420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/>
                <a:t>uChat</a:t>
              </a:r>
              <a:endParaRPr lang="ko-KR" altLang="en-US" sz="900" b="1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11813" y="2897702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Hailstorm</a:t>
              </a:r>
              <a:endParaRPr lang="ko-KR" altLang="en-US" sz="9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411813" y="344119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 err="1"/>
                <a:t>uDestory</a:t>
              </a:r>
              <a:endParaRPr lang="ko-KR" altLang="en-US" sz="9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411813" y="3984692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CRM</a:t>
              </a:r>
            </a:p>
            <a:p>
              <a:pPr algn="ctr"/>
              <a:r>
                <a:rPr lang="en-US" altLang="ko-KR" sz="900" b="1" dirty="0"/>
                <a:t>(salesforce.</a:t>
              </a:r>
            </a:p>
            <a:p>
              <a:pPr algn="ctr"/>
              <a:r>
                <a:rPr lang="en-US" altLang="ko-KR" sz="900" b="1" dirty="0"/>
                <a:t>com)</a:t>
              </a:r>
              <a:endParaRPr lang="ko-KR" altLang="en-US" sz="9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11813" y="452818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Logging</a:t>
              </a:r>
            </a:p>
            <a:p>
              <a:pPr algn="ctr"/>
              <a:r>
                <a:rPr lang="en-US" altLang="ko-KR" sz="900" b="1" dirty="0" err="1"/>
                <a:t>Mgmt</a:t>
              </a:r>
              <a:endParaRPr lang="ko-KR" altLang="en-US" sz="9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11813" y="5071682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Phabricator</a:t>
              </a:r>
              <a:endParaRPr lang="ko-KR" altLang="en-US" sz="9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411813" y="5615177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Telemetry</a:t>
              </a:r>
              <a:endParaRPr lang="ko-KR" altLang="en-US" sz="9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411813" y="6158673"/>
              <a:ext cx="969690" cy="491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Dashboards</a:t>
              </a:r>
              <a:endParaRPr lang="ko-KR" altLang="en-US" sz="900" b="1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179652" y="2144611"/>
              <a:ext cx="1455837" cy="4804118"/>
            </a:xfrm>
            <a:prstGeom prst="roundRect">
              <a:avLst>
                <a:gd name="adj" fmla="val 7285"/>
              </a:avLst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266501"/>
              </p:ext>
            </p:extLst>
          </p:nvPr>
        </p:nvGraphicFramePr>
        <p:xfrm>
          <a:off x="3675724" y="2503284"/>
          <a:ext cx="5957796" cy="3931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9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uChat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사내 직원용 채팅 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Hailstorm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Driver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들간의 정보 교류 커뮤니티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uDestory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 사내 직원용 커뮤니티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추정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CRM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200" b="1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salesforce.com</a:t>
                      </a:r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고객관계관리 솔루션</a:t>
                      </a: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세일즈포스닷컴은 고객관계관리 솔루션을 중심으로 한 클라우드 컴퓨팅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Logging Management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 어플리케이션에 대한 사용자의 로그인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상태와 로그인 이력을 관리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Phabricator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Phabricator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웹 기반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소프트웨어 개발 협업 도구</a:t>
                      </a: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코드 리뷰 도구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저장소 탐색기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변경 사항 감시 등 기능을 제공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Telemetry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원격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제어의 한 종류로 주로 센서 데이터 원격 수집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원격 전원 제어 등이 있음</a:t>
                      </a:r>
                      <a:endParaRPr lang="en-US" altLang="ko-KR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우버에서의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Telemetry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시스템은 모든 도시에 걸쳐있는 우버 서비스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현황을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계측하고 관리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Dashboards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화면에서 다양한 정보를 중앙 집중적으로 관리할 수 있는 인터페이스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Box 45"/>
          <p:cNvSpPr txBox="1"/>
          <p:nvPr/>
        </p:nvSpPr>
        <p:spPr>
          <a:xfrm>
            <a:off x="3584848" y="2132856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Tools for Developers &amp; Managers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381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플랫폼 구조도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(3/3)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11" y="1196752"/>
            <a:ext cx="9510917" cy="52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92170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Platform Architecture Detail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(14/14)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01084" y="1124744"/>
            <a:ext cx="7032464" cy="864092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0789" y="1124748"/>
            <a:ext cx="2574758" cy="86409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Data Storage</a:t>
            </a:r>
            <a:endParaRPr kumimoji="1" lang="ko-KR" altLang="en-US" sz="1600" b="1" dirty="0"/>
          </a:p>
        </p:txBody>
      </p:sp>
      <p:sp>
        <p:nvSpPr>
          <p:cNvPr id="43" name="텍스트 상자 32"/>
          <p:cNvSpPr txBox="1"/>
          <p:nvPr/>
        </p:nvSpPr>
        <p:spPr>
          <a:xfrm>
            <a:off x="2875547" y="1157843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200" b="1" dirty="0"/>
              <a:t>Data Storage for storing and managing data arising from Uber platforms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200" b="1" dirty="0"/>
              <a:t>Store various types of data (user information, multimedia(image, video, etc.), SNS data, history information, maps, and paths) in DBMS for each File System's type – Cassandra, MySQL, Mongo DB, etc.</a:t>
            </a:r>
            <a:endParaRPr kumimoji="1" lang="ko-KR" altLang="en-US" sz="1200" b="1" dirty="0"/>
          </a:p>
        </p:txBody>
      </p:sp>
      <p:grpSp>
        <p:nvGrpSpPr>
          <p:cNvPr id="69" name="그룹 68"/>
          <p:cNvGrpSpPr/>
          <p:nvPr/>
        </p:nvGrpSpPr>
        <p:grpSpPr>
          <a:xfrm>
            <a:off x="1280592" y="2060848"/>
            <a:ext cx="7416824" cy="1119118"/>
            <a:chOff x="2000672" y="2420888"/>
            <a:chExt cx="6364749" cy="1119118"/>
          </a:xfrm>
        </p:grpSpPr>
        <p:sp>
          <p:nvSpPr>
            <p:cNvPr id="70" name="직사각형 69"/>
            <p:cNvSpPr/>
            <p:nvPr/>
          </p:nvSpPr>
          <p:spPr>
            <a:xfrm>
              <a:off x="2078175" y="2527335"/>
              <a:ext cx="6246564" cy="9425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236045" y="2716605"/>
              <a:ext cx="978767" cy="619676"/>
              <a:chOff x="4137254" y="6001994"/>
              <a:chExt cx="978767" cy="619676"/>
            </a:xfrm>
          </p:grpSpPr>
          <p:sp>
            <p:nvSpPr>
              <p:cNvPr id="89" name="원통[C] 62"/>
              <p:cNvSpPr/>
              <p:nvPr/>
            </p:nvSpPr>
            <p:spPr>
              <a:xfrm>
                <a:off x="4137254" y="6001994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0" name="원통[C] 113"/>
              <p:cNvSpPr/>
              <p:nvPr/>
            </p:nvSpPr>
            <p:spPr>
              <a:xfrm>
                <a:off x="4137254" y="6059845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1" name="원통[C] 114"/>
              <p:cNvSpPr/>
              <p:nvPr/>
            </p:nvSpPr>
            <p:spPr>
              <a:xfrm>
                <a:off x="4137254" y="6118087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ko-KR" sz="900" b="1" dirty="0"/>
                  <a:t>Cassandra</a:t>
                </a:r>
                <a:endParaRPr kumimoji="1" lang="ko-KR" altLang="en-US" sz="900" b="1" dirty="0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3379905" y="2726426"/>
              <a:ext cx="978767" cy="619676"/>
              <a:chOff x="4137254" y="6001994"/>
              <a:chExt cx="978767" cy="619676"/>
            </a:xfrm>
          </p:grpSpPr>
          <p:sp>
            <p:nvSpPr>
              <p:cNvPr id="86" name="원통[C] 116"/>
              <p:cNvSpPr/>
              <p:nvPr/>
            </p:nvSpPr>
            <p:spPr>
              <a:xfrm>
                <a:off x="4137254" y="6001994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7" name="원통[C] 117"/>
              <p:cNvSpPr/>
              <p:nvPr/>
            </p:nvSpPr>
            <p:spPr>
              <a:xfrm>
                <a:off x="4137254" y="6059845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8" name="원통[C] 118"/>
              <p:cNvSpPr/>
              <p:nvPr/>
            </p:nvSpPr>
            <p:spPr>
              <a:xfrm>
                <a:off x="4137254" y="6118087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ko-KR" sz="900" b="1" dirty="0" err="1"/>
                  <a:t>Riak</a:t>
                </a:r>
                <a:endParaRPr kumimoji="1" lang="ko-KR" altLang="en-US" sz="900" b="1" dirty="0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712073" y="2735290"/>
              <a:ext cx="978767" cy="619676"/>
              <a:chOff x="4137254" y="6001994"/>
              <a:chExt cx="978767" cy="619676"/>
            </a:xfrm>
          </p:grpSpPr>
          <p:sp>
            <p:nvSpPr>
              <p:cNvPr id="83" name="원통[C] 120"/>
              <p:cNvSpPr/>
              <p:nvPr/>
            </p:nvSpPr>
            <p:spPr>
              <a:xfrm>
                <a:off x="4137254" y="6001994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4" name="원통[C] 121"/>
              <p:cNvSpPr/>
              <p:nvPr/>
            </p:nvSpPr>
            <p:spPr>
              <a:xfrm>
                <a:off x="4137254" y="6059845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5" name="원통[C] 122"/>
              <p:cNvSpPr/>
              <p:nvPr/>
            </p:nvSpPr>
            <p:spPr>
              <a:xfrm>
                <a:off x="4137254" y="6118087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ko-KR" sz="900" b="1" dirty="0"/>
                  <a:t>MySQL</a:t>
                </a:r>
                <a:endParaRPr kumimoji="1" lang="ko-KR" altLang="en-US" sz="900" b="1" dirty="0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6026931" y="2759611"/>
              <a:ext cx="978767" cy="619676"/>
              <a:chOff x="4137254" y="6001994"/>
              <a:chExt cx="978767" cy="619676"/>
            </a:xfrm>
          </p:grpSpPr>
          <p:sp>
            <p:nvSpPr>
              <p:cNvPr id="80" name="원통[C] 124"/>
              <p:cNvSpPr/>
              <p:nvPr/>
            </p:nvSpPr>
            <p:spPr>
              <a:xfrm>
                <a:off x="4137254" y="6001994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1" name="원통[C] 125"/>
              <p:cNvSpPr/>
              <p:nvPr/>
            </p:nvSpPr>
            <p:spPr>
              <a:xfrm>
                <a:off x="4137254" y="6059845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2" name="원통[C] 126"/>
              <p:cNvSpPr/>
              <p:nvPr/>
            </p:nvSpPr>
            <p:spPr>
              <a:xfrm>
                <a:off x="4137254" y="6118087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ko-KR" sz="900" b="1" dirty="0"/>
                  <a:t>Mongo DB</a:t>
                </a:r>
                <a:endParaRPr kumimoji="1" lang="ko-KR" altLang="en-US" sz="900" b="1" dirty="0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7161081" y="2738890"/>
              <a:ext cx="978767" cy="619676"/>
              <a:chOff x="4137254" y="6001994"/>
              <a:chExt cx="978767" cy="619676"/>
            </a:xfrm>
          </p:grpSpPr>
          <p:sp>
            <p:nvSpPr>
              <p:cNvPr id="77" name="원통[C] 128"/>
              <p:cNvSpPr/>
              <p:nvPr/>
            </p:nvSpPr>
            <p:spPr>
              <a:xfrm>
                <a:off x="4137254" y="6001994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8" name="원통[C] 129"/>
              <p:cNvSpPr/>
              <p:nvPr/>
            </p:nvSpPr>
            <p:spPr>
              <a:xfrm>
                <a:off x="4137254" y="6059845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9" name="원통[C] 130"/>
              <p:cNvSpPr/>
              <p:nvPr/>
            </p:nvSpPr>
            <p:spPr>
              <a:xfrm>
                <a:off x="4137254" y="6118087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ko-KR" sz="900" b="1" dirty="0" err="1"/>
                  <a:t>Postgress</a:t>
                </a:r>
                <a:r>
                  <a:rPr kumimoji="1" lang="en-US" altLang="ko-KR" sz="900" b="1" dirty="0"/>
                  <a:t> SQL</a:t>
                </a:r>
              </a:p>
              <a:p>
                <a:pPr algn="ctr"/>
                <a:r>
                  <a:rPr kumimoji="1" lang="en-US" altLang="ko-KR" sz="900" b="1" dirty="0"/>
                  <a:t>(almost removed)</a:t>
                </a:r>
                <a:endParaRPr kumimoji="1" lang="ko-KR" altLang="en-US" sz="900" b="1" dirty="0"/>
              </a:p>
            </p:txBody>
          </p:sp>
        </p:grpSp>
        <p:sp>
          <p:nvSpPr>
            <p:cNvPr id="76" name="모서리가 둥근 직사각형 75"/>
            <p:cNvSpPr/>
            <p:nvPr/>
          </p:nvSpPr>
          <p:spPr>
            <a:xfrm>
              <a:off x="2000672" y="2420888"/>
              <a:ext cx="6364749" cy="1119118"/>
            </a:xfrm>
            <a:prstGeom prst="roundRect">
              <a:avLst>
                <a:gd name="adj" fmla="val 9697"/>
              </a:avLst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143668"/>
              </p:ext>
            </p:extLst>
          </p:nvPr>
        </p:nvGraphicFramePr>
        <p:xfrm>
          <a:off x="1260278" y="3255252"/>
          <a:ext cx="7437137" cy="34747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748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Cassandra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Apache Cassandra is a free-to-open source distributed NoSQL database management system that delivers high performance without a single point of failure while storage for high-capacity data management across servers.</a:t>
                      </a:r>
                      <a:endParaRPr lang="en-US" altLang="ko-KR" sz="1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Riak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The NoSQL DBMS developed by Basho.com takes the key-value storage format and uses the document-stored data base format.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MySQL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Open source Relational </a:t>
                      </a:r>
                      <a:r>
                        <a:rPr lang="en-US" altLang="ko-KR" sz="1200" dirty="0" err="1"/>
                        <a:t>DataBase</a:t>
                      </a:r>
                      <a:r>
                        <a:rPr lang="en-US" altLang="ko-KR" sz="1200" dirty="0"/>
                        <a:t> Management System (RDBMS) using SQL, the standard database query language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It is currently the only database storage in Uber that supports SQL, and it is assumed that it will primarily store relational databases such as user information</a:t>
                      </a:r>
                      <a:endParaRPr lang="en-US" altLang="ko-KR" sz="1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Mongo DB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/>
                        <a:t>MongoDB is a cross-platform docking-oriented database system that is NoSQL DB, easy to process dynamic schema documents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427415"/>
                  </a:ext>
                </a:extLst>
              </a:tr>
              <a:tr h="330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Progress SQL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/>
                        <a:t>In the past, developers used MySQL or other DBMS that supports SQL frequently, but now they rarely use because many DBMS supports big data are appeared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01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3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8640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플랫폼 구조도 상세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(14/14)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88704" y="1340768"/>
            <a:ext cx="7444844" cy="864092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0789" y="1340772"/>
            <a:ext cx="2059923" cy="86409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Data Storage</a:t>
            </a:r>
            <a:endParaRPr kumimoji="1" lang="ko-KR" altLang="en-US" sz="1600" b="1" dirty="0"/>
          </a:p>
        </p:txBody>
      </p:sp>
      <p:sp>
        <p:nvSpPr>
          <p:cNvPr id="43" name="텍스트 상자 32"/>
          <p:cNvSpPr txBox="1"/>
          <p:nvPr/>
        </p:nvSpPr>
        <p:spPr>
          <a:xfrm>
            <a:off x="2432720" y="1373867"/>
            <a:ext cx="730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Uber 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플랫폼에서 발생하는 데이터를 저장하고 관리하기 위한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Storage</a:t>
            </a:r>
          </a:p>
          <a:p>
            <a:pPr marL="285750" indent="-285750" algn="just">
              <a:buFont typeface="Arial" charset="0"/>
              <a:buChar char="•"/>
            </a:pP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데이터의 다양한 타입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 정보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멀티미디어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동영상 등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),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SNS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이력정보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지도 및 경로 등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각각의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System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성격에 맞는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DBMS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저장 </a:t>
            </a:r>
            <a:r>
              <a:rPr kumimoji="1" lang="mr-IN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–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Cassandra, MySQL, Mongo DB 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1280592" y="2276872"/>
            <a:ext cx="7416824" cy="1119118"/>
            <a:chOff x="2000672" y="2420888"/>
            <a:chExt cx="6364749" cy="1119118"/>
          </a:xfrm>
        </p:grpSpPr>
        <p:sp>
          <p:nvSpPr>
            <p:cNvPr id="70" name="직사각형 69"/>
            <p:cNvSpPr/>
            <p:nvPr/>
          </p:nvSpPr>
          <p:spPr>
            <a:xfrm>
              <a:off x="2078175" y="2527335"/>
              <a:ext cx="6246564" cy="9425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236045" y="2716605"/>
              <a:ext cx="978767" cy="619676"/>
              <a:chOff x="4137254" y="6001994"/>
              <a:chExt cx="978767" cy="619676"/>
            </a:xfrm>
          </p:grpSpPr>
          <p:sp>
            <p:nvSpPr>
              <p:cNvPr id="89" name="원통[C] 62"/>
              <p:cNvSpPr/>
              <p:nvPr/>
            </p:nvSpPr>
            <p:spPr>
              <a:xfrm>
                <a:off x="4137254" y="6001994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0" name="원통[C] 113"/>
              <p:cNvSpPr/>
              <p:nvPr/>
            </p:nvSpPr>
            <p:spPr>
              <a:xfrm>
                <a:off x="4137254" y="6059845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1" name="원통[C] 114"/>
              <p:cNvSpPr/>
              <p:nvPr/>
            </p:nvSpPr>
            <p:spPr>
              <a:xfrm>
                <a:off x="4137254" y="6118087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ko-KR" sz="900" b="1" dirty="0"/>
                  <a:t>Cassandra</a:t>
                </a:r>
                <a:endParaRPr kumimoji="1" lang="ko-KR" altLang="en-US" sz="900" b="1" dirty="0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3379905" y="2726426"/>
              <a:ext cx="978767" cy="619676"/>
              <a:chOff x="4137254" y="6001994"/>
              <a:chExt cx="978767" cy="619676"/>
            </a:xfrm>
          </p:grpSpPr>
          <p:sp>
            <p:nvSpPr>
              <p:cNvPr id="86" name="원통[C] 116"/>
              <p:cNvSpPr/>
              <p:nvPr/>
            </p:nvSpPr>
            <p:spPr>
              <a:xfrm>
                <a:off x="4137254" y="6001994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7" name="원통[C] 117"/>
              <p:cNvSpPr/>
              <p:nvPr/>
            </p:nvSpPr>
            <p:spPr>
              <a:xfrm>
                <a:off x="4137254" y="6059845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8" name="원통[C] 118"/>
              <p:cNvSpPr/>
              <p:nvPr/>
            </p:nvSpPr>
            <p:spPr>
              <a:xfrm>
                <a:off x="4137254" y="6118087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ko-KR" sz="900" b="1" dirty="0" err="1"/>
                  <a:t>Riak</a:t>
                </a:r>
                <a:endParaRPr kumimoji="1" lang="ko-KR" altLang="en-US" sz="900" b="1" dirty="0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712073" y="2735290"/>
              <a:ext cx="978767" cy="619676"/>
              <a:chOff x="4137254" y="6001994"/>
              <a:chExt cx="978767" cy="619676"/>
            </a:xfrm>
          </p:grpSpPr>
          <p:sp>
            <p:nvSpPr>
              <p:cNvPr id="83" name="원통[C] 120"/>
              <p:cNvSpPr/>
              <p:nvPr/>
            </p:nvSpPr>
            <p:spPr>
              <a:xfrm>
                <a:off x="4137254" y="6001994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4" name="원통[C] 121"/>
              <p:cNvSpPr/>
              <p:nvPr/>
            </p:nvSpPr>
            <p:spPr>
              <a:xfrm>
                <a:off x="4137254" y="6059845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5" name="원통[C] 122"/>
              <p:cNvSpPr/>
              <p:nvPr/>
            </p:nvSpPr>
            <p:spPr>
              <a:xfrm>
                <a:off x="4137254" y="6118087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ko-KR" sz="900" b="1" dirty="0"/>
                  <a:t>MySQL</a:t>
                </a:r>
                <a:endParaRPr kumimoji="1" lang="ko-KR" altLang="en-US" sz="900" b="1" dirty="0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6026931" y="2759611"/>
              <a:ext cx="978767" cy="619676"/>
              <a:chOff x="4137254" y="6001994"/>
              <a:chExt cx="978767" cy="619676"/>
            </a:xfrm>
          </p:grpSpPr>
          <p:sp>
            <p:nvSpPr>
              <p:cNvPr id="80" name="원통[C] 124"/>
              <p:cNvSpPr/>
              <p:nvPr/>
            </p:nvSpPr>
            <p:spPr>
              <a:xfrm>
                <a:off x="4137254" y="6001994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1" name="원통[C] 125"/>
              <p:cNvSpPr/>
              <p:nvPr/>
            </p:nvSpPr>
            <p:spPr>
              <a:xfrm>
                <a:off x="4137254" y="6059845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2" name="원통[C] 126"/>
              <p:cNvSpPr/>
              <p:nvPr/>
            </p:nvSpPr>
            <p:spPr>
              <a:xfrm>
                <a:off x="4137254" y="6118087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ko-KR" sz="900" b="1" dirty="0"/>
                  <a:t>Mongo DB</a:t>
                </a:r>
                <a:endParaRPr kumimoji="1" lang="ko-KR" altLang="en-US" sz="900" b="1" dirty="0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7161081" y="2738890"/>
              <a:ext cx="978767" cy="619676"/>
              <a:chOff x="4137254" y="6001994"/>
              <a:chExt cx="978767" cy="619676"/>
            </a:xfrm>
          </p:grpSpPr>
          <p:sp>
            <p:nvSpPr>
              <p:cNvPr id="77" name="원통[C] 128"/>
              <p:cNvSpPr/>
              <p:nvPr/>
            </p:nvSpPr>
            <p:spPr>
              <a:xfrm>
                <a:off x="4137254" y="6001994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8" name="원통[C] 129"/>
              <p:cNvSpPr/>
              <p:nvPr/>
            </p:nvSpPr>
            <p:spPr>
              <a:xfrm>
                <a:off x="4137254" y="6059845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9" name="원통[C] 130"/>
              <p:cNvSpPr/>
              <p:nvPr/>
            </p:nvSpPr>
            <p:spPr>
              <a:xfrm>
                <a:off x="4137254" y="6118087"/>
                <a:ext cx="978767" cy="50358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ko-KR" sz="900" b="1" dirty="0" err="1"/>
                  <a:t>Postgress</a:t>
                </a:r>
                <a:r>
                  <a:rPr kumimoji="1" lang="en-US" altLang="ko-KR" sz="900" b="1" dirty="0"/>
                  <a:t> SQL</a:t>
                </a:r>
              </a:p>
              <a:p>
                <a:pPr algn="ctr"/>
                <a:r>
                  <a:rPr kumimoji="1" lang="en-US" altLang="ko-KR" sz="900" b="1" dirty="0"/>
                  <a:t>(almost removed)</a:t>
                </a:r>
                <a:endParaRPr kumimoji="1" lang="ko-KR" altLang="en-US" sz="900" b="1" dirty="0"/>
              </a:p>
            </p:txBody>
          </p:sp>
        </p:grpSp>
        <p:sp>
          <p:nvSpPr>
            <p:cNvPr id="76" name="모서리가 둥근 직사각형 75"/>
            <p:cNvSpPr/>
            <p:nvPr/>
          </p:nvSpPr>
          <p:spPr>
            <a:xfrm>
              <a:off x="2000672" y="2420888"/>
              <a:ext cx="6364749" cy="1119118"/>
            </a:xfrm>
            <a:prstGeom prst="roundRect">
              <a:avLst>
                <a:gd name="adj" fmla="val 9697"/>
              </a:avLst>
            </a:prstGeom>
            <a:no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84253"/>
              </p:ext>
            </p:extLst>
          </p:nvPr>
        </p:nvGraphicFramePr>
        <p:xfrm>
          <a:off x="1260278" y="3471276"/>
          <a:ext cx="7437137" cy="31089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32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Cassandra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Apache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Cassandra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자유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오픈 소스 </a:t>
                      </a:r>
                      <a:r>
                        <a:rPr lang="ko-KR" altLang="en-US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분산형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NoSQL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데이터베이스 관리 시스템의 하나로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단일 </a:t>
                      </a:r>
                      <a:r>
                        <a:rPr lang="ko-KR" altLang="en-US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장애점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없이 고성능을 제공하면서 수많은 서버 간의 대용량 데이터 관리를 위한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Riak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Basho.com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에서 개발한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NoSQL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데이터베이스 관리 시스템으로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Key-Value </a:t>
                      </a:r>
                      <a:r>
                        <a:rPr lang="ko-KR" altLang="en-US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저장형식을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취하며 문서 </a:t>
                      </a:r>
                      <a:r>
                        <a:rPr lang="ko-KR" altLang="en-US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저장형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데이터 베이스 형식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MySQL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표준 데이터베이스 질의 언어인 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SQL</a:t>
                      </a:r>
                      <a:r>
                        <a:rPr lang="ko-KR" altLang="en-US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사용하는 공개 소스 관계형 데이터베이스 관리 시스템</a:t>
                      </a: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(RDBMS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: Relational Data Base Management System)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lang="ko-KR" altLang="en-US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우버의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데이터베이스 스토리지에서 유일하게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SQL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지원하며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주로 사용자 정보와 같은 관계형 데이터베이스의 저장을 할 것으로 추측됨</a:t>
                      </a: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Mongo DB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MongoDB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크로스 플랫폼 도큐먼트 지향 데이터베이스 시스템으로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NoSQL </a:t>
                      </a:r>
                      <a:r>
                        <a:rPr lang="ko-KR" altLang="en-US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데이터비스이며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동적 </a:t>
                      </a:r>
                      <a:r>
                        <a:rPr lang="ko-KR" altLang="en-US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스키마형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문서들의 처리에 용이함</a:t>
                      </a: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427415"/>
                  </a:ext>
                </a:extLst>
              </a:tr>
              <a:tr h="330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Progress SQL</a:t>
                      </a:r>
                      <a:endParaRPr lang="ko-KR" altLang="en-US" sz="12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과거에는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MySQL 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외에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SQL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지원하는 다른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DBMS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사용했으나 현재는 다양한 빅데이터 관리용 </a:t>
                      </a: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DBMS</a:t>
                      </a:r>
                      <a:r>
                        <a:rPr lang="ko-KR" altLang="en-US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 등장해 거의 사용하지 </a:t>
                      </a:r>
                      <a:r>
                        <a:rPr lang="ko-KR" altLang="en-US" sz="1200" baseline="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않고있음</a:t>
                      </a:r>
                      <a:endParaRPr lang="en-US" altLang="ko-KR" sz="1200" baseline="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01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25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88569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Platform Architecture Detail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76275"/>
              </p:ext>
            </p:extLst>
          </p:nvPr>
        </p:nvGraphicFramePr>
        <p:xfrm>
          <a:off x="2890726" y="2420888"/>
          <a:ext cx="6604000" cy="37320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8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Rider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Passengers requesting vehicle carpool or other services (EATS, Freight, Rush)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Driver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Drivers who register vehicle information and drive carpool services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</a:t>
                      </a:r>
                      <a:r>
                        <a:rPr lang="en-US" altLang="ko-KR" sz="1200" b="1" baseline="30000" dirty="0"/>
                        <a:t>rd</a:t>
                      </a:r>
                      <a:r>
                        <a:rPr lang="en-US" altLang="ko-KR" sz="1200" b="1" dirty="0"/>
                        <a:t> Party Service Providers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Third-party app that works with Uber as a third-party service provider, typically includes SNS services, Google Maps, etc.</a:t>
                      </a:r>
                      <a:endParaRPr lang="en-US" altLang="ko-KR" sz="1200" baseline="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Google Maps navigates the path to Google Maps allows the Google Maps application to request Uber carpooling directly to that path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Restaurant Owners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Restaurant owner who provides restaurant information and menu in EATS service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Freight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Cargo vehicle drivers in Freight service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68952" y="206084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Users</a:t>
            </a:r>
            <a:endParaRPr lang="ko-KR" altLang="en-US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01084" y="1340774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0789" y="1340768"/>
            <a:ext cx="2574758" cy="697834"/>
          </a:xfrm>
          <a:prstGeom prst="roundRect">
            <a:avLst/>
          </a:prstGeom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Users &amp; Services</a:t>
            </a:r>
            <a:endParaRPr kumimoji="1" lang="ko-KR" altLang="en-US" sz="1600" b="1" dirty="0"/>
          </a:p>
        </p:txBody>
      </p:sp>
      <p:sp>
        <p:nvSpPr>
          <p:cNvPr id="30" name="텍스트 상자 23"/>
          <p:cNvSpPr txBox="1"/>
          <p:nvPr/>
        </p:nvSpPr>
        <p:spPr>
          <a:xfrm>
            <a:off x="2875548" y="1373327"/>
            <a:ext cx="685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Users who uses Uber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Rider, Driver, External service provider,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restaurant owner,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Freight</a:t>
            </a:r>
          </a:p>
          <a:p>
            <a:pPr marL="285750" indent="-285750" algn="just">
              <a:buFont typeface="Arial" charset="0"/>
              <a:buChar char="•"/>
            </a:pP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Services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EATS(food delivery),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Rider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Driver(Carpool),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Freight(freight service),</a:t>
            </a:r>
            <a:r>
              <a:rPr kumimoji="1" lang="ko-KR" altLang="en-US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en-US" altLang="ko-KR" sz="1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Rush(delivery services for general merchandise(flowers, market, etc.))</a:t>
            </a:r>
            <a:endParaRPr kumimoji="1" lang="ko-KR" altLang="en-US" sz="11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9" y="2372348"/>
            <a:ext cx="457404" cy="45740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9" y="3037491"/>
            <a:ext cx="457404" cy="45740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89" y="3677234"/>
            <a:ext cx="457404" cy="45740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9" y="4634477"/>
            <a:ext cx="457404" cy="45740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9" y="5375820"/>
            <a:ext cx="457404" cy="457404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1305647" y="2339807"/>
            <a:ext cx="1144086" cy="3789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21447" y="2778033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Rider</a:t>
            </a:r>
            <a:endParaRPr lang="ko-KR" alt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2716" y="3444632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Driver</a:t>
            </a:r>
            <a:endParaRPr lang="ko-KR" alt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88841" y="4102941"/>
            <a:ext cx="756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r>
              <a:rPr lang="en-US" altLang="ko-KR" sz="1000" b="1" baseline="30000" dirty="0"/>
              <a:t>rd</a:t>
            </a:r>
            <a:r>
              <a:rPr lang="en-US" altLang="ko-KR" sz="1000" b="1" dirty="0"/>
              <a:t> Party</a:t>
            </a:r>
          </a:p>
          <a:p>
            <a:pPr algn="ctr"/>
            <a:r>
              <a:rPr lang="en-US" altLang="ko-KR" sz="1000" b="1" dirty="0"/>
              <a:t>Service</a:t>
            </a:r>
          </a:p>
          <a:p>
            <a:pPr algn="ctr"/>
            <a:r>
              <a:rPr lang="en-US" altLang="ko-KR" sz="1000" b="1" dirty="0"/>
              <a:t>Providers</a:t>
            </a:r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6363" y="5047719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Restaurant</a:t>
            </a:r>
          </a:p>
          <a:p>
            <a:pPr algn="ctr"/>
            <a:r>
              <a:rPr lang="en-US" altLang="ko-KR" sz="1000" b="1" dirty="0"/>
              <a:t>Owners</a:t>
            </a:r>
            <a:endParaRPr lang="ko-KR" alt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0708" y="5774661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Freight</a:t>
            </a:r>
            <a:endParaRPr lang="ko-KR" altLang="en-US" sz="1000" b="1" dirty="0"/>
          </a:p>
        </p:txBody>
      </p:sp>
      <p:sp>
        <p:nvSpPr>
          <p:cNvPr id="42" name="직사각형 41"/>
          <p:cNvSpPr/>
          <p:nvPr/>
        </p:nvSpPr>
        <p:spPr>
          <a:xfrm>
            <a:off x="1678026" y="2553412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EATS</a:t>
            </a:r>
            <a:endParaRPr lang="ko-KR" altLang="en-US" sz="1000" b="1" dirty="0"/>
          </a:p>
        </p:txBody>
      </p:sp>
      <p:sp>
        <p:nvSpPr>
          <p:cNvPr id="43" name="직사각형 42"/>
          <p:cNvSpPr/>
          <p:nvPr/>
        </p:nvSpPr>
        <p:spPr>
          <a:xfrm>
            <a:off x="1678026" y="3199532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Rider</a:t>
            </a:r>
            <a:endParaRPr lang="ko-KR" altLang="en-US" sz="1000" b="1" dirty="0"/>
          </a:p>
        </p:txBody>
      </p:sp>
      <p:sp>
        <p:nvSpPr>
          <p:cNvPr id="44" name="직사각형 43"/>
          <p:cNvSpPr/>
          <p:nvPr/>
        </p:nvSpPr>
        <p:spPr>
          <a:xfrm>
            <a:off x="1678026" y="3845652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Driver</a:t>
            </a:r>
            <a:endParaRPr lang="ko-KR" altLang="en-US" sz="1000" b="1" dirty="0"/>
          </a:p>
        </p:txBody>
      </p:sp>
      <p:sp>
        <p:nvSpPr>
          <p:cNvPr id="45" name="직사각형 44"/>
          <p:cNvSpPr/>
          <p:nvPr/>
        </p:nvSpPr>
        <p:spPr>
          <a:xfrm>
            <a:off x="1678026" y="4659980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Freight</a:t>
            </a:r>
            <a:endParaRPr lang="ko-KR" altLang="en-US" sz="1000" b="1" dirty="0"/>
          </a:p>
        </p:txBody>
      </p:sp>
      <p:sp>
        <p:nvSpPr>
          <p:cNvPr id="46" name="직사각형 45"/>
          <p:cNvSpPr/>
          <p:nvPr/>
        </p:nvSpPr>
        <p:spPr>
          <a:xfrm>
            <a:off x="1678026" y="5306149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Rush</a:t>
            </a:r>
            <a:endParaRPr lang="ko-KR" altLang="en-US" sz="10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16496" y="2151869"/>
            <a:ext cx="1061397" cy="4184091"/>
          </a:xfrm>
          <a:prstGeom prst="roundRect">
            <a:avLst>
              <a:gd name="adj" fmla="val 9697"/>
            </a:avLst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9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플랫폼 구조도 상세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10590"/>
              </p:ext>
            </p:extLst>
          </p:nvPr>
        </p:nvGraphicFramePr>
        <p:xfrm>
          <a:off x="2890726" y="2420888"/>
          <a:ext cx="6604000" cy="367489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8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Rider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차량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카풀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또는 그 외 서비스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(EATS, Freight, Rush)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를 요청하는 승객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Driver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차량 정보를 제공하고 등록하여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카풀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운행을 하는 운전기사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</a:t>
                      </a:r>
                      <a:r>
                        <a:rPr lang="en-US" altLang="ko-KR" sz="1200" b="1" baseline="30000" dirty="0"/>
                        <a:t>rd</a:t>
                      </a:r>
                      <a:r>
                        <a:rPr lang="en-US" altLang="ko-KR" sz="1200" b="1" dirty="0"/>
                        <a:t> Party Service Providers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제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서비스 제공자로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우버와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연동 가능한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Third-party App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을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 말하며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대표적으로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SNS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서비스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구글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맵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등이 있음</a:t>
                      </a:r>
                      <a:endParaRPr lang="en-US" altLang="ko-KR" sz="1200" baseline="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구글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맵의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구글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맵으로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경로를 탐색하면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구글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맵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어플리케이션에서 바로 해당 경로에 대한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우버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카풀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요청을 할 수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Restaurant Owners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EATS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서비스에서 식당 정보 및 메뉴를 제공하는 식당 주인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Freight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Freight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서비스에서 화물 차량 운전사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68952" y="206084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Users</a:t>
            </a:r>
            <a:endParaRPr lang="ko-KR" altLang="en-US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01084" y="1340774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0789" y="1340768"/>
            <a:ext cx="2574758" cy="697834"/>
          </a:xfrm>
          <a:prstGeom prst="roundRect">
            <a:avLst/>
          </a:prstGeom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Users &amp; Services</a:t>
            </a:r>
            <a:endParaRPr kumimoji="1" lang="ko-KR" altLang="en-US" sz="1600" b="1" dirty="0"/>
          </a:p>
        </p:txBody>
      </p:sp>
      <p:sp>
        <p:nvSpPr>
          <p:cNvPr id="30" name="텍스트 상자 23"/>
          <p:cNvSpPr txBox="1"/>
          <p:nvPr/>
        </p:nvSpPr>
        <p:spPr>
          <a:xfrm>
            <a:off x="2875548" y="1373327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Uber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이용하는 사용자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Rider, Driver, 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외부 서비스 제공자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식당 주인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화물운전사</a:t>
            </a:r>
            <a:endParaRPr kumimoji="1" lang="en-US" altLang="ko-KR" sz="1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제공하는 서비스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EATS(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음식 배달 서비스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),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Rider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Driver(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카풀 서비스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),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Freight(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화물운송 서비스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),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Rush(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각종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꽃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마트 등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배달 서비스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1" lang="ko-KR" altLang="en-US" sz="1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9" y="2372348"/>
            <a:ext cx="457404" cy="45740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9" y="3037491"/>
            <a:ext cx="457404" cy="45740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89" y="3677234"/>
            <a:ext cx="457404" cy="45740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9" y="4634477"/>
            <a:ext cx="457404" cy="45740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9" y="5375820"/>
            <a:ext cx="457404" cy="457404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1305647" y="2339807"/>
            <a:ext cx="1144086" cy="3789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21447" y="2778033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Rider</a:t>
            </a:r>
            <a:endParaRPr lang="ko-KR" alt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2716" y="3444632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Driver</a:t>
            </a:r>
            <a:endParaRPr lang="ko-KR" alt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88841" y="4102941"/>
            <a:ext cx="756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r>
              <a:rPr lang="en-US" altLang="ko-KR" sz="1000" b="1" baseline="30000" dirty="0"/>
              <a:t>rd</a:t>
            </a:r>
            <a:r>
              <a:rPr lang="en-US" altLang="ko-KR" sz="1000" b="1" dirty="0"/>
              <a:t> Party</a:t>
            </a:r>
          </a:p>
          <a:p>
            <a:pPr algn="ctr"/>
            <a:r>
              <a:rPr lang="en-US" altLang="ko-KR" sz="1000" b="1" dirty="0"/>
              <a:t>Service</a:t>
            </a:r>
          </a:p>
          <a:p>
            <a:pPr algn="ctr"/>
            <a:r>
              <a:rPr lang="en-US" altLang="ko-KR" sz="1000" b="1" dirty="0"/>
              <a:t>Providers</a:t>
            </a:r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6363" y="5047719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Restaurant</a:t>
            </a:r>
          </a:p>
          <a:p>
            <a:pPr algn="ctr"/>
            <a:r>
              <a:rPr lang="en-US" altLang="ko-KR" sz="1000" b="1" dirty="0"/>
              <a:t>Owners</a:t>
            </a:r>
            <a:endParaRPr lang="ko-KR" alt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0708" y="5774661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Freight</a:t>
            </a:r>
            <a:endParaRPr lang="ko-KR" altLang="en-US" sz="1000" b="1" dirty="0"/>
          </a:p>
        </p:txBody>
      </p:sp>
      <p:sp>
        <p:nvSpPr>
          <p:cNvPr id="42" name="직사각형 41"/>
          <p:cNvSpPr/>
          <p:nvPr/>
        </p:nvSpPr>
        <p:spPr>
          <a:xfrm>
            <a:off x="1678026" y="2553412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EATS</a:t>
            </a:r>
            <a:endParaRPr lang="ko-KR" altLang="en-US" sz="1000" b="1" dirty="0"/>
          </a:p>
        </p:txBody>
      </p:sp>
      <p:sp>
        <p:nvSpPr>
          <p:cNvPr id="43" name="직사각형 42"/>
          <p:cNvSpPr/>
          <p:nvPr/>
        </p:nvSpPr>
        <p:spPr>
          <a:xfrm>
            <a:off x="1678026" y="3199532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Rider</a:t>
            </a:r>
            <a:endParaRPr lang="ko-KR" altLang="en-US" sz="1000" b="1" dirty="0"/>
          </a:p>
        </p:txBody>
      </p:sp>
      <p:sp>
        <p:nvSpPr>
          <p:cNvPr id="44" name="직사각형 43"/>
          <p:cNvSpPr/>
          <p:nvPr/>
        </p:nvSpPr>
        <p:spPr>
          <a:xfrm>
            <a:off x="1678026" y="3845652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Driver</a:t>
            </a:r>
            <a:endParaRPr lang="ko-KR" altLang="en-US" sz="1000" b="1" dirty="0"/>
          </a:p>
        </p:txBody>
      </p:sp>
      <p:sp>
        <p:nvSpPr>
          <p:cNvPr id="45" name="직사각형 44"/>
          <p:cNvSpPr/>
          <p:nvPr/>
        </p:nvSpPr>
        <p:spPr>
          <a:xfrm>
            <a:off x="1678026" y="4659980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Freight</a:t>
            </a:r>
            <a:endParaRPr lang="ko-KR" altLang="en-US" sz="1000" b="1" dirty="0"/>
          </a:p>
        </p:txBody>
      </p:sp>
      <p:sp>
        <p:nvSpPr>
          <p:cNvPr id="46" name="직사각형 45"/>
          <p:cNvSpPr/>
          <p:nvPr/>
        </p:nvSpPr>
        <p:spPr>
          <a:xfrm>
            <a:off x="1678026" y="5306149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Rush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65395" y="4376537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Uber Capabilities</a:t>
            </a:r>
            <a:endParaRPr lang="ko-KR" altLang="en-US" sz="10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16496" y="2151869"/>
            <a:ext cx="1061397" cy="4184091"/>
          </a:xfrm>
          <a:prstGeom prst="roundRect">
            <a:avLst>
              <a:gd name="adj" fmla="val 9697"/>
            </a:avLst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8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87129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Platform Architecture Detail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9" y="2372348"/>
            <a:ext cx="457404" cy="457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9" y="3037491"/>
            <a:ext cx="457404" cy="457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89" y="3677234"/>
            <a:ext cx="457404" cy="4574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9" y="4634477"/>
            <a:ext cx="457404" cy="4574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9" y="5375820"/>
            <a:ext cx="457404" cy="457404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305647" y="2339807"/>
            <a:ext cx="1144086" cy="3789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1447" y="2778033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Rider</a:t>
            </a:r>
            <a:endParaRPr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2716" y="3444632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Driver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8841" y="4102941"/>
            <a:ext cx="756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r>
              <a:rPr lang="en-US" altLang="ko-KR" sz="1000" b="1" baseline="30000" dirty="0"/>
              <a:t>rd</a:t>
            </a:r>
            <a:r>
              <a:rPr lang="en-US" altLang="ko-KR" sz="1000" b="1" dirty="0"/>
              <a:t> Party</a:t>
            </a:r>
          </a:p>
          <a:p>
            <a:pPr algn="ctr"/>
            <a:r>
              <a:rPr lang="en-US" altLang="ko-KR" sz="1000" b="1" dirty="0"/>
              <a:t>Service</a:t>
            </a:r>
          </a:p>
          <a:p>
            <a:pPr algn="ctr"/>
            <a:r>
              <a:rPr lang="en-US" altLang="ko-KR" sz="1000" b="1" dirty="0"/>
              <a:t>Providers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6363" y="5047719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Restaurant</a:t>
            </a:r>
          </a:p>
          <a:p>
            <a:pPr algn="ctr"/>
            <a:r>
              <a:rPr lang="en-US" altLang="ko-KR" sz="1000" b="1" dirty="0"/>
              <a:t>Owners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0708" y="5774661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Freight</a:t>
            </a:r>
            <a:endParaRPr lang="ko-KR" altLang="en-US" sz="1000" b="1" dirty="0"/>
          </a:p>
        </p:txBody>
      </p:sp>
      <p:sp>
        <p:nvSpPr>
          <p:cNvPr id="16" name="직사각형 15"/>
          <p:cNvSpPr/>
          <p:nvPr/>
        </p:nvSpPr>
        <p:spPr>
          <a:xfrm>
            <a:off x="1678026" y="2553412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EATS</a:t>
            </a:r>
            <a:endParaRPr lang="ko-KR" altLang="en-US" sz="1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678026" y="3199532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Rider</a:t>
            </a:r>
            <a:endParaRPr lang="ko-KR" altLang="en-US" sz="1000" b="1" dirty="0"/>
          </a:p>
        </p:txBody>
      </p:sp>
      <p:sp>
        <p:nvSpPr>
          <p:cNvPr id="18" name="직사각형 17"/>
          <p:cNvSpPr/>
          <p:nvPr/>
        </p:nvSpPr>
        <p:spPr>
          <a:xfrm>
            <a:off x="1678026" y="3845652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Driver</a:t>
            </a:r>
            <a:endParaRPr lang="ko-KR" altLang="en-US" sz="1000" b="1" dirty="0"/>
          </a:p>
        </p:txBody>
      </p:sp>
      <p:sp>
        <p:nvSpPr>
          <p:cNvPr id="19" name="직사각형 18"/>
          <p:cNvSpPr/>
          <p:nvPr/>
        </p:nvSpPr>
        <p:spPr>
          <a:xfrm>
            <a:off x="1678026" y="4659980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Freight</a:t>
            </a:r>
            <a:endParaRPr lang="ko-KR" altLang="en-US" sz="1000" b="1" dirty="0"/>
          </a:p>
        </p:txBody>
      </p:sp>
      <p:sp>
        <p:nvSpPr>
          <p:cNvPr id="20" name="직사각형 19"/>
          <p:cNvSpPr/>
          <p:nvPr/>
        </p:nvSpPr>
        <p:spPr>
          <a:xfrm>
            <a:off x="1678026" y="5306149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Rush</a:t>
            </a:r>
            <a:endParaRPr lang="ko-KR" alt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265395" y="4376537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Uber Capabilities</a:t>
            </a:r>
            <a:endParaRPr lang="ko-KR" altLang="en-US" sz="10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78392" y="2151869"/>
            <a:ext cx="1482175" cy="4184091"/>
          </a:xfrm>
          <a:prstGeom prst="roundRect">
            <a:avLst>
              <a:gd name="adj" fmla="val 9697"/>
            </a:avLst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66333"/>
              </p:ext>
            </p:extLst>
          </p:nvPr>
        </p:nvGraphicFramePr>
        <p:xfrm>
          <a:off x="2875547" y="2456820"/>
          <a:ext cx="6604000" cy="399429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29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4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EATS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 service that provides food delivery from Uber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Restaurant Owner provides restaurant and menu information, Rider can order food based on restaurant information, and Driver delivers food ordered.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Rider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Uber's flagship service, where Rider requests carpooling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Driver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 service is used by the driver. This service can be used for checking/accepting Rider's request, navigation, and checking profits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Freight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 service connecting the driver of a freight car and the shipper in Uber</a:t>
                      </a: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Service currently available in the United States only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Rush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Rider can request delivery of various items such as flowers, food, daily necessities, etc. as a service that asks Driver to deliver the goods, and Rider pays the amount and operating fee for the goods when he receives the goods.</a:t>
                      </a:r>
                    </a:p>
                    <a:p>
                      <a:pPr marL="171450" indent="-1714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Service currently available in the United States only</a:t>
                      </a:r>
                      <a:endParaRPr lang="ko-KR" altLang="en-US" sz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868952" y="208748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Services</a:t>
            </a:r>
            <a:endParaRPr lang="ko-KR" altLang="en-US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701084" y="1340774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0789" y="1340768"/>
            <a:ext cx="2574758" cy="697834"/>
          </a:xfrm>
          <a:prstGeom prst="roundRect">
            <a:avLst/>
          </a:prstGeom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Users &amp; Services</a:t>
            </a:r>
            <a:endParaRPr kumimoji="1" lang="ko-KR" altLang="en-US" sz="1600" b="1" dirty="0"/>
          </a:p>
        </p:txBody>
      </p:sp>
      <p:sp>
        <p:nvSpPr>
          <p:cNvPr id="34" name="텍스트 상자 23"/>
          <p:cNvSpPr txBox="1"/>
          <p:nvPr/>
        </p:nvSpPr>
        <p:spPr>
          <a:xfrm>
            <a:off x="2875548" y="1373327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200" b="1" dirty="0"/>
              <a:t>Users who uses Uber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-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Rider, Driver, External service provider,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restaurant owner,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Freight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200" b="1" dirty="0"/>
              <a:t>Services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-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EATS(food delivery),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Rider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Driver(Carpool),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Freight(freight service),</a:t>
            </a:r>
            <a:r>
              <a:rPr lang="ko-KR" altLang="en-US" sz="1200" b="1" dirty="0"/>
              <a:t>  </a:t>
            </a:r>
            <a:r>
              <a:rPr lang="en-US" altLang="ko-KR" sz="1200" b="1" dirty="0"/>
              <a:t>Rush(delivery services for general merchandise(flowers, market, etc.))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7738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플랫폼 구조도 상세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9" y="2372348"/>
            <a:ext cx="457404" cy="457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9" y="3037491"/>
            <a:ext cx="457404" cy="457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89" y="3677234"/>
            <a:ext cx="457404" cy="4574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9" y="4634477"/>
            <a:ext cx="457404" cy="4574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9" y="5375820"/>
            <a:ext cx="457404" cy="457404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305647" y="2339807"/>
            <a:ext cx="1144086" cy="3789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1447" y="2778033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Rider</a:t>
            </a:r>
            <a:endParaRPr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2716" y="3444632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Driver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8841" y="4102941"/>
            <a:ext cx="756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r>
              <a:rPr lang="en-US" altLang="ko-KR" sz="1000" b="1" baseline="30000" dirty="0"/>
              <a:t>rd</a:t>
            </a:r>
            <a:r>
              <a:rPr lang="en-US" altLang="ko-KR" sz="1000" b="1" dirty="0"/>
              <a:t> Party</a:t>
            </a:r>
          </a:p>
          <a:p>
            <a:pPr algn="ctr"/>
            <a:r>
              <a:rPr lang="en-US" altLang="ko-KR" sz="1000" b="1" dirty="0"/>
              <a:t>Service</a:t>
            </a:r>
          </a:p>
          <a:p>
            <a:pPr algn="ctr"/>
            <a:r>
              <a:rPr lang="en-US" altLang="ko-KR" sz="1000" b="1" dirty="0"/>
              <a:t>Providers</a:t>
            </a:r>
            <a:endParaRPr lang="ko-KR" altLang="en-US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6363" y="5047719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Restaurant</a:t>
            </a:r>
          </a:p>
          <a:p>
            <a:pPr algn="ctr"/>
            <a:r>
              <a:rPr lang="en-US" altLang="ko-KR" sz="1000" b="1" dirty="0"/>
              <a:t>Owners</a:t>
            </a:r>
            <a:endParaRPr lang="ko-KR" alt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0708" y="5774661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Freight</a:t>
            </a:r>
            <a:endParaRPr lang="ko-KR" altLang="en-US" sz="1000" b="1" dirty="0"/>
          </a:p>
        </p:txBody>
      </p:sp>
      <p:sp>
        <p:nvSpPr>
          <p:cNvPr id="16" name="직사각형 15"/>
          <p:cNvSpPr/>
          <p:nvPr/>
        </p:nvSpPr>
        <p:spPr>
          <a:xfrm>
            <a:off x="1678026" y="2553412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EATS</a:t>
            </a:r>
            <a:endParaRPr lang="ko-KR" altLang="en-US" sz="1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678026" y="3199532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Rider</a:t>
            </a:r>
            <a:endParaRPr lang="ko-KR" altLang="en-US" sz="1000" b="1" dirty="0"/>
          </a:p>
        </p:txBody>
      </p:sp>
      <p:sp>
        <p:nvSpPr>
          <p:cNvPr id="18" name="직사각형 17"/>
          <p:cNvSpPr/>
          <p:nvPr/>
        </p:nvSpPr>
        <p:spPr>
          <a:xfrm>
            <a:off x="1678026" y="3845652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Driver</a:t>
            </a:r>
            <a:endParaRPr lang="ko-KR" altLang="en-US" sz="1000" b="1" dirty="0"/>
          </a:p>
        </p:txBody>
      </p:sp>
      <p:sp>
        <p:nvSpPr>
          <p:cNvPr id="19" name="직사각형 18"/>
          <p:cNvSpPr/>
          <p:nvPr/>
        </p:nvSpPr>
        <p:spPr>
          <a:xfrm>
            <a:off x="1678026" y="4659980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Freight</a:t>
            </a:r>
            <a:endParaRPr lang="ko-KR" altLang="en-US" sz="1000" b="1" dirty="0"/>
          </a:p>
        </p:txBody>
      </p:sp>
      <p:sp>
        <p:nvSpPr>
          <p:cNvPr id="20" name="직사각형 19"/>
          <p:cNvSpPr/>
          <p:nvPr/>
        </p:nvSpPr>
        <p:spPr>
          <a:xfrm>
            <a:off x="1678026" y="5306149"/>
            <a:ext cx="571574" cy="491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/>
              <a:t>Rush</a:t>
            </a:r>
            <a:endParaRPr lang="ko-KR" altLang="en-US" sz="10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78392" y="2151869"/>
            <a:ext cx="1482175" cy="4184091"/>
          </a:xfrm>
          <a:prstGeom prst="roundRect">
            <a:avLst>
              <a:gd name="adj" fmla="val 9697"/>
            </a:avLst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38728"/>
              </p:ext>
            </p:extLst>
          </p:nvPr>
        </p:nvGraphicFramePr>
        <p:xfrm>
          <a:off x="2885504" y="2490936"/>
          <a:ext cx="6604000" cy="38450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8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EATS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우버에서</a:t>
                      </a:r>
                      <a:r>
                        <a:rPr lang="ko-KR" altLang="en-US" sz="1200" dirty="0"/>
                        <a:t> 음식 배달을 제공하는 서비스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/>
                        <a:t>Restaurant Owner</a:t>
                      </a:r>
                      <a:r>
                        <a:rPr lang="ko-KR" altLang="en-US" sz="1200" baseline="0" dirty="0"/>
                        <a:t>는 음식점 및 메뉴 정보를 제공하고</a:t>
                      </a:r>
                      <a:r>
                        <a:rPr lang="en-US" altLang="ko-KR" sz="1200" baseline="0" dirty="0"/>
                        <a:t>, Rider</a:t>
                      </a:r>
                      <a:r>
                        <a:rPr lang="ko-KR" altLang="en-US" sz="1200" baseline="0" dirty="0"/>
                        <a:t>는 음식점 정보를 바탕으로 음식 주문을 할 수 있으며</a:t>
                      </a:r>
                      <a:r>
                        <a:rPr lang="en-US" altLang="ko-KR" sz="1200" baseline="0" dirty="0"/>
                        <a:t>, Driver</a:t>
                      </a:r>
                      <a:r>
                        <a:rPr lang="ko-KR" altLang="en-US" sz="1200" baseline="0" dirty="0"/>
                        <a:t>가 주문된 음식을 배달하는 서비스 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한국서 철수함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Rider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우버의</a:t>
                      </a:r>
                      <a:r>
                        <a:rPr lang="ko-KR" altLang="en-US" sz="1200" dirty="0"/>
                        <a:t> 대표적 서비스로 </a:t>
                      </a:r>
                      <a:r>
                        <a:rPr lang="en-US" altLang="ko-KR" sz="1200" dirty="0"/>
                        <a:t>Rider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ko-KR" altLang="en-US" sz="1200" dirty="0" err="1"/>
                        <a:t>카풀을</a:t>
                      </a:r>
                      <a:r>
                        <a:rPr lang="ko-KR" altLang="en-US" sz="1200" dirty="0"/>
                        <a:t> 요청하는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Driver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Driver</a:t>
                      </a:r>
                      <a:r>
                        <a:rPr lang="ko-KR" altLang="en-US" sz="1200" dirty="0"/>
                        <a:t>가 사용하는 서비스로</a:t>
                      </a:r>
                      <a:r>
                        <a:rPr lang="en-US" altLang="ko-KR" sz="1200" dirty="0"/>
                        <a:t>, Rider</a:t>
                      </a:r>
                      <a:r>
                        <a:rPr lang="ko-KR" altLang="en-US" sz="1200" dirty="0"/>
                        <a:t>의 요청을 확인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수락하고 </a:t>
                      </a:r>
                      <a:r>
                        <a:rPr lang="ko-KR" altLang="en-US" sz="1200" dirty="0" err="1"/>
                        <a:t>네비게이션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수익 확인 등 서비스 이용가능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Freight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/>
                        <a:t>우버에서 화물차 운전자와 화주를 연결하는 서비스</a:t>
                      </a:r>
                      <a:endParaRPr lang="en-US" altLang="ko-KR" sz="120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/>
                        <a:t>현재 미국에서만 서비스 이용 가능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Rush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Rider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en-US" altLang="ko-KR" sz="1200" dirty="0"/>
                        <a:t>Driver</a:t>
                      </a:r>
                      <a:r>
                        <a:rPr lang="ko-KR" altLang="en-US" sz="1200" dirty="0"/>
                        <a:t>에게 물건 배달을 요청하는 서비스로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꽃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음식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생필품 등 다양한 물건의 배달을 요청할 수 있고</a:t>
                      </a:r>
                      <a:r>
                        <a:rPr lang="en-US" altLang="ko-KR" sz="1200" dirty="0"/>
                        <a:t>, Rider</a:t>
                      </a:r>
                      <a:r>
                        <a:rPr lang="ko-KR" altLang="en-US" sz="1200" dirty="0"/>
                        <a:t>는 물건을 받으면 물건에 대한 금액과 </a:t>
                      </a:r>
                      <a:r>
                        <a:rPr lang="ko-KR" altLang="en-US" sz="1200" dirty="0" err="1"/>
                        <a:t>운행료를</a:t>
                      </a:r>
                      <a:r>
                        <a:rPr lang="ko-KR" altLang="en-US" sz="1200" dirty="0"/>
                        <a:t> 지불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현재 미국에서만 서비스 이용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868952" y="208748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Services</a:t>
            </a:r>
            <a:endParaRPr lang="ko-KR" altLang="en-US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701084" y="1340774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0789" y="1340768"/>
            <a:ext cx="2574758" cy="697834"/>
          </a:xfrm>
          <a:prstGeom prst="roundRect">
            <a:avLst/>
          </a:prstGeom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Users &amp; Services</a:t>
            </a:r>
            <a:endParaRPr kumimoji="1" lang="ko-KR" altLang="en-US" sz="1600" b="1" dirty="0"/>
          </a:p>
        </p:txBody>
      </p:sp>
      <p:sp>
        <p:nvSpPr>
          <p:cNvPr id="34" name="텍스트 상자 23"/>
          <p:cNvSpPr txBox="1"/>
          <p:nvPr/>
        </p:nvSpPr>
        <p:spPr>
          <a:xfrm>
            <a:off x="2875548" y="1373327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kumimoji="1" lang="en-US" altLang="ko-KR" sz="1200" b="1" dirty="0">
                <a:latin typeface="+mn-ea"/>
                <a:ea typeface="+mn-ea"/>
              </a:rPr>
              <a:t>Uber</a:t>
            </a:r>
            <a:r>
              <a:rPr kumimoji="1" lang="ko-KR" altLang="en-US" sz="1200" b="1" dirty="0">
                <a:latin typeface="+mn-ea"/>
                <a:ea typeface="+mn-ea"/>
              </a:rPr>
              <a:t>를 이용하는 사용자 </a:t>
            </a:r>
            <a:r>
              <a:rPr kumimoji="1" lang="en-US" altLang="ko-KR" sz="1200" b="1" dirty="0">
                <a:latin typeface="+mn-ea"/>
                <a:ea typeface="+mn-ea"/>
              </a:rPr>
              <a:t>-</a:t>
            </a:r>
            <a:r>
              <a:rPr kumimoji="1" lang="ko-KR" altLang="en-US" sz="1200" b="1" dirty="0">
                <a:latin typeface="+mn-ea"/>
                <a:ea typeface="+mn-ea"/>
              </a:rPr>
              <a:t> </a:t>
            </a:r>
            <a:r>
              <a:rPr kumimoji="1" lang="en-US" altLang="ko-KR" sz="1200" b="1" dirty="0">
                <a:latin typeface="+mn-ea"/>
                <a:ea typeface="+mn-ea"/>
              </a:rPr>
              <a:t>Rider, Driver, </a:t>
            </a:r>
            <a:r>
              <a:rPr kumimoji="1" lang="ko-KR" altLang="en-US" sz="1200" b="1" dirty="0">
                <a:latin typeface="+mn-ea"/>
                <a:ea typeface="+mn-ea"/>
              </a:rPr>
              <a:t>외부 서비스 제공자</a:t>
            </a:r>
            <a:r>
              <a:rPr kumimoji="1" lang="en-US" altLang="ko-KR" sz="1200" b="1" dirty="0">
                <a:latin typeface="+mn-ea"/>
                <a:ea typeface="+mn-ea"/>
              </a:rPr>
              <a:t>,</a:t>
            </a:r>
            <a:r>
              <a:rPr kumimoji="1" lang="ko-KR" altLang="en-US" sz="1200" b="1" dirty="0">
                <a:latin typeface="+mn-ea"/>
                <a:ea typeface="+mn-ea"/>
              </a:rPr>
              <a:t> 식당 주인</a:t>
            </a:r>
            <a:r>
              <a:rPr kumimoji="1" lang="en-US" altLang="ko-KR" sz="1200" b="1" dirty="0">
                <a:latin typeface="+mn-ea"/>
                <a:ea typeface="+mn-ea"/>
              </a:rPr>
              <a:t>,</a:t>
            </a:r>
            <a:r>
              <a:rPr kumimoji="1" lang="ko-KR" altLang="en-US" sz="1200" b="1" dirty="0">
                <a:latin typeface="+mn-ea"/>
                <a:ea typeface="+mn-ea"/>
              </a:rPr>
              <a:t> 화물운전사</a:t>
            </a:r>
            <a:endParaRPr kumimoji="1" lang="en-US" altLang="ko-KR" sz="1200" b="1" dirty="0">
              <a:latin typeface="+mn-ea"/>
              <a:ea typeface="+mn-ea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kumimoji="1" lang="ko-KR" altLang="en-US" sz="1200" b="1" dirty="0">
                <a:latin typeface="+mn-ea"/>
                <a:ea typeface="+mn-ea"/>
              </a:rPr>
              <a:t>제공하는 서비스 </a:t>
            </a:r>
            <a:r>
              <a:rPr kumimoji="1" lang="en-US" altLang="ko-KR" sz="1200" b="1" dirty="0">
                <a:latin typeface="+mn-ea"/>
                <a:ea typeface="+mn-ea"/>
              </a:rPr>
              <a:t>-</a:t>
            </a:r>
            <a:r>
              <a:rPr kumimoji="1" lang="ko-KR" altLang="en-US" sz="1200" b="1" dirty="0">
                <a:latin typeface="+mn-ea"/>
                <a:ea typeface="+mn-ea"/>
              </a:rPr>
              <a:t> </a:t>
            </a:r>
            <a:r>
              <a:rPr kumimoji="1" lang="en-US" altLang="ko-KR" sz="1200" b="1" dirty="0">
                <a:latin typeface="+mn-ea"/>
                <a:ea typeface="+mn-ea"/>
              </a:rPr>
              <a:t>EATS(</a:t>
            </a:r>
            <a:r>
              <a:rPr kumimoji="1" lang="ko-KR" altLang="en-US" sz="1200" b="1" dirty="0">
                <a:latin typeface="+mn-ea"/>
                <a:ea typeface="+mn-ea"/>
              </a:rPr>
              <a:t>음식 배달 서비스</a:t>
            </a:r>
            <a:r>
              <a:rPr kumimoji="1" lang="en-US" altLang="ko-KR" sz="1200" b="1" dirty="0">
                <a:latin typeface="+mn-ea"/>
                <a:ea typeface="+mn-ea"/>
              </a:rPr>
              <a:t>),</a:t>
            </a:r>
            <a:r>
              <a:rPr kumimoji="1" lang="ko-KR" altLang="en-US" sz="1200" b="1" dirty="0">
                <a:latin typeface="+mn-ea"/>
                <a:ea typeface="+mn-ea"/>
              </a:rPr>
              <a:t> </a:t>
            </a:r>
            <a:r>
              <a:rPr kumimoji="1" lang="en-US" altLang="ko-KR" sz="1200" b="1" dirty="0">
                <a:latin typeface="+mn-ea"/>
                <a:ea typeface="+mn-ea"/>
              </a:rPr>
              <a:t>Rider</a:t>
            </a:r>
            <a:r>
              <a:rPr kumimoji="1" lang="ko-KR" altLang="en-US" sz="1200" b="1" dirty="0">
                <a:latin typeface="+mn-ea"/>
                <a:ea typeface="+mn-ea"/>
              </a:rPr>
              <a:t> </a:t>
            </a:r>
            <a:r>
              <a:rPr kumimoji="1" lang="en-US" altLang="ko-KR" sz="1200" b="1" dirty="0">
                <a:latin typeface="+mn-ea"/>
                <a:ea typeface="+mn-ea"/>
              </a:rPr>
              <a:t>/</a:t>
            </a:r>
            <a:r>
              <a:rPr kumimoji="1" lang="ko-KR" altLang="en-US" sz="1200" b="1" dirty="0">
                <a:latin typeface="+mn-ea"/>
                <a:ea typeface="+mn-ea"/>
              </a:rPr>
              <a:t> </a:t>
            </a:r>
            <a:r>
              <a:rPr kumimoji="1" lang="en-US" altLang="ko-KR" sz="1200" b="1" dirty="0">
                <a:latin typeface="+mn-ea"/>
                <a:ea typeface="+mn-ea"/>
              </a:rPr>
              <a:t>Driver(</a:t>
            </a:r>
            <a:r>
              <a:rPr kumimoji="1" lang="ko-KR" altLang="en-US" sz="1200" b="1" dirty="0">
                <a:latin typeface="+mn-ea"/>
                <a:ea typeface="+mn-ea"/>
              </a:rPr>
              <a:t>카풀 서비스</a:t>
            </a:r>
            <a:r>
              <a:rPr kumimoji="1" lang="en-US" altLang="ko-KR" sz="1200" b="1" dirty="0">
                <a:latin typeface="+mn-ea"/>
                <a:ea typeface="+mn-ea"/>
              </a:rPr>
              <a:t>),</a:t>
            </a:r>
            <a:r>
              <a:rPr kumimoji="1" lang="ko-KR" altLang="en-US" sz="1200" b="1" dirty="0">
                <a:latin typeface="+mn-ea"/>
                <a:ea typeface="+mn-ea"/>
              </a:rPr>
              <a:t> </a:t>
            </a:r>
            <a:r>
              <a:rPr kumimoji="1" lang="en-US" altLang="ko-KR" sz="1200" b="1" dirty="0">
                <a:latin typeface="+mn-ea"/>
                <a:ea typeface="+mn-ea"/>
              </a:rPr>
              <a:t>Freight(</a:t>
            </a:r>
            <a:r>
              <a:rPr kumimoji="1" lang="ko-KR" altLang="en-US" sz="1200" b="1" dirty="0">
                <a:latin typeface="+mn-ea"/>
                <a:ea typeface="+mn-ea"/>
              </a:rPr>
              <a:t>화물운송 서비스</a:t>
            </a:r>
            <a:r>
              <a:rPr kumimoji="1" lang="en-US" altLang="ko-KR" sz="1200" b="1" dirty="0">
                <a:latin typeface="+mn-ea"/>
                <a:ea typeface="+mn-ea"/>
              </a:rPr>
              <a:t>),</a:t>
            </a:r>
            <a:r>
              <a:rPr kumimoji="1" lang="ko-KR" altLang="en-US" sz="1200" b="1" dirty="0">
                <a:latin typeface="+mn-ea"/>
                <a:ea typeface="+mn-ea"/>
              </a:rPr>
              <a:t>  </a:t>
            </a:r>
            <a:r>
              <a:rPr kumimoji="1" lang="en-US" altLang="ko-KR" sz="1200" b="1" dirty="0">
                <a:latin typeface="+mn-ea"/>
                <a:ea typeface="+mn-ea"/>
              </a:rPr>
              <a:t>Rush(</a:t>
            </a:r>
            <a:r>
              <a:rPr kumimoji="1" lang="ko-KR" altLang="en-US" sz="1200" b="1" dirty="0">
                <a:latin typeface="+mn-ea"/>
                <a:ea typeface="+mn-ea"/>
              </a:rPr>
              <a:t>각종</a:t>
            </a:r>
            <a:r>
              <a:rPr kumimoji="1" lang="en-US" altLang="ko-KR" sz="1200" b="1" dirty="0">
                <a:latin typeface="+mn-ea"/>
                <a:ea typeface="+mn-ea"/>
              </a:rPr>
              <a:t>(</a:t>
            </a:r>
            <a:r>
              <a:rPr kumimoji="1" lang="ko-KR" altLang="en-US" sz="1200" b="1" dirty="0">
                <a:latin typeface="+mn-ea"/>
                <a:ea typeface="+mn-ea"/>
              </a:rPr>
              <a:t>꽃</a:t>
            </a:r>
            <a:r>
              <a:rPr kumimoji="1" lang="en-US" altLang="ko-KR" sz="1200" b="1" dirty="0">
                <a:latin typeface="+mn-ea"/>
                <a:ea typeface="+mn-ea"/>
              </a:rPr>
              <a:t>,</a:t>
            </a:r>
            <a:r>
              <a:rPr kumimoji="1" lang="ko-KR" altLang="en-US" sz="1200" b="1" dirty="0">
                <a:latin typeface="+mn-ea"/>
                <a:ea typeface="+mn-ea"/>
              </a:rPr>
              <a:t> 마트 등</a:t>
            </a:r>
            <a:r>
              <a:rPr kumimoji="1" lang="en-US" altLang="ko-KR" sz="1200" b="1" dirty="0">
                <a:latin typeface="+mn-ea"/>
                <a:ea typeface="+mn-ea"/>
              </a:rPr>
              <a:t>)</a:t>
            </a:r>
            <a:r>
              <a:rPr kumimoji="1" lang="ko-KR" altLang="en-US" sz="1200" b="1" dirty="0">
                <a:latin typeface="+mn-ea"/>
                <a:ea typeface="+mn-ea"/>
              </a:rPr>
              <a:t> 배달 서비스</a:t>
            </a:r>
            <a:r>
              <a:rPr kumimoji="1" lang="en-US" altLang="ko-KR" sz="1200" b="1" dirty="0">
                <a:latin typeface="+mn-ea"/>
                <a:ea typeface="+mn-ea"/>
              </a:rPr>
              <a:t>)</a:t>
            </a:r>
            <a:endParaRPr kumimoji="1" lang="ko-KR" altLang="en-US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7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88569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Platform Architecture Detail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(3/14)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01084" y="1363014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0789" y="1363009"/>
            <a:ext cx="2574758" cy="697834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User Interface</a:t>
            </a:r>
          </a:p>
          <a:p>
            <a:pPr algn="ctr"/>
            <a:r>
              <a:rPr kumimoji="1" lang="en-US" altLang="ko-KR" sz="1600" b="1" dirty="0"/>
              <a:t>(Mobile App)</a:t>
            </a:r>
            <a:endParaRPr kumimoji="1" lang="ko-KR" altLang="en-US" sz="1600" b="1" dirty="0"/>
          </a:p>
        </p:txBody>
      </p:sp>
      <p:sp>
        <p:nvSpPr>
          <p:cNvPr id="30" name="텍스트 상자 24"/>
          <p:cNvSpPr txBox="1"/>
          <p:nvPr/>
        </p:nvSpPr>
        <p:spPr>
          <a:xfrm>
            <a:off x="2875547" y="1414517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Means or methods for users to use Uber -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Apple iOS</a:t>
            </a:r>
            <a:r>
              <a:rPr kumimoji="1"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Application, Android Application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Using the Interactor Communications module to enable communication between iOS and Android</a:t>
            </a:r>
            <a:endParaRPr kumimoji="1" lang="ko-KR" altLang="en-US" sz="1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76536" y="2210328"/>
            <a:ext cx="1742523" cy="4315016"/>
            <a:chOff x="834213" y="2348880"/>
            <a:chExt cx="1598507" cy="3958389"/>
          </a:xfrm>
        </p:grpSpPr>
        <p:sp>
          <p:nvSpPr>
            <p:cNvPr id="31" name="직사각형 30"/>
            <p:cNvSpPr/>
            <p:nvPr/>
          </p:nvSpPr>
          <p:spPr>
            <a:xfrm>
              <a:off x="906565" y="2439912"/>
              <a:ext cx="1213233" cy="378980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534" y="2798676"/>
              <a:ext cx="849420" cy="849420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534" y="4383064"/>
              <a:ext cx="849420" cy="8494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179035" y="3617372"/>
              <a:ext cx="632617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iOS App</a:t>
              </a:r>
              <a:endParaRPr lang="ko-KR" altLang="en-US" sz="105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26220" y="5203068"/>
              <a:ext cx="872311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Android App</a:t>
              </a:r>
              <a:endParaRPr lang="ko-KR" altLang="en-US" sz="105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69708" y="5585328"/>
              <a:ext cx="1305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UI Layer</a:t>
              </a:r>
            </a:p>
            <a:p>
              <a:pPr algn="ctr"/>
              <a:r>
                <a:rPr lang="en-US" altLang="ko-KR" sz="1000" b="1" dirty="0" err="1"/>
                <a:t>RIBLets</a:t>
              </a:r>
              <a:r>
                <a:rPr lang="en-US" altLang="ko-KR" sz="1000" b="1" dirty="0"/>
                <a:t> Architecture</a:t>
              </a:r>
            </a:p>
            <a:p>
              <a:pPr algn="ctr"/>
              <a:r>
                <a:rPr lang="en-US" altLang="ko-KR" sz="1000" b="1" dirty="0"/>
                <a:t>(~500 </a:t>
              </a:r>
              <a:r>
                <a:rPr lang="en-US" altLang="ko-KR" sz="1000" b="1" dirty="0" err="1"/>
                <a:t>RIBlets</a:t>
              </a:r>
              <a:r>
                <a:rPr lang="en-US" altLang="ko-KR" sz="1000" b="1" dirty="0"/>
                <a:t> and</a:t>
              </a:r>
            </a:p>
            <a:p>
              <a:pPr algn="ctr"/>
              <a:r>
                <a:rPr lang="en-US" altLang="ko-KR" sz="1000" b="1" dirty="0"/>
                <a:t>Cocoa Pods)</a:t>
              </a:r>
              <a:endParaRPr lang="ko-KR" altLang="en-US" sz="1000" b="1" dirty="0"/>
            </a:p>
          </p:txBody>
        </p:sp>
        <p:cxnSp>
          <p:nvCxnSpPr>
            <p:cNvPr id="40" name="직선 연결선 39"/>
            <p:cNvCxnSpPr>
              <a:stCxn id="35" idx="2"/>
              <a:endCxn id="36" idx="0"/>
            </p:cNvCxnSpPr>
            <p:nvPr/>
          </p:nvCxnSpPr>
          <p:spPr>
            <a:xfrm>
              <a:off x="1481244" y="3648096"/>
              <a:ext cx="0" cy="7349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79464" y="3923273"/>
              <a:ext cx="135325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Interactor Communications</a:t>
              </a:r>
              <a:endParaRPr lang="ko-KR" altLang="en-US" sz="800" b="1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834213" y="2348880"/>
              <a:ext cx="1364904" cy="3958389"/>
            </a:xfrm>
            <a:prstGeom prst="roundRect">
              <a:avLst>
                <a:gd name="adj" fmla="val 9697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2000"/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49223"/>
              </p:ext>
            </p:extLst>
          </p:nvPr>
        </p:nvGraphicFramePr>
        <p:xfrm>
          <a:off x="2885504" y="2883149"/>
          <a:ext cx="6604000" cy="3210147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918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iOS</a:t>
                      </a:r>
                      <a:r>
                        <a:rPr lang="en-US" altLang="ko-KR" sz="1200" b="1" baseline="0" dirty="0"/>
                        <a:t> App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Uber's Mobile Application Services Available in iOS Environments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Android</a:t>
                      </a:r>
                      <a:r>
                        <a:rPr lang="en-US" altLang="ko-KR" sz="1200" b="1" baseline="0" dirty="0"/>
                        <a:t> App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Uber's Mobile Application Services Available in Android Environments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7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Interactor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Communications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Interface tools (layout, buttons, motion, etc.) that are native to iOS and Android are different, so cross-communications require either normalization or encoding.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Interactor Communications Module enables seamless communication between different mobile operating systems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868952" y="2492896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User Interface(Mobile App)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0415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4.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플랫폼 구조도 상세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(3/14)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01084" y="1363014"/>
            <a:ext cx="7032464" cy="697834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0789" y="1363009"/>
            <a:ext cx="2574758" cy="697834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reflection endPos="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/>
              <a:t>User Interface</a:t>
            </a:r>
          </a:p>
          <a:p>
            <a:pPr algn="ctr"/>
            <a:r>
              <a:rPr kumimoji="1" lang="en-US" altLang="ko-KR" sz="1600" b="1" dirty="0"/>
              <a:t>(Mobile App)</a:t>
            </a:r>
            <a:endParaRPr kumimoji="1" lang="ko-KR" altLang="en-US" sz="1600" b="1" dirty="0"/>
          </a:p>
        </p:txBody>
      </p:sp>
      <p:sp>
        <p:nvSpPr>
          <p:cNvPr id="30" name="텍스트 상자 24"/>
          <p:cNvSpPr txBox="1"/>
          <p:nvPr/>
        </p:nvSpPr>
        <p:spPr>
          <a:xfrm>
            <a:off x="2875547" y="1484784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ko-KR" altLang="en-US" sz="1200" b="1" dirty="0"/>
              <a:t>사용자가 </a:t>
            </a:r>
            <a:r>
              <a:rPr kumimoji="1" lang="en-US" altLang="ko-KR" sz="1200" b="1" dirty="0"/>
              <a:t>Uber</a:t>
            </a:r>
            <a:r>
              <a:rPr kumimoji="1" lang="ko-KR" altLang="en-US" sz="1200" b="1" dirty="0"/>
              <a:t>를 이용하기 위한 수단 </a:t>
            </a:r>
            <a:r>
              <a:rPr kumimoji="1" lang="en-US" altLang="ko-KR" sz="1200" b="1" dirty="0"/>
              <a:t>-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Apple iOS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Application, Android Application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1200" b="1" dirty="0"/>
              <a:t>iOS</a:t>
            </a:r>
            <a:r>
              <a:rPr kumimoji="1" lang="ko-KR" altLang="en-US" sz="1200" b="1" dirty="0"/>
              <a:t>와 </a:t>
            </a:r>
            <a:r>
              <a:rPr kumimoji="1" lang="en-US" altLang="ko-KR" sz="1200" b="1" dirty="0"/>
              <a:t>Android</a:t>
            </a:r>
            <a:r>
              <a:rPr kumimoji="1" lang="ko-KR" altLang="en-US" sz="1200" b="1" dirty="0"/>
              <a:t>간의 통신이 가능하도록 </a:t>
            </a:r>
            <a:r>
              <a:rPr kumimoji="1" lang="en-US" altLang="ko-KR" sz="1200" b="1" dirty="0"/>
              <a:t>Interactor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Communications</a:t>
            </a:r>
            <a:r>
              <a:rPr kumimoji="1" lang="ko-KR" altLang="en-US" sz="1200" b="1" dirty="0"/>
              <a:t> 모듈 사용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76536" y="2210328"/>
            <a:ext cx="1742523" cy="4315016"/>
            <a:chOff x="834213" y="2348880"/>
            <a:chExt cx="1598507" cy="3958389"/>
          </a:xfrm>
        </p:grpSpPr>
        <p:sp>
          <p:nvSpPr>
            <p:cNvPr id="31" name="직사각형 30"/>
            <p:cNvSpPr/>
            <p:nvPr/>
          </p:nvSpPr>
          <p:spPr>
            <a:xfrm>
              <a:off x="906565" y="2439912"/>
              <a:ext cx="1213233" cy="378980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534" y="2798676"/>
              <a:ext cx="849420" cy="849420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534" y="4383064"/>
              <a:ext cx="849420" cy="84942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179035" y="3617372"/>
              <a:ext cx="632617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iOS App</a:t>
              </a:r>
              <a:endParaRPr lang="ko-KR" altLang="en-US" sz="105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26220" y="5203068"/>
              <a:ext cx="872311" cy="232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/>
                <a:t>Android App</a:t>
              </a:r>
              <a:endParaRPr lang="ko-KR" altLang="en-US" sz="105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69708" y="5585328"/>
              <a:ext cx="1305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UI Layer</a:t>
              </a:r>
            </a:p>
            <a:p>
              <a:pPr algn="ctr"/>
              <a:r>
                <a:rPr lang="en-US" altLang="ko-KR" sz="1000" b="1" dirty="0" err="1"/>
                <a:t>RIBLets</a:t>
              </a:r>
              <a:r>
                <a:rPr lang="en-US" altLang="ko-KR" sz="1000" b="1" dirty="0"/>
                <a:t> Architecture</a:t>
              </a:r>
            </a:p>
            <a:p>
              <a:pPr algn="ctr"/>
              <a:r>
                <a:rPr lang="en-US" altLang="ko-KR" sz="1000" b="1" dirty="0"/>
                <a:t>(~500 </a:t>
              </a:r>
              <a:r>
                <a:rPr lang="en-US" altLang="ko-KR" sz="1000" b="1" dirty="0" err="1"/>
                <a:t>RIBlets</a:t>
              </a:r>
              <a:r>
                <a:rPr lang="en-US" altLang="ko-KR" sz="1000" b="1" dirty="0"/>
                <a:t> and</a:t>
              </a:r>
            </a:p>
            <a:p>
              <a:pPr algn="ctr"/>
              <a:r>
                <a:rPr lang="en-US" altLang="ko-KR" sz="1000" b="1" dirty="0"/>
                <a:t>Cocoa Pods)</a:t>
              </a:r>
              <a:endParaRPr lang="ko-KR" altLang="en-US" sz="1000" b="1" dirty="0"/>
            </a:p>
          </p:txBody>
        </p:sp>
        <p:cxnSp>
          <p:nvCxnSpPr>
            <p:cNvPr id="40" name="직선 연결선 39"/>
            <p:cNvCxnSpPr>
              <a:stCxn id="35" idx="2"/>
              <a:endCxn id="36" idx="0"/>
            </p:cNvCxnSpPr>
            <p:nvPr/>
          </p:nvCxnSpPr>
          <p:spPr>
            <a:xfrm>
              <a:off x="1481244" y="3648096"/>
              <a:ext cx="0" cy="7349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79464" y="3923273"/>
              <a:ext cx="135325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/>
                <a:t>Interactor Communications</a:t>
              </a:r>
              <a:endParaRPr lang="ko-KR" altLang="en-US" sz="800" b="1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834213" y="2348880"/>
              <a:ext cx="1364904" cy="3958389"/>
            </a:xfrm>
            <a:prstGeom prst="roundRect">
              <a:avLst>
                <a:gd name="adj" fmla="val 9697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2000"/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95098"/>
              </p:ext>
            </p:extLst>
          </p:nvPr>
        </p:nvGraphicFramePr>
        <p:xfrm>
          <a:off x="2885504" y="2883148"/>
          <a:ext cx="6604000" cy="3426173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918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iOS</a:t>
                      </a:r>
                      <a:r>
                        <a:rPr lang="en-US" altLang="ko-KR" sz="1200" b="1" baseline="0" dirty="0"/>
                        <a:t> App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/>
                        <a:t>iOS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환경에서 이용 가능한 </a:t>
                      </a:r>
                      <a:r>
                        <a:rPr lang="ko-KR" altLang="en-US" sz="1200" baseline="0" dirty="0" err="1"/>
                        <a:t>우버의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ko-KR" altLang="en-US" sz="1200" baseline="0" dirty="0" err="1"/>
                        <a:t>모바일</a:t>
                      </a:r>
                      <a:r>
                        <a:rPr lang="ko-KR" altLang="en-US" sz="1200" baseline="0" dirty="0"/>
                        <a:t> 어플리케이션 서비스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Android</a:t>
                      </a:r>
                      <a:r>
                        <a:rPr lang="en-US" altLang="ko-KR" sz="1200" b="1" baseline="0" dirty="0"/>
                        <a:t> App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Android </a:t>
                      </a:r>
                      <a:r>
                        <a:rPr lang="ko-KR" altLang="en-US" sz="1200" dirty="0"/>
                        <a:t>환경에서 이용 가능한 </a:t>
                      </a:r>
                      <a:r>
                        <a:rPr lang="ko-KR" altLang="en-US" sz="1200" dirty="0" err="1"/>
                        <a:t>우버의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모바일</a:t>
                      </a:r>
                      <a:r>
                        <a:rPr lang="ko-KR" altLang="en-US" sz="1200" dirty="0"/>
                        <a:t> 어플리케이션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Interactor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Communications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/>
                        <a:t>iOS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Android</a:t>
                      </a:r>
                      <a:r>
                        <a:rPr lang="ko-KR" altLang="en-US" sz="1200" dirty="0"/>
                        <a:t>에서 기본적으로 제공되는 인터페이스 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레이아웃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버튼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모션 등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은 서로 다르므로 상호간 통신에는 정규화 또는 </a:t>
                      </a:r>
                      <a:r>
                        <a:rPr lang="ko-KR" altLang="en-US" sz="1200" dirty="0" err="1"/>
                        <a:t>인코딩</a:t>
                      </a:r>
                      <a:r>
                        <a:rPr lang="ko-KR" altLang="en-US" sz="1200" dirty="0"/>
                        <a:t> 작업이 필요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/>
                        <a:t>Interactor</a:t>
                      </a:r>
                      <a:r>
                        <a:rPr lang="en-US" altLang="ko-KR" sz="1200" dirty="0"/>
                        <a:t> Communications </a:t>
                      </a:r>
                      <a:r>
                        <a:rPr lang="ko-KR" altLang="en-US" sz="1200" dirty="0"/>
                        <a:t>모듈을 통해 서로 다른 </a:t>
                      </a:r>
                      <a:r>
                        <a:rPr lang="ko-KR" altLang="en-US" sz="1200" dirty="0" err="1"/>
                        <a:t>모바일</a:t>
                      </a:r>
                      <a:r>
                        <a:rPr lang="ko-KR" altLang="en-US" sz="1200" dirty="0"/>
                        <a:t> 운영체제간에 원활한 통신이 가능하도록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868952" y="2492896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User Interface(Mobile App)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98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14622</TotalTime>
  <Words>5390</Words>
  <Application>Microsoft Office PowerPoint</Application>
  <PresentationFormat>A4 용지(210x297mm)</PresentationFormat>
  <Paragraphs>1091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굴림</vt:lpstr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안 찬웅</cp:lastModifiedBy>
  <cp:revision>730</cp:revision>
  <cp:lastPrinted>2019-11-11T04:45:51Z</cp:lastPrinted>
  <dcterms:created xsi:type="dcterms:W3CDTF">2011-04-26T01:15:37Z</dcterms:created>
  <dcterms:modified xsi:type="dcterms:W3CDTF">2022-11-15T06:59:17Z</dcterms:modified>
</cp:coreProperties>
</file>