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67" r:id="rId2"/>
    <p:sldId id="368" r:id="rId3"/>
    <p:sldId id="388" r:id="rId4"/>
    <p:sldId id="370" r:id="rId5"/>
    <p:sldId id="389" r:id="rId6"/>
    <p:sldId id="371" r:id="rId7"/>
    <p:sldId id="372" r:id="rId8"/>
    <p:sldId id="385" r:id="rId9"/>
    <p:sldId id="387" r:id="rId10"/>
    <p:sldId id="390" r:id="rId11"/>
    <p:sldId id="386" r:id="rId12"/>
    <p:sldId id="384" r:id="rId13"/>
    <p:sldId id="391" r:id="rId14"/>
    <p:sldId id="375" r:id="rId15"/>
    <p:sldId id="393" r:id="rId16"/>
    <p:sldId id="392" r:id="rId17"/>
    <p:sldId id="376" r:id="rId18"/>
    <p:sldId id="382" r:id="rId19"/>
    <p:sldId id="378" r:id="rId20"/>
    <p:sldId id="383" r:id="rId21"/>
    <p:sldId id="381" r:id="rId2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3333FF"/>
    <a:srgbClr val="FF0000"/>
    <a:srgbClr val="6600CC"/>
    <a:srgbClr val="E50BBB"/>
    <a:srgbClr val="66FF99"/>
    <a:srgbClr val="3366FF"/>
    <a:srgbClr val="FF3B3B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292" autoAdjust="0"/>
  </p:normalViewPr>
  <p:slideViewPr>
    <p:cSldViewPr>
      <p:cViewPr varScale="1">
        <p:scale>
          <a:sx n="127" d="100"/>
          <a:sy n="127" d="100"/>
        </p:scale>
        <p:origin x="1146" y="120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5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6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6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1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4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1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66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D1809B-33D0-4110-B41A-2C1B9F1306FE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0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PDLC 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기반 플랫폼 설계 사례</a:t>
            </a:r>
            <a:endParaRPr kumimoji="0" lang="en-US" altLang="ko-KR" sz="400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endParaRPr kumimoji="0" lang="en-US" altLang="ko-KR" sz="1050" dirty="0">
              <a:solidFill>
                <a:srgbClr val="FFFF00"/>
              </a:solidFill>
              <a:latin typeface="Arial" charset="0"/>
              <a:ea typeface="HY견고딕" pitchFamily="18" charset="-127"/>
              <a:cs typeface="Arial" charset="0"/>
            </a:endParaRPr>
          </a:p>
          <a:p>
            <a:pPr algn="ctr"/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 </a:t>
            </a:r>
            <a:r>
              <a:rPr kumimoji="0" lang="ko-KR" altLang="en-US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생활 스포츠 활성화를 위한 스포츠 </a:t>
            </a:r>
            <a:r>
              <a:rPr kumimoji="0" lang="ko-KR" altLang="en-US" sz="2800" dirty="0" err="1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큐레이션</a:t>
            </a:r>
            <a:r>
              <a:rPr kumimoji="0" lang="ko-KR" altLang="en-US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 플랫폼 </a:t>
            </a:r>
            <a:r>
              <a:rPr kumimoji="0" lang="en-US" altLang="ko-KR" sz="2800" dirty="0">
                <a:solidFill>
                  <a:srgbClr val="FFFF00"/>
                </a:solidFill>
                <a:latin typeface="+mn-ea"/>
                <a:ea typeface="+mn-ea"/>
                <a:cs typeface="Arial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보유 기술 및 주요 연구 범위와 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706908" y="5007940"/>
            <a:ext cx="8485039" cy="1581683"/>
          </a:xfrm>
          <a:prstGeom prst="ellipse">
            <a:avLst/>
          </a:prstGeom>
          <a:gradFill>
            <a:gsLst>
              <a:gs pos="0">
                <a:srgbClr val="C00000"/>
              </a:gs>
              <a:gs pos="37000">
                <a:schemeClr val="accent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dirty="0">
              <a:solidFill>
                <a:prstClr val="white"/>
              </a:solidFill>
              <a:latin typeface="맑은 고딕"/>
            </a:endParaRPr>
          </a:p>
          <a:p>
            <a:pPr algn="ctr"/>
            <a:endParaRPr lang="en-US" altLang="ko-KR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  <a:latin typeface="맑은 고딕"/>
              </a:rPr>
              <a:t>수행기관 보유 기술</a:t>
            </a:r>
          </a:p>
        </p:txBody>
      </p:sp>
      <p:pic>
        <p:nvPicPr>
          <p:cNvPr id="100" name="그림 99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20" y="2004963"/>
            <a:ext cx="8784976" cy="301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그림 100" descr="화살표1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CAE8AA">
                <a:tint val="45000"/>
                <a:satMod val="400000"/>
              </a:srgbClr>
            </a:duotone>
            <a:lum bright="20000"/>
          </a:blip>
          <a:stretch>
            <a:fillRect/>
          </a:stretch>
        </p:blipFill>
        <p:spPr>
          <a:xfrm>
            <a:off x="2341662" y="4440758"/>
            <a:ext cx="5210174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모서리가 둥근 직사각형 101"/>
          <p:cNvSpPr/>
          <p:nvPr/>
        </p:nvSpPr>
        <p:spPr>
          <a:xfrm>
            <a:off x="1710259" y="5189314"/>
            <a:ext cx="2933700" cy="942975"/>
          </a:xfrm>
          <a:prstGeom prst="roundRect">
            <a:avLst>
              <a:gd name="adj" fmla="val 11617"/>
            </a:avLst>
          </a:prstGeom>
          <a:solidFill>
            <a:schemeClr val="bg1"/>
          </a:solidFill>
          <a:ln w="19050">
            <a:solidFill>
              <a:srgbClr val="00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1811859" y="5722714"/>
            <a:ext cx="1335087" cy="306388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적응화 기술</a:t>
            </a:r>
            <a:endParaRPr kumimoji="0" lang="en-US" altLang="ko-KR" sz="1000" b="1" kern="0" dirty="0"/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1811859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사용자 프로파일 기술</a:t>
            </a:r>
            <a:endParaRPr kumimoji="0" lang="en-US" altLang="ko-KR" sz="1000" b="1" kern="0" dirty="0"/>
          </a:p>
        </p:txBody>
      </p:sp>
      <p:sp>
        <p:nvSpPr>
          <p:cNvPr id="105" name="모서리가 둥근 직사각형 104"/>
          <p:cNvSpPr/>
          <p:nvPr/>
        </p:nvSpPr>
        <p:spPr bwMode="auto">
          <a:xfrm>
            <a:off x="3224734" y="5381402"/>
            <a:ext cx="1335088" cy="306387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개인 맞춤화 기술</a:t>
            </a:r>
            <a:endParaRPr kumimoji="0" lang="en-US" altLang="ko-KR" sz="1000" b="1" kern="0" dirty="0"/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3224734" y="5722714"/>
            <a:ext cx="1335088" cy="307975"/>
          </a:xfrm>
          <a:prstGeom prst="roundRect">
            <a:avLst/>
          </a:prstGeom>
          <a:solidFill>
            <a:schemeClr val="bg1"/>
          </a:solidFill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/>
              <a:t>콘텐츠 추천 기술</a:t>
            </a:r>
            <a:endParaRPr kumimoji="0" lang="en-US" altLang="ko-KR" sz="1000" b="1" kern="0" dirty="0"/>
          </a:p>
        </p:txBody>
      </p:sp>
      <p:sp>
        <p:nvSpPr>
          <p:cNvPr id="107" name="직사각형 106"/>
          <p:cNvSpPr/>
          <p:nvPr/>
        </p:nvSpPr>
        <p:spPr>
          <a:xfrm>
            <a:off x="2535758" y="5079603"/>
            <a:ext cx="1311707" cy="2335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단국대학교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444604" y="5176614"/>
            <a:ext cx="2847975" cy="942975"/>
          </a:xfrm>
          <a:prstGeom prst="roundRect">
            <a:avLst>
              <a:gd name="adj" fmla="val 1262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모서리가 둥근 직사각형 108"/>
          <p:cNvSpPr/>
          <p:nvPr/>
        </p:nvSpPr>
        <p:spPr bwMode="auto">
          <a:xfrm>
            <a:off x="6887641" y="5375052"/>
            <a:ext cx="133508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큐레이션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5496992" y="5368702"/>
            <a:ext cx="1336675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빅데이터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 bwMode="auto">
          <a:xfrm>
            <a:off x="5503331" y="5727477"/>
            <a:ext cx="1300758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chemeClr val="tx1"/>
                </a:solidFill>
              </a:rPr>
              <a:t>시각화 처리 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241529" y="5066903"/>
            <a:ext cx="1309935" cy="23353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/>
              <a:t>외부개발업체</a:t>
            </a: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887641" y="5727477"/>
            <a:ext cx="1370907" cy="306387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err="1">
                <a:solidFill>
                  <a:schemeClr val="tx1"/>
                </a:solidFill>
              </a:rPr>
              <a:t>스마트콘텐츠</a:t>
            </a:r>
            <a:r>
              <a:rPr kumimoji="0" lang="ko-KR" altLang="en-US" sz="1000" b="1" kern="0" dirty="0">
                <a:solidFill>
                  <a:schemeClr val="tx1"/>
                </a:solidFill>
              </a:rPr>
              <a:t> 제작기술</a:t>
            </a:r>
            <a:endParaRPr kumimoji="0" lang="en-US" altLang="ko-KR" sz="1000" b="1" kern="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688975" y="1875805"/>
            <a:ext cx="8510588" cy="473075"/>
          </a:xfrm>
          <a:prstGeom prst="roundRect">
            <a:avLst>
              <a:gd name="adj" fmla="val 50000"/>
            </a:avLst>
          </a:prstGeom>
          <a:gradFill>
            <a:gsLst>
              <a:gs pos="49000">
                <a:srgbClr val="B80056"/>
              </a:gs>
              <a:gs pos="53000">
                <a:srgbClr val="A2004D"/>
              </a:gs>
            </a:gsLst>
            <a:lin ang="5400000" scaled="0"/>
          </a:gradFill>
          <a:ln w="12700">
            <a:solidFill>
              <a:srgbClr val="B800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latinLnBrk="0" hangingPunct="0">
              <a:defRPr/>
            </a:pP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생활 스포츠 활성화를 위한 맞춤형 스포츠 콘텐츠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큐레이션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플랫폼 개발</a:t>
            </a:r>
          </a:p>
        </p:txBody>
      </p:sp>
      <p:sp>
        <p:nvSpPr>
          <p:cNvPr id="115" name="양쪽 모서리가 둥근 사각형 114"/>
          <p:cNvSpPr/>
          <p:nvPr/>
        </p:nvSpPr>
        <p:spPr>
          <a:xfrm rot="10800000">
            <a:off x="674687" y="2876376"/>
            <a:ext cx="2668587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16" name="그룹 7"/>
          <p:cNvGrpSpPr>
            <a:grpSpLocks/>
          </p:cNvGrpSpPr>
          <p:nvPr/>
        </p:nvGrpSpPr>
        <p:grpSpPr bwMode="auto">
          <a:xfrm>
            <a:off x="630238" y="2766840"/>
            <a:ext cx="2722562" cy="641703"/>
            <a:chOff x="5191383" y="2053253"/>
            <a:chExt cx="3802706" cy="642132"/>
          </a:xfrm>
        </p:grpSpPr>
        <p:sp>
          <p:nvSpPr>
            <p:cNvPr id="117" name="한쪽 모서리가 둥근 사각형 116"/>
            <p:cNvSpPr/>
            <p:nvPr/>
          </p:nvSpPr>
          <p:spPr>
            <a:xfrm>
              <a:off x="5237946" y="2104087"/>
              <a:ext cx="3756143" cy="559174"/>
            </a:xfrm>
            <a:prstGeom prst="round1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65035" y="2171815"/>
              <a:ext cx="2689458" cy="52357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인포메틱스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기술</a:t>
              </a:r>
            </a:p>
          </p:txBody>
        </p:sp>
        <p:grpSp>
          <p:nvGrpSpPr>
            <p:cNvPr id="119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0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2" name="직사각형 21"/>
          <p:cNvSpPr>
            <a:spLocks noChangeArrowheads="1"/>
          </p:cNvSpPr>
          <p:nvPr/>
        </p:nvSpPr>
        <p:spPr bwMode="auto">
          <a:xfrm>
            <a:off x="706438" y="3436764"/>
            <a:ext cx="2544762" cy="1446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 정보를 반영한 동적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프로파일링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기술</a:t>
            </a: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융합 </a:t>
            </a:r>
            <a:r>
              <a:rPr kumimoji="0"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생활체육시설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심판정보</a:t>
            </a:r>
            <a:r>
              <a:rPr kumimoji="0" lang="en-US" altLang="ko-KR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예약 및 평판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제공되는 정보에 대한 시각화 처리 기술</a:t>
            </a:r>
            <a:endParaRPr kumimoji="0"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양쪽 모서리가 둥근 사각형 122"/>
          <p:cNvSpPr/>
          <p:nvPr/>
        </p:nvSpPr>
        <p:spPr>
          <a:xfrm rot="10800000">
            <a:off x="3698875" y="2892251"/>
            <a:ext cx="2668588" cy="1995983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24" name="그룹 7"/>
          <p:cNvGrpSpPr>
            <a:grpSpLocks/>
          </p:cNvGrpSpPr>
          <p:nvPr/>
        </p:nvGrpSpPr>
        <p:grpSpPr bwMode="auto">
          <a:xfrm>
            <a:off x="3660775" y="2782712"/>
            <a:ext cx="2722563" cy="641703"/>
            <a:chOff x="5191383" y="2053253"/>
            <a:chExt cx="3802706" cy="642134"/>
          </a:xfrm>
        </p:grpSpPr>
        <p:sp>
          <p:nvSpPr>
            <p:cNvPr id="125" name="한쪽 모서리가 둥근 사각형 124"/>
            <p:cNvSpPr/>
            <p:nvPr/>
          </p:nvSpPr>
          <p:spPr>
            <a:xfrm>
              <a:off x="5237947" y="2104087"/>
              <a:ext cx="3756142" cy="559175"/>
            </a:xfrm>
            <a:prstGeom prst="round1Rect">
              <a:avLst/>
            </a:prstGeom>
            <a:solidFill>
              <a:srgbClr val="B80056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846760" y="2171816"/>
              <a:ext cx="2526011" cy="523571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스포츠 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큐레이션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7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28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0" name="직사각형 21"/>
          <p:cNvSpPr>
            <a:spLocks noChangeArrowheads="1"/>
          </p:cNvSpPr>
          <p:nvPr/>
        </p:nvSpPr>
        <p:spPr bwMode="auto">
          <a:xfrm>
            <a:off x="3730625" y="3452639"/>
            <a:ext cx="2541588" cy="131112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상황정보 기반의 최적화된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피드백을 반영한 학습 가능한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디바이스에 최적화된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적응화 및 정보 제공 기술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양쪽 모서리가 둥근 사각형 130"/>
          <p:cNvSpPr/>
          <p:nvPr/>
        </p:nvSpPr>
        <p:spPr>
          <a:xfrm rot="10800000">
            <a:off x="6761163" y="2901776"/>
            <a:ext cx="2728912" cy="1997865"/>
          </a:xfrm>
          <a:prstGeom prst="round2SameRect">
            <a:avLst>
              <a:gd name="adj1" fmla="val 4737"/>
              <a:gd name="adj2" fmla="val 0"/>
            </a:avLst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32" name="그룹 7"/>
          <p:cNvGrpSpPr>
            <a:grpSpLocks/>
          </p:cNvGrpSpPr>
          <p:nvPr/>
        </p:nvGrpSpPr>
        <p:grpSpPr bwMode="auto">
          <a:xfrm>
            <a:off x="6724181" y="2792238"/>
            <a:ext cx="2788120" cy="641997"/>
            <a:chOff x="5191383" y="2053253"/>
            <a:chExt cx="3825229" cy="640842"/>
          </a:xfrm>
        </p:grpSpPr>
        <p:sp>
          <p:nvSpPr>
            <p:cNvPr id="133" name="한쪽 모서리가 둥근 사각형 132"/>
            <p:cNvSpPr/>
            <p:nvPr/>
          </p:nvSpPr>
          <p:spPr>
            <a:xfrm>
              <a:off x="5239943" y="2103962"/>
              <a:ext cx="3776669" cy="559380"/>
            </a:xfrm>
            <a:prstGeom prst="round1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53351" y="2171816"/>
              <a:ext cx="3712823" cy="52227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모바일용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맞춤형 스포츠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0" latinLnBrk="0" hangingPunct="0">
                <a:defRPr/>
              </a:pP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</a:t>
              </a:r>
              <a:r>
                <a:rPr kumimoji="0" lang="ko-KR" altLang="en-US" sz="1400" b="1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콘텐츠</a:t>
              </a:r>
              <a:r>
                <a:rPr kumimoji="0" lang="ko-KR" altLang="en-US" sz="1400" b="1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제공 어플리케이션</a:t>
              </a:r>
              <a:endParaRPr kumimoji="0" lang="en-US" altLang="ko-KR" sz="14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5" name="그룹 28"/>
            <p:cNvGrpSpPr>
              <a:grpSpLocks/>
            </p:cNvGrpSpPr>
            <p:nvPr/>
          </p:nvGrpSpPr>
          <p:grpSpPr bwMode="auto">
            <a:xfrm>
              <a:off x="5191383" y="2053253"/>
              <a:ext cx="1492250" cy="597464"/>
              <a:chOff x="514186" y="1557009"/>
              <a:chExt cx="1493193" cy="597604"/>
            </a:xfrm>
          </p:grpSpPr>
          <p:pic>
            <p:nvPicPr>
              <p:cNvPr id="136" name="Picture 3" descr="E:\2013. 진행프로젝트\14. 인터아이코리아\psd\png\3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39522"/>
              <a:stretch>
                <a:fillRect/>
              </a:stretch>
            </p:blipFill>
            <p:spPr bwMode="auto">
              <a:xfrm>
                <a:off x="514186" y="1557009"/>
                <a:ext cx="1493193" cy="5976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7" name="Picture 2" descr="E:\2013. 진행프로젝트\04. 한독약품\psd\png\02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876"/>
              <a:stretch>
                <a:fillRect/>
              </a:stretch>
            </p:blipFill>
            <p:spPr bwMode="auto">
              <a:xfrm rot="14872036" flipH="1">
                <a:off x="683280" y="1527886"/>
                <a:ext cx="434341" cy="5560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8" name="직사각형 21"/>
          <p:cNvSpPr>
            <a:spLocks noChangeArrowheads="1"/>
          </p:cNvSpPr>
          <p:nvPr/>
        </p:nvSpPr>
        <p:spPr bwMode="auto">
          <a:xfrm>
            <a:off x="6792913" y="3462164"/>
            <a:ext cx="2619375" cy="11079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모바일용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맞춤형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100" b="1" spc="-6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just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친화적 스포츠 융합 </a:t>
            </a:r>
            <a:r>
              <a:rPr lang="ko-KR" altLang="en-US" sz="1100" b="1" spc="-6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b="1" spc="-6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정보 시각화 표현 기술</a:t>
            </a:r>
          </a:p>
        </p:txBody>
      </p:sp>
    </p:spTree>
    <p:extLst>
      <p:ext uri="{BB962C8B-B14F-4D97-AF65-F5344CB8AC3E}">
        <p14:creationId xmlns:p14="http://schemas.microsoft.com/office/powerpoint/2010/main" val="31018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모델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06204" y="5050776"/>
            <a:ext cx="7488830" cy="1546576"/>
          </a:xfrm>
          <a:prstGeom prst="rect">
            <a:avLst/>
          </a:prstGeom>
          <a:solidFill>
            <a:srgbClr val="FFE7F9"/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5719" y="2146162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9414" y="2170454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9415" y="1738406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제품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서비스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65719" y="1720338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고객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206203" y="1740771"/>
            <a:ext cx="2029316" cy="378705"/>
          </a:xfrm>
          <a:prstGeom prst="rect">
            <a:avLst/>
          </a:prstGeom>
          <a:solidFill>
            <a:srgbClr val="407A80"/>
          </a:solidFill>
          <a:ln w="12700">
            <a:solidFill>
              <a:srgbClr val="407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핵심 협력 기관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5961" y="2151871"/>
            <a:ext cx="202931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제품 및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생활스포츠 통합 정보 제공 서비스</a:t>
            </a:r>
            <a:endParaRPr lang="en-US" altLang="ko-KR" sz="800" b="1" dirty="0">
              <a:latin typeface="+mn-ea"/>
              <a:ea typeface="+mn-ea"/>
            </a:endParaRPr>
          </a:p>
          <a:p>
            <a:pPr marL="87313" lvl="0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</a:rPr>
              <a:t>맞춤형 스포츠 콘텐츠 매칭 서비스</a:t>
            </a: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4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  <a:ea typeface="+mn-ea"/>
              </a:rPr>
              <a:t>O </a:t>
            </a:r>
            <a:r>
              <a:rPr lang="ko-KR" altLang="en-US" sz="800" b="1" dirty="0">
                <a:latin typeface="+mn-ea"/>
                <a:ea typeface="+mn-ea"/>
              </a:rPr>
              <a:t>핵심가치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고객 맞춤형 추천 </a:t>
            </a:r>
            <a:r>
              <a:rPr lang="en-US" altLang="ko-KR" sz="800" b="1" dirty="0">
                <a:latin typeface="+mn-ea"/>
                <a:ea typeface="+mn-ea"/>
              </a:rPr>
              <a:t>SW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실시간 시각화 기술을 통한 사용 편의성 제공 </a:t>
            </a:r>
            <a:endParaRPr lang="en-US" altLang="ko-KR" sz="8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800" b="1" dirty="0">
                <a:latin typeface="+mn-ea"/>
                <a:ea typeface="+mn-ea"/>
              </a:rPr>
              <a:t>향후 </a:t>
            </a:r>
            <a:r>
              <a:rPr lang="en-US" altLang="ko-KR" sz="800" b="1" dirty="0">
                <a:latin typeface="+mn-ea"/>
                <a:ea typeface="+mn-ea"/>
              </a:rPr>
              <a:t>IoT, </a:t>
            </a:r>
            <a:r>
              <a:rPr lang="ko-KR" altLang="en-US" sz="800" b="1" dirty="0">
                <a:latin typeface="+mn-ea"/>
                <a:ea typeface="+mn-ea"/>
              </a:rPr>
              <a:t>빅데이터</a:t>
            </a:r>
            <a:r>
              <a:rPr lang="en-US" altLang="ko-KR" sz="800" b="1" dirty="0">
                <a:latin typeface="+mn-ea"/>
                <a:ea typeface="+mn-ea"/>
              </a:rPr>
              <a:t>, </a:t>
            </a:r>
            <a:r>
              <a:rPr lang="ko-KR" altLang="en-US" sz="800" b="1" dirty="0">
                <a:latin typeface="+mn-ea"/>
                <a:ea typeface="+mn-ea"/>
              </a:rPr>
              <a:t>웨어러블 디바이스 등 </a:t>
            </a:r>
            <a:r>
              <a:rPr lang="en-US" altLang="ko-KR" sz="800" b="1" dirty="0">
                <a:latin typeface="+mn-ea"/>
                <a:ea typeface="+mn-ea"/>
              </a:rPr>
              <a:t>ICT </a:t>
            </a:r>
            <a:r>
              <a:rPr lang="ko-KR" altLang="en-US" sz="800" b="1" dirty="0">
                <a:latin typeface="+mn-ea"/>
                <a:ea typeface="+mn-ea"/>
              </a:rPr>
              <a:t>기술 융합을 통한 서비스 확대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65719" y="2166577"/>
            <a:ext cx="202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생활 체육인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학생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대학생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지역사회 체육인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노년층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여성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장애인 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b="1" dirty="0">
                <a:latin typeface="+mn-ea"/>
                <a:ea typeface="+mn-ea"/>
              </a:rPr>
              <a:t>스포츠 클럽</a:t>
            </a:r>
            <a:endParaRPr lang="en-US" altLang="ko-KR" sz="9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  <a:ea typeface="+mn-ea"/>
              </a:rPr>
              <a:t>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직장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관공서 동호회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  <a:ea typeface="+mn-ea"/>
              </a:rPr>
              <a:t> - </a:t>
            </a:r>
            <a:r>
              <a:rPr lang="ko-KR" altLang="en-US" sz="900" dirty="0">
                <a:latin typeface="+mn-ea"/>
                <a:ea typeface="+mn-ea"/>
              </a:rPr>
              <a:t>지역 스포츠 동호회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10384" y="2151660"/>
            <a:ext cx="2029316" cy="21698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74956" y="2172456"/>
            <a:ext cx="1944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학교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초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중</a:t>
            </a:r>
            <a:r>
              <a:rPr lang="en-US" altLang="ko-KR" sz="900" dirty="0">
                <a:latin typeface="+mn-ea"/>
                <a:ea typeface="+mn-ea"/>
              </a:rPr>
              <a:t>·</a:t>
            </a:r>
            <a:r>
              <a:rPr lang="ko-KR" altLang="en-US" sz="900" dirty="0">
                <a:latin typeface="+mn-ea"/>
                <a:ea typeface="+mn-ea"/>
              </a:rPr>
              <a:t>고</a:t>
            </a:r>
            <a:r>
              <a:rPr lang="en-US" altLang="ko-KR" sz="900" dirty="0">
                <a:latin typeface="+mn-ea"/>
                <a:ea typeface="+mn-ea"/>
              </a:rPr>
              <a:t>,  </a:t>
            </a:r>
            <a:r>
              <a:rPr lang="ko-KR" altLang="en-US" sz="900" dirty="0">
                <a:latin typeface="+mn-ea"/>
                <a:ea typeface="+mn-ea"/>
              </a:rPr>
              <a:t>대학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공공기관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국민체육진흥공단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국민생활체육회</a:t>
            </a:r>
            <a:endParaRPr lang="en-US" altLang="ko-KR" sz="9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  - </a:t>
            </a:r>
            <a:r>
              <a:rPr lang="ko-KR" altLang="en-US" sz="900" dirty="0">
                <a:latin typeface="+mn-ea"/>
                <a:ea typeface="+mn-ea"/>
              </a:rPr>
              <a:t>대한 장애인체육회 등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클럽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지도자 협회</a:t>
            </a:r>
            <a:endParaRPr lang="en-US" altLang="ko-KR" sz="900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시설 관리기관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공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체육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제공 사업자 등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69" name="오각형 68"/>
          <p:cNvSpPr/>
          <p:nvPr/>
        </p:nvSpPr>
        <p:spPr bwMode="auto">
          <a:xfrm>
            <a:off x="6246763" y="2242462"/>
            <a:ext cx="360362" cy="1954553"/>
          </a:xfrm>
          <a:prstGeom prst="homePlate">
            <a:avLst>
              <a:gd name="adj" fmla="val 8375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0" name="왼쪽/오른쪽 화살표 69"/>
          <p:cNvSpPr/>
          <p:nvPr/>
        </p:nvSpPr>
        <p:spPr>
          <a:xfrm>
            <a:off x="3343694" y="2242462"/>
            <a:ext cx="504057" cy="1883432"/>
          </a:xfrm>
          <a:prstGeom prst="leftRightArrow">
            <a:avLst>
              <a:gd name="adj1" fmla="val 34669"/>
              <a:gd name="adj2" fmla="val 3575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194810" y="2865660"/>
            <a:ext cx="8018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서비스 연계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사업 제휴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01022" y="2865659"/>
            <a:ext cx="917239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  <a:ea typeface="+mn-ea"/>
              </a:rPr>
              <a:t>웹 서비스</a:t>
            </a:r>
            <a:endParaRPr lang="en-US" altLang="ko-KR" sz="900" b="1" dirty="0">
              <a:latin typeface="+mn-ea"/>
              <a:ea typeface="+mn-ea"/>
            </a:endParaRPr>
          </a:p>
          <a:p>
            <a:pPr algn="ctr"/>
            <a:r>
              <a:rPr lang="en-US" altLang="ko-KR" sz="900" b="1" dirty="0">
                <a:latin typeface="+mn-ea"/>
                <a:ea typeface="+mn-ea"/>
              </a:rPr>
              <a:t>·</a:t>
            </a:r>
          </a:p>
          <a:p>
            <a:pPr algn="ctr"/>
            <a:r>
              <a:rPr lang="ko-KR" altLang="en-US" sz="900" b="1" dirty="0">
                <a:latin typeface="+mn-ea"/>
                <a:ea typeface="+mn-ea"/>
              </a:rPr>
              <a:t>모바일 서비스</a:t>
            </a:r>
            <a:endParaRPr lang="en-US" altLang="ko-KR" sz="900" b="1" dirty="0">
              <a:latin typeface="+mn-ea"/>
              <a:ea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99117" y="4618726"/>
            <a:ext cx="7495917" cy="378705"/>
          </a:xfrm>
          <a:prstGeom prst="rect">
            <a:avLst/>
          </a:prstGeom>
          <a:solidFill>
            <a:srgbClr val="A850A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rmAutofit/>
          </a:bodyPr>
          <a:lstStyle/>
          <a:p>
            <a:pPr algn="ctr" eaLnBrk="1" latinLnBrk="1" hangingPunct="1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수익모델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06204" y="5050774"/>
            <a:ext cx="36004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서비스 제공 관련 수익 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광고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스폰서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스포츠 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 브랜드 협찬 등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프리미엄 서비스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제공 서비스 유형 차등화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맞춤형 정보 제공 서비스</a:t>
            </a:r>
            <a:r>
              <a:rPr lang="en-US" altLang="ko-KR" sz="900" dirty="0">
                <a:latin typeface="+mn-ea"/>
                <a:ea typeface="+mn-ea"/>
              </a:rPr>
              <a:t>(Push</a:t>
            </a:r>
            <a:r>
              <a:rPr lang="ko-KR" altLang="en-US" sz="900" dirty="0">
                <a:latin typeface="+mn-ea"/>
                <a:ea typeface="+mn-ea"/>
              </a:rPr>
              <a:t>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</a:p>
          <a:p>
            <a:pPr marL="96838">
              <a:lnSpc>
                <a:spcPct val="150000"/>
              </a:lnSpc>
            </a:pPr>
            <a:r>
              <a:rPr lang="ko-KR" altLang="en-US" sz="900" dirty="0">
                <a:latin typeface="+mn-ea"/>
                <a:ea typeface="+mn-ea"/>
              </a:rPr>
              <a:t>  </a:t>
            </a:r>
            <a:r>
              <a:rPr lang="en-US" altLang="ko-KR" sz="900" dirty="0">
                <a:latin typeface="+mn-ea"/>
                <a:ea typeface="+mn-ea"/>
              </a:rPr>
              <a:t>- </a:t>
            </a:r>
            <a:r>
              <a:rPr lang="ko-KR" altLang="en-US" sz="900" dirty="0">
                <a:latin typeface="+mn-ea"/>
                <a:ea typeface="+mn-ea"/>
              </a:rPr>
              <a:t>기업 고객 등에 대한 특화 서비스 이용료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이벤트형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  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예약 대행 수수료 및 임대 수입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시설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장비</a:t>
            </a:r>
            <a:r>
              <a:rPr lang="en-US" altLang="ko-KR" sz="900" dirty="0">
                <a:latin typeface="+mn-ea"/>
                <a:ea typeface="+mn-ea"/>
              </a:rPr>
              <a:t>/</a:t>
            </a:r>
            <a:r>
              <a:rPr lang="ko-KR" altLang="en-US" sz="900" dirty="0">
                <a:latin typeface="+mn-ea"/>
                <a:ea typeface="+mn-ea"/>
              </a:rPr>
              <a:t>용품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r>
              <a:rPr lang="ko-KR" altLang="en-US" sz="900" dirty="0">
                <a:latin typeface="+mn-ea"/>
                <a:ea typeface="+mn-ea"/>
              </a:rPr>
              <a:t>에 대한 중개 수수료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47076" y="5050774"/>
            <a:ext cx="367595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n-ea"/>
                <a:ea typeface="+mn-ea"/>
              </a:rPr>
              <a:t>O </a:t>
            </a:r>
            <a:r>
              <a:rPr lang="ko-KR" altLang="en-US" sz="900" b="1" dirty="0">
                <a:latin typeface="+mn-ea"/>
                <a:ea typeface="+mn-ea"/>
              </a:rPr>
              <a:t>기타 수익</a:t>
            </a:r>
            <a:endParaRPr lang="en-US" altLang="ko-KR" sz="900" b="1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스포츠 관련 쇼핑몰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+mn-ea"/>
                <a:ea typeface="+mn-ea"/>
              </a:rPr>
              <a:t>SNS</a:t>
            </a:r>
            <a:r>
              <a:rPr lang="ko-KR" altLang="en-US" sz="900" dirty="0">
                <a:latin typeface="+mn-ea"/>
                <a:ea typeface="+mn-ea"/>
              </a:rPr>
              <a:t>사업자와의 제휴를 통한 수익 창출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n-ea"/>
                <a:ea typeface="+mn-ea"/>
              </a:rPr>
              <a:t>팀 엠블럼 제작 서비스 등</a:t>
            </a:r>
            <a:endParaRPr lang="en-US" altLang="ko-KR" sz="900" dirty="0">
              <a:latin typeface="+mn-ea"/>
              <a:ea typeface="+mn-ea"/>
            </a:endParaRPr>
          </a:p>
          <a:p>
            <a:pPr marL="268288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76" name="오각형 75"/>
          <p:cNvSpPr/>
          <p:nvPr/>
        </p:nvSpPr>
        <p:spPr bwMode="auto">
          <a:xfrm rot="16200000">
            <a:off x="4866741" y="2374605"/>
            <a:ext cx="239770" cy="4248471"/>
          </a:xfrm>
          <a:prstGeom prst="homePlate">
            <a:avLst>
              <a:gd name="adj" fmla="val 83750"/>
            </a:avLst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95363"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마일스톤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계획표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Group 6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40702"/>
              </p:ext>
            </p:extLst>
          </p:nvPr>
        </p:nvGraphicFramePr>
        <p:xfrm>
          <a:off x="283816" y="1811707"/>
          <a:ext cx="9274139" cy="4857653"/>
        </p:xfrm>
        <a:graphic>
          <a:graphicData uri="http://schemas.openxmlformats.org/drawingml/2006/table">
            <a:tbl>
              <a:tblPr/>
              <a:tblGrid>
                <a:gridCol w="1072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59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4582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목표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연구개발 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차년도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567" marR="36567" marT="18284" marB="1828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9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11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</a:t>
                      </a:r>
                      <a:r>
                        <a:rPr kumimoji="0" lang="ko-KR" alt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월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30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최적화 통합 스포츠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인포메틱스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기술 개발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큐레이션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서비스 모델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동적 프로파일 처리 알고리즘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정보를 반영한 프로파일 정보 구축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분석 및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처리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effectLst/>
                        </a:rPr>
                        <a:t>기술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303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사용자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참여형</a:t>
                      </a: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실시간 스포츠 융합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추천</a:t>
                      </a:r>
                      <a:r>
                        <a:rPr lang="ko-KR" altLang="en-US" sz="105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큐레이션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기술 개발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056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최적화를 위한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추천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개인프로파일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외부상황정보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위치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기상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와 스포츠 정보기반의 개인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49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디바이스에 최적화된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적응화 및 정보 제공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303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모바일용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맞춤형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스포츠 융합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 err="1">
                          <a:solidFill>
                            <a:schemeClr val="bg1"/>
                          </a:solidFill>
                          <a:latin typeface="+mj-lt"/>
                        </a:rPr>
                        <a:t>콘텐츠</a:t>
                      </a: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 제공 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+mj-lt"/>
                        </a:rPr>
                        <a:t>어플리케이션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모바일용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맞춤형 스포츠 융합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콘텐츠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제공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앱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 개발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사용자 친화적 시각화 표현 처리 기술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303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5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시범서비스를 위한 결과물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effectLst/>
                        </a:rPr>
                        <a:t>Test(a-Test)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5276">
                <a:tc gridSpan="2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j-lt"/>
                        </a:rPr>
                        <a:t>주요 결과물</a:t>
                      </a:r>
                    </a:p>
                  </a:txBody>
                  <a:tcPr marL="35998" marR="35998" marT="0" marB="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모델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0.5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설계서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제작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동적 프로파일 처리 알고리즘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스포츠 융합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추천 설계서 및 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시각화 처리 설계서 및 모듈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논문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특허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상용 버전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시제품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시범서비스를 위한 기획서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7800" marR="0" lvl="0" indent="-809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한쪽 모서리가 둥근 사각형 9"/>
          <p:cNvSpPr/>
          <p:nvPr/>
        </p:nvSpPr>
        <p:spPr>
          <a:xfrm>
            <a:off x="7905328" y="1529946"/>
            <a:ext cx="1616075" cy="246063"/>
          </a:xfrm>
          <a:prstGeom prst="round1Rect">
            <a:avLst/>
          </a:prstGeom>
          <a:solidFill>
            <a:schemeClr val="bg1"/>
          </a:solidFill>
          <a:ln w="95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1" name="TextBox 43"/>
          <p:cNvSpPr txBox="1">
            <a:spLocks noChangeArrowheads="1"/>
          </p:cNvSpPr>
          <p:nvPr/>
        </p:nvSpPr>
        <p:spPr bwMode="auto">
          <a:xfrm>
            <a:off x="8978478" y="1529946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kumimoji="0" lang="ko-KR" altLang="en-US" sz="1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</a:p>
        </p:txBody>
      </p:sp>
      <p:cxnSp>
        <p:nvCxnSpPr>
          <p:cNvPr id="12" name="직선 화살표 연결선 44"/>
          <p:cNvCxnSpPr>
            <a:cxnSpLocks noChangeShapeType="1"/>
          </p:cNvCxnSpPr>
          <p:nvPr/>
        </p:nvCxnSpPr>
        <p:spPr bwMode="auto">
          <a:xfrm>
            <a:off x="8041853" y="1661709"/>
            <a:ext cx="8842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화살표 연결선 44"/>
          <p:cNvCxnSpPr>
            <a:cxnSpLocks noChangeShapeType="1"/>
          </p:cNvCxnSpPr>
          <p:nvPr/>
        </p:nvCxnSpPr>
        <p:spPr bwMode="auto">
          <a:xfrm>
            <a:off x="4806603" y="2452436"/>
            <a:ext cx="6480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직선 화살표 연결선 44"/>
          <p:cNvCxnSpPr>
            <a:cxnSpLocks noChangeShapeType="1"/>
          </p:cNvCxnSpPr>
          <p:nvPr/>
        </p:nvCxnSpPr>
        <p:spPr bwMode="auto">
          <a:xfrm>
            <a:off x="4806603" y="2748560"/>
            <a:ext cx="3600400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93932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45827" y="2713475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53883" y="274620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941767" y="2716192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326083" y="26296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0" name="직선 화살표 연결선 44"/>
          <p:cNvCxnSpPr>
            <a:cxnSpLocks noChangeShapeType="1"/>
          </p:cNvCxnSpPr>
          <p:nvPr/>
        </p:nvCxnSpPr>
        <p:spPr bwMode="auto">
          <a:xfrm>
            <a:off x="5619445" y="3156332"/>
            <a:ext cx="192346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화살표 연결선 44"/>
          <p:cNvCxnSpPr>
            <a:cxnSpLocks noChangeShapeType="1"/>
          </p:cNvCxnSpPr>
          <p:nvPr/>
        </p:nvCxnSpPr>
        <p:spPr bwMode="auto">
          <a:xfrm>
            <a:off x="6381831" y="3500188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화살표 연결선 44"/>
          <p:cNvCxnSpPr>
            <a:cxnSpLocks noChangeShapeType="1"/>
          </p:cNvCxnSpPr>
          <p:nvPr/>
        </p:nvCxnSpPr>
        <p:spPr bwMode="auto">
          <a:xfrm>
            <a:off x="5190919" y="3820588"/>
            <a:ext cx="3631738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513368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765263" y="3773871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073319" y="38066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361203" y="377658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5519" y="36900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  <a:ea typeface="+mn-ea"/>
              </a:rPr>
              <a:t>검증</a:t>
            </a:r>
          </a:p>
        </p:txBody>
      </p:sp>
      <p:cxnSp>
        <p:nvCxnSpPr>
          <p:cNvPr id="29" name="직선 화살표 연결선 44"/>
          <p:cNvCxnSpPr>
            <a:cxnSpLocks noChangeShapeType="1"/>
          </p:cNvCxnSpPr>
          <p:nvPr/>
        </p:nvCxnSpPr>
        <p:spPr bwMode="auto">
          <a:xfrm>
            <a:off x="6765263" y="4573036"/>
            <a:ext cx="2025172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44"/>
          <p:cNvCxnSpPr>
            <a:cxnSpLocks noChangeShapeType="1"/>
          </p:cNvCxnSpPr>
          <p:nvPr/>
        </p:nvCxnSpPr>
        <p:spPr bwMode="auto">
          <a:xfrm>
            <a:off x="5202780" y="4932256"/>
            <a:ext cx="82795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직선 화살표 연결선 44"/>
          <p:cNvCxnSpPr>
            <a:cxnSpLocks noChangeShapeType="1"/>
          </p:cNvCxnSpPr>
          <p:nvPr/>
        </p:nvCxnSpPr>
        <p:spPr bwMode="auto">
          <a:xfrm>
            <a:off x="6374618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44"/>
          <p:cNvCxnSpPr>
            <a:cxnSpLocks noChangeShapeType="1"/>
          </p:cNvCxnSpPr>
          <p:nvPr/>
        </p:nvCxnSpPr>
        <p:spPr bwMode="auto">
          <a:xfrm>
            <a:off x="7961146" y="4932256"/>
            <a:ext cx="1168289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5214375" y="491017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err="1">
                <a:latin typeface="+mn-ea"/>
                <a:ea typeface="+mn-ea"/>
              </a:rPr>
              <a:t>앱제작</a:t>
            </a:r>
            <a:r>
              <a:rPr lang="ko-KR" altLang="en-US" sz="900" b="1" dirty="0">
                <a:latin typeface="+mn-ea"/>
                <a:ea typeface="+mn-ea"/>
              </a:rPr>
              <a:t> 기획</a:t>
            </a:r>
          </a:p>
        </p:txBody>
      </p:sp>
      <p:sp>
        <p:nvSpPr>
          <p:cNvPr id="34" name="타원 33"/>
          <p:cNvSpPr/>
          <p:nvPr/>
        </p:nvSpPr>
        <p:spPr>
          <a:xfrm>
            <a:off x="6038011" y="4901723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046123" y="4908800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0.5</a:t>
            </a:r>
            <a:endParaRPr lang="ko-KR" altLang="en-US" sz="900" b="1" dirty="0">
              <a:latin typeface="+mn-ea"/>
              <a:ea typeface="+mn-ea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526626" y="4896348"/>
            <a:ext cx="72008" cy="7200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494355" y="4736935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n-ea"/>
                <a:ea typeface="+mn-ea"/>
              </a:rPr>
              <a:t>1</a:t>
            </a:r>
            <a:r>
              <a:rPr lang="ko-KR" altLang="en-US" sz="800" b="1" dirty="0" err="1">
                <a:latin typeface="+mn-ea"/>
                <a:ea typeface="+mn-ea"/>
              </a:rPr>
              <a:t>차검증</a:t>
            </a: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34691" y="4908076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>
                <a:latin typeface="+mn-ea"/>
                <a:ea typeface="+mn-ea"/>
              </a:rPr>
              <a:t>ver</a:t>
            </a:r>
            <a:r>
              <a:rPr lang="en-US" altLang="ko-KR" sz="900" b="1" dirty="0">
                <a:latin typeface="+mn-ea"/>
                <a:ea typeface="+mn-ea"/>
              </a:rPr>
              <a:t> 1.0</a:t>
            </a:r>
            <a:endParaRPr lang="ko-KR" altLang="en-US" sz="900" b="1" dirty="0">
              <a:latin typeface="+mn-ea"/>
              <a:ea typeface="+mn-ea"/>
            </a:endParaRPr>
          </a:p>
        </p:txBody>
      </p:sp>
      <p:cxnSp>
        <p:nvCxnSpPr>
          <p:cNvPr id="39" name="직선 화살표 연결선 44"/>
          <p:cNvCxnSpPr>
            <a:cxnSpLocks noChangeShapeType="1"/>
          </p:cNvCxnSpPr>
          <p:nvPr/>
        </p:nvCxnSpPr>
        <p:spPr bwMode="auto">
          <a:xfrm>
            <a:off x="6381831" y="5260748"/>
            <a:ext cx="2015376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직선 화살표 연결선 44"/>
          <p:cNvCxnSpPr>
            <a:cxnSpLocks noChangeShapeType="1"/>
          </p:cNvCxnSpPr>
          <p:nvPr/>
        </p:nvCxnSpPr>
        <p:spPr bwMode="auto">
          <a:xfrm>
            <a:off x="9164638" y="5597332"/>
            <a:ext cx="393317" cy="0"/>
          </a:xfrm>
          <a:prstGeom prst="straightConnector1">
            <a:avLst/>
          </a:prstGeom>
          <a:noFill/>
          <a:ln w="25400" algn="ctr">
            <a:solidFill>
              <a:srgbClr val="C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075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412776"/>
            <a:ext cx="885698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기능적 요구사항의 구조화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모듈화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앞서 정의된 요구사항들 중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기능적 요구사항을 구조화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모듈화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하여 상황도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흐름도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서비스 모델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작성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기능적 요구사항 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일반적 요구사항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플랫폼의 필요성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타겟 시장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이 아닌 기술적으로 요구되는 사항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>
                <a:latin typeface="+mn-ea"/>
                <a:ea typeface="+mn-ea"/>
              </a:rPr>
              <a:t>예로 구성 기술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범위 및 경계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en-US" altLang="ko-KR" sz="1400" dirty="0" err="1">
                <a:latin typeface="+mn-ea"/>
                <a:ea typeface="+mn-ea"/>
              </a:rPr>
              <a:t>Input/Output</a:t>
            </a:r>
            <a:r>
              <a:rPr lang="ko-KR" altLang="en-US" sz="1400" dirty="0">
                <a:latin typeface="+mn-ea"/>
                <a:ea typeface="+mn-ea"/>
              </a:rPr>
              <a:t> 등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물리적 설계 </a:t>
            </a:r>
            <a:r>
              <a:rPr lang="en-US" altLang="ko-KR" sz="1600" b="1" dirty="0">
                <a:latin typeface="+mn-ea"/>
                <a:ea typeface="+mn-ea"/>
              </a:rPr>
              <a:t>– </a:t>
            </a:r>
            <a:r>
              <a:rPr lang="ko-KR" altLang="en-US" sz="1600" b="1" dirty="0">
                <a:latin typeface="+mn-ea"/>
                <a:ea typeface="+mn-ea"/>
              </a:rPr>
              <a:t>논리적 설계를 바탕으로 물리적 계층의 설계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논리적 </a:t>
            </a:r>
            <a:r>
              <a:rPr lang="ko-KR" altLang="en-US" sz="1400" dirty="0" err="1">
                <a:latin typeface="+mn-ea"/>
                <a:ea typeface="+mn-ea"/>
              </a:rPr>
              <a:t>설계안을</a:t>
            </a:r>
            <a:r>
              <a:rPr lang="ko-KR" altLang="en-US" sz="1400" dirty="0">
                <a:latin typeface="+mn-ea"/>
                <a:ea typeface="+mn-ea"/>
              </a:rPr>
              <a:t> 좀 더 디테일하고 기술적인 내역으로 변경시키는 작업으로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플랫폼 내의 데이터 흐름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입출력</a:t>
            </a:r>
            <a:r>
              <a:rPr lang="en-US" altLang="ko-KR" sz="1400" dirty="0">
                <a:latin typeface="+mn-ea"/>
                <a:ea typeface="+mn-ea"/>
              </a:rPr>
              <a:t>, DB, </a:t>
            </a:r>
            <a:r>
              <a:rPr lang="ko-KR" altLang="en-US" sz="1400" dirty="0">
                <a:latin typeface="+mn-ea"/>
                <a:ea typeface="+mn-ea"/>
              </a:rPr>
              <a:t>파일 구조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결정하여 사용자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(UI),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데이터 베이스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(DB),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를</a:t>
            </a:r>
            <a:r>
              <a:rPr lang="ko-KR" altLang="en-US" sz="1400" dirty="0">
                <a:latin typeface="+mn-ea"/>
                <a:ea typeface="+mn-ea"/>
              </a:rPr>
              <a:t> 작성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구조도 작성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물리적 설계의 마지막 목표이자 단계로써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플랫폼의 동작원리 및 구성요소를 한눈에 볼 수 있는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구조도</a:t>
            </a:r>
            <a:r>
              <a:rPr lang="ko-KR" altLang="en-US" sz="1400" dirty="0" err="1">
                <a:latin typeface="+mn-ea"/>
                <a:ea typeface="+mn-ea"/>
              </a:rPr>
              <a:t>이며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개발자의 필요에 따라 논리적 또는 물리적으로 설계될 수 있음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</a:t>
            </a:r>
            <a:r>
              <a:rPr lang="ko-KR" altLang="en-US" sz="1400" dirty="0" err="1">
                <a:latin typeface="+mn-ea"/>
                <a:ea typeface="+mn-ea"/>
              </a:rPr>
              <a:t>구조도는</a:t>
            </a:r>
            <a:r>
              <a:rPr lang="ko-KR" altLang="en-US" sz="1400" dirty="0">
                <a:latin typeface="+mn-ea"/>
                <a:ea typeface="+mn-ea"/>
              </a:rPr>
              <a:t> 명확하고 정확해야 하며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구성요소를 적절이 배치하고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적절한 환경에서 경계를 명확하게 구분하여 작성되어야 함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1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569660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상황도는 단 하나의 프로세스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만을 갖고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소스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단순한 데이터 흐름을 표현하는 그림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모듈화를 통해 플랫폼 구성요소를 정의하고 모델링을 통해 각 관계를 표현하되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개념적으로 플랫폼의 상황만을 표현할 수 있도록 설계하며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저장소나 세부적인 내용은 표현하지 않음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아래는 스포츠 융합 콘텐츠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플랫폼의 상황도 설계 사례로 사용자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하나의 플랫폼으로 구성되어있음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84648" y="3068960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7401272" y="3155776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외부 </a:t>
            </a:r>
            <a:r>
              <a:rPr lang="en-US" altLang="ko-KR" sz="1400" b="1" dirty="0"/>
              <a:t>API</a:t>
            </a:r>
          </a:p>
          <a:p>
            <a:pPr algn="ctr"/>
            <a:r>
              <a:rPr lang="ko-KR" altLang="en-US" sz="1400" b="1" dirty="0"/>
              <a:t>스포츠 정보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25906" y="4005064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cxnSp>
        <p:nvCxnSpPr>
          <p:cNvPr id="12" name="꺾인 연결선 11"/>
          <p:cNvCxnSpPr>
            <a:stCxn id="7" idx="3"/>
            <a:endCxn id="11" idx="0"/>
          </p:cNvCxnSpPr>
          <p:nvPr/>
        </p:nvCxnSpPr>
        <p:spPr>
          <a:xfrm>
            <a:off x="2936776" y="3537012"/>
            <a:ext cx="2120729" cy="468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3"/>
            <a:endCxn id="8" idx="2"/>
          </p:cNvCxnSpPr>
          <p:nvPr/>
        </p:nvCxnSpPr>
        <p:spPr>
          <a:xfrm flipV="1">
            <a:off x="5889104" y="4091880"/>
            <a:ext cx="2088232" cy="442262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1"/>
            <a:endCxn id="7" idx="2"/>
          </p:cNvCxnSpPr>
          <p:nvPr/>
        </p:nvCxnSpPr>
        <p:spPr>
          <a:xfrm rot="10800000">
            <a:off x="2360712" y="4005064"/>
            <a:ext cx="1865194" cy="529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2857" y="3389352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3130" y="4393332"/>
            <a:ext cx="174118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정보 제공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784648" y="5085184"/>
            <a:ext cx="1152128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  <p:cxnSp>
        <p:nvCxnSpPr>
          <p:cNvPr id="32" name="꺾인 연결선 31"/>
          <p:cNvCxnSpPr>
            <a:stCxn id="11" idx="1"/>
            <a:endCxn id="30" idx="0"/>
          </p:cNvCxnSpPr>
          <p:nvPr/>
        </p:nvCxnSpPr>
        <p:spPr>
          <a:xfrm rot="10800000" flipV="1">
            <a:off x="2360712" y="4534142"/>
            <a:ext cx="1865194" cy="551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48744" y="4293096"/>
            <a:ext cx="133882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스포츠 정보 제공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(</a:t>
            </a:r>
            <a:r>
              <a:rPr lang="ko-KR" altLang="en-US" sz="1200" b="1" dirty="0"/>
              <a:t>경기장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심판 등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  <p:cxnSp>
        <p:nvCxnSpPr>
          <p:cNvPr id="34" name="꺾인 연결선 33"/>
          <p:cNvCxnSpPr>
            <a:stCxn id="30" idx="3"/>
            <a:endCxn id="11" idx="2"/>
          </p:cNvCxnSpPr>
          <p:nvPr/>
        </p:nvCxnSpPr>
        <p:spPr>
          <a:xfrm flipV="1">
            <a:off x="2936776" y="5063220"/>
            <a:ext cx="2120729" cy="490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72857" y="5401933"/>
            <a:ext cx="1188146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요청</a:t>
            </a:r>
          </a:p>
        </p:txBody>
      </p:sp>
      <p:cxnSp>
        <p:nvCxnSpPr>
          <p:cNvPr id="38" name="꺾인 연결선 37"/>
          <p:cNvCxnSpPr>
            <a:stCxn id="11" idx="2"/>
          </p:cNvCxnSpPr>
          <p:nvPr/>
        </p:nvCxnSpPr>
        <p:spPr>
          <a:xfrm rot="5400000">
            <a:off x="3626119" y="4373878"/>
            <a:ext cx="742044" cy="2120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296816" y="5712431"/>
            <a:ext cx="1611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A</a:t>
            </a:r>
            <a:endParaRPr lang="ko-KR" altLang="en-US" sz="1200" b="1" dirty="0"/>
          </a:p>
        </p:txBody>
      </p:sp>
      <p:cxnSp>
        <p:nvCxnSpPr>
          <p:cNvPr id="44" name="꺾인 연결선 43"/>
          <p:cNvCxnSpPr>
            <a:stCxn id="11" idx="0"/>
          </p:cNvCxnSpPr>
          <p:nvPr/>
        </p:nvCxnSpPr>
        <p:spPr>
          <a:xfrm rot="16200000" flipV="1">
            <a:off x="3614856" y="2562415"/>
            <a:ext cx="748321" cy="2136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81902" y="3090053"/>
            <a:ext cx="161614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경기 매칭 </a:t>
            </a:r>
            <a:r>
              <a:rPr lang="en-US" altLang="ko-KR" sz="1200" b="1" dirty="0"/>
              <a:t>– </a:t>
            </a:r>
            <a:r>
              <a:rPr lang="ko-KR" altLang="en-US" sz="1200" b="1" dirty="0"/>
              <a:t>사용자 </a:t>
            </a:r>
            <a:r>
              <a:rPr lang="en-US" altLang="ko-KR" sz="1200" b="1" dirty="0"/>
              <a:t>B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00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07996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모듈화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520" y="1611708"/>
            <a:ext cx="8352928" cy="62916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조사에서 정의한 서비스 및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시스템이나 플랫폼의 다양한 기능을 분해하여 각각의 기능을 모듈로써 정의하는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72817" y="2420888"/>
            <a:ext cx="1663198" cy="1058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스포츠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융합 콘텐츠</a:t>
            </a:r>
            <a:endParaRPr lang="en-US" altLang="ko-KR" sz="1400" b="1" dirty="0"/>
          </a:p>
          <a:p>
            <a:pPr algn="ctr"/>
            <a:r>
              <a:rPr lang="ko-KR" altLang="en-US" sz="1400" b="1" dirty="0" err="1"/>
              <a:t>큐레이션</a:t>
            </a:r>
            <a:r>
              <a:rPr lang="ko-KR" altLang="en-US" sz="1400" b="1" dirty="0"/>
              <a:t> 플랫폼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2480" y="4199006"/>
            <a:ext cx="3811585" cy="1534250"/>
            <a:chOff x="277319" y="4221087"/>
            <a:chExt cx="4870752" cy="1960589"/>
          </a:xfrm>
        </p:grpSpPr>
        <p:sp>
          <p:nvSpPr>
            <p:cNvPr id="25" name="직사각형 24"/>
            <p:cNvSpPr/>
            <p:nvPr/>
          </p:nvSpPr>
          <p:spPr>
            <a:xfrm>
              <a:off x="277320" y="4365104"/>
              <a:ext cx="4870751" cy="18165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77319" y="4221087"/>
              <a:ext cx="4870751" cy="359825"/>
            </a:xfrm>
            <a:prstGeom prst="rect">
              <a:avLst/>
            </a:prstGeom>
            <a:solidFill>
              <a:srgbClr val="B80056"/>
            </a:solidFill>
            <a:ln>
              <a:solidFill>
                <a:srgbClr val="B8005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사용자 </a:t>
              </a:r>
              <a:r>
                <a:rPr lang="ko-KR" altLang="en-US" sz="1100" b="1" dirty="0" err="1"/>
                <a:t>참여형</a:t>
              </a:r>
              <a:r>
                <a:rPr lang="ko-KR" altLang="en-US" sz="1100" b="1" dirty="0"/>
                <a:t> 실시간 스포츠 융합 </a:t>
              </a:r>
              <a:r>
                <a:rPr lang="ko-KR" altLang="en-US" sz="1100" b="1" dirty="0" err="1"/>
                <a:t>콘텐츠</a:t>
              </a:r>
              <a:r>
                <a:rPr lang="ko-KR" altLang="en-US" sz="1100" b="1" dirty="0"/>
                <a:t> 추천 </a:t>
              </a:r>
              <a:r>
                <a:rPr lang="ko-KR" altLang="en-US" sz="1100" b="1" dirty="0" err="1"/>
                <a:t>큐레이션</a:t>
              </a:r>
              <a:endParaRPr lang="ko-KR" altLang="en-US" sz="1100" b="1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1259640" y="4725144"/>
              <a:ext cx="3168351" cy="1348626"/>
            </a:xfrm>
            <a:prstGeom prst="rect">
              <a:avLst/>
            </a:prstGeom>
            <a:gradFill>
              <a:gsLst>
                <a:gs pos="0">
                  <a:srgbClr val="B80056"/>
                </a:gs>
                <a:gs pos="80000">
                  <a:srgbClr val="FF75B7"/>
                </a:gs>
                <a:gs pos="100000">
                  <a:srgbClr val="FF8FC4"/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b="1" dirty="0">
                  <a:latin typeface="+mn-ea"/>
                </a:rPr>
                <a:t>맞춤형 스포츠 융합 </a:t>
              </a:r>
              <a:r>
                <a:rPr lang="ko-KR" altLang="en-US" sz="1000" b="1" dirty="0" err="1">
                  <a:latin typeface="+mn-ea"/>
                </a:rPr>
                <a:t>콘텐츠</a:t>
              </a:r>
              <a:r>
                <a:rPr lang="ko-KR" altLang="en-US" sz="1000" b="1" dirty="0">
                  <a:latin typeface="+mn-ea"/>
                </a:rPr>
                <a:t> </a:t>
              </a:r>
              <a:r>
                <a:rPr kumimoji="0" lang="ko-KR" altLang="en-US" sz="1000" b="1" dirty="0">
                  <a:latin typeface="+mn-ea"/>
                </a:rPr>
                <a:t> 최적화</a:t>
              </a: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843816" y="5060049"/>
              <a:ext cx="1510901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2. </a:t>
              </a:r>
              <a:r>
                <a:rPr lang="ko-KR" altLang="en-US" sz="700" b="1" dirty="0">
                  <a:latin typeface="+mn-ea"/>
                </a:rPr>
                <a:t>맞춤형 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r>
                <a:rPr lang="ko-KR" altLang="en-US" sz="700" b="1" dirty="0">
                  <a:latin typeface="+mn-ea"/>
                </a:rPr>
                <a:t> 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매쉬업</a:t>
              </a:r>
              <a:endParaRPr kumimoji="0" lang="ko-KR" altLang="en-US" sz="700" b="1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856685" y="5552744"/>
              <a:ext cx="14992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4.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장치 </a:t>
              </a:r>
              <a:r>
                <a:rPr kumimoji="0" lang="ko-KR" altLang="en-US" sz="700" b="1" dirty="0">
                  <a:latin typeface="+mn-ea"/>
                </a:rPr>
                <a:t>적응화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1364208" y="5552744"/>
              <a:ext cx="1406752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700" b="1" dirty="0">
                  <a:latin typeface="+mn-ea"/>
                </a:rPr>
                <a:t>3. </a:t>
              </a: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추천 </a:t>
              </a:r>
              <a:r>
                <a:rPr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1369411" y="5060049"/>
              <a:ext cx="1402397" cy="42068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1" dirty="0">
                  <a:latin typeface="+mn-ea"/>
                </a:rPr>
                <a:t>1. </a:t>
              </a:r>
              <a:r>
                <a:rPr kumimoji="0" lang="ko-KR" altLang="en-US" sz="700" b="1" dirty="0">
                  <a:latin typeface="+mn-ea"/>
                </a:rPr>
                <a:t>스포츠 융합 </a:t>
              </a: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endParaRPr kumimoji="0"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검색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937912" y="4206944"/>
            <a:ext cx="3695608" cy="1598320"/>
            <a:chOff x="4569760" y="3762705"/>
            <a:chExt cx="4853980" cy="2099306"/>
          </a:xfrm>
        </p:grpSpPr>
        <p:sp>
          <p:nvSpPr>
            <p:cNvPr id="39" name="직사각형 38"/>
            <p:cNvSpPr/>
            <p:nvPr/>
          </p:nvSpPr>
          <p:spPr>
            <a:xfrm>
              <a:off x="4572039" y="3875257"/>
              <a:ext cx="4851700" cy="19867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572040" y="3762705"/>
              <a:ext cx="4851700" cy="386374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사용자 최적화 통합 스포츠 융합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콘텐츠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kumimoji="0" lang="ko-KR" altLang="en-US" sz="105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인포메틱스</a:t>
              </a: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제공</a:t>
              </a:r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6596212" y="4409656"/>
              <a:ext cx="2698317" cy="1152128"/>
            </a:xfrm>
            <a:prstGeom prst="rect">
              <a:avLst/>
            </a:prstGeom>
            <a:solidFill>
              <a:srgbClr val="1267AE"/>
            </a:solidFill>
            <a:ln w="12700">
              <a:noFill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05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프로파일 처리</a:t>
              </a: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en-US" altLang="ko-KR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50" b="1" spc="-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1741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관리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6912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피드백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>
                  <a:latin typeface="+mn-ea"/>
                </a:rPr>
                <a:t>반영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6657014" y="4772159"/>
              <a:ext cx="504000" cy="651106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프로파일 분석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48" name="원통 47"/>
            <p:cNvSpPr/>
            <p:nvPr/>
          </p:nvSpPr>
          <p:spPr>
            <a:xfrm>
              <a:off x="4810572" y="5174028"/>
              <a:ext cx="1197987" cy="463956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생활스포츠 그룹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49" name="원통 48"/>
            <p:cNvSpPr/>
            <p:nvPr/>
          </p:nvSpPr>
          <p:spPr>
            <a:xfrm>
              <a:off x="4807163" y="4512704"/>
              <a:ext cx="1197987" cy="478117"/>
            </a:xfrm>
            <a:prstGeom prst="can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8100000" scaled="1"/>
              <a:tileRect/>
            </a:gradFill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latin typeface="+mn-ea"/>
                </a:rPr>
                <a:t>생활체육시설</a:t>
              </a:r>
              <a:r>
                <a:rPr lang="en-US" altLang="ko-KR" sz="600" b="1" dirty="0">
                  <a:latin typeface="+mn-ea"/>
                </a:rPr>
                <a:t>&amp;</a:t>
              </a:r>
              <a:r>
                <a:rPr lang="ko-KR" altLang="en-US" sz="600" b="1" dirty="0">
                  <a:latin typeface="+mn-ea"/>
                </a:rPr>
                <a:t>심판 프로파일 </a:t>
              </a:r>
              <a:r>
                <a:rPr lang="en-US" altLang="ko-KR" sz="600" b="1" dirty="0">
                  <a:latin typeface="+mn-ea"/>
                </a:rPr>
                <a:t>Repository</a:t>
              </a:r>
              <a:endParaRPr lang="ko-KR" altLang="en-US" sz="600" b="1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 bwMode="auto">
            <a:xfrm>
              <a:off x="8208314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" b="1" dirty="0">
                  <a:latin typeface="+mn-ea"/>
                </a:rPr>
                <a:t>예</a:t>
              </a:r>
              <a:r>
                <a:rPr lang="ko-KR" altLang="en-US" sz="600" b="1" dirty="0">
                  <a:latin typeface="+mn-ea"/>
                </a:rPr>
                <a:t>약</a:t>
              </a:r>
              <a:r>
                <a:rPr lang="en-US" altLang="ko-KR" sz="600" b="1" dirty="0">
                  <a:latin typeface="+mn-ea"/>
                </a:rPr>
                <a:t>/</a:t>
              </a:r>
              <a:r>
                <a:rPr lang="ko-KR" altLang="en-US" sz="600" b="1" dirty="0">
                  <a:latin typeface="+mn-ea"/>
                </a:rPr>
                <a:t>평판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>
            <a:xfrm>
              <a:off x="6127690" y="4805955"/>
              <a:ext cx="397852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6127690" y="5423592"/>
              <a:ext cx="41658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 bwMode="auto">
            <a:xfrm>
              <a:off x="8725413" y="4772159"/>
              <a:ext cx="504000" cy="65110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시각화</a:t>
              </a:r>
              <a:r>
                <a:rPr kumimoji="0" lang="ko-KR" altLang="en-US" sz="600" b="1" dirty="0">
                  <a:latin typeface="+mn-ea"/>
                </a:rPr>
                <a:t> </a:t>
              </a:r>
              <a:endParaRPr kumimoji="0" lang="en-US" altLang="ko-KR" sz="6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600" b="1" dirty="0">
                  <a:latin typeface="+mn-ea"/>
                </a:rPr>
                <a:t>처리</a:t>
              </a:r>
              <a:endParaRPr kumimoji="0" lang="en-US" altLang="ko-KR" sz="600" b="1" dirty="0">
                <a:latin typeface="+mn-ea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4693954" y="4268383"/>
              <a:ext cx="1433736" cy="1476350"/>
            </a:xfrm>
            <a:prstGeom prst="roundRect">
              <a:avLst>
                <a:gd name="adj" fmla="val 9656"/>
              </a:avLst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569760" y="4297907"/>
              <a:ext cx="1624973" cy="16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800" b="1" kern="0" dirty="0">
                  <a:latin typeface="+mn-ea"/>
                  <a:ea typeface="+mn-ea"/>
                  <a:cs typeface="Tahoma" pitchFamily="34" charset="0"/>
                </a:rPr>
                <a:t>스포츠 융합 </a:t>
              </a:r>
              <a:r>
                <a:rPr lang="ko-KR" altLang="en-US" sz="800" b="1" kern="0" dirty="0" err="1">
                  <a:latin typeface="+mn-ea"/>
                  <a:ea typeface="+mn-ea"/>
                  <a:cs typeface="Tahoma" pitchFamily="34" charset="0"/>
                </a:rPr>
                <a:t>콘텐츠</a:t>
              </a:r>
              <a:endParaRPr kumimoji="0" lang="en-US" altLang="ko-KR" sz="8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6540969" y="5559042"/>
              <a:ext cx="1783920" cy="242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2.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스포츠 융합 </a:t>
              </a:r>
              <a:r>
                <a:rPr lang="ko-KR" altLang="en-US" sz="600" b="1" kern="0" dirty="0" err="1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콘텐츠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프로파일 처리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(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분석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관리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예약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, 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시각화 처리</a:t>
              </a:r>
              <a:r>
                <a:rPr lang="en-US" altLang="ko-KR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)</a:t>
              </a:r>
              <a:r>
                <a:rPr lang="ko-KR" altLang="en-US" sz="600" b="1" kern="0" dirty="0">
                  <a:latin typeface="맑은 고딕" pitchFamily="50" charset="-127"/>
                  <a:ea typeface="맑은 고딕" pitchFamily="50" charset="-127"/>
                  <a:cs typeface="Tahoma" pitchFamily="34" charset="0"/>
                </a:rPr>
                <a:t> </a:t>
              </a:r>
              <a:endParaRPr lang="en-US" altLang="ko-KR" sz="600" b="1" kern="0" dirty="0">
                <a:latin typeface="맑은 고딕" pitchFamily="50" charset="-127"/>
                <a:ea typeface="맑은 고딕" pitchFamily="50" charset="-127"/>
                <a:cs typeface="Tahoma" pitchFamily="34" charset="0"/>
              </a:endParaRP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519220" y="5035076"/>
              <a:ext cx="1316842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3.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프로파일 저장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  <p:sp>
          <p:nvSpPr>
            <p:cNvPr id="58" name="Text Box 50"/>
            <p:cNvSpPr txBox="1">
              <a:spLocks noChangeArrowheads="1"/>
            </p:cNvSpPr>
            <p:nvPr/>
          </p:nvSpPr>
          <p:spPr bwMode="auto">
            <a:xfrm>
              <a:off x="8309463" y="5598208"/>
              <a:ext cx="1114276" cy="12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6.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피드백 </a:t>
              </a:r>
              <a:r>
                <a:rPr lang="en-US" altLang="ko-KR" sz="600" b="1" kern="0" dirty="0">
                  <a:latin typeface="+mn-ea"/>
                  <a:ea typeface="+mn-ea"/>
                  <a:cs typeface="Tahoma" pitchFamily="34" charset="0"/>
                </a:rPr>
                <a:t> </a:t>
              </a:r>
              <a:r>
                <a:rPr lang="ko-KR" altLang="en-US" sz="600" b="1" kern="0" dirty="0">
                  <a:latin typeface="+mn-ea"/>
                  <a:ea typeface="+mn-ea"/>
                  <a:cs typeface="Tahoma" pitchFamily="34" charset="0"/>
                </a:rPr>
                <a:t>및 평판 처리</a:t>
              </a:r>
              <a:endParaRPr lang="en-US" altLang="ko-KR" sz="600" b="1" kern="0" dirty="0">
                <a:latin typeface="+mn-ea"/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192509" y="3776562"/>
            <a:ext cx="1623814" cy="2819899"/>
            <a:chOff x="4109020" y="3024399"/>
            <a:chExt cx="1952496" cy="3390684"/>
          </a:xfrm>
        </p:grpSpPr>
        <p:sp>
          <p:nvSpPr>
            <p:cNvPr id="59" name="직사각형 58"/>
            <p:cNvSpPr/>
            <p:nvPr/>
          </p:nvSpPr>
          <p:spPr>
            <a:xfrm>
              <a:off x="4109020" y="3566609"/>
              <a:ext cx="1952368" cy="2848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0" name="그룹 69"/>
            <p:cNvGrpSpPr>
              <a:grpSpLocks/>
            </p:cNvGrpSpPr>
            <p:nvPr/>
          </p:nvGrpSpPr>
          <p:grpSpPr bwMode="auto">
            <a:xfrm>
              <a:off x="4261163" y="3733243"/>
              <a:ext cx="1685925" cy="2577065"/>
              <a:chOff x="4287056" y="1865624"/>
              <a:chExt cx="2488052" cy="3714628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 rot="5400000">
                <a:off x="4314841" y="2227526"/>
                <a:ext cx="205750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 rot="5400000">
                <a:off x="4334304" y="2608443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 rot="5400000">
                <a:off x="4334302" y="2911509"/>
                <a:ext cx="166825" cy="154801"/>
              </a:xfrm>
              <a:prstGeom prst="roundRect">
                <a:avLst>
                  <a:gd name="adj" fmla="val 26296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5400000">
                <a:off x="6062926" y="1726731"/>
                <a:ext cx="83412" cy="361198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5400000">
                <a:off x="3686279" y="2491423"/>
                <a:ext cx="3689606" cy="2488052"/>
              </a:xfrm>
              <a:prstGeom prst="roundRect">
                <a:avLst>
                  <a:gd name="adj" fmla="val 13506"/>
                </a:avLst>
              </a:prstGeom>
              <a:solidFill>
                <a:schemeClr val="tx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 rot="5400000">
                <a:off x="4182772" y="2575638"/>
                <a:ext cx="2716461" cy="22468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 rot="5400000">
                <a:off x="5356308" y="5075170"/>
                <a:ext cx="361454" cy="44852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 rot="5400000">
                <a:off x="5467926" y="5227589"/>
                <a:ext cx="122339" cy="154801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 rot="5400000">
                <a:off x="5523113" y="1911453"/>
                <a:ext cx="83412" cy="40882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 rot="5400000">
                <a:off x="5122236" y="2066264"/>
                <a:ext cx="83412" cy="99229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600">
                  <a:solidFill>
                    <a:prstClr val="white"/>
                  </a:solidFill>
                  <a:ea typeface="돋움" pitchFamily="50" charset="-127"/>
                </a:endParaRPr>
              </a:p>
            </p:txBody>
          </p:sp>
        </p:grpSp>
        <p:pic>
          <p:nvPicPr>
            <p:cNvPr id="71" name="IMG_큐레이션"/>
            <p:cNvPicPr preferRelativeResize="0"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601" y="4062928"/>
              <a:ext cx="540212" cy="647180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4109020" y="3024399"/>
              <a:ext cx="1952496" cy="570785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>
                  <a:latin typeface="+mn-ea"/>
                </a:rPr>
                <a:t>모바일용</a:t>
              </a:r>
              <a:r>
                <a:rPr lang="ko-KR" altLang="en-US" sz="1000" b="1" dirty="0">
                  <a:latin typeface="+mn-ea"/>
                </a:rPr>
                <a:t> 맞춤형 스포츠 융합 콘텐츠 제공</a:t>
              </a:r>
              <a:endParaRPr lang="en-US" altLang="ko-KR" sz="1000" b="1" dirty="0">
                <a:latin typeface="+mn-ea"/>
              </a:endParaRPr>
            </a:p>
            <a:p>
              <a:pPr algn="ctr"/>
              <a:r>
                <a:rPr lang="ko-KR" altLang="en-US" sz="1000" b="1" dirty="0">
                  <a:latin typeface="+mn-ea"/>
                </a:rPr>
                <a:t>어플리케이션 </a:t>
              </a:r>
            </a:p>
          </p:txBody>
        </p:sp>
        <p:pic>
          <p:nvPicPr>
            <p:cNvPr id="73" name="Picture 3" descr="C:\Users\user\Desktop\■사업(Biz)\공모전, 경진대회, 정부지원사업★\201508_산학연 첫걸음 (3차)★\유지현 매니저 그림\인포그래픽_커리어리포트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1217" y="4669609"/>
              <a:ext cx="546687" cy="659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IMG_큐레이션2"/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8346" y="5335563"/>
              <a:ext cx="560518" cy="583152"/>
            </a:xfrm>
            <a:prstGeom prst="rect">
              <a:avLst/>
            </a:prstGeom>
          </p:spPr>
        </p:pic>
        <p:sp>
          <p:nvSpPr>
            <p:cNvPr id="75" name="직사각형 74"/>
            <p:cNvSpPr/>
            <p:nvPr/>
          </p:nvSpPr>
          <p:spPr bwMode="auto">
            <a:xfrm>
              <a:off x="4889814" y="4068881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스포츠 융합 </a:t>
              </a:r>
              <a:r>
                <a:rPr lang="ko-KR" altLang="en-US" sz="700" b="1" dirty="0" err="1">
                  <a:latin typeface="+mn-ea"/>
                </a:rPr>
                <a:t>콘텐츠</a:t>
              </a:r>
              <a:endParaRPr lang="en-US" altLang="ko-KR" sz="700" b="1" dirty="0"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 err="1">
                  <a:latin typeface="+mn-ea"/>
                </a:rPr>
                <a:t>뷰어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 bwMode="auto">
            <a:xfrm>
              <a:off x="4889814" y="4534945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정보 시각화  </a:t>
              </a:r>
              <a:r>
                <a:rPr lang="en-US" altLang="ko-KR" sz="700" b="1" dirty="0">
                  <a:latin typeface="+mn-ea"/>
                </a:rPr>
                <a:t>UI 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4889814" y="5001009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700" b="1" dirty="0">
                  <a:latin typeface="+mn-ea"/>
                </a:rPr>
                <a:t>프로파일 </a:t>
              </a:r>
              <a:r>
                <a:rPr lang="en-US" altLang="ko-KR" sz="700" b="1" dirty="0">
                  <a:latin typeface="+mn-ea"/>
                </a:rPr>
                <a:t>/ </a:t>
              </a:r>
              <a:r>
                <a:rPr lang="ko-KR" altLang="en-US" sz="700" b="1" dirty="0">
                  <a:latin typeface="+mn-ea"/>
                </a:rPr>
                <a:t>외부상황정보</a:t>
              </a:r>
              <a:r>
                <a:rPr kumimoji="0" lang="ko-KR" altLang="en-US" sz="700" b="1" dirty="0">
                  <a:latin typeface="+mn-ea"/>
                </a:rPr>
                <a:t>처리</a:t>
              </a:r>
              <a:endParaRPr kumimoji="0" lang="en-US" altLang="ko-KR" sz="700" b="1" dirty="0">
                <a:latin typeface="+mn-ea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4889814" y="5467073"/>
              <a:ext cx="982280" cy="4763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b="1" dirty="0" err="1">
                  <a:latin typeface="+mn-ea"/>
                </a:rPr>
                <a:t>콘텐츠</a:t>
              </a:r>
              <a:r>
                <a:rPr kumimoji="0" lang="ko-KR" altLang="en-US" sz="700" b="1" dirty="0">
                  <a:latin typeface="+mn-ea"/>
                </a:rPr>
                <a:t> </a:t>
              </a:r>
              <a:r>
                <a:rPr kumimoji="0" lang="ko-KR" altLang="en-US" sz="700" b="1" dirty="0" err="1">
                  <a:latin typeface="+mn-ea"/>
                </a:rPr>
                <a:t>큐레이션</a:t>
              </a:r>
              <a:endParaRPr kumimoji="0" lang="en-US" altLang="ko-KR" sz="700" b="1" dirty="0">
                <a:latin typeface="+mn-ea"/>
              </a:endParaRPr>
            </a:p>
          </p:txBody>
        </p:sp>
      </p:grpSp>
      <p:cxnSp>
        <p:nvCxnSpPr>
          <p:cNvPr id="10" name="꺾인 연결선 9"/>
          <p:cNvCxnSpPr>
            <a:stCxn id="24" idx="1"/>
            <a:endCxn id="26" idx="0"/>
          </p:cNvCxnSpPr>
          <p:nvPr/>
        </p:nvCxnSpPr>
        <p:spPr>
          <a:xfrm rot="10800000" flipV="1">
            <a:off x="2178273" y="2949966"/>
            <a:ext cx="1994545" cy="124904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24" idx="3"/>
            <a:endCxn id="40" idx="0"/>
          </p:cNvCxnSpPr>
          <p:nvPr/>
        </p:nvCxnSpPr>
        <p:spPr>
          <a:xfrm>
            <a:off x="5836015" y="2949966"/>
            <a:ext cx="1950569" cy="125697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24" idx="2"/>
            <a:endCxn id="72" idx="0"/>
          </p:cNvCxnSpPr>
          <p:nvPr/>
        </p:nvCxnSpPr>
        <p:spPr>
          <a:xfrm>
            <a:off x="5004416" y="3479044"/>
            <a:ext cx="0" cy="2975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6381306" y="2730059"/>
            <a:ext cx="3058948" cy="84839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엔진으로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차 모듈화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큐레이션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인포메틱스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 엔진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모바일 어플리케이션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내의 기능들을 각각의 프로세스로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모듈화하여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더욱 세부적인 설계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6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" name="텍스트 상자 2"/>
          <p:cNvSpPr txBox="1"/>
          <p:nvPr/>
        </p:nvSpPr>
        <p:spPr>
          <a:xfrm>
            <a:off x="272480" y="1196752"/>
            <a:ext cx="9289032" cy="1154162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흐름도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모델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/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348880"/>
            <a:ext cx="8730526" cy="436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2520" y="1628800"/>
            <a:ext cx="8352928" cy="61206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모델링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구조화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모듈화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된 모듈의 상호관계를 데이터 흐름 및 구조에 맞게 표현하는 것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현실 세계를 단순화하여 표현하는 기법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특정한 목적에 맞추어 이용하기 쉬운 형식으로 표현하는 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4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16" y="1844824"/>
            <a:ext cx="7305675" cy="4714875"/>
          </a:xfrm>
          <a:prstGeom prst="rect">
            <a:avLst/>
          </a:prstGeom>
        </p:spPr>
      </p:pic>
      <p:sp>
        <p:nvSpPr>
          <p:cNvPr id="9" name="텍스트 상자 2"/>
          <p:cNvSpPr txBox="1"/>
          <p:nvPr/>
        </p:nvSpPr>
        <p:spPr>
          <a:xfrm>
            <a:off x="272480" y="1286784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대화도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서비스 시나리오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5" name="텍스트 상자 2"/>
          <p:cNvSpPr txBox="1"/>
          <p:nvPr/>
        </p:nvSpPr>
        <p:spPr>
          <a:xfrm>
            <a:off x="272480" y="1268760"/>
            <a:ext cx="928903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프로토타이핑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설계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" y="1908360"/>
            <a:ext cx="3168352" cy="20967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66" y="1908360"/>
            <a:ext cx="3166451" cy="2096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21" y="1908270"/>
            <a:ext cx="3158807" cy="2096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94" y="4126264"/>
            <a:ext cx="3188191" cy="211104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167" y="4126264"/>
            <a:ext cx="3183554" cy="21119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21" y="4126264"/>
            <a:ext cx="3194141" cy="2111047"/>
          </a:xfrm>
          <a:prstGeom prst="rect">
            <a:avLst/>
          </a:prstGeom>
        </p:spPr>
      </p:pic>
      <p:sp>
        <p:nvSpPr>
          <p:cNvPr id="12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(5/8)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9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9" name="_x387733584" descr="EMB0000244493f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790795"/>
            <a:ext cx="6048672" cy="488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(6/8)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4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508" y="1484784"/>
            <a:ext cx="885698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플랫폼의 확인과 선정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현실에서 발생하고있는 어떠한 문제점을 해소할 수 있는 새로운 플랫폼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endParaRPr lang="en-US" altLang="ko-KR" sz="1400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기존에 존재하는 플랫폼의 문제점을 개선할 수 있는 플랫폼을 확인하고 주제로 선정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계획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안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 개발을 위한 기초적인 계획안을 수립 </a:t>
            </a:r>
            <a:r>
              <a:rPr lang="en-US" altLang="ko-KR" sz="1400" dirty="0">
                <a:latin typeface="+mn-ea"/>
                <a:ea typeface="+mn-ea"/>
              </a:rPr>
              <a:t>– </a:t>
            </a:r>
            <a:r>
              <a:rPr lang="ko-KR" altLang="en-US" sz="1400" dirty="0">
                <a:latin typeface="+mn-ea"/>
                <a:ea typeface="+mn-ea"/>
              </a:rPr>
              <a:t>개발 팀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조직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ko-KR" altLang="en-US" sz="1400" dirty="0">
                <a:latin typeface="+mn-ea"/>
                <a:ea typeface="+mn-ea"/>
              </a:rPr>
              <a:t>개발 환경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주요 타겟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일정 등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유사 플랫폼 조사 및 벤치마킹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현재 존재하는 유사한 플랫폼을 조사하고 개선방향 또는 활용할 수 있는 서비스를 벤치마킹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실현가능성 평가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6</a:t>
            </a:r>
            <a:r>
              <a:rPr lang="ko-KR" altLang="en-US" sz="1400" dirty="0">
                <a:latin typeface="+mn-ea"/>
                <a:ea typeface="+mn-ea"/>
              </a:rPr>
              <a:t>가지 항목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경제적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운영적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시간적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법적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계약적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정량적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에 대해 실현가능성을 평가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플랫폼 개발 범위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어느 범위까지 개발할 것인지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예를 들어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모바일 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홈페이지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서버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데이터베이스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네트워크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클라우드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 구축하고자 하는 플랫폼 구성 요소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6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7" name="_x387734544" descr="EMB0000244493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1790796"/>
            <a:ext cx="5760640" cy="4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상자 7"/>
          <p:cNvSpPr txBox="1"/>
          <p:nvPr/>
        </p:nvSpPr>
        <p:spPr>
          <a:xfrm>
            <a:off x="488504" y="1268760"/>
            <a:ext cx="8856984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물리적 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다이어그램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(Entity-Relationship Diagram, ERD)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(7/8)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5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8" name="텍스트 상자 7"/>
          <p:cNvSpPr txBox="1"/>
          <p:nvPr/>
        </p:nvSpPr>
        <p:spPr>
          <a:xfrm>
            <a:off x="488504" y="1268760"/>
            <a:ext cx="8712968" cy="414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구조도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790796"/>
            <a:ext cx="7799082" cy="476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설계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(8/8)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2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(1/2)</a:t>
            </a:r>
            <a:endParaRPr kumimoji="0" lang="en-US" altLang="ko-KR" sz="4000" u="sng" dirty="0">
              <a:solidFill>
                <a:srgbClr val="0000FF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512" y="1529770"/>
            <a:ext cx="8864984" cy="4708981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플랫폼의 확인과 선정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 스포츠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동호회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소규모 클럽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동아리 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즐기는 시민들이 생활 스포츠 활동에서 느끼는 다양한 불편사항들이 포착됨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 상대를 찾기 위해서 가능한 수단이 지인을 이용한 팀 찾기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인터넷 카페를 통해 매칭 등으로 매우 협소함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 상대를 찾더라도 수준 차이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심판 부재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 찾기 등의 다양한 부가적인 문제점이 발생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생활 스포츠 활동자들에게 실시간으로 사용자 정보 및 스포츠 콘텐츠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상대 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제공할 수 있는 스포츠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플랫폼이 필요함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 계획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3789"/>
              </p:ext>
            </p:extLst>
          </p:nvPr>
        </p:nvGraphicFramePr>
        <p:xfrm>
          <a:off x="768535" y="4638622"/>
          <a:ext cx="8352930" cy="153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586">
                  <a:extLst>
                    <a:ext uri="{9D8B030D-6E8A-4147-A177-3AD203B41FA5}">
                      <a16:colId xmlns:a16="http://schemas.microsoft.com/office/drawing/2014/main" val="149446730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141259769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3146899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69860535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385488219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플랫폼 개발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예비 예산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고객과의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기본 개발 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91073"/>
                  </a:ext>
                </a:extLst>
              </a:tr>
              <a:tr h="124539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단국대학교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외부 개발 업체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개발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문화체육관광부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지원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어플리케이션 개발을 위한 개발 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설계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개발에서 발생하는 인건비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시제품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시범서비스 홍보비용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사전조사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/>
                        <a:t>생활 스포츠 활동을 하고 있는 모든 사람들이 플랫폼에서 경기를 매칭하고 스포츠 콘텐츠를 제공받을 수 있도록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프로젝트 계획 수립 및 설계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차년도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인터뷰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설문조사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전문가 자문을 통해 설계 검증 및 개발 착수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1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4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계획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496" y="1429557"/>
            <a:ext cx="8784976" cy="5016758"/>
          </a:xfrm>
          <a:prstGeom prst="rect">
            <a:avLst/>
          </a:prstGeom>
          <a:noFill/>
          <a:ln>
            <a:solidFill>
              <a:srgbClr val="66FF99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유사 플랫폼 조사 및 벤치마킹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존재하는 생활 스포츠 콘텐츠를 제공할 수 있는 수단으로는 인터넷 카페나 단순 정보 제공 형태의 웹 사이트가 유일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기본적으로 제공되는 서비스로는 게임 매칭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주변 경기장 정보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용품 판매 등이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ea typeface="문체부 돋음체" panose="020B0609000101010101" pitchFamily="49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실현가능성 평가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 startAt="5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범위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제공할 모바일 어플리케이션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스포츠 콘텐츠를 추천하기 위한 콘텐츠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큐레이션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및 스포츠 콘텐츠 정보를 저장하고 관리하기 위한 프로파일 서버 개발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83662"/>
              </p:ext>
            </p:extLst>
          </p:nvPr>
        </p:nvGraphicFramePr>
        <p:xfrm>
          <a:off x="835918" y="3501008"/>
          <a:ext cx="8218164" cy="14209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9694">
                  <a:extLst>
                    <a:ext uri="{9D8B030D-6E8A-4147-A177-3AD203B41FA5}">
                      <a16:colId xmlns:a16="http://schemas.microsoft.com/office/drawing/2014/main" val="495788555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9979621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97025646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80991858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3421009213"/>
                    </a:ext>
                  </a:extLst>
                </a:gridCol>
                <a:gridCol w="1369694">
                  <a:extLst>
                    <a:ext uri="{9D8B030D-6E8A-4147-A177-3AD203B41FA5}">
                      <a16:colId xmlns:a16="http://schemas.microsoft.com/office/drawing/2014/main" val="2084358409"/>
                    </a:ext>
                  </a:extLst>
                </a:gridCol>
              </a:tblGrid>
              <a:tr h="457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경제적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운영적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기술적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시간적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법적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계약적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정략적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698361"/>
                  </a:ext>
                </a:extLst>
              </a:tr>
              <a:tr h="96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개발 예산은 국가 지원을 통해 실현 가능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단국대학교 설계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baseline="0" dirty="0"/>
                        <a:t>외부 업체 개발의 프로세스로 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baseline="0" dirty="0"/>
                        <a:t>프로젝트 운영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단국대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콘텐츠 서비스 기</a:t>
                      </a:r>
                      <a:r>
                        <a:rPr lang="ko-KR" altLang="en-US" sz="1000" baseline="0" dirty="0"/>
                        <a:t>술 보유</a:t>
                      </a:r>
                      <a:endParaRPr lang="en-US" altLang="ko-KR" sz="1000" baseline="0" dirty="0"/>
                    </a:p>
                    <a:p>
                      <a:pPr algn="ctr" latinLnBrk="1"/>
                      <a:r>
                        <a:rPr lang="ko-KR" altLang="en-US" sz="1000" dirty="0" err="1"/>
                        <a:t>외부업체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모바일 어플리케이션 개발 및 시각화 기술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/>
                        <a:t>총 개발기간 </a:t>
                      </a:r>
                      <a:r>
                        <a:rPr lang="en-US" altLang="ko-KR" sz="1000" baseline="0" dirty="0"/>
                        <a:t>2</a:t>
                      </a:r>
                      <a:r>
                        <a:rPr lang="ko-KR" altLang="en-US" sz="1000" baseline="0" dirty="0"/>
                        <a:t>년으로 충분한 시간적 여유</a:t>
                      </a:r>
                      <a:endParaRPr lang="en-US" altLang="ko-KR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특허 침해 및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위법 여부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각 기관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단국대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외부업체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보유 기술 및 인력으로 충분히 개발이 가능할 것으로 판단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57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FF0000"/>
                </a:solidFill>
                <a:latin typeface="Arial" charset="0"/>
                <a:ea typeface="HY견고딕" pitchFamily="18" charset="-127"/>
                <a:cs typeface="Arial" charset="0"/>
              </a:rPr>
              <a:t>(Check lists)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508" y="1308531"/>
            <a:ext cx="885698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조사 및 정보 수집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  <a:ea typeface="+mn-ea"/>
              </a:rPr>
              <a:t>3</a:t>
            </a:r>
            <a:r>
              <a:rPr lang="ko-KR" altLang="en-US" sz="1400" dirty="0">
                <a:latin typeface="+mn-ea"/>
                <a:ea typeface="+mn-ea"/>
              </a:rPr>
              <a:t>가지 요구사항 조사 방법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개인 인터뷰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작업자 관찰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업무 문서 분석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통해 정보를 수집</a:t>
            </a:r>
            <a:endParaRPr lang="en-US" altLang="ko-KR" sz="14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요구사항 정의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요구사항 조사를 통해 수집한 정보를 분석하여 플랫폼 개발에 필요한 요구사항들을 정의하고 이후 단계를 위해 필요한 산출물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기술 보고서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개발 계획서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비즈니스 모델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마일스톤</a:t>
            </a:r>
            <a:r>
              <a:rPr lang="ko-KR" altLang="en-US" sz="1400" dirty="0">
                <a:latin typeface="+mn-ea"/>
                <a:ea typeface="+mn-ea"/>
              </a:rPr>
              <a:t> 계획서 등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확인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산출물 작성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기술 보고서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개발하고자 하는 플랫폼에 필요한 기술들을 나열하고 유사성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특징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기술 구현 가능성 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산출물 작성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개발 계획서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플랫폼의 개요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배경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목적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연구 범위 및 내용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구체적인 계획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등을 명시</a:t>
            </a:r>
            <a:endParaRPr lang="en-US" altLang="ko-KR" sz="1600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산출물 작성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>
                <a:latin typeface="+mn-ea"/>
                <a:ea typeface="+mn-ea"/>
              </a:rPr>
              <a:t>비즈니스 모델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플랫폼을 통해 창출할 수 있는 수익이나 사회에 공헌할 수 있는 비즈니스 모델을 구체적으로 제시하고 개발 계획서에 포함</a:t>
            </a:r>
            <a:endParaRPr lang="en-US" altLang="ko-KR" sz="1600" b="1" dirty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+mn-ea"/>
                <a:ea typeface="+mn-ea"/>
              </a:rPr>
              <a:t>산출물 작성 </a:t>
            </a:r>
            <a:r>
              <a:rPr lang="en-US" altLang="ko-KR" sz="1600" b="1" dirty="0">
                <a:latin typeface="+mn-ea"/>
                <a:ea typeface="+mn-ea"/>
              </a:rPr>
              <a:t>: </a:t>
            </a:r>
            <a:r>
              <a:rPr lang="ko-KR" altLang="en-US" sz="1600" b="1" dirty="0" err="1">
                <a:latin typeface="+mn-ea"/>
                <a:ea typeface="+mn-ea"/>
              </a:rPr>
              <a:t>마일스톤</a:t>
            </a:r>
            <a:r>
              <a:rPr lang="ko-KR" altLang="en-US" sz="1600" b="1" dirty="0">
                <a:latin typeface="+mn-ea"/>
                <a:ea typeface="+mn-ea"/>
              </a:rPr>
              <a:t> 계획표</a:t>
            </a:r>
            <a:endParaRPr lang="en-US" altLang="ko-KR" sz="1600" b="1" dirty="0">
              <a:latin typeface="+mn-ea"/>
              <a:ea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  <a:ea typeface="+mn-ea"/>
              </a:rPr>
              <a:t>플랫폼의 구체적인 계획을 플랫폼의 구성요소 또는 인력이나 팀으로 구분하여 세부적인 일정을 계획하여 명시한 표이며 개발 계획서에 포함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5498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조사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정보 수집</a:t>
            </a:r>
            <a:endParaRPr kumimoji="1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5708"/>
              </p:ext>
            </p:extLst>
          </p:nvPr>
        </p:nvGraphicFramePr>
        <p:xfrm>
          <a:off x="437044" y="1746591"/>
          <a:ext cx="8928992" cy="448084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63382">
                  <a:extLst>
                    <a:ext uri="{9D8B030D-6E8A-4147-A177-3AD203B41FA5}">
                      <a16:colId xmlns:a16="http://schemas.microsoft.com/office/drawing/2014/main" val="2015175629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287017882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113370743"/>
                    </a:ext>
                  </a:extLst>
                </a:gridCol>
                <a:gridCol w="2621870">
                  <a:extLst>
                    <a:ext uri="{9D8B030D-6E8A-4147-A177-3AD203B41FA5}">
                      <a16:colId xmlns:a16="http://schemas.microsoft.com/office/drawing/2014/main" val="1963111411"/>
                    </a:ext>
                  </a:extLst>
                </a:gridCol>
              </a:tblGrid>
              <a:tr h="440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개인 인터뷰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작업자 관찰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업무 문서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107436"/>
                  </a:ext>
                </a:extLst>
              </a:tr>
              <a:tr h="160188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조사 대상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r>
                        <a:rPr lang="ko-KR" altLang="en-US" sz="1100" dirty="0"/>
                        <a:t> 온라인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오프라인 설문조사 및 인터뷰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프로젝트</a:t>
                      </a:r>
                      <a:r>
                        <a:rPr lang="ko-KR" altLang="en-US" sz="1100" baseline="0" dirty="0"/>
                        <a:t> 개발자 아이디어 회의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이전</a:t>
                      </a:r>
                      <a:r>
                        <a:rPr lang="ko-KR" altLang="en-US" sz="1100" baseline="0" dirty="0"/>
                        <a:t>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aseline="0" dirty="0"/>
                        <a:t>현재 플랫폼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개발자</a:t>
                      </a:r>
                      <a:endParaRPr lang="en-US" altLang="ko-KR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인터넷 카페 운영 현황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체육 시설 통계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문화체육관광부 생활 체육 정책 보고서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큐레이션</a:t>
                      </a:r>
                      <a:r>
                        <a:rPr lang="en-US" altLang="ko-KR" sz="1100" dirty="0"/>
                        <a:t>,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생활 스포츠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등 관련 기술 논문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09098"/>
                  </a:ext>
                </a:extLst>
              </a:tr>
              <a:tr h="2306141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dirty="0"/>
                        <a:t>획득 정보</a:t>
                      </a:r>
                      <a:endParaRPr lang="en-US" altLang="ko-K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플랫폼의 적절성 및 필요성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기존 인터넷 카페의 불편함 해소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활성화를 통한 국민  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</a:t>
                      </a:r>
                      <a:r>
                        <a:rPr lang="ko-KR" altLang="en-US" sz="1100" baseline="0" dirty="0"/>
                        <a:t>건강 증진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주요 타겟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생활 스포츠 </a:t>
                      </a:r>
                      <a:r>
                        <a:rPr lang="ko-KR" altLang="en-US" sz="1100" dirty="0" err="1"/>
                        <a:t>활동자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타겟 시장 현황 및 전망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시장은 매년 증가하고 있는 추세임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플랫폼 개발을 위한 최적의 작업   환경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단국대학교 연구소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업체 사무실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업무에 필요한 최적의 인원 구성 및 역할 배정</a:t>
                      </a:r>
                      <a:r>
                        <a:rPr lang="ko-KR" altLang="en-US" sz="1100" baseline="0" dirty="0"/>
                        <a:t> </a:t>
                      </a:r>
                      <a:r>
                        <a:rPr lang="en-US" altLang="ko-KR" sz="1100" baseline="0" dirty="0"/>
                        <a:t>– </a:t>
                      </a:r>
                      <a:r>
                        <a:rPr lang="ko-KR" altLang="en-US" sz="1100" baseline="0" dirty="0"/>
                        <a:t>단국대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연구원 설계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업체 </a:t>
                      </a:r>
                      <a:r>
                        <a:rPr lang="en-US" altLang="ko-KR" sz="1100" baseline="0" dirty="0"/>
                        <a:t>6</a:t>
                      </a:r>
                      <a:r>
                        <a:rPr lang="ko-KR" altLang="en-US" sz="1100" baseline="0" dirty="0"/>
                        <a:t>인 개발자 개발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멤버 커뮤니케이션 방법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ko-KR" altLang="en-US" sz="1100" dirty="0"/>
                        <a:t>이메일을 활용한 정보 공유</a:t>
                      </a:r>
                      <a:endParaRPr lang="en-US" altLang="ko-KR" sz="1100" dirty="0"/>
                    </a:p>
                    <a:p>
                      <a:pPr marL="685800" lvl="1" indent="-228600" latinLnBrk="1">
                        <a:buFont typeface="+mj-lt"/>
                        <a:buAutoNum type="arabicParenR"/>
                      </a:pPr>
                      <a:r>
                        <a:rPr lang="en-US" altLang="ko-KR" sz="1100" dirty="0"/>
                        <a:t>FTP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서버 및 </a:t>
                      </a:r>
                      <a:r>
                        <a:rPr lang="ko-KR" altLang="en-US" sz="1100" baseline="0" dirty="0" err="1"/>
                        <a:t>클라우드</a:t>
                      </a:r>
                      <a:r>
                        <a:rPr lang="ko-KR" altLang="en-US" sz="1100" baseline="0" dirty="0"/>
                        <a:t> 서버를 이용한 </a:t>
                      </a:r>
                      <a:r>
                        <a:rPr lang="ko-KR" altLang="en-US" sz="1100" baseline="0" dirty="0" err="1"/>
                        <a:t>작업물</a:t>
                      </a:r>
                      <a:r>
                        <a:rPr lang="ko-KR" altLang="en-US" sz="1100" baseline="0" dirty="0"/>
                        <a:t> 및 산출물 공유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기존 생활 스포츠 플랫폼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인터넷 카페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의 문제점 및 개선방안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아이디어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법규 및 규정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- </a:t>
                      </a:r>
                      <a:r>
                        <a:rPr lang="ko-KR" altLang="en-US" sz="1100" baseline="0" dirty="0"/>
                        <a:t>생활 스포츠 관련 정보 처리 규정</a:t>
                      </a:r>
                      <a:endParaRPr lang="en-US" altLang="ko-KR" sz="1100" baseline="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aseline="0" dirty="0"/>
                        <a:t>     (</a:t>
                      </a:r>
                      <a:r>
                        <a:rPr lang="ko-KR" altLang="en-US" sz="1100" baseline="0" dirty="0"/>
                        <a:t>경기장 정보</a:t>
                      </a:r>
                      <a:r>
                        <a:rPr lang="en-US" altLang="ko-KR" sz="1100" baseline="0" dirty="0"/>
                        <a:t>, </a:t>
                      </a:r>
                      <a:r>
                        <a:rPr lang="ko-KR" altLang="en-US" sz="1100" baseline="0" dirty="0"/>
                        <a:t>사용자 정보 등</a:t>
                      </a:r>
                      <a:r>
                        <a:rPr lang="en-US" altLang="ko-KR" sz="1100" baseline="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생활 스포츠 플랫폼 주제 관련 최신 기술동향 및 기술 획득 방안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 err="1"/>
                        <a:t>큐레이션</a:t>
                      </a:r>
                      <a:r>
                        <a:rPr lang="ko-KR" altLang="en-US" sz="1100" dirty="0"/>
                        <a:t>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프로파일 처리 기술</a:t>
                      </a:r>
                      <a:endParaRPr lang="en-US" altLang="ko-KR" sz="11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  - </a:t>
                      </a:r>
                      <a:r>
                        <a:rPr lang="ko-KR" altLang="en-US" sz="1100" dirty="0"/>
                        <a:t>모바일 콘텐츠 서비스 기술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635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6614"/>
              </p:ext>
            </p:extLst>
          </p:nvPr>
        </p:nvGraphicFramePr>
        <p:xfrm>
          <a:off x="448708" y="1700808"/>
          <a:ext cx="8917326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산출물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4182"/>
              </p:ext>
            </p:extLst>
          </p:nvPr>
        </p:nvGraphicFramePr>
        <p:xfrm>
          <a:off x="448708" y="2060848"/>
          <a:ext cx="891732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4132">
                  <a:extLst>
                    <a:ext uri="{9D8B030D-6E8A-4147-A177-3AD203B41FA5}">
                      <a16:colId xmlns:a16="http://schemas.microsoft.com/office/drawing/2014/main" val="3086161399"/>
                    </a:ext>
                  </a:extLst>
                </a:gridCol>
                <a:gridCol w="3116892">
                  <a:extLst>
                    <a:ext uri="{9D8B030D-6E8A-4147-A177-3AD203B41FA5}">
                      <a16:colId xmlns:a16="http://schemas.microsoft.com/office/drawing/2014/main" val="487097412"/>
                    </a:ext>
                  </a:extLst>
                </a:gridCol>
                <a:gridCol w="2736302">
                  <a:extLst>
                    <a:ext uri="{9D8B030D-6E8A-4147-A177-3AD203B41FA5}">
                      <a16:colId xmlns:a16="http://schemas.microsoft.com/office/drawing/2014/main" val="2153928970"/>
                    </a:ext>
                  </a:extLst>
                </a:gridCol>
              </a:tblGrid>
              <a:tr h="1492849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기존 플랫폼의 문제점 및 개선방안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아이디어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관련 법규 및 규정</a:t>
                      </a:r>
                      <a:r>
                        <a:rPr lang="en-US" altLang="ko-KR" sz="1200" b="0" dirty="0"/>
                        <a:t>(ex. </a:t>
                      </a:r>
                      <a:r>
                        <a:rPr lang="ko-KR" altLang="en-US" sz="1200" b="0" dirty="0"/>
                        <a:t>온라인 상거래 법규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저작권법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주제 관련 최신 기술동향 및 기술 획득 방안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주요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사용자</a:t>
                      </a:r>
                      <a:r>
                        <a:rPr lang="en-US" altLang="ko-KR" sz="1200" b="0" dirty="0"/>
                        <a:t>)</a:t>
                      </a:r>
                      <a:r>
                        <a:rPr lang="ko-KR" altLang="en-US" sz="1200" b="0" dirty="0"/>
                        <a:t>의 범위 및 그에 맞는 적절한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필요한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서비스</a:t>
                      </a:r>
                      <a:endParaRPr lang="en-US" altLang="ko-KR" sz="1200" b="0" dirty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/>
                        <a:t>타겟 시장 현황 및 전망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배경 및 목적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현재 생활 스포츠 시장 및 국가 정책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기존 생활 스포츠 콘텐츠를 제공해주는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인터넷 카페 기반 서비스의 단점을 개선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 </a:t>
                      </a:r>
                      <a:r>
                        <a:rPr lang="ko-KR" altLang="en-US" sz="1200" b="0" dirty="0"/>
                        <a:t>한 플랫폼의 개발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구성 기술 및 설계 방향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모바일 서비스 앱 개발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추천 </a:t>
                      </a:r>
                      <a:r>
                        <a:rPr lang="ko-KR" altLang="en-US" sz="1200" b="0" baseline="0" dirty="0" err="1"/>
                        <a:t>큐레이션</a:t>
                      </a:r>
                      <a:r>
                        <a:rPr lang="ko-KR" altLang="en-US" sz="1200" b="0" baseline="0" dirty="0"/>
                        <a:t> 서버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사용자 및 콘텐츠 프로파일 관리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주요 서비스 리스트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상대 팀 매칭</a:t>
                      </a:r>
                      <a:endParaRPr lang="en-US" altLang="ko-KR" sz="1200" b="0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baseline="0" dirty="0"/>
                        <a:t>  - </a:t>
                      </a:r>
                      <a:r>
                        <a:rPr lang="ko-KR" altLang="en-US" sz="1200" b="0" baseline="0" dirty="0"/>
                        <a:t>경기장 정보 제공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서비스 타겟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시장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고객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사용자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축구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야구 등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생활 스포츠 </a:t>
                      </a:r>
                      <a:r>
                        <a:rPr lang="ko-KR" altLang="en-US" sz="1200" b="0" dirty="0" err="1"/>
                        <a:t>활동자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기술 보고서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개발 계획서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비즈니스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383537"/>
                  </a:ext>
                </a:extLst>
              </a:tr>
              <a:tr h="298570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제안하는 플랫폼의 적절성 및 필요성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유용성 및 필요성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- </a:t>
                      </a:r>
                      <a:r>
                        <a:rPr lang="ko-KR" altLang="en-US" sz="1200" b="0" dirty="0"/>
                        <a:t>설문조사를 통한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인터뷰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설문 결과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605704"/>
                  </a:ext>
                </a:extLst>
              </a:tr>
              <a:tr h="656853"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개발을 위한 최적의 작업 환경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업무에 필요한 최적의 인원 구성 및 역할 배정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멤버 커뮤니케이션 방법</a:t>
                      </a:r>
                      <a:r>
                        <a:rPr lang="en-US" altLang="ko-KR" sz="1200" b="0" dirty="0"/>
                        <a:t>(Email,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/>
                        <a:t>메신저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정기회의 등</a:t>
                      </a:r>
                      <a:r>
                        <a:rPr lang="en-US" altLang="ko-KR" sz="1200" b="0" baseline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환경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JAVA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커뮤니케이션 도구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</a:t>
                      </a:r>
                      <a:r>
                        <a:rPr lang="ko-KR" altLang="en-US" sz="1200" b="0" dirty="0"/>
                        <a:t>이메일 및 </a:t>
                      </a:r>
                      <a:r>
                        <a:rPr lang="en-US" altLang="ko-KR" sz="1200" b="0" dirty="0"/>
                        <a:t>FTP</a:t>
                      </a:r>
                      <a:r>
                        <a:rPr lang="ko-KR" altLang="en-US" sz="1200" b="0" dirty="0"/>
                        <a:t> 서버</a:t>
                      </a:r>
                      <a:endParaRPr lang="en-US" altLang="ko-KR" sz="1200" b="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</a:t>
                      </a:r>
                      <a:endParaRPr lang="en-US" altLang="ko-KR" sz="1200" b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/>
                        <a:t>   - 1</a:t>
                      </a:r>
                      <a:r>
                        <a:rPr lang="ko-KR" altLang="en-US" sz="1200" b="0" dirty="0"/>
                        <a:t>차년도 설계</a:t>
                      </a:r>
                      <a:r>
                        <a:rPr lang="en-US" altLang="ko-KR" sz="1200" b="0" dirty="0"/>
                        <a:t>, 2</a:t>
                      </a:r>
                      <a:r>
                        <a:rPr lang="ko-KR" altLang="en-US" sz="1200" b="0" dirty="0"/>
                        <a:t>차년도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rgbClr val="0000FF"/>
                          </a:solidFill>
                        </a:rPr>
                        <a:t>마일스톤</a:t>
                      </a:r>
                      <a:r>
                        <a:rPr lang="ko-KR" altLang="en-US" sz="1200" b="0" dirty="0">
                          <a:solidFill>
                            <a:srgbClr val="0000FF"/>
                          </a:solidFill>
                        </a:rPr>
                        <a:t> 기반 스케줄 표</a:t>
                      </a:r>
                      <a:endParaRPr lang="en-US" altLang="ko-KR" sz="1200" b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/>
                        <a:t>플랫폼 개발 계획표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4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5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14024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보고서 내용 중 일부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국내외 기술 현황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036341" y="1797015"/>
            <a:ext cx="174200" cy="174392"/>
            <a:chOff x="8117871" y="2357430"/>
            <a:chExt cx="321279" cy="321630"/>
          </a:xfrm>
        </p:grpSpPr>
        <p:sp>
          <p:nvSpPr>
            <p:cNvPr id="60" name="타원 5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원형 60"/>
            <p:cNvSpPr/>
            <p:nvPr/>
          </p:nvSpPr>
          <p:spPr>
            <a:xfrm>
              <a:off x="8120063" y="2364736"/>
              <a:ext cx="319087" cy="314324"/>
            </a:xfrm>
            <a:prstGeom prst="pie">
              <a:avLst>
                <a:gd name="adj1" fmla="val 16055277"/>
                <a:gd name="adj2" fmla="val 1606733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322093" y="1797015"/>
            <a:ext cx="174200" cy="174392"/>
            <a:chOff x="8117871" y="2357430"/>
            <a:chExt cx="321279" cy="321630"/>
          </a:xfrm>
        </p:grpSpPr>
        <p:sp>
          <p:nvSpPr>
            <p:cNvPr id="63" name="타원 62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원형 63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21421470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607845" y="1797015"/>
            <a:ext cx="174200" cy="174392"/>
            <a:chOff x="8117871" y="2357430"/>
            <a:chExt cx="321279" cy="321630"/>
          </a:xfrm>
        </p:grpSpPr>
        <p:sp>
          <p:nvSpPr>
            <p:cNvPr id="66" name="타원 65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형 66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279308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893597" y="1797015"/>
            <a:ext cx="174200" cy="174392"/>
            <a:chOff x="8117871" y="2357430"/>
            <a:chExt cx="321279" cy="321630"/>
          </a:xfrm>
        </p:grpSpPr>
        <p:sp>
          <p:nvSpPr>
            <p:cNvPr id="69" name="타원 68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형 69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10448029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9179349" y="1801897"/>
            <a:ext cx="170429" cy="170429"/>
          </a:xfrm>
          <a:prstGeom prst="ellipse">
            <a:avLst/>
          </a:prstGeom>
          <a:solidFill>
            <a:schemeClr val="accent6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67551" y="1717552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기술유사도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endParaRPr lang="ko-KR" altLang="en-US" sz="1000" b="1" dirty="0">
              <a:latin typeface="+mn-ea"/>
              <a:ea typeface="+mn-ea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8060617" y="1733736"/>
            <a:ext cx="1285884" cy="1"/>
          </a:xfrm>
          <a:prstGeom prst="straightConnector1">
            <a:avLst/>
          </a:prstGeom>
          <a:ln w="127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777645" y="1628800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낮음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68361" y="1630391"/>
            <a:ext cx="5000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높음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68738"/>
              </p:ext>
            </p:extLst>
          </p:nvPr>
        </p:nvGraphicFramePr>
        <p:xfrm>
          <a:off x="286197" y="2137049"/>
          <a:ext cx="9289031" cy="4497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644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국내외 기술현황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36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dist" latinLnBrk="1"/>
                      <a:r>
                        <a:rPr lang="ko-KR" altLang="en-US" sz="1200" spc="-100" baseline="0" dirty="0"/>
                        <a:t>기술</a:t>
                      </a:r>
                      <a:endParaRPr lang="en-US" altLang="ko-KR" sz="1200" spc="-100" baseline="0" dirty="0"/>
                    </a:p>
                    <a:p>
                      <a:pPr algn="dist" latinLnBrk="1"/>
                      <a:r>
                        <a:rPr lang="ko-KR" altLang="en-US" sz="1200" spc="-100" baseline="0" dirty="0"/>
                        <a:t>유사도</a:t>
                      </a:r>
                      <a:endParaRPr lang="ko-KR" altLang="en-US" sz="1200" b="1" spc="-10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기술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baseline="0" dirty="0"/>
                        <a:t>수준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수행기관 보유 기술현황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컨소시엄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기술분야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anchor="ctr"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기관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서비스이미지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특징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8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프로파일 처리</a:t>
                      </a:r>
                      <a:endParaRPr lang="en-US" altLang="ko-KR" sz="1050" b="1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dirty="0"/>
                        <a:t>기술</a:t>
                      </a:r>
                    </a:p>
                  </a:txBody>
                  <a:tcPr marL="108000" marR="108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네이버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뮤직</a:t>
                      </a:r>
                      <a:endParaRPr lang="en-US" altLang="ko-KR" sz="1000" b="1" baseline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baseline="0"/>
                        <a:t>라디오</a:t>
                      </a:r>
                      <a:endParaRPr lang="en-US" altLang="ko-KR" sz="1000" b="1" baseline="0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 err="1"/>
                        <a:t>음악콘텐츠</a:t>
                      </a:r>
                      <a:r>
                        <a:rPr lang="ko-KR" altLang="en-US" sz="1000" b="1" dirty="0"/>
                        <a:t> 추천 </a:t>
                      </a:r>
                      <a:r>
                        <a:rPr lang="ko-KR" altLang="en-US" sz="1000" b="1" dirty="0" err="1"/>
                        <a:t>앱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맞춤형 음악 </a:t>
                      </a:r>
                      <a:r>
                        <a:rPr lang="ko-KR" altLang="en-US" sz="1000" b="1" dirty="0" err="1"/>
                        <a:t>큐레이션</a:t>
                      </a:r>
                      <a:r>
                        <a:rPr lang="ko-KR" altLang="en-US" sz="1000" b="1" dirty="0"/>
                        <a:t> 스마트 라디오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상황정보에 기반한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프로파일 생성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kumimoji="0" lang="en-US" altLang="ko-KR" sz="1100" b="0" i="0" u="none" strike="noStrike" kern="1200" cap="none" spc="-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0" lang="ko-KR" altLang="en-US" sz="1200" b="1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친화적 시각화 처리 </a:t>
                      </a:r>
                      <a:r>
                        <a:rPr kumimoji="0" lang="ko-KR" altLang="en-US" sz="1100" b="0" i="0" u="none" strike="noStrike" kern="120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096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/>
                        <a:t>Netflix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평가 기반 영화 추천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R="90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89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생활 스포츠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 콘텐츠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추천 </a:t>
                      </a:r>
                      <a:r>
                        <a:rPr lang="ko-KR" altLang="en-US" sz="1050" b="1" spc="-50" dirty="0" err="1"/>
                        <a:t>큐레이션</a:t>
                      </a:r>
                      <a:r>
                        <a:rPr lang="ko-KR" altLang="en-US" sz="1050" b="1" spc="-50" dirty="0"/>
                        <a:t> </a:t>
                      </a:r>
                      <a:endParaRPr lang="en-US" altLang="ko-KR" sz="1050" b="1" spc="-5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기술</a:t>
                      </a:r>
                    </a:p>
                  </a:txBody>
                  <a:tcPr marL="108000" marR="108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트위크</a:t>
                      </a:r>
                      <a:endParaRPr lang="en-US" altLang="ko-KR" sz="1000" b="1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티비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영화</a:t>
                      </a:r>
                      <a:r>
                        <a:rPr lang="en-US" altLang="ko-KR" sz="1000" b="1"/>
                        <a:t>, TV </a:t>
                      </a:r>
                      <a:r>
                        <a:rPr lang="ko-KR" altLang="en-US" sz="1000" b="1"/>
                        <a:t>프로그램 추천기술</a:t>
                      </a:r>
                      <a:endParaRPr lang="en-US" altLang="ko-KR" sz="1000" b="1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사용자 이용 이력 분석</a:t>
                      </a:r>
                      <a:endParaRPr lang="en-US" altLang="ko-KR" sz="1000" b="1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및 상황 정보 기반 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 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정보를 반영한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추천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  <a:endParaRPr kumimoji="0" lang="en-US" altLang="ko-KR" sz="1100" b="0" i="0" u="none" strike="noStrike" kern="1200" cap="none" spc="-3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 맞춤형 </a:t>
                      </a:r>
                      <a:r>
                        <a:rPr kumimoji="0" lang="ko-KR" altLang="en-US" sz="1200" b="1" i="0" u="none" strike="noStrike" kern="1200" cap="none" spc="-30" normalizeH="0" baseline="0" noProof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kumimoji="0" lang="ko-KR" altLang="en-US" sz="12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저작 </a:t>
                      </a:r>
                      <a:r>
                        <a:rPr kumimoji="0" lang="ko-KR" altLang="en-US" sz="1100" b="0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왓챠</a:t>
                      </a: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영화 콘텐츠 추천기술</a:t>
                      </a:r>
                      <a:endParaRPr lang="en-US" altLang="ko-KR" sz="1000" b="1" dirty="0"/>
                    </a:p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dirty="0"/>
                        <a:t>사용자 이력 기반 영화 추천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4327">
                <a:tc rowSpan="2"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모바일</a:t>
                      </a:r>
                      <a:r>
                        <a:rPr lang="ko-KR" altLang="en-US" sz="1050" b="1" spc="-50" baseline="0" dirty="0"/>
                        <a:t> 서비스 </a:t>
                      </a:r>
                      <a:endParaRPr lang="en-US" altLang="ko-KR" sz="1050" b="1" spc="-50" baseline="0" dirty="0"/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spc="-50" dirty="0"/>
                        <a:t>어플리케이션</a:t>
                      </a:r>
                    </a:p>
                  </a:txBody>
                  <a:tcPr marL="90000" marR="900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00" b="1"/>
                        <a:t>연합뉴스</a:t>
                      </a:r>
                      <a:r>
                        <a:rPr lang="en-US" altLang="ko-KR" sz="1000" b="1"/>
                        <a:t>(Data)</a:t>
                      </a:r>
                      <a:endParaRPr lang="ko-KR" altLang="en-US" sz="1000" b="1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 baseline="0"/>
                        <a:t>미디어랩의 개방형 시각화 사이트</a:t>
                      </a:r>
                      <a:endParaRPr lang="en-US" altLang="ko-KR" sz="1000" b="1" baseline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rowSpan="2">
                  <a:txBody>
                    <a:bodyPr/>
                    <a:lstStyle/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분석 기반 웹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앱용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표현기술</a:t>
                      </a:r>
                      <a:endParaRPr lang="en-US" altLang="ko-KR" sz="12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시각화 인터페이스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buFont typeface="Arial" pitchFamily="34" charset="0"/>
                        <a:buChar char="•"/>
                      </a:pP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2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 제작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기술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894">
                <a:tc vMerge="1">
                  <a:txBody>
                    <a:bodyPr/>
                    <a:lstStyle/>
                    <a:p>
                      <a:pPr marL="93663" marR="0" indent="-93663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100" b="1" dirty="0"/>
                    </a:p>
                  </a:txBody>
                  <a:tcPr marL="108000" marR="10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IBM</a:t>
                      </a:r>
                    </a:p>
                    <a:p>
                      <a:pPr marL="93663" marR="0" indent="-93663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000" spc="-110" baseline="0"/>
                        <a:t>manyeyes</a:t>
                      </a:r>
                      <a:endParaRPr lang="ko-KR" altLang="en-US" sz="1000" b="1" kern="1000" spc="-110" baseline="0" dirty="0"/>
                    </a:p>
                  </a:txBody>
                  <a:tcPr marL="90000" marR="90000" anchor="ctr"/>
                </a:tc>
                <a:tc>
                  <a:txBody>
                    <a:bodyPr/>
                    <a:lstStyle/>
                    <a:p>
                      <a:pPr marL="93663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00" b="1"/>
                        <a:t>분석 데이터</a:t>
                      </a:r>
                      <a:r>
                        <a:rPr lang="ko-KR" altLang="en-US" sz="1000" b="1" baseline="0"/>
                        <a:t> 시각화 </a:t>
                      </a:r>
                      <a:r>
                        <a:rPr lang="ko-KR" altLang="en-US" sz="1000" b="1"/>
                        <a:t>기술</a:t>
                      </a:r>
                      <a:endParaRPr lang="en-US" altLang="ko-KR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72000" marR="72000"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marL="72000" marR="72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7" name="_x498091992" descr="EMB000021b40c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5" y="3559299"/>
            <a:ext cx="878021" cy="58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_x498094232" descr="EMB000021b40c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004" y="4754275"/>
            <a:ext cx="878021" cy="52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그룹 78"/>
          <p:cNvGrpSpPr/>
          <p:nvPr/>
        </p:nvGrpSpPr>
        <p:grpSpPr>
          <a:xfrm>
            <a:off x="5542781" y="3690624"/>
            <a:ext cx="321279" cy="321630"/>
            <a:chOff x="8117871" y="2357430"/>
            <a:chExt cx="321279" cy="321630"/>
          </a:xfrm>
        </p:grpSpPr>
        <p:sp>
          <p:nvSpPr>
            <p:cNvPr id="80" name="타원 79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원형 80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27"/>
          <p:cNvGrpSpPr/>
          <p:nvPr/>
        </p:nvGrpSpPr>
        <p:grpSpPr>
          <a:xfrm>
            <a:off x="5542781" y="3156981"/>
            <a:ext cx="314325" cy="323325"/>
            <a:chOff x="7399010" y="4311501"/>
            <a:chExt cx="314325" cy="323325"/>
          </a:xfrm>
        </p:grpSpPr>
        <p:sp>
          <p:nvSpPr>
            <p:cNvPr id="83" name="타원 82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형 83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108559" y="3363019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 rot="5400000">
            <a:off x="6519082" y="315082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 rot="5400000">
            <a:off x="637212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6099492" y="392505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 rot="5400000">
            <a:off x="6384518" y="373704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 rot="5400000">
            <a:off x="6527395" y="373704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27"/>
          <p:cNvGrpSpPr/>
          <p:nvPr/>
        </p:nvGrpSpPr>
        <p:grpSpPr>
          <a:xfrm>
            <a:off x="5542781" y="4272349"/>
            <a:ext cx="314325" cy="323325"/>
            <a:chOff x="7399010" y="4311501"/>
            <a:chExt cx="314325" cy="323325"/>
          </a:xfrm>
        </p:grpSpPr>
        <p:sp>
          <p:nvSpPr>
            <p:cNvPr id="92" name="타원 91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 92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6105095" y="4493017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00062" y="5074568"/>
            <a:ext cx="508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Mid</a:t>
            </a:r>
            <a:endParaRPr lang="ko-KR" altLang="en-US" sz="900" b="1" dirty="0"/>
          </a:p>
        </p:txBody>
      </p:sp>
      <p:grpSp>
        <p:nvGrpSpPr>
          <p:cNvPr id="96" name="그룹 95"/>
          <p:cNvGrpSpPr/>
          <p:nvPr/>
        </p:nvGrpSpPr>
        <p:grpSpPr>
          <a:xfrm>
            <a:off x="5542781" y="4839345"/>
            <a:ext cx="321279" cy="321630"/>
            <a:chOff x="8117871" y="2357430"/>
            <a:chExt cx="321279" cy="321630"/>
          </a:xfrm>
        </p:grpSpPr>
        <p:sp>
          <p:nvSpPr>
            <p:cNvPr id="97" name="타원 96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원형 97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112658" y="5683350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low</a:t>
            </a:r>
            <a:endParaRPr lang="ko-KR" altLang="en-US" sz="900" b="1" dirty="0"/>
          </a:p>
        </p:txBody>
      </p:sp>
      <p:sp>
        <p:nvSpPr>
          <p:cNvPr id="100" name="직사각형 99"/>
          <p:cNvSpPr/>
          <p:nvPr/>
        </p:nvSpPr>
        <p:spPr>
          <a:xfrm rot="5400000">
            <a:off x="6237426" y="5469762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 rot="5400000">
            <a:off x="6094593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380304" y="5469763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 rot="5400000">
            <a:off x="6523181" y="5469764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/>
          <p:cNvGrpSpPr/>
          <p:nvPr/>
        </p:nvGrpSpPr>
        <p:grpSpPr>
          <a:xfrm>
            <a:off x="5542781" y="6152629"/>
            <a:ext cx="321279" cy="321630"/>
            <a:chOff x="8117871" y="2357430"/>
            <a:chExt cx="321279" cy="321630"/>
          </a:xfrm>
        </p:grpSpPr>
        <p:sp>
          <p:nvSpPr>
            <p:cNvPr id="105" name="타원 104"/>
            <p:cNvSpPr/>
            <p:nvPr/>
          </p:nvSpPr>
          <p:spPr>
            <a:xfrm>
              <a:off x="8117871" y="2357430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원형 105"/>
            <p:cNvSpPr/>
            <p:nvPr/>
          </p:nvSpPr>
          <p:spPr>
            <a:xfrm>
              <a:off x="8120063" y="2364735"/>
              <a:ext cx="319087" cy="314325"/>
            </a:xfrm>
            <a:prstGeom prst="pie">
              <a:avLst>
                <a:gd name="adj1" fmla="val 16055277"/>
                <a:gd name="adj2" fmla="val 5478941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118377" y="6318895"/>
            <a:ext cx="4826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High</a:t>
            </a:r>
            <a:endParaRPr lang="ko-KR" altLang="en-US" sz="900" b="1" dirty="0"/>
          </a:p>
        </p:txBody>
      </p:sp>
      <p:grpSp>
        <p:nvGrpSpPr>
          <p:cNvPr id="108" name="그룹 27"/>
          <p:cNvGrpSpPr/>
          <p:nvPr/>
        </p:nvGrpSpPr>
        <p:grpSpPr>
          <a:xfrm>
            <a:off x="5552585" y="5451392"/>
            <a:ext cx="314325" cy="323325"/>
            <a:chOff x="7399010" y="4311501"/>
            <a:chExt cx="314325" cy="323325"/>
          </a:xfrm>
        </p:grpSpPr>
        <p:sp>
          <p:nvSpPr>
            <p:cNvPr id="109" name="타원 108"/>
            <p:cNvSpPr/>
            <p:nvPr/>
          </p:nvSpPr>
          <p:spPr>
            <a:xfrm>
              <a:off x="7399010" y="4311501"/>
              <a:ext cx="314325" cy="314325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원형 109"/>
            <p:cNvSpPr/>
            <p:nvPr/>
          </p:nvSpPr>
          <p:spPr>
            <a:xfrm>
              <a:off x="7410707" y="4320501"/>
              <a:ext cx="298926" cy="314325"/>
            </a:xfrm>
            <a:prstGeom prst="pie">
              <a:avLst>
                <a:gd name="adj1" fmla="val 16232995"/>
                <a:gd name="adj2" fmla="val 10720423"/>
              </a:avLst>
            </a:prstGeom>
            <a:ln/>
            <a:effectLst>
              <a:outerShdw blurRad="50800" dist="38100" dir="8100000" sx="80000" sy="8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12700" h="12700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/>
          <p:cNvSpPr/>
          <p:nvPr/>
        </p:nvSpPr>
        <p:spPr>
          <a:xfrm rot="5400000">
            <a:off x="622516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 rot="5400000">
            <a:off x="593124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 rot="5400000">
            <a:off x="6078201" y="315082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 rot="5400000">
            <a:off x="623884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 rot="5400000">
            <a:off x="594492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 rot="5400000">
            <a:off x="6091884" y="3736831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 rot="5400000">
            <a:off x="6528937" y="430213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 rot="5400000">
            <a:off x="638197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 rot="5400000">
            <a:off x="623501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 rot="5400000">
            <a:off x="594109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rot="5400000">
            <a:off x="6088056" y="430213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 rot="5400000">
            <a:off x="6388150" y="4885660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 rot="5400000">
            <a:off x="6531027" y="4885661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 rot="5400000">
            <a:off x="624247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 rot="5400000">
            <a:off x="594855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 rot="5400000">
            <a:off x="6095516" y="4885450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5400000">
            <a:off x="6539965" y="6133217"/>
            <a:ext cx="265923" cy="1215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 rot="5400000">
            <a:off x="639300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 rot="5400000">
            <a:off x="624604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 rot="5400000">
            <a:off x="595212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 rot="5400000">
            <a:off x="6099084" y="6133217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 rot="5400000">
            <a:off x="5948636" y="5472359"/>
            <a:ext cx="265923" cy="121596"/>
          </a:xfrm>
          <a:prstGeom prst="rect">
            <a:avLst/>
          </a:prstGeom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_x151938824" descr="EMB00002094199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07320" y="3022713"/>
            <a:ext cx="864096" cy="542756"/>
          </a:xfrm>
          <a:prstGeom prst="rect">
            <a:avLst/>
          </a:prstGeom>
          <a:noFill/>
        </p:spPr>
      </p:pic>
      <p:pic>
        <p:nvPicPr>
          <p:cNvPr id="134" name="_x151938824" descr="EMB00002094199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2720" y="4172413"/>
            <a:ext cx="792087" cy="516046"/>
          </a:xfrm>
          <a:prstGeom prst="rect">
            <a:avLst/>
          </a:prstGeom>
          <a:noFill/>
        </p:spPr>
      </p:pic>
      <p:pic>
        <p:nvPicPr>
          <p:cNvPr id="135" name="_x151938904" descr="EMB00002094199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2721" y="5329216"/>
            <a:ext cx="864096" cy="577028"/>
          </a:xfrm>
          <a:prstGeom prst="rect">
            <a:avLst/>
          </a:prstGeom>
          <a:noFill/>
        </p:spPr>
      </p:pic>
      <p:pic>
        <p:nvPicPr>
          <p:cNvPr id="136" name="_x151695208" descr="EMB0000209419a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4621" y="5962995"/>
            <a:ext cx="936104" cy="642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9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단계 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: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분석 </a:t>
            </a:r>
            <a:r>
              <a:rPr kumimoji="0" lang="en-US" altLang="ko-KR" sz="2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(4/7)</a:t>
            </a:r>
          </a:p>
        </p:txBody>
      </p:sp>
      <p:sp>
        <p:nvSpPr>
          <p:cNvPr id="6" name="텍스트 상자 2"/>
          <p:cNvSpPr txBox="1"/>
          <p:nvPr/>
        </p:nvSpPr>
        <p:spPr>
          <a:xfrm>
            <a:off x="437044" y="1196752"/>
            <a:ext cx="8928992" cy="461665"/>
          </a:xfrm>
          <a:prstGeom prst="rect">
            <a:avLst/>
          </a:prstGeom>
          <a:noFill/>
          <a:ln>
            <a:solidFill>
              <a:srgbClr val="E50BBB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산출물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계획서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 -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비전 및 목표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연구내용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Freeform 2"/>
          <p:cNvSpPr>
            <a:spLocks/>
          </p:cNvSpPr>
          <p:nvPr/>
        </p:nvSpPr>
        <p:spPr bwMode="auto">
          <a:xfrm>
            <a:off x="5382288" y="4907556"/>
            <a:ext cx="1213922" cy="369318"/>
          </a:xfrm>
          <a:custGeom>
            <a:avLst/>
            <a:gdLst/>
            <a:ahLst/>
            <a:cxnLst>
              <a:cxn ang="0">
                <a:pos x="606" y="252"/>
              </a:cxn>
              <a:cxn ang="0">
                <a:pos x="546" y="1104"/>
              </a:cxn>
              <a:cxn ang="0">
                <a:pos x="102" y="390"/>
              </a:cxn>
              <a:cxn ang="0">
                <a:pos x="0" y="0"/>
              </a:cxn>
              <a:cxn ang="0">
                <a:pos x="606" y="252"/>
              </a:cxn>
            </a:cxnLst>
            <a:rect l="0" t="0" r="r" b="b"/>
            <a:pathLst>
              <a:path w="606" h="1104">
                <a:moveTo>
                  <a:pt x="606" y="252"/>
                </a:moveTo>
                <a:lnTo>
                  <a:pt x="546" y="1104"/>
                </a:lnTo>
                <a:lnTo>
                  <a:pt x="102" y="390"/>
                </a:lnTo>
                <a:lnTo>
                  <a:pt x="0" y="0"/>
                </a:lnTo>
                <a:lnTo>
                  <a:pt x="606" y="252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27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09883" y="5114723"/>
            <a:ext cx="4714943" cy="369318"/>
          </a:xfrm>
          <a:custGeom>
            <a:avLst/>
            <a:gdLst/>
            <a:ahLst/>
            <a:cxnLst>
              <a:cxn ang="0">
                <a:pos x="678" y="258"/>
              </a:cxn>
              <a:cxn ang="0">
                <a:pos x="78" y="6"/>
              </a:cxn>
              <a:cxn ang="0">
                <a:pos x="0" y="0"/>
              </a:cxn>
              <a:cxn ang="0">
                <a:pos x="1596" y="246"/>
              </a:cxn>
              <a:cxn ang="0">
                <a:pos x="678" y="258"/>
              </a:cxn>
            </a:cxnLst>
            <a:rect l="0" t="0" r="r" b="b"/>
            <a:pathLst>
              <a:path w="1596" h="258">
                <a:moveTo>
                  <a:pt x="678" y="258"/>
                </a:moveTo>
                <a:lnTo>
                  <a:pt x="78" y="6"/>
                </a:lnTo>
                <a:lnTo>
                  <a:pt x="0" y="0"/>
                </a:lnTo>
                <a:lnTo>
                  <a:pt x="1596" y="246"/>
                </a:lnTo>
                <a:lnTo>
                  <a:pt x="678" y="258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2" name="Freeform 3"/>
          <p:cNvSpPr>
            <a:spLocks/>
          </p:cNvSpPr>
          <p:nvPr/>
        </p:nvSpPr>
        <p:spPr bwMode="auto">
          <a:xfrm>
            <a:off x="4438126" y="4942481"/>
            <a:ext cx="1004272" cy="369318"/>
          </a:xfrm>
          <a:custGeom>
            <a:avLst/>
            <a:gdLst/>
            <a:ahLst/>
            <a:cxnLst>
              <a:cxn ang="0">
                <a:pos x="0" y="210"/>
              </a:cxn>
              <a:cxn ang="0">
                <a:pos x="6" y="1092"/>
              </a:cxn>
              <a:cxn ang="0">
                <a:pos x="450" y="378"/>
              </a:cxn>
              <a:cxn ang="0">
                <a:pos x="552" y="0"/>
              </a:cxn>
              <a:cxn ang="0">
                <a:pos x="0" y="210"/>
              </a:cxn>
            </a:cxnLst>
            <a:rect l="0" t="0" r="r" b="b"/>
            <a:pathLst>
              <a:path w="552" h="1092">
                <a:moveTo>
                  <a:pt x="0" y="210"/>
                </a:moveTo>
                <a:lnTo>
                  <a:pt x="6" y="1092"/>
                </a:lnTo>
                <a:lnTo>
                  <a:pt x="450" y="378"/>
                </a:lnTo>
                <a:lnTo>
                  <a:pt x="552" y="0"/>
                </a:lnTo>
                <a:lnTo>
                  <a:pt x="0" y="210"/>
                </a:lnTo>
                <a:close/>
              </a:path>
            </a:pathLst>
          </a:custGeom>
          <a:gradFill rotWithShape="0">
            <a:gsLst>
              <a:gs pos="0">
                <a:schemeClr val="accent4"/>
              </a:gs>
              <a:gs pos="100000">
                <a:sysClr val="window" lastClr="FFFFFF"/>
              </a:gs>
            </a:gsLst>
            <a:lin ang="189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2434388" y="5124001"/>
            <a:ext cx="4773587" cy="369318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90" y="24"/>
              </a:cxn>
              <a:cxn ang="0">
                <a:pos x="1542" y="0"/>
              </a:cxn>
              <a:cxn ang="0">
                <a:pos x="888" y="252"/>
              </a:cxn>
              <a:cxn ang="0">
                <a:pos x="0" y="240"/>
              </a:cxn>
            </a:cxnLst>
            <a:rect l="0" t="0" r="r" b="b"/>
            <a:pathLst>
              <a:path w="1590" h="252">
                <a:moveTo>
                  <a:pt x="0" y="240"/>
                </a:moveTo>
                <a:lnTo>
                  <a:pt x="1590" y="24"/>
                </a:lnTo>
                <a:lnTo>
                  <a:pt x="1542" y="0"/>
                </a:lnTo>
                <a:lnTo>
                  <a:pt x="888" y="252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ysClr val="window" lastClr="FFFFFF"/>
              </a:gs>
              <a:gs pos="100000">
                <a:schemeClr val="accent4"/>
              </a:gs>
            </a:gsLst>
            <a:lin ang="5400000" scaled="1"/>
          </a:gradFill>
          <a:ln w="12700" cap="flat" cmpd="sng">
            <a:noFill/>
            <a:prstDash val="solid"/>
            <a:round/>
            <a:headEnd/>
            <a:tailEnd/>
          </a:ln>
          <a:effectLst/>
        </p:spPr>
        <p:txBody>
          <a:bodyPr lIns="91426" tIns="45713" rIns="91426" bIns="45713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black"/>
              </a:solidFill>
            </a:endParaRPr>
          </a:p>
        </p:txBody>
      </p:sp>
      <p:pic>
        <p:nvPicPr>
          <p:cNvPr id="14" name="그림 13" descr="화살표1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0744" y="2887769"/>
            <a:ext cx="7298720" cy="304077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2478383" y="5468623"/>
            <a:ext cx="5982726" cy="112872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265163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1267AE"/>
          </a:solidFill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kumimoji="0" lang="ko-KR" altLang="en-US" sz="2400" spc="-5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DIYGo550" panose="02030504000101010101" pitchFamily="18" charset="-127"/>
              <a:ea typeface="YDIYGo550" panose="02030504000101010101" pitchFamily="18" charset="-127"/>
            </a:endParaRP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487895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2729684" y="5766322"/>
            <a:ext cx="1636607" cy="557539"/>
          </a:xfrm>
          <a:prstGeom prst="rect">
            <a:avLst/>
          </a:prstGeom>
          <a:noFill/>
          <a:ln w="12700">
            <a:noFill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kumimoji="0" sz="2400" spc="-5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DIYGo550" panose="02030504000101010101" pitchFamily="18" charset="-127"/>
                <a:ea typeface="YDIYGo550" panose="02030504000101010101" pitchFamily="18" charset="-127"/>
              </a:defRPr>
            </a:lvl1pPr>
            <a:lvl2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latinLnBrk="1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sz="1100" dirty="0">
                <a:latin typeface="+mn-ea"/>
                <a:ea typeface="+mn-ea"/>
              </a:rPr>
              <a:t>사용자 최적화 통합 스포츠 융합 </a:t>
            </a:r>
            <a:r>
              <a:rPr lang="ko-KR" altLang="en-US" sz="1100" dirty="0" err="1">
                <a:latin typeface="+mn-ea"/>
                <a:ea typeface="+mn-ea"/>
              </a:rPr>
              <a:t>콘텐츠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err="1">
                <a:latin typeface="+mn-ea"/>
                <a:ea typeface="+mn-ea"/>
              </a:rPr>
              <a:t>인포메틱스</a:t>
            </a:r>
            <a:r>
              <a:rPr lang="ko-KR" altLang="en-US" sz="1100" dirty="0">
                <a:latin typeface="+mn-ea"/>
                <a:ea typeface="+mn-ea"/>
              </a:rPr>
              <a:t> 제공 기술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579620" y="5790598"/>
            <a:ext cx="1637065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모바일용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맞춤형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제공 어플리케이션</a:t>
            </a: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auto">
          <a:xfrm>
            <a:off x="4572114" y="5620525"/>
            <a:ext cx="1784690" cy="866550"/>
          </a:xfrm>
          <a:prstGeom prst="roundRect">
            <a:avLst>
              <a:gd name="adj" fmla="val 13042"/>
            </a:avLst>
          </a:prstGeom>
          <a:solidFill>
            <a:srgbClr val="B80056"/>
          </a:solidFill>
          <a:ln>
            <a:solidFill>
              <a:srgbClr val="B01CB4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685447" y="5790598"/>
            <a:ext cx="1607130" cy="507831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762000" fontAlgn="ctr" latinLnBrk="0">
              <a:spcBef>
                <a:spcPts val="0"/>
              </a:spcBef>
              <a:spcAft>
                <a:spcPts val="0"/>
              </a:spcAft>
              <a:buSzPct val="130000"/>
              <a:buFont typeface="Wingdings" pitchFamily="2" charset="2"/>
              <a:buNone/>
              <a:defRPr/>
            </a:pP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사용자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참여형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실시간 스포츠 융합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콘텐츠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추천 </a:t>
            </a:r>
            <a:r>
              <a:rPr kumimoji="0" lang="ko-KR" altLang="en-US" sz="1100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큐레이션</a:t>
            </a:r>
            <a:r>
              <a:rPr kumimoji="0" lang="ko-KR" altLang="en-US" sz="11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기술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45428" y="3822405"/>
            <a:ext cx="4469352" cy="771960"/>
          </a:xfrm>
          <a:prstGeom prst="roundRect">
            <a:avLst>
              <a:gd name="adj" fmla="val 27206"/>
            </a:avLst>
          </a:prstGeom>
          <a:solidFill>
            <a:srgbClr val="407A80"/>
          </a:solidFill>
          <a:ln w="38100">
            <a:solidFill>
              <a:srgbClr val="1B5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큐레이션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시스템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플랫폼 구축을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통한 건강한 삶의 질 향상 및 생활 스포츠 활성화를 위한 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맞춤형 스포츠 융합 </a:t>
            </a:r>
            <a:r>
              <a:rPr lang="ko-KR" altLang="en-US" sz="1200" b="1" dirty="0" err="1">
                <a:solidFill>
                  <a:prstClr val="white"/>
                </a:solidFill>
                <a:latin typeface="+mn-ea"/>
              </a:rPr>
              <a:t>콘텐츠</a:t>
            </a:r>
            <a:r>
              <a:rPr lang="ko-KR" altLang="en-US" sz="1200" b="1" dirty="0">
                <a:solidFill>
                  <a:prstClr val="white"/>
                </a:solidFill>
                <a:latin typeface="+mn-ea"/>
              </a:rPr>
              <a:t> 서비스를 제공</a:t>
            </a: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gray">
          <a:xfrm>
            <a:off x="981507" y="2064963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비  전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33908" y="2211267"/>
            <a:ext cx="317377" cy="340310"/>
            <a:chOff x="5088" y="240"/>
            <a:chExt cx="384" cy="384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35" name="AutoShape 4"/>
          <p:cNvSpPr>
            <a:spLocks noChangeArrowheads="1"/>
          </p:cNvSpPr>
          <p:nvPr/>
        </p:nvSpPr>
        <p:spPr bwMode="gray">
          <a:xfrm>
            <a:off x="981507" y="3803106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목  표  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1133908" y="3949410"/>
            <a:ext cx="317377" cy="340310"/>
            <a:chOff x="5088" y="240"/>
            <a:chExt cx="384" cy="384"/>
          </a:xfrm>
        </p:grpSpPr>
        <p:sp>
          <p:nvSpPr>
            <p:cNvPr id="37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8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2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3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5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46" name="AutoShape 4"/>
          <p:cNvSpPr>
            <a:spLocks noChangeArrowheads="1"/>
          </p:cNvSpPr>
          <p:nvPr/>
        </p:nvSpPr>
        <p:spPr bwMode="gray">
          <a:xfrm>
            <a:off x="972507" y="5001927"/>
            <a:ext cx="1401933" cy="643136"/>
          </a:xfrm>
          <a:prstGeom prst="roundRect">
            <a:avLst>
              <a:gd name="adj" fmla="val 9106"/>
            </a:avLst>
          </a:prstGeom>
          <a:solidFill>
            <a:srgbClr val="1B53A5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ko-KR" altLang="en-US" sz="1400" b="1" dirty="0">
                <a:solidFill>
                  <a:schemeClr val="bg1"/>
                </a:solidFill>
                <a:latin typeface="휴먼엑스포" pitchFamily="18" charset="-127"/>
                <a:ea typeface="휴먼엑스포" pitchFamily="18" charset="-127"/>
              </a:rPr>
              <a:t>연구내용</a:t>
            </a:r>
            <a:endParaRPr lang="en-US" altLang="ko-KR" sz="1400" b="1" dirty="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1133906" y="5153340"/>
            <a:ext cx="317377" cy="340310"/>
            <a:chOff x="5088" y="240"/>
            <a:chExt cx="384" cy="384"/>
          </a:xfrm>
        </p:grpSpPr>
        <p:sp>
          <p:nvSpPr>
            <p:cNvPr id="48" name="Oval 12"/>
            <p:cNvSpPr>
              <a:spLocks noChangeArrowheads="1"/>
            </p:cNvSpPr>
            <p:nvPr/>
          </p:nvSpPr>
          <p:spPr bwMode="gray">
            <a:xfrm>
              <a:off x="5088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5232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gray">
            <a:xfrm>
              <a:off x="5376" y="240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gray">
            <a:xfrm>
              <a:off x="5088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gray">
            <a:xfrm>
              <a:off x="5232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gray">
            <a:xfrm>
              <a:off x="5376" y="384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gray">
            <a:xfrm>
              <a:off x="5088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gray">
            <a:xfrm>
              <a:off x="5232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gray">
            <a:xfrm>
              <a:off x="5376" y="528"/>
              <a:ext cx="96" cy="9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휴먼엑스포" pitchFamily="18" charset="-127"/>
                <a:ea typeface="휴먼엑스포" pitchFamily="18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2908330" y="1736193"/>
            <a:ext cx="4949825" cy="1292662"/>
          </a:xfrm>
          <a:prstGeom prst="rect">
            <a:avLst/>
          </a:prstGeom>
          <a:ln>
            <a:solidFill>
              <a:srgbClr val="00CC00"/>
            </a:solidFill>
          </a:ln>
        </p:spPr>
        <p:txBody>
          <a:bodyPr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활성화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를 위한 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400" b="1" dirty="0">
                <a:ln w="18415" cmpd="sng">
                  <a:noFill/>
                  <a:prstDash val="solid"/>
                </a:ln>
                <a:solidFill>
                  <a:srgbClr val="0000CC"/>
                </a:solidFill>
                <a:latin typeface="맑은 고딕"/>
                <a:ea typeface="맑은 고딕"/>
              </a:rPr>
              <a:t>맞춤형 스포츠 융합 콘텐츠 플랫폼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개발을 통한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개인의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행복증진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과 </a:t>
            </a:r>
            <a:r>
              <a:rPr lang="ko-KR" altLang="en-US" sz="14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삶의 질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을 향상할 수 있는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혁신적인 </a:t>
            </a:r>
            <a:r>
              <a:rPr lang="ko-KR" altLang="en-US" sz="16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맑은 고딕"/>
                <a:ea typeface="맑은 고딕"/>
              </a:rPr>
              <a:t>생활 스포츠 서비스 생태계 </a:t>
            </a:r>
            <a:r>
              <a:rPr lang="ko-KR" altLang="en-US" sz="1200" b="1" dirty="0">
                <a:ln w="18415" cmpd="sng">
                  <a:noFill/>
                  <a:prstDash val="solid"/>
                </a:ln>
                <a:latin typeface="맑은 고딕"/>
                <a:ea typeface="맑은 고딕"/>
              </a:rPr>
              <a:t>조성</a:t>
            </a:r>
            <a:endParaRPr lang="en-US" altLang="ko-KR" sz="1200" b="1" dirty="0">
              <a:ln w="18415" cmpd="sng">
                <a:noFill/>
                <a:prstDash val="solid"/>
              </a:ln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478383" y="4999251"/>
            <a:ext cx="5982080" cy="453154"/>
          </a:xfrm>
          <a:prstGeom prst="rect">
            <a:avLst/>
          </a:prstGeom>
          <a:solidFill>
            <a:srgbClr val="00206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맞춤형 스포츠 융합 콘텐츠 </a:t>
            </a:r>
            <a:r>
              <a:rPr lang="ko-KR" altLang="en-US" sz="1400" b="1" dirty="0" err="1">
                <a:solidFill>
                  <a:schemeClr val="bg1"/>
                </a:solidFill>
              </a:rPr>
              <a:t>큐레이션</a:t>
            </a:r>
            <a:r>
              <a:rPr lang="ko-KR" altLang="en-US" sz="1400" b="1" dirty="0">
                <a:solidFill>
                  <a:schemeClr val="bg1"/>
                </a:solidFill>
              </a:rPr>
              <a:t> 플랫폼</a:t>
            </a:r>
          </a:p>
        </p:txBody>
      </p:sp>
    </p:spTree>
    <p:extLst>
      <p:ext uri="{BB962C8B-B14F-4D97-AF65-F5344CB8AC3E}">
        <p14:creationId xmlns:p14="http://schemas.microsoft.com/office/powerpoint/2010/main" val="15654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13242</TotalTime>
  <Words>2647</Words>
  <Application>Microsoft Office PowerPoint</Application>
  <PresentationFormat>A4 용지(210x297mm)</PresentationFormat>
  <Paragraphs>500</Paragraphs>
  <Slides>21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YDIYGo550</vt:lpstr>
      <vt:lpstr>굴림</vt:lpstr>
      <vt:lpstr>맑은 고딕</vt:lpstr>
      <vt:lpstr>휴먼엑스포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596</cp:revision>
  <cp:lastPrinted>2018-04-09T05:23:45Z</cp:lastPrinted>
  <dcterms:created xsi:type="dcterms:W3CDTF">2011-04-26T01:15:37Z</dcterms:created>
  <dcterms:modified xsi:type="dcterms:W3CDTF">2022-11-28T07:43:38Z</dcterms:modified>
</cp:coreProperties>
</file>