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403" r:id="rId2"/>
    <p:sldId id="404" r:id="rId3"/>
    <p:sldId id="405" r:id="rId4"/>
    <p:sldId id="408" r:id="rId5"/>
    <p:sldId id="421" r:id="rId6"/>
    <p:sldId id="406" r:id="rId7"/>
    <p:sldId id="407" r:id="rId8"/>
    <p:sldId id="410" r:id="rId9"/>
    <p:sldId id="411" r:id="rId10"/>
    <p:sldId id="412" r:id="rId11"/>
    <p:sldId id="413" r:id="rId12"/>
    <p:sldId id="414" r:id="rId13"/>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875">
          <p15:clr>
            <a:srgbClr val="A4A3A4"/>
          </p15:clr>
        </p15:guide>
        <p15:guide id="2" orient="horz" pos="1389">
          <p15:clr>
            <a:srgbClr val="A4A3A4"/>
          </p15:clr>
        </p15:guide>
        <p15:guide id="3" pos="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A7B"/>
    <a:srgbClr val="8A8A8A"/>
    <a:srgbClr val="F14C6B"/>
    <a:srgbClr val="01B0F3"/>
    <a:srgbClr val="0070C0"/>
    <a:srgbClr val="BC2EC0"/>
    <a:srgbClr val="0000FF"/>
    <a:srgbClr val="3333FF"/>
    <a:srgbClr val="FF00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6292" autoAdjust="0"/>
  </p:normalViewPr>
  <p:slideViewPr>
    <p:cSldViewPr>
      <p:cViewPr varScale="1">
        <p:scale>
          <a:sx n="127" d="100"/>
          <a:sy n="127" d="100"/>
        </p:scale>
        <p:origin x="1146" y="120"/>
      </p:cViewPr>
      <p:guideLst>
        <p:guide orient="horz" pos="1875"/>
        <p:guide orient="horz" pos="1389"/>
        <p:guide pos="7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2022-11-28</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593574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2022-11-28</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extLst>
      <p:ext uri="{BB962C8B-B14F-4D97-AF65-F5344CB8AC3E}">
        <p14:creationId xmlns:p14="http://schemas.microsoft.com/office/powerpoint/2010/main" val="37416601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2022-11-28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2022-11-28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2022-11-28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2022-11-28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2022-11-28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2022-11-28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2022-11-28</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2022-11-28</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2022-11-28</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2022-11-28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2022-11-28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2022-11-28</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0"/>
            <a:ext cx="9633072" cy="6598493"/>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081" name="TextBox 133"/>
          <p:cNvSpPr txBox="1">
            <a:spLocks noChangeArrowheads="1"/>
          </p:cNvSpPr>
          <p:nvPr/>
        </p:nvSpPr>
        <p:spPr bwMode="auto">
          <a:xfrm>
            <a:off x="128464" y="2754158"/>
            <a:ext cx="9633072" cy="707886"/>
          </a:xfrm>
          <a:prstGeom prst="rect">
            <a:avLst/>
          </a:prstGeom>
          <a:noFill/>
          <a:ln w="9525">
            <a:noFill/>
            <a:miter lim="800000"/>
            <a:headEnd/>
            <a:tailEnd/>
          </a:ln>
        </p:spPr>
        <p:txBody>
          <a:bodyPr wrap="square">
            <a:spAutoFit/>
          </a:bodyPr>
          <a:lstStyle/>
          <a:p>
            <a:pPr algn="ctr"/>
            <a:r>
              <a:rPr kumimoji="0" lang="en-US" altLang="ko-KR" sz="4000" dirty="0">
                <a:solidFill>
                  <a:srgbClr val="FFFF00"/>
                </a:solidFill>
                <a:latin typeface="Arial" charset="0"/>
                <a:ea typeface="HY견고딕" pitchFamily="18" charset="-127"/>
                <a:cs typeface="Arial" charset="0"/>
              </a:rPr>
              <a:t>Case 2. Airbnb</a:t>
            </a:r>
            <a:endParaRPr kumimoji="0" lang="en-US" altLang="ko-KR" sz="2400" dirty="0">
              <a:solidFill>
                <a:srgbClr val="FFFF00"/>
              </a:solidFill>
              <a:latin typeface="+mn-ea"/>
              <a:ea typeface="+mn-ea"/>
              <a:cs typeface="Arial" charset="0"/>
            </a:endParaRPr>
          </a:p>
        </p:txBody>
      </p:sp>
      <p:pic>
        <p:nvPicPr>
          <p:cNvPr id="3" name="그림 2"/>
          <p:cNvPicPr>
            <a:picLocks noChangeAspect="1"/>
          </p:cNvPicPr>
          <p:nvPr/>
        </p:nvPicPr>
        <p:blipFill>
          <a:blip r:embed="rId2"/>
          <a:stretch>
            <a:fillRect/>
          </a:stretch>
        </p:blipFill>
        <p:spPr>
          <a:xfrm>
            <a:off x="3756177" y="3825329"/>
            <a:ext cx="2377646" cy="853514"/>
          </a:xfrm>
          <a:prstGeom prst="rect">
            <a:avLst/>
          </a:prstGeom>
        </p:spPr>
      </p:pic>
    </p:spTree>
    <p:extLst>
      <p:ext uri="{BB962C8B-B14F-4D97-AF65-F5344CB8AC3E}">
        <p14:creationId xmlns:p14="http://schemas.microsoft.com/office/powerpoint/2010/main" val="427039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en-US" altLang="ko-KR" sz="4000" b="1" u="sng" dirty="0">
                <a:solidFill>
                  <a:srgbClr val="0000FF"/>
                </a:solidFill>
                <a:latin typeface="Arial" charset="0"/>
                <a:ea typeface="HY견고딕" pitchFamily="18" charset="-127"/>
                <a:cs typeface="Arial" charset="0"/>
              </a:rPr>
              <a:t>Platform Architecture</a:t>
            </a:r>
            <a:r>
              <a:rPr kumimoji="0" lang="en-US" altLang="ko-KR" sz="4000" u="sng" dirty="0">
                <a:solidFill>
                  <a:srgbClr val="0000FF"/>
                </a:solidFill>
                <a:latin typeface="Arial" charset="0"/>
                <a:ea typeface="HY견고딕" pitchFamily="18" charset="-127"/>
                <a:cs typeface="Arial" charset="0"/>
              </a:rPr>
              <a:t>(2/3)</a:t>
            </a:r>
            <a:endParaRPr kumimoji="0" lang="en-US" altLang="ko-KR" sz="4000" u="sng" dirty="0">
              <a:solidFill>
                <a:srgbClr val="FF0000"/>
              </a:solidFill>
              <a:latin typeface="Arial" charset="0"/>
              <a:ea typeface="HY견고딕" pitchFamily="18" charset="-127"/>
              <a:cs typeface="Arial" charset="0"/>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0" y="1268760"/>
            <a:ext cx="8424936" cy="5192832"/>
          </a:xfrm>
          <a:prstGeom prst="rect">
            <a:avLst/>
          </a:prstGeom>
        </p:spPr>
      </p:pic>
      <p:sp>
        <p:nvSpPr>
          <p:cNvPr id="14" name="텍스트 상자 32"/>
          <p:cNvSpPr txBox="1"/>
          <p:nvPr/>
        </p:nvSpPr>
        <p:spPr>
          <a:xfrm>
            <a:off x="3224807" y="5941367"/>
            <a:ext cx="6048672" cy="461665"/>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Data Storage for storing and managing data arising from Airbnb platforms</a:t>
            </a:r>
          </a:p>
          <a:p>
            <a:pPr marL="285750" indent="-285750">
              <a:buFont typeface="Arial" charset="0"/>
              <a:buChar char="•"/>
            </a:pPr>
            <a:r>
              <a:rPr lang="en-US" altLang="ko-KR" sz="800" b="1" dirty="0">
                <a:solidFill>
                  <a:schemeClr val="tx1">
                    <a:lumMod val="65000"/>
                    <a:lumOff val="35000"/>
                  </a:schemeClr>
                </a:solidFill>
              </a:rPr>
              <a:t>Store various types of data (user information, multimedia(image, video, etc.), SNS data, history information, maps, and paths) in DBMS for each File System's type – Cassandra, MySQL, Mongo DB, etc.</a:t>
            </a:r>
            <a:endParaRPr kumimoji="1" lang="ko-KR" altLang="en-US" sz="800" b="1" dirty="0">
              <a:solidFill>
                <a:schemeClr val="tx1">
                  <a:lumMod val="65000"/>
                  <a:lumOff val="35000"/>
                </a:schemeClr>
              </a:solidFill>
            </a:endParaRPr>
          </a:p>
        </p:txBody>
      </p:sp>
      <p:sp>
        <p:nvSpPr>
          <p:cNvPr id="15" name="텍스트 상자 23"/>
          <p:cNvSpPr txBox="1"/>
          <p:nvPr/>
        </p:nvSpPr>
        <p:spPr>
          <a:xfrm>
            <a:off x="3296815" y="1311140"/>
            <a:ext cx="6001623" cy="461665"/>
          </a:xfrm>
          <a:prstGeom prst="rect">
            <a:avLst/>
          </a:prstGeom>
          <a:solidFill>
            <a:schemeClr val="bg1"/>
          </a:solidFill>
        </p:spPr>
        <p:txBody>
          <a:bodyPr wrap="square" rtlCol="0">
            <a:spAutoFit/>
          </a:bodyPr>
          <a:lstStyle/>
          <a:p>
            <a:pPr marL="285750" indent="-285750">
              <a:buFont typeface="Arial" charset="0"/>
              <a:buChar char="•"/>
            </a:pPr>
            <a:r>
              <a:rPr kumimoji="1" lang="en-US" altLang="ko-KR" sz="800" b="1" dirty="0">
                <a:solidFill>
                  <a:schemeClr val="tx1">
                    <a:lumMod val="65000"/>
                    <a:lumOff val="35000"/>
                  </a:schemeClr>
                </a:solidFill>
              </a:rPr>
              <a:t>Users who uses Airbnb</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Guest, Host, 3th party service provider</a:t>
            </a:r>
          </a:p>
          <a:p>
            <a:pPr marL="285750" indent="-285750">
              <a:buFont typeface="Arial" charset="0"/>
              <a:buChar char="•"/>
            </a:pPr>
            <a:r>
              <a:rPr kumimoji="1" lang="en-US" altLang="ko-KR" sz="800" b="1" dirty="0">
                <a:solidFill>
                  <a:schemeClr val="tx1">
                    <a:lumMod val="65000"/>
                    <a:lumOff val="35000"/>
                  </a:schemeClr>
                </a:solidFill>
              </a:rPr>
              <a:t>Services</a:t>
            </a:r>
            <a:r>
              <a:rPr kumimoji="1" lang="ko-KR" altLang="en-US" sz="800" b="1" dirty="0">
                <a:solidFill>
                  <a:schemeClr val="tx1">
                    <a:lumMod val="65000"/>
                    <a:lumOff val="35000"/>
                  </a:schemeClr>
                </a:solidFill>
              </a:rPr>
              <a:t> </a:t>
            </a:r>
            <a:r>
              <a:rPr lang="en-US" altLang="ko-KR" sz="800" b="1" dirty="0">
                <a:solidFill>
                  <a:schemeClr val="tx1">
                    <a:lumMod val="65000"/>
                    <a:lumOff val="35000"/>
                  </a:schemeClr>
                </a:solidFill>
              </a:rPr>
              <a:t>– Reservation for Accommodation </a:t>
            </a:r>
            <a:r>
              <a:rPr kumimoji="1" lang="en-US" altLang="ko-KR" sz="800" b="1" dirty="0">
                <a:solidFill>
                  <a:schemeClr val="tx1">
                    <a:lumMod val="65000"/>
                    <a:lumOff val="35000"/>
                  </a:schemeClr>
                </a:solidFill>
              </a:rPr>
              <a:t>facility, Local event, etc.</a:t>
            </a:r>
          </a:p>
          <a:p>
            <a:pPr marL="285750" indent="-285750">
              <a:buFont typeface="Arial" charset="0"/>
              <a:buChar char="•"/>
            </a:pPr>
            <a:endParaRPr kumimoji="1" lang="ko-KR" altLang="en-US" sz="800" b="1" dirty="0">
              <a:solidFill>
                <a:schemeClr val="tx1">
                  <a:lumMod val="65000"/>
                  <a:lumOff val="35000"/>
                </a:schemeClr>
              </a:solidFill>
            </a:endParaRPr>
          </a:p>
        </p:txBody>
      </p:sp>
      <p:sp>
        <p:nvSpPr>
          <p:cNvPr id="16" name="텍스트 상자 24"/>
          <p:cNvSpPr txBox="1"/>
          <p:nvPr/>
        </p:nvSpPr>
        <p:spPr>
          <a:xfrm>
            <a:off x="3296816" y="2040792"/>
            <a:ext cx="5544616" cy="338554"/>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Means or methods for users to use Airbnb -</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Apple iOS</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Application, Android Application</a:t>
            </a:r>
          </a:p>
          <a:p>
            <a:pPr marL="285750" indent="-285750">
              <a:buFont typeface="Arial" charset="0"/>
              <a:buChar char="•"/>
            </a:pPr>
            <a:r>
              <a:rPr lang="en-US" altLang="ko-KR" sz="800" b="1" dirty="0">
                <a:solidFill>
                  <a:schemeClr val="tx1">
                    <a:lumMod val="65000"/>
                    <a:lumOff val="35000"/>
                  </a:schemeClr>
                </a:solidFill>
              </a:rPr>
              <a:t>Using the Interactor Communications module to enable communication between iOS and Android</a:t>
            </a:r>
            <a:endParaRPr kumimoji="1" lang="ko-KR" altLang="en-US" sz="800" b="1" dirty="0">
              <a:solidFill>
                <a:schemeClr val="tx1">
                  <a:lumMod val="65000"/>
                  <a:lumOff val="35000"/>
                </a:schemeClr>
              </a:solidFill>
            </a:endParaRPr>
          </a:p>
        </p:txBody>
      </p:sp>
      <p:sp>
        <p:nvSpPr>
          <p:cNvPr id="18" name="텍스트 상자 27"/>
          <p:cNvSpPr txBox="1"/>
          <p:nvPr/>
        </p:nvSpPr>
        <p:spPr>
          <a:xfrm>
            <a:off x="3296814" y="3281045"/>
            <a:ext cx="5422659" cy="461665"/>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Processes data stored on Data Storage by each server for visualization -</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UI Event Listeners</a:t>
            </a:r>
          </a:p>
          <a:p>
            <a:pPr marL="285750" indent="-285750">
              <a:buFont typeface="Arial" charset="0"/>
              <a:buChar char="•"/>
            </a:pPr>
            <a:r>
              <a:rPr lang="en-US" altLang="ko-KR" sz="800" b="1" dirty="0">
                <a:solidFill>
                  <a:schemeClr val="tx1">
                    <a:lumMod val="65000"/>
                    <a:lumOff val="35000"/>
                  </a:schemeClr>
                </a:solidFill>
              </a:rPr>
              <a:t>Data transfer for analysis, processing, visualization, etc. of information retrieved from Data Storage - </a:t>
            </a:r>
            <a:r>
              <a:rPr kumimoji="1" lang="ko-KR" altLang="en-US" sz="800" b="1" dirty="0">
                <a:solidFill>
                  <a:schemeClr val="tx1">
                    <a:lumMod val="65000"/>
                    <a:lumOff val="35000"/>
                  </a:schemeClr>
                </a:solidFill>
              </a:rPr>
              <a:t> </a:t>
            </a:r>
            <a:r>
              <a:rPr kumimoji="1" lang="en-US" altLang="ko-KR" sz="800" b="1" dirty="0">
                <a:solidFill>
                  <a:schemeClr val="tx1">
                    <a:lumMod val="65000"/>
                    <a:lumOff val="35000"/>
                  </a:schemeClr>
                </a:solidFill>
              </a:rPr>
              <a:t>Data Transformation, Data Streams</a:t>
            </a:r>
            <a:endParaRPr kumimoji="1" lang="ko-KR" altLang="en-US" sz="800" b="1" dirty="0">
              <a:solidFill>
                <a:schemeClr val="tx1">
                  <a:lumMod val="65000"/>
                  <a:lumOff val="35000"/>
                </a:schemeClr>
              </a:solidFill>
            </a:endParaRPr>
          </a:p>
        </p:txBody>
      </p:sp>
      <p:sp>
        <p:nvSpPr>
          <p:cNvPr id="21" name="텍스트 상자 30"/>
          <p:cNvSpPr txBox="1"/>
          <p:nvPr/>
        </p:nvSpPr>
        <p:spPr>
          <a:xfrm>
            <a:off x="3224808" y="4653467"/>
            <a:ext cx="6048671" cy="461665"/>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Server for analyzing Airbnb’s rate policy, recommendation counting, conversion rate of new registrations, local real estate quotations</a:t>
            </a:r>
          </a:p>
          <a:p>
            <a:pPr marL="285750" indent="-285750">
              <a:buFont typeface="Arial" charset="0"/>
              <a:buChar char="•"/>
            </a:pPr>
            <a:r>
              <a:rPr lang="en-US" altLang="ko-KR" sz="800" b="1" dirty="0">
                <a:solidFill>
                  <a:schemeClr val="tx1">
                    <a:lumMod val="65000"/>
                    <a:lumOff val="35000"/>
                  </a:schemeClr>
                </a:solidFill>
              </a:rPr>
              <a:t>Using </a:t>
            </a:r>
            <a:r>
              <a:rPr lang="en-US" altLang="ko-KR" sz="800" b="1" dirty="0" err="1">
                <a:solidFill>
                  <a:schemeClr val="tx1">
                    <a:lumMod val="65000"/>
                    <a:lumOff val="35000"/>
                  </a:schemeClr>
                </a:solidFill>
              </a:rPr>
              <a:t>Airpal</a:t>
            </a:r>
            <a:r>
              <a:rPr lang="en-US" altLang="ko-KR" sz="800" b="1" dirty="0">
                <a:solidFill>
                  <a:schemeClr val="tx1">
                    <a:lumMod val="65000"/>
                    <a:lumOff val="35000"/>
                  </a:schemeClr>
                </a:solidFill>
              </a:rPr>
              <a:t>, </a:t>
            </a:r>
            <a:r>
              <a:rPr lang="en-US" altLang="ko-KR" sz="800" b="1" dirty="0" err="1">
                <a:solidFill>
                  <a:schemeClr val="tx1">
                    <a:lumMod val="65000"/>
                    <a:lumOff val="35000"/>
                  </a:schemeClr>
                </a:solidFill>
              </a:rPr>
              <a:t>Panoramix</a:t>
            </a:r>
            <a:r>
              <a:rPr lang="en-US" altLang="ko-KR" sz="800" b="1" dirty="0">
                <a:solidFill>
                  <a:schemeClr val="tx1">
                    <a:lumMod val="65000"/>
                    <a:lumOff val="35000"/>
                  </a:schemeClr>
                </a:solidFill>
              </a:rPr>
              <a:t>, Tableau for big data analytics</a:t>
            </a:r>
            <a:endParaRPr lang="ko-KR" altLang="en-US" sz="800" b="1" dirty="0">
              <a:solidFill>
                <a:schemeClr val="tx1">
                  <a:lumMod val="65000"/>
                  <a:lumOff val="35000"/>
                </a:schemeClr>
              </a:solidFill>
            </a:endParaRPr>
          </a:p>
        </p:txBody>
      </p:sp>
      <p:sp>
        <p:nvSpPr>
          <p:cNvPr id="23" name="텍스트 상자 31"/>
          <p:cNvSpPr txBox="1"/>
          <p:nvPr/>
        </p:nvSpPr>
        <p:spPr>
          <a:xfrm>
            <a:off x="3224807" y="5294345"/>
            <a:ext cx="6048671" cy="461665"/>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Developers and Managers to develop and manage Airbnb</a:t>
            </a:r>
          </a:p>
          <a:p>
            <a:pPr marL="285750" indent="-285750">
              <a:buFont typeface="Arial" charset="0"/>
              <a:buChar char="•"/>
            </a:pPr>
            <a:r>
              <a:rPr lang="en-US" altLang="ko-KR" sz="800" b="1" dirty="0">
                <a:solidFill>
                  <a:schemeClr val="tx1">
                    <a:lumMod val="65000"/>
                    <a:lumOff val="35000"/>
                  </a:schemeClr>
                </a:solidFill>
              </a:rPr>
              <a:t>The various development tools they use for development and management, such as </a:t>
            </a:r>
            <a:r>
              <a:rPr lang="en-US" altLang="ko-KR" sz="800" b="1" dirty="0" err="1">
                <a:solidFill>
                  <a:schemeClr val="tx1">
                    <a:lumMod val="65000"/>
                    <a:lumOff val="35000"/>
                  </a:schemeClr>
                </a:solidFill>
              </a:rPr>
              <a:t>uChat</a:t>
            </a:r>
            <a:r>
              <a:rPr lang="en-US" altLang="ko-KR" sz="800" b="1" dirty="0">
                <a:solidFill>
                  <a:schemeClr val="tx1">
                    <a:lumMod val="65000"/>
                    <a:lumOff val="35000"/>
                  </a:schemeClr>
                </a:solidFill>
              </a:rPr>
              <a:t>, CRM, Logging </a:t>
            </a:r>
            <a:r>
              <a:rPr lang="en-US" altLang="ko-KR" sz="800" b="1" dirty="0" err="1">
                <a:solidFill>
                  <a:schemeClr val="tx1">
                    <a:lumMod val="65000"/>
                    <a:lumOff val="35000"/>
                  </a:schemeClr>
                </a:solidFill>
              </a:rPr>
              <a:t>Mgmt</a:t>
            </a:r>
            <a:r>
              <a:rPr lang="en-US" altLang="ko-KR" sz="800" b="1" dirty="0">
                <a:solidFill>
                  <a:schemeClr val="tx1">
                    <a:lumMod val="65000"/>
                    <a:lumOff val="35000"/>
                  </a:schemeClr>
                </a:solidFill>
              </a:rPr>
              <a:t>, and Dashboard.</a:t>
            </a:r>
            <a:endParaRPr lang="ko-KR" altLang="en-US" sz="800" b="1" dirty="0">
              <a:solidFill>
                <a:schemeClr val="tx1">
                  <a:lumMod val="65000"/>
                  <a:lumOff val="35000"/>
                </a:schemeClr>
              </a:solidFill>
            </a:endParaRPr>
          </a:p>
        </p:txBody>
      </p:sp>
      <p:sp>
        <p:nvSpPr>
          <p:cNvPr id="25" name="텍스트 상자 27"/>
          <p:cNvSpPr txBox="1"/>
          <p:nvPr/>
        </p:nvSpPr>
        <p:spPr>
          <a:xfrm>
            <a:off x="3296816" y="2679912"/>
            <a:ext cx="5422658" cy="338554"/>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Maintain security in providing information to users -</a:t>
            </a:r>
            <a:r>
              <a:rPr lang="ko-KR" altLang="en-US" sz="800" b="1" dirty="0">
                <a:solidFill>
                  <a:schemeClr val="tx1">
                    <a:lumMod val="65000"/>
                    <a:lumOff val="35000"/>
                  </a:schemeClr>
                </a:solidFill>
              </a:rPr>
              <a:t> </a:t>
            </a:r>
            <a:r>
              <a:rPr lang="en-US" altLang="ko-KR" sz="800" b="1" dirty="0">
                <a:solidFill>
                  <a:schemeClr val="tx1">
                    <a:lumMod val="65000"/>
                    <a:lumOff val="35000"/>
                  </a:schemeClr>
                </a:solidFill>
              </a:rPr>
              <a:t>Firewall(</a:t>
            </a:r>
            <a:r>
              <a:rPr lang="ko-KR" altLang="en-US" sz="800" b="1" dirty="0">
                <a:solidFill>
                  <a:schemeClr val="tx1">
                    <a:lumMod val="65000"/>
                    <a:lumOff val="35000"/>
                  </a:schemeClr>
                </a:solidFill>
              </a:rPr>
              <a:t>방화벽</a:t>
            </a:r>
            <a:r>
              <a:rPr lang="en-US" altLang="ko-KR" sz="800" b="1" dirty="0">
                <a:solidFill>
                  <a:schemeClr val="tx1">
                    <a:lumMod val="65000"/>
                    <a:lumOff val="35000"/>
                  </a:schemeClr>
                </a:solidFill>
              </a:rPr>
              <a:t>)</a:t>
            </a:r>
          </a:p>
          <a:p>
            <a:pPr marL="285750" indent="-285750">
              <a:buFont typeface="Arial" charset="0"/>
              <a:buChar char="•"/>
            </a:pPr>
            <a:r>
              <a:rPr lang="en-US" altLang="ko-KR" sz="800" b="1" dirty="0">
                <a:solidFill>
                  <a:schemeClr val="tx1">
                    <a:lumMod val="65000"/>
                    <a:lumOff val="35000"/>
                  </a:schemeClr>
                </a:solidFill>
              </a:rPr>
              <a:t>Visualize server-processed data in a format suitable for user device –</a:t>
            </a:r>
            <a:r>
              <a:rPr lang="ko-KR" altLang="en-US" sz="800" b="1" dirty="0">
                <a:solidFill>
                  <a:schemeClr val="tx1">
                    <a:lumMod val="65000"/>
                    <a:lumOff val="35000"/>
                  </a:schemeClr>
                </a:solidFill>
              </a:rPr>
              <a:t> </a:t>
            </a:r>
            <a:r>
              <a:rPr lang="en-US" altLang="ko-KR" sz="800" b="1" dirty="0">
                <a:solidFill>
                  <a:schemeClr val="tx1">
                    <a:lumMod val="65000"/>
                    <a:lumOff val="35000"/>
                  </a:schemeClr>
                </a:solidFill>
              </a:rPr>
              <a:t>Load Balancer</a:t>
            </a:r>
            <a:endParaRPr lang="ko-KR" altLang="en-US" sz="800" b="1" dirty="0">
              <a:solidFill>
                <a:schemeClr val="tx1">
                  <a:lumMod val="65000"/>
                  <a:lumOff val="35000"/>
                </a:schemeClr>
              </a:solidFill>
            </a:endParaRPr>
          </a:p>
        </p:txBody>
      </p:sp>
      <p:sp>
        <p:nvSpPr>
          <p:cNvPr id="26" name="텍스트 상자 27"/>
          <p:cNvSpPr txBox="1"/>
          <p:nvPr/>
        </p:nvSpPr>
        <p:spPr>
          <a:xfrm>
            <a:off x="3224808" y="3840946"/>
            <a:ext cx="6048671" cy="707886"/>
          </a:xfrm>
          <a:prstGeom prst="rect">
            <a:avLst/>
          </a:prstGeom>
          <a:solidFill>
            <a:schemeClr val="bg1"/>
          </a:solidFill>
        </p:spPr>
        <p:txBody>
          <a:bodyPr wrap="square" rtlCol="0">
            <a:spAutoFit/>
          </a:bodyPr>
          <a:lstStyle/>
          <a:p>
            <a:pPr marL="285750" indent="-285750">
              <a:buFont typeface="Arial" charset="0"/>
              <a:buChar char="•"/>
            </a:pPr>
            <a:r>
              <a:rPr lang="en-US" altLang="ko-KR" sz="800" b="1" dirty="0">
                <a:solidFill>
                  <a:schemeClr val="tx1">
                    <a:lumMod val="65000"/>
                    <a:lumOff val="35000"/>
                  </a:schemeClr>
                </a:solidFill>
              </a:rPr>
              <a:t>Server to analyze/process data related to registration, reservation and management of accommodation provided by Airbnb</a:t>
            </a:r>
          </a:p>
          <a:p>
            <a:pPr marL="285750" indent="-285750">
              <a:buFont typeface="Arial" charset="0"/>
              <a:buChar char="•"/>
            </a:pPr>
            <a:r>
              <a:rPr lang="en-US" altLang="ko-KR" sz="800" b="1" dirty="0">
                <a:solidFill>
                  <a:schemeClr val="tx1">
                    <a:lumMod val="65000"/>
                    <a:lumOff val="35000"/>
                  </a:schemeClr>
                </a:solidFill>
              </a:rPr>
              <a:t>Manage reservation management, communication, payment management, overseas payments, financial modeling, etc.</a:t>
            </a:r>
          </a:p>
          <a:p>
            <a:pPr marL="285750" indent="-285750">
              <a:buFont typeface="Arial" charset="0"/>
              <a:buChar char="•"/>
            </a:pPr>
            <a:r>
              <a:rPr lang="en-US" altLang="ko-KR" sz="800" b="1" dirty="0">
                <a:solidFill>
                  <a:schemeClr val="tx1">
                    <a:lumMod val="65000"/>
                    <a:lumOff val="35000"/>
                  </a:schemeClr>
                </a:solidFill>
              </a:rPr>
              <a:t>Double clusters(Gold &amp; Silver Hive Cluster) are used to ensure the reliability of accommodation registration, reservation and management, and direct data processing is handled by Spark.</a:t>
            </a:r>
            <a:endParaRPr kumimoji="1" lang="ko-KR" altLang="en-US" sz="800" b="1" dirty="0">
              <a:solidFill>
                <a:schemeClr val="tx1">
                  <a:lumMod val="65000"/>
                  <a:lumOff val="35000"/>
                </a:schemeClr>
              </a:solidFill>
            </a:endParaRPr>
          </a:p>
        </p:txBody>
      </p:sp>
    </p:spTree>
    <p:extLst>
      <p:ext uri="{BB962C8B-B14F-4D97-AF65-F5344CB8AC3E}">
        <p14:creationId xmlns:p14="http://schemas.microsoft.com/office/powerpoint/2010/main" val="137962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플랫폼 구조도</a:t>
            </a:r>
            <a:r>
              <a:rPr kumimoji="0" lang="en-US" altLang="ko-KR" sz="4000" u="sng" dirty="0">
                <a:solidFill>
                  <a:srgbClr val="0000FF"/>
                </a:solidFill>
                <a:latin typeface="Arial" charset="0"/>
                <a:ea typeface="HY견고딕" pitchFamily="18" charset="-127"/>
                <a:cs typeface="Arial" charset="0"/>
              </a:rPr>
              <a:t>(2/3)</a:t>
            </a:r>
            <a:endParaRPr kumimoji="0" lang="en-US" altLang="ko-KR" sz="4000" u="sng" dirty="0">
              <a:solidFill>
                <a:srgbClr val="FF0000"/>
              </a:solidFill>
              <a:latin typeface="Arial" charset="0"/>
              <a:ea typeface="HY견고딕" pitchFamily="18" charset="-127"/>
              <a:cs typeface="Arial" charset="0"/>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0" y="1268760"/>
            <a:ext cx="7992888" cy="5192832"/>
          </a:xfrm>
          <a:prstGeom prst="rect">
            <a:avLst/>
          </a:prstGeom>
        </p:spPr>
      </p:pic>
      <p:sp>
        <p:nvSpPr>
          <p:cNvPr id="5" name="텍스트 상자 23"/>
          <p:cNvSpPr txBox="1"/>
          <p:nvPr/>
        </p:nvSpPr>
        <p:spPr>
          <a:xfrm>
            <a:off x="3131829" y="1313764"/>
            <a:ext cx="5556124" cy="495108"/>
          </a:xfrm>
          <a:prstGeom prst="rect">
            <a:avLst/>
          </a:prstGeom>
          <a:solidFill>
            <a:schemeClr val="bg1"/>
          </a:solidFill>
        </p:spPr>
        <p:txBody>
          <a:bodyPr wrap="square" lIns="72000" tIns="108000" rIns="72000" bIns="108000" rtlCol="0">
            <a:spAutoFit/>
          </a:bodyPr>
          <a:lstStyle/>
          <a:p>
            <a:pPr marL="285750" indent="-285750">
              <a:buFont typeface="Arial" charset="0"/>
              <a:buChar char="•"/>
            </a:pPr>
            <a:r>
              <a:rPr kumimoji="1" lang="en-US" altLang="ko-KR" sz="900" b="1" dirty="0">
                <a:solidFill>
                  <a:schemeClr val="tx1">
                    <a:lumMod val="65000"/>
                    <a:lumOff val="35000"/>
                  </a:schemeClr>
                </a:solidFill>
              </a:rPr>
              <a:t>Airbnb</a:t>
            </a:r>
            <a:r>
              <a:rPr kumimoji="1" lang="ko-KR" altLang="en-US" sz="900" b="1" dirty="0">
                <a:solidFill>
                  <a:schemeClr val="tx1">
                    <a:lumMod val="65000"/>
                    <a:lumOff val="35000"/>
                  </a:schemeClr>
                </a:solidFill>
              </a:rPr>
              <a:t>를 이용하는 사용자</a:t>
            </a:r>
            <a:r>
              <a:rPr kumimoji="1" lang="en-US" altLang="ko-KR" sz="900" b="1" dirty="0">
                <a:solidFill>
                  <a:schemeClr val="tx1">
                    <a:lumMod val="65000"/>
                    <a:lumOff val="35000"/>
                  </a:schemeClr>
                </a:solidFill>
              </a:rPr>
              <a:t>–</a:t>
            </a:r>
            <a:r>
              <a:rPr kumimoji="1" lang="ko-KR" altLang="en-US" sz="900" b="1" dirty="0">
                <a:solidFill>
                  <a:schemeClr val="tx1">
                    <a:lumMod val="65000"/>
                    <a:lumOff val="35000"/>
                  </a:schemeClr>
                </a:solidFill>
              </a:rPr>
              <a:t> </a:t>
            </a:r>
            <a:r>
              <a:rPr kumimoji="1" lang="en-US" altLang="ko-KR" sz="900" b="1" dirty="0">
                <a:solidFill>
                  <a:schemeClr val="tx1">
                    <a:lumMod val="65000"/>
                    <a:lumOff val="35000"/>
                  </a:schemeClr>
                </a:solidFill>
              </a:rPr>
              <a:t>Guest, Host, 3th party service provider</a:t>
            </a:r>
          </a:p>
          <a:p>
            <a:pPr marL="285750" indent="-285750">
              <a:buFont typeface="Arial" charset="0"/>
              <a:buChar char="•"/>
            </a:pPr>
            <a:r>
              <a:rPr kumimoji="1" lang="ko-KR" altLang="en-US" sz="900" b="1" dirty="0">
                <a:solidFill>
                  <a:schemeClr val="tx1">
                    <a:lumMod val="65000"/>
                    <a:lumOff val="35000"/>
                  </a:schemeClr>
                </a:solidFill>
              </a:rPr>
              <a:t>제공하는 서비스 </a:t>
            </a:r>
            <a:r>
              <a:rPr lang="en-US" altLang="ko-KR" sz="900" b="1" dirty="0">
                <a:solidFill>
                  <a:schemeClr val="tx1">
                    <a:lumMod val="65000"/>
                    <a:lumOff val="35000"/>
                  </a:schemeClr>
                </a:solidFill>
              </a:rPr>
              <a:t>– </a:t>
            </a:r>
            <a:r>
              <a:rPr lang="ko-KR" altLang="en-US" sz="900" b="1" dirty="0">
                <a:solidFill>
                  <a:schemeClr val="tx1">
                    <a:lumMod val="65000"/>
                    <a:lumOff val="35000"/>
                  </a:schemeClr>
                </a:solidFill>
              </a:rPr>
              <a:t>숙박시설 및 지역 이벤트 예약</a:t>
            </a:r>
            <a:endParaRPr kumimoji="1" lang="ko-KR" altLang="en-US" sz="900" b="1" dirty="0">
              <a:solidFill>
                <a:schemeClr val="tx1">
                  <a:lumMod val="65000"/>
                  <a:lumOff val="35000"/>
                </a:schemeClr>
              </a:solidFill>
            </a:endParaRPr>
          </a:p>
        </p:txBody>
      </p:sp>
    </p:spTree>
    <p:extLst>
      <p:ext uri="{BB962C8B-B14F-4D97-AF65-F5344CB8AC3E}">
        <p14:creationId xmlns:p14="http://schemas.microsoft.com/office/powerpoint/2010/main" val="619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en-US" altLang="ko-KR" sz="4000" b="1" u="sng" dirty="0">
                <a:solidFill>
                  <a:srgbClr val="0000FF"/>
                </a:solidFill>
                <a:latin typeface="Arial" charset="0"/>
                <a:ea typeface="HY견고딕" pitchFamily="18" charset="-127"/>
                <a:cs typeface="Arial" charset="0"/>
              </a:rPr>
              <a:t>Platform Architecture</a:t>
            </a:r>
            <a:r>
              <a:rPr kumimoji="0" lang="en-US" altLang="ko-KR" sz="4000" u="sng" dirty="0">
                <a:solidFill>
                  <a:srgbClr val="0000FF"/>
                </a:solidFill>
                <a:latin typeface="Arial" charset="0"/>
                <a:ea typeface="HY견고딕" pitchFamily="18" charset="-127"/>
                <a:cs typeface="Arial" charset="0"/>
              </a:rPr>
              <a:t>(3/3)</a:t>
            </a:r>
            <a:endParaRPr kumimoji="0" lang="en-US" altLang="ko-KR" sz="4000" u="sng" dirty="0">
              <a:solidFill>
                <a:srgbClr val="FF0000"/>
              </a:solidFill>
              <a:latin typeface="Arial" charset="0"/>
              <a:ea typeface="HY견고딕" pitchFamily="18" charset="-127"/>
              <a:cs typeface="Arial"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04" y="1160748"/>
            <a:ext cx="8856984" cy="5446167"/>
          </a:xfrm>
          <a:prstGeom prst="rect">
            <a:avLst/>
          </a:prstGeom>
        </p:spPr>
      </p:pic>
    </p:spTree>
    <p:extLst>
      <p:ext uri="{BB962C8B-B14F-4D97-AF65-F5344CB8AC3E}">
        <p14:creationId xmlns:p14="http://schemas.microsoft.com/office/powerpoint/2010/main" val="385031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1. </a:t>
            </a:r>
            <a:r>
              <a:rPr kumimoji="0" lang="en-US" altLang="ko-KR" sz="4000" b="1" u="sng" dirty="0">
                <a:solidFill>
                  <a:srgbClr val="0000FF"/>
                </a:solidFill>
                <a:latin typeface="Arial" charset="0"/>
                <a:ea typeface="HY견고딕" pitchFamily="18" charset="-127"/>
                <a:cs typeface="Arial" charset="0"/>
              </a:rPr>
              <a:t>Introduction</a:t>
            </a:r>
            <a:endParaRPr kumimoji="0" lang="en-US" altLang="ko-KR" sz="4000" b="1" u="sng" dirty="0">
              <a:solidFill>
                <a:srgbClr val="FF0000"/>
              </a:solidFill>
              <a:latin typeface="Arial" charset="0"/>
              <a:ea typeface="HY견고딕" pitchFamily="18" charset="-127"/>
              <a:cs typeface="Arial" charset="0"/>
            </a:endParaRPr>
          </a:p>
        </p:txBody>
      </p:sp>
      <p:sp>
        <p:nvSpPr>
          <p:cNvPr id="5" name="직사각형 4"/>
          <p:cNvSpPr/>
          <p:nvPr/>
        </p:nvSpPr>
        <p:spPr>
          <a:xfrm>
            <a:off x="444500" y="1392247"/>
            <a:ext cx="9000999" cy="40472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endParaRPr lang="en-US" altLang="ko-KR" sz="500" dirty="0">
              <a:solidFill>
                <a:schemeClr val="tx2">
                  <a:lumMod val="25000"/>
                </a:schemeClr>
              </a:solidFill>
            </a:endParaRPr>
          </a:p>
          <a:p>
            <a:pPr marL="342900" indent="-342900">
              <a:lnSpc>
                <a:spcPct val="150000"/>
              </a:lnSpc>
              <a:buFont typeface="Wingdings" panose="05000000000000000000" pitchFamily="2" charset="2"/>
              <a:buChar char="§"/>
            </a:pPr>
            <a:r>
              <a:rPr lang="en-US" altLang="ko-KR" sz="1400" dirty="0"/>
              <a:t>Airbnb is a self-proclaimed accommodation sharing service launched in San Francisco, USA in 2008. Like Uber, it is a representative sharing economy platform service in the current era</a:t>
            </a:r>
          </a:p>
          <a:p>
            <a:pPr marL="342900" indent="-342900">
              <a:buFont typeface="Wingdings" panose="05000000000000000000" pitchFamily="2" charset="2"/>
              <a:buChar char="§"/>
            </a:pPr>
            <a:endParaRPr lang="en-US" altLang="ko-KR" sz="800" dirty="0"/>
          </a:p>
          <a:p>
            <a:pPr marL="342900" indent="-342900">
              <a:lnSpc>
                <a:spcPct val="150000"/>
              </a:lnSpc>
              <a:buFont typeface="Wingdings" panose="05000000000000000000" pitchFamily="2" charset="2"/>
              <a:buChar char="§"/>
            </a:pPr>
            <a:r>
              <a:rPr lang="en-US" altLang="ko-KR" sz="1400" dirty="0"/>
              <a:t>Propose a business model that allows people with large homes to generate profits by utilizing the idle time and space of their homes or facilities compared to office workers or residents who frequently leave home due to frequent business trips</a:t>
            </a:r>
          </a:p>
          <a:p>
            <a:pPr marL="342900" indent="-342900">
              <a:buFont typeface="Wingdings" panose="05000000000000000000" pitchFamily="2" charset="2"/>
              <a:buChar char="§"/>
            </a:pPr>
            <a:endParaRPr lang="en-US" altLang="ko-KR" sz="800" dirty="0"/>
          </a:p>
          <a:p>
            <a:pPr marL="342900" indent="-342900">
              <a:lnSpc>
                <a:spcPct val="150000"/>
              </a:lnSpc>
              <a:buFont typeface="Wingdings" panose="05000000000000000000" pitchFamily="2" charset="2"/>
              <a:buChar char="§"/>
            </a:pPr>
            <a:r>
              <a:rPr lang="en-US" altLang="ko-KR" sz="1400" dirty="0"/>
              <a:t>Providers who frequently free up space can generate revenue by providing a house or facility, and users can use accommodation services at a lower cost than existing accommodation facilities such as hotels</a:t>
            </a:r>
          </a:p>
          <a:p>
            <a:pPr marL="342900" indent="-342900">
              <a:buFont typeface="Wingdings" panose="05000000000000000000" pitchFamily="2" charset="2"/>
              <a:buChar char="§"/>
            </a:pPr>
            <a:endParaRPr lang="en-US" altLang="ko-KR" sz="800" dirty="0"/>
          </a:p>
          <a:p>
            <a:pPr marL="342900" indent="-342900">
              <a:lnSpc>
                <a:spcPct val="150000"/>
              </a:lnSpc>
              <a:buFont typeface="Wingdings" panose="05000000000000000000" pitchFamily="2" charset="2"/>
              <a:buChar char="§"/>
            </a:pPr>
            <a:r>
              <a:rPr lang="en-US" altLang="ko-KR" sz="1400" dirty="0"/>
              <a:t>In addition, you can get a different experience by experiencing a real home house in the area, and you can get information and recommendations from real locals by communicating with locals in real time</a:t>
            </a:r>
          </a:p>
          <a:p>
            <a:pPr marL="342900" indent="-342900">
              <a:buFont typeface="Wingdings" panose="05000000000000000000" pitchFamily="2" charset="2"/>
              <a:buChar char="§"/>
            </a:pPr>
            <a:endParaRPr lang="en-US" altLang="ko-KR" sz="800" dirty="0">
              <a:solidFill>
                <a:schemeClr val="tx2">
                  <a:lumMod val="25000"/>
                </a:schemeClr>
              </a:solidFill>
            </a:endParaRPr>
          </a:p>
          <a:p>
            <a:pPr marL="342900" indent="-342900">
              <a:lnSpc>
                <a:spcPct val="150000"/>
              </a:lnSpc>
              <a:buFont typeface="Wingdings" panose="05000000000000000000" pitchFamily="2" charset="2"/>
              <a:buChar char="§"/>
            </a:pPr>
            <a:r>
              <a:rPr lang="en-US" altLang="ko-KR" sz="1400" dirty="0">
                <a:solidFill>
                  <a:schemeClr val="tx2">
                    <a:lumMod val="25000"/>
                  </a:schemeClr>
                </a:solidFill>
              </a:rPr>
              <a:t>Approximately 5 million accommodations in over 8,000 cities in 191 countries in 2018</a:t>
            </a:r>
          </a:p>
          <a:p>
            <a:pPr marL="342900" indent="-342900">
              <a:lnSpc>
                <a:spcPct val="150000"/>
              </a:lnSpc>
              <a:buFont typeface="Wingdings" panose="05000000000000000000" pitchFamily="2" charset="2"/>
              <a:buChar char="§"/>
            </a:pPr>
            <a:endParaRPr lang="en-US" altLang="ko-KR" sz="500" dirty="0">
              <a:solidFill>
                <a:schemeClr val="tx2">
                  <a:lumMod val="25000"/>
                </a:schemeClr>
              </a:solidFill>
            </a:endParaRPr>
          </a:p>
        </p:txBody>
      </p:sp>
    </p:spTree>
    <p:extLst>
      <p:ext uri="{BB962C8B-B14F-4D97-AF65-F5344CB8AC3E}">
        <p14:creationId xmlns:p14="http://schemas.microsoft.com/office/powerpoint/2010/main" val="32014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1. </a:t>
            </a:r>
            <a:r>
              <a:rPr kumimoji="0" lang="ko-KR" altLang="en-US" sz="4000" u="sng" dirty="0">
                <a:solidFill>
                  <a:srgbClr val="0000FF"/>
                </a:solidFill>
                <a:latin typeface="Arial" charset="0"/>
                <a:ea typeface="HY견고딕" pitchFamily="18" charset="-127"/>
                <a:cs typeface="Arial" charset="0"/>
              </a:rPr>
              <a:t>개요</a:t>
            </a:r>
            <a:endParaRPr kumimoji="0" lang="en-US" altLang="ko-KR" sz="4000" u="sng" dirty="0">
              <a:solidFill>
                <a:srgbClr val="FF0000"/>
              </a:solidFill>
              <a:latin typeface="Arial" charset="0"/>
              <a:ea typeface="HY견고딕" pitchFamily="18" charset="-127"/>
              <a:cs typeface="Arial" charset="0"/>
            </a:endParaRPr>
          </a:p>
        </p:txBody>
      </p:sp>
      <p:sp>
        <p:nvSpPr>
          <p:cNvPr id="5" name="직사각형 4"/>
          <p:cNvSpPr/>
          <p:nvPr/>
        </p:nvSpPr>
        <p:spPr>
          <a:xfrm>
            <a:off x="488505" y="1442531"/>
            <a:ext cx="9000999" cy="42011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en-US" altLang="ko-KR" sz="1600" dirty="0">
                <a:solidFill>
                  <a:schemeClr val="tx2">
                    <a:lumMod val="25000"/>
                  </a:schemeClr>
                </a:solidFill>
              </a:rPr>
              <a:t>Airbnb</a:t>
            </a:r>
            <a:r>
              <a:rPr lang="ko-KR" altLang="en-US" sz="1600" dirty="0">
                <a:solidFill>
                  <a:schemeClr val="tx2">
                    <a:lumMod val="25000"/>
                  </a:schemeClr>
                </a:solidFill>
              </a:rPr>
              <a:t>는 </a:t>
            </a:r>
            <a:r>
              <a:rPr lang="en-US" altLang="ko-KR" sz="1600" dirty="0">
                <a:solidFill>
                  <a:schemeClr val="tx2">
                    <a:lumMod val="25000"/>
                  </a:schemeClr>
                </a:solidFill>
              </a:rPr>
              <a:t>2008</a:t>
            </a:r>
            <a:r>
              <a:rPr lang="ko-KR" altLang="en-US" sz="1600" dirty="0">
                <a:solidFill>
                  <a:schemeClr val="tx2">
                    <a:lumMod val="25000"/>
                  </a:schemeClr>
                </a:solidFill>
              </a:rPr>
              <a:t>년 미국 샌프란시스코에서 시작한 자칭 숙박 공유 서비스로 </a:t>
            </a:r>
            <a:r>
              <a:rPr lang="ko-KR" altLang="en-US" sz="1600" dirty="0" err="1">
                <a:solidFill>
                  <a:schemeClr val="tx2">
                    <a:lumMod val="25000"/>
                  </a:schemeClr>
                </a:solidFill>
              </a:rPr>
              <a:t>우버와</a:t>
            </a:r>
            <a:r>
              <a:rPr lang="ko-KR" altLang="en-US" sz="1600" dirty="0">
                <a:solidFill>
                  <a:schemeClr val="tx2">
                    <a:lumMod val="25000"/>
                  </a:schemeClr>
                </a:solidFill>
              </a:rPr>
              <a:t> 마찬가지로 현 시대에 대표적인 </a:t>
            </a:r>
            <a:r>
              <a:rPr lang="ko-KR" altLang="en-US" sz="1600" b="1" dirty="0" err="1">
                <a:solidFill>
                  <a:srgbClr val="FF0000"/>
                </a:solidFill>
              </a:rPr>
              <a:t>공유경제</a:t>
            </a:r>
            <a:r>
              <a:rPr lang="ko-KR" altLang="en-US" sz="1600" b="1" dirty="0">
                <a:solidFill>
                  <a:srgbClr val="FF0000"/>
                </a:solidFill>
              </a:rPr>
              <a:t> 플랫폼 서비스</a:t>
            </a:r>
            <a:endParaRPr lang="en-US" altLang="ko-KR" sz="1600" b="1" dirty="0">
              <a:solidFill>
                <a:srgbClr val="FF0000"/>
              </a:solidFill>
            </a:endParaRPr>
          </a:p>
          <a:p>
            <a:pPr marL="342900" indent="-342900">
              <a:lnSpc>
                <a:spcPct val="150000"/>
              </a:lnSpc>
              <a:buFont typeface="Wingdings" panose="05000000000000000000" pitchFamily="2" charset="2"/>
              <a:buChar char="§"/>
            </a:pPr>
            <a:endParaRPr lang="en-US" altLang="ko-KR" sz="700" dirty="0">
              <a:solidFill>
                <a:schemeClr val="tx2">
                  <a:lumMod val="25000"/>
                </a:schemeClr>
              </a:solidFill>
            </a:endParaRPr>
          </a:p>
          <a:p>
            <a:pPr marL="342900" indent="-342900">
              <a:lnSpc>
                <a:spcPct val="150000"/>
              </a:lnSpc>
              <a:buFont typeface="Wingdings" panose="05000000000000000000" pitchFamily="2" charset="2"/>
              <a:buChar char="§"/>
            </a:pPr>
            <a:r>
              <a:rPr lang="ko-KR" altLang="en-US" sz="1600" dirty="0">
                <a:solidFill>
                  <a:schemeClr val="tx2">
                    <a:lumMod val="25000"/>
                  </a:schemeClr>
                </a:solidFill>
              </a:rPr>
              <a:t>출장이 잦아 자주 집을 비우는 직장인이나 거주하는 인원에 비해 넓은 집을 가진 사람들이 </a:t>
            </a:r>
            <a:r>
              <a:rPr lang="ko-KR" altLang="en-US" sz="1600" b="1" u="sng" dirty="0">
                <a:solidFill>
                  <a:schemeClr val="tx2">
                    <a:lumMod val="25000"/>
                  </a:schemeClr>
                </a:solidFill>
              </a:rPr>
              <a:t>집 또는 시설의 </a:t>
            </a:r>
            <a:r>
              <a:rPr lang="ko-KR" altLang="en-US" sz="1600" b="1" u="sng" dirty="0" err="1">
                <a:solidFill>
                  <a:schemeClr val="tx2">
                    <a:lumMod val="25000"/>
                  </a:schemeClr>
                </a:solidFill>
              </a:rPr>
              <a:t>유휴시간</a:t>
            </a:r>
            <a:r>
              <a:rPr lang="ko-KR" altLang="en-US" sz="1600" b="1" u="sng" dirty="0">
                <a:solidFill>
                  <a:schemeClr val="tx2">
                    <a:lumMod val="25000"/>
                  </a:schemeClr>
                </a:solidFill>
              </a:rPr>
              <a:t> 및 공간을 활용하여 수익을 창출할 수 있는 비즈니스 모델을</a:t>
            </a:r>
            <a:r>
              <a:rPr lang="ko-KR" altLang="en-US" sz="1600" dirty="0">
                <a:solidFill>
                  <a:schemeClr val="tx2">
                    <a:lumMod val="25000"/>
                  </a:schemeClr>
                </a:solidFill>
              </a:rPr>
              <a:t> 제안</a:t>
            </a:r>
            <a:endParaRPr lang="en-US" altLang="ko-KR" sz="1600" dirty="0">
              <a:solidFill>
                <a:schemeClr val="tx2">
                  <a:lumMod val="25000"/>
                </a:schemeClr>
              </a:solidFill>
            </a:endParaRPr>
          </a:p>
          <a:p>
            <a:pPr marL="800100" lvl="1" indent="-342900">
              <a:lnSpc>
                <a:spcPct val="150000"/>
              </a:lnSpc>
              <a:buFont typeface="Wingdings" panose="05000000000000000000" pitchFamily="2" charset="2"/>
              <a:buChar char="ü"/>
            </a:pPr>
            <a:endParaRPr lang="en-US" altLang="ko-KR" sz="600" dirty="0">
              <a:solidFill>
                <a:schemeClr val="tx2">
                  <a:lumMod val="25000"/>
                </a:schemeClr>
              </a:solidFill>
            </a:endParaRPr>
          </a:p>
          <a:p>
            <a:pPr marL="342900" indent="-342900">
              <a:lnSpc>
                <a:spcPct val="150000"/>
              </a:lnSpc>
              <a:buFont typeface="Wingdings" panose="05000000000000000000" pitchFamily="2" charset="2"/>
              <a:buChar char="§"/>
            </a:pPr>
            <a:r>
              <a:rPr lang="ko-KR" altLang="en-US" sz="1600" dirty="0">
                <a:solidFill>
                  <a:schemeClr val="tx2">
                    <a:lumMod val="25000"/>
                  </a:schemeClr>
                </a:solidFill>
              </a:rPr>
              <a:t>공간을 자주 비우는 공급자는 집 또는 시설을 제공하여 수익을 창출할 수 있으며</a:t>
            </a:r>
            <a:r>
              <a:rPr lang="en-US" altLang="ko-KR" sz="1600" dirty="0">
                <a:solidFill>
                  <a:schemeClr val="tx2">
                    <a:lumMod val="25000"/>
                  </a:schemeClr>
                </a:solidFill>
              </a:rPr>
              <a:t>, </a:t>
            </a:r>
            <a:r>
              <a:rPr lang="ko-KR" altLang="en-US" sz="1600" dirty="0">
                <a:solidFill>
                  <a:schemeClr val="tx2">
                    <a:lumMod val="25000"/>
                  </a:schemeClr>
                </a:solidFill>
              </a:rPr>
              <a:t>이용자는 호텔과 같은 기존 숙박시설보다 저렴하게 숙박 서비스를 이용할 수 있음</a:t>
            </a:r>
            <a:endParaRPr lang="en-US" altLang="ko-KR" sz="1600" dirty="0">
              <a:solidFill>
                <a:schemeClr val="tx2">
                  <a:lumMod val="25000"/>
                </a:schemeClr>
              </a:solidFill>
            </a:endParaRPr>
          </a:p>
          <a:p>
            <a:pPr marL="342900" indent="-342900">
              <a:lnSpc>
                <a:spcPct val="150000"/>
              </a:lnSpc>
              <a:buFont typeface="Wingdings" panose="05000000000000000000" pitchFamily="2" charset="2"/>
              <a:buChar char="§"/>
            </a:pPr>
            <a:endParaRPr lang="en-US" altLang="ko-KR" sz="700" dirty="0">
              <a:solidFill>
                <a:schemeClr val="tx2">
                  <a:lumMod val="25000"/>
                </a:schemeClr>
              </a:solidFill>
            </a:endParaRPr>
          </a:p>
          <a:p>
            <a:pPr marL="342900" indent="-342900">
              <a:lnSpc>
                <a:spcPct val="150000"/>
              </a:lnSpc>
              <a:buFont typeface="Wingdings" panose="05000000000000000000" pitchFamily="2" charset="2"/>
              <a:buChar char="§"/>
            </a:pPr>
            <a:r>
              <a:rPr lang="ko-KR" altLang="en-US" sz="1600" dirty="0">
                <a:solidFill>
                  <a:schemeClr val="tx2">
                    <a:lumMod val="25000"/>
                  </a:schemeClr>
                </a:solidFill>
              </a:rPr>
              <a:t>또한 현지의 실제 가정집을 체험하여 색다른 경험을 얻을 수 있고</a:t>
            </a:r>
            <a:r>
              <a:rPr lang="en-US" altLang="ko-KR" sz="1600" dirty="0">
                <a:solidFill>
                  <a:schemeClr val="tx2">
                    <a:lumMod val="25000"/>
                  </a:schemeClr>
                </a:solidFill>
              </a:rPr>
              <a:t>, </a:t>
            </a:r>
            <a:r>
              <a:rPr lang="ko-KR" altLang="en-US" sz="1600" dirty="0">
                <a:solidFill>
                  <a:schemeClr val="tx2">
                    <a:lumMod val="25000"/>
                  </a:schemeClr>
                </a:solidFill>
              </a:rPr>
              <a:t>실시간으로 현지인과 소통하여 실제 현지인들의 정보와 추천을 받을 수 있음</a:t>
            </a:r>
            <a:endParaRPr lang="en-US" altLang="ko-KR" sz="1600" dirty="0">
              <a:solidFill>
                <a:schemeClr val="tx2">
                  <a:lumMod val="25000"/>
                </a:schemeClr>
              </a:solidFill>
            </a:endParaRPr>
          </a:p>
          <a:p>
            <a:pPr marL="342900" indent="-342900">
              <a:lnSpc>
                <a:spcPct val="150000"/>
              </a:lnSpc>
              <a:buFont typeface="Wingdings" panose="05000000000000000000" pitchFamily="2" charset="2"/>
              <a:buChar char="§"/>
            </a:pPr>
            <a:endParaRPr lang="en-US" altLang="ko-KR" sz="700" dirty="0">
              <a:solidFill>
                <a:schemeClr val="tx2">
                  <a:lumMod val="25000"/>
                </a:schemeClr>
              </a:solidFill>
            </a:endParaRPr>
          </a:p>
          <a:p>
            <a:pPr marL="342900" indent="-342900">
              <a:lnSpc>
                <a:spcPct val="150000"/>
              </a:lnSpc>
              <a:buFont typeface="Wingdings" panose="05000000000000000000" pitchFamily="2" charset="2"/>
              <a:buChar char="§"/>
            </a:pPr>
            <a:r>
              <a:rPr lang="en-US" altLang="ko-KR" sz="1600" dirty="0">
                <a:solidFill>
                  <a:schemeClr val="tx2">
                    <a:lumMod val="25000"/>
                  </a:schemeClr>
                </a:solidFill>
              </a:rPr>
              <a:t>2018</a:t>
            </a:r>
            <a:r>
              <a:rPr lang="ko-KR" altLang="en-US" sz="1600" dirty="0">
                <a:solidFill>
                  <a:schemeClr val="tx2">
                    <a:lumMod val="25000"/>
                  </a:schemeClr>
                </a:solidFill>
              </a:rPr>
              <a:t>년 </a:t>
            </a:r>
            <a:r>
              <a:rPr lang="en-US" altLang="ko-KR" sz="1600" dirty="0">
                <a:solidFill>
                  <a:schemeClr val="tx2">
                    <a:lumMod val="25000"/>
                  </a:schemeClr>
                </a:solidFill>
              </a:rPr>
              <a:t>191</a:t>
            </a:r>
            <a:r>
              <a:rPr lang="ko-KR" altLang="en-US" sz="1600" dirty="0">
                <a:solidFill>
                  <a:schemeClr val="tx2">
                    <a:lumMod val="25000"/>
                  </a:schemeClr>
                </a:solidFill>
              </a:rPr>
              <a:t>개국 </a:t>
            </a:r>
            <a:r>
              <a:rPr lang="en-US" altLang="ko-KR" sz="1600" dirty="0">
                <a:solidFill>
                  <a:schemeClr val="tx2">
                    <a:lumMod val="25000"/>
                  </a:schemeClr>
                </a:solidFill>
              </a:rPr>
              <a:t>8</a:t>
            </a:r>
            <a:r>
              <a:rPr lang="ko-KR" altLang="en-US" sz="1600" dirty="0" err="1">
                <a:solidFill>
                  <a:schemeClr val="tx2">
                    <a:lumMod val="25000"/>
                  </a:schemeClr>
                </a:solidFill>
              </a:rPr>
              <a:t>천여개</a:t>
            </a:r>
            <a:r>
              <a:rPr lang="ko-KR" altLang="en-US" sz="1600" dirty="0">
                <a:solidFill>
                  <a:schemeClr val="tx2">
                    <a:lumMod val="25000"/>
                  </a:schemeClr>
                </a:solidFill>
              </a:rPr>
              <a:t> 도시에서 약 </a:t>
            </a:r>
            <a:r>
              <a:rPr lang="en-US" altLang="ko-KR" sz="1600" dirty="0">
                <a:solidFill>
                  <a:schemeClr val="tx2">
                    <a:lumMod val="25000"/>
                  </a:schemeClr>
                </a:solidFill>
              </a:rPr>
              <a:t>500</a:t>
            </a:r>
            <a:r>
              <a:rPr lang="ko-KR" altLang="en-US" sz="1600" dirty="0">
                <a:solidFill>
                  <a:schemeClr val="tx2">
                    <a:lumMod val="25000"/>
                  </a:schemeClr>
                </a:solidFill>
              </a:rPr>
              <a:t>만개의 숙박시설을 제공</a:t>
            </a:r>
            <a:endParaRPr lang="en-US" altLang="ko-KR" sz="1600" dirty="0">
              <a:solidFill>
                <a:schemeClr val="tx2">
                  <a:lumMod val="25000"/>
                </a:schemeClr>
              </a:solidFill>
            </a:endParaRPr>
          </a:p>
          <a:p>
            <a:pPr marL="342900" indent="-342900">
              <a:lnSpc>
                <a:spcPct val="150000"/>
              </a:lnSpc>
              <a:buFont typeface="Wingdings" panose="05000000000000000000" pitchFamily="2" charset="2"/>
              <a:buChar char="§"/>
            </a:pPr>
            <a:endParaRPr lang="en-US" altLang="ko-KR" sz="700" dirty="0">
              <a:solidFill>
                <a:schemeClr val="tx2">
                  <a:lumMod val="25000"/>
                </a:schemeClr>
              </a:solidFill>
            </a:endParaRPr>
          </a:p>
        </p:txBody>
      </p:sp>
    </p:spTree>
    <p:extLst>
      <p:ext uri="{BB962C8B-B14F-4D97-AF65-F5344CB8AC3E}">
        <p14:creationId xmlns:p14="http://schemas.microsoft.com/office/powerpoint/2010/main" val="137623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en-US" altLang="ko-KR" sz="4000" b="1" u="sng" dirty="0">
                <a:solidFill>
                  <a:srgbClr val="0000FF"/>
                </a:solidFill>
                <a:latin typeface="Arial" charset="0"/>
                <a:ea typeface="HY견고딕" pitchFamily="18" charset="-127"/>
                <a:cs typeface="Arial" charset="0"/>
              </a:rPr>
              <a:t>Business Model</a:t>
            </a:r>
            <a:endParaRPr kumimoji="0" lang="en-US" altLang="ko-KR" sz="4000" b="1" u="sng" dirty="0">
              <a:solidFill>
                <a:srgbClr val="FF0000"/>
              </a:solidFill>
              <a:latin typeface="Arial" charset="0"/>
              <a:ea typeface="HY견고딕" pitchFamily="18" charset="-127"/>
              <a:cs typeface="Arial" charset="0"/>
            </a:endParaRPr>
          </a:p>
        </p:txBody>
      </p:sp>
      <p:sp>
        <p:nvSpPr>
          <p:cNvPr id="15" name="AutoShape 243"/>
          <p:cNvSpPr>
            <a:spLocks noChangeArrowheads="1"/>
          </p:cNvSpPr>
          <p:nvPr/>
        </p:nvSpPr>
        <p:spPr bwMode="gray">
          <a:xfrm>
            <a:off x="854404" y="3618875"/>
            <a:ext cx="1938356" cy="338614"/>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lang="en-US" altLang="ko-KR" sz="1200" b="1" dirty="0">
                <a:solidFill>
                  <a:schemeClr val="bg1"/>
                </a:solidFill>
                <a:latin typeface="Tahoma" pitchFamily="34" charset="0"/>
                <a:cs typeface="Tahoma" pitchFamily="34" charset="0"/>
              </a:rPr>
              <a:t>Key Offering Value</a:t>
            </a:r>
            <a:endParaRPr lang="ko-KR" altLang="en-US" sz="1200" b="1" dirty="0">
              <a:solidFill>
                <a:schemeClr val="bg1"/>
              </a:solidFill>
              <a:latin typeface="Tahoma" pitchFamily="34" charset="0"/>
              <a:cs typeface="Tahoma" pitchFamily="34" charset="0"/>
            </a:endParaRPr>
          </a:p>
        </p:txBody>
      </p:sp>
      <p:sp>
        <p:nvSpPr>
          <p:cNvPr id="16" name="모서리가 둥근 직사각형 15"/>
          <p:cNvSpPr/>
          <p:nvPr/>
        </p:nvSpPr>
        <p:spPr>
          <a:xfrm>
            <a:off x="848544" y="4005063"/>
            <a:ext cx="1944216" cy="2616453"/>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en-US" altLang="ko-KR" sz="1000" b="1" dirty="0"/>
              <a:t>To Customer (guests)</a:t>
            </a:r>
          </a:p>
          <a:p>
            <a:pPr>
              <a:lnSpc>
                <a:spcPct val="120000"/>
              </a:lnSpc>
            </a:pPr>
            <a:r>
              <a:rPr lang="en-US" altLang="ko-KR" sz="900" dirty="0"/>
              <a:t>  - Service at a lower price than </a:t>
            </a:r>
          </a:p>
          <a:p>
            <a:pPr>
              <a:lnSpc>
                <a:spcPct val="120000"/>
              </a:lnSpc>
            </a:pPr>
            <a:r>
              <a:rPr lang="en-US" altLang="ko-KR" sz="900" dirty="0"/>
              <a:t>    existing accommodation </a:t>
            </a:r>
          </a:p>
          <a:p>
            <a:pPr>
              <a:lnSpc>
                <a:spcPct val="120000"/>
              </a:lnSpc>
            </a:pPr>
            <a:r>
              <a:rPr lang="en-US" altLang="ko-KR" sz="900" dirty="0"/>
              <a:t>    (hotels, resorts, etc.)</a:t>
            </a:r>
          </a:p>
          <a:p>
            <a:pPr>
              <a:lnSpc>
                <a:spcPct val="120000"/>
              </a:lnSpc>
            </a:pPr>
            <a:r>
              <a:rPr lang="en-US" altLang="ko-KR" sz="900" dirty="0"/>
              <a:t>  - Unlike hotels, guests can </a:t>
            </a:r>
          </a:p>
          <a:p>
            <a:pPr>
              <a:lnSpc>
                <a:spcPct val="120000"/>
              </a:lnSpc>
            </a:pPr>
            <a:r>
              <a:rPr lang="en-US" altLang="ko-KR" sz="900" dirty="0"/>
              <a:t>    experience real-world </a:t>
            </a:r>
          </a:p>
          <a:p>
            <a:pPr>
              <a:lnSpc>
                <a:spcPct val="120000"/>
              </a:lnSpc>
            </a:pPr>
            <a:r>
              <a:rPr lang="en-US" altLang="ko-KR" sz="900" dirty="0"/>
              <a:t>    residential culture and space, </a:t>
            </a:r>
          </a:p>
          <a:p>
            <a:pPr>
              <a:lnSpc>
                <a:spcPct val="120000"/>
              </a:lnSpc>
            </a:pPr>
            <a:r>
              <a:rPr lang="en-US" altLang="ko-KR" sz="900" dirty="0"/>
              <a:t>    and maximize local experience </a:t>
            </a:r>
          </a:p>
          <a:p>
            <a:pPr>
              <a:lnSpc>
                <a:spcPct val="120000"/>
              </a:lnSpc>
            </a:pPr>
            <a:r>
              <a:rPr lang="en-US" altLang="ko-KR" sz="900" dirty="0"/>
              <a:t>    through real-time </a:t>
            </a:r>
          </a:p>
          <a:p>
            <a:pPr>
              <a:lnSpc>
                <a:spcPct val="120000"/>
              </a:lnSpc>
            </a:pPr>
            <a:r>
              <a:rPr lang="en-US" altLang="ko-KR" sz="900" dirty="0"/>
              <a:t>    communication with resident</a:t>
            </a:r>
          </a:p>
          <a:p>
            <a:pPr>
              <a:lnSpc>
                <a:spcPct val="120000"/>
              </a:lnSpc>
            </a:pPr>
            <a:endParaRPr lang="en-US" altLang="ko-KR" sz="900" dirty="0"/>
          </a:p>
          <a:p>
            <a:pPr marL="171450" indent="-171450">
              <a:lnSpc>
                <a:spcPct val="120000"/>
              </a:lnSpc>
              <a:buFont typeface="Arial" panose="020B0604020202020204" pitchFamily="34" charset="0"/>
              <a:buChar char="•"/>
            </a:pPr>
            <a:r>
              <a:rPr lang="en-US" altLang="ko-KR" sz="1000" b="1" dirty="0"/>
              <a:t>To Provider (resident)</a:t>
            </a:r>
          </a:p>
          <a:p>
            <a:pPr>
              <a:lnSpc>
                <a:spcPct val="120000"/>
              </a:lnSpc>
            </a:pPr>
            <a:r>
              <a:rPr lang="en-US" altLang="ko-KR" sz="900" dirty="0"/>
              <a:t> - Present profit model </a:t>
            </a:r>
          </a:p>
          <a:p>
            <a:pPr>
              <a:lnSpc>
                <a:spcPct val="120000"/>
              </a:lnSpc>
            </a:pPr>
            <a:r>
              <a:rPr lang="en-US" altLang="ko-KR" sz="900" dirty="0"/>
              <a:t>   using space idle time and space</a:t>
            </a:r>
          </a:p>
          <a:p>
            <a:pPr>
              <a:lnSpc>
                <a:spcPct val="120000"/>
              </a:lnSpc>
            </a:pPr>
            <a:r>
              <a:rPr lang="en-US" altLang="ko-KR" sz="900" dirty="0"/>
              <a:t>   (house, villa, etc.)</a:t>
            </a:r>
          </a:p>
        </p:txBody>
      </p:sp>
      <p:sp>
        <p:nvSpPr>
          <p:cNvPr id="17" name="AutoShape 243"/>
          <p:cNvSpPr>
            <a:spLocks noChangeArrowheads="1"/>
          </p:cNvSpPr>
          <p:nvPr/>
        </p:nvSpPr>
        <p:spPr bwMode="gray">
          <a:xfrm>
            <a:off x="2906632" y="3618875"/>
            <a:ext cx="1938356" cy="338614"/>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lang="en-US" altLang="ko-KR" sz="1200" b="1" dirty="0">
                <a:solidFill>
                  <a:schemeClr val="bg1"/>
                </a:solidFill>
                <a:latin typeface="Tahoma" pitchFamily="34" charset="0"/>
                <a:cs typeface="Tahoma" pitchFamily="34" charset="0"/>
              </a:rPr>
              <a:t>Profit Formula</a:t>
            </a:r>
            <a:endParaRPr lang="ko-KR" altLang="en-US" sz="1200" b="1" dirty="0">
              <a:solidFill>
                <a:schemeClr val="bg1"/>
              </a:solidFill>
              <a:latin typeface="Tahoma" pitchFamily="34" charset="0"/>
              <a:cs typeface="Tahoma" pitchFamily="34" charset="0"/>
            </a:endParaRPr>
          </a:p>
        </p:txBody>
      </p:sp>
      <p:sp>
        <p:nvSpPr>
          <p:cNvPr id="18" name="AutoShape 243"/>
          <p:cNvSpPr>
            <a:spLocks noChangeArrowheads="1"/>
          </p:cNvSpPr>
          <p:nvPr/>
        </p:nvSpPr>
        <p:spPr bwMode="gray">
          <a:xfrm>
            <a:off x="4958860" y="3618875"/>
            <a:ext cx="1938356" cy="338614"/>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lang="en-US" altLang="ko-KR" sz="1200" b="1" dirty="0">
                <a:solidFill>
                  <a:schemeClr val="bg1"/>
                </a:solidFill>
                <a:latin typeface="Tahoma" pitchFamily="34" charset="0"/>
                <a:cs typeface="Tahoma" pitchFamily="34" charset="0"/>
              </a:rPr>
              <a:t>key Resources</a:t>
            </a:r>
            <a:endParaRPr lang="ko-KR" altLang="en-US" sz="1200" b="1" dirty="0">
              <a:solidFill>
                <a:schemeClr val="bg1"/>
              </a:solidFill>
              <a:latin typeface="Tahoma" pitchFamily="34" charset="0"/>
              <a:cs typeface="Tahoma" pitchFamily="34" charset="0"/>
            </a:endParaRPr>
          </a:p>
        </p:txBody>
      </p:sp>
      <p:sp>
        <p:nvSpPr>
          <p:cNvPr id="19" name="AutoShape 243"/>
          <p:cNvSpPr>
            <a:spLocks noChangeArrowheads="1"/>
          </p:cNvSpPr>
          <p:nvPr/>
        </p:nvSpPr>
        <p:spPr bwMode="gray">
          <a:xfrm>
            <a:off x="7011088" y="3618875"/>
            <a:ext cx="1938356" cy="338614"/>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lang="en-US" altLang="ko-KR" sz="1200" b="1" dirty="0">
                <a:solidFill>
                  <a:schemeClr val="bg1"/>
                </a:solidFill>
                <a:latin typeface="Tahoma" pitchFamily="34" charset="0"/>
                <a:cs typeface="Tahoma" pitchFamily="34" charset="0"/>
              </a:rPr>
              <a:t>Key Processes</a:t>
            </a:r>
            <a:endParaRPr lang="ko-KR" altLang="en-US" sz="1200" b="1" dirty="0">
              <a:solidFill>
                <a:schemeClr val="bg1"/>
              </a:solidFill>
              <a:latin typeface="Tahoma" pitchFamily="34" charset="0"/>
              <a:cs typeface="Tahoma" pitchFamily="34" charset="0"/>
            </a:endParaRPr>
          </a:p>
        </p:txBody>
      </p:sp>
      <p:sp>
        <p:nvSpPr>
          <p:cNvPr id="20" name="모서리가 둥근 직사각형 19"/>
          <p:cNvSpPr/>
          <p:nvPr/>
        </p:nvSpPr>
        <p:spPr>
          <a:xfrm>
            <a:off x="2900772" y="4005063"/>
            <a:ext cx="1944216" cy="2616453"/>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228600" indent="-228600">
              <a:lnSpc>
                <a:spcPct val="120000"/>
              </a:lnSpc>
              <a:buFont typeface="+mj-ea"/>
              <a:buAutoNum type="circleNumDbPlain"/>
            </a:pPr>
            <a:r>
              <a:rPr lang="en-US" altLang="ko-KR" sz="1000" dirty="0">
                <a:latin typeface="함초롬바탕" panose="02030604000101010101" pitchFamily="18" charset="-127"/>
                <a:ea typeface="함초롬바탕" panose="02030604000101010101" pitchFamily="18" charset="-127"/>
                <a:cs typeface="함초롬바탕" panose="02030604000101010101" pitchFamily="18" charset="-127"/>
              </a:rPr>
              <a:t>Resident provide accommodation facility</a:t>
            </a:r>
          </a:p>
          <a:p>
            <a:pPr marL="228600" indent="-228600">
              <a:lnSpc>
                <a:spcPct val="120000"/>
              </a:lnSpc>
              <a:buFont typeface="+mj-ea"/>
              <a:buAutoNum type="circleNumDbPlain"/>
            </a:pPr>
            <a:r>
              <a:rPr lang="en-US" altLang="ko-KR" sz="1000" dirty="0">
                <a:latin typeface="함초롬바탕" panose="02030604000101010101" pitchFamily="18" charset="-127"/>
                <a:ea typeface="함초롬바탕" panose="02030604000101010101" pitchFamily="18" charset="-127"/>
                <a:cs typeface="함초롬바탕" panose="02030604000101010101" pitchFamily="18" charset="-127"/>
              </a:rPr>
              <a:t>Providing facility information to guests</a:t>
            </a:r>
          </a:p>
          <a:p>
            <a:pPr marL="228600" indent="-228600">
              <a:lnSpc>
                <a:spcPct val="120000"/>
              </a:lnSpc>
              <a:buFont typeface="+mj-ea"/>
              <a:buAutoNum type="circleNumDbPlain"/>
            </a:pPr>
            <a:r>
              <a:rPr lang="en-US" altLang="ko-KR" sz="1000" dirty="0">
                <a:latin typeface="함초롬바탕" panose="02030604000101010101" pitchFamily="18" charset="-127"/>
                <a:ea typeface="함초롬바탕" panose="02030604000101010101" pitchFamily="18" charset="-127"/>
                <a:cs typeface="함초롬바탕" panose="02030604000101010101" pitchFamily="18" charset="-127"/>
              </a:rPr>
              <a:t>Guests select and rent facility (make payment to Airbnb)</a:t>
            </a:r>
          </a:p>
          <a:p>
            <a:pPr marL="228600" indent="-228600">
              <a:lnSpc>
                <a:spcPct val="120000"/>
              </a:lnSpc>
              <a:buFont typeface="+mj-ea"/>
              <a:buAutoNum type="circleNumDbPlain"/>
            </a:pPr>
            <a:r>
              <a:rPr lang="en-US" altLang="ko-KR" sz="1000" dirty="0">
                <a:latin typeface="함초롬바탕" panose="02030604000101010101" pitchFamily="18" charset="-127"/>
                <a:ea typeface="함초롬바탕" panose="02030604000101010101" pitchFamily="18" charset="-127"/>
                <a:cs typeface="함초롬바탕" panose="02030604000101010101" pitchFamily="18" charset="-127"/>
              </a:rPr>
              <a:t>Airbnb offers fare to resident except for  commission</a:t>
            </a:r>
          </a:p>
          <a:p>
            <a:pPr marL="228600" indent="-228600">
              <a:lnSpc>
                <a:spcPct val="120000"/>
              </a:lnSpc>
              <a:buFont typeface="+mj-ea"/>
              <a:buAutoNum type="circleNumDbPlain"/>
            </a:pPr>
            <a:r>
              <a:rPr lang="en-US" altLang="ko-KR" sz="1000" dirty="0">
                <a:latin typeface="함초롬바탕" panose="02030604000101010101" pitchFamily="18" charset="-127"/>
                <a:ea typeface="함초롬바탕" panose="02030604000101010101" pitchFamily="18" charset="-127"/>
                <a:cs typeface="함초롬바탕" panose="02030604000101010101" pitchFamily="18" charset="-127"/>
              </a:rPr>
              <a:t>Guests use accommodation facility</a:t>
            </a:r>
          </a:p>
        </p:txBody>
      </p:sp>
      <p:sp>
        <p:nvSpPr>
          <p:cNvPr id="21" name="모서리가 둥근 직사각형 20"/>
          <p:cNvSpPr/>
          <p:nvPr/>
        </p:nvSpPr>
        <p:spPr>
          <a:xfrm>
            <a:off x="4953000" y="4005063"/>
            <a:ext cx="1944216" cy="2616453"/>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en-US" altLang="ko-KR" sz="900" b="1" dirty="0"/>
              <a:t>Space idle time</a:t>
            </a:r>
          </a:p>
          <a:p>
            <a:pPr>
              <a:lnSpc>
                <a:spcPct val="120000"/>
              </a:lnSpc>
            </a:pPr>
            <a:r>
              <a:rPr lang="en-US" altLang="ko-KR" sz="800" dirty="0"/>
              <a:t>  - Office workers who frequently </a:t>
            </a:r>
          </a:p>
          <a:p>
            <a:pPr>
              <a:lnSpc>
                <a:spcPct val="120000"/>
              </a:lnSpc>
            </a:pPr>
            <a:r>
              <a:rPr lang="en-US" altLang="ko-KR" sz="800" dirty="0"/>
              <a:t>    travel or people who have </a:t>
            </a:r>
          </a:p>
          <a:p>
            <a:pPr>
              <a:lnSpc>
                <a:spcPct val="120000"/>
              </a:lnSpc>
            </a:pPr>
            <a:r>
              <a:rPr lang="en-US" altLang="ko-KR" sz="800" dirty="0"/>
              <a:t>    large houses have a lot of idle </a:t>
            </a:r>
          </a:p>
          <a:p>
            <a:pPr>
              <a:lnSpc>
                <a:spcPct val="120000"/>
              </a:lnSpc>
            </a:pPr>
            <a:r>
              <a:rPr lang="en-US" altLang="ko-KR" sz="800" dirty="0"/>
              <a:t>    time and space for their house</a:t>
            </a:r>
          </a:p>
          <a:p>
            <a:pPr>
              <a:lnSpc>
                <a:spcPct val="120000"/>
              </a:lnSpc>
            </a:pPr>
            <a:r>
              <a:rPr lang="en-US" altLang="ko-KR" sz="800" dirty="0"/>
              <a:t>  - Idle time and space in these </a:t>
            </a:r>
          </a:p>
          <a:p>
            <a:pPr>
              <a:lnSpc>
                <a:spcPct val="120000"/>
              </a:lnSpc>
            </a:pPr>
            <a:r>
              <a:rPr lang="en-US" altLang="ko-KR" sz="800" dirty="0"/>
              <a:t>    spaces are key resources in </a:t>
            </a:r>
          </a:p>
          <a:p>
            <a:pPr>
              <a:lnSpc>
                <a:spcPct val="120000"/>
              </a:lnSpc>
            </a:pPr>
            <a:r>
              <a:rPr lang="en-US" altLang="ko-KR" sz="800" dirty="0"/>
              <a:t>    Airbnb</a:t>
            </a:r>
          </a:p>
          <a:p>
            <a:pPr>
              <a:lnSpc>
                <a:spcPct val="120000"/>
              </a:lnSpc>
            </a:pPr>
            <a:endParaRPr lang="en-US" altLang="ko-KR" sz="900" dirty="0"/>
          </a:p>
          <a:p>
            <a:pPr marL="171450" indent="-171450">
              <a:lnSpc>
                <a:spcPct val="120000"/>
              </a:lnSpc>
              <a:buFont typeface="Arial" panose="020B0604020202020204" pitchFamily="34" charset="0"/>
              <a:buChar char="•"/>
            </a:pPr>
            <a:r>
              <a:rPr lang="en-US" altLang="ko-KR" sz="900" b="1" dirty="0"/>
              <a:t>Transparency and Security</a:t>
            </a:r>
          </a:p>
          <a:p>
            <a:pPr>
              <a:lnSpc>
                <a:spcPct val="120000"/>
              </a:lnSpc>
            </a:pPr>
            <a:r>
              <a:rPr lang="en-US" altLang="ko-KR" sz="800" dirty="0"/>
              <a:t>  - Set minimum/maximum rental </a:t>
            </a:r>
          </a:p>
          <a:p>
            <a:pPr>
              <a:lnSpc>
                <a:spcPct val="120000"/>
              </a:lnSpc>
            </a:pPr>
            <a:r>
              <a:rPr lang="en-US" altLang="ko-KR" sz="800" dirty="0"/>
              <a:t>    rates considering local prices </a:t>
            </a:r>
          </a:p>
          <a:p>
            <a:pPr>
              <a:lnSpc>
                <a:spcPct val="120000"/>
              </a:lnSpc>
            </a:pPr>
            <a:r>
              <a:rPr lang="en-US" altLang="ko-KR" sz="800" dirty="0"/>
              <a:t>    and real estate market prices</a:t>
            </a:r>
          </a:p>
          <a:p>
            <a:pPr>
              <a:lnSpc>
                <a:spcPct val="120000"/>
              </a:lnSpc>
            </a:pPr>
            <a:r>
              <a:rPr lang="en-US" altLang="ko-KR" sz="800" dirty="0"/>
              <a:t>  - Thorough supplier </a:t>
            </a:r>
          </a:p>
          <a:p>
            <a:pPr>
              <a:lnSpc>
                <a:spcPct val="120000"/>
              </a:lnSpc>
            </a:pPr>
            <a:r>
              <a:rPr lang="en-US" altLang="ko-KR" sz="800" dirty="0"/>
              <a:t>    identification and real-time </a:t>
            </a:r>
          </a:p>
          <a:p>
            <a:pPr>
              <a:lnSpc>
                <a:spcPct val="120000"/>
              </a:lnSpc>
            </a:pPr>
            <a:r>
              <a:rPr lang="en-US" altLang="ko-KR" sz="800" dirty="0"/>
              <a:t>    user safety checks</a:t>
            </a:r>
          </a:p>
        </p:txBody>
      </p:sp>
      <p:sp>
        <p:nvSpPr>
          <p:cNvPr id="23" name="모서리가 둥근 직사각형 22"/>
          <p:cNvSpPr/>
          <p:nvPr/>
        </p:nvSpPr>
        <p:spPr>
          <a:xfrm>
            <a:off x="7005228" y="4005063"/>
            <a:ext cx="1944216" cy="2616453"/>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en-US" altLang="ko-KR" sz="1000" b="1" dirty="0"/>
              <a:t>Bid Data Analysis</a:t>
            </a:r>
          </a:p>
          <a:p>
            <a:pPr>
              <a:lnSpc>
                <a:spcPct val="120000"/>
              </a:lnSpc>
            </a:pPr>
            <a:r>
              <a:rPr lang="en-US" altLang="ko-KR" sz="900" dirty="0"/>
              <a:t>  - Track user behavior and deliver </a:t>
            </a:r>
          </a:p>
          <a:p>
            <a:pPr>
              <a:lnSpc>
                <a:spcPct val="120000"/>
              </a:lnSpc>
            </a:pPr>
            <a:r>
              <a:rPr lang="en-US" altLang="ko-KR" sz="900" dirty="0"/>
              <a:t>    quality service through analysis  </a:t>
            </a:r>
          </a:p>
          <a:p>
            <a:pPr>
              <a:lnSpc>
                <a:spcPct val="120000"/>
              </a:lnSpc>
            </a:pPr>
            <a:r>
              <a:rPr lang="en-US" altLang="ko-KR" sz="900" dirty="0"/>
              <a:t>    and prediction of number of </a:t>
            </a:r>
          </a:p>
          <a:p>
            <a:pPr>
              <a:lnSpc>
                <a:spcPct val="120000"/>
              </a:lnSpc>
            </a:pPr>
            <a:r>
              <a:rPr lang="en-US" altLang="ko-KR" sz="900" dirty="0"/>
              <a:t>    recommendations and </a:t>
            </a:r>
          </a:p>
          <a:p>
            <a:pPr>
              <a:lnSpc>
                <a:spcPct val="120000"/>
              </a:lnSpc>
            </a:pPr>
            <a:r>
              <a:rPr lang="en-US" altLang="ko-KR" sz="900" dirty="0"/>
              <a:t>    conversion rates for new </a:t>
            </a:r>
          </a:p>
          <a:p>
            <a:pPr>
              <a:lnSpc>
                <a:spcPct val="120000"/>
              </a:lnSpc>
            </a:pPr>
            <a:r>
              <a:rPr lang="en-US" altLang="ko-KR" sz="900" dirty="0"/>
              <a:t>    registrations</a:t>
            </a:r>
          </a:p>
          <a:p>
            <a:pPr>
              <a:lnSpc>
                <a:spcPct val="120000"/>
              </a:lnSpc>
            </a:pPr>
            <a:endParaRPr lang="en-US" altLang="ko-KR" sz="1000" dirty="0"/>
          </a:p>
          <a:p>
            <a:pPr marL="171450" indent="-171450">
              <a:lnSpc>
                <a:spcPct val="120000"/>
              </a:lnSpc>
              <a:buFont typeface="Arial" panose="020B0604020202020204" pitchFamily="34" charset="0"/>
              <a:buChar char="•"/>
            </a:pPr>
            <a:r>
              <a:rPr lang="en-US" altLang="ko-KR" sz="1000" b="1" dirty="0"/>
              <a:t>Recommendation Program</a:t>
            </a:r>
          </a:p>
          <a:p>
            <a:pPr>
              <a:lnSpc>
                <a:spcPct val="120000"/>
              </a:lnSpc>
            </a:pPr>
            <a:r>
              <a:rPr lang="en-US" altLang="ko-KR" sz="900" dirty="0"/>
              <a:t>  - Users introduce Airbnb to their </a:t>
            </a:r>
          </a:p>
          <a:p>
            <a:pPr>
              <a:lnSpc>
                <a:spcPct val="120000"/>
              </a:lnSpc>
            </a:pPr>
            <a:r>
              <a:rPr lang="en-US" altLang="ko-KR" sz="900" dirty="0"/>
              <a:t>    acquaintances through a </a:t>
            </a:r>
          </a:p>
          <a:p>
            <a:pPr>
              <a:lnSpc>
                <a:spcPct val="120000"/>
              </a:lnSpc>
            </a:pPr>
            <a:r>
              <a:rPr lang="en-US" altLang="ko-KR" sz="900" dirty="0"/>
              <a:t>    recommendation program that </a:t>
            </a:r>
          </a:p>
          <a:p>
            <a:pPr>
              <a:lnSpc>
                <a:spcPct val="120000"/>
              </a:lnSpc>
            </a:pPr>
            <a:r>
              <a:rPr lang="en-US" altLang="ko-KR" sz="900" dirty="0"/>
              <a:t>    receives $25 of coupons from </a:t>
            </a:r>
          </a:p>
          <a:p>
            <a:pPr>
              <a:lnSpc>
                <a:spcPct val="120000"/>
              </a:lnSpc>
            </a:pPr>
            <a:r>
              <a:rPr lang="en-US" altLang="ko-KR" sz="900" dirty="0"/>
              <a:t>    both parties, and Airbnb create </a:t>
            </a:r>
          </a:p>
          <a:p>
            <a:pPr>
              <a:lnSpc>
                <a:spcPct val="120000"/>
              </a:lnSpc>
            </a:pPr>
            <a:r>
              <a:rPr lang="en-US" altLang="ko-KR" sz="900" dirty="0"/>
              <a:t>    demand from this program</a:t>
            </a:r>
          </a:p>
        </p:txBody>
      </p:sp>
      <p:sp>
        <p:nvSpPr>
          <p:cNvPr id="71" name="직사각형 70"/>
          <p:cNvSpPr/>
          <p:nvPr/>
        </p:nvSpPr>
        <p:spPr>
          <a:xfrm>
            <a:off x="1460892" y="1115219"/>
            <a:ext cx="6867331" cy="24277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p:cNvSpPr txBox="1"/>
          <p:nvPr/>
        </p:nvSpPr>
        <p:spPr>
          <a:xfrm>
            <a:off x="3296672" y="1286457"/>
            <a:ext cx="2988332" cy="338554"/>
          </a:xfrm>
          <a:prstGeom prst="rect">
            <a:avLst/>
          </a:prstGeom>
          <a:solidFill>
            <a:schemeClr val="bg1"/>
          </a:solidFill>
        </p:spPr>
        <p:txBody>
          <a:bodyPr wrap="square" rtlCol="0">
            <a:spAutoFit/>
          </a:bodyPr>
          <a:lstStyle/>
          <a:p>
            <a:pPr algn="ctr"/>
            <a:r>
              <a:rPr lang="en-US" altLang="ko-KR" sz="1600" b="1" dirty="0">
                <a:solidFill>
                  <a:srgbClr val="EC7627"/>
                </a:solidFill>
                <a:latin typeface="+mn-ea"/>
                <a:ea typeface="+mn-ea"/>
              </a:rPr>
              <a:t>Business Model of Airbnb</a:t>
            </a:r>
            <a:endParaRPr lang="ko-KR" altLang="en-US" sz="1600" b="1" dirty="0">
              <a:solidFill>
                <a:srgbClr val="EC7627"/>
              </a:solidFill>
              <a:latin typeface="+mn-ea"/>
              <a:ea typeface="+mn-ea"/>
            </a:endParaRPr>
          </a:p>
        </p:txBody>
      </p:sp>
      <p:sp>
        <p:nvSpPr>
          <p:cNvPr id="73" name="TextBox 72"/>
          <p:cNvSpPr txBox="1"/>
          <p:nvPr/>
        </p:nvSpPr>
        <p:spPr>
          <a:xfrm>
            <a:off x="3907041" y="3092721"/>
            <a:ext cx="1836602" cy="276999"/>
          </a:xfrm>
          <a:prstGeom prst="rect">
            <a:avLst/>
          </a:prstGeom>
          <a:solidFill>
            <a:schemeClr val="bg1"/>
          </a:solidFill>
        </p:spPr>
        <p:txBody>
          <a:bodyPr wrap="square" rtlCol="0">
            <a:spAutoFit/>
          </a:bodyPr>
          <a:lstStyle/>
          <a:p>
            <a:pPr algn="ctr"/>
            <a:r>
              <a:rPr lang="en-US" altLang="ko-KR" sz="1200" b="1" dirty="0">
                <a:solidFill>
                  <a:srgbClr val="FF5A5F"/>
                </a:solidFill>
                <a:latin typeface="+mn-ea"/>
                <a:ea typeface="+mn-ea"/>
              </a:rPr>
              <a:t>Commission Profit</a:t>
            </a:r>
            <a:endParaRPr lang="ko-KR" altLang="en-US" sz="1200" b="1" dirty="0">
              <a:solidFill>
                <a:srgbClr val="FF5A5F"/>
              </a:solidFill>
              <a:latin typeface="+mn-ea"/>
              <a:ea typeface="+mn-ea"/>
            </a:endParaRPr>
          </a:p>
        </p:txBody>
      </p:sp>
      <p:sp>
        <p:nvSpPr>
          <p:cNvPr id="74" name="TextBox 73"/>
          <p:cNvSpPr txBox="1"/>
          <p:nvPr/>
        </p:nvSpPr>
        <p:spPr>
          <a:xfrm>
            <a:off x="6556878" y="2883999"/>
            <a:ext cx="880254" cy="415498"/>
          </a:xfrm>
          <a:prstGeom prst="rect">
            <a:avLst/>
          </a:prstGeom>
          <a:solidFill>
            <a:schemeClr val="bg1"/>
          </a:solidFill>
        </p:spPr>
        <p:txBody>
          <a:bodyPr wrap="square" rtlCol="0">
            <a:spAutoFit/>
          </a:bodyPr>
          <a:lstStyle/>
          <a:p>
            <a:pPr algn="ctr"/>
            <a:r>
              <a:rPr lang="en-US" altLang="ko-KR" sz="1050" b="1" dirty="0">
                <a:latin typeface="+mn-ea"/>
                <a:ea typeface="+mn-ea"/>
              </a:rPr>
              <a:t>Guests</a:t>
            </a:r>
          </a:p>
          <a:p>
            <a:pPr algn="ctr"/>
            <a:r>
              <a:rPr lang="en-US" altLang="ko-KR" sz="1050" b="1" dirty="0">
                <a:latin typeface="+mn-ea"/>
                <a:ea typeface="+mn-ea"/>
              </a:rPr>
              <a:t>(Demand)</a:t>
            </a:r>
            <a:endParaRPr lang="ko-KR" altLang="en-US" sz="1050" b="1" dirty="0">
              <a:latin typeface="+mn-ea"/>
              <a:ea typeface="+mn-ea"/>
            </a:endParaRPr>
          </a:p>
        </p:txBody>
      </p:sp>
      <p:sp>
        <p:nvSpPr>
          <p:cNvPr id="75" name="TextBox 74"/>
          <p:cNvSpPr txBox="1"/>
          <p:nvPr/>
        </p:nvSpPr>
        <p:spPr>
          <a:xfrm>
            <a:off x="2105900" y="2882048"/>
            <a:ext cx="1008112" cy="415498"/>
          </a:xfrm>
          <a:prstGeom prst="rect">
            <a:avLst/>
          </a:prstGeom>
          <a:solidFill>
            <a:schemeClr val="bg1"/>
          </a:solidFill>
        </p:spPr>
        <p:txBody>
          <a:bodyPr wrap="square" rtlCol="0">
            <a:spAutoFit/>
          </a:bodyPr>
          <a:lstStyle/>
          <a:p>
            <a:pPr algn="ctr"/>
            <a:r>
              <a:rPr lang="en-US" altLang="ko-KR" sz="1050" b="1" dirty="0">
                <a:latin typeface="+mn-ea"/>
                <a:ea typeface="+mn-ea"/>
              </a:rPr>
              <a:t>Resident</a:t>
            </a:r>
          </a:p>
          <a:p>
            <a:pPr algn="ctr"/>
            <a:r>
              <a:rPr lang="en-US" altLang="ko-KR" sz="1050" b="1" dirty="0">
                <a:latin typeface="+mn-ea"/>
                <a:ea typeface="+mn-ea"/>
              </a:rPr>
              <a:t>(Supplier)</a:t>
            </a:r>
            <a:endParaRPr lang="ko-KR" altLang="en-US" sz="1050" b="1" dirty="0">
              <a:latin typeface="+mn-ea"/>
              <a:ea typeface="+mn-ea"/>
            </a:endParaRPr>
          </a:p>
        </p:txBody>
      </p:sp>
      <p:sp>
        <p:nvSpPr>
          <p:cNvPr id="76" name="TextBox 75"/>
          <p:cNvSpPr txBox="1"/>
          <p:nvPr/>
        </p:nvSpPr>
        <p:spPr>
          <a:xfrm>
            <a:off x="3101608" y="1868030"/>
            <a:ext cx="1402432" cy="507831"/>
          </a:xfrm>
          <a:prstGeom prst="rect">
            <a:avLst/>
          </a:prstGeom>
          <a:noFill/>
        </p:spPr>
        <p:txBody>
          <a:bodyPr wrap="square" rtlCol="0">
            <a:spAutoFit/>
          </a:bodyPr>
          <a:lstStyle/>
          <a:p>
            <a:pPr algn="ctr"/>
            <a:r>
              <a:rPr lang="en-US" altLang="ko-KR" sz="900" b="1" dirty="0">
                <a:latin typeface="+mn-ea"/>
                <a:ea typeface="+mn-ea"/>
              </a:rPr>
              <a:t>Provide Accommodation facility</a:t>
            </a:r>
            <a:endParaRPr lang="ko-KR" altLang="en-US" sz="900" b="1" dirty="0">
              <a:latin typeface="+mn-ea"/>
              <a:ea typeface="+mn-ea"/>
            </a:endParaRPr>
          </a:p>
        </p:txBody>
      </p:sp>
      <p:sp>
        <p:nvSpPr>
          <p:cNvPr id="77" name="TextBox 76"/>
          <p:cNvSpPr txBox="1"/>
          <p:nvPr/>
        </p:nvSpPr>
        <p:spPr>
          <a:xfrm>
            <a:off x="5064915" y="1921694"/>
            <a:ext cx="1402432" cy="230832"/>
          </a:xfrm>
          <a:prstGeom prst="rect">
            <a:avLst/>
          </a:prstGeom>
          <a:noFill/>
        </p:spPr>
        <p:txBody>
          <a:bodyPr wrap="square" rtlCol="0">
            <a:spAutoFit/>
          </a:bodyPr>
          <a:lstStyle/>
          <a:p>
            <a:pPr algn="ctr"/>
            <a:r>
              <a:rPr lang="en-US" altLang="ko-KR" sz="900" b="1" dirty="0">
                <a:latin typeface="+mn-ea"/>
                <a:ea typeface="+mn-ea"/>
              </a:rPr>
              <a:t>Differentiated space</a:t>
            </a:r>
            <a:endParaRPr lang="ko-KR" altLang="en-US" sz="900" b="1" dirty="0">
              <a:latin typeface="+mn-ea"/>
              <a:ea typeface="+mn-ea"/>
            </a:endParaRPr>
          </a:p>
        </p:txBody>
      </p:sp>
      <p:sp>
        <p:nvSpPr>
          <p:cNvPr id="78" name="TextBox 77"/>
          <p:cNvSpPr txBox="1"/>
          <p:nvPr/>
        </p:nvSpPr>
        <p:spPr>
          <a:xfrm>
            <a:off x="5154446" y="2633384"/>
            <a:ext cx="1402432" cy="230832"/>
          </a:xfrm>
          <a:prstGeom prst="rect">
            <a:avLst/>
          </a:prstGeom>
          <a:noFill/>
        </p:spPr>
        <p:txBody>
          <a:bodyPr wrap="square" rtlCol="0">
            <a:spAutoFit/>
          </a:bodyPr>
          <a:lstStyle/>
          <a:p>
            <a:pPr algn="ctr"/>
            <a:r>
              <a:rPr lang="en-US" altLang="ko-KR" sz="900" b="1" dirty="0">
                <a:latin typeface="+mn-ea"/>
                <a:ea typeface="+mn-ea"/>
              </a:rPr>
              <a:t>Rental fee</a:t>
            </a:r>
            <a:endParaRPr lang="ko-KR" altLang="en-US" sz="900" b="1" dirty="0">
              <a:latin typeface="+mn-ea"/>
              <a:ea typeface="+mn-ea"/>
            </a:endParaRPr>
          </a:p>
        </p:txBody>
      </p:sp>
      <p:sp>
        <p:nvSpPr>
          <p:cNvPr id="79" name="TextBox 78"/>
          <p:cNvSpPr txBox="1"/>
          <p:nvPr/>
        </p:nvSpPr>
        <p:spPr>
          <a:xfrm>
            <a:off x="3063508" y="2633384"/>
            <a:ext cx="1402432" cy="230832"/>
          </a:xfrm>
          <a:prstGeom prst="rect">
            <a:avLst/>
          </a:prstGeom>
          <a:noFill/>
        </p:spPr>
        <p:txBody>
          <a:bodyPr wrap="square" rtlCol="0">
            <a:spAutoFit/>
          </a:bodyPr>
          <a:lstStyle/>
          <a:p>
            <a:pPr algn="ctr"/>
            <a:r>
              <a:rPr lang="en-US" altLang="ko-KR" sz="900" b="1" dirty="0">
                <a:latin typeface="+mn-ea"/>
                <a:ea typeface="+mn-ea"/>
              </a:rPr>
              <a:t>Rental profit</a:t>
            </a:r>
            <a:endParaRPr lang="ko-KR" altLang="en-US" sz="900" b="1" dirty="0">
              <a:latin typeface="+mn-ea"/>
              <a:ea typeface="+mn-ea"/>
            </a:endParaRPr>
          </a:p>
        </p:txBody>
      </p:sp>
      <p:pic>
        <p:nvPicPr>
          <p:cNvPr id="80" name="_x123758080" descr="EMB00003c207b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43" t="25772" r="75397" b="29864"/>
          <a:stretch/>
        </p:blipFill>
        <p:spPr bwMode="auto">
          <a:xfrm>
            <a:off x="1967751" y="1822046"/>
            <a:ext cx="1259633" cy="1035698"/>
          </a:xfrm>
          <a:prstGeom prst="rect">
            <a:avLst/>
          </a:prstGeom>
          <a:noFill/>
          <a:extLst>
            <a:ext uri="{909E8E84-426E-40DD-AFC4-6F175D3DCCD1}">
              <a14:hiddenFill xmlns:a14="http://schemas.microsoft.com/office/drawing/2010/main">
                <a:solidFill>
                  <a:srgbClr val="FFFFFF"/>
                </a:solidFill>
              </a14:hiddenFill>
            </a:ext>
          </a:extLst>
        </p:spPr>
      </p:pic>
      <p:pic>
        <p:nvPicPr>
          <p:cNvPr id="81" name="_x123758080" descr="EMB00003c207b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428" t="19080" r="3809" b="27364"/>
          <a:stretch/>
        </p:blipFill>
        <p:spPr bwMode="auto">
          <a:xfrm>
            <a:off x="6357858" y="1607442"/>
            <a:ext cx="1278293" cy="1250302"/>
          </a:xfrm>
          <a:prstGeom prst="rect">
            <a:avLst/>
          </a:prstGeom>
          <a:noFill/>
          <a:extLst>
            <a:ext uri="{909E8E84-426E-40DD-AFC4-6F175D3DCCD1}">
              <a14:hiddenFill xmlns:a14="http://schemas.microsoft.com/office/drawing/2010/main">
                <a:solidFill>
                  <a:srgbClr val="FFFFFF"/>
                </a:solidFill>
              </a14:hiddenFill>
            </a:ext>
          </a:extLst>
        </p:spPr>
      </p:pic>
      <p:sp>
        <p:nvSpPr>
          <p:cNvPr id="82" name="오른쪽 화살표 81"/>
          <p:cNvSpPr/>
          <p:nvPr/>
        </p:nvSpPr>
        <p:spPr>
          <a:xfrm>
            <a:off x="3296672" y="2143527"/>
            <a:ext cx="975371" cy="226334"/>
          </a:xfrm>
          <a:prstGeom prst="rightArrow">
            <a:avLst/>
          </a:prstGeom>
          <a:solidFill>
            <a:srgbClr val="00A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오른쪽 화살표 82"/>
          <p:cNvSpPr/>
          <p:nvPr/>
        </p:nvSpPr>
        <p:spPr>
          <a:xfrm>
            <a:off x="5361774" y="2143527"/>
            <a:ext cx="975371" cy="226334"/>
          </a:xfrm>
          <a:prstGeom prst="rightArrow">
            <a:avLst/>
          </a:prstGeom>
          <a:solidFill>
            <a:srgbClr val="00A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오른쪽 화살표 83"/>
          <p:cNvSpPr/>
          <p:nvPr/>
        </p:nvSpPr>
        <p:spPr>
          <a:xfrm flipH="1">
            <a:off x="3279035" y="2416577"/>
            <a:ext cx="975371" cy="22633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오른쪽 화살표 84"/>
          <p:cNvSpPr/>
          <p:nvPr/>
        </p:nvSpPr>
        <p:spPr>
          <a:xfrm flipH="1">
            <a:off x="5344137" y="2416577"/>
            <a:ext cx="975371" cy="22633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Picture 2" descr="airbnb icon png 이미지 검색결과&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5599" y="1768671"/>
            <a:ext cx="960930" cy="128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ko-KR" altLang="en-US" sz="4000" u="sng" dirty="0">
                <a:solidFill>
                  <a:srgbClr val="0000FF"/>
                </a:solidFill>
                <a:latin typeface="Arial" charset="0"/>
                <a:ea typeface="HY견고딕" pitchFamily="18" charset="-127"/>
                <a:cs typeface="Arial" charset="0"/>
              </a:rPr>
              <a:t>비즈니스 모델</a:t>
            </a:r>
            <a:endParaRPr kumimoji="0" lang="en-US" altLang="ko-KR" sz="4000" u="sng" dirty="0">
              <a:solidFill>
                <a:srgbClr val="FF0000"/>
              </a:solidFill>
              <a:latin typeface="Arial" charset="0"/>
              <a:ea typeface="HY견고딕" pitchFamily="18" charset="-127"/>
              <a:cs typeface="Arial" charset="0"/>
            </a:endParaRPr>
          </a:p>
        </p:txBody>
      </p:sp>
      <p:sp>
        <p:nvSpPr>
          <p:cNvPr id="15" name="AutoShape 243"/>
          <p:cNvSpPr>
            <a:spLocks noChangeArrowheads="1"/>
          </p:cNvSpPr>
          <p:nvPr/>
        </p:nvSpPr>
        <p:spPr bwMode="gray">
          <a:xfrm>
            <a:off x="704528" y="1609988"/>
            <a:ext cx="2088232" cy="376238"/>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kumimoji="1" lang="ko-KR" altLang="en-US" sz="1400" b="1" dirty="0">
                <a:solidFill>
                  <a:schemeClr val="bg1"/>
                </a:solidFill>
                <a:latin typeface="+mn-ea"/>
                <a:ea typeface="+mn-ea"/>
                <a:cs typeface="Tahoma" pitchFamily="34" charset="0"/>
              </a:rPr>
              <a:t>핵심 제공 가치</a:t>
            </a:r>
          </a:p>
        </p:txBody>
      </p:sp>
      <p:sp>
        <p:nvSpPr>
          <p:cNvPr id="16" name="모서리가 둥근 직사각형 15"/>
          <p:cNvSpPr/>
          <p:nvPr/>
        </p:nvSpPr>
        <p:spPr>
          <a:xfrm>
            <a:off x="704528" y="2237410"/>
            <a:ext cx="2088232" cy="4071910"/>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en-US" altLang="ko-KR" sz="1100" b="1" dirty="0">
                <a:latin typeface="+mn-ea"/>
              </a:rPr>
              <a:t>To Customer </a:t>
            </a:r>
            <a:r>
              <a:rPr lang="ko-KR" altLang="en-US" sz="1100" b="1" dirty="0">
                <a:latin typeface="+mn-ea"/>
              </a:rPr>
              <a:t>수요자</a:t>
            </a:r>
            <a:r>
              <a:rPr lang="en-US" altLang="ko-KR" sz="1100" b="1" dirty="0">
                <a:latin typeface="+mn-ea"/>
              </a:rPr>
              <a:t>(</a:t>
            </a:r>
            <a:r>
              <a:rPr lang="ko-KR" altLang="en-US" sz="1100" b="1" dirty="0">
                <a:latin typeface="+mn-ea"/>
              </a:rPr>
              <a:t>고객</a:t>
            </a:r>
            <a:r>
              <a:rPr lang="en-US" altLang="ko-KR" sz="1100" b="1" dirty="0">
                <a:latin typeface="+mn-ea"/>
              </a:rPr>
              <a:t>)</a:t>
            </a:r>
          </a:p>
          <a:p>
            <a:pPr marL="171450" indent="-171450">
              <a:lnSpc>
                <a:spcPct val="120000"/>
              </a:lnSpc>
              <a:buFont typeface="Arial" panose="020B0604020202020204" pitchFamily="34" charset="0"/>
              <a:buChar char="•"/>
            </a:pPr>
            <a:endParaRPr lang="en-US" altLang="ko-KR" sz="1100" b="1" dirty="0">
              <a:latin typeface="+mn-ea"/>
            </a:endParaRPr>
          </a:p>
          <a:p>
            <a:pPr>
              <a:lnSpc>
                <a:spcPct val="120000"/>
              </a:lnSpc>
            </a:pPr>
            <a:r>
              <a:rPr lang="en-US" altLang="ko-KR" sz="1100" dirty="0">
                <a:latin typeface="+mn-ea"/>
              </a:rPr>
              <a:t>  - </a:t>
            </a:r>
            <a:r>
              <a:rPr lang="ko-KR" altLang="en-US" sz="1100" dirty="0">
                <a:latin typeface="+mn-ea"/>
              </a:rPr>
              <a:t>기존 숙박시설</a:t>
            </a:r>
            <a:r>
              <a:rPr lang="en-US" altLang="ko-KR" sz="1100" dirty="0">
                <a:latin typeface="+mn-ea"/>
              </a:rPr>
              <a:t>(</a:t>
            </a:r>
            <a:r>
              <a:rPr lang="ko-KR" altLang="en-US" sz="1100" dirty="0">
                <a:latin typeface="+mn-ea"/>
              </a:rPr>
              <a:t>호텔</a:t>
            </a:r>
            <a:r>
              <a:rPr lang="en-US" altLang="ko-KR" sz="1100" dirty="0">
                <a:latin typeface="+mn-ea"/>
              </a:rPr>
              <a:t>, </a:t>
            </a:r>
            <a:r>
              <a:rPr lang="ko-KR" altLang="en-US" sz="1100" dirty="0">
                <a:latin typeface="+mn-ea"/>
              </a:rPr>
              <a:t>리조트 등</a:t>
            </a:r>
            <a:r>
              <a:rPr lang="en-US" altLang="ko-KR" sz="1100" dirty="0">
                <a:latin typeface="+mn-ea"/>
              </a:rPr>
              <a:t>) </a:t>
            </a:r>
            <a:r>
              <a:rPr lang="ko-KR" altLang="en-US" sz="1100" dirty="0">
                <a:latin typeface="+mn-ea"/>
              </a:rPr>
              <a:t>보다 저렴한 가격의 서비스</a:t>
            </a:r>
            <a:endParaRPr lang="en-US" altLang="ko-KR" sz="1100" dirty="0">
              <a:latin typeface="+mn-ea"/>
            </a:endParaRPr>
          </a:p>
          <a:p>
            <a:pPr>
              <a:lnSpc>
                <a:spcPct val="120000"/>
              </a:lnSpc>
            </a:pPr>
            <a:r>
              <a:rPr lang="en-US" altLang="ko-KR" sz="1100" dirty="0">
                <a:latin typeface="+mn-ea"/>
              </a:rPr>
              <a:t>  - </a:t>
            </a:r>
            <a:r>
              <a:rPr lang="ko-KR" altLang="en-US" sz="1100" dirty="0">
                <a:latin typeface="+mn-ea"/>
              </a:rPr>
              <a:t>호텔과 달리 현지의 실제 주거 문화</a:t>
            </a:r>
            <a:r>
              <a:rPr lang="en-US" altLang="ko-KR" sz="1100" dirty="0">
                <a:latin typeface="+mn-ea"/>
              </a:rPr>
              <a:t>, </a:t>
            </a:r>
            <a:r>
              <a:rPr lang="ko-KR" altLang="en-US" sz="1100" dirty="0">
                <a:latin typeface="+mn-ea"/>
              </a:rPr>
              <a:t>공간을 체험할 수 있으며</a:t>
            </a:r>
            <a:r>
              <a:rPr lang="en-US" altLang="ko-KR" sz="1100" dirty="0">
                <a:latin typeface="+mn-ea"/>
              </a:rPr>
              <a:t>,  </a:t>
            </a:r>
            <a:r>
              <a:rPr lang="ko-KR" altLang="en-US" sz="1100" dirty="0">
                <a:latin typeface="+mn-ea"/>
              </a:rPr>
              <a:t>공급자와의 실시간 소통을 통해 현지 경험을 극대화</a:t>
            </a:r>
            <a:endParaRPr lang="en-US" altLang="ko-KR" sz="1100" dirty="0">
              <a:latin typeface="+mn-ea"/>
            </a:endParaRPr>
          </a:p>
          <a:p>
            <a:pPr>
              <a:lnSpc>
                <a:spcPct val="120000"/>
              </a:lnSpc>
            </a:pPr>
            <a:endParaRPr lang="en-US" altLang="ko-KR" sz="1100" dirty="0">
              <a:latin typeface="+mn-ea"/>
            </a:endParaRPr>
          </a:p>
          <a:p>
            <a:pPr marL="171450" indent="-171450">
              <a:lnSpc>
                <a:spcPct val="120000"/>
              </a:lnSpc>
              <a:buFont typeface="Arial" panose="020B0604020202020204" pitchFamily="34" charset="0"/>
              <a:buChar char="•"/>
            </a:pPr>
            <a:r>
              <a:rPr lang="en-US" altLang="ko-KR" sz="1100" b="1" dirty="0">
                <a:latin typeface="+mn-ea"/>
              </a:rPr>
              <a:t>To Provider </a:t>
            </a:r>
            <a:r>
              <a:rPr lang="ko-KR" altLang="en-US" sz="1100" b="1" dirty="0">
                <a:latin typeface="+mn-ea"/>
              </a:rPr>
              <a:t>공급자</a:t>
            </a:r>
            <a:r>
              <a:rPr lang="en-US" altLang="ko-KR" sz="1100" b="1" dirty="0">
                <a:latin typeface="+mn-ea"/>
              </a:rPr>
              <a:t>(</a:t>
            </a:r>
            <a:r>
              <a:rPr lang="ko-KR" altLang="en-US" sz="1100" b="1" dirty="0">
                <a:latin typeface="+mn-ea"/>
              </a:rPr>
              <a:t>소유자</a:t>
            </a:r>
            <a:r>
              <a:rPr lang="en-US" altLang="ko-KR" sz="1100" b="1" dirty="0">
                <a:latin typeface="+mn-ea"/>
              </a:rPr>
              <a:t>)</a:t>
            </a:r>
          </a:p>
          <a:p>
            <a:pPr marL="171450" indent="-171450">
              <a:lnSpc>
                <a:spcPct val="120000"/>
              </a:lnSpc>
              <a:buFont typeface="Arial" panose="020B0604020202020204" pitchFamily="34" charset="0"/>
              <a:buChar char="•"/>
            </a:pPr>
            <a:endParaRPr lang="en-US" altLang="ko-KR" sz="1100" b="1" dirty="0">
              <a:latin typeface="+mn-ea"/>
            </a:endParaRPr>
          </a:p>
          <a:p>
            <a:pPr>
              <a:lnSpc>
                <a:spcPct val="120000"/>
              </a:lnSpc>
            </a:pPr>
            <a:r>
              <a:rPr lang="en-US" altLang="ko-KR" sz="1100" dirty="0">
                <a:latin typeface="+mn-ea"/>
              </a:rPr>
              <a:t> - </a:t>
            </a:r>
            <a:r>
              <a:rPr lang="ko-KR" altLang="en-US" sz="1100" dirty="0">
                <a:latin typeface="+mn-ea"/>
              </a:rPr>
              <a:t>공간</a:t>
            </a:r>
            <a:r>
              <a:rPr lang="en-US" altLang="ko-KR" sz="1100" dirty="0">
                <a:latin typeface="+mn-ea"/>
              </a:rPr>
              <a:t>(</a:t>
            </a:r>
            <a:r>
              <a:rPr lang="ko-KR" altLang="en-US" sz="1100" dirty="0">
                <a:latin typeface="+mn-ea"/>
              </a:rPr>
              <a:t>집</a:t>
            </a:r>
            <a:r>
              <a:rPr lang="en-US" altLang="ko-KR" sz="1100" dirty="0">
                <a:latin typeface="+mn-ea"/>
              </a:rPr>
              <a:t>, </a:t>
            </a:r>
            <a:r>
              <a:rPr lang="ko-KR" altLang="en-US" sz="1100" dirty="0">
                <a:latin typeface="+mn-ea"/>
              </a:rPr>
              <a:t>별장 등</a:t>
            </a:r>
            <a:r>
              <a:rPr lang="en-US" altLang="ko-KR" sz="1100" dirty="0">
                <a:latin typeface="+mn-ea"/>
              </a:rPr>
              <a:t>)</a:t>
            </a:r>
            <a:r>
              <a:rPr lang="ko-KR" altLang="en-US" sz="1100" dirty="0">
                <a:latin typeface="+mn-ea"/>
              </a:rPr>
              <a:t>의 </a:t>
            </a:r>
            <a:r>
              <a:rPr lang="ko-KR" altLang="en-US" sz="1100" dirty="0" err="1">
                <a:latin typeface="+mn-ea"/>
              </a:rPr>
              <a:t>유휴시간</a:t>
            </a:r>
            <a:r>
              <a:rPr lang="ko-KR" altLang="en-US" sz="1100" dirty="0">
                <a:latin typeface="+mn-ea"/>
              </a:rPr>
              <a:t> 및 공간을 활용한 수익</a:t>
            </a:r>
            <a:r>
              <a:rPr lang="en-US" altLang="ko-KR" sz="1100" dirty="0">
                <a:latin typeface="+mn-ea"/>
              </a:rPr>
              <a:t> </a:t>
            </a:r>
            <a:r>
              <a:rPr lang="ko-KR" altLang="en-US" sz="1100" dirty="0">
                <a:latin typeface="+mn-ea"/>
              </a:rPr>
              <a:t>모델을 제시</a:t>
            </a:r>
            <a:endParaRPr lang="en-US" altLang="ko-KR" sz="1100" dirty="0">
              <a:latin typeface="+mn-ea"/>
            </a:endParaRPr>
          </a:p>
        </p:txBody>
      </p:sp>
      <p:sp>
        <p:nvSpPr>
          <p:cNvPr id="17" name="AutoShape 243"/>
          <p:cNvSpPr>
            <a:spLocks noChangeArrowheads="1"/>
          </p:cNvSpPr>
          <p:nvPr/>
        </p:nvSpPr>
        <p:spPr bwMode="gray">
          <a:xfrm>
            <a:off x="2874149" y="1609988"/>
            <a:ext cx="1964586" cy="376238"/>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kumimoji="1" lang="ko-KR" altLang="en-US" sz="1400" b="1" dirty="0">
                <a:solidFill>
                  <a:schemeClr val="bg1"/>
                </a:solidFill>
                <a:latin typeface="+mn-ea"/>
                <a:ea typeface="+mn-ea"/>
                <a:cs typeface="Tahoma" pitchFamily="34" charset="0"/>
              </a:rPr>
              <a:t>수익구조</a:t>
            </a:r>
          </a:p>
        </p:txBody>
      </p:sp>
      <p:sp>
        <p:nvSpPr>
          <p:cNvPr id="18" name="AutoShape 243"/>
          <p:cNvSpPr>
            <a:spLocks noChangeArrowheads="1"/>
          </p:cNvSpPr>
          <p:nvPr/>
        </p:nvSpPr>
        <p:spPr bwMode="gray">
          <a:xfrm>
            <a:off x="4958860" y="1609988"/>
            <a:ext cx="2154380" cy="376238"/>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kumimoji="1" lang="ko-KR" altLang="en-US" sz="1400" b="1" dirty="0">
                <a:solidFill>
                  <a:schemeClr val="bg1"/>
                </a:solidFill>
                <a:latin typeface="+mn-ea"/>
                <a:ea typeface="+mn-ea"/>
                <a:cs typeface="Tahoma" pitchFamily="34" charset="0"/>
              </a:rPr>
              <a:t>핵심 자원</a:t>
            </a:r>
          </a:p>
        </p:txBody>
      </p:sp>
      <p:sp>
        <p:nvSpPr>
          <p:cNvPr id="19" name="AutoShape 243"/>
          <p:cNvSpPr>
            <a:spLocks noChangeArrowheads="1"/>
          </p:cNvSpPr>
          <p:nvPr/>
        </p:nvSpPr>
        <p:spPr bwMode="gray">
          <a:xfrm>
            <a:off x="7233365" y="1599769"/>
            <a:ext cx="2065189" cy="376238"/>
          </a:xfrm>
          <a:prstGeom prst="roundRect">
            <a:avLst>
              <a:gd name="adj" fmla="val 31495"/>
            </a:avLst>
          </a:prstGeom>
          <a:gradFill rotWithShape="1">
            <a:gsLst>
              <a:gs pos="0">
                <a:schemeClr val="accent1"/>
              </a:gs>
              <a:gs pos="100000">
                <a:schemeClr val="accent1">
                  <a:gamma/>
                  <a:shade val="42353"/>
                  <a:invGamma/>
                </a:schemeClr>
              </a:gs>
            </a:gsLst>
            <a:lin ang="0" scaled="1"/>
          </a:gradFill>
          <a:ln w="38100">
            <a:solidFill>
              <a:srgbClr val="FFFFFF"/>
            </a:solidFill>
            <a:round/>
            <a:headEnd/>
            <a:tailEnd/>
          </a:ln>
          <a:effectLst>
            <a:outerShdw dist="71842" dir="2700000" algn="ctr" rotWithShape="0">
              <a:schemeClr val="bg2">
                <a:alpha val="50000"/>
              </a:schemeClr>
            </a:outerShdw>
          </a:effectLst>
        </p:spPr>
        <p:txBody>
          <a:bodyPr wrap="square" anchor="ctr">
            <a:spAutoFit/>
          </a:bodyPr>
          <a:lstStyle/>
          <a:p>
            <a:pPr algn="ctr">
              <a:defRPr/>
            </a:pPr>
            <a:r>
              <a:rPr kumimoji="1" lang="ko-KR" altLang="en-US" sz="1400" b="1" dirty="0">
                <a:solidFill>
                  <a:schemeClr val="bg1"/>
                </a:solidFill>
                <a:latin typeface="+mn-ea"/>
                <a:ea typeface="+mn-ea"/>
                <a:cs typeface="Tahoma" pitchFamily="34" charset="0"/>
              </a:rPr>
              <a:t>핵심 프로세스</a:t>
            </a:r>
          </a:p>
        </p:txBody>
      </p:sp>
      <p:sp>
        <p:nvSpPr>
          <p:cNvPr id="20" name="모서리가 둥근 직사각형 19"/>
          <p:cNvSpPr/>
          <p:nvPr/>
        </p:nvSpPr>
        <p:spPr>
          <a:xfrm>
            <a:off x="2894519" y="2205311"/>
            <a:ext cx="1944216" cy="4104009"/>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Wingdings" panose="05000000000000000000" pitchFamily="2" charset="2"/>
              <a:buChar char="l"/>
            </a:pPr>
            <a:r>
              <a:rPr lang="ko-KR" altLang="en-US" sz="1200" dirty="0">
                <a:latin typeface="+mn-ea"/>
              </a:rPr>
              <a:t>이용자는 시설 정보 선택 후 대여</a:t>
            </a:r>
            <a:r>
              <a:rPr lang="en-US" altLang="ko-KR" sz="1200" dirty="0">
                <a:latin typeface="+mn-ea"/>
              </a:rPr>
              <a:t>(Airbnb</a:t>
            </a:r>
            <a:r>
              <a:rPr lang="ko-KR" altLang="en-US" sz="1200" dirty="0">
                <a:latin typeface="+mn-ea"/>
              </a:rPr>
              <a:t>측에 대여료 지불</a:t>
            </a:r>
            <a:r>
              <a:rPr lang="en-US" altLang="ko-KR" sz="1200" dirty="0">
                <a:latin typeface="+mn-ea"/>
              </a:rPr>
              <a:t>)</a:t>
            </a:r>
          </a:p>
          <a:p>
            <a:pPr marL="171450" indent="-171450">
              <a:lnSpc>
                <a:spcPct val="120000"/>
              </a:lnSpc>
              <a:buFont typeface="Wingdings" panose="05000000000000000000" pitchFamily="2" charset="2"/>
              <a:buChar char="l"/>
            </a:pPr>
            <a:endParaRPr lang="en-US" altLang="ko-KR" sz="1200" dirty="0">
              <a:latin typeface="+mn-ea"/>
            </a:endParaRPr>
          </a:p>
          <a:p>
            <a:pPr marL="171450" indent="-171450">
              <a:lnSpc>
                <a:spcPct val="120000"/>
              </a:lnSpc>
              <a:buFont typeface="Wingdings" panose="05000000000000000000" pitchFamily="2" charset="2"/>
              <a:buChar char="l"/>
            </a:pPr>
            <a:r>
              <a:rPr lang="en-US" altLang="ko-KR" sz="1200" dirty="0">
                <a:latin typeface="+mn-ea"/>
              </a:rPr>
              <a:t>Airbnb</a:t>
            </a:r>
            <a:r>
              <a:rPr lang="ko-KR" altLang="en-US" sz="1200" dirty="0">
                <a:latin typeface="+mn-ea"/>
              </a:rPr>
              <a:t>는 수수료를 제외한 대여 수익을 공급자에게 제공 </a:t>
            </a:r>
            <a:endParaRPr lang="en-US" altLang="ko-KR" sz="1200" dirty="0">
              <a:latin typeface="+mn-ea"/>
            </a:endParaRPr>
          </a:p>
          <a:p>
            <a:pPr marL="171450" indent="-171450">
              <a:lnSpc>
                <a:spcPct val="120000"/>
              </a:lnSpc>
              <a:buFont typeface="Wingdings" panose="05000000000000000000" pitchFamily="2" charset="2"/>
              <a:buChar char="l"/>
            </a:pPr>
            <a:endParaRPr lang="en-US" altLang="ko-KR" sz="1200" dirty="0">
              <a:latin typeface="+mn-ea"/>
            </a:endParaRPr>
          </a:p>
          <a:p>
            <a:pPr marL="171450" indent="-171450">
              <a:lnSpc>
                <a:spcPct val="120000"/>
              </a:lnSpc>
              <a:buFont typeface="Wingdings" panose="05000000000000000000" pitchFamily="2" charset="2"/>
              <a:buChar char="l"/>
            </a:pPr>
            <a:r>
              <a:rPr lang="ko-KR" altLang="en-US" sz="1200" dirty="0">
                <a:latin typeface="+mj-ea"/>
              </a:rPr>
              <a:t>중개료</a:t>
            </a:r>
            <a:r>
              <a:rPr lang="en-US" altLang="ko-KR" sz="1200" dirty="0">
                <a:latin typeface="+mj-ea"/>
              </a:rPr>
              <a:t>(6~12%) </a:t>
            </a:r>
            <a:r>
              <a:rPr lang="ko-KR" altLang="en-US" sz="1200" dirty="0">
                <a:latin typeface="+mj-ea"/>
              </a:rPr>
              <a:t>주거공간 정보제공 및 </a:t>
            </a:r>
            <a:r>
              <a:rPr lang="ko-KR" altLang="en-US" sz="1200" dirty="0" err="1">
                <a:latin typeface="+mj-ea"/>
              </a:rPr>
              <a:t>숙박대금</a:t>
            </a:r>
            <a:r>
              <a:rPr lang="ko-KR" altLang="en-US" sz="1200" dirty="0">
                <a:latin typeface="+mj-ea"/>
              </a:rPr>
              <a:t> 입금 서비스 수수료 </a:t>
            </a:r>
            <a:r>
              <a:rPr lang="en-US" altLang="ko-KR" sz="1200" dirty="0">
                <a:latin typeface="+mj-ea"/>
              </a:rPr>
              <a:t>3%</a:t>
            </a:r>
            <a:endParaRPr lang="en-US" altLang="ko-KR" sz="1200" dirty="0">
              <a:latin typeface="+mn-ea"/>
            </a:endParaRPr>
          </a:p>
          <a:p>
            <a:pPr marL="171450" indent="-171450">
              <a:lnSpc>
                <a:spcPct val="120000"/>
              </a:lnSpc>
              <a:buFont typeface="Wingdings" panose="05000000000000000000" pitchFamily="2" charset="2"/>
              <a:buChar char="l"/>
            </a:pPr>
            <a:endParaRPr lang="en-US" altLang="ko-KR" sz="1200" dirty="0">
              <a:latin typeface="+mn-ea"/>
            </a:endParaRPr>
          </a:p>
          <a:p>
            <a:pPr marL="171450" indent="-171450">
              <a:lnSpc>
                <a:spcPct val="120000"/>
              </a:lnSpc>
              <a:buFont typeface="Wingdings" panose="05000000000000000000" pitchFamily="2" charset="2"/>
              <a:buChar char="l"/>
            </a:pPr>
            <a:r>
              <a:rPr lang="ko-KR" altLang="en-US" sz="1200" dirty="0" err="1">
                <a:latin typeface="+mn-ea"/>
              </a:rPr>
              <a:t>현지전문가</a:t>
            </a:r>
            <a:r>
              <a:rPr lang="ko-KR" altLang="en-US" sz="1200" dirty="0">
                <a:latin typeface="+mn-ea"/>
              </a:rPr>
              <a:t> </a:t>
            </a:r>
            <a:r>
              <a:rPr lang="ko-KR" altLang="en-US" sz="1200" dirty="0">
                <a:latin typeface="+mj-ea"/>
              </a:rPr>
              <a:t>수수료</a:t>
            </a:r>
            <a:r>
              <a:rPr lang="en-US" altLang="ko-KR" sz="1200" dirty="0">
                <a:latin typeface="+mj-ea"/>
              </a:rPr>
              <a:t>(20%)</a:t>
            </a:r>
          </a:p>
          <a:p>
            <a:pPr algn="ctr"/>
            <a:r>
              <a:rPr lang="ko-KR" altLang="en-US" sz="1200" dirty="0" err="1">
                <a:latin typeface="+mj-ea"/>
              </a:rPr>
              <a:t>트립</a:t>
            </a:r>
            <a:r>
              <a:rPr lang="ko-KR" altLang="en-US" sz="1200" dirty="0">
                <a:latin typeface="+mj-ea"/>
              </a:rPr>
              <a:t> 정보제공</a:t>
            </a:r>
          </a:p>
          <a:p>
            <a:pPr marL="171450" indent="-171450">
              <a:lnSpc>
                <a:spcPct val="120000"/>
              </a:lnSpc>
              <a:buFont typeface="Wingdings" panose="05000000000000000000" pitchFamily="2" charset="2"/>
              <a:buChar char="l"/>
            </a:pPr>
            <a:endParaRPr lang="ko-KR" altLang="en-US" sz="1200" dirty="0">
              <a:latin typeface="+mj-ea"/>
            </a:endParaRPr>
          </a:p>
        </p:txBody>
      </p:sp>
      <p:sp>
        <p:nvSpPr>
          <p:cNvPr id="21" name="모서리가 둥근 직사각형 20"/>
          <p:cNvSpPr/>
          <p:nvPr/>
        </p:nvSpPr>
        <p:spPr>
          <a:xfrm>
            <a:off x="4958860" y="2205311"/>
            <a:ext cx="2154380" cy="4104009"/>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ko-KR" altLang="en-US" sz="1200" b="1" dirty="0">
                <a:latin typeface="+mn-ea"/>
              </a:rPr>
              <a:t>공간의 </a:t>
            </a:r>
            <a:r>
              <a:rPr lang="ko-KR" altLang="en-US" sz="1200" b="1" dirty="0" err="1">
                <a:latin typeface="+mn-ea"/>
              </a:rPr>
              <a:t>유휴시간</a:t>
            </a:r>
            <a:r>
              <a:rPr lang="en-US" altLang="ko-KR" sz="1200" b="1" dirty="0">
                <a:latin typeface="+mn-ea"/>
              </a:rPr>
              <a:t>/</a:t>
            </a:r>
            <a:r>
              <a:rPr lang="ko-KR" altLang="en-US" sz="1200" b="1" dirty="0">
                <a:latin typeface="+mn-ea"/>
              </a:rPr>
              <a:t>공간</a:t>
            </a:r>
            <a:endParaRPr lang="en-US" altLang="ko-KR" sz="1200" b="1" dirty="0">
              <a:latin typeface="+mn-ea"/>
            </a:endParaRPr>
          </a:p>
          <a:p>
            <a:pPr>
              <a:lnSpc>
                <a:spcPct val="120000"/>
              </a:lnSpc>
            </a:pPr>
            <a:r>
              <a:rPr lang="en-US" altLang="ko-KR" sz="1200" dirty="0">
                <a:latin typeface="+mn-ea"/>
              </a:rPr>
              <a:t>  - </a:t>
            </a:r>
            <a:r>
              <a:rPr lang="ko-KR" altLang="en-US" sz="1200" dirty="0">
                <a:latin typeface="+mn-ea"/>
              </a:rPr>
              <a:t>출장이 잦은 직장인이나 가정 인원에 비해 넓은 집을 가진 사람들은 집이라는 공간의 유휴 시간 및 유휴 공간이 많음</a:t>
            </a:r>
            <a:endParaRPr lang="en-US" altLang="ko-KR" sz="1200" dirty="0">
              <a:latin typeface="+mn-ea"/>
            </a:endParaRPr>
          </a:p>
          <a:p>
            <a:pPr>
              <a:lnSpc>
                <a:spcPct val="120000"/>
              </a:lnSpc>
            </a:pPr>
            <a:r>
              <a:rPr lang="en-US" altLang="ko-KR" sz="1200" dirty="0">
                <a:latin typeface="+mn-ea"/>
              </a:rPr>
              <a:t>  - </a:t>
            </a:r>
            <a:r>
              <a:rPr lang="ko-KR" altLang="en-US" sz="1200" dirty="0">
                <a:latin typeface="+mn-ea"/>
              </a:rPr>
              <a:t>이러한 공간의 유휴 시간 및 공간이 </a:t>
            </a:r>
            <a:r>
              <a:rPr lang="en-US" altLang="ko-KR" sz="1200" dirty="0">
                <a:latin typeface="+mn-ea"/>
              </a:rPr>
              <a:t>Airbnb</a:t>
            </a:r>
            <a:r>
              <a:rPr lang="ko-KR" altLang="en-US" sz="1200" dirty="0">
                <a:latin typeface="+mn-ea"/>
              </a:rPr>
              <a:t>의 핵심 자원</a:t>
            </a:r>
            <a:endParaRPr lang="en-US" altLang="ko-KR" sz="1200" dirty="0">
              <a:latin typeface="+mn-ea"/>
            </a:endParaRPr>
          </a:p>
          <a:p>
            <a:pPr>
              <a:lnSpc>
                <a:spcPct val="120000"/>
              </a:lnSpc>
            </a:pPr>
            <a:endParaRPr lang="en-US" altLang="ko-KR" sz="1200" dirty="0">
              <a:latin typeface="+mn-ea"/>
            </a:endParaRPr>
          </a:p>
          <a:p>
            <a:pPr marL="171450" indent="-171450">
              <a:lnSpc>
                <a:spcPct val="120000"/>
              </a:lnSpc>
              <a:buFont typeface="Arial" panose="020B0604020202020204" pitchFamily="34" charset="0"/>
              <a:buChar char="•"/>
            </a:pPr>
            <a:r>
              <a:rPr lang="ko-KR" altLang="en-US" sz="1200" b="1" dirty="0">
                <a:latin typeface="+mn-ea"/>
              </a:rPr>
              <a:t>투명성 및 보안</a:t>
            </a:r>
            <a:endParaRPr lang="en-US" altLang="ko-KR" sz="1200" b="1" dirty="0">
              <a:latin typeface="+mn-ea"/>
            </a:endParaRPr>
          </a:p>
          <a:p>
            <a:pPr>
              <a:lnSpc>
                <a:spcPct val="120000"/>
              </a:lnSpc>
            </a:pPr>
            <a:r>
              <a:rPr lang="en-US" altLang="ko-KR" sz="1200" dirty="0">
                <a:latin typeface="+mn-ea"/>
              </a:rPr>
              <a:t>  - </a:t>
            </a:r>
            <a:r>
              <a:rPr lang="ko-KR" altLang="en-US" sz="1200" dirty="0">
                <a:latin typeface="+mn-ea"/>
              </a:rPr>
              <a:t>지역별 물가</a:t>
            </a:r>
            <a:r>
              <a:rPr lang="en-US" altLang="ko-KR" sz="1200" dirty="0">
                <a:latin typeface="+mn-ea"/>
              </a:rPr>
              <a:t>/</a:t>
            </a:r>
            <a:r>
              <a:rPr lang="ko-KR" altLang="en-US" sz="1200" dirty="0">
                <a:latin typeface="+mn-ea"/>
              </a:rPr>
              <a:t>부동산 시세를 고려한 최소</a:t>
            </a:r>
            <a:r>
              <a:rPr lang="en-US" altLang="ko-KR" sz="1200" dirty="0">
                <a:latin typeface="+mn-ea"/>
              </a:rPr>
              <a:t>/</a:t>
            </a:r>
            <a:r>
              <a:rPr lang="ko-KR" altLang="en-US" sz="1200" dirty="0">
                <a:latin typeface="+mn-ea"/>
              </a:rPr>
              <a:t>최대 대여료 책정</a:t>
            </a:r>
            <a:endParaRPr lang="en-US" altLang="ko-KR" sz="1200" dirty="0">
              <a:latin typeface="+mn-ea"/>
            </a:endParaRPr>
          </a:p>
          <a:p>
            <a:pPr>
              <a:lnSpc>
                <a:spcPct val="120000"/>
              </a:lnSpc>
            </a:pPr>
            <a:r>
              <a:rPr lang="en-US" altLang="ko-KR" sz="1200" dirty="0">
                <a:latin typeface="+mn-ea"/>
              </a:rPr>
              <a:t>  - </a:t>
            </a:r>
            <a:r>
              <a:rPr lang="ko-KR" altLang="en-US" sz="1200" dirty="0">
                <a:latin typeface="+mn-ea"/>
              </a:rPr>
              <a:t>철저한 공급자 신원 체크 및 실시간 이용자 안전 체크</a:t>
            </a:r>
            <a:endParaRPr lang="en-US" altLang="ko-KR" sz="1200" dirty="0">
              <a:latin typeface="+mn-ea"/>
            </a:endParaRPr>
          </a:p>
        </p:txBody>
      </p:sp>
      <p:sp>
        <p:nvSpPr>
          <p:cNvPr id="23" name="모서리가 둥근 직사각형 22"/>
          <p:cNvSpPr/>
          <p:nvPr/>
        </p:nvSpPr>
        <p:spPr>
          <a:xfrm>
            <a:off x="7233365" y="2205311"/>
            <a:ext cx="2065189" cy="4104009"/>
          </a:xfrm>
          <a:prstGeom prst="roundRect">
            <a:avLst>
              <a:gd name="adj" fmla="val 6118"/>
            </a:avLst>
          </a:prstGeom>
          <a:ln w="9525">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171450" indent="-171450">
              <a:lnSpc>
                <a:spcPct val="120000"/>
              </a:lnSpc>
              <a:buFont typeface="Arial" panose="020B0604020202020204" pitchFamily="34" charset="0"/>
              <a:buChar char="•"/>
            </a:pPr>
            <a:r>
              <a:rPr lang="ko-KR" altLang="en-US" sz="1200" b="1" dirty="0">
                <a:latin typeface="+mn-ea"/>
              </a:rPr>
              <a:t>빅데이터 분석</a:t>
            </a:r>
            <a:endParaRPr lang="en-US" altLang="ko-KR" sz="1200" b="1" dirty="0">
              <a:latin typeface="+mn-ea"/>
            </a:endParaRPr>
          </a:p>
          <a:p>
            <a:pPr>
              <a:lnSpc>
                <a:spcPct val="120000"/>
              </a:lnSpc>
            </a:pPr>
            <a:r>
              <a:rPr lang="en-US" altLang="ko-KR" sz="1200" dirty="0">
                <a:latin typeface="+mn-ea"/>
              </a:rPr>
              <a:t>  - </a:t>
            </a:r>
            <a:r>
              <a:rPr lang="ko-KR" altLang="en-US" sz="1200" dirty="0">
                <a:latin typeface="+mn-ea"/>
              </a:rPr>
              <a:t>추천 건수</a:t>
            </a:r>
            <a:r>
              <a:rPr lang="en-US" altLang="ko-KR" sz="1200" dirty="0">
                <a:latin typeface="+mn-ea"/>
              </a:rPr>
              <a:t>, </a:t>
            </a:r>
            <a:r>
              <a:rPr lang="ko-KR" altLang="en-US" sz="1200" dirty="0">
                <a:latin typeface="+mn-ea"/>
              </a:rPr>
              <a:t>신규 등록 </a:t>
            </a:r>
            <a:r>
              <a:rPr lang="ko-KR" altLang="en-US" sz="1200" dirty="0" err="1">
                <a:latin typeface="+mn-ea"/>
              </a:rPr>
              <a:t>전환률에</a:t>
            </a:r>
            <a:r>
              <a:rPr lang="ko-KR" altLang="en-US" sz="1200" dirty="0">
                <a:latin typeface="+mn-ea"/>
              </a:rPr>
              <a:t> 대한 분석 및 예측을 통해 사용자 움직임을 추적하고 양질의 서비스 제공</a:t>
            </a:r>
            <a:endParaRPr lang="en-US" altLang="ko-KR" sz="1200" dirty="0">
              <a:latin typeface="+mn-ea"/>
            </a:endParaRPr>
          </a:p>
          <a:p>
            <a:pPr>
              <a:lnSpc>
                <a:spcPct val="120000"/>
              </a:lnSpc>
            </a:pPr>
            <a:endParaRPr lang="en-US" altLang="ko-KR" sz="1200" dirty="0">
              <a:latin typeface="+mn-ea"/>
            </a:endParaRPr>
          </a:p>
          <a:p>
            <a:pPr marL="171450" indent="-171450">
              <a:lnSpc>
                <a:spcPct val="120000"/>
              </a:lnSpc>
              <a:buFont typeface="Arial" panose="020B0604020202020204" pitchFamily="34" charset="0"/>
              <a:buChar char="•"/>
            </a:pPr>
            <a:r>
              <a:rPr lang="ko-KR" altLang="en-US" sz="1200" b="1" dirty="0">
                <a:latin typeface="+mn-ea"/>
              </a:rPr>
              <a:t>추천 프로그램</a:t>
            </a:r>
            <a:endParaRPr lang="en-US" altLang="ko-KR" sz="1200" b="1" dirty="0">
              <a:latin typeface="+mn-ea"/>
            </a:endParaRPr>
          </a:p>
          <a:p>
            <a:pPr>
              <a:lnSpc>
                <a:spcPct val="120000"/>
              </a:lnSpc>
            </a:pPr>
            <a:r>
              <a:rPr lang="en-US" altLang="ko-KR" sz="1200" dirty="0">
                <a:latin typeface="+mn-ea"/>
              </a:rPr>
              <a:t>  - </a:t>
            </a:r>
            <a:r>
              <a:rPr lang="ko-KR" altLang="en-US" sz="1200" dirty="0">
                <a:latin typeface="+mn-ea"/>
              </a:rPr>
              <a:t>이용자는 자신의 지인에게 </a:t>
            </a:r>
            <a:r>
              <a:rPr lang="en-US" altLang="ko-KR" sz="1200" dirty="0">
                <a:latin typeface="+mn-ea"/>
              </a:rPr>
              <a:t>Airbnb</a:t>
            </a:r>
            <a:r>
              <a:rPr lang="ko-KR" altLang="en-US" sz="1200" dirty="0">
                <a:latin typeface="+mn-ea"/>
              </a:rPr>
              <a:t>를 소개하고 양측 모두 </a:t>
            </a:r>
            <a:r>
              <a:rPr lang="en-US" altLang="ko-KR" sz="1200" dirty="0">
                <a:latin typeface="+mn-ea"/>
              </a:rPr>
              <a:t>25</a:t>
            </a:r>
            <a:r>
              <a:rPr lang="ko-KR" altLang="en-US" sz="1200" dirty="0" err="1">
                <a:latin typeface="+mn-ea"/>
              </a:rPr>
              <a:t>달러치</a:t>
            </a:r>
            <a:r>
              <a:rPr lang="ko-KR" altLang="en-US" sz="1200" dirty="0">
                <a:latin typeface="+mn-ea"/>
              </a:rPr>
              <a:t> 쿠폰을 받는 추천 프로그램을 통한 수요 창출</a:t>
            </a:r>
            <a:endParaRPr lang="en-US" altLang="ko-KR" sz="1200" dirty="0">
              <a:latin typeface="+mn-ea"/>
            </a:endParaRPr>
          </a:p>
        </p:txBody>
      </p:sp>
    </p:spTree>
    <p:extLst>
      <p:ext uri="{BB962C8B-B14F-4D97-AF65-F5344CB8AC3E}">
        <p14:creationId xmlns:p14="http://schemas.microsoft.com/office/powerpoint/2010/main" val="32950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en-US" altLang="ko-KR" sz="4000" b="1" u="sng" dirty="0">
                <a:solidFill>
                  <a:srgbClr val="0000FF"/>
                </a:solidFill>
                <a:latin typeface="Arial" charset="0"/>
                <a:ea typeface="HY견고딕" pitchFamily="18" charset="-127"/>
                <a:cs typeface="Arial" charset="0"/>
              </a:rPr>
              <a:t>Business Model</a:t>
            </a:r>
            <a:endParaRPr kumimoji="0" lang="en-US" altLang="ko-KR" sz="4000" b="1" u="sng" dirty="0">
              <a:solidFill>
                <a:srgbClr val="FF0000"/>
              </a:solidFill>
              <a:latin typeface="Arial" charset="0"/>
              <a:ea typeface="HY견고딕" pitchFamily="18" charset="-127"/>
              <a:cs typeface="Arial" charset="0"/>
            </a:endParaRPr>
          </a:p>
        </p:txBody>
      </p:sp>
      <p:sp>
        <p:nvSpPr>
          <p:cNvPr id="31" name="직사각형 30"/>
          <p:cNvSpPr/>
          <p:nvPr/>
        </p:nvSpPr>
        <p:spPr>
          <a:xfrm>
            <a:off x="907266" y="1700808"/>
            <a:ext cx="8060636" cy="3893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1351536" y="2431483"/>
            <a:ext cx="1337537" cy="2296087"/>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9" name="_x123758080" descr="EMB00003c207b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43" t="25772" r="75397" b="29864"/>
          <a:stretch/>
        </p:blipFill>
        <p:spPr bwMode="auto">
          <a:xfrm>
            <a:off x="1673102" y="2503515"/>
            <a:ext cx="715040" cy="587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16935" y="2094493"/>
            <a:ext cx="801053" cy="276999"/>
          </a:xfrm>
          <a:prstGeom prst="rect">
            <a:avLst/>
          </a:prstGeom>
          <a:noFill/>
        </p:spPr>
        <p:txBody>
          <a:bodyPr wrap="none" rtlCol="0">
            <a:spAutoFit/>
          </a:bodyPr>
          <a:lstStyle/>
          <a:p>
            <a:r>
              <a:rPr lang="en-US" altLang="ko-KR" sz="1200" b="1" dirty="0">
                <a:solidFill>
                  <a:srgbClr val="FF0000"/>
                </a:solidFill>
                <a:latin typeface="+mj-ea"/>
                <a:ea typeface="+mj-ea"/>
              </a:rPr>
              <a:t>Provider</a:t>
            </a:r>
            <a:endParaRPr lang="ko-KR" altLang="en-US" sz="1200" b="1" dirty="0">
              <a:solidFill>
                <a:srgbClr val="FF0000"/>
              </a:solidFill>
              <a:latin typeface="+mj-ea"/>
              <a:ea typeface="+mj-ea"/>
            </a:endParaRPr>
          </a:p>
        </p:txBody>
      </p:sp>
      <p:sp>
        <p:nvSpPr>
          <p:cNvPr id="47" name="TextBox 46"/>
          <p:cNvSpPr txBox="1"/>
          <p:nvPr/>
        </p:nvSpPr>
        <p:spPr>
          <a:xfrm>
            <a:off x="1694296" y="3074110"/>
            <a:ext cx="835784" cy="289006"/>
          </a:xfrm>
          <a:prstGeom prst="rect">
            <a:avLst/>
          </a:prstGeom>
          <a:noFill/>
        </p:spPr>
        <p:txBody>
          <a:bodyPr wrap="none" rtlCol="0">
            <a:spAutoFit/>
          </a:bodyPr>
          <a:lstStyle/>
          <a:p>
            <a:r>
              <a:rPr lang="en-US" altLang="ko-KR" sz="1000" b="1" dirty="0">
                <a:latin typeface="+mj-ea"/>
                <a:ea typeface="+mj-ea"/>
              </a:rPr>
              <a:t>Resident</a:t>
            </a:r>
            <a:endParaRPr lang="ko-KR" altLang="en-US" sz="1000" b="1" dirty="0">
              <a:latin typeface="+mj-ea"/>
              <a:ea typeface="+mj-ea"/>
            </a:endParaRPr>
          </a:p>
        </p:txBody>
      </p:sp>
      <p:pic>
        <p:nvPicPr>
          <p:cNvPr id="1026" name="Picture 2" descr="travel guide icon png 이미지 검색결과&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458" y="3752175"/>
            <a:ext cx="805967" cy="51474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290619" y="4296785"/>
            <a:ext cx="1467984" cy="433509"/>
          </a:xfrm>
          <a:prstGeom prst="rect">
            <a:avLst/>
          </a:prstGeom>
          <a:noFill/>
        </p:spPr>
        <p:txBody>
          <a:bodyPr wrap="none" rtlCol="0">
            <a:spAutoFit/>
          </a:bodyPr>
          <a:lstStyle/>
          <a:p>
            <a:pPr algn="ctr"/>
            <a:r>
              <a:rPr lang="en-US" altLang="ko-KR" sz="1000" b="1" dirty="0">
                <a:latin typeface="+mj-ea"/>
                <a:ea typeface="+mj-ea"/>
              </a:rPr>
              <a:t>Local Experts</a:t>
            </a:r>
          </a:p>
          <a:p>
            <a:pPr algn="ctr"/>
            <a:r>
              <a:rPr lang="en-US" altLang="ko-KR" sz="800" b="1" dirty="0">
                <a:latin typeface="+mj-ea"/>
                <a:ea typeface="+mj-ea"/>
              </a:rPr>
              <a:t>(trip service provider)</a:t>
            </a:r>
            <a:endParaRPr lang="ko-KR" altLang="en-US" sz="800" b="1" dirty="0">
              <a:latin typeface="+mj-ea"/>
              <a:ea typeface="+mj-ea"/>
            </a:endParaRPr>
          </a:p>
        </p:txBody>
      </p:sp>
      <p:pic>
        <p:nvPicPr>
          <p:cNvPr id="49" name="_x123758080" descr="EMB00003c207bd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428" t="19080" r="3809" b="27364"/>
          <a:stretch/>
        </p:blipFill>
        <p:spPr bwMode="auto">
          <a:xfrm>
            <a:off x="7124992" y="2418995"/>
            <a:ext cx="1500416" cy="146756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7460009" y="2137932"/>
            <a:ext cx="887679" cy="276999"/>
          </a:xfrm>
          <a:prstGeom prst="rect">
            <a:avLst/>
          </a:prstGeom>
          <a:noFill/>
        </p:spPr>
        <p:txBody>
          <a:bodyPr wrap="none" rtlCol="0">
            <a:spAutoFit/>
          </a:bodyPr>
          <a:lstStyle/>
          <a:p>
            <a:r>
              <a:rPr lang="en-US" altLang="ko-KR" sz="1200" b="1" dirty="0">
                <a:solidFill>
                  <a:srgbClr val="FF0000"/>
                </a:solidFill>
                <a:latin typeface="+mj-ea"/>
                <a:ea typeface="+mj-ea"/>
              </a:rPr>
              <a:t>Customer</a:t>
            </a:r>
            <a:endParaRPr lang="ko-KR" altLang="en-US" sz="1200" b="1" dirty="0">
              <a:solidFill>
                <a:srgbClr val="FF0000"/>
              </a:solidFill>
              <a:latin typeface="+mj-ea"/>
              <a:ea typeface="+mj-ea"/>
            </a:endParaRPr>
          </a:p>
        </p:txBody>
      </p:sp>
      <p:pic>
        <p:nvPicPr>
          <p:cNvPr id="51" name="Picture 2" descr="airbnb icon png 이미지 검색결과&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4556" y="2173223"/>
            <a:ext cx="1008527" cy="1152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urance icon png 이미지 검색결과&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7270" y="4320815"/>
            <a:ext cx="841526" cy="8415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515693" y="5098551"/>
            <a:ext cx="1393330" cy="246221"/>
          </a:xfrm>
          <a:prstGeom prst="rect">
            <a:avLst/>
          </a:prstGeom>
          <a:noFill/>
        </p:spPr>
        <p:txBody>
          <a:bodyPr wrap="none" rtlCol="0">
            <a:spAutoFit/>
          </a:bodyPr>
          <a:lstStyle/>
          <a:p>
            <a:r>
              <a:rPr lang="en-US" altLang="ko-KR" sz="1000" b="1" dirty="0">
                <a:solidFill>
                  <a:srgbClr val="FF0000"/>
                </a:solidFill>
                <a:latin typeface="+mj-ea"/>
                <a:ea typeface="+mj-ea"/>
              </a:rPr>
              <a:t>Insurance Company</a:t>
            </a:r>
            <a:endParaRPr lang="ko-KR" altLang="en-US" sz="1000" b="1" dirty="0">
              <a:solidFill>
                <a:srgbClr val="FF0000"/>
              </a:solidFill>
              <a:latin typeface="+mj-ea"/>
              <a:ea typeface="+mj-ea"/>
            </a:endParaRPr>
          </a:p>
        </p:txBody>
      </p:sp>
      <p:cxnSp>
        <p:nvCxnSpPr>
          <p:cNvPr id="6" name="직선 화살표 연결선 5"/>
          <p:cNvCxnSpPr/>
          <p:nvPr/>
        </p:nvCxnSpPr>
        <p:spPr>
          <a:xfrm>
            <a:off x="5092798" y="3433241"/>
            <a:ext cx="0" cy="64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직선 화살표 연결선 7"/>
          <p:cNvCxnSpPr/>
          <p:nvPr/>
        </p:nvCxnSpPr>
        <p:spPr>
          <a:xfrm flipH="1">
            <a:off x="5768962" y="2757077"/>
            <a:ext cx="1183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p:cNvCxnSpPr/>
          <p:nvPr/>
        </p:nvCxnSpPr>
        <p:spPr>
          <a:xfrm>
            <a:off x="5768962" y="3095159"/>
            <a:ext cx="1183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5938003" y="3109017"/>
            <a:ext cx="1204569" cy="596075"/>
          </a:xfrm>
          <a:prstGeom prst="rect">
            <a:avLst/>
          </a:prstGeom>
          <a:noFill/>
        </p:spPr>
        <p:txBody>
          <a:bodyPr wrap="none" rtlCol="0">
            <a:spAutoFit/>
          </a:bodyPr>
          <a:lstStyle/>
          <a:p>
            <a:pPr algn="ctr"/>
            <a:r>
              <a:rPr lang="en-US" altLang="ko-KR" sz="900" dirty="0">
                <a:latin typeface="+mj-ea"/>
                <a:ea typeface="+mj-ea"/>
              </a:rPr>
              <a:t>Provide</a:t>
            </a:r>
          </a:p>
          <a:p>
            <a:pPr algn="ctr"/>
            <a:r>
              <a:rPr lang="en-US" altLang="ko-KR" sz="900" dirty="0">
                <a:latin typeface="+mj-ea"/>
                <a:ea typeface="+mj-ea"/>
              </a:rPr>
              <a:t>accommodation</a:t>
            </a:r>
          </a:p>
          <a:p>
            <a:pPr algn="ctr"/>
            <a:r>
              <a:rPr lang="en-US" altLang="ko-KR" sz="900" dirty="0">
                <a:latin typeface="+mj-ea"/>
                <a:ea typeface="+mj-ea"/>
              </a:rPr>
              <a:t>and trip info.</a:t>
            </a:r>
            <a:endParaRPr lang="ko-KR" altLang="en-US" sz="900" dirty="0">
              <a:latin typeface="+mj-ea"/>
              <a:ea typeface="+mj-ea"/>
            </a:endParaRPr>
          </a:p>
        </p:txBody>
      </p:sp>
      <p:sp>
        <p:nvSpPr>
          <p:cNvPr id="55" name="TextBox 54"/>
          <p:cNvSpPr txBox="1"/>
          <p:nvPr/>
        </p:nvSpPr>
        <p:spPr>
          <a:xfrm>
            <a:off x="5435795" y="2290761"/>
            <a:ext cx="1900742" cy="415446"/>
          </a:xfrm>
          <a:prstGeom prst="rect">
            <a:avLst/>
          </a:prstGeom>
          <a:noFill/>
        </p:spPr>
        <p:txBody>
          <a:bodyPr wrap="none" rtlCol="0">
            <a:spAutoFit/>
          </a:bodyPr>
          <a:lstStyle/>
          <a:p>
            <a:pPr algn="ctr"/>
            <a:r>
              <a:rPr lang="en-US" altLang="ko-KR" sz="900" dirty="0">
                <a:latin typeface="+mj-ea"/>
                <a:ea typeface="+mj-ea"/>
              </a:rPr>
              <a:t>Payment fee</a:t>
            </a:r>
          </a:p>
          <a:p>
            <a:pPr algn="ctr"/>
            <a:r>
              <a:rPr lang="en-US" altLang="ko-KR" sz="800" dirty="0">
                <a:latin typeface="+mj-ea"/>
                <a:ea typeface="+mj-ea"/>
              </a:rPr>
              <a:t>(only for rent accommodation)</a:t>
            </a:r>
            <a:endParaRPr lang="ko-KR" altLang="en-US" sz="800" dirty="0">
              <a:latin typeface="+mj-ea"/>
              <a:ea typeface="+mj-ea"/>
            </a:endParaRPr>
          </a:p>
        </p:txBody>
      </p:sp>
      <p:grpSp>
        <p:nvGrpSpPr>
          <p:cNvPr id="9" name="그룹 8"/>
          <p:cNvGrpSpPr/>
          <p:nvPr/>
        </p:nvGrpSpPr>
        <p:grpSpPr>
          <a:xfrm flipV="1">
            <a:off x="2877372" y="2736085"/>
            <a:ext cx="1512626" cy="232808"/>
            <a:chOff x="3152800" y="1736507"/>
            <a:chExt cx="1008112" cy="288032"/>
          </a:xfrm>
        </p:grpSpPr>
        <p:cxnSp>
          <p:nvCxnSpPr>
            <p:cNvPr id="56" name="직선 화살표 연결선 55"/>
            <p:cNvCxnSpPr/>
            <p:nvPr/>
          </p:nvCxnSpPr>
          <p:spPr>
            <a:xfrm flipH="1">
              <a:off x="3152800" y="1736507"/>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직선 화살표 연결선 56"/>
            <p:cNvCxnSpPr/>
            <p:nvPr/>
          </p:nvCxnSpPr>
          <p:spPr>
            <a:xfrm>
              <a:off x="3152800" y="2024539"/>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그룹 57"/>
          <p:cNvGrpSpPr/>
          <p:nvPr/>
        </p:nvGrpSpPr>
        <p:grpSpPr>
          <a:xfrm rot="20542934" flipV="1">
            <a:off x="2872709" y="3697971"/>
            <a:ext cx="1512626" cy="232808"/>
            <a:chOff x="3152800" y="1736507"/>
            <a:chExt cx="1008112" cy="288032"/>
          </a:xfrm>
        </p:grpSpPr>
        <p:cxnSp>
          <p:nvCxnSpPr>
            <p:cNvPr id="59" name="직선 화살표 연결선 58"/>
            <p:cNvCxnSpPr/>
            <p:nvPr/>
          </p:nvCxnSpPr>
          <p:spPr>
            <a:xfrm flipH="1">
              <a:off x="3152800" y="1736507"/>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직선 화살표 연결선 59"/>
            <p:cNvCxnSpPr/>
            <p:nvPr/>
          </p:nvCxnSpPr>
          <p:spPr>
            <a:xfrm>
              <a:off x="3152800" y="2024539"/>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1" name="TextBox 60"/>
          <p:cNvSpPr txBox="1"/>
          <p:nvPr/>
        </p:nvSpPr>
        <p:spPr>
          <a:xfrm>
            <a:off x="2626607" y="2290136"/>
            <a:ext cx="2024924" cy="433509"/>
          </a:xfrm>
          <a:prstGeom prst="rect">
            <a:avLst/>
          </a:prstGeom>
          <a:noFill/>
        </p:spPr>
        <p:txBody>
          <a:bodyPr wrap="none" rtlCol="0">
            <a:spAutoFit/>
          </a:bodyPr>
          <a:lstStyle/>
          <a:p>
            <a:pPr algn="ctr"/>
            <a:r>
              <a:rPr lang="en-US" altLang="ko-KR" sz="900" dirty="0">
                <a:latin typeface="+mj-ea"/>
                <a:ea typeface="+mj-ea"/>
              </a:rPr>
              <a:t>Commission(6~12%)</a:t>
            </a:r>
          </a:p>
          <a:p>
            <a:pPr algn="ctr"/>
            <a:r>
              <a:rPr lang="en-US" altLang="ko-KR" sz="900" dirty="0">
                <a:latin typeface="+mj-ea"/>
                <a:ea typeface="+mj-ea"/>
              </a:rPr>
              <a:t>Provide accommodation info.</a:t>
            </a:r>
            <a:endParaRPr lang="ko-KR" altLang="en-US" sz="900" dirty="0">
              <a:latin typeface="+mj-ea"/>
              <a:ea typeface="+mj-ea"/>
            </a:endParaRPr>
          </a:p>
        </p:txBody>
      </p:sp>
      <p:sp>
        <p:nvSpPr>
          <p:cNvPr id="62" name="TextBox 61"/>
          <p:cNvSpPr txBox="1"/>
          <p:nvPr/>
        </p:nvSpPr>
        <p:spPr>
          <a:xfrm>
            <a:off x="3262069" y="2961798"/>
            <a:ext cx="736062" cy="270943"/>
          </a:xfrm>
          <a:prstGeom prst="rect">
            <a:avLst/>
          </a:prstGeom>
          <a:noFill/>
        </p:spPr>
        <p:txBody>
          <a:bodyPr wrap="none" rtlCol="0">
            <a:spAutoFit/>
          </a:bodyPr>
          <a:lstStyle/>
          <a:p>
            <a:pPr algn="ctr"/>
            <a:r>
              <a:rPr lang="en-US" altLang="ko-KR" sz="900" dirty="0">
                <a:latin typeface="+mj-ea"/>
                <a:ea typeface="+mj-ea"/>
              </a:rPr>
              <a:t>Rent fee</a:t>
            </a:r>
            <a:endParaRPr lang="ko-KR" altLang="en-US" sz="900" dirty="0">
              <a:latin typeface="+mj-ea"/>
              <a:ea typeface="+mj-ea"/>
            </a:endParaRPr>
          </a:p>
        </p:txBody>
      </p:sp>
      <p:sp>
        <p:nvSpPr>
          <p:cNvPr id="63" name="TextBox 62"/>
          <p:cNvSpPr txBox="1"/>
          <p:nvPr/>
        </p:nvSpPr>
        <p:spPr>
          <a:xfrm rot="20507857">
            <a:off x="2839560" y="3382662"/>
            <a:ext cx="1311817" cy="433509"/>
          </a:xfrm>
          <a:prstGeom prst="rect">
            <a:avLst/>
          </a:prstGeom>
          <a:noFill/>
        </p:spPr>
        <p:txBody>
          <a:bodyPr wrap="none" rtlCol="0">
            <a:spAutoFit/>
          </a:bodyPr>
          <a:lstStyle/>
          <a:p>
            <a:pPr algn="ctr"/>
            <a:r>
              <a:rPr lang="en-US" altLang="ko-KR" sz="900" dirty="0">
                <a:latin typeface="+mj-ea"/>
                <a:ea typeface="+mj-ea"/>
              </a:rPr>
              <a:t>Commission(20%)</a:t>
            </a:r>
          </a:p>
          <a:p>
            <a:pPr algn="ctr"/>
            <a:r>
              <a:rPr lang="en-US" altLang="ko-KR" sz="900" dirty="0">
                <a:latin typeface="+mj-ea"/>
                <a:ea typeface="+mj-ea"/>
              </a:rPr>
              <a:t>Provide trip info.</a:t>
            </a:r>
            <a:endParaRPr lang="ko-KR" altLang="en-US" sz="900" dirty="0">
              <a:latin typeface="+mj-ea"/>
              <a:ea typeface="+mj-ea"/>
            </a:endParaRPr>
          </a:p>
        </p:txBody>
      </p:sp>
      <p:sp>
        <p:nvSpPr>
          <p:cNvPr id="64" name="TextBox 63"/>
          <p:cNvSpPr txBox="1"/>
          <p:nvPr/>
        </p:nvSpPr>
        <p:spPr>
          <a:xfrm rot="20507857">
            <a:off x="3091279" y="3870407"/>
            <a:ext cx="1311578" cy="230832"/>
          </a:xfrm>
          <a:prstGeom prst="rect">
            <a:avLst/>
          </a:prstGeom>
          <a:noFill/>
        </p:spPr>
        <p:txBody>
          <a:bodyPr wrap="none" rtlCol="0">
            <a:spAutoFit/>
          </a:bodyPr>
          <a:lstStyle/>
          <a:p>
            <a:pPr algn="ctr"/>
            <a:r>
              <a:rPr lang="en-US" altLang="ko-KR" sz="900" dirty="0">
                <a:latin typeface="+mj-ea"/>
                <a:ea typeface="+mj-ea"/>
              </a:rPr>
              <a:t>Transfer of Usage fee</a:t>
            </a:r>
            <a:endParaRPr lang="ko-KR" altLang="en-US" sz="900" dirty="0">
              <a:latin typeface="+mj-ea"/>
              <a:ea typeface="+mj-ea"/>
            </a:endParaRPr>
          </a:p>
        </p:txBody>
      </p:sp>
      <p:cxnSp>
        <p:nvCxnSpPr>
          <p:cNvPr id="11" name="직선 연결선 10"/>
          <p:cNvCxnSpPr/>
          <p:nvPr/>
        </p:nvCxnSpPr>
        <p:spPr>
          <a:xfrm flipH="1">
            <a:off x="1120335" y="5018326"/>
            <a:ext cx="3586936" cy="0"/>
          </a:xfrm>
          <a:prstGeom prst="line">
            <a:avLst/>
          </a:prstGeom>
        </p:spPr>
        <p:style>
          <a:lnRef idx="1">
            <a:schemeClr val="dk1"/>
          </a:lnRef>
          <a:fillRef idx="0">
            <a:schemeClr val="dk1"/>
          </a:fillRef>
          <a:effectRef idx="0">
            <a:schemeClr val="dk1"/>
          </a:effectRef>
          <a:fontRef idx="minor">
            <a:schemeClr val="tx1"/>
          </a:fontRef>
        </p:style>
      </p:cxnSp>
      <p:cxnSp>
        <p:nvCxnSpPr>
          <p:cNvPr id="13" name="직선 연결선 12"/>
          <p:cNvCxnSpPr/>
          <p:nvPr/>
        </p:nvCxnSpPr>
        <p:spPr>
          <a:xfrm>
            <a:off x="1120335" y="2757077"/>
            <a:ext cx="0" cy="2261249"/>
          </a:xfrm>
          <a:prstGeom prst="line">
            <a:avLst/>
          </a:prstGeom>
        </p:spPr>
        <p:style>
          <a:lnRef idx="1">
            <a:schemeClr val="dk1"/>
          </a:lnRef>
          <a:fillRef idx="0">
            <a:schemeClr val="dk1"/>
          </a:fillRef>
          <a:effectRef idx="0">
            <a:schemeClr val="dk1"/>
          </a:effectRef>
          <a:fontRef idx="minor">
            <a:schemeClr val="tx1"/>
          </a:fontRef>
        </p:style>
      </p:cxnSp>
      <p:cxnSp>
        <p:nvCxnSpPr>
          <p:cNvPr id="24" name="직선 화살표 연결선 23"/>
          <p:cNvCxnSpPr/>
          <p:nvPr/>
        </p:nvCxnSpPr>
        <p:spPr>
          <a:xfrm>
            <a:off x="1120335" y="2757077"/>
            <a:ext cx="422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361405" y="5035415"/>
            <a:ext cx="1769034" cy="270943"/>
          </a:xfrm>
          <a:prstGeom prst="rect">
            <a:avLst/>
          </a:prstGeom>
          <a:noFill/>
        </p:spPr>
        <p:txBody>
          <a:bodyPr wrap="none" rtlCol="0">
            <a:spAutoFit/>
          </a:bodyPr>
          <a:lstStyle/>
          <a:p>
            <a:pPr algn="ctr"/>
            <a:r>
              <a:rPr lang="en-US" altLang="ko-KR" sz="900" dirty="0">
                <a:latin typeface="+mj-ea"/>
                <a:ea typeface="+mj-ea"/>
              </a:rPr>
              <a:t>Provide insurance service</a:t>
            </a:r>
            <a:endParaRPr lang="ko-KR" altLang="en-US" sz="900" dirty="0">
              <a:latin typeface="+mj-ea"/>
              <a:ea typeface="+mj-ea"/>
            </a:endParaRPr>
          </a:p>
        </p:txBody>
      </p:sp>
      <p:sp>
        <p:nvSpPr>
          <p:cNvPr id="66" name="TextBox 65"/>
          <p:cNvSpPr txBox="1"/>
          <p:nvPr/>
        </p:nvSpPr>
        <p:spPr>
          <a:xfrm>
            <a:off x="5004015" y="3631583"/>
            <a:ext cx="801915" cy="433509"/>
          </a:xfrm>
          <a:prstGeom prst="rect">
            <a:avLst/>
          </a:prstGeom>
          <a:noFill/>
        </p:spPr>
        <p:txBody>
          <a:bodyPr wrap="none" rtlCol="0">
            <a:spAutoFit/>
          </a:bodyPr>
          <a:lstStyle/>
          <a:p>
            <a:pPr algn="ctr"/>
            <a:r>
              <a:rPr lang="en-US" altLang="ko-KR" sz="900" dirty="0">
                <a:latin typeface="+mj-ea"/>
                <a:ea typeface="+mj-ea"/>
              </a:rPr>
              <a:t>Insurance</a:t>
            </a:r>
          </a:p>
          <a:p>
            <a:pPr algn="ctr"/>
            <a:r>
              <a:rPr lang="en-US" altLang="ko-KR" sz="900" dirty="0">
                <a:latin typeface="+mj-ea"/>
                <a:ea typeface="+mj-ea"/>
              </a:rPr>
              <a:t>fee</a:t>
            </a:r>
            <a:endParaRPr lang="ko-KR" altLang="en-US" sz="900" dirty="0">
              <a:latin typeface="+mj-ea"/>
              <a:ea typeface="+mj-ea"/>
            </a:endParaRPr>
          </a:p>
        </p:txBody>
      </p:sp>
      <p:cxnSp>
        <p:nvCxnSpPr>
          <p:cNvPr id="67" name="직선 연결선 66"/>
          <p:cNvCxnSpPr/>
          <p:nvPr/>
        </p:nvCxnSpPr>
        <p:spPr>
          <a:xfrm flipH="1">
            <a:off x="6233825" y="4211865"/>
            <a:ext cx="1619512" cy="0"/>
          </a:xfrm>
          <a:prstGeom prst="line">
            <a:avLst/>
          </a:prstGeom>
        </p:spPr>
        <p:style>
          <a:lnRef idx="1">
            <a:schemeClr val="dk1"/>
          </a:lnRef>
          <a:fillRef idx="0">
            <a:schemeClr val="dk1"/>
          </a:fillRef>
          <a:effectRef idx="0">
            <a:schemeClr val="dk1"/>
          </a:effectRef>
          <a:fontRef idx="minor">
            <a:schemeClr val="tx1"/>
          </a:fontRef>
        </p:style>
      </p:cxnSp>
      <p:cxnSp>
        <p:nvCxnSpPr>
          <p:cNvPr id="68" name="직선 연결선 67"/>
          <p:cNvCxnSpPr/>
          <p:nvPr/>
        </p:nvCxnSpPr>
        <p:spPr>
          <a:xfrm>
            <a:off x="7853337" y="3956930"/>
            <a:ext cx="0" cy="250014"/>
          </a:xfrm>
          <a:prstGeom prst="line">
            <a:avLst/>
          </a:prstGeom>
        </p:spPr>
        <p:style>
          <a:lnRef idx="1">
            <a:schemeClr val="dk1"/>
          </a:lnRef>
          <a:fillRef idx="0">
            <a:schemeClr val="dk1"/>
          </a:fillRef>
          <a:effectRef idx="0">
            <a:schemeClr val="dk1"/>
          </a:effectRef>
          <a:fontRef idx="minor">
            <a:schemeClr val="tx1"/>
          </a:fontRef>
        </p:style>
      </p:cxnSp>
      <p:cxnSp>
        <p:nvCxnSpPr>
          <p:cNvPr id="69" name="직선 화살표 연결선 68"/>
          <p:cNvCxnSpPr/>
          <p:nvPr/>
        </p:nvCxnSpPr>
        <p:spPr>
          <a:xfrm flipH="1" flipV="1">
            <a:off x="5768962" y="3491121"/>
            <a:ext cx="464863" cy="715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6035020" y="4193925"/>
            <a:ext cx="1964714" cy="433509"/>
          </a:xfrm>
          <a:prstGeom prst="rect">
            <a:avLst/>
          </a:prstGeom>
          <a:noFill/>
        </p:spPr>
        <p:txBody>
          <a:bodyPr wrap="none" rtlCol="0">
            <a:spAutoFit/>
          </a:bodyPr>
          <a:lstStyle/>
          <a:p>
            <a:pPr algn="ctr"/>
            <a:r>
              <a:rPr lang="en-US" altLang="ko-KR" sz="900" dirty="0">
                <a:latin typeface="+mj-ea"/>
                <a:ea typeface="+mj-ea"/>
              </a:rPr>
              <a:t>Payment and reservation for</a:t>
            </a:r>
          </a:p>
          <a:p>
            <a:pPr algn="ctr"/>
            <a:r>
              <a:rPr lang="en-US" altLang="ko-KR" sz="900" dirty="0">
                <a:latin typeface="+mj-ea"/>
                <a:ea typeface="+mj-ea"/>
              </a:rPr>
              <a:t>Accommodation and trip</a:t>
            </a:r>
            <a:endParaRPr lang="ko-KR" altLang="en-US" sz="900" dirty="0">
              <a:latin typeface="+mj-ea"/>
              <a:ea typeface="+mj-ea"/>
            </a:endParaRPr>
          </a:p>
        </p:txBody>
      </p:sp>
    </p:spTree>
    <p:extLst>
      <p:ext uri="{BB962C8B-B14F-4D97-AF65-F5344CB8AC3E}">
        <p14:creationId xmlns:p14="http://schemas.microsoft.com/office/powerpoint/2010/main" val="24090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en-US" altLang="ko-KR" sz="4000" b="1" u="sng" dirty="0">
                <a:solidFill>
                  <a:srgbClr val="0000FF"/>
                </a:solidFill>
                <a:latin typeface="Arial" charset="0"/>
                <a:ea typeface="HY견고딕" pitchFamily="18" charset="-127"/>
                <a:cs typeface="Arial" charset="0"/>
              </a:rPr>
              <a:t>Business Model</a:t>
            </a:r>
            <a:endParaRPr kumimoji="0" lang="en-US" altLang="ko-KR" sz="4000" b="1" u="sng" dirty="0">
              <a:solidFill>
                <a:srgbClr val="FF0000"/>
              </a:solidFill>
              <a:latin typeface="Arial" charset="0"/>
              <a:ea typeface="HY견고딕" pitchFamily="18" charset="-127"/>
              <a:cs typeface="Arial" charset="0"/>
            </a:endParaRPr>
          </a:p>
        </p:txBody>
      </p:sp>
      <p:sp>
        <p:nvSpPr>
          <p:cNvPr id="31" name="직사각형 30"/>
          <p:cNvSpPr/>
          <p:nvPr/>
        </p:nvSpPr>
        <p:spPr>
          <a:xfrm>
            <a:off x="907266" y="1700808"/>
            <a:ext cx="8060636" cy="3893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sp>
        <p:nvSpPr>
          <p:cNvPr id="2" name="직사각형 1"/>
          <p:cNvSpPr/>
          <p:nvPr/>
        </p:nvSpPr>
        <p:spPr>
          <a:xfrm>
            <a:off x="1351536" y="2431483"/>
            <a:ext cx="1337537" cy="2296087"/>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ea"/>
              <a:ea typeface="+mj-ea"/>
            </a:endParaRPr>
          </a:p>
        </p:txBody>
      </p:sp>
      <p:pic>
        <p:nvPicPr>
          <p:cNvPr id="29" name="_x123758080" descr="EMB00003c207b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43" t="25772" r="75397" b="29864"/>
          <a:stretch/>
        </p:blipFill>
        <p:spPr bwMode="auto">
          <a:xfrm>
            <a:off x="1673102" y="2503515"/>
            <a:ext cx="715040" cy="587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14381" y="2094493"/>
            <a:ext cx="646331" cy="276999"/>
          </a:xfrm>
          <a:prstGeom prst="rect">
            <a:avLst/>
          </a:prstGeom>
          <a:noFill/>
        </p:spPr>
        <p:txBody>
          <a:bodyPr wrap="none" rtlCol="0">
            <a:spAutoFit/>
          </a:bodyPr>
          <a:lstStyle/>
          <a:p>
            <a:r>
              <a:rPr lang="ko-KR" altLang="en-US" sz="1200" b="1" dirty="0">
                <a:latin typeface="+mj-ea"/>
                <a:ea typeface="+mj-ea"/>
              </a:rPr>
              <a:t>공급자</a:t>
            </a:r>
          </a:p>
        </p:txBody>
      </p:sp>
      <p:sp>
        <p:nvSpPr>
          <p:cNvPr id="47" name="TextBox 46"/>
          <p:cNvSpPr txBox="1"/>
          <p:nvPr/>
        </p:nvSpPr>
        <p:spPr>
          <a:xfrm>
            <a:off x="1496616" y="3074110"/>
            <a:ext cx="1127232" cy="246221"/>
          </a:xfrm>
          <a:prstGeom prst="rect">
            <a:avLst/>
          </a:prstGeom>
          <a:noFill/>
        </p:spPr>
        <p:txBody>
          <a:bodyPr wrap="none" rtlCol="0">
            <a:spAutoFit/>
          </a:bodyPr>
          <a:lstStyle/>
          <a:p>
            <a:r>
              <a:rPr lang="ko-KR" altLang="en-US" sz="1000" b="1" dirty="0">
                <a:latin typeface="+mj-ea"/>
                <a:ea typeface="+mj-ea"/>
              </a:rPr>
              <a:t>주거공간 소유자</a:t>
            </a:r>
          </a:p>
        </p:txBody>
      </p:sp>
      <p:pic>
        <p:nvPicPr>
          <p:cNvPr id="1026" name="Picture 2" descr="travel guide icon png 이미지 검색결과&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458" y="3752175"/>
            <a:ext cx="805967" cy="51474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436950" y="4296785"/>
            <a:ext cx="1175322" cy="400110"/>
          </a:xfrm>
          <a:prstGeom prst="rect">
            <a:avLst/>
          </a:prstGeom>
          <a:noFill/>
        </p:spPr>
        <p:txBody>
          <a:bodyPr wrap="none" rtlCol="0">
            <a:spAutoFit/>
          </a:bodyPr>
          <a:lstStyle/>
          <a:p>
            <a:pPr algn="ctr"/>
            <a:r>
              <a:rPr lang="ko-KR" altLang="en-US" sz="1000" b="1" dirty="0">
                <a:latin typeface="+mj-ea"/>
                <a:ea typeface="+mj-ea"/>
              </a:rPr>
              <a:t>현지 전문가</a:t>
            </a:r>
            <a:endParaRPr lang="en-US" altLang="ko-KR" sz="1000" b="1" dirty="0">
              <a:latin typeface="+mj-ea"/>
              <a:ea typeface="+mj-ea"/>
            </a:endParaRPr>
          </a:p>
          <a:p>
            <a:pPr algn="ctr"/>
            <a:r>
              <a:rPr lang="en-US" altLang="ko-KR" sz="1000" b="1" dirty="0">
                <a:latin typeface="+mj-ea"/>
                <a:ea typeface="+mj-ea"/>
              </a:rPr>
              <a:t>(</a:t>
            </a:r>
            <a:r>
              <a:rPr lang="ko-KR" altLang="en-US" sz="1000" b="1" dirty="0" err="1">
                <a:latin typeface="+mj-ea"/>
                <a:ea typeface="+mj-ea"/>
              </a:rPr>
              <a:t>트립상품제공자</a:t>
            </a:r>
            <a:r>
              <a:rPr lang="en-US" altLang="ko-KR" sz="1000" b="1" dirty="0">
                <a:latin typeface="+mj-ea"/>
                <a:ea typeface="+mj-ea"/>
              </a:rPr>
              <a:t>)</a:t>
            </a:r>
            <a:endParaRPr lang="ko-KR" altLang="en-US" sz="1000" b="1" dirty="0">
              <a:latin typeface="+mj-ea"/>
              <a:ea typeface="+mj-ea"/>
            </a:endParaRPr>
          </a:p>
        </p:txBody>
      </p:sp>
      <p:pic>
        <p:nvPicPr>
          <p:cNvPr id="49" name="_x123758080" descr="EMB00003c207bd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428" t="19080" r="3809" b="27364"/>
          <a:stretch/>
        </p:blipFill>
        <p:spPr bwMode="auto">
          <a:xfrm>
            <a:off x="7124992" y="2418995"/>
            <a:ext cx="1500416" cy="146756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7547029" y="2116179"/>
            <a:ext cx="646331" cy="276999"/>
          </a:xfrm>
          <a:prstGeom prst="rect">
            <a:avLst/>
          </a:prstGeom>
          <a:noFill/>
        </p:spPr>
        <p:txBody>
          <a:bodyPr wrap="none" rtlCol="0">
            <a:spAutoFit/>
          </a:bodyPr>
          <a:lstStyle/>
          <a:p>
            <a:r>
              <a:rPr lang="ko-KR" altLang="en-US" sz="1200" b="1" dirty="0">
                <a:latin typeface="+mj-ea"/>
                <a:ea typeface="+mj-ea"/>
              </a:rPr>
              <a:t>소비자</a:t>
            </a:r>
          </a:p>
        </p:txBody>
      </p:sp>
      <p:pic>
        <p:nvPicPr>
          <p:cNvPr id="51" name="Picture 2" descr="airbnb icon png 이미지 검색결과&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84556" y="2173223"/>
            <a:ext cx="1008527" cy="1152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urance icon png 이미지 검색결과&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7270" y="4320815"/>
            <a:ext cx="841526" cy="84152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808984" y="5089360"/>
            <a:ext cx="569387" cy="246221"/>
          </a:xfrm>
          <a:prstGeom prst="rect">
            <a:avLst/>
          </a:prstGeom>
          <a:noFill/>
        </p:spPr>
        <p:txBody>
          <a:bodyPr wrap="none" rtlCol="0">
            <a:spAutoFit/>
          </a:bodyPr>
          <a:lstStyle/>
          <a:p>
            <a:r>
              <a:rPr lang="ko-KR" altLang="en-US" sz="1000" b="1" dirty="0">
                <a:latin typeface="+mj-ea"/>
                <a:ea typeface="+mj-ea"/>
              </a:rPr>
              <a:t>보험사</a:t>
            </a:r>
          </a:p>
        </p:txBody>
      </p:sp>
      <p:cxnSp>
        <p:nvCxnSpPr>
          <p:cNvPr id="6" name="직선 화살표 연결선 5"/>
          <p:cNvCxnSpPr/>
          <p:nvPr/>
        </p:nvCxnSpPr>
        <p:spPr>
          <a:xfrm>
            <a:off x="5092798" y="3433241"/>
            <a:ext cx="0" cy="648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직선 화살표 연결선 7"/>
          <p:cNvCxnSpPr/>
          <p:nvPr/>
        </p:nvCxnSpPr>
        <p:spPr>
          <a:xfrm flipH="1">
            <a:off x="5768962" y="2757077"/>
            <a:ext cx="1183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p:cNvCxnSpPr/>
          <p:nvPr/>
        </p:nvCxnSpPr>
        <p:spPr>
          <a:xfrm>
            <a:off x="5768962" y="3095159"/>
            <a:ext cx="11832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081668" y="3109017"/>
            <a:ext cx="917238" cy="369332"/>
          </a:xfrm>
          <a:prstGeom prst="rect">
            <a:avLst/>
          </a:prstGeom>
          <a:noFill/>
        </p:spPr>
        <p:txBody>
          <a:bodyPr wrap="none" rtlCol="0">
            <a:spAutoFit/>
          </a:bodyPr>
          <a:lstStyle/>
          <a:p>
            <a:pPr algn="ctr"/>
            <a:r>
              <a:rPr lang="ko-KR" altLang="en-US" sz="900" dirty="0">
                <a:latin typeface="+mj-ea"/>
                <a:ea typeface="+mj-ea"/>
              </a:rPr>
              <a:t>주거공간 및</a:t>
            </a:r>
            <a:endParaRPr lang="en-US" altLang="ko-KR" sz="900" dirty="0">
              <a:latin typeface="+mj-ea"/>
              <a:ea typeface="+mj-ea"/>
            </a:endParaRPr>
          </a:p>
          <a:p>
            <a:pPr algn="ctr"/>
            <a:r>
              <a:rPr lang="ko-KR" altLang="en-US" sz="900" dirty="0" err="1">
                <a:latin typeface="+mj-ea"/>
                <a:ea typeface="+mj-ea"/>
              </a:rPr>
              <a:t>트립</a:t>
            </a:r>
            <a:r>
              <a:rPr lang="ko-KR" altLang="en-US" sz="900" dirty="0">
                <a:latin typeface="+mj-ea"/>
                <a:ea typeface="+mj-ea"/>
              </a:rPr>
              <a:t> 정보제공</a:t>
            </a:r>
          </a:p>
        </p:txBody>
      </p:sp>
      <p:sp>
        <p:nvSpPr>
          <p:cNvPr id="55" name="TextBox 54"/>
          <p:cNvSpPr txBox="1"/>
          <p:nvPr/>
        </p:nvSpPr>
        <p:spPr>
          <a:xfrm>
            <a:off x="5756827" y="2339588"/>
            <a:ext cx="1258678" cy="369332"/>
          </a:xfrm>
          <a:prstGeom prst="rect">
            <a:avLst/>
          </a:prstGeom>
          <a:noFill/>
        </p:spPr>
        <p:txBody>
          <a:bodyPr wrap="none" rtlCol="0">
            <a:spAutoFit/>
          </a:bodyPr>
          <a:lstStyle/>
          <a:p>
            <a:pPr algn="ctr"/>
            <a:r>
              <a:rPr lang="ko-KR" altLang="en-US" sz="900" dirty="0">
                <a:latin typeface="+mj-ea"/>
                <a:ea typeface="+mj-ea"/>
              </a:rPr>
              <a:t>결제수수료</a:t>
            </a:r>
            <a:endParaRPr lang="en-US" altLang="ko-KR" sz="900" dirty="0">
              <a:latin typeface="+mj-ea"/>
              <a:ea typeface="+mj-ea"/>
            </a:endParaRPr>
          </a:p>
          <a:p>
            <a:pPr algn="ctr"/>
            <a:r>
              <a:rPr lang="en-US" altLang="ko-KR" sz="900" dirty="0">
                <a:latin typeface="+mj-ea"/>
                <a:ea typeface="+mj-ea"/>
              </a:rPr>
              <a:t>(</a:t>
            </a:r>
            <a:r>
              <a:rPr lang="ko-KR" altLang="en-US" sz="900" dirty="0">
                <a:latin typeface="+mj-ea"/>
                <a:ea typeface="+mj-ea"/>
              </a:rPr>
              <a:t>주거공간 대여 시만</a:t>
            </a:r>
            <a:r>
              <a:rPr lang="en-US" altLang="ko-KR" sz="900" dirty="0">
                <a:latin typeface="+mj-ea"/>
                <a:ea typeface="+mj-ea"/>
              </a:rPr>
              <a:t>)</a:t>
            </a:r>
            <a:endParaRPr lang="ko-KR" altLang="en-US" sz="900" dirty="0">
              <a:latin typeface="+mj-ea"/>
              <a:ea typeface="+mj-ea"/>
            </a:endParaRPr>
          </a:p>
        </p:txBody>
      </p:sp>
      <p:grpSp>
        <p:nvGrpSpPr>
          <p:cNvPr id="9" name="그룹 8"/>
          <p:cNvGrpSpPr/>
          <p:nvPr/>
        </p:nvGrpSpPr>
        <p:grpSpPr>
          <a:xfrm flipV="1">
            <a:off x="2877372" y="2736085"/>
            <a:ext cx="1512626" cy="232808"/>
            <a:chOff x="3152800" y="1736507"/>
            <a:chExt cx="1008112" cy="288032"/>
          </a:xfrm>
        </p:grpSpPr>
        <p:cxnSp>
          <p:nvCxnSpPr>
            <p:cNvPr id="56" name="직선 화살표 연결선 55"/>
            <p:cNvCxnSpPr/>
            <p:nvPr/>
          </p:nvCxnSpPr>
          <p:spPr>
            <a:xfrm flipH="1">
              <a:off x="3152800" y="1736507"/>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직선 화살표 연결선 56"/>
            <p:cNvCxnSpPr/>
            <p:nvPr/>
          </p:nvCxnSpPr>
          <p:spPr>
            <a:xfrm>
              <a:off x="3152800" y="2024539"/>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8" name="그룹 57"/>
          <p:cNvGrpSpPr/>
          <p:nvPr/>
        </p:nvGrpSpPr>
        <p:grpSpPr>
          <a:xfrm rot="20542934" flipV="1">
            <a:off x="2872709" y="3697971"/>
            <a:ext cx="1512626" cy="232808"/>
            <a:chOff x="3152800" y="1736507"/>
            <a:chExt cx="1008112" cy="288032"/>
          </a:xfrm>
        </p:grpSpPr>
        <p:cxnSp>
          <p:nvCxnSpPr>
            <p:cNvPr id="59" name="직선 화살표 연결선 58"/>
            <p:cNvCxnSpPr/>
            <p:nvPr/>
          </p:nvCxnSpPr>
          <p:spPr>
            <a:xfrm flipH="1">
              <a:off x="3152800" y="1736507"/>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직선 화살표 연결선 59"/>
            <p:cNvCxnSpPr/>
            <p:nvPr/>
          </p:nvCxnSpPr>
          <p:spPr>
            <a:xfrm>
              <a:off x="3152800" y="2024539"/>
              <a:ext cx="10081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1" name="TextBox 60"/>
          <p:cNvSpPr txBox="1"/>
          <p:nvPr/>
        </p:nvSpPr>
        <p:spPr>
          <a:xfrm>
            <a:off x="2640886" y="2228254"/>
            <a:ext cx="1978427" cy="507831"/>
          </a:xfrm>
          <a:prstGeom prst="rect">
            <a:avLst/>
          </a:prstGeom>
          <a:noFill/>
        </p:spPr>
        <p:txBody>
          <a:bodyPr wrap="none" rtlCol="0">
            <a:spAutoFit/>
          </a:bodyPr>
          <a:lstStyle/>
          <a:p>
            <a:pPr algn="ctr"/>
            <a:r>
              <a:rPr lang="en-US" altLang="ko-KR" sz="900" dirty="0">
                <a:latin typeface="+mj-ea"/>
                <a:ea typeface="+mj-ea"/>
              </a:rPr>
              <a:t>- </a:t>
            </a:r>
            <a:r>
              <a:rPr lang="ko-KR" altLang="en-US" sz="900" dirty="0">
                <a:latin typeface="+mj-ea"/>
                <a:ea typeface="+mj-ea"/>
              </a:rPr>
              <a:t>중개료</a:t>
            </a:r>
            <a:r>
              <a:rPr lang="en-US" altLang="ko-KR" sz="900" dirty="0">
                <a:latin typeface="+mj-ea"/>
                <a:ea typeface="+mj-ea"/>
              </a:rPr>
              <a:t>(6~12%)</a:t>
            </a:r>
          </a:p>
          <a:p>
            <a:pPr algn="ctr"/>
            <a:r>
              <a:rPr lang="ko-KR" altLang="en-US" sz="900" dirty="0">
                <a:latin typeface="+mj-ea"/>
                <a:ea typeface="+mj-ea"/>
              </a:rPr>
              <a:t>주거공간 정보제공</a:t>
            </a:r>
            <a:endParaRPr lang="en-US" altLang="ko-KR" sz="900" dirty="0">
              <a:latin typeface="+mj-ea"/>
              <a:ea typeface="+mj-ea"/>
            </a:endParaRPr>
          </a:p>
          <a:p>
            <a:pPr algn="ctr"/>
            <a:r>
              <a:rPr lang="en-US" altLang="ko-KR" sz="900" dirty="0">
                <a:latin typeface="+mj-ea"/>
                <a:ea typeface="+mj-ea"/>
              </a:rPr>
              <a:t>- </a:t>
            </a:r>
            <a:r>
              <a:rPr lang="ko-KR" altLang="en-US" sz="900" dirty="0" err="1">
                <a:latin typeface="+mj-ea"/>
                <a:ea typeface="+mj-ea"/>
              </a:rPr>
              <a:t>숙박대금</a:t>
            </a:r>
            <a:r>
              <a:rPr lang="ko-KR" altLang="en-US" sz="900" dirty="0">
                <a:latin typeface="+mj-ea"/>
                <a:ea typeface="+mj-ea"/>
              </a:rPr>
              <a:t> 입금 서비스 수수료 </a:t>
            </a:r>
            <a:r>
              <a:rPr lang="en-US" altLang="ko-KR" sz="900" dirty="0">
                <a:latin typeface="+mj-ea"/>
                <a:ea typeface="+mj-ea"/>
              </a:rPr>
              <a:t>3%</a:t>
            </a:r>
            <a:endParaRPr lang="ko-KR" altLang="en-US" sz="900" dirty="0">
              <a:latin typeface="+mj-ea"/>
              <a:ea typeface="+mj-ea"/>
            </a:endParaRPr>
          </a:p>
        </p:txBody>
      </p:sp>
      <p:sp>
        <p:nvSpPr>
          <p:cNvPr id="62" name="TextBox 61"/>
          <p:cNvSpPr txBox="1"/>
          <p:nvPr/>
        </p:nvSpPr>
        <p:spPr>
          <a:xfrm>
            <a:off x="3229189" y="2961798"/>
            <a:ext cx="801823" cy="230832"/>
          </a:xfrm>
          <a:prstGeom prst="rect">
            <a:avLst/>
          </a:prstGeom>
          <a:noFill/>
        </p:spPr>
        <p:txBody>
          <a:bodyPr wrap="none" rtlCol="0">
            <a:spAutoFit/>
          </a:bodyPr>
          <a:lstStyle/>
          <a:p>
            <a:pPr algn="ctr"/>
            <a:r>
              <a:rPr lang="ko-KR" altLang="en-US" sz="900" dirty="0" err="1">
                <a:latin typeface="+mj-ea"/>
                <a:ea typeface="+mj-ea"/>
              </a:rPr>
              <a:t>렌트비</a:t>
            </a:r>
            <a:r>
              <a:rPr lang="ko-KR" altLang="en-US" sz="900" dirty="0">
                <a:latin typeface="+mj-ea"/>
                <a:ea typeface="+mj-ea"/>
              </a:rPr>
              <a:t> 전달</a:t>
            </a:r>
          </a:p>
        </p:txBody>
      </p:sp>
      <p:sp>
        <p:nvSpPr>
          <p:cNvPr id="63" name="TextBox 62"/>
          <p:cNvSpPr txBox="1"/>
          <p:nvPr/>
        </p:nvSpPr>
        <p:spPr>
          <a:xfrm rot="20507857">
            <a:off x="3027324" y="3386175"/>
            <a:ext cx="917238" cy="369332"/>
          </a:xfrm>
          <a:prstGeom prst="rect">
            <a:avLst/>
          </a:prstGeom>
          <a:noFill/>
        </p:spPr>
        <p:txBody>
          <a:bodyPr wrap="none" rtlCol="0">
            <a:spAutoFit/>
          </a:bodyPr>
          <a:lstStyle/>
          <a:p>
            <a:pPr algn="ctr"/>
            <a:r>
              <a:rPr lang="ko-KR" altLang="en-US" sz="900" dirty="0">
                <a:latin typeface="+mj-ea"/>
                <a:ea typeface="+mj-ea"/>
              </a:rPr>
              <a:t>수수료</a:t>
            </a:r>
            <a:r>
              <a:rPr lang="en-US" altLang="ko-KR" sz="900" dirty="0">
                <a:latin typeface="+mj-ea"/>
                <a:ea typeface="+mj-ea"/>
              </a:rPr>
              <a:t>(20%)</a:t>
            </a:r>
          </a:p>
          <a:p>
            <a:pPr algn="ctr"/>
            <a:r>
              <a:rPr lang="ko-KR" altLang="en-US" sz="900" dirty="0" err="1">
                <a:latin typeface="+mj-ea"/>
                <a:ea typeface="+mj-ea"/>
              </a:rPr>
              <a:t>트립</a:t>
            </a:r>
            <a:r>
              <a:rPr lang="ko-KR" altLang="en-US" sz="900" dirty="0">
                <a:latin typeface="+mj-ea"/>
                <a:ea typeface="+mj-ea"/>
              </a:rPr>
              <a:t> 정보제공</a:t>
            </a:r>
          </a:p>
        </p:txBody>
      </p:sp>
      <p:sp>
        <p:nvSpPr>
          <p:cNvPr id="64" name="TextBox 63"/>
          <p:cNvSpPr txBox="1"/>
          <p:nvPr/>
        </p:nvSpPr>
        <p:spPr>
          <a:xfrm rot="20507857">
            <a:off x="3346155" y="3870407"/>
            <a:ext cx="801823" cy="230832"/>
          </a:xfrm>
          <a:prstGeom prst="rect">
            <a:avLst/>
          </a:prstGeom>
          <a:noFill/>
        </p:spPr>
        <p:txBody>
          <a:bodyPr wrap="none" rtlCol="0">
            <a:spAutoFit/>
          </a:bodyPr>
          <a:lstStyle/>
          <a:p>
            <a:pPr algn="ctr"/>
            <a:r>
              <a:rPr lang="ko-KR" altLang="en-US" sz="900" dirty="0" err="1">
                <a:latin typeface="+mj-ea"/>
                <a:ea typeface="+mj-ea"/>
              </a:rPr>
              <a:t>이용비</a:t>
            </a:r>
            <a:r>
              <a:rPr lang="ko-KR" altLang="en-US" sz="900" dirty="0">
                <a:latin typeface="+mj-ea"/>
                <a:ea typeface="+mj-ea"/>
              </a:rPr>
              <a:t> 전달</a:t>
            </a:r>
          </a:p>
        </p:txBody>
      </p:sp>
      <p:cxnSp>
        <p:nvCxnSpPr>
          <p:cNvPr id="11" name="직선 연결선 10"/>
          <p:cNvCxnSpPr/>
          <p:nvPr/>
        </p:nvCxnSpPr>
        <p:spPr>
          <a:xfrm flipH="1">
            <a:off x="1120335" y="5018326"/>
            <a:ext cx="3586936" cy="0"/>
          </a:xfrm>
          <a:prstGeom prst="line">
            <a:avLst/>
          </a:prstGeom>
        </p:spPr>
        <p:style>
          <a:lnRef idx="1">
            <a:schemeClr val="dk1"/>
          </a:lnRef>
          <a:fillRef idx="0">
            <a:schemeClr val="dk1"/>
          </a:fillRef>
          <a:effectRef idx="0">
            <a:schemeClr val="dk1"/>
          </a:effectRef>
          <a:fontRef idx="minor">
            <a:schemeClr val="tx1"/>
          </a:fontRef>
        </p:style>
      </p:cxnSp>
      <p:cxnSp>
        <p:nvCxnSpPr>
          <p:cNvPr id="13" name="직선 연결선 12"/>
          <p:cNvCxnSpPr/>
          <p:nvPr/>
        </p:nvCxnSpPr>
        <p:spPr>
          <a:xfrm>
            <a:off x="1120335" y="2757077"/>
            <a:ext cx="0" cy="2261249"/>
          </a:xfrm>
          <a:prstGeom prst="line">
            <a:avLst/>
          </a:prstGeom>
        </p:spPr>
        <p:style>
          <a:lnRef idx="1">
            <a:schemeClr val="dk1"/>
          </a:lnRef>
          <a:fillRef idx="0">
            <a:schemeClr val="dk1"/>
          </a:fillRef>
          <a:effectRef idx="0">
            <a:schemeClr val="dk1"/>
          </a:effectRef>
          <a:fontRef idx="minor">
            <a:schemeClr val="tx1"/>
          </a:fontRef>
        </p:style>
      </p:cxnSp>
      <p:cxnSp>
        <p:nvCxnSpPr>
          <p:cNvPr id="24" name="직선 화살표 연결선 23"/>
          <p:cNvCxnSpPr/>
          <p:nvPr/>
        </p:nvCxnSpPr>
        <p:spPr>
          <a:xfrm>
            <a:off x="1120335" y="2757077"/>
            <a:ext cx="422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709557" y="5035415"/>
            <a:ext cx="1072730" cy="230832"/>
          </a:xfrm>
          <a:prstGeom prst="rect">
            <a:avLst/>
          </a:prstGeom>
          <a:noFill/>
        </p:spPr>
        <p:txBody>
          <a:bodyPr wrap="none" rtlCol="0">
            <a:spAutoFit/>
          </a:bodyPr>
          <a:lstStyle/>
          <a:p>
            <a:pPr algn="ctr"/>
            <a:r>
              <a:rPr lang="ko-KR" altLang="en-US" sz="900" dirty="0">
                <a:latin typeface="+mj-ea"/>
                <a:ea typeface="+mj-ea"/>
              </a:rPr>
              <a:t>보험 서비스 제공</a:t>
            </a:r>
          </a:p>
        </p:txBody>
      </p:sp>
      <p:sp>
        <p:nvSpPr>
          <p:cNvPr id="66" name="TextBox 65"/>
          <p:cNvSpPr txBox="1"/>
          <p:nvPr/>
        </p:nvSpPr>
        <p:spPr>
          <a:xfrm>
            <a:off x="5139515" y="3631583"/>
            <a:ext cx="530915" cy="369332"/>
          </a:xfrm>
          <a:prstGeom prst="rect">
            <a:avLst/>
          </a:prstGeom>
          <a:noFill/>
        </p:spPr>
        <p:txBody>
          <a:bodyPr wrap="none" rtlCol="0">
            <a:spAutoFit/>
          </a:bodyPr>
          <a:lstStyle/>
          <a:p>
            <a:pPr algn="ctr"/>
            <a:r>
              <a:rPr lang="ko-KR" altLang="en-US" sz="900" dirty="0">
                <a:latin typeface="+mj-ea"/>
                <a:ea typeface="+mj-ea"/>
              </a:rPr>
              <a:t>보험료</a:t>
            </a:r>
            <a:endParaRPr lang="en-US" altLang="ko-KR" sz="900" dirty="0">
              <a:latin typeface="+mj-ea"/>
              <a:ea typeface="+mj-ea"/>
            </a:endParaRPr>
          </a:p>
          <a:p>
            <a:pPr algn="ctr"/>
            <a:r>
              <a:rPr lang="ko-KR" altLang="en-US" sz="900" dirty="0">
                <a:latin typeface="+mj-ea"/>
                <a:ea typeface="+mj-ea"/>
              </a:rPr>
              <a:t>지급</a:t>
            </a:r>
          </a:p>
        </p:txBody>
      </p:sp>
      <p:cxnSp>
        <p:nvCxnSpPr>
          <p:cNvPr id="67" name="직선 연결선 66"/>
          <p:cNvCxnSpPr/>
          <p:nvPr/>
        </p:nvCxnSpPr>
        <p:spPr>
          <a:xfrm flipH="1">
            <a:off x="6233825" y="4211865"/>
            <a:ext cx="1619512" cy="0"/>
          </a:xfrm>
          <a:prstGeom prst="line">
            <a:avLst/>
          </a:prstGeom>
        </p:spPr>
        <p:style>
          <a:lnRef idx="1">
            <a:schemeClr val="dk1"/>
          </a:lnRef>
          <a:fillRef idx="0">
            <a:schemeClr val="dk1"/>
          </a:fillRef>
          <a:effectRef idx="0">
            <a:schemeClr val="dk1"/>
          </a:effectRef>
          <a:fontRef idx="minor">
            <a:schemeClr val="tx1"/>
          </a:fontRef>
        </p:style>
      </p:cxnSp>
      <p:cxnSp>
        <p:nvCxnSpPr>
          <p:cNvPr id="68" name="직선 연결선 67"/>
          <p:cNvCxnSpPr/>
          <p:nvPr/>
        </p:nvCxnSpPr>
        <p:spPr>
          <a:xfrm>
            <a:off x="7853337" y="3956930"/>
            <a:ext cx="0" cy="250014"/>
          </a:xfrm>
          <a:prstGeom prst="line">
            <a:avLst/>
          </a:prstGeom>
        </p:spPr>
        <p:style>
          <a:lnRef idx="1">
            <a:schemeClr val="dk1"/>
          </a:lnRef>
          <a:fillRef idx="0">
            <a:schemeClr val="dk1"/>
          </a:fillRef>
          <a:effectRef idx="0">
            <a:schemeClr val="dk1"/>
          </a:effectRef>
          <a:fontRef idx="minor">
            <a:schemeClr val="tx1"/>
          </a:fontRef>
        </p:style>
      </p:cxnSp>
      <p:cxnSp>
        <p:nvCxnSpPr>
          <p:cNvPr id="69" name="직선 화살표 연결선 68"/>
          <p:cNvCxnSpPr/>
          <p:nvPr/>
        </p:nvCxnSpPr>
        <p:spPr>
          <a:xfrm flipH="1" flipV="1">
            <a:off x="5768962" y="3491121"/>
            <a:ext cx="464863" cy="715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6352772" y="4193925"/>
            <a:ext cx="1329210" cy="369332"/>
          </a:xfrm>
          <a:prstGeom prst="rect">
            <a:avLst/>
          </a:prstGeom>
          <a:noFill/>
        </p:spPr>
        <p:txBody>
          <a:bodyPr wrap="none" rtlCol="0">
            <a:spAutoFit/>
          </a:bodyPr>
          <a:lstStyle/>
          <a:p>
            <a:pPr algn="ctr"/>
            <a:r>
              <a:rPr lang="ko-KR" altLang="en-US" sz="900" dirty="0">
                <a:latin typeface="+mj-ea"/>
                <a:ea typeface="+mj-ea"/>
              </a:rPr>
              <a:t>방 </a:t>
            </a:r>
            <a:r>
              <a:rPr lang="ko-KR" altLang="en-US" sz="900" dirty="0" err="1">
                <a:latin typeface="+mj-ea"/>
                <a:ea typeface="+mj-ea"/>
              </a:rPr>
              <a:t>렌트비</a:t>
            </a:r>
            <a:r>
              <a:rPr lang="en-US" altLang="ko-KR" sz="900" dirty="0">
                <a:latin typeface="+mj-ea"/>
                <a:ea typeface="+mj-ea"/>
              </a:rPr>
              <a:t>, </a:t>
            </a:r>
            <a:r>
              <a:rPr lang="ko-KR" altLang="en-US" sz="900" dirty="0" err="1">
                <a:latin typeface="+mj-ea"/>
                <a:ea typeface="+mj-ea"/>
              </a:rPr>
              <a:t>트립이용비</a:t>
            </a:r>
            <a:endParaRPr lang="en-US" altLang="ko-KR" sz="900" dirty="0">
              <a:latin typeface="+mj-ea"/>
              <a:ea typeface="+mj-ea"/>
            </a:endParaRPr>
          </a:p>
          <a:p>
            <a:pPr algn="ctr"/>
            <a:r>
              <a:rPr lang="ko-KR" altLang="en-US" sz="900" dirty="0">
                <a:latin typeface="+mj-ea"/>
                <a:ea typeface="+mj-ea"/>
              </a:rPr>
              <a:t>지급 및 예약</a:t>
            </a:r>
          </a:p>
        </p:txBody>
      </p:sp>
    </p:spTree>
    <p:extLst>
      <p:ext uri="{BB962C8B-B14F-4D97-AF65-F5344CB8AC3E}">
        <p14:creationId xmlns:p14="http://schemas.microsoft.com/office/powerpoint/2010/main" val="34826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en-US" altLang="ko-KR" sz="4000" b="1" u="sng" dirty="0">
                <a:solidFill>
                  <a:srgbClr val="0000FF"/>
                </a:solidFill>
                <a:latin typeface="Arial" charset="0"/>
                <a:ea typeface="HY견고딕" pitchFamily="18" charset="-127"/>
                <a:cs typeface="Arial" charset="0"/>
              </a:rPr>
              <a:t>Platform Architecture</a:t>
            </a:r>
            <a:r>
              <a:rPr kumimoji="0" lang="en-US" altLang="ko-KR" sz="4000" u="sng" dirty="0">
                <a:solidFill>
                  <a:srgbClr val="0000FF"/>
                </a:solidFill>
                <a:latin typeface="Arial" charset="0"/>
                <a:ea typeface="HY견고딕" pitchFamily="18" charset="-127"/>
                <a:cs typeface="Arial" charset="0"/>
              </a:rPr>
              <a:t>(1/3)</a:t>
            </a:r>
            <a:endParaRPr kumimoji="0" lang="en-US" altLang="ko-KR" sz="4000" u="sng" dirty="0">
              <a:solidFill>
                <a:srgbClr val="FF0000"/>
              </a:solidFill>
              <a:latin typeface="Arial" charset="0"/>
              <a:ea typeface="HY견고딕" pitchFamily="18" charset="-127"/>
              <a:cs typeface="Arial" charset="0"/>
            </a:endParaRPr>
          </a:p>
        </p:txBody>
      </p:sp>
      <p:sp>
        <p:nvSpPr>
          <p:cNvPr id="5" name="직사각형 4"/>
          <p:cNvSpPr/>
          <p:nvPr/>
        </p:nvSpPr>
        <p:spPr>
          <a:xfrm>
            <a:off x="200472" y="1268760"/>
            <a:ext cx="9433048" cy="48245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776" y="1494006"/>
            <a:ext cx="9303596" cy="4383266"/>
          </a:xfrm>
          <a:prstGeom prst="rect">
            <a:avLst/>
          </a:prstGeom>
        </p:spPr>
      </p:pic>
    </p:spTree>
    <p:extLst>
      <p:ext uri="{BB962C8B-B14F-4D97-AF65-F5344CB8AC3E}">
        <p14:creationId xmlns:p14="http://schemas.microsoft.com/office/powerpoint/2010/main" val="2755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2"/>
            <a:ext cx="9633072" cy="6598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플랫폼 구조도</a:t>
            </a:r>
            <a:r>
              <a:rPr kumimoji="0" lang="en-US" altLang="ko-KR" sz="4000" u="sng" dirty="0">
                <a:solidFill>
                  <a:srgbClr val="0000FF"/>
                </a:solidFill>
                <a:latin typeface="Arial" charset="0"/>
                <a:ea typeface="HY견고딕" pitchFamily="18" charset="-127"/>
                <a:cs typeface="Arial" charset="0"/>
              </a:rPr>
              <a:t>(1/3)</a:t>
            </a:r>
            <a:endParaRPr kumimoji="0" lang="en-US" altLang="ko-KR" sz="4000" u="sng" dirty="0">
              <a:solidFill>
                <a:srgbClr val="FF0000"/>
              </a:solidFill>
              <a:latin typeface="Arial" charset="0"/>
              <a:ea typeface="HY견고딕" pitchFamily="18" charset="-127"/>
              <a:cs typeface="Arial" charset="0"/>
            </a:endParaRPr>
          </a:p>
        </p:txBody>
      </p:sp>
      <p:sp>
        <p:nvSpPr>
          <p:cNvPr id="5" name="직사각형 4"/>
          <p:cNvSpPr/>
          <p:nvPr/>
        </p:nvSpPr>
        <p:spPr>
          <a:xfrm>
            <a:off x="200472" y="1268760"/>
            <a:ext cx="9433048" cy="48245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175" y="1490624"/>
            <a:ext cx="9310774" cy="4386648"/>
          </a:xfrm>
          <a:prstGeom prst="rect">
            <a:avLst/>
          </a:prstGeom>
        </p:spPr>
      </p:pic>
    </p:spTree>
    <p:extLst>
      <p:ext uri="{BB962C8B-B14F-4D97-AF65-F5344CB8AC3E}">
        <p14:creationId xmlns:p14="http://schemas.microsoft.com/office/powerpoint/2010/main" val="235517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14618</TotalTime>
  <Words>1257</Words>
  <Application>Microsoft Office PowerPoint</Application>
  <PresentationFormat>A4 용지(210x297mm)</PresentationFormat>
  <Paragraphs>191</Paragraphs>
  <Slides>12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굴림</vt:lpstr>
      <vt:lpstr>맑은 고딕</vt:lpstr>
      <vt:lpstr>함초롬바탕</vt:lpstr>
      <vt:lpstr>Arial</vt:lpstr>
      <vt:lpstr>Tahoma</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728</cp:revision>
  <cp:lastPrinted>2018-04-09T05:23:45Z</cp:lastPrinted>
  <dcterms:created xsi:type="dcterms:W3CDTF">2011-04-26T01:15:37Z</dcterms:created>
  <dcterms:modified xsi:type="dcterms:W3CDTF">2022-11-28T07:42:44Z</dcterms:modified>
</cp:coreProperties>
</file>