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16" r:id="rId2"/>
    <p:sldId id="419" r:id="rId3"/>
    <p:sldId id="425" r:id="rId4"/>
    <p:sldId id="420" r:id="rId5"/>
    <p:sldId id="417" r:id="rId6"/>
    <p:sldId id="418" r:id="rId7"/>
    <p:sldId id="421" r:id="rId8"/>
    <p:sldId id="422" r:id="rId9"/>
    <p:sldId id="423" r:id="rId10"/>
    <p:sldId id="424" r:id="rId11"/>
    <p:sldId id="427" r:id="rId12"/>
    <p:sldId id="428" r:id="rId13"/>
    <p:sldId id="426" r:id="rId14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5">
          <p15:clr>
            <a:srgbClr val="A4A3A4"/>
          </p15:clr>
        </p15:guide>
        <p15:guide id="2" orient="horz" pos="1389">
          <p15:clr>
            <a:srgbClr val="A4A3A4"/>
          </p15:clr>
        </p15:guide>
        <p15:guide id="3" pos="7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04A7B"/>
    <a:srgbClr val="8A8A8A"/>
    <a:srgbClr val="F14C6B"/>
    <a:srgbClr val="01B0F3"/>
    <a:srgbClr val="0070C0"/>
    <a:srgbClr val="BC2EC0"/>
    <a:srgbClr val="3333FF"/>
    <a:srgbClr val="FF0000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2" autoAdjust="0"/>
    <p:restoredTop sz="96292" autoAdjust="0"/>
  </p:normalViewPr>
  <p:slideViewPr>
    <p:cSldViewPr>
      <p:cViewPr varScale="1">
        <p:scale>
          <a:sx n="127" d="100"/>
          <a:sy n="127" d="100"/>
        </p:scale>
        <p:origin x="1146" y="120"/>
      </p:cViewPr>
      <p:guideLst>
        <p:guide orient="horz" pos="1875"/>
        <p:guide orient="horz" pos="1389"/>
        <p:guide pos="71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B1955-716E-4E2F-9CDB-D214EFE62131}" type="datetimeFigureOut">
              <a:rPr lang="ko-KR" altLang="en-US" smtClean="0"/>
              <a:pPr/>
              <a:t>2022-11-28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2CCE07-8B25-4032-905C-0AA9A2B37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74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657C7EE3-069B-46BE-B78B-3775ECA8C6B1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59D1809B-33D0-4110-B41A-2C1B9F1306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66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4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8D101-1161-4D6C-ACB2-AB3788BC2AAE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607FB-521D-4D3D-B462-A7126A20EF4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749499-F366-435C-97E2-A397CCAAC5C0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31BDE-D92C-49DC-A479-F68900D56E4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7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7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3E0C8-9343-4926-875F-BAB202B4D1F2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DFC57-DA3F-4604-83A9-D7A6366190F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09743-AF4F-4304-9AE5-AC906F68B014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7447E-607C-47E0-B1DB-8C2C74FF4B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9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B3630-CC99-4944-AF49-0AFCB121755B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E3F11-36BD-4774-9E9B-D9FA5EA1339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383C1-5057-47FC-9827-C62F3DBE2EDB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39043-C440-48F9-B05F-11778C59E2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1F54E-B6F6-454C-B0FD-A564083AF7AC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30099E-17CD-46BA-90C5-DB4E52058E3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B354-035F-424C-A3DE-4FEC5D52E3C4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24E9E4-CEC5-4D9E-B323-19FC72AB97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2F474E-C1A0-410D-B3E7-E482D7342806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45BC8-B5E8-4C9B-B303-00ACA61B81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9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C846-6CBE-485C-907C-E6103A14D681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621BD-74D2-4DFC-806D-216FE1234D9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9FCD4-447F-417A-AAE6-883F50C2E8E7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A48D6-73A0-4153-AB38-26641373E86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6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569649D-10B1-4579-8892-7C4E9E4F9703}" type="datetimeFigureOut">
              <a:rPr lang="ko-KR" altLang="en-US"/>
              <a:pPr>
                <a:defRPr/>
              </a:pPr>
              <a:t>2022-11-28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8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8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5075A1B-5DFA-4E64-8B81-5687C424766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Case 3. </a:t>
            </a:r>
            <a:r>
              <a:rPr kumimoji="0" lang="en-US" altLang="ko-KR" sz="4000" dirty="0" err="1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Wecab</a:t>
            </a:r>
            <a:endParaRPr kumimoji="0" lang="en-US" altLang="ko-KR" sz="2400" dirty="0">
              <a:solidFill>
                <a:srgbClr val="FFFF00"/>
              </a:solidFill>
              <a:latin typeface="+mn-ea"/>
              <a:ea typeface="+mn-ea"/>
              <a:cs typeface="Arial" charset="0"/>
            </a:endParaRPr>
          </a:p>
        </p:txBody>
      </p:sp>
      <p:pic>
        <p:nvPicPr>
          <p:cNvPr id="1026" name="Picture 2" descr="wecab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72" y="3789040"/>
            <a:ext cx="2304256" cy="7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77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Business Model</a:t>
            </a:r>
            <a:endParaRPr kumimoji="0" lang="en-US" altLang="ko-KR" sz="4000" b="1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992560" y="1700808"/>
            <a:ext cx="8064896" cy="4556906"/>
            <a:chOff x="748145" y="249382"/>
            <a:chExt cx="11222182" cy="6920345"/>
          </a:xfrm>
        </p:grpSpPr>
        <p:sp>
          <p:nvSpPr>
            <p:cNvPr id="29" name="직사각형 28"/>
            <p:cNvSpPr/>
            <p:nvPr/>
          </p:nvSpPr>
          <p:spPr>
            <a:xfrm>
              <a:off x="748145" y="249382"/>
              <a:ext cx="11222182" cy="69203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664398" y="913472"/>
              <a:ext cx="9455408" cy="5592164"/>
              <a:chOff x="1278566" y="840647"/>
              <a:chExt cx="9455408" cy="5592164"/>
            </a:xfrm>
          </p:grpSpPr>
          <p:sp>
            <p:nvSpPr>
              <p:cNvPr id="31" name="타원 30"/>
              <p:cNvSpPr/>
              <p:nvPr/>
            </p:nvSpPr>
            <p:spPr>
              <a:xfrm>
                <a:off x="1278566" y="840647"/>
                <a:ext cx="1899139" cy="1899139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 b="1" dirty="0"/>
                  <a:t>자동차업체</a:t>
                </a:r>
              </a:p>
            </p:txBody>
          </p:sp>
          <p:sp>
            <p:nvSpPr>
              <p:cNvPr id="32" name="타원 31"/>
              <p:cNvSpPr/>
              <p:nvPr/>
            </p:nvSpPr>
            <p:spPr>
              <a:xfrm>
                <a:off x="1278566" y="4533672"/>
                <a:ext cx="1899139" cy="1899139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 b="1" dirty="0"/>
                  <a:t>보험사</a:t>
                </a:r>
              </a:p>
            </p:txBody>
          </p:sp>
          <p:sp>
            <p:nvSpPr>
              <p:cNvPr id="34" name="타원 33"/>
              <p:cNvSpPr/>
              <p:nvPr/>
            </p:nvSpPr>
            <p:spPr>
              <a:xfrm>
                <a:off x="5023835" y="2479430"/>
                <a:ext cx="1899139" cy="1899139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800" b="1">
                    <a:solidFill>
                      <a:sysClr val="windowText" lastClr="000000"/>
                    </a:solidFill>
                  </a:rPr>
                  <a:t>쏘카</a:t>
                </a:r>
              </a:p>
            </p:txBody>
          </p:sp>
          <p:sp>
            <p:nvSpPr>
              <p:cNvPr id="35" name="타원 3"/>
              <p:cNvSpPr/>
              <p:nvPr/>
            </p:nvSpPr>
            <p:spPr>
              <a:xfrm>
                <a:off x="8769105" y="2479430"/>
                <a:ext cx="1964869" cy="1899139"/>
              </a:xfrm>
              <a:prstGeom prst="ellipse">
                <a:avLst/>
              </a:prstGeom>
              <a:ln w="317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ko-KR" altLang="en-US" sz="2000" b="1" dirty="0"/>
                  <a:t>고객</a:t>
                </a:r>
              </a:p>
              <a:p>
                <a:pPr algn="ctr">
                  <a:defRPr/>
                </a:pPr>
                <a:r>
                  <a:rPr lang="en-US" altLang="ko-KR" sz="1900" b="1" dirty="0"/>
                  <a:t>(</a:t>
                </a:r>
                <a:r>
                  <a:rPr lang="ko-KR" altLang="en-US" sz="1200" b="1" dirty="0"/>
                  <a:t>차 대여자</a:t>
                </a:r>
                <a:r>
                  <a:rPr lang="en-US" altLang="ko-KR" sz="1600" b="1" dirty="0"/>
                  <a:t>)</a:t>
                </a:r>
              </a:p>
            </p:txBody>
          </p:sp>
          <p:grpSp>
            <p:nvGrpSpPr>
              <p:cNvPr id="36" name="그룹 35"/>
              <p:cNvGrpSpPr/>
              <p:nvPr/>
            </p:nvGrpSpPr>
            <p:grpSpPr>
              <a:xfrm>
                <a:off x="3068411" y="1933964"/>
                <a:ext cx="2059227" cy="1495035"/>
                <a:chOff x="3068411" y="1933964"/>
                <a:chExt cx="2059227" cy="1495035"/>
              </a:xfrm>
            </p:grpSpPr>
            <p:cxnSp>
              <p:nvCxnSpPr>
                <p:cNvPr id="54" name="직선 화살표 연결선 53"/>
                <p:cNvCxnSpPr/>
                <p:nvPr/>
              </p:nvCxnSpPr>
              <p:spPr>
                <a:xfrm>
                  <a:off x="3068411" y="2325849"/>
                  <a:ext cx="1955424" cy="1103150"/>
                </a:xfrm>
                <a:prstGeom prst="straightConnector1">
                  <a:avLst/>
                </a:prstGeom>
                <a:ln w="38100">
                  <a:solidFill>
                    <a:schemeClr val="dk1"/>
                  </a:solidFill>
                  <a:prstDash val="sysDot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화살표 연결선 54"/>
                <p:cNvCxnSpPr/>
                <p:nvPr/>
              </p:nvCxnSpPr>
              <p:spPr>
                <a:xfrm>
                  <a:off x="3172214" y="1933964"/>
                  <a:ext cx="1955424" cy="1103150"/>
                </a:xfrm>
                <a:prstGeom prst="straightConnector1">
                  <a:avLst/>
                </a:prstGeom>
                <a:ln w="38100">
                  <a:solidFill>
                    <a:schemeClr val="dk1"/>
                  </a:solidFill>
                  <a:prstDash val="sysDot"/>
                  <a:head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/>
              <p:cNvSpPr txBox="1"/>
              <p:nvPr/>
            </p:nvSpPr>
            <p:spPr>
              <a:xfrm rot="1774341">
                <a:off x="3398868" y="2042048"/>
                <a:ext cx="1856403" cy="46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dirty="0" err="1"/>
                  <a:t>구매금</a:t>
                </a:r>
                <a:r>
                  <a:rPr lang="ko-KR" altLang="en-US" sz="1400" dirty="0"/>
                  <a:t> 지급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 rot="1774341">
                <a:off x="2802874" y="2757297"/>
                <a:ext cx="1856405" cy="46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dirty="0"/>
                  <a:t>자동차 제공</a:t>
                </a:r>
              </a:p>
            </p:txBody>
          </p:sp>
          <p:grpSp>
            <p:nvGrpSpPr>
              <p:cNvPr id="42" name="그룹 41"/>
              <p:cNvGrpSpPr/>
              <p:nvPr/>
            </p:nvGrpSpPr>
            <p:grpSpPr>
              <a:xfrm>
                <a:off x="3118002" y="4100447"/>
                <a:ext cx="6600669" cy="1382795"/>
                <a:chOff x="3118002" y="4100447"/>
                <a:chExt cx="6600669" cy="1382795"/>
              </a:xfrm>
            </p:grpSpPr>
            <p:cxnSp>
              <p:nvCxnSpPr>
                <p:cNvPr id="52" name="직선 화살표 연결선 51"/>
                <p:cNvCxnSpPr/>
                <p:nvPr/>
              </p:nvCxnSpPr>
              <p:spPr>
                <a:xfrm flipV="1">
                  <a:off x="3118002" y="4100447"/>
                  <a:ext cx="2183955" cy="1021248"/>
                </a:xfrm>
                <a:prstGeom prst="straightConnector1">
                  <a:avLst/>
                </a:prstGeom>
                <a:ln w="38100">
                  <a:solidFill>
                    <a:schemeClr val="dk1"/>
                  </a:solidFill>
                  <a:prstDash val="sysDot"/>
                  <a:head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연결선: 꺾임 60"/>
                <p:cNvCxnSpPr/>
                <p:nvPr/>
              </p:nvCxnSpPr>
              <p:spPr>
                <a:xfrm flipV="1">
                  <a:off x="3177705" y="4378569"/>
                  <a:ext cx="6540967" cy="1104672"/>
                </a:xfrm>
                <a:prstGeom prst="bentConnector2">
                  <a:avLst/>
                </a:prstGeom>
                <a:ln w="38100">
                  <a:solidFill>
                    <a:schemeClr val="dk1"/>
                  </a:solidFill>
                  <a:prstDash val="sysDot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 rot="19998406">
                <a:off x="3207745" y="4046887"/>
                <a:ext cx="1856404" cy="514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/>
                  <a:t>보험료 지급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167797" y="5603779"/>
                <a:ext cx="1856404" cy="5141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600" dirty="0"/>
                  <a:t>보험 서비스</a:t>
                </a:r>
              </a:p>
            </p:txBody>
          </p:sp>
          <p:cxnSp>
            <p:nvCxnSpPr>
              <p:cNvPr id="45" name="직선 화살표 연결선 44"/>
              <p:cNvCxnSpPr/>
              <p:nvPr/>
            </p:nvCxnSpPr>
            <p:spPr>
              <a:xfrm>
                <a:off x="3068411" y="2325849"/>
                <a:ext cx="1955424" cy="1103150"/>
              </a:xfrm>
              <a:prstGeom prst="straightConnector1">
                <a:avLst/>
              </a:prstGeom>
              <a:ln w="38100">
                <a:solidFill>
                  <a:schemeClr val="dk1"/>
                </a:solidFill>
                <a:prstDash val="sys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/>
              <p:cNvCxnSpPr/>
              <p:nvPr/>
            </p:nvCxnSpPr>
            <p:spPr>
              <a:xfrm>
                <a:off x="3172214" y="1933964"/>
                <a:ext cx="1955424" cy="1103150"/>
              </a:xfrm>
              <a:prstGeom prst="straightConnector1">
                <a:avLst/>
              </a:prstGeom>
              <a:ln w="38100">
                <a:solidFill>
                  <a:schemeClr val="dk1"/>
                </a:solidFill>
                <a:prstDash val="sysDot"/>
                <a:head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>
              <a:xfrm>
                <a:off x="6984605" y="3232197"/>
                <a:ext cx="1779548" cy="381918"/>
                <a:chOff x="6984605" y="3232197"/>
                <a:chExt cx="1779548" cy="381918"/>
              </a:xfrm>
            </p:grpSpPr>
            <p:cxnSp>
              <p:nvCxnSpPr>
                <p:cNvPr id="50" name="직선 화살표 연결선 49"/>
                <p:cNvCxnSpPr/>
                <p:nvPr/>
              </p:nvCxnSpPr>
              <p:spPr>
                <a:xfrm rot="21600000">
                  <a:off x="6984605" y="3232197"/>
                  <a:ext cx="1779548" cy="0"/>
                </a:xfrm>
                <a:prstGeom prst="straightConnector1">
                  <a:avLst/>
                </a:prstGeom>
                <a:ln w="38100">
                  <a:solidFill>
                    <a:schemeClr val="dk1"/>
                  </a:solidFill>
                  <a:prstDash val="sysDot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/>
                <p:cNvCxnSpPr/>
                <p:nvPr/>
              </p:nvCxnSpPr>
              <p:spPr>
                <a:xfrm rot="21600000">
                  <a:off x="6984605" y="3614115"/>
                  <a:ext cx="1779548" cy="0"/>
                </a:xfrm>
                <a:prstGeom prst="straightConnector1">
                  <a:avLst/>
                </a:prstGeom>
                <a:ln w="38100">
                  <a:solidFill>
                    <a:schemeClr val="dk1"/>
                  </a:solidFill>
                  <a:prstDash val="sysDot"/>
                  <a:head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/>
              <p:cNvSpPr txBox="1"/>
              <p:nvPr/>
            </p:nvSpPr>
            <p:spPr>
              <a:xfrm>
                <a:off x="6736332" y="2722049"/>
                <a:ext cx="2233033" cy="46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1400" dirty="0">
                    <a:latin typeface="+mn-ea"/>
                  </a:rPr>
                  <a:t>10</a:t>
                </a:r>
                <a:r>
                  <a:rPr lang="ko-KR" altLang="en-US" sz="1400" dirty="0">
                    <a:latin typeface="+mn-ea"/>
                  </a:rPr>
                  <a:t>분 단위로 대여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905446" y="3677657"/>
                <a:ext cx="1994116" cy="46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ko-KR" altLang="en-US" sz="1400" dirty="0"/>
                  <a:t>대여 요금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6708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Case 5. </a:t>
            </a:r>
            <a:r>
              <a:rPr kumimoji="0" lang="en-US" altLang="ko-KR" sz="4000" dirty="0" err="1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Paypal</a:t>
            </a:r>
            <a:endParaRPr kumimoji="0" lang="en-US" altLang="ko-KR" sz="2400" dirty="0">
              <a:solidFill>
                <a:srgbClr val="FFFF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43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1. Overview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536" y="1556792"/>
            <a:ext cx="8280920" cy="37856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PayPal is a type of escrow service that brokers transactions between buyers and sellers. It provides a payment service platform in which the buyer pays money to PayPal and PayPal pays the money to the seller.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 e-commerce through online open markets increased, consumer damage caused by fraudulent behavior by unverified sellers increased rapidly. PayPal is helping to revitalize e-commerce by providing a payment system that can reduce such damage to consumers.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It also provides services for overseas remittances.</a:t>
            </a:r>
          </a:p>
        </p:txBody>
      </p:sp>
    </p:spTree>
    <p:extLst>
      <p:ext uri="{BB962C8B-B14F-4D97-AF65-F5344CB8AC3E}">
        <p14:creationId xmlns:p14="http://schemas.microsoft.com/office/powerpoint/2010/main" val="352559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Service Flow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44688" y="1459632"/>
            <a:ext cx="532859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24636496" descr="EMB00006de02b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1459632"/>
            <a:ext cx="7488832" cy="4417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59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1. Overview(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개요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48544" y="1700808"/>
            <a:ext cx="7848872" cy="37261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파리 시내와 공항간 택시 운송을 고유하는 서비스</a:t>
            </a:r>
            <a:endParaRPr lang="en-US" altLang="ko-KR" sz="2000" dirty="0">
              <a:solidFill>
                <a:schemeClr val="tx2">
                  <a:lumMod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2">
                  <a:lumMod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소비자가 장소와 운송 시각을 설정하여 예약과 결제를 하면 택시를 파견하여 비슷한 구역과 시각에 예약한 사람들을 함께 태우고 오는 방식</a:t>
            </a:r>
            <a:endParaRPr lang="en-US" altLang="ko-KR" sz="2000" dirty="0">
              <a:solidFill>
                <a:schemeClr val="tx2">
                  <a:lumMod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2">
                  <a:lumMod val="25000"/>
                </a:schemeClr>
              </a:solidFill>
              <a:latin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최대 </a:t>
            </a:r>
            <a:r>
              <a:rPr lang="en-US" altLang="ko-KR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3</a:t>
            </a:r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명이 </a:t>
            </a:r>
            <a:r>
              <a:rPr lang="ko-KR" altLang="en-US" sz="2000" dirty="0" err="1">
                <a:solidFill>
                  <a:schemeClr val="tx2">
                    <a:lumMod val="25000"/>
                  </a:schemeClr>
                </a:solidFill>
                <a:latin typeface="+mn-ea"/>
              </a:rPr>
              <a:t>탑승가능한</a:t>
            </a:r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 공유 서비스 외에도 최대 </a:t>
            </a:r>
            <a:r>
              <a:rPr lang="en-US" altLang="ko-KR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6</a:t>
            </a:r>
            <a:r>
              <a:rPr lang="ko-KR" altLang="en-US" sz="2000" dirty="0">
                <a:solidFill>
                  <a:schemeClr val="tx2">
                    <a:lumMod val="25000"/>
                  </a:schemeClr>
                </a:solidFill>
                <a:latin typeface="+mn-ea"/>
              </a:rPr>
              <a:t>인이 탑승 가능한 전세 서비스도 제공</a:t>
            </a:r>
            <a:endParaRPr lang="en-US" altLang="ko-KR" sz="2000" dirty="0">
              <a:solidFill>
                <a:schemeClr val="tx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1850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312120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1. Overview(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개요</a:t>
            </a:r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)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04528" y="1268760"/>
            <a:ext cx="87129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Unique service for taxi transportation between Paris city and airport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When consumers set the place and time of transportation, make reservations and payments, a taxi is dispatched to bring people who booked in similar areas and times to come together.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/>
              <a:t>In addition to the shared service for up to 3 passengers, a charter service for up to 6 passengers is also provided.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 dirty="0">
              <a:solidFill>
                <a:schemeClr val="tx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15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</a:t>
            </a:r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비즈니스 모델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AutoShape 243"/>
          <p:cNvSpPr>
            <a:spLocks noChangeArrowheads="1"/>
          </p:cNvSpPr>
          <p:nvPr/>
        </p:nvSpPr>
        <p:spPr bwMode="gray">
          <a:xfrm>
            <a:off x="854404" y="1663185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제공 가치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54404" y="2310648"/>
            <a:ext cx="1932496" cy="4070680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기존 택시보다 </a:t>
            </a:r>
            <a:r>
              <a:rPr lang="en-US" altLang="ko-KR" sz="1200" dirty="0">
                <a:latin typeface="+mn-ea"/>
              </a:rPr>
              <a:t>60% </a:t>
            </a:r>
            <a:r>
              <a:rPr lang="ko-KR" altLang="en-US" sz="1200" dirty="0">
                <a:latin typeface="+mn-ea"/>
              </a:rPr>
              <a:t>저렴한 가격의 운송 서비스 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기타 대중교통을 이용하는 것 보다 편리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>
                <a:latin typeface="+mn-ea"/>
              </a:rPr>
              <a:t>탑승하기 편한 장소 픽업 그리고 </a:t>
            </a:r>
            <a:r>
              <a:rPr lang="en-US" altLang="ko-KR" sz="1200" dirty="0">
                <a:latin typeface="+mn-ea"/>
              </a:rPr>
              <a:t>24</a:t>
            </a:r>
            <a:r>
              <a:rPr lang="ko-KR" altLang="en-US" sz="1200" dirty="0">
                <a:latin typeface="+mn-ea"/>
              </a:rPr>
              <a:t>시간 운영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latin typeface="+mn-ea"/>
              </a:rPr>
              <a:t>사회적으로 교통량 감소 효과</a:t>
            </a:r>
            <a:endParaRPr lang="en-US" altLang="ko-KR" sz="1200" dirty="0">
              <a:latin typeface="+mn-ea"/>
            </a:endParaRPr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gray">
          <a:xfrm>
            <a:off x="2919160" y="1671137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수익구조</a:t>
            </a:r>
          </a:p>
        </p:txBody>
      </p:sp>
      <p:sp>
        <p:nvSpPr>
          <p:cNvPr id="9" name="AutoShape 243"/>
          <p:cNvSpPr>
            <a:spLocks noChangeArrowheads="1"/>
          </p:cNvSpPr>
          <p:nvPr/>
        </p:nvSpPr>
        <p:spPr bwMode="gray">
          <a:xfrm>
            <a:off x="5028728" y="1708761"/>
            <a:ext cx="1985307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자원</a:t>
            </a:r>
          </a:p>
        </p:txBody>
      </p:sp>
      <p:sp>
        <p:nvSpPr>
          <p:cNvPr id="10" name="AutoShape 243"/>
          <p:cNvSpPr>
            <a:spLocks noChangeArrowheads="1"/>
          </p:cNvSpPr>
          <p:nvPr/>
        </p:nvSpPr>
        <p:spPr bwMode="gray">
          <a:xfrm>
            <a:off x="7185248" y="1708761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프로세스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94911" y="2348880"/>
            <a:ext cx="2015330" cy="4032448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+mn-ea"/>
              </a:rPr>
              <a:t>고정요금</a:t>
            </a:r>
            <a:r>
              <a:rPr lang="ko-KR" altLang="en-US" sz="1600" dirty="0">
                <a:latin typeface="+mn-ea"/>
              </a:rPr>
              <a:t> 부과</a:t>
            </a:r>
            <a:endParaRPr lang="en-US" altLang="ko-KR" sz="1600" dirty="0">
              <a:latin typeface="+mn-ea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일반 택시 요금의 </a:t>
            </a:r>
            <a:r>
              <a:rPr lang="en-US" altLang="ko-KR" sz="1600" dirty="0">
                <a:latin typeface="+mn-ea"/>
              </a:rPr>
              <a:t>60%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옵션은 어린이용 </a:t>
            </a:r>
            <a:r>
              <a:rPr lang="ko-KR" altLang="en-US" sz="1600" dirty="0" err="1">
                <a:latin typeface="+mn-ea"/>
              </a:rPr>
              <a:t>카시트</a:t>
            </a:r>
            <a:r>
              <a:rPr lang="ko-KR" altLang="en-US" sz="1600" dirty="0">
                <a:latin typeface="+mn-ea"/>
              </a:rPr>
              <a:t> 등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28463" y="2305026"/>
            <a:ext cx="2032703" cy="4076302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프랑스 택시 중개 </a:t>
            </a:r>
            <a:r>
              <a:rPr lang="ko-KR" altLang="en-US" sz="1200" dirty="0" err="1">
                <a:latin typeface="+mn-ea"/>
              </a:rPr>
              <a:t>판견업체인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G7</a:t>
            </a:r>
            <a:r>
              <a:rPr lang="ko-KR" altLang="en-US" sz="1200" dirty="0">
                <a:latin typeface="+mn-ea"/>
              </a:rPr>
              <a:t>의 자회사로 모회사의 자원을 활용하여 서비스 제공</a:t>
            </a:r>
            <a:r>
              <a:rPr lang="en-US" altLang="ko-KR" sz="1200" dirty="0">
                <a:latin typeface="+mn-ea"/>
              </a:rPr>
              <a:t>. 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모회사가 기존에 구축해놓은 </a:t>
            </a:r>
            <a:r>
              <a:rPr lang="ko-KR" altLang="en-US" sz="1200" dirty="0" err="1">
                <a:latin typeface="+mn-ea"/>
              </a:rPr>
              <a:t>파견서비스</a:t>
            </a:r>
            <a:r>
              <a:rPr lang="ko-KR" altLang="en-US" sz="1200" dirty="0">
                <a:latin typeface="+mn-ea"/>
              </a:rPr>
              <a:t> 네트워크는 </a:t>
            </a:r>
            <a:r>
              <a:rPr lang="ko-KR" altLang="en-US" sz="1200" dirty="0" err="1">
                <a:latin typeface="+mn-ea"/>
              </a:rPr>
              <a:t>위캡이</a:t>
            </a:r>
            <a:r>
              <a:rPr lang="ko-KR" altLang="en-US" sz="1200" dirty="0">
                <a:latin typeface="+mn-ea"/>
              </a:rPr>
              <a:t> 큰 투자없이 택시를 파견하고 관리할 수 있는 기반이 됨</a:t>
            </a:r>
            <a:endParaRPr lang="en-US" altLang="ko-KR" sz="1200" dirty="0">
              <a:latin typeface="+mn-ea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79388" y="2334204"/>
            <a:ext cx="2094092" cy="4047124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공항과 파리 및 파리 근교 구간만을 대상으로 공유 서비스를 제공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>
                <a:latin typeface="+mn-ea"/>
              </a:rPr>
              <a:t>범위를 한정해서 공유 서비스가 가능</a:t>
            </a: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+mn-ea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환경 친화성 </a:t>
            </a:r>
            <a:r>
              <a:rPr lang="en-US" altLang="ko-KR" sz="1200" dirty="0">
                <a:latin typeface="+mn-ea"/>
              </a:rPr>
              <a:t>– </a:t>
            </a:r>
            <a:r>
              <a:rPr lang="ko-KR" altLang="en-US" sz="1200" dirty="0" err="1">
                <a:latin typeface="+mn-ea"/>
              </a:rPr>
              <a:t>하이브리드</a:t>
            </a:r>
            <a:r>
              <a:rPr lang="ko-KR" altLang="en-US" sz="1200" dirty="0">
                <a:latin typeface="+mn-ea"/>
              </a:rPr>
              <a:t> 자동차 운영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더불어 제 </a:t>
            </a:r>
            <a:r>
              <a:rPr lang="en-US" altLang="ko-KR" sz="1200" dirty="0">
                <a:latin typeface="+mn-ea"/>
              </a:rPr>
              <a:t>3</a:t>
            </a:r>
            <a:r>
              <a:rPr lang="ko-KR" altLang="en-US" sz="1200" dirty="0">
                <a:latin typeface="+mn-ea"/>
              </a:rPr>
              <a:t>세계의 산림을 보호하는 환경단체 </a:t>
            </a:r>
            <a:r>
              <a:rPr lang="ko-KR" altLang="en-US" sz="1200" dirty="0" err="1">
                <a:latin typeface="+mn-ea"/>
              </a:rPr>
              <a:t>엔볼</a:t>
            </a:r>
            <a:r>
              <a:rPr lang="ko-KR" altLang="en-US" sz="1200">
                <a:latin typeface="+mn-ea"/>
              </a:rPr>
              <a:t> 버터와 제휴하여 후원</a:t>
            </a:r>
            <a:endParaRPr lang="en-US" altLang="ko-KR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876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60512" y="1696490"/>
            <a:ext cx="8856984" cy="353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wecab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43" y="2790889"/>
            <a:ext cx="2304256" cy="7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 flipV="1">
            <a:off x="5804832" y="2763342"/>
            <a:ext cx="1512626" cy="232808"/>
            <a:chOff x="3152800" y="1736507"/>
            <a:chExt cx="1008112" cy="288032"/>
          </a:xfrm>
        </p:grpSpPr>
        <p:cxnSp>
          <p:nvCxnSpPr>
            <p:cNvPr id="9" name="직선 화살표 연결선 8"/>
            <p:cNvCxnSpPr/>
            <p:nvPr/>
          </p:nvCxnSpPr>
          <p:spPr>
            <a:xfrm flipH="1">
              <a:off x="3152800" y="1736507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3152800" y="2024539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66944" y="3593829"/>
            <a:ext cx="210185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Aggregate</a:t>
            </a:r>
          </a:p>
          <a:p>
            <a:pPr algn="ctr"/>
            <a:r>
              <a:rPr lang="en-US" altLang="ko-KR" sz="1100" dirty="0">
                <a:latin typeface="+mj-ea"/>
                <a:ea typeface="+mj-ea"/>
              </a:rPr>
              <a:t>shared passenger information</a:t>
            </a:r>
          </a:p>
          <a:p>
            <a:pPr algn="ctr"/>
            <a:r>
              <a:rPr lang="en-US" altLang="ko-KR" sz="1100" dirty="0">
                <a:latin typeface="+mj-ea"/>
                <a:ea typeface="+mj-ea"/>
              </a:rPr>
              <a:t>by time and location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152800" y="2578315"/>
            <a:ext cx="2561215" cy="171478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 flipV="1">
            <a:off x="5818524" y="3870941"/>
            <a:ext cx="1512626" cy="232808"/>
            <a:chOff x="3152800" y="1736507"/>
            <a:chExt cx="1008112" cy="288032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3152800" y="1736507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152800" y="2024539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495969" y="2636912"/>
            <a:ext cx="1633495" cy="467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Share Service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Customer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495969" y="3753602"/>
            <a:ext cx="1633495" cy="467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Charter Service</a:t>
            </a:r>
          </a:p>
          <a:p>
            <a:pPr algn="ctr"/>
            <a:r>
              <a:rPr lang="en-US" altLang="ko-K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Customer</a:t>
            </a:r>
            <a:endParaRPr lang="ko-KR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10367" y="3599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</a:rPr>
              <a:t>Send taxi</a:t>
            </a:r>
            <a:endParaRPr lang="ko-KR" altLang="en-US" sz="1100" dirty="0">
              <a:latin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9773" y="4112141"/>
            <a:ext cx="1749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Reservation information,</a:t>
            </a:r>
          </a:p>
          <a:p>
            <a:pPr algn="ctr"/>
            <a:r>
              <a:rPr lang="en-US" altLang="ko-KR" sz="1100" dirty="0">
                <a:latin typeface="+mj-ea"/>
                <a:ea typeface="+mj-ea"/>
              </a:rPr>
              <a:t>transport charge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753582" y="2996952"/>
            <a:ext cx="17491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</a:rPr>
              <a:t>Reservation information,</a:t>
            </a:r>
          </a:p>
          <a:p>
            <a:pPr algn="ctr"/>
            <a:r>
              <a:rPr lang="en-US" altLang="ko-KR" sz="1100" dirty="0">
                <a:latin typeface="+mj-ea"/>
              </a:rPr>
              <a:t>transport charge</a:t>
            </a:r>
            <a:endParaRPr lang="ko-KR" altLang="en-US" sz="1100" dirty="0">
              <a:latin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73059" y="2513038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Send taxi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97199" y="2970462"/>
            <a:ext cx="16081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Transfer sending info.,</a:t>
            </a:r>
          </a:p>
          <a:p>
            <a:pPr algn="ctr"/>
            <a:r>
              <a:rPr lang="en-US" altLang="ko-KR" sz="1100" dirty="0">
                <a:latin typeface="+mj-ea"/>
                <a:ea typeface="+mj-ea"/>
              </a:rPr>
              <a:t>Transport charge</a:t>
            </a:r>
            <a:endParaRPr lang="ko-KR" altLang="en-US" sz="1100" dirty="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90700" y="3396200"/>
            <a:ext cx="128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taxi driv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8" y="2791641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9592" y="3913144"/>
            <a:ext cx="10081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  <a:ea typeface="+mn-ea"/>
              </a:rPr>
              <a:t>Taxi Driver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4752710" y="764035"/>
            <a:ext cx="30945" cy="7089069"/>
          </a:xfrm>
          <a:prstGeom prst="bentConnector3">
            <a:avLst>
              <a:gd name="adj1" fmla="val 17005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5400000" flipH="1" flipV="1">
            <a:off x="4690818" y="-974274"/>
            <a:ext cx="154729" cy="7089069"/>
          </a:xfrm>
          <a:prstGeom prst="bentConnector3">
            <a:avLst>
              <a:gd name="adj1" fmla="val 3585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07186" y="183734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  <a:ea typeface="+mj-ea"/>
              </a:rPr>
              <a:t>Transport Service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07183" y="4823574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+mj-ea"/>
              </a:rPr>
              <a:t>Transport Service</a:t>
            </a:r>
            <a:endParaRPr lang="ko-KR" altLang="en-US" sz="1100" dirty="0">
              <a:latin typeface="+mj-ea"/>
            </a:endParaRPr>
          </a:p>
        </p:txBody>
      </p:sp>
      <p:sp>
        <p:nvSpPr>
          <p:cNvPr id="39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b="1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Business Model</a:t>
            </a:r>
            <a:endParaRPr kumimoji="0" lang="en-US" altLang="ko-KR" sz="4000" b="1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9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60512" y="1696490"/>
            <a:ext cx="8856984" cy="35327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ko-KR" altLang="en-US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비즈니스 모델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pic>
        <p:nvPicPr>
          <p:cNvPr id="5" name="Picture 2" descr="wecab logo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743" y="2790889"/>
            <a:ext cx="2304256" cy="71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/>
          <p:cNvGrpSpPr/>
          <p:nvPr/>
        </p:nvGrpSpPr>
        <p:grpSpPr>
          <a:xfrm flipV="1">
            <a:off x="5804832" y="2763342"/>
            <a:ext cx="1512626" cy="232808"/>
            <a:chOff x="3152800" y="1736507"/>
            <a:chExt cx="1008112" cy="288032"/>
          </a:xfrm>
        </p:grpSpPr>
        <p:cxnSp>
          <p:nvCxnSpPr>
            <p:cNvPr id="9" name="직선 화살표 연결선 8"/>
            <p:cNvCxnSpPr/>
            <p:nvPr/>
          </p:nvCxnSpPr>
          <p:spPr>
            <a:xfrm flipH="1">
              <a:off x="3152800" y="1736507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3152800" y="2024539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877500" y="3593829"/>
            <a:ext cx="1080745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+mj-ea"/>
                <a:ea typeface="+mj-ea"/>
              </a:rPr>
              <a:t>시간별</a:t>
            </a:r>
            <a:r>
              <a:rPr lang="ko-KR" altLang="en-US" sz="1100" dirty="0">
                <a:latin typeface="+mj-ea"/>
                <a:ea typeface="+mj-ea"/>
              </a:rPr>
              <a:t> </a:t>
            </a:r>
            <a:r>
              <a:rPr lang="ko-KR" altLang="en-US" sz="1100" dirty="0" err="1">
                <a:latin typeface="+mj-ea"/>
                <a:ea typeface="+mj-ea"/>
              </a:rPr>
              <a:t>위치별</a:t>
            </a:r>
            <a:endParaRPr lang="en-US" altLang="ko-KR" sz="1100" dirty="0"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공유 승객</a:t>
            </a:r>
            <a:endParaRPr lang="en-US" altLang="ko-KR" sz="1100" dirty="0">
              <a:latin typeface="+mj-ea"/>
              <a:ea typeface="+mj-ea"/>
            </a:endParaRPr>
          </a:p>
          <a:p>
            <a:pPr algn="ctr"/>
            <a:r>
              <a:rPr lang="ko-KR" altLang="en-US" sz="1100" dirty="0">
                <a:latin typeface="+mj-ea"/>
                <a:ea typeface="+mj-ea"/>
              </a:rPr>
              <a:t>정보 종합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52800" y="2578315"/>
            <a:ext cx="2561215" cy="171478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ea"/>
              <a:ea typeface="+mj-ea"/>
            </a:endParaRPr>
          </a:p>
        </p:txBody>
      </p:sp>
      <p:grpSp>
        <p:nvGrpSpPr>
          <p:cNvPr id="13" name="그룹 12"/>
          <p:cNvGrpSpPr/>
          <p:nvPr/>
        </p:nvGrpSpPr>
        <p:grpSpPr>
          <a:xfrm flipV="1">
            <a:off x="5818524" y="3870941"/>
            <a:ext cx="1512626" cy="232808"/>
            <a:chOff x="3152800" y="1736507"/>
            <a:chExt cx="1008112" cy="288032"/>
          </a:xfrm>
        </p:grpSpPr>
        <p:cxnSp>
          <p:nvCxnSpPr>
            <p:cNvPr id="14" name="직선 화살표 연결선 13"/>
            <p:cNvCxnSpPr/>
            <p:nvPr/>
          </p:nvCxnSpPr>
          <p:spPr>
            <a:xfrm flipH="1">
              <a:off x="3152800" y="1736507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/>
            <p:nvPr/>
          </p:nvCxnSpPr>
          <p:spPr>
            <a:xfrm>
              <a:off x="3152800" y="2024539"/>
              <a:ext cx="100811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직사각형 15"/>
          <p:cNvSpPr/>
          <p:nvPr/>
        </p:nvSpPr>
        <p:spPr>
          <a:xfrm>
            <a:off x="7495969" y="2636912"/>
            <a:ext cx="1633495" cy="467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공유서비스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이용자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495969" y="3753602"/>
            <a:ext cx="1633495" cy="46748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전세서비스</a:t>
            </a:r>
            <a:endParaRPr lang="en-US" altLang="ko-KR" sz="12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이용자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0367" y="35994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j-ea"/>
                <a:ea typeface="+mj-ea"/>
              </a:rPr>
              <a:t>택시 파견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8237" y="4145074"/>
            <a:ext cx="1252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+mj-ea"/>
                <a:ea typeface="+mj-ea"/>
              </a:rPr>
              <a:t>예약정보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 err="1">
                <a:latin typeface="+mj-ea"/>
                <a:ea typeface="+mj-ea"/>
              </a:rPr>
              <a:t>운임료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02047" y="3055101"/>
            <a:ext cx="12522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+mj-ea"/>
                <a:ea typeface="+mj-ea"/>
              </a:rPr>
              <a:t>예약정보</a:t>
            </a:r>
            <a:r>
              <a:rPr lang="en-US" altLang="ko-KR" sz="1100" dirty="0">
                <a:latin typeface="+mj-ea"/>
                <a:ea typeface="+mj-ea"/>
              </a:rPr>
              <a:t>, </a:t>
            </a:r>
            <a:r>
              <a:rPr lang="ko-KR" altLang="en-US" sz="1100" dirty="0" err="1">
                <a:latin typeface="+mj-ea"/>
                <a:ea typeface="+mj-ea"/>
              </a:rPr>
              <a:t>운임료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1836" y="251303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latin typeface="+mj-ea"/>
                <a:ea typeface="+mj-ea"/>
              </a:rPr>
              <a:t>택시 파견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886783" y="2970462"/>
            <a:ext cx="11112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+mj-ea"/>
                <a:ea typeface="+mj-ea"/>
              </a:rPr>
              <a:t>파견정보</a:t>
            </a:r>
            <a:r>
              <a:rPr lang="ko-KR" altLang="en-US" sz="1100" dirty="0">
                <a:latin typeface="+mj-ea"/>
                <a:ea typeface="+mj-ea"/>
              </a:rPr>
              <a:t> 전송</a:t>
            </a:r>
            <a:r>
              <a:rPr lang="en-US" altLang="ko-KR" sz="1100" dirty="0">
                <a:latin typeface="+mj-ea"/>
                <a:ea typeface="+mj-ea"/>
              </a:rPr>
              <a:t>,</a:t>
            </a:r>
          </a:p>
          <a:p>
            <a:pPr algn="ctr"/>
            <a:r>
              <a:rPr lang="ko-KR" altLang="en-US" sz="1100" dirty="0" err="1">
                <a:latin typeface="+mj-ea"/>
                <a:ea typeface="+mj-ea"/>
              </a:rPr>
              <a:t>운임료</a:t>
            </a:r>
            <a:endParaRPr lang="ko-KR" altLang="en-US" sz="1100" dirty="0">
              <a:latin typeface="+mj-ea"/>
              <a:ea typeface="+mj-ea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H="1">
            <a:off x="1790700" y="3396200"/>
            <a:ext cx="12881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taxi driver png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88" y="2791641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719592" y="3913144"/>
            <a:ext cx="100811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latin typeface="+mn-ea"/>
                <a:ea typeface="+mn-ea"/>
              </a:rPr>
              <a:t>택시업자</a:t>
            </a:r>
            <a:endParaRPr lang="ko-KR" altLang="en-US" sz="1200" b="1" dirty="0">
              <a:latin typeface="+mn-ea"/>
              <a:ea typeface="+mn-ea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rot="16200000" flipH="1">
            <a:off x="4752710" y="764035"/>
            <a:ext cx="30945" cy="7089069"/>
          </a:xfrm>
          <a:prstGeom prst="bentConnector3">
            <a:avLst>
              <a:gd name="adj1" fmla="val 170058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5400000" flipH="1" flipV="1">
            <a:off x="4690818" y="-974274"/>
            <a:ext cx="154729" cy="7089069"/>
          </a:xfrm>
          <a:prstGeom prst="bentConnector3">
            <a:avLst>
              <a:gd name="adj1" fmla="val 3585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08360" y="183734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+mj-ea"/>
                <a:ea typeface="+mj-ea"/>
              </a:rPr>
              <a:t>운송서비스</a:t>
            </a:r>
            <a:endParaRPr lang="ko-KR" altLang="en-US" sz="1100" dirty="0">
              <a:latin typeface="+mj-ea"/>
              <a:ea typeface="+mj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8360" y="4823574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 err="1">
                <a:latin typeface="+mj-ea"/>
                <a:ea typeface="+mj-ea"/>
              </a:rPr>
              <a:t>운송서비스</a:t>
            </a:r>
            <a:endParaRPr lang="ko-KR" altLang="en-US" sz="11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6064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128464" y="116630"/>
            <a:ext cx="9633072" cy="6598493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3081" name="TextBox 133"/>
          <p:cNvSpPr txBox="1">
            <a:spLocks noChangeArrowheads="1"/>
          </p:cNvSpPr>
          <p:nvPr/>
        </p:nvSpPr>
        <p:spPr bwMode="auto">
          <a:xfrm>
            <a:off x="128464" y="2754158"/>
            <a:ext cx="96330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4000" dirty="0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Case 4. </a:t>
            </a:r>
            <a:r>
              <a:rPr kumimoji="0" lang="en-US" altLang="ko-KR" sz="4000" dirty="0" err="1">
                <a:solidFill>
                  <a:srgbClr val="FFFF00"/>
                </a:solidFill>
                <a:latin typeface="Arial" charset="0"/>
                <a:ea typeface="HY견고딕" pitchFamily="18" charset="-127"/>
                <a:cs typeface="Arial" charset="0"/>
              </a:rPr>
              <a:t>SoCar</a:t>
            </a:r>
            <a:endParaRPr kumimoji="0" lang="en-US" altLang="ko-KR" sz="2400" dirty="0">
              <a:solidFill>
                <a:srgbClr val="FFFF00"/>
              </a:solidFill>
              <a:latin typeface="+mn-ea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29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1. Overview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76536" y="1628800"/>
            <a:ext cx="8280920" cy="42165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Car sharing service through smartphone application (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스마트폰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애플리케이션을 통해 </a:t>
            </a:r>
            <a:r>
              <a:rPr lang="ko-KR" altLang="en-US" b="1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카 </a:t>
            </a:r>
            <a:r>
              <a:rPr lang="ko-KR" altLang="en-US" b="1" dirty="0" err="1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셰어링</a:t>
            </a:r>
            <a:r>
              <a:rPr lang="ko-KR" altLang="en-US" b="1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서비스를 제공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2">
                  <a:lumMod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Unlike conventional services,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Socar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allows car rental times to be subdivided, allowing a large number of people to share a car per day ( 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 서비스와 달리 </a:t>
            </a:r>
            <a:r>
              <a:rPr lang="ko-KR" altLang="en-US" dirty="0" err="1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쏘카는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자동차 대여 시간을 세분화 할 수 있도록 만들어 하루에도 많은 수의 사람들이 자동차를 공유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000" dirty="0">
              <a:solidFill>
                <a:schemeClr val="tx2">
                  <a:lumMod val="25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Motto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I dream of a society where more people share cars than people who own cars (</a:t>
            </a:r>
            <a:r>
              <a:rPr lang="ko-KR" altLang="en-US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차를 소유하는 사람보다 차를 공유하는 사람들이 더 많아지는 사회를 꿈꾼다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618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33"/>
          <p:cNvSpPr txBox="1">
            <a:spLocks noChangeArrowheads="1"/>
          </p:cNvSpPr>
          <p:nvPr/>
        </p:nvSpPr>
        <p:spPr bwMode="auto">
          <a:xfrm>
            <a:off x="344488" y="452862"/>
            <a:ext cx="799288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0" lang="en-US" altLang="ko-KR" sz="4000" u="sng" dirty="0">
                <a:solidFill>
                  <a:srgbClr val="0000FF"/>
                </a:solidFill>
                <a:latin typeface="Arial" charset="0"/>
                <a:ea typeface="HY견고딕" pitchFamily="18" charset="-127"/>
                <a:cs typeface="Arial" charset="0"/>
              </a:rPr>
              <a:t>2. Business Model</a:t>
            </a:r>
            <a:endParaRPr kumimoji="0" lang="en-US" altLang="ko-KR" sz="4000" u="sng" dirty="0">
              <a:solidFill>
                <a:srgbClr val="FF0000"/>
              </a:solidFill>
              <a:latin typeface="Arial" charset="0"/>
              <a:ea typeface="HY견고딕" pitchFamily="18" charset="-127"/>
              <a:cs typeface="Arial" charset="0"/>
            </a:endParaRPr>
          </a:p>
        </p:txBody>
      </p:sp>
      <p:sp>
        <p:nvSpPr>
          <p:cNvPr id="6" name="AutoShape 243"/>
          <p:cNvSpPr>
            <a:spLocks noChangeArrowheads="1"/>
          </p:cNvSpPr>
          <p:nvPr/>
        </p:nvSpPr>
        <p:spPr bwMode="gray">
          <a:xfrm>
            <a:off x="854404" y="1663185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제공 가치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854404" y="2310648"/>
            <a:ext cx="1932496" cy="4070680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단시간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동안 차량을 필요로 하는 고객들의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니즈를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만족시키는 서비스와 편리성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(Service and convenience that satisfy the needs of customers who need a vehicle for a short time)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차량 반납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편도서비스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(One-way vehicle return service )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Door2Door Service</a:t>
            </a:r>
          </a:p>
          <a:p>
            <a:pPr marL="171450" indent="-171450">
              <a:lnSpc>
                <a:spcPct val="120000"/>
              </a:lnSpc>
              <a:buFontTx/>
              <a:buChar char="-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경제적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가계비용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절감효과 및 대기환경 개선 효과 </a:t>
            </a:r>
            <a:r>
              <a:rPr lang="en-US" altLang="ko-KR" sz="11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(Economical store cost reduction effect and air environment improvement effect)</a:t>
            </a:r>
          </a:p>
        </p:txBody>
      </p:sp>
      <p:sp>
        <p:nvSpPr>
          <p:cNvPr id="8" name="AutoShape 243"/>
          <p:cNvSpPr>
            <a:spLocks noChangeArrowheads="1"/>
          </p:cNvSpPr>
          <p:nvPr/>
        </p:nvSpPr>
        <p:spPr bwMode="gray">
          <a:xfrm>
            <a:off x="2919160" y="1671137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수익구조</a:t>
            </a:r>
          </a:p>
        </p:txBody>
      </p:sp>
      <p:sp>
        <p:nvSpPr>
          <p:cNvPr id="9" name="AutoShape 243"/>
          <p:cNvSpPr>
            <a:spLocks noChangeArrowheads="1"/>
          </p:cNvSpPr>
          <p:nvPr/>
        </p:nvSpPr>
        <p:spPr bwMode="gray">
          <a:xfrm>
            <a:off x="5028728" y="1708761"/>
            <a:ext cx="1985307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자원</a:t>
            </a:r>
          </a:p>
        </p:txBody>
      </p:sp>
      <p:sp>
        <p:nvSpPr>
          <p:cNvPr id="10" name="AutoShape 243"/>
          <p:cNvSpPr>
            <a:spLocks noChangeArrowheads="1"/>
          </p:cNvSpPr>
          <p:nvPr/>
        </p:nvSpPr>
        <p:spPr bwMode="gray">
          <a:xfrm>
            <a:off x="7185248" y="1708761"/>
            <a:ext cx="1938356" cy="413861"/>
          </a:xfrm>
          <a:prstGeom prst="roundRect">
            <a:avLst>
              <a:gd name="adj" fmla="val 3149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2353"/>
                  <a:invGamma/>
                </a:schemeClr>
              </a:gs>
            </a:gsLst>
            <a:lin ang="0" scaled="1"/>
          </a:gradFill>
          <a:ln w="38100">
            <a:solidFill>
              <a:srgbClr val="FFFFFF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kumimoji="1" lang="ko-KR" altLang="en-US" sz="1600" b="1" dirty="0">
                <a:solidFill>
                  <a:schemeClr val="bg1"/>
                </a:solidFill>
                <a:latin typeface="+mn-ea"/>
                <a:ea typeface="+mn-ea"/>
                <a:cs typeface="Tahoma" pitchFamily="34" charset="0"/>
              </a:rPr>
              <a:t>핵심 프로세스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2894911" y="2348880"/>
            <a:ext cx="2015330" cy="4032448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Car rental fee per 10 minutes (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 단위의 차량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대여요금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Driving fare (90 ~ 240 won per km, depending on vehicle type)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주행요금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(Km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당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90 ~ 240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차종에 따라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Other </a:t>
            </a:r>
            <a:r>
              <a:rPr lang="en-US" altLang="ko-KR" sz="1200" dirty="0" err="1"/>
              <a:t>socar</a:t>
            </a:r>
            <a:r>
              <a:rPr lang="en-US" altLang="ko-KR" sz="1200" dirty="0"/>
              <a:t> calling service, one-way service, etc.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기타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쏘카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부름서비스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편도서비스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등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028463" y="2305026"/>
            <a:ext cx="2032703" cy="4076302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Reasonable rental rates according to various vehicle types and usage hours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차종과 이용시간에 따른 합리적인 대여 요금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Infrastructure that allows convenient vehicle return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편리하게 차량을 반납할 수 있도록 하는 인프라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179388" y="2334204"/>
            <a:ext cx="2094092" cy="4047124"/>
          </a:xfrm>
          <a:prstGeom prst="roundRect">
            <a:avLst>
              <a:gd name="adj" fmla="val 6118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Having a variety of vehicles, freely decide on rental vehicles according to the user's use and economic power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차량을 보유하여 이용자의 용도와 경제력에 따라 대여 차량을 자유롭게 결정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Socar</a:t>
            </a:r>
            <a:r>
              <a:rPr lang="en-US" altLang="ko-KR" sz="1200" dirty="0"/>
              <a:t> zones are installed in various places in each region, so customers can conveniently use them and rental costs are low.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지역마다 다양한 장소에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쏘카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존을 설치하여 고객이 편리하게 이용가능하고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대여비용이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저렴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425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14625</TotalTime>
  <Words>759</Words>
  <Application>Microsoft Office PowerPoint</Application>
  <PresentationFormat>A4 용지(210x297mm)</PresentationFormat>
  <Paragraphs>117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함초롬바탕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안 찬웅</cp:lastModifiedBy>
  <cp:revision>731</cp:revision>
  <cp:lastPrinted>2018-04-09T05:23:45Z</cp:lastPrinted>
  <dcterms:created xsi:type="dcterms:W3CDTF">2011-04-26T01:15:37Z</dcterms:created>
  <dcterms:modified xsi:type="dcterms:W3CDTF">2022-11-28T07:43:02Z</dcterms:modified>
</cp:coreProperties>
</file>