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9" r:id="rId2"/>
    <p:sldId id="450" r:id="rId3"/>
    <p:sldId id="427" r:id="rId4"/>
    <p:sldId id="447" r:id="rId5"/>
    <p:sldId id="448" r:id="rId6"/>
    <p:sldId id="430" r:id="rId7"/>
    <p:sldId id="446" r:id="rId8"/>
    <p:sldId id="428" r:id="rId9"/>
    <p:sldId id="426" r:id="rId10"/>
    <p:sldId id="425" r:id="rId11"/>
    <p:sldId id="449" r:id="rId1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DA7D9"/>
    <a:srgbClr val="FF0000"/>
    <a:srgbClr val="01FF56"/>
    <a:srgbClr val="E50BBB"/>
    <a:srgbClr val="6600CC"/>
    <a:srgbClr val="66FF99"/>
    <a:srgbClr val="FF3B3B"/>
    <a:srgbClr val="00CC00"/>
    <a:srgbClr val="FF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3468" autoAdjust="0"/>
  </p:normalViewPr>
  <p:slideViewPr>
    <p:cSldViewPr>
      <p:cViewPr varScale="1">
        <p:scale>
          <a:sx n="99" d="100"/>
          <a:sy n="99" d="100"/>
        </p:scale>
        <p:origin x="696" y="72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D1809B-33D0-4110-B41A-2C1B9F1306F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93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D1809B-33D0-4110-B41A-2C1B9F1306F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0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D1809B-33D0-4110-B41A-2C1B9F1306F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85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D1809B-33D0-4110-B41A-2C1B9F1306F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25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D1809B-33D0-4110-B41A-2C1B9F1306F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19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D1809B-33D0-4110-B41A-2C1B9F1306FE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4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nocentiv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72480" y="188640"/>
            <a:ext cx="9433048" cy="648072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00672" y="2788345"/>
            <a:ext cx="5760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Start-Up ?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72480" y="188640"/>
            <a:ext cx="9433048" cy="648072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0524" y="293689"/>
            <a:ext cx="65787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How</a:t>
            </a:r>
            <a:r>
              <a:rPr kumimoji="0" lang="ko-KR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kumimoji="0" lang="en-US" altLang="ko-KR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to Start a Start-Up</a:t>
            </a:r>
            <a:r>
              <a:rPr kumimoji="0" lang="en-US" altLang="ko-KR" sz="3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?</a:t>
            </a:r>
            <a:r>
              <a:rPr kumimoji="0" lang="en-US" altLang="ko-KR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endParaRPr kumimoji="0" lang="ko-KR" altLang="en-US" sz="3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7" y="1124744"/>
            <a:ext cx="8232893" cy="50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2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72480" y="260648"/>
            <a:ext cx="9433048" cy="6480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4728" y="872716"/>
            <a:ext cx="496855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72480" y="188640"/>
            <a:ext cx="9433048" cy="648072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0525" y="293689"/>
            <a:ext cx="215956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Start-Up ?</a:t>
            </a:r>
            <a:endParaRPr kumimoji="0" lang="ko-KR" altLang="en-US" sz="3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pSp>
        <p:nvGrpSpPr>
          <p:cNvPr id="7" name="그룹 137"/>
          <p:cNvGrpSpPr>
            <a:grpSpLocks/>
          </p:cNvGrpSpPr>
          <p:nvPr/>
        </p:nvGrpSpPr>
        <p:grpSpPr bwMode="auto">
          <a:xfrm>
            <a:off x="911065" y="1366934"/>
            <a:ext cx="8155877" cy="4985906"/>
            <a:chOff x="1784875" y="3632101"/>
            <a:chExt cx="7963046" cy="4985906"/>
          </a:xfrm>
        </p:grpSpPr>
        <p:sp>
          <p:nvSpPr>
            <p:cNvPr id="3081" name="TextBox 133"/>
            <p:cNvSpPr txBox="1">
              <a:spLocks noChangeArrowheads="1"/>
            </p:cNvSpPr>
            <p:nvPr/>
          </p:nvSpPr>
          <p:spPr bwMode="auto">
            <a:xfrm>
              <a:off x="1784875" y="3632101"/>
              <a:ext cx="7704856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A Start-up Company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(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신생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창업 기업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)</a:t>
              </a:r>
              <a:endPara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HY견고딕" pitchFamily="18" charset="-127"/>
                <a:cs typeface="Arial" charset="0"/>
              </a:endParaRPr>
            </a:p>
          </p:txBody>
        </p:sp>
        <p:sp>
          <p:nvSpPr>
            <p:cNvPr id="29" name="TextBox 133"/>
            <p:cNvSpPr txBox="1">
              <a:spLocks noChangeArrowheads="1"/>
            </p:cNvSpPr>
            <p:nvPr/>
          </p:nvSpPr>
          <p:spPr bwMode="auto">
            <a:xfrm>
              <a:off x="2043065" y="4647689"/>
              <a:ext cx="7704856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457200" marR="0" lvl="0" indent="-4572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A start-up (company) is an entrepreneurial venture which is a newly emerged business that aims to meet a marketplace need by developing a viable business model around a product, service, process or a 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platform</a:t>
              </a:r>
            </a:p>
            <a:p>
              <a:pPr marL="457200" marR="0" lvl="0" indent="-45720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HY견고딕" pitchFamily="18" charset="-127"/>
                <a:cs typeface="Arial" charset="0"/>
              </a:endParaRPr>
            </a:p>
            <a:p>
              <a:pPr marL="457200" lvl="0" indent="-457200"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2800" dirty="0">
                  <a:solidFill>
                    <a:prstClr val="white"/>
                  </a:solidFill>
                  <a:latin typeface="Arial" charset="0"/>
                  <a:ea typeface="HY견고딕" pitchFamily="18" charset="-127"/>
                  <a:cs typeface="Arial" charset="0"/>
                </a:rPr>
                <a:t>Lay the foundation for business and set up a new enterprise.(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사업의 기초를 세우고 기업을 새로이 설립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HY견고딕" pitchFamily="18" charset="-127"/>
                  <a:cs typeface="Arial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8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44488" y="644262"/>
            <a:ext cx="28083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Start-Up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35748" y="1668869"/>
            <a:ext cx="9289032" cy="43088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Present State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Start-up Success Rate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: Less than 5%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The trend is even lower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Innovative Start-up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(high value added: technology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+ knowledge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+ idea)                       Leverage Platforms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Start-up Factors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diversification of demand needs, acceleration of technological change, values of the younger generation who want to do their own business, early retirees, expansion of women's social advancement, etc.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Recently, more and more ideas are available to create high value added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Difficulty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of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Start-up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Financing +Product production + sales + distribution, direct management of all aspects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Lotto 5th place (2.2%), financial fraud (5%), traffic accidents (35.2%), three major diseases after 50 years of age (45.4%), self-employed businesses close within three years (46.9%), and five-year survival rate (27%).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49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272480" y="408266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Start-Up (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창업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2520" y="1168004"/>
            <a:ext cx="8496944" cy="52475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현주소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창업 성공률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: 5%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미만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더욱 낮아지는 추세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혁신형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창업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고부가가치 창업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: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기술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+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지식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+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아이디어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) 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플랫폼 활용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창업 요인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수요자 욕구 다양화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기술 변화의 가속화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자신의 사업을 하고 싶어하는 젊은 세대의 가치관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조기 퇴직자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여성사회진출 확대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청년 창업 장려 등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최근 고부가가치 창출이 가능한 아이디어 창업 증가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창업의 어려움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자금조달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+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제품생산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+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판매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+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유통 모든 부분을 직접 관리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로또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5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등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(2.2%),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금융사기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(5%),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교통사고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(35.2%), 50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세 이후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3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대 질병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(45.4%),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자영업자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3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년 이내 폐업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(46.9%), 5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년 생존율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(27%)</a:t>
            </a: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3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8464" y="188640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272480" y="408266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Start-Up (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창업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16496" y="1151112"/>
            <a:ext cx="9217024" cy="43088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altLang="ko-KR" sz="2000" b="1" dirty="0"/>
              <a:t>Innovative Start-up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Increased number of high value-added innovative start-ups using knowledge and technology among advanced countries (Samsung Economic Research Institute)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Technology-based start-up success rate </a:t>
            </a:r>
            <a:r>
              <a:rPr lang="en-US" altLang="ko-KR" sz="1400" b="1" dirty="0"/>
              <a:t>(75%) </a:t>
            </a:r>
            <a:r>
              <a:rPr lang="en-US" altLang="ko-KR" sz="1600" b="1" dirty="0"/>
              <a:t>vs. general start-up success rate </a:t>
            </a:r>
            <a:r>
              <a:rPr lang="en-US" altLang="ko-KR" sz="1400" b="1" dirty="0"/>
              <a:t>(32%)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600" b="1" dirty="0"/>
              <a:t>Start-up Incubator Center(</a:t>
            </a:r>
            <a:r>
              <a:rPr lang="ko-KR" altLang="en-US" sz="1600" b="1" dirty="0"/>
              <a:t>창업보육센터</a:t>
            </a:r>
            <a:r>
              <a:rPr lang="en-US" altLang="ko-KR" sz="1600" b="1" dirty="0"/>
              <a:t>)</a:t>
            </a: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혁신형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창업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선진국일수록 지식과 기술을 활용한 고부가가치형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혁신형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창업 증가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삼성경제연구소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</a:t>
            </a: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높은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성공 확률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: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성공률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5%,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현상유지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15%,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실패확률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80%</a:t>
            </a: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기술기반 창업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성공비율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(75%) vs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일반 창업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성공비율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(32%)</a:t>
            </a:r>
          </a:p>
          <a:p>
            <a:pPr marL="800100" marR="0" lvl="1" indent="-3429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창업보육센터 입주 기업의 </a:t>
            </a:r>
            <a:r>
              <a:rPr kumimoji="1" lang="ko-KR" alt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성공비율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65%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이상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7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44488" y="365566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Start-Up Platform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6947" y="1340768"/>
            <a:ext cx="828735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The Six major initiatives of Start-up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Assess and execute ideas Prototyping Explore the Market and Seek Demand Financing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Education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Network Deployment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Start-ups focus on their core competencies and support the rest of the start-up platform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Prototyping Site(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시제품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제작터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), Infinite Thinking Center(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무한상상실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), Creative Economy Town(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창조경제타운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)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342900" lvl="0" indent="-342900">
              <a:buFont typeface="Wingdings" panose="05000000000000000000" pitchFamily="2" charset="2"/>
              <a:buChar char="l"/>
              <a:defRPr/>
            </a:pPr>
            <a:r>
              <a:rPr lang="en-US" altLang="ko-KR" b="1" dirty="0"/>
              <a:t>The Role of Start-up Platform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Assess and execute ideas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창조경제 타운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(www.creativekorea.or.kr)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b="1" dirty="0"/>
              <a:t>Prototyping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 U.S 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Techshop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시제품제작터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(www.k-startup.go.kr)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Explore the Market and Seek Demand  Link the company's current issues to experts' capabilities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이노센티브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, www.innocentive.com)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Financing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Crowd Funding, Kick Starter</a:t>
            </a: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Education  </a:t>
            </a:r>
            <a:r>
              <a:rPr lang="en-US" altLang="ko-KR" b="1" dirty="0">
                <a:sym typeface="Wingdings" panose="05000000000000000000" pitchFamily="2" charset="2"/>
              </a:rPr>
              <a:t>Start-up Competency Cultivation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sym typeface="Wingdings" panose="05000000000000000000" pitchFamily="2" charset="2"/>
              </a:rPr>
              <a:t>Network Deployment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Building a Global Network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01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44488" y="365566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Start-Up Platform (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창업 플랫폼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6947" y="1340768"/>
            <a:ext cx="8287350" cy="45550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창업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6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대 추진 업무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아이디어 평가와 실행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시제품 제작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시장 탐색과 수요 발굴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R="0" lvl="1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자금 조달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교육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네트워크 구축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창업자는 핵심 역량에 집중하고 나머진 창업 플랫폼 지원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시제품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제작터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무한상상실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창조경제타운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창업 플랫폼의 역할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아이디어 평가와 실행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창조경제 타운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(www.creativekorea.or.kr)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시제품 제작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(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첨단 제조 설비 활용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) 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미국의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테크숍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Techshop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),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시제품제작터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(www.k-startup.go.kr)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시장 탐색과 수요 발굴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기업의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현안과 전문가 역량 연결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(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이노센티브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  <a:hlinkClick r:id="rId3"/>
              </a:rPr>
              <a:t>www.innocentive.com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–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집단 지성 연결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)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투자자 자금 조달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연결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크라우드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ko-KR" alt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펀딩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, Kick Starter</a:t>
            </a: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교육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창업 역량 배양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  <a:p>
            <a:pPr marL="800100" marR="0" lvl="1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창업관련 전문가들과 네트워크 구축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글로벌 네트워크 구축 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95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72480" y="188640"/>
            <a:ext cx="9433048" cy="6480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79849"/>
            <a:ext cx="79928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3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Start-Up Financing Cycle  </a:t>
            </a:r>
            <a:endParaRPr kumimoji="0" lang="ko-KR" altLang="en-US" sz="3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00708"/>
            <a:ext cx="6624736" cy="3600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12293" y="4583740"/>
            <a:ext cx="6641107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1</a:t>
            </a:r>
            <a:r>
              <a:rPr kumimoji="1" lang="en-US" altLang="ko-KR" sz="20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st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Step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t>(Seed Stage)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2</a:t>
            </a:r>
            <a:r>
              <a:rPr kumimoji="1" lang="en-US" altLang="ko-KR" sz="20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nd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Step (Startup stage) </a:t>
            </a: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3</a:t>
            </a:r>
            <a:r>
              <a:rPr kumimoji="1" lang="en-US" altLang="ko-KR" sz="20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rd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Step(Early stage) </a:t>
            </a: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4</a:t>
            </a:r>
            <a:r>
              <a:rPr kumimoji="1" lang="en-US" altLang="ko-KR" sz="20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th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Step (Second stage) </a:t>
            </a: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5</a:t>
            </a:r>
            <a:r>
              <a:rPr kumimoji="1" lang="en-US" altLang="ko-KR" sz="20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th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Step (Third stage)                           </a:t>
            </a: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 6</a:t>
            </a:r>
            <a:r>
              <a:rPr kumimoji="1" lang="en-US" altLang="ko-KR" sz="20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th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Step(Mezzanine Financing Phase)                                             7</a:t>
            </a:r>
            <a:r>
              <a:rPr kumimoji="1" lang="en-US" altLang="ko-KR" sz="20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th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Step( Bridge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  <a:sym typeface="Wingdings" panose="05000000000000000000" pitchFamily="2" charset="2"/>
              </a:rPr>
              <a:t>Financing Phase)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04728" y="3913516"/>
            <a:ext cx="1008112" cy="21602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 flipV="1">
            <a:off x="3224808" y="3175434"/>
            <a:ext cx="720080" cy="2880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0912" y="1844824"/>
            <a:ext cx="792088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55035" y="2708920"/>
            <a:ext cx="64807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8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466" y="142875"/>
            <a:ext cx="9612312" cy="657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44488" y="365566"/>
            <a:ext cx="741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marR="0" lvl="0" indent="-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Domestic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Start-Up Ecosystem (</a:t>
            </a:r>
            <a:r>
              <a:rPr kumimoji="1" lang="ko-KR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생태계</a:t>
            </a:r>
            <a:r>
              <a:rPr kumimoji="1" lang="en-US" altLang="ko-KR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281675"/>
            <a:ext cx="561662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12854</TotalTime>
  <Words>766</Words>
  <Application>Microsoft Office PowerPoint</Application>
  <PresentationFormat>A4 용지(210x297mm)</PresentationFormat>
  <Paragraphs>86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안 찬웅</cp:lastModifiedBy>
  <cp:revision>490</cp:revision>
  <cp:lastPrinted>2018-11-27T14:32:23Z</cp:lastPrinted>
  <dcterms:created xsi:type="dcterms:W3CDTF">2011-04-26T01:15:37Z</dcterms:created>
  <dcterms:modified xsi:type="dcterms:W3CDTF">2022-11-15T07:11:20Z</dcterms:modified>
</cp:coreProperties>
</file>