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62" r:id="rId2"/>
    <p:sldId id="451" r:id="rId3"/>
    <p:sldId id="511" r:id="rId4"/>
    <p:sldId id="464" r:id="rId5"/>
    <p:sldId id="512" r:id="rId6"/>
    <p:sldId id="495" r:id="rId7"/>
    <p:sldId id="493" r:id="rId8"/>
    <p:sldId id="494" r:id="rId9"/>
    <p:sldId id="467" r:id="rId10"/>
    <p:sldId id="472" r:id="rId11"/>
    <p:sldId id="473" r:id="rId12"/>
    <p:sldId id="474" r:id="rId13"/>
    <p:sldId id="468" r:id="rId14"/>
    <p:sldId id="479" r:id="rId15"/>
    <p:sldId id="497" r:id="rId16"/>
    <p:sldId id="498" r:id="rId17"/>
    <p:sldId id="499" r:id="rId18"/>
    <p:sldId id="500" r:id="rId19"/>
    <p:sldId id="513" r:id="rId20"/>
    <p:sldId id="514" r:id="rId21"/>
    <p:sldId id="515" r:id="rId22"/>
    <p:sldId id="516" r:id="rId23"/>
    <p:sldId id="517" r:id="rId24"/>
    <p:sldId id="518" r:id="rId25"/>
    <p:sldId id="519" r:id="rId26"/>
    <p:sldId id="520" r:id="rId27"/>
    <p:sldId id="489" r:id="rId28"/>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CC66"/>
    <a:srgbClr val="009900"/>
    <a:srgbClr val="FF00FF"/>
    <a:srgbClr val="FF0066"/>
    <a:srgbClr val="0000FF"/>
    <a:srgbClr val="99CCFF"/>
    <a:srgbClr val="000099"/>
    <a:srgbClr val="66FF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1" autoAdjust="0"/>
    <p:restoredTop sz="94682"/>
  </p:normalViewPr>
  <p:slideViewPr>
    <p:cSldViewPr>
      <p:cViewPr varScale="1">
        <p:scale>
          <a:sx n="81" d="100"/>
          <a:sy n="81" d="100"/>
        </p:scale>
        <p:origin x="1570" y="5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2022-10-24</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947372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2022-10-24</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extLst>
      <p:ext uri="{BB962C8B-B14F-4D97-AF65-F5344CB8AC3E}">
        <p14:creationId xmlns:p14="http://schemas.microsoft.com/office/powerpoint/2010/main" val="96560668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81DABC2-2D3B-4E0D-9DD3-3FB312B7030E}" type="slidenum">
              <a:rPr kumimoji="0" lang="ko-KR" altLang="en-US" sz="11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1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91486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23</a:t>
            </a:fld>
            <a:endParaRPr lang="ko-KR" altLang="en-US"/>
          </a:p>
        </p:txBody>
      </p:sp>
    </p:spTree>
    <p:extLst>
      <p:ext uri="{BB962C8B-B14F-4D97-AF65-F5344CB8AC3E}">
        <p14:creationId xmlns:p14="http://schemas.microsoft.com/office/powerpoint/2010/main" val="249236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24</a:t>
            </a:fld>
            <a:endParaRPr lang="ko-KR" altLang="en-US"/>
          </a:p>
        </p:txBody>
      </p:sp>
    </p:spTree>
    <p:extLst>
      <p:ext uri="{BB962C8B-B14F-4D97-AF65-F5344CB8AC3E}">
        <p14:creationId xmlns:p14="http://schemas.microsoft.com/office/powerpoint/2010/main" val="268487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25</a:t>
            </a:fld>
            <a:endParaRPr lang="ko-KR" altLang="en-US"/>
          </a:p>
        </p:txBody>
      </p:sp>
    </p:spTree>
    <p:extLst>
      <p:ext uri="{BB962C8B-B14F-4D97-AF65-F5344CB8AC3E}">
        <p14:creationId xmlns:p14="http://schemas.microsoft.com/office/powerpoint/2010/main" val="343512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26</a:t>
            </a:fld>
            <a:endParaRPr lang="ko-KR" altLang="en-US"/>
          </a:p>
        </p:txBody>
      </p:sp>
    </p:spTree>
    <p:extLst>
      <p:ext uri="{BB962C8B-B14F-4D97-AF65-F5344CB8AC3E}">
        <p14:creationId xmlns:p14="http://schemas.microsoft.com/office/powerpoint/2010/main" val="209317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27</a:t>
            </a:fld>
            <a:endParaRPr lang="ko-KR" altLang="en-US"/>
          </a:p>
        </p:txBody>
      </p:sp>
    </p:spTree>
    <p:extLst>
      <p:ext uri="{BB962C8B-B14F-4D97-AF65-F5344CB8AC3E}">
        <p14:creationId xmlns:p14="http://schemas.microsoft.com/office/powerpoint/2010/main" val="37363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2022-10-24</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2022-10-24</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2022-10-24</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2022-10-24</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2022-10-24</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2022-10-24</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e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0.jp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9.xml"/><Relationship Id="rId6" Type="http://schemas.microsoft.com/office/2007/relationships/hdphoto" Target="../media/hdphoto2.wdp"/><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tags" Target="../tags/tag11.xml"/><Relationship Id="rId6" Type="http://schemas.microsoft.com/office/2007/relationships/hdphoto" Target="../media/hdphoto3.wdp"/><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202" y="704661"/>
            <a:ext cx="1944217" cy="2076265"/>
          </a:xfrm>
          <a:prstGeom prst="rect">
            <a:avLst/>
          </a:prstGeom>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536" y="704663"/>
            <a:ext cx="1872208" cy="2076265"/>
          </a:xfrm>
          <a:prstGeom prst="rect">
            <a:avLst/>
          </a:prstGeom>
        </p:spPr>
      </p:pic>
      <p:pic>
        <p:nvPicPr>
          <p:cNvPr id="8" name="그림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6334" y="3536911"/>
            <a:ext cx="2074178" cy="2124337"/>
          </a:xfrm>
          <a:prstGeom prst="rect">
            <a:avLst/>
          </a:prstGeom>
        </p:spPr>
      </p:pic>
      <p:pic>
        <p:nvPicPr>
          <p:cNvPr id="15" name="그림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334" y="704663"/>
            <a:ext cx="2074178" cy="2076265"/>
          </a:xfrm>
          <a:prstGeom prst="rect">
            <a:avLst/>
          </a:prstGeom>
        </p:spPr>
      </p:pic>
      <p:pic>
        <p:nvPicPr>
          <p:cNvPr id="16" name="그림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7030" y="3536911"/>
            <a:ext cx="1841714" cy="2124337"/>
          </a:xfrm>
          <a:prstGeom prst="rect">
            <a:avLst/>
          </a:prstGeom>
        </p:spPr>
      </p:pic>
      <p:pic>
        <p:nvPicPr>
          <p:cNvPr id="19" name="그림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9202" y="3536911"/>
            <a:ext cx="1944217" cy="2124337"/>
          </a:xfrm>
          <a:prstGeom prst="rect">
            <a:avLst/>
          </a:prstGeom>
        </p:spPr>
      </p:pic>
      <p:pic>
        <p:nvPicPr>
          <p:cNvPr id="20" name="그림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57763" y="3536910"/>
            <a:ext cx="2028081" cy="2124337"/>
          </a:xfrm>
          <a:prstGeom prst="rect">
            <a:avLst/>
          </a:prstGeom>
        </p:spPr>
      </p:pic>
      <p:pic>
        <p:nvPicPr>
          <p:cNvPr id="21" name="그림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62384" y="704660"/>
            <a:ext cx="2074178" cy="2076265"/>
          </a:xfrm>
          <a:prstGeom prst="rect">
            <a:avLst/>
          </a:prstGeom>
        </p:spPr>
      </p:pic>
      <p:pic>
        <p:nvPicPr>
          <p:cNvPr id="18" name="그림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7093" y="2390867"/>
            <a:ext cx="4356325" cy="2076265"/>
          </a:xfrm>
          <a:prstGeom prst="rect">
            <a:avLst/>
          </a:prstGeom>
        </p:spPr>
      </p:pic>
      <p:pic>
        <p:nvPicPr>
          <p:cNvPr id="23" name="그림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9013" y="398699"/>
            <a:ext cx="5238750" cy="3476625"/>
          </a:xfrm>
          <a:prstGeom prst="rect">
            <a:avLst/>
          </a:prstGeom>
        </p:spPr>
      </p:pic>
      <p:pic>
        <p:nvPicPr>
          <p:cNvPr id="1028" name="Picture 4" descr="세계화의 시대 끝났나... 다보스 포럼에서 본 국제정세와 지속가능개발 &lt; Trend Analysis &lt; 글로벌 &lt; 기사본문 -  IMPACT ON(임팩트온)"/>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54160" y="2567382"/>
            <a:ext cx="5968456" cy="381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49310052"/>
      </p:ext>
    </p:extLst>
  </p:cSld>
  <p:clrMapOvr>
    <a:masterClrMapping/>
  </p:clrMapOvr>
  <mc:AlternateContent xmlns:mc="http://schemas.openxmlformats.org/markup-compatibility/2006" xmlns:p14="http://schemas.microsoft.com/office/powerpoint/2010/main">
    <mc:Choice Requires="p14">
      <p:transition spd="slow" p14:dur="2000" advTm="106510"/>
    </mc:Choice>
    <mc:Fallback xmlns="">
      <p:transition spd="slow" advTm="106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2500"/>
                            </p:stCondLst>
                            <p:childTnLst>
                              <p:par>
                                <p:cTn id="24" presetID="6"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par>
                          <p:cTn id="27" fill="hold">
                            <p:stCondLst>
                              <p:cond delay="4500"/>
                            </p:stCondLst>
                            <p:childTnLst>
                              <p:par>
                                <p:cTn id="28" presetID="21"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childTnLst>
                          </p:cTn>
                        </p:par>
                        <p:par>
                          <p:cTn id="31" fill="hold">
                            <p:stCondLst>
                              <p:cond delay="6500"/>
                            </p:stCondLst>
                            <p:childTnLst>
                              <p:par>
                                <p:cTn id="32" presetID="31"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1000" fill="hold"/>
                                        <p:tgtEl>
                                          <p:spTgt spid="19"/>
                                        </p:tgtEl>
                                        <p:attrNameLst>
                                          <p:attrName>ppt_w</p:attrName>
                                        </p:attrNameLst>
                                      </p:cBhvr>
                                      <p:tavLst>
                                        <p:tav tm="0">
                                          <p:val>
                                            <p:fltVal val="0"/>
                                          </p:val>
                                        </p:tav>
                                        <p:tav tm="100000">
                                          <p:val>
                                            <p:strVal val="#ppt_w"/>
                                          </p:val>
                                        </p:tav>
                                      </p:tavLst>
                                    </p:anim>
                                    <p:anim calcmode="lin" valueType="num">
                                      <p:cBhvr>
                                        <p:cTn id="35" dur="1000" fill="hold"/>
                                        <p:tgtEl>
                                          <p:spTgt spid="19"/>
                                        </p:tgtEl>
                                        <p:attrNameLst>
                                          <p:attrName>ppt_h</p:attrName>
                                        </p:attrNameLst>
                                      </p:cBhvr>
                                      <p:tavLst>
                                        <p:tav tm="0">
                                          <p:val>
                                            <p:fltVal val="0"/>
                                          </p:val>
                                        </p:tav>
                                        <p:tav tm="100000">
                                          <p:val>
                                            <p:strVal val="#ppt_h"/>
                                          </p:val>
                                        </p:tav>
                                      </p:tavLst>
                                    </p:anim>
                                    <p:anim calcmode="lin" valueType="num">
                                      <p:cBhvr>
                                        <p:cTn id="36" dur="1000" fill="hold"/>
                                        <p:tgtEl>
                                          <p:spTgt spid="19"/>
                                        </p:tgtEl>
                                        <p:attrNameLst>
                                          <p:attrName>style.rotation</p:attrName>
                                        </p:attrNameLst>
                                      </p:cBhvr>
                                      <p:tavLst>
                                        <p:tav tm="0">
                                          <p:val>
                                            <p:fltVal val="90"/>
                                          </p:val>
                                        </p:tav>
                                        <p:tav tm="100000">
                                          <p:val>
                                            <p:fltVal val="0"/>
                                          </p:val>
                                        </p:tav>
                                      </p:tavLst>
                                    </p:anim>
                                    <p:animEffect transition="in" filter="fade">
                                      <p:cBhvr>
                                        <p:cTn id="37" dur="1000"/>
                                        <p:tgtEl>
                                          <p:spTgt spid="19"/>
                                        </p:tgtEl>
                                      </p:cBhvr>
                                    </p:animEffect>
                                  </p:childTnLst>
                                </p:cTn>
                              </p:par>
                            </p:childTnLst>
                          </p:cTn>
                        </p:par>
                        <p:par>
                          <p:cTn id="38" fill="hold">
                            <p:stCondLst>
                              <p:cond delay="7500"/>
                            </p:stCondLst>
                            <p:childTnLst>
                              <p:par>
                                <p:cTn id="39" presetID="53" presetClass="entr" presetSubtype="16"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par>
                          <p:cTn id="44" fill="hold">
                            <p:stCondLst>
                              <p:cond delay="8000"/>
                            </p:stCondLst>
                            <p:childTnLst>
                              <p:par>
                                <p:cTn id="45" presetID="31"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 calcmode="lin" valueType="num">
                                      <p:cBhvr>
                                        <p:cTn id="49" dur="1000" fill="hold"/>
                                        <p:tgtEl>
                                          <p:spTgt spid="18"/>
                                        </p:tgtEl>
                                        <p:attrNameLst>
                                          <p:attrName>style.rotation</p:attrName>
                                        </p:attrNameLst>
                                      </p:cBhvr>
                                      <p:tavLst>
                                        <p:tav tm="0">
                                          <p:val>
                                            <p:fltVal val="90"/>
                                          </p:val>
                                        </p:tav>
                                        <p:tav tm="100000">
                                          <p:val>
                                            <p:fltVal val="0"/>
                                          </p:val>
                                        </p:tav>
                                      </p:tavLst>
                                    </p:anim>
                                    <p:animEffect transition="in" filter="fade">
                                      <p:cBhvr>
                                        <p:cTn id="50" dur="10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80">
                                          <p:stCondLst>
                                            <p:cond delay="0"/>
                                          </p:stCondLst>
                                        </p:cTn>
                                        <p:tgtEl>
                                          <p:spTgt spid="23"/>
                                        </p:tgtEl>
                                      </p:cBhvr>
                                    </p:animEffect>
                                    <p:anim calcmode="lin" valueType="num">
                                      <p:cBhvr>
                                        <p:cTn id="5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61" dur="26">
                                          <p:stCondLst>
                                            <p:cond delay="650"/>
                                          </p:stCondLst>
                                        </p:cTn>
                                        <p:tgtEl>
                                          <p:spTgt spid="23"/>
                                        </p:tgtEl>
                                      </p:cBhvr>
                                      <p:to x="100000" y="60000"/>
                                    </p:animScale>
                                    <p:animScale>
                                      <p:cBhvr>
                                        <p:cTn id="62" dur="166" decel="50000">
                                          <p:stCondLst>
                                            <p:cond delay="676"/>
                                          </p:stCondLst>
                                        </p:cTn>
                                        <p:tgtEl>
                                          <p:spTgt spid="23"/>
                                        </p:tgtEl>
                                      </p:cBhvr>
                                      <p:to x="100000" y="100000"/>
                                    </p:animScale>
                                    <p:animScale>
                                      <p:cBhvr>
                                        <p:cTn id="63" dur="26">
                                          <p:stCondLst>
                                            <p:cond delay="1312"/>
                                          </p:stCondLst>
                                        </p:cTn>
                                        <p:tgtEl>
                                          <p:spTgt spid="23"/>
                                        </p:tgtEl>
                                      </p:cBhvr>
                                      <p:to x="100000" y="80000"/>
                                    </p:animScale>
                                    <p:animScale>
                                      <p:cBhvr>
                                        <p:cTn id="64" dur="166" decel="50000">
                                          <p:stCondLst>
                                            <p:cond delay="1338"/>
                                          </p:stCondLst>
                                        </p:cTn>
                                        <p:tgtEl>
                                          <p:spTgt spid="23"/>
                                        </p:tgtEl>
                                      </p:cBhvr>
                                      <p:to x="100000" y="100000"/>
                                    </p:animScale>
                                    <p:animScale>
                                      <p:cBhvr>
                                        <p:cTn id="65" dur="26">
                                          <p:stCondLst>
                                            <p:cond delay="1642"/>
                                          </p:stCondLst>
                                        </p:cTn>
                                        <p:tgtEl>
                                          <p:spTgt spid="23"/>
                                        </p:tgtEl>
                                      </p:cBhvr>
                                      <p:to x="100000" y="90000"/>
                                    </p:animScale>
                                    <p:animScale>
                                      <p:cBhvr>
                                        <p:cTn id="66" dur="166" decel="50000">
                                          <p:stCondLst>
                                            <p:cond delay="1668"/>
                                          </p:stCondLst>
                                        </p:cTn>
                                        <p:tgtEl>
                                          <p:spTgt spid="23"/>
                                        </p:tgtEl>
                                      </p:cBhvr>
                                      <p:to x="100000" y="100000"/>
                                    </p:animScale>
                                    <p:animScale>
                                      <p:cBhvr>
                                        <p:cTn id="67" dur="26">
                                          <p:stCondLst>
                                            <p:cond delay="1808"/>
                                          </p:stCondLst>
                                        </p:cTn>
                                        <p:tgtEl>
                                          <p:spTgt spid="23"/>
                                        </p:tgtEl>
                                      </p:cBhvr>
                                      <p:to x="100000" y="95000"/>
                                    </p:animScale>
                                    <p:animScale>
                                      <p:cBhvr>
                                        <p:cTn id="68" dur="166" decel="50000">
                                          <p:stCondLst>
                                            <p:cond delay="1834"/>
                                          </p:stCondLst>
                                        </p:cTn>
                                        <p:tgtEl>
                                          <p:spTgt spid="23"/>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fade">
                                      <p:cBhvr>
                                        <p:cTn id="73" dur="1000"/>
                                        <p:tgtEl>
                                          <p:spTgt spid="1028"/>
                                        </p:tgtEl>
                                      </p:cBhvr>
                                    </p:animEffect>
                                    <p:anim calcmode="lin" valueType="num">
                                      <p:cBhvr>
                                        <p:cTn id="74" dur="1000" fill="hold"/>
                                        <p:tgtEl>
                                          <p:spTgt spid="1028"/>
                                        </p:tgtEl>
                                        <p:attrNameLst>
                                          <p:attrName>ppt_x</p:attrName>
                                        </p:attrNameLst>
                                      </p:cBhvr>
                                      <p:tavLst>
                                        <p:tav tm="0">
                                          <p:val>
                                            <p:strVal val="#ppt_x"/>
                                          </p:val>
                                        </p:tav>
                                        <p:tav tm="100000">
                                          <p:val>
                                            <p:strVal val="#ppt_x"/>
                                          </p:val>
                                        </p:tav>
                                      </p:tavLst>
                                    </p:anim>
                                    <p:anim calcmode="lin" valueType="num">
                                      <p:cBhvr>
                                        <p:cTn id="75"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p:cNvCxnSpPr/>
          <p:nvPr/>
        </p:nvCxnSpPr>
        <p:spPr>
          <a:xfrm>
            <a:off x="128588" y="1268760"/>
            <a:ext cx="9777412"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28588" y="4365104"/>
            <a:ext cx="9736137"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TextBox 4"/>
          <p:cNvSpPr txBox="1">
            <a:spLocks noChangeArrowheads="1"/>
          </p:cNvSpPr>
          <p:nvPr/>
        </p:nvSpPr>
        <p:spPr bwMode="auto">
          <a:xfrm>
            <a:off x="632520" y="1640121"/>
            <a:ext cx="8496944" cy="2292935"/>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latin typeface="+mj-ea"/>
                <a:ea typeface="+mj-ea"/>
                <a:cs typeface="Times New Roman" pitchFamily="18" charset="0"/>
              </a:rPr>
              <a:t>The Fourth Industrial Revolution is the </a:t>
            </a:r>
            <a:r>
              <a:rPr kumimoji="0" lang="en-US" altLang="ko-KR" sz="4400" dirty="0">
                <a:solidFill>
                  <a:srgbClr val="FF0000"/>
                </a:solidFill>
                <a:latin typeface="+mj-ea"/>
                <a:ea typeface="+mj-ea"/>
                <a:cs typeface="Times New Roman" pitchFamily="18" charset="0"/>
              </a:rPr>
              <a:t>Convergence</a:t>
            </a:r>
            <a:r>
              <a:rPr kumimoji="0" lang="en-US" altLang="ko-KR" sz="4400" dirty="0">
                <a:latin typeface="+mj-ea"/>
                <a:ea typeface="+mj-ea"/>
                <a:cs typeface="Times New Roman" pitchFamily="18" charset="0"/>
              </a:rPr>
              <a:t> of </a:t>
            </a:r>
            <a:r>
              <a:rPr kumimoji="0" lang="en-US" altLang="ko-KR" sz="4400" dirty="0">
                <a:solidFill>
                  <a:srgbClr val="0000FF"/>
                </a:solidFill>
                <a:latin typeface="+mj-ea"/>
                <a:ea typeface="+mj-ea"/>
                <a:cs typeface="Times New Roman" pitchFamily="18" charset="0"/>
              </a:rPr>
              <a:t>reality</a:t>
            </a:r>
            <a:r>
              <a:rPr kumimoji="0" lang="en-US" altLang="ko-KR" sz="4400" dirty="0">
                <a:latin typeface="+mj-ea"/>
                <a:ea typeface="+mj-ea"/>
                <a:cs typeface="Times New Roman" pitchFamily="18" charset="0"/>
              </a:rPr>
              <a:t> and </a:t>
            </a:r>
            <a:r>
              <a:rPr kumimoji="0" lang="en-US" altLang="ko-KR" sz="4400" dirty="0">
                <a:solidFill>
                  <a:srgbClr val="0000FF"/>
                </a:solidFill>
                <a:latin typeface="+mj-ea"/>
                <a:ea typeface="+mj-ea"/>
                <a:cs typeface="Times New Roman" pitchFamily="18" charset="0"/>
              </a:rPr>
              <a:t>virtual</a:t>
            </a:r>
            <a:r>
              <a:rPr kumimoji="0" lang="en-US" altLang="ko-KR" sz="4400" dirty="0">
                <a:latin typeface="+mj-ea"/>
                <a:ea typeface="+mj-ea"/>
                <a:cs typeface="Times New Roman" pitchFamily="18" charset="0"/>
              </a:rPr>
              <a:t> for humans</a:t>
            </a:r>
            <a:endParaRPr kumimoji="0" lang="en-US" altLang="ko-KR" sz="2400" dirty="0">
              <a:latin typeface="+mj-ea"/>
              <a:ea typeface="+mj-ea"/>
              <a:cs typeface="Times New Roman" pitchFamily="18" charset="0"/>
            </a:endParaRPr>
          </a:p>
        </p:txBody>
      </p:sp>
    </p:spTree>
    <p:extLst>
      <p:ext uri="{BB962C8B-B14F-4D97-AF65-F5344CB8AC3E}">
        <p14:creationId xmlns:p14="http://schemas.microsoft.com/office/powerpoint/2010/main" val="1160652240"/>
      </p:ext>
    </p:extLst>
  </p:cSld>
  <p:clrMapOvr>
    <a:masterClrMapping/>
  </p:clrMapOvr>
  <mc:AlternateContent xmlns:mc="http://schemas.openxmlformats.org/markup-compatibility/2006" xmlns:p14="http://schemas.microsoft.com/office/powerpoint/2010/main">
    <mc:Choice Requires="p14">
      <p:transition spd="slow" p14:dur="2000" advTm="21428"/>
    </mc:Choice>
    <mc:Fallback xmlns="">
      <p:transition spd="slow" advTm="214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cxnSp>
        <p:nvCxnSpPr>
          <p:cNvPr id="9" name="직선 연결선 8"/>
          <p:cNvCxnSpPr/>
          <p:nvPr/>
        </p:nvCxnSpPr>
        <p:spPr>
          <a:xfrm>
            <a:off x="128588" y="1412776"/>
            <a:ext cx="9777412"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9850" y="3573016"/>
            <a:ext cx="973613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TextBox 4"/>
          <p:cNvSpPr txBox="1">
            <a:spLocks noChangeArrowheads="1"/>
          </p:cNvSpPr>
          <p:nvPr/>
        </p:nvSpPr>
        <p:spPr bwMode="auto">
          <a:xfrm>
            <a:off x="560512" y="1707295"/>
            <a:ext cx="8784976" cy="1615827"/>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solidFill>
                  <a:srgbClr val="0000FF"/>
                </a:solidFill>
                <a:latin typeface="+mj-ea"/>
                <a:ea typeface="+mj-ea"/>
                <a:cs typeface="Times New Roman" pitchFamily="18" charset="0"/>
              </a:rPr>
              <a:t>4</a:t>
            </a:r>
            <a:r>
              <a:rPr kumimoji="0" lang="en-US" altLang="ko-KR" sz="4400" baseline="30000" dirty="0">
                <a:solidFill>
                  <a:srgbClr val="0000FF"/>
                </a:solidFill>
                <a:latin typeface="+mj-ea"/>
                <a:ea typeface="+mj-ea"/>
                <a:cs typeface="Times New Roman" pitchFamily="18" charset="0"/>
              </a:rPr>
              <a:t>th</a:t>
            </a:r>
            <a:r>
              <a:rPr kumimoji="0" lang="en-US" altLang="ko-KR" sz="4400" dirty="0">
                <a:solidFill>
                  <a:srgbClr val="0000FF"/>
                </a:solidFill>
                <a:latin typeface="+mj-ea"/>
                <a:ea typeface="+mj-ea"/>
                <a:cs typeface="Times New Roman" pitchFamily="18" charset="0"/>
              </a:rPr>
              <a:t> Industrial Revolution Model </a:t>
            </a:r>
            <a:r>
              <a:rPr kumimoji="0" lang="en-US" altLang="ko-KR" sz="3600" dirty="0">
                <a:solidFill>
                  <a:srgbClr val="0000FF"/>
                </a:solidFill>
                <a:latin typeface="+mj-ea"/>
                <a:ea typeface="+mj-ea"/>
                <a:cs typeface="Times New Roman" pitchFamily="18" charset="0"/>
              </a:rPr>
              <a:t>is</a:t>
            </a:r>
            <a:endParaRPr kumimoji="0" lang="ko-KR" altLang="en-US" dirty="0">
              <a:solidFill>
                <a:srgbClr val="0000FF"/>
              </a:solidFill>
              <a:latin typeface="+mj-ea"/>
              <a:ea typeface="+mj-ea"/>
              <a:cs typeface="Times New Roman" pitchFamily="18" charset="0"/>
            </a:endParaRPr>
          </a:p>
          <a:p>
            <a:pPr algn="ctr"/>
            <a:r>
              <a:rPr kumimoji="0" lang="en-US" altLang="ko-KR" sz="4400" dirty="0">
                <a:solidFill>
                  <a:srgbClr val="0000FF"/>
                </a:solidFill>
                <a:latin typeface="+mj-ea"/>
                <a:ea typeface="+mj-ea"/>
                <a:cs typeface="Times New Roman" pitchFamily="18" charset="0"/>
              </a:rPr>
              <a:t>4 STEP Convergence</a:t>
            </a:r>
          </a:p>
        </p:txBody>
      </p:sp>
    </p:spTree>
    <p:extLst>
      <p:ext uri="{BB962C8B-B14F-4D97-AF65-F5344CB8AC3E}">
        <p14:creationId xmlns:p14="http://schemas.microsoft.com/office/powerpoint/2010/main" val="3680819931"/>
      </p:ext>
    </p:extLst>
  </p:cSld>
  <p:clrMapOvr>
    <a:masterClrMapping/>
  </p:clrMapOvr>
  <mc:AlternateContent xmlns:mc="http://schemas.openxmlformats.org/markup-compatibility/2006" xmlns:p14="http://schemas.microsoft.com/office/powerpoint/2010/main">
    <mc:Choice Requires="p14">
      <p:transition spd="slow" p14:dur="2000" advTm="28029"/>
    </mc:Choice>
    <mc:Fallback xmlns="">
      <p:transition spd="slow" advTm="280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제목 1"/>
          <p:cNvSpPr txBox="1">
            <a:spLocks/>
          </p:cNvSpPr>
          <p:nvPr/>
        </p:nvSpPr>
        <p:spPr bwMode="auto">
          <a:xfrm>
            <a:off x="344491" y="404664"/>
            <a:ext cx="6624733" cy="5818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sz="4000" u="sng" dirty="0">
                <a:latin typeface="+mn-ea"/>
                <a:ea typeface="+mn-ea"/>
              </a:rPr>
              <a:t>4</a:t>
            </a:r>
            <a:r>
              <a:rPr kumimoji="0" lang="en-US" altLang="ko-KR" sz="3200" u="sng" dirty="0">
                <a:latin typeface="+mn-ea"/>
                <a:ea typeface="+mn-ea"/>
              </a:rPr>
              <a:t>STEP</a:t>
            </a:r>
            <a:r>
              <a:rPr kumimoji="0" lang="ko-KR" altLang="en-US" sz="4000" u="sng" dirty="0">
                <a:latin typeface="+mn-ea"/>
                <a:ea typeface="+mn-ea"/>
              </a:rPr>
              <a:t> </a:t>
            </a:r>
            <a:r>
              <a:rPr kumimoji="0" lang="en-US" altLang="ko-KR" sz="4000" u="sng" dirty="0">
                <a:latin typeface="+mn-ea"/>
                <a:ea typeface="+mn-ea"/>
              </a:rPr>
              <a:t>Convergence &amp;</a:t>
            </a:r>
            <a:r>
              <a:rPr kumimoji="0" lang="ko-KR" altLang="en-US" sz="4000" u="sng" dirty="0">
                <a:latin typeface="+mn-ea"/>
                <a:ea typeface="+mn-ea"/>
              </a:rPr>
              <a:t> </a:t>
            </a:r>
            <a:r>
              <a:rPr kumimoji="0" lang="en-US" altLang="ko-KR" sz="4000" u="sng" dirty="0">
                <a:latin typeface="+mn-ea"/>
                <a:ea typeface="+mn-ea"/>
              </a:rPr>
              <a:t>O</a:t>
            </a:r>
            <a:r>
              <a:rPr kumimoji="0" lang="en-US" altLang="ko-KR" sz="3200" u="sng" dirty="0">
                <a:latin typeface="+mn-ea"/>
                <a:ea typeface="+mn-ea"/>
              </a:rPr>
              <a:t>2</a:t>
            </a:r>
            <a:r>
              <a:rPr kumimoji="0" lang="en-US" altLang="ko-KR" sz="4000" u="sng" dirty="0">
                <a:latin typeface="+mn-ea"/>
                <a:ea typeface="+mn-ea"/>
              </a:rPr>
              <a:t>O</a:t>
            </a:r>
            <a:endParaRPr kumimoji="0" lang="ko-KR" altLang="en-US" sz="4000" u="sng" dirty="0">
              <a:latin typeface="+mn-ea"/>
              <a:ea typeface="+mn-ea"/>
            </a:endParaRPr>
          </a:p>
        </p:txBody>
      </p:sp>
      <p:sp>
        <p:nvSpPr>
          <p:cNvPr id="10" name="Oval 5"/>
          <p:cNvSpPr/>
          <p:nvPr/>
        </p:nvSpPr>
        <p:spPr>
          <a:xfrm>
            <a:off x="6700215" y="1318685"/>
            <a:ext cx="2811884" cy="2811884"/>
          </a:xfrm>
          <a:prstGeom prst="ellipse">
            <a:avLst/>
          </a:prstGeom>
          <a:solidFill>
            <a:schemeClr val="accent5">
              <a:lumMod val="20000"/>
              <a:lumOff val="80000"/>
              <a:alpha val="37000"/>
            </a:schemeClr>
          </a:solidFill>
          <a:ln w="25400" cap="flat" cmpd="sng" algn="ctr">
            <a:noFill/>
            <a:prstDash val="solid"/>
          </a:ln>
          <a:effectLst/>
        </p:spPr>
        <p:txBody>
          <a:bodyPr lIns="77665" tIns="38828" rIns="77665" bIns="38828" anchor="ctr"/>
          <a:lstStyle/>
          <a:p>
            <a:pPr algn="ctr" fontAlgn="auto" latinLnBrk="0">
              <a:spcBef>
                <a:spcPts val="0"/>
              </a:spcBef>
              <a:spcAft>
                <a:spcPts val="0"/>
              </a:spcAft>
              <a:defRPr/>
            </a:pPr>
            <a:endParaRPr kumimoji="0" lang="en-GB" sz="1535" kern="0">
              <a:solidFill>
                <a:srgbClr val="FFFFFF"/>
              </a:solidFill>
              <a:latin typeface="Calibri"/>
              <a:ea typeface="맑은 고딕"/>
              <a:cs typeface="Arial" charset="0"/>
              <a:sym typeface="Wingdings" pitchFamily="2" charset="2"/>
            </a:endParaRPr>
          </a:p>
        </p:txBody>
      </p:sp>
      <p:sp>
        <p:nvSpPr>
          <p:cNvPr id="13" name="Oval 3"/>
          <p:cNvSpPr/>
          <p:nvPr/>
        </p:nvSpPr>
        <p:spPr>
          <a:xfrm>
            <a:off x="6692705" y="3631133"/>
            <a:ext cx="2811884" cy="2811884"/>
          </a:xfrm>
          <a:prstGeom prst="ellipse">
            <a:avLst/>
          </a:prstGeom>
          <a:solidFill>
            <a:srgbClr val="FF99FF">
              <a:alpha val="44706"/>
            </a:srgbClr>
          </a:solidFill>
          <a:ln w="25400" cap="flat" cmpd="sng" algn="ctr">
            <a:noFill/>
            <a:prstDash val="solid"/>
          </a:ln>
          <a:effectLst/>
        </p:spPr>
        <p:txBody>
          <a:bodyPr lIns="77665" tIns="38828" rIns="77665" bIns="38828" anchor="ctr"/>
          <a:lstStyle/>
          <a:p>
            <a:pPr algn="ctr" fontAlgn="auto" latinLnBrk="0">
              <a:spcBef>
                <a:spcPts val="0"/>
              </a:spcBef>
              <a:spcAft>
                <a:spcPts val="0"/>
              </a:spcAft>
              <a:defRPr/>
            </a:pPr>
            <a:endParaRPr kumimoji="0" lang="en-GB" sz="1535" kern="0">
              <a:solidFill>
                <a:srgbClr val="FFFFFF"/>
              </a:solidFill>
              <a:latin typeface="Calibri"/>
              <a:ea typeface="맑은 고딕"/>
              <a:cs typeface="Arial" charset="0"/>
              <a:sym typeface="Wingdings" pitchFamily="2" charset="2"/>
            </a:endParaRPr>
          </a:p>
        </p:txBody>
      </p:sp>
      <p:sp>
        <p:nvSpPr>
          <p:cNvPr id="14" name="직사각형 13"/>
          <p:cNvSpPr/>
          <p:nvPr/>
        </p:nvSpPr>
        <p:spPr>
          <a:xfrm>
            <a:off x="7542377" y="4713437"/>
            <a:ext cx="1183081" cy="461665"/>
          </a:xfrm>
          <a:prstGeom prst="rect">
            <a:avLst/>
          </a:prstGeom>
        </p:spPr>
        <p:txBody>
          <a:bodyPr wrap="none">
            <a:spAutoFit/>
          </a:bodyPr>
          <a:lstStyle/>
          <a:p>
            <a:pPr algn="ctr" fontAlgn="auto" latinLnBrk="0">
              <a:spcBef>
                <a:spcPts val="0"/>
              </a:spcBef>
              <a:spcAft>
                <a:spcPts val="0"/>
              </a:spcAft>
              <a:defRPr/>
            </a:pPr>
            <a:r>
              <a:rPr kumimoji="0" lang="en-GB" altLang="ko-KR" sz="2400" b="1" kern="0" dirty="0">
                <a:ln w="3175">
                  <a:noFill/>
                </a:ln>
                <a:solidFill>
                  <a:srgbClr val="001746"/>
                </a:solidFill>
                <a:latin typeface="맑은 고딕" panose="020B0503020000020004" pitchFamily="50" charset="-127"/>
                <a:ea typeface="맑은 고딕" panose="020B0503020000020004" pitchFamily="50" charset="-127"/>
                <a:sym typeface="Wingdings" pitchFamily="2" charset="2"/>
              </a:rPr>
              <a:t>Offline</a:t>
            </a:r>
          </a:p>
        </p:txBody>
      </p:sp>
      <p:sp>
        <p:nvSpPr>
          <p:cNvPr id="15" name="직사각형 14"/>
          <p:cNvSpPr/>
          <p:nvPr/>
        </p:nvSpPr>
        <p:spPr>
          <a:xfrm>
            <a:off x="7564690" y="2085534"/>
            <a:ext cx="1138453" cy="461665"/>
          </a:xfrm>
          <a:prstGeom prst="rect">
            <a:avLst/>
          </a:prstGeom>
        </p:spPr>
        <p:txBody>
          <a:bodyPr wrap="none">
            <a:spAutoFit/>
          </a:bodyPr>
          <a:lstStyle/>
          <a:p>
            <a:pPr algn="ctr" fontAlgn="auto" latinLnBrk="0">
              <a:spcBef>
                <a:spcPts val="0"/>
              </a:spcBef>
              <a:spcAft>
                <a:spcPts val="0"/>
              </a:spcAft>
              <a:defRPr/>
            </a:pPr>
            <a:r>
              <a:rPr kumimoji="0" lang="en-GB" altLang="ko-KR" sz="2400" b="1" kern="0" dirty="0">
                <a:ln w="3175">
                  <a:noFill/>
                </a:ln>
                <a:solidFill>
                  <a:srgbClr val="C00000"/>
                </a:solidFill>
                <a:latin typeface="맑은 고딕" panose="020B0503020000020004" pitchFamily="50" charset="-127"/>
                <a:ea typeface="맑은 고딕" panose="020B0503020000020004" pitchFamily="50" charset="-127"/>
                <a:sym typeface="Wingdings" pitchFamily="2" charset="2"/>
              </a:rPr>
              <a:t>Online</a:t>
            </a:r>
          </a:p>
        </p:txBody>
      </p:sp>
      <p:sp>
        <p:nvSpPr>
          <p:cNvPr id="17" name="직사각형 16"/>
          <p:cNvSpPr/>
          <p:nvPr/>
        </p:nvSpPr>
        <p:spPr>
          <a:xfrm>
            <a:off x="7904575" y="2452631"/>
            <a:ext cx="421910" cy="369332"/>
          </a:xfrm>
          <a:prstGeom prst="rect">
            <a:avLst/>
          </a:prstGeom>
        </p:spPr>
        <p:txBody>
          <a:bodyPr wrap="none">
            <a:spAutoFit/>
          </a:bodyPr>
          <a:lstStyle/>
          <a:p>
            <a:pPr algn="ctr" fontAlgn="auto" latinLnBrk="0">
              <a:spcBef>
                <a:spcPts val="0"/>
              </a:spcBef>
              <a:spcAft>
                <a:spcPts val="0"/>
              </a:spcAft>
              <a:defRPr/>
            </a:pPr>
            <a:r>
              <a:rPr kumimoji="0" lang="en-US" altLang="ko-KR" b="1" kern="0" spc="-150" dirty="0">
                <a:solidFill>
                  <a:srgbClr val="0000FF"/>
                </a:solidFill>
                <a:latin typeface="맑은 고딕" panose="020B0503020000020004" pitchFamily="50" charset="-127"/>
                <a:ea typeface="맑은 고딕" panose="020B0503020000020004" pitchFamily="50" charset="-127"/>
              </a:rPr>
              <a:t>A.I</a:t>
            </a:r>
            <a:endParaRPr kumimoji="0" lang="ko-KR" altLang="en-US" b="1" kern="0" spc="-150" dirty="0">
              <a:solidFill>
                <a:srgbClr val="0000FF"/>
              </a:solidFill>
              <a:latin typeface="맑은 고딕" panose="020B0503020000020004" pitchFamily="50" charset="-127"/>
              <a:ea typeface="맑은 고딕" panose="020B0503020000020004" pitchFamily="50" charset="-127"/>
            </a:endParaRPr>
          </a:p>
        </p:txBody>
      </p:sp>
      <p:sp>
        <p:nvSpPr>
          <p:cNvPr id="19" name="직사각형 18"/>
          <p:cNvSpPr/>
          <p:nvPr/>
        </p:nvSpPr>
        <p:spPr>
          <a:xfrm>
            <a:off x="7211951" y="5066544"/>
            <a:ext cx="1917513" cy="369332"/>
          </a:xfrm>
          <a:prstGeom prst="rect">
            <a:avLst/>
          </a:prstGeom>
        </p:spPr>
        <p:txBody>
          <a:bodyPr wrap="none">
            <a:spAutoFit/>
          </a:bodyPr>
          <a:lstStyle/>
          <a:p>
            <a:pPr fontAlgn="auto" latinLnBrk="0">
              <a:spcBef>
                <a:spcPts val="0"/>
              </a:spcBef>
              <a:spcAft>
                <a:spcPts val="0"/>
              </a:spcAft>
              <a:defRPr/>
            </a:pPr>
            <a:r>
              <a:rPr kumimoji="0" lang="en-US" altLang="ko-KR" b="1" kern="0" spc="-150">
                <a:solidFill>
                  <a:sysClr val="windowText" lastClr="000000"/>
                </a:solidFill>
                <a:latin typeface="맑은 고딕" panose="020B0503020000020004" pitchFamily="50" charset="-127"/>
                <a:ea typeface="맑은 고딕" panose="020B0503020000020004" pitchFamily="50" charset="-127"/>
              </a:rPr>
              <a:t>into a better </a:t>
            </a:r>
            <a:r>
              <a:rPr kumimoji="0" lang="en-US" altLang="ko-KR" b="1" kern="0" spc="-150" dirty="0">
                <a:solidFill>
                  <a:sysClr val="windowText" lastClr="000000"/>
                </a:solidFill>
                <a:latin typeface="맑은 고딕" panose="020B0503020000020004" pitchFamily="50" charset="-127"/>
                <a:ea typeface="맑은 고딕" panose="020B0503020000020004" pitchFamily="50" charset="-127"/>
              </a:rPr>
              <a:t>world</a:t>
            </a:r>
            <a:endParaRPr kumimoji="0" lang="ko-KR" altLang="en-US" kern="0" spc="-150" dirty="0">
              <a:solidFill>
                <a:sysClr val="windowText" lastClr="000000"/>
              </a:solidFill>
              <a:latin typeface="맑은 고딕" panose="020B0503020000020004" pitchFamily="50" charset="-127"/>
              <a:ea typeface="맑은 고딕" panose="020B0503020000020004" pitchFamily="50" charset="-127"/>
            </a:endParaRPr>
          </a:p>
        </p:txBody>
      </p:sp>
      <p:pic>
        <p:nvPicPr>
          <p:cNvPr id="20" name="Picture 2" descr="http://www.milesrauschfamily.com/ccard/2013/img/man.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27441" y="3720302"/>
            <a:ext cx="357431" cy="32993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그룹 20"/>
          <p:cNvGrpSpPr/>
          <p:nvPr/>
        </p:nvGrpSpPr>
        <p:grpSpPr>
          <a:xfrm>
            <a:off x="416496" y="1240210"/>
            <a:ext cx="5881752" cy="2022691"/>
            <a:chOff x="-150843" y="974268"/>
            <a:chExt cx="5881752" cy="2022691"/>
          </a:xfrm>
        </p:grpSpPr>
        <p:pic>
          <p:nvPicPr>
            <p:cNvPr id="22" name="Picture 4" descr="https://openclipart.org/image/2400px/svg_to_png/193560/1400625045.png"/>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1687072" y="1103141"/>
              <a:ext cx="3976313" cy="1793242"/>
            </a:xfrm>
            <a:prstGeom prst="rect">
              <a:avLst/>
            </a:prstGeom>
            <a:noFill/>
            <a:extLst>
              <a:ext uri="{909E8E84-426E-40DD-AFC4-6F175D3DCCD1}">
                <a14:hiddenFill xmlns:a14="http://schemas.microsoft.com/office/drawing/2010/main">
                  <a:solidFill>
                    <a:srgbClr val="FFFFFF"/>
                  </a:solidFill>
                </a14:hiddenFill>
              </a:ext>
            </a:extLst>
          </p:spPr>
        </p:pic>
        <p:sp>
          <p:nvSpPr>
            <p:cNvPr id="23" name="직사각형 22"/>
            <p:cNvSpPr/>
            <p:nvPr/>
          </p:nvSpPr>
          <p:spPr>
            <a:xfrm>
              <a:off x="1617499" y="1052743"/>
              <a:ext cx="4113410" cy="1944216"/>
            </a:xfrm>
            <a:prstGeom prst="rect">
              <a:avLst/>
            </a:prstGeom>
            <a:noFill/>
            <a:ln w="19050" cap="flat" cmpd="sng" algn="ctr">
              <a:solidFill>
                <a:srgbClr val="71DA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p:cNvSpPr txBox="1"/>
            <p:nvPr/>
          </p:nvSpPr>
          <p:spPr>
            <a:xfrm>
              <a:off x="-150843" y="974268"/>
              <a:ext cx="17111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800" b="1" i="0" u="none" strike="noStrike" kern="0" cap="none" spc="-300" normalizeH="0" baseline="0" noProof="0" dirty="0">
                  <a:ln>
                    <a:noFill/>
                  </a:ln>
                  <a:solidFill>
                    <a:srgbClr val="00B0F0"/>
                  </a:solidFill>
                  <a:effectLst/>
                  <a:uLnTx/>
                  <a:uFillTx/>
                  <a:latin typeface="Calibri" panose="020F0502020204030204" pitchFamily="34" charset="0"/>
                  <a:ea typeface="맑은 고딕" panose="020B0503020000020004" pitchFamily="50" charset="-127"/>
                </a:rPr>
                <a:t>❷   </a:t>
              </a:r>
              <a:r>
                <a:rPr kumimoji="0" lang="en-US" altLang="ko-KR" b="1" kern="0" spc="-300" dirty="0">
                  <a:latin typeface="맑은 고딕"/>
                  <a:ea typeface="맑은 고딕" panose="020B0503020000020004" pitchFamily="50" charset="-127"/>
                </a:rPr>
                <a:t>Save</a:t>
              </a:r>
              <a:r>
                <a:rPr kumimoji="0" lang="ko-KR" altLang="en-US" sz="1800" b="1" i="0" u="none" strike="noStrike" kern="0" cap="none" spc="-300" normalizeH="0" baseline="0" noProof="0" dirty="0">
                  <a:ln>
                    <a:noFill/>
                  </a:ln>
                  <a:effectLst/>
                  <a:uLnTx/>
                  <a:uFillTx/>
                  <a:latin typeface="맑은 고딕"/>
                  <a:ea typeface="맑은 고딕" panose="020B0503020000020004" pitchFamily="50" charset="-127"/>
                </a:rPr>
                <a:t> </a:t>
              </a:r>
              <a:r>
                <a:rPr kumimoji="0" lang="en-US" altLang="ko-KR" sz="1800" b="1" i="0" u="none" strike="noStrike" kern="0" cap="none" spc="-300" normalizeH="0" baseline="0" noProof="0" dirty="0">
                  <a:ln>
                    <a:noFill/>
                  </a:ln>
                  <a:effectLst/>
                  <a:uLnTx/>
                  <a:uFillTx/>
                  <a:latin typeface="맑은 고딕"/>
                  <a:ea typeface="맑은 고딕" panose="020B0503020000020004" pitchFamily="50" charset="-127"/>
                </a:rPr>
                <a:t>&amp; </a:t>
              </a:r>
              <a:r>
                <a:rPr kumimoji="0" lang="en-US" altLang="ko-KR" b="1" kern="0" spc="-300" dirty="0">
                  <a:latin typeface="맑은 고딕"/>
                  <a:ea typeface="맑은 고딕" panose="020B0503020000020004" pitchFamily="50" charset="-127"/>
                </a:rPr>
                <a:t>Analysis</a:t>
              </a:r>
              <a:endParaRPr kumimoji="0" lang="ko-KR" altLang="en-US" sz="1800" b="1" i="0" u="none" strike="noStrike" kern="0" cap="none" spc="-300" normalizeH="0" baseline="0" noProof="0" dirty="0">
                <a:ln>
                  <a:noFill/>
                </a:ln>
                <a:effectLst/>
                <a:uLnTx/>
                <a:uFillTx/>
                <a:latin typeface="맑은 고딕"/>
                <a:ea typeface="맑은 고딕" panose="020B0503020000020004" pitchFamily="50" charset="-127"/>
              </a:endParaRPr>
            </a:p>
          </p:txBody>
        </p:sp>
        <p:pic>
          <p:nvPicPr>
            <p:cNvPr id="25" name="Picture 26" descr="http://bigdatasciencetraining.com/wp-content/uploads/2016/01/big-data-318x2112.png"/>
            <p:cNvPicPr>
              <a:picLocks noChangeAspect="1" noChangeArrowheads="1"/>
            </p:cNvPicPr>
            <p:nvPr/>
          </p:nvPicPr>
          <p:blipFill>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a:fillRect/>
            </a:stretch>
          </p:blipFill>
          <p:spPr bwMode="auto">
            <a:xfrm>
              <a:off x="2422554" y="1275948"/>
              <a:ext cx="2579848" cy="156111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3099911" y="1895206"/>
              <a:ext cx="1171184" cy="338554"/>
            </a:xfrm>
            <a:prstGeom prst="rect">
              <a:avLst/>
            </a:prstGeom>
            <a:solidFill>
              <a:sysClr val="window" lastClr="FFFFFF"/>
            </a:solidFill>
            <a:ln w="6350">
              <a:solidFill>
                <a:sysClr val="windowText" lastClr="000000"/>
              </a:solidFill>
              <a:prstDash val="sysDot"/>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150" normalizeH="0" baseline="0" noProof="0" dirty="0">
                  <a:ln>
                    <a:noFill/>
                  </a:ln>
                  <a:solidFill>
                    <a:srgbClr val="002060"/>
                  </a:solidFill>
                  <a:effectLst/>
                  <a:uLnTx/>
                  <a:uFillTx/>
                  <a:latin typeface="맑은 고딕"/>
                  <a:ea typeface="맑은 고딕" panose="020B0503020000020004" pitchFamily="50" charset="-127"/>
                </a:rPr>
                <a:t>Big data</a:t>
              </a:r>
              <a:endParaRPr kumimoji="0" lang="ko-KR" altLang="en-US" sz="1600" b="1" i="0" u="none" strike="noStrike" kern="0" cap="none" spc="-150" normalizeH="0" baseline="0" noProof="0" dirty="0">
                <a:ln>
                  <a:noFill/>
                </a:ln>
                <a:solidFill>
                  <a:srgbClr val="002060"/>
                </a:solidFill>
                <a:effectLst/>
                <a:uLnTx/>
                <a:uFillTx/>
                <a:latin typeface="맑은 고딕"/>
                <a:ea typeface="맑은 고딕" panose="020B0503020000020004" pitchFamily="50" charset="-127"/>
              </a:endParaRPr>
            </a:p>
          </p:txBody>
        </p:sp>
      </p:grpSp>
      <p:grpSp>
        <p:nvGrpSpPr>
          <p:cNvPr id="27" name="그룹 26"/>
          <p:cNvGrpSpPr/>
          <p:nvPr/>
        </p:nvGrpSpPr>
        <p:grpSpPr>
          <a:xfrm>
            <a:off x="416496" y="3141386"/>
            <a:ext cx="5881751" cy="1647365"/>
            <a:chOff x="-150843" y="2875444"/>
            <a:chExt cx="5881751" cy="1647365"/>
          </a:xfrm>
        </p:grpSpPr>
        <p:sp>
          <p:nvSpPr>
            <p:cNvPr id="28" name="직사각형 27"/>
            <p:cNvSpPr/>
            <p:nvPr/>
          </p:nvSpPr>
          <p:spPr>
            <a:xfrm>
              <a:off x="1617499" y="3068967"/>
              <a:ext cx="4113409" cy="864096"/>
            </a:xfrm>
            <a:prstGeom prst="rect">
              <a:avLst/>
            </a:prstGeom>
            <a:noFill/>
            <a:ln w="19050" cap="flat" cmpd="sng" algn="ctr">
              <a:solidFill>
                <a:srgbClr val="A7D9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9" name="TextBox 28"/>
            <p:cNvSpPr txBox="1"/>
            <p:nvPr/>
          </p:nvSpPr>
          <p:spPr>
            <a:xfrm>
              <a:off x="-150843" y="2967342"/>
              <a:ext cx="162504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800" b="1" i="0" u="none" strike="noStrike" kern="0" cap="none" spc="-300" normalizeH="0" baseline="0" noProof="0" dirty="0">
                  <a:ln>
                    <a:noFill/>
                  </a:ln>
                  <a:solidFill>
                    <a:srgbClr val="9BBB59"/>
                  </a:solidFill>
                  <a:effectLst/>
                  <a:uLnTx/>
                  <a:uFillTx/>
                  <a:latin typeface="Calibri" panose="020F0502020204030204" pitchFamily="34" charset="0"/>
                  <a:ea typeface="맑은 고딕" panose="020B0503020000020004" pitchFamily="50" charset="-127"/>
                </a:rPr>
                <a:t>❸    </a:t>
              </a:r>
              <a:r>
                <a:rPr kumimoji="0" lang="en-US" altLang="ko-KR" sz="1800" b="1" i="0" u="none" strike="noStrike" kern="0" cap="none" spc="-300" normalizeH="0" baseline="0" noProof="0" dirty="0">
                  <a:ln>
                    <a:noFill/>
                  </a:ln>
                  <a:effectLst/>
                  <a:uLnTx/>
                  <a:uFillTx/>
                  <a:latin typeface="맑은 고딕"/>
                  <a:ea typeface="맑은 고딕" panose="020B0503020000020004" pitchFamily="50" charset="-127"/>
                </a:rPr>
                <a:t>Create Value</a:t>
              </a:r>
              <a:endParaRPr kumimoji="0" lang="ko-KR" altLang="en-US" sz="1800" b="1" i="0" u="none" strike="noStrike" kern="0" cap="none" spc="-300" normalizeH="0" baseline="0" noProof="0" dirty="0">
                <a:ln>
                  <a:noFill/>
                </a:ln>
                <a:effectLst/>
                <a:uLnTx/>
                <a:uFillTx/>
                <a:latin typeface="맑은 고딕"/>
                <a:ea typeface="맑은 고딕" panose="020B0503020000020004" pitchFamily="50" charset="-127"/>
              </a:endParaRPr>
            </a:p>
          </p:txBody>
        </p:sp>
        <p:sp>
          <p:nvSpPr>
            <p:cNvPr id="30" name="직사각형 29"/>
            <p:cNvSpPr/>
            <p:nvPr/>
          </p:nvSpPr>
          <p:spPr>
            <a:xfrm>
              <a:off x="1687072" y="3319876"/>
              <a:ext cx="3976313" cy="361968"/>
            </a:xfrm>
            <a:prstGeom prst="rect">
              <a:avLst/>
            </a:prstGeom>
            <a:noFill/>
            <a:ln w="6350" cap="flat" cmpd="sng" algn="ctr">
              <a:solidFill>
                <a:sysClr val="windowText" lastClr="000000">
                  <a:lumMod val="75000"/>
                  <a:lumOff val="25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cxnSp>
          <p:nvCxnSpPr>
            <p:cNvPr id="31" name="직선 화살표 연결선 30"/>
            <p:cNvCxnSpPr/>
            <p:nvPr/>
          </p:nvCxnSpPr>
          <p:spPr>
            <a:xfrm flipV="1">
              <a:off x="2267885" y="2878004"/>
              <a:ext cx="0" cy="1644805"/>
            </a:xfrm>
            <a:prstGeom prst="straightConnector1">
              <a:avLst/>
            </a:prstGeom>
            <a:noFill/>
            <a:ln w="28575" cap="flat" cmpd="sng" algn="ctr">
              <a:solidFill>
                <a:sysClr val="window" lastClr="FFFFFF">
                  <a:lumMod val="65000"/>
                </a:sysClr>
              </a:solidFill>
              <a:prstDash val="sysDot"/>
              <a:miter lim="800000"/>
              <a:headEnd type="triangle" w="med" len="med"/>
              <a:tailEnd type="none" w="med" len="med"/>
            </a:ln>
            <a:effectLst/>
          </p:spPr>
        </p:cxnSp>
        <p:cxnSp>
          <p:nvCxnSpPr>
            <p:cNvPr id="32" name="직선 화살표 연결선 31"/>
            <p:cNvCxnSpPr/>
            <p:nvPr/>
          </p:nvCxnSpPr>
          <p:spPr>
            <a:xfrm flipV="1">
              <a:off x="2464275" y="2878005"/>
              <a:ext cx="0" cy="1368862"/>
            </a:xfrm>
            <a:prstGeom prst="straightConnector1">
              <a:avLst/>
            </a:prstGeom>
            <a:noFill/>
            <a:ln w="28575" cap="flat" cmpd="sng" algn="ctr">
              <a:solidFill>
                <a:sysClr val="window" lastClr="FFFFFF">
                  <a:lumMod val="65000"/>
                </a:sysClr>
              </a:solidFill>
              <a:prstDash val="sysDot"/>
              <a:miter lim="800000"/>
              <a:headEnd type="triangle" w="med" len="med"/>
              <a:tailEnd type="none" w="med" len="med"/>
            </a:ln>
            <a:effectLst/>
          </p:spPr>
        </p:cxnSp>
        <p:cxnSp>
          <p:nvCxnSpPr>
            <p:cNvPr id="33" name="직선 화살표 연결선 32"/>
            <p:cNvCxnSpPr/>
            <p:nvPr/>
          </p:nvCxnSpPr>
          <p:spPr>
            <a:xfrm flipV="1">
              <a:off x="4959913" y="2875444"/>
              <a:ext cx="0" cy="1644805"/>
            </a:xfrm>
            <a:prstGeom prst="straightConnector1">
              <a:avLst/>
            </a:prstGeom>
            <a:noFill/>
            <a:ln w="28575" cap="flat" cmpd="sng" algn="ctr">
              <a:solidFill>
                <a:sysClr val="window" lastClr="FFFFFF">
                  <a:lumMod val="65000"/>
                </a:sysClr>
              </a:solidFill>
              <a:prstDash val="sysDot"/>
              <a:miter lim="800000"/>
              <a:headEnd type="triangle" w="med" len="med"/>
              <a:tailEnd type="none" w="med" len="med"/>
            </a:ln>
            <a:effectLst/>
          </p:spPr>
        </p:cxnSp>
        <p:cxnSp>
          <p:nvCxnSpPr>
            <p:cNvPr id="34" name="직선 화살표 연결선 33"/>
            <p:cNvCxnSpPr/>
            <p:nvPr/>
          </p:nvCxnSpPr>
          <p:spPr>
            <a:xfrm flipV="1">
              <a:off x="4757949" y="2875445"/>
              <a:ext cx="0" cy="1368862"/>
            </a:xfrm>
            <a:prstGeom prst="straightConnector1">
              <a:avLst/>
            </a:prstGeom>
            <a:noFill/>
            <a:ln w="28575" cap="flat" cmpd="sng" algn="ctr">
              <a:solidFill>
                <a:sysClr val="window" lastClr="FFFFFF">
                  <a:lumMod val="65000"/>
                </a:sysClr>
              </a:solidFill>
              <a:prstDash val="sysDot"/>
              <a:miter lim="800000"/>
              <a:headEnd type="triangle" w="med" len="med"/>
              <a:tailEnd type="none" w="med" len="med"/>
            </a:ln>
            <a:effectLst/>
          </p:spPr>
        </p:cxnSp>
        <p:sp>
          <p:nvSpPr>
            <p:cNvPr id="35" name="TextBox 34"/>
            <p:cNvSpPr txBox="1"/>
            <p:nvPr/>
          </p:nvSpPr>
          <p:spPr>
            <a:xfrm>
              <a:off x="1864726" y="3389358"/>
              <a:ext cx="1013542" cy="2616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normalizeH="0" baseline="0" noProof="0" dirty="0">
                  <a:ln>
                    <a:noFill/>
                  </a:ln>
                  <a:solidFill>
                    <a:srgbClr val="0000FF"/>
                  </a:solidFill>
                  <a:effectLst/>
                  <a:uLnTx/>
                  <a:uFillTx/>
                  <a:latin typeface="맑은 고딕"/>
                  <a:ea typeface="맑은 고딕" panose="020B0503020000020004" pitchFamily="50" charset="-127"/>
                </a:rPr>
                <a:t>Prediction</a:t>
              </a:r>
              <a:endParaRPr kumimoji="0" lang="ko-KR" altLang="en-US" sz="1100" b="1" i="0" u="none" strike="noStrike" kern="0" cap="none" normalizeH="0" baseline="0" noProof="0" dirty="0">
                <a:ln>
                  <a:noFill/>
                </a:ln>
                <a:solidFill>
                  <a:srgbClr val="0000FF"/>
                </a:solidFill>
                <a:effectLst/>
                <a:uLnTx/>
                <a:uFillTx/>
                <a:latin typeface="맑은 고딕"/>
                <a:ea typeface="맑은 고딕" panose="020B0503020000020004" pitchFamily="50" charset="-127"/>
              </a:endParaRPr>
            </a:p>
          </p:txBody>
        </p:sp>
        <p:sp>
          <p:nvSpPr>
            <p:cNvPr id="36" name="TextBox 35"/>
            <p:cNvSpPr txBox="1"/>
            <p:nvPr/>
          </p:nvSpPr>
          <p:spPr>
            <a:xfrm>
              <a:off x="4320720" y="3365765"/>
              <a:ext cx="1150685" cy="2616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normalizeH="0" baseline="0" noProof="0" dirty="0">
                  <a:ln>
                    <a:noFill/>
                  </a:ln>
                  <a:solidFill>
                    <a:srgbClr val="0000FF"/>
                  </a:solidFill>
                  <a:effectLst/>
                  <a:uLnTx/>
                  <a:uFillTx/>
                  <a:latin typeface="맑은 고딕"/>
                  <a:ea typeface="맑은 고딕" panose="020B0503020000020004" pitchFamily="50" charset="-127"/>
                </a:rPr>
                <a:t>Customization</a:t>
              </a:r>
              <a:endParaRPr kumimoji="0" lang="ko-KR" altLang="en-US" sz="1100" b="1" i="0" u="none" strike="noStrike" kern="0" cap="none" normalizeH="0" baseline="0" noProof="0" dirty="0">
                <a:ln>
                  <a:noFill/>
                </a:ln>
                <a:solidFill>
                  <a:srgbClr val="0000FF"/>
                </a:solidFill>
                <a:effectLst/>
                <a:uLnTx/>
                <a:uFillTx/>
                <a:latin typeface="맑은 고딕"/>
                <a:ea typeface="맑은 고딕" panose="020B0503020000020004" pitchFamily="50" charset="-127"/>
              </a:endParaRPr>
            </a:p>
          </p:txBody>
        </p:sp>
        <p:sp>
          <p:nvSpPr>
            <p:cNvPr id="37" name="TextBox 36"/>
            <p:cNvSpPr txBox="1"/>
            <p:nvPr/>
          </p:nvSpPr>
          <p:spPr>
            <a:xfrm>
              <a:off x="3080231" y="3343904"/>
              <a:ext cx="1171184" cy="338554"/>
            </a:xfrm>
            <a:prstGeom prst="rect">
              <a:avLst/>
            </a:prstGeom>
            <a:solidFill>
              <a:sysClr val="window" lastClr="FFFFFF"/>
            </a:solidFill>
            <a:ln w="6350">
              <a:noFill/>
              <a:prstDash val="sysDot"/>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150" normalizeH="0" baseline="0" noProof="0" dirty="0">
                  <a:ln>
                    <a:noFill/>
                  </a:ln>
                  <a:solidFill>
                    <a:srgbClr val="002060"/>
                  </a:solidFill>
                  <a:effectLst/>
                  <a:uLnTx/>
                  <a:uFillTx/>
                  <a:latin typeface="맑은 고딕"/>
                  <a:ea typeface="맑은 고딕" panose="020B0503020000020004" pitchFamily="50" charset="-127"/>
                </a:rPr>
                <a:t>A</a:t>
              </a:r>
              <a:r>
                <a:rPr kumimoji="0" lang="en-US" altLang="ko-KR" sz="1600" b="1" i="0" u="none" strike="noStrike" kern="0" cap="none" spc="-150" normalizeH="0" noProof="0" dirty="0">
                  <a:ln>
                    <a:noFill/>
                  </a:ln>
                  <a:solidFill>
                    <a:srgbClr val="002060"/>
                  </a:solidFill>
                  <a:effectLst/>
                  <a:uLnTx/>
                  <a:uFillTx/>
                  <a:latin typeface="맑은 고딕"/>
                  <a:ea typeface="맑은 고딕" panose="020B0503020000020004" pitchFamily="50" charset="-127"/>
                </a:rPr>
                <a:t> . I</a:t>
              </a:r>
              <a:endParaRPr kumimoji="0" lang="ko-KR" altLang="en-US" sz="1600" b="1" i="0" u="none" strike="noStrike" kern="0" cap="none" spc="-150" normalizeH="0" baseline="0" noProof="0" dirty="0">
                <a:ln>
                  <a:noFill/>
                </a:ln>
                <a:solidFill>
                  <a:srgbClr val="002060"/>
                </a:solidFill>
                <a:effectLst/>
                <a:uLnTx/>
                <a:uFillTx/>
                <a:latin typeface="맑은 고딕"/>
                <a:ea typeface="맑은 고딕" panose="020B0503020000020004" pitchFamily="50" charset="-127"/>
              </a:endParaRPr>
            </a:p>
          </p:txBody>
        </p:sp>
      </p:grpSp>
      <p:grpSp>
        <p:nvGrpSpPr>
          <p:cNvPr id="38" name="그룹 37"/>
          <p:cNvGrpSpPr/>
          <p:nvPr/>
        </p:nvGrpSpPr>
        <p:grpSpPr>
          <a:xfrm>
            <a:off x="416496" y="4271005"/>
            <a:ext cx="5881751" cy="2190463"/>
            <a:chOff x="-150843" y="4005063"/>
            <a:chExt cx="5881751" cy="2190463"/>
          </a:xfrm>
        </p:grpSpPr>
        <p:sp>
          <p:nvSpPr>
            <p:cNvPr id="39" name="TextBox 38"/>
            <p:cNvSpPr txBox="1"/>
            <p:nvPr/>
          </p:nvSpPr>
          <p:spPr>
            <a:xfrm>
              <a:off x="-150843" y="4522809"/>
              <a:ext cx="162504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800" b="1" i="0" u="none" strike="noStrike" kern="0" cap="none" spc="-300" normalizeH="0" baseline="0" noProof="0" dirty="0">
                  <a:ln>
                    <a:noFill/>
                  </a:ln>
                  <a:solidFill>
                    <a:srgbClr val="C0392B"/>
                  </a:solidFill>
                  <a:effectLst/>
                  <a:uLnTx/>
                  <a:uFillTx/>
                  <a:latin typeface="Calibri" panose="020F0502020204030204" pitchFamily="34" charset="0"/>
                  <a:ea typeface="맑은 고딕" panose="020B0503020000020004" pitchFamily="50" charset="-127"/>
                </a:rPr>
                <a:t>❹    </a:t>
              </a:r>
              <a:r>
                <a:rPr kumimoji="0" lang="en-US" altLang="ko-KR" b="1" kern="0" spc="-300" dirty="0">
                  <a:latin typeface="맑은 고딕"/>
                  <a:ea typeface="맑은 고딕" panose="020B0503020000020004" pitchFamily="50" charset="-127"/>
                </a:rPr>
                <a:t>Optimization</a:t>
              </a:r>
              <a:endParaRPr kumimoji="0" lang="ko-KR" altLang="en-US" sz="1800" b="1" i="0" u="none" strike="noStrike" kern="0" cap="none" spc="-300" normalizeH="0" baseline="0" noProof="0" dirty="0">
                <a:ln>
                  <a:noFill/>
                </a:ln>
                <a:effectLst/>
                <a:uLnTx/>
                <a:uFillTx/>
                <a:latin typeface="맑은 고딕"/>
                <a:ea typeface="맑은 고딕" panose="020B0503020000020004" pitchFamily="50" charset="-127"/>
              </a:endParaRPr>
            </a:p>
          </p:txBody>
        </p:sp>
        <p:sp>
          <p:nvSpPr>
            <p:cNvPr id="40" name="직사각형 39"/>
            <p:cNvSpPr/>
            <p:nvPr/>
          </p:nvSpPr>
          <p:spPr>
            <a:xfrm>
              <a:off x="1617498" y="4005063"/>
              <a:ext cx="4113410" cy="2190463"/>
            </a:xfrm>
            <a:prstGeom prst="rect">
              <a:avLst/>
            </a:prstGeom>
            <a:noFill/>
            <a:ln w="19050" cap="flat" cmpd="sng" algn="ctr">
              <a:solidFill>
                <a:srgbClr val="E95F43"/>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C000"/>
                </a:solidFill>
                <a:effectLst/>
                <a:uLnTx/>
                <a:uFillTx/>
                <a:latin typeface="맑은 고딕"/>
                <a:ea typeface="맑은 고딕" panose="020B0503020000020004" pitchFamily="50" charset="-127"/>
                <a:cs typeface="+mn-cs"/>
              </a:endParaRPr>
            </a:p>
          </p:txBody>
        </p:sp>
      </p:grpSp>
      <p:sp>
        <p:nvSpPr>
          <p:cNvPr id="41" name="아래로 구부러진 화살표 34"/>
          <p:cNvSpPr/>
          <p:nvPr/>
        </p:nvSpPr>
        <p:spPr>
          <a:xfrm rot="16200000">
            <a:off x="5723220" y="3666988"/>
            <a:ext cx="2297844" cy="462420"/>
          </a:xfrm>
          <a:prstGeom prst="curvedDownArrow">
            <a:avLst>
              <a:gd name="adj1" fmla="val 25000"/>
              <a:gd name="adj2" fmla="val 74456"/>
              <a:gd name="adj3" fmla="val 35398"/>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663" b="0" i="0" u="none" strike="noStrike" kern="0" cap="none" spc="0" normalizeH="0" baseline="0" noProof="0">
              <a:ln>
                <a:noFill/>
              </a:ln>
              <a:solidFill>
                <a:prstClr val="black"/>
              </a:solidFill>
              <a:effectLst/>
              <a:uLnTx/>
              <a:uFillTx/>
            </a:endParaRPr>
          </a:p>
        </p:txBody>
      </p:sp>
      <p:sp>
        <p:nvSpPr>
          <p:cNvPr id="42" name="아래로 구부러진 화살표 34"/>
          <p:cNvSpPr/>
          <p:nvPr/>
        </p:nvSpPr>
        <p:spPr>
          <a:xfrm rot="5400000">
            <a:off x="8139476" y="3784233"/>
            <a:ext cx="2297844" cy="462420"/>
          </a:xfrm>
          <a:prstGeom prst="curvedDownArrow">
            <a:avLst>
              <a:gd name="adj1" fmla="val 25000"/>
              <a:gd name="adj2" fmla="val 74456"/>
              <a:gd name="adj3" fmla="val 35398"/>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663" b="0" i="0" u="none" strike="noStrike" kern="0" cap="none" spc="0" normalizeH="0" baseline="0" noProof="0">
              <a:ln>
                <a:noFill/>
              </a:ln>
              <a:solidFill>
                <a:prstClr val="black"/>
              </a:solidFill>
              <a:effectLst/>
              <a:uLnTx/>
              <a:uFillTx/>
            </a:endParaRPr>
          </a:p>
        </p:txBody>
      </p:sp>
      <p:sp>
        <p:nvSpPr>
          <p:cNvPr id="43" name="직사각형 42"/>
          <p:cNvSpPr/>
          <p:nvPr/>
        </p:nvSpPr>
        <p:spPr>
          <a:xfrm>
            <a:off x="6367552" y="3674883"/>
            <a:ext cx="1143227" cy="430887"/>
          </a:xfrm>
          <a:prstGeom prst="rect">
            <a:avLst/>
          </a:prstGeom>
          <a:solidFill>
            <a:schemeClr val="bg1"/>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100" b="1" kern="0" dirty="0" err="1">
                <a:solidFill>
                  <a:schemeClr val="accent2"/>
                </a:solidFill>
                <a:latin typeface="+mn-ea"/>
              </a:rPr>
              <a:t>Bigdata</a:t>
            </a:r>
            <a:endParaRPr kumimoji="0" lang="en-US" altLang="ko-KR" sz="1100" b="1" kern="0" dirty="0">
              <a:solidFill>
                <a:schemeClr val="accent2"/>
              </a:solidFill>
              <a:latin typeface="+mn-ea"/>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normalizeH="0" baseline="0" noProof="0" dirty="0">
                <a:ln>
                  <a:noFill/>
                </a:ln>
                <a:solidFill>
                  <a:schemeClr val="accent2"/>
                </a:solidFill>
                <a:effectLst/>
                <a:uLnTx/>
                <a:uFillTx/>
                <a:latin typeface="+mn-ea"/>
              </a:rPr>
              <a:t>Generation</a:t>
            </a:r>
            <a:endParaRPr kumimoji="0" lang="ko-KR" altLang="en-US" sz="1100" b="1" i="0" u="none" strike="noStrike" kern="0" cap="none" normalizeH="0" baseline="0" noProof="0" dirty="0">
              <a:ln>
                <a:noFill/>
              </a:ln>
              <a:solidFill>
                <a:schemeClr val="accent2"/>
              </a:solidFill>
              <a:effectLst/>
              <a:uLnTx/>
              <a:uFillTx/>
              <a:latin typeface="+mn-ea"/>
            </a:endParaRPr>
          </a:p>
        </p:txBody>
      </p:sp>
      <p:sp>
        <p:nvSpPr>
          <p:cNvPr id="44" name="직사각형 43"/>
          <p:cNvSpPr/>
          <p:nvPr/>
        </p:nvSpPr>
        <p:spPr>
          <a:xfrm>
            <a:off x="8435527" y="3674883"/>
            <a:ext cx="1404576" cy="430887"/>
          </a:xfrm>
          <a:prstGeom prst="rect">
            <a:avLst/>
          </a:prstGeom>
          <a:solidFill>
            <a:schemeClr val="bg1"/>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150" normalizeH="0" baseline="0" noProof="0" dirty="0">
                <a:ln>
                  <a:noFill/>
                </a:ln>
                <a:solidFill>
                  <a:srgbClr val="0000FF"/>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rPr>
              <a:t>Customization &amp; Prediction</a:t>
            </a:r>
            <a:endParaRPr kumimoji="0" lang="ko-KR" altLang="en-US" sz="1100" b="1" i="0" u="none" strike="noStrike" kern="0" cap="none" spc="-150" normalizeH="0" baseline="0" noProof="0" dirty="0">
              <a:ln>
                <a:noFill/>
              </a:ln>
              <a:solidFill>
                <a:srgbClr val="0000FF"/>
              </a:solidFill>
              <a:effectLst/>
              <a:uLnTx/>
              <a:uFillTx/>
              <a:latin typeface="함초롬바탕" panose="02030604000101010101" pitchFamily="18" charset="-127"/>
              <a:ea typeface="함초롬바탕" panose="02030604000101010101" pitchFamily="18" charset="-127"/>
              <a:cs typeface="함초롬바탕" panose="02030604000101010101" pitchFamily="18" charset="-127"/>
            </a:endParaRPr>
          </a:p>
        </p:txBody>
      </p:sp>
      <p:grpSp>
        <p:nvGrpSpPr>
          <p:cNvPr id="45" name="그룹 44"/>
          <p:cNvGrpSpPr/>
          <p:nvPr/>
        </p:nvGrpSpPr>
        <p:grpSpPr>
          <a:xfrm>
            <a:off x="416496" y="3127754"/>
            <a:ext cx="5881751" cy="3320082"/>
            <a:chOff x="-150842" y="2875445"/>
            <a:chExt cx="5881751" cy="3320082"/>
          </a:xfrm>
        </p:grpSpPr>
        <p:cxnSp>
          <p:nvCxnSpPr>
            <p:cNvPr id="46" name="직선 화살표 연결선 45"/>
            <p:cNvCxnSpPr/>
            <p:nvPr/>
          </p:nvCxnSpPr>
          <p:spPr>
            <a:xfrm>
              <a:off x="3487877" y="2875445"/>
              <a:ext cx="0" cy="1644805"/>
            </a:xfrm>
            <a:prstGeom prst="straightConnector1">
              <a:avLst/>
            </a:prstGeom>
            <a:ln w="127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a:off x="3818563" y="2875445"/>
              <a:ext cx="0" cy="1644805"/>
            </a:xfrm>
            <a:prstGeom prst="straightConnector1">
              <a:avLst/>
            </a:prstGeom>
            <a:ln w="127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a:off x="3653220" y="2875445"/>
              <a:ext cx="0" cy="1644805"/>
            </a:xfrm>
            <a:prstGeom prst="straightConnector1">
              <a:avLst/>
            </a:prstGeom>
            <a:ln w="127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50842" y="3933056"/>
              <a:ext cx="162504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800" b="1" i="0" u="none" strike="noStrike" kern="0" cap="none" spc="-300" normalizeH="0" baseline="0" noProof="0" dirty="0">
                  <a:ln>
                    <a:noFill/>
                  </a:ln>
                  <a:solidFill>
                    <a:srgbClr val="F39C12"/>
                  </a:solidFill>
                  <a:effectLst/>
                  <a:uLnTx/>
                  <a:uFillTx/>
                  <a:latin typeface="Calibri" panose="020F0502020204030204" pitchFamily="34" charset="0"/>
                </a:rPr>
                <a:t>❶    </a:t>
              </a:r>
              <a:r>
                <a:rPr kumimoji="0" lang="en-US" altLang="ko-KR" b="1" kern="0" spc="-300" dirty="0">
                  <a:latin typeface="맑은 고딕"/>
                  <a:ea typeface="맑은 고딕" panose="020B0503020000020004" pitchFamily="50" charset="-127"/>
                </a:rPr>
                <a:t>Data Collection</a:t>
              </a:r>
              <a:endParaRPr kumimoji="0" lang="ko-KR" altLang="en-US" sz="1800" b="1" i="0" u="none" strike="noStrike" kern="0" cap="none" spc="-300" normalizeH="0" baseline="0" noProof="0" dirty="0">
                <a:ln>
                  <a:noFill/>
                </a:ln>
                <a:effectLst/>
                <a:uLnTx/>
                <a:uFillTx/>
                <a:latin typeface="맑은 고딕"/>
                <a:ea typeface="맑은 고딕" panose="020B0503020000020004" pitchFamily="50" charset="-127"/>
              </a:endParaRPr>
            </a:p>
          </p:txBody>
        </p:sp>
        <p:sp>
          <p:nvSpPr>
            <p:cNvPr id="50" name="직사각형 49"/>
            <p:cNvSpPr/>
            <p:nvPr/>
          </p:nvSpPr>
          <p:spPr>
            <a:xfrm>
              <a:off x="1617499" y="4005064"/>
              <a:ext cx="4113410" cy="2190463"/>
            </a:xfrm>
            <a:prstGeom prst="rect">
              <a:avLst/>
            </a:prstGeom>
            <a:noFill/>
            <a:ln w="19050">
              <a:solidFill>
                <a:srgbClr val="F6BA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C000"/>
                </a:solidFill>
                <a:effectLst/>
                <a:uLnTx/>
                <a:uFillTx/>
              </a:endParaRPr>
            </a:p>
          </p:txBody>
        </p:sp>
        <p:sp>
          <p:nvSpPr>
            <p:cNvPr id="51" name="직사각형 50"/>
            <p:cNvSpPr/>
            <p:nvPr/>
          </p:nvSpPr>
          <p:spPr>
            <a:xfrm>
              <a:off x="2898725" y="4535908"/>
              <a:ext cx="1470459" cy="79746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tx1"/>
                  </a:solidFill>
                  <a:effectLst/>
                  <a:uLnTx/>
                  <a:uFillTx/>
                  <a:latin typeface="+mn-ea"/>
                </a:rPr>
                <a:t>I</a:t>
              </a:r>
              <a:r>
                <a:rPr kumimoji="0" lang="en-US" altLang="ko-KR" sz="1200" b="0" i="0" u="none" strike="noStrike" kern="0" cap="none" spc="0" normalizeH="0" baseline="0" noProof="0" dirty="0">
                  <a:ln>
                    <a:noFill/>
                  </a:ln>
                  <a:solidFill>
                    <a:schemeClr val="tx1"/>
                  </a:solidFill>
                  <a:effectLst/>
                  <a:uLnTx/>
                  <a:uFillTx/>
                  <a:latin typeface="+mn-ea"/>
                </a:rPr>
                <a:t>nternet </a:t>
              </a:r>
              <a:r>
                <a:rPr kumimoji="0" lang="en-US" altLang="ko-KR" sz="1200" b="1" i="0" u="none" strike="noStrike" kern="0" cap="none" spc="0" normalizeH="0" baseline="0" noProof="0" dirty="0">
                  <a:ln>
                    <a:noFill/>
                  </a:ln>
                  <a:solidFill>
                    <a:schemeClr val="tx1"/>
                  </a:solidFill>
                  <a:effectLst/>
                  <a:uLnTx/>
                  <a:uFillTx/>
                  <a:latin typeface="+mn-ea"/>
                </a:rPr>
                <a:t>o</a:t>
              </a:r>
              <a:r>
                <a:rPr kumimoji="0" lang="en-US" altLang="ko-KR" sz="1200" b="0" i="0" u="none" strike="noStrike" kern="0" cap="none" spc="0" normalizeH="0" baseline="0" noProof="0" dirty="0">
                  <a:ln>
                    <a:noFill/>
                  </a:ln>
                  <a:solidFill>
                    <a:schemeClr val="tx1"/>
                  </a:solidFill>
                  <a:effectLst/>
                  <a:uLnTx/>
                  <a:uFillTx/>
                  <a:latin typeface="+mn-ea"/>
                </a:rPr>
                <a:t>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solidFill>
                    <a:schemeClr val="tx1"/>
                  </a:solidFill>
                  <a:effectLst/>
                  <a:uLnTx/>
                  <a:uFillTx/>
                  <a:latin typeface="+mn-ea"/>
                </a:rPr>
                <a:t>Everything</a:t>
              </a:r>
            </a:p>
            <a:p>
              <a:pPr algn="ctr" latinLnBrk="0">
                <a:defRPr/>
              </a:pPr>
              <a:r>
                <a:rPr lang="en-US" altLang="ko-KR" sz="1200" b="1" kern="0" dirty="0" err="1">
                  <a:solidFill>
                    <a:schemeClr val="tx1"/>
                  </a:solidFill>
                  <a:latin typeface="+mn-ea"/>
                </a:rPr>
                <a:t>IoT+IoB</a:t>
              </a:r>
              <a:endParaRPr lang="ko-KR" altLang="en-US" sz="1200" b="1" kern="0" dirty="0">
                <a:solidFill>
                  <a:schemeClr val="tx1"/>
                </a:solidFill>
                <a:latin typeface="+mn-ea"/>
              </a:endParaRPr>
            </a:p>
          </p:txBody>
        </p:sp>
        <p:sp>
          <p:nvSpPr>
            <p:cNvPr id="52" name="직사각형 51"/>
            <p:cNvSpPr/>
            <p:nvPr/>
          </p:nvSpPr>
          <p:spPr>
            <a:xfrm>
              <a:off x="1740317" y="5527104"/>
              <a:ext cx="1182820" cy="56117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tx1"/>
                  </a:solidFill>
                  <a:effectLst/>
                  <a:uLnTx/>
                  <a:uFillTx/>
                  <a:latin typeface="+mn-ea"/>
                </a:rPr>
                <a:t>I</a:t>
              </a:r>
              <a:r>
                <a:rPr kumimoji="0" lang="en-US" altLang="ko-KR" sz="1200" b="0" i="0" u="none" strike="noStrike" kern="0" cap="none" spc="0" normalizeH="0" baseline="0" noProof="0" dirty="0">
                  <a:ln>
                    <a:noFill/>
                  </a:ln>
                  <a:solidFill>
                    <a:schemeClr val="tx1"/>
                  </a:solidFill>
                  <a:effectLst/>
                  <a:uLnTx/>
                  <a:uFillTx/>
                  <a:latin typeface="+mn-ea"/>
                </a:rPr>
                <a:t>nternet </a:t>
              </a:r>
              <a:r>
                <a:rPr kumimoji="0" lang="en-US" altLang="ko-KR" sz="1200" b="1" i="0" u="none" strike="noStrike" kern="0" cap="none" spc="0" normalizeH="0" baseline="0" noProof="0" dirty="0">
                  <a:ln>
                    <a:noFill/>
                  </a:ln>
                  <a:solidFill>
                    <a:schemeClr val="tx1"/>
                  </a:solidFill>
                  <a:effectLst/>
                  <a:uLnTx/>
                  <a:uFillTx/>
                  <a:latin typeface="+mn-ea"/>
                </a:rPr>
                <a:t>o</a:t>
              </a:r>
              <a:r>
                <a:rPr kumimoji="0" lang="en-US" altLang="ko-KR" sz="1200" b="0" i="0" u="none" strike="noStrike" kern="0" cap="none" spc="0" normalizeH="0" baseline="0" noProof="0" dirty="0">
                  <a:ln>
                    <a:noFill/>
                  </a:ln>
                  <a:solidFill>
                    <a:schemeClr val="tx1"/>
                  </a:solidFill>
                  <a:effectLst/>
                  <a:uLnTx/>
                  <a:uFillTx/>
                  <a:latin typeface="+mn-ea"/>
                </a:rPr>
                <a:t>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dirty="0">
                  <a:ln>
                    <a:noFill/>
                  </a:ln>
                  <a:solidFill>
                    <a:schemeClr val="tx1"/>
                  </a:solidFill>
                  <a:effectLst/>
                  <a:uLnTx/>
                  <a:uFillTx/>
                  <a:latin typeface="+mn-ea"/>
                </a:rPr>
                <a:t>T</a:t>
              </a:r>
              <a:r>
                <a:rPr kumimoji="0" lang="en-US" altLang="ko-KR" sz="1400" b="0" i="0" u="none" strike="noStrike" kern="0" cap="none" spc="0" normalizeH="0" baseline="0" noProof="0" dirty="0">
                  <a:ln>
                    <a:noFill/>
                  </a:ln>
                  <a:solidFill>
                    <a:schemeClr val="tx1"/>
                  </a:solidFill>
                  <a:effectLst/>
                  <a:uLnTx/>
                  <a:uFillTx/>
                  <a:latin typeface="+mn-ea"/>
                </a:rPr>
                <a:t>hings</a:t>
              </a:r>
              <a:endParaRPr kumimoji="0" lang="ko-KR" altLang="en-US" sz="1400" b="0" i="0" u="none" strike="noStrike" kern="0" cap="none" spc="0" normalizeH="0" baseline="0" noProof="0" dirty="0">
                <a:ln>
                  <a:noFill/>
                </a:ln>
                <a:solidFill>
                  <a:schemeClr val="tx1"/>
                </a:solidFill>
                <a:effectLst/>
                <a:uLnTx/>
                <a:uFillTx/>
                <a:latin typeface="+mn-ea"/>
              </a:endParaRPr>
            </a:p>
          </p:txBody>
        </p:sp>
        <p:sp>
          <p:nvSpPr>
            <p:cNvPr id="53" name="직사각형 52"/>
            <p:cNvSpPr/>
            <p:nvPr/>
          </p:nvSpPr>
          <p:spPr>
            <a:xfrm>
              <a:off x="4410992" y="5527104"/>
              <a:ext cx="1182820" cy="56117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tx1"/>
                  </a:solidFill>
                  <a:effectLst/>
                  <a:uLnTx/>
                  <a:uFillTx/>
                  <a:latin typeface="+mn-ea"/>
                </a:rPr>
                <a:t>I</a:t>
              </a:r>
              <a:r>
                <a:rPr kumimoji="0" lang="en-US" altLang="ko-KR" sz="1200" b="0" i="0" u="none" strike="noStrike" kern="0" cap="none" spc="0" normalizeH="0" baseline="0" noProof="0" dirty="0">
                  <a:ln>
                    <a:noFill/>
                  </a:ln>
                  <a:solidFill>
                    <a:schemeClr val="tx1"/>
                  </a:solidFill>
                  <a:effectLst/>
                  <a:uLnTx/>
                  <a:uFillTx/>
                  <a:latin typeface="+mn-ea"/>
                </a:rPr>
                <a:t>nternet </a:t>
              </a:r>
              <a:r>
                <a:rPr kumimoji="0" lang="en-US" altLang="ko-KR" sz="1200" b="1" i="0" u="none" strike="noStrike" kern="0" cap="none" spc="0" normalizeH="0" baseline="0" noProof="0" dirty="0">
                  <a:ln>
                    <a:noFill/>
                  </a:ln>
                  <a:solidFill>
                    <a:schemeClr val="tx1"/>
                  </a:solidFill>
                  <a:effectLst/>
                  <a:uLnTx/>
                  <a:uFillTx/>
                  <a:latin typeface="+mn-ea"/>
                </a:rPr>
                <a:t>o</a:t>
              </a:r>
              <a:r>
                <a:rPr kumimoji="0" lang="en-US" altLang="ko-KR" sz="1200" b="0" i="0" u="none" strike="noStrike" kern="0" cap="none" spc="0" normalizeH="0" baseline="0" noProof="0" dirty="0">
                  <a:ln>
                    <a:noFill/>
                  </a:ln>
                  <a:solidFill>
                    <a:schemeClr val="tx1"/>
                  </a:solidFill>
                  <a:effectLst/>
                  <a:uLnTx/>
                  <a:uFillTx/>
                  <a:latin typeface="+mn-ea"/>
                </a:rPr>
                <a:t>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dirty="0">
                  <a:ln>
                    <a:noFill/>
                  </a:ln>
                  <a:solidFill>
                    <a:schemeClr val="tx1"/>
                  </a:solidFill>
                  <a:effectLst/>
                  <a:uLnTx/>
                  <a:uFillTx/>
                  <a:latin typeface="+mn-ea"/>
                </a:rPr>
                <a:t>B</a:t>
              </a:r>
              <a:r>
                <a:rPr kumimoji="0" lang="en-US" altLang="ko-KR" sz="1400" b="0" i="0" u="none" strike="noStrike" kern="0" cap="none" spc="0" normalizeH="0" baseline="0" noProof="0" dirty="0">
                  <a:ln>
                    <a:noFill/>
                  </a:ln>
                  <a:solidFill>
                    <a:schemeClr val="tx1"/>
                  </a:solidFill>
                  <a:effectLst/>
                  <a:uLnTx/>
                  <a:uFillTx/>
                  <a:latin typeface="+mn-ea"/>
                </a:rPr>
                <a:t>iometry</a:t>
              </a:r>
              <a:endParaRPr kumimoji="0" lang="ko-KR" altLang="en-US" sz="1400" b="0" i="0" u="none" strike="noStrike" kern="0" cap="none" spc="0" normalizeH="0" baseline="0" noProof="0" dirty="0">
                <a:ln>
                  <a:noFill/>
                </a:ln>
                <a:solidFill>
                  <a:schemeClr val="tx1"/>
                </a:solidFill>
                <a:effectLst/>
                <a:uLnTx/>
                <a:uFillTx/>
                <a:latin typeface="+mn-ea"/>
              </a:endParaRPr>
            </a:p>
          </p:txBody>
        </p:sp>
        <p:cxnSp>
          <p:nvCxnSpPr>
            <p:cNvPr id="54" name="직선 연결선 53"/>
            <p:cNvCxnSpPr>
              <a:stCxn id="52" idx="0"/>
              <a:endCxn id="51" idx="2"/>
            </p:cNvCxnSpPr>
            <p:nvPr/>
          </p:nvCxnSpPr>
          <p:spPr>
            <a:xfrm flipV="1">
              <a:off x="2331727" y="5333370"/>
              <a:ext cx="1302228" cy="193734"/>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직선 연결선 54"/>
            <p:cNvCxnSpPr>
              <a:stCxn id="51" idx="2"/>
              <a:endCxn id="53" idx="0"/>
            </p:cNvCxnSpPr>
            <p:nvPr/>
          </p:nvCxnSpPr>
          <p:spPr>
            <a:xfrm>
              <a:off x="3633955" y="5333370"/>
              <a:ext cx="1368447" cy="193734"/>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49359" y="4120138"/>
              <a:ext cx="969190" cy="338554"/>
            </a:xfrm>
            <a:prstGeom prst="rect">
              <a:avLst/>
            </a:prstGeom>
            <a:solidFill>
              <a:schemeClr val="bg1"/>
            </a:solidFill>
          </p:spPr>
          <p:txBody>
            <a:bodyPr wrap="square" rtlCol="0">
              <a:spAutoFit/>
            </a:bodyPr>
            <a:lstStyle/>
            <a:p>
              <a:pPr algn="ctr"/>
              <a:r>
                <a:rPr lang="en-US" altLang="ko-KR" sz="1600" b="1" spc="-15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Data</a:t>
              </a:r>
              <a:endParaRPr lang="ko-KR" altLang="en-US" sz="1600" b="1" spc="-15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grpSp>
    </p:spTree>
    <p:custDataLst>
      <p:tags r:id="rId1"/>
    </p:custDataLst>
    <p:extLst>
      <p:ext uri="{BB962C8B-B14F-4D97-AF65-F5344CB8AC3E}">
        <p14:creationId xmlns:p14="http://schemas.microsoft.com/office/powerpoint/2010/main" val="2741532591"/>
      </p:ext>
    </p:extLst>
  </p:cSld>
  <p:clrMapOvr>
    <a:masterClrMapping/>
  </p:clrMapOvr>
  <mc:AlternateContent xmlns:mc="http://schemas.openxmlformats.org/markup-compatibility/2006" xmlns:p14="http://schemas.microsoft.com/office/powerpoint/2010/main">
    <mc:Choice Requires="p14">
      <p:transition spd="slow" p14:dur="2000" advTm="134367"/>
    </mc:Choice>
    <mc:Fallback xmlns="">
      <p:transition spd="slow" advTm="1343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fltVal val="0"/>
                                          </p:val>
                                        </p:tav>
                                        <p:tav tm="100000">
                                          <p:val>
                                            <p:strVal val="#ppt_w"/>
                                          </p:val>
                                        </p:tav>
                                      </p:tavLst>
                                    </p:anim>
                                    <p:anim calcmode="lin" valueType="num">
                                      <p:cBhvr>
                                        <p:cTn id="37" dur="1000" fill="hold"/>
                                        <p:tgtEl>
                                          <p:spTgt spid="21"/>
                                        </p:tgtEl>
                                        <p:attrNameLst>
                                          <p:attrName>ppt_h</p:attrName>
                                        </p:attrNameLst>
                                      </p:cBhvr>
                                      <p:tavLst>
                                        <p:tav tm="0">
                                          <p:val>
                                            <p:fltVal val="0"/>
                                          </p:val>
                                        </p:tav>
                                        <p:tav tm="100000">
                                          <p:val>
                                            <p:strVal val="#ppt_h"/>
                                          </p:val>
                                        </p:tav>
                                      </p:tavLst>
                                    </p:anim>
                                    <p:anim calcmode="lin" valueType="num">
                                      <p:cBhvr>
                                        <p:cTn id="38" dur="1000" fill="hold"/>
                                        <p:tgtEl>
                                          <p:spTgt spid="21"/>
                                        </p:tgtEl>
                                        <p:attrNameLst>
                                          <p:attrName>style.rotation</p:attrName>
                                        </p:attrNameLst>
                                      </p:cBhvr>
                                      <p:tavLst>
                                        <p:tav tm="0">
                                          <p:val>
                                            <p:fltVal val="90"/>
                                          </p:val>
                                        </p:tav>
                                        <p:tav tm="100000">
                                          <p:val>
                                            <p:fltVal val="0"/>
                                          </p:val>
                                        </p:tav>
                                      </p:tavLst>
                                    </p:anim>
                                    <p:animEffect transition="in" filter="fade">
                                      <p:cBhvr>
                                        <p:cTn id="39" dur="1000"/>
                                        <p:tgtEl>
                                          <p:spTgt spid="21"/>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 calcmode="lin" valueType="num">
                                      <p:cBhvr>
                                        <p:cTn id="44" dur="1000" fill="hold"/>
                                        <p:tgtEl>
                                          <p:spTgt spid="10"/>
                                        </p:tgtEl>
                                        <p:attrNameLst>
                                          <p:attrName>style.rotation</p:attrName>
                                        </p:attrNameLst>
                                      </p:cBhvr>
                                      <p:tavLst>
                                        <p:tav tm="0">
                                          <p:val>
                                            <p:fltVal val="90"/>
                                          </p:val>
                                        </p:tav>
                                        <p:tav tm="100000">
                                          <p:val>
                                            <p:fltVal val="0"/>
                                          </p:val>
                                        </p:tav>
                                      </p:tavLst>
                                    </p:anim>
                                    <p:animEffect transition="in" filter="fade">
                                      <p:cBhvr>
                                        <p:cTn id="45" dur="1000"/>
                                        <p:tgtEl>
                                          <p:spTgt spid="1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fltVal val="0"/>
                                          </p:val>
                                        </p:tav>
                                        <p:tav tm="100000">
                                          <p:val>
                                            <p:strVal val="#ppt_w"/>
                                          </p:val>
                                        </p:tav>
                                      </p:tavLst>
                                    </p:anim>
                                    <p:anim calcmode="lin" valueType="num">
                                      <p:cBhvr>
                                        <p:cTn id="49" dur="1000" fill="hold"/>
                                        <p:tgtEl>
                                          <p:spTgt spid="15"/>
                                        </p:tgtEl>
                                        <p:attrNameLst>
                                          <p:attrName>ppt_h</p:attrName>
                                        </p:attrNameLst>
                                      </p:cBhvr>
                                      <p:tavLst>
                                        <p:tav tm="0">
                                          <p:val>
                                            <p:fltVal val="0"/>
                                          </p:val>
                                        </p:tav>
                                        <p:tav tm="100000">
                                          <p:val>
                                            <p:strVal val="#ppt_h"/>
                                          </p:val>
                                        </p:tav>
                                      </p:tavLst>
                                    </p:anim>
                                    <p:anim calcmode="lin" valueType="num">
                                      <p:cBhvr>
                                        <p:cTn id="50" dur="1000" fill="hold"/>
                                        <p:tgtEl>
                                          <p:spTgt spid="15"/>
                                        </p:tgtEl>
                                        <p:attrNameLst>
                                          <p:attrName>style.rotation</p:attrName>
                                        </p:attrNameLst>
                                      </p:cBhvr>
                                      <p:tavLst>
                                        <p:tav tm="0">
                                          <p:val>
                                            <p:fltVal val="90"/>
                                          </p:val>
                                        </p:tav>
                                        <p:tav tm="100000">
                                          <p:val>
                                            <p:fltVal val="0"/>
                                          </p:val>
                                        </p:tav>
                                      </p:tavLst>
                                    </p:anim>
                                    <p:animEffect transition="in" filter="fade">
                                      <p:cBhvr>
                                        <p:cTn id="51" dur="1000"/>
                                        <p:tgtEl>
                                          <p:spTgt spid="15"/>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1000"/>
                                        <p:tgtEl>
                                          <p:spTgt spid="43"/>
                                        </p:tgtEl>
                                      </p:cBhvr>
                                    </p:animEffect>
                                    <p:anim calcmode="lin" valueType="num">
                                      <p:cBhvr>
                                        <p:cTn id="61" dur="1000" fill="hold"/>
                                        <p:tgtEl>
                                          <p:spTgt spid="43"/>
                                        </p:tgtEl>
                                        <p:attrNameLst>
                                          <p:attrName>ppt_x</p:attrName>
                                        </p:attrNameLst>
                                      </p:cBhvr>
                                      <p:tavLst>
                                        <p:tav tm="0">
                                          <p:val>
                                            <p:strVal val="#ppt_x"/>
                                          </p:val>
                                        </p:tav>
                                        <p:tav tm="100000">
                                          <p:val>
                                            <p:strVal val="#ppt_x"/>
                                          </p:val>
                                        </p:tav>
                                      </p:tavLst>
                                    </p:anim>
                                    <p:anim calcmode="lin" valueType="num">
                                      <p:cBhvr>
                                        <p:cTn id="62" dur="1000" fill="hold"/>
                                        <p:tgtEl>
                                          <p:spTgt spid="4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1000"/>
                                        <p:tgtEl>
                                          <p:spTgt spid="41"/>
                                        </p:tgtEl>
                                      </p:cBhvr>
                                    </p:animEffect>
                                    <p:anim calcmode="lin" valueType="num">
                                      <p:cBhvr>
                                        <p:cTn id="66" dur="1000" fill="hold"/>
                                        <p:tgtEl>
                                          <p:spTgt spid="41"/>
                                        </p:tgtEl>
                                        <p:attrNameLst>
                                          <p:attrName>ppt_x</p:attrName>
                                        </p:attrNameLst>
                                      </p:cBhvr>
                                      <p:tavLst>
                                        <p:tav tm="0">
                                          <p:val>
                                            <p:strVal val="#ppt_x"/>
                                          </p:val>
                                        </p:tav>
                                        <p:tav tm="100000">
                                          <p:val>
                                            <p:strVal val="#ppt_x"/>
                                          </p:val>
                                        </p:tav>
                                      </p:tavLst>
                                    </p:anim>
                                    <p:anim calcmode="lin" valueType="num">
                                      <p:cBhvr>
                                        <p:cTn id="6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p:cTn id="79" dur="1000" fill="hold"/>
                                        <p:tgtEl>
                                          <p:spTgt spid="38"/>
                                        </p:tgtEl>
                                        <p:attrNameLst>
                                          <p:attrName>ppt_w</p:attrName>
                                        </p:attrNameLst>
                                      </p:cBhvr>
                                      <p:tavLst>
                                        <p:tav tm="0">
                                          <p:val>
                                            <p:fltVal val="0"/>
                                          </p:val>
                                        </p:tav>
                                        <p:tav tm="100000">
                                          <p:val>
                                            <p:strVal val="#ppt_w"/>
                                          </p:val>
                                        </p:tav>
                                      </p:tavLst>
                                    </p:anim>
                                    <p:anim calcmode="lin" valueType="num">
                                      <p:cBhvr>
                                        <p:cTn id="80" dur="1000" fill="hold"/>
                                        <p:tgtEl>
                                          <p:spTgt spid="38"/>
                                        </p:tgtEl>
                                        <p:attrNameLst>
                                          <p:attrName>ppt_h</p:attrName>
                                        </p:attrNameLst>
                                      </p:cBhvr>
                                      <p:tavLst>
                                        <p:tav tm="0">
                                          <p:val>
                                            <p:fltVal val="0"/>
                                          </p:val>
                                        </p:tav>
                                        <p:tav tm="100000">
                                          <p:val>
                                            <p:strVal val="#ppt_h"/>
                                          </p:val>
                                        </p:tav>
                                      </p:tavLst>
                                    </p:anim>
                                    <p:anim calcmode="lin" valueType="num">
                                      <p:cBhvr>
                                        <p:cTn id="81" dur="1000" fill="hold"/>
                                        <p:tgtEl>
                                          <p:spTgt spid="38"/>
                                        </p:tgtEl>
                                        <p:attrNameLst>
                                          <p:attrName>style.rotation</p:attrName>
                                        </p:attrNameLst>
                                      </p:cBhvr>
                                      <p:tavLst>
                                        <p:tav tm="0">
                                          <p:val>
                                            <p:fltVal val="90"/>
                                          </p:val>
                                        </p:tav>
                                        <p:tav tm="100000">
                                          <p:val>
                                            <p:fltVal val="0"/>
                                          </p:val>
                                        </p:tav>
                                      </p:tavLst>
                                    </p:anim>
                                    <p:animEffect transition="in" filter="fade">
                                      <p:cBhvr>
                                        <p:cTn id="82" dur="1000"/>
                                        <p:tgtEl>
                                          <p:spTgt spid="3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p:cTn id="85" dur="1000" fill="hold"/>
                                        <p:tgtEl>
                                          <p:spTgt spid="42"/>
                                        </p:tgtEl>
                                        <p:attrNameLst>
                                          <p:attrName>ppt_w</p:attrName>
                                        </p:attrNameLst>
                                      </p:cBhvr>
                                      <p:tavLst>
                                        <p:tav tm="0">
                                          <p:val>
                                            <p:fltVal val="0"/>
                                          </p:val>
                                        </p:tav>
                                        <p:tav tm="100000">
                                          <p:val>
                                            <p:strVal val="#ppt_w"/>
                                          </p:val>
                                        </p:tav>
                                      </p:tavLst>
                                    </p:anim>
                                    <p:anim calcmode="lin" valueType="num">
                                      <p:cBhvr>
                                        <p:cTn id="86" dur="1000" fill="hold"/>
                                        <p:tgtEl>
                                          <p:spTgt spid="42"/>
                                        </p:tgtEl>
                                        <p:attrNameLst>
                                          <p:attrName>ppt_h</p:attrName>
                                        </p:attrNameLst>
                                      </p:cBhvr>
                                      <p:tavLst>
                                        <p:tav tm="0">
                                          <p:val>
                                            <p:fltVal val="0"/>
                                          </p:val>
                                        </p:tav>
                                        <p:tav tm="100000">
                                          <p:val>
                                            <p:strVal val="#ppt_h"/>
                                          </p:val>
                                        </p:tav>
                                      </p:tavLst>
                                    </p:anim>
                                    <p:anim calcmode="lin" valueType="num">
                                      <p:cBhvr>
                                        <p:cTn id="87" dur="1000" fill="hold"/>
                                        <p:tgtEl>
                                          <p:spTgt spid="42"/>
                                        </p:tgtEl>
                                        <p:attrNameLst>
                                          <p:attrName>style.rotation</p:attrName>
                                        </p:attrNameLst>
                                      </p:cBhvr>
                                      <p:tavLst>
                                        <p:tav tm="0">
                                          <p:val>
                                            <p:fltVal val="90"/>
                                          </p:val>
                                        </p:tav>
                                        <p:tav tm="100000">
                                          <p:val>
                                            <p:fltVal val="0"/>
                                          </p:val>
                                        </p:tav>
                                      </p:tavLst>
                                    </p:anim>
                                    <p:animEffect transition="in" filter="fade">
                                      <p:cBhvr>
                                        <p:cTn id="88" dur="1000"/>
                                        <p:tgtEl>
                                          <p:spTgt spid="42"/>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p:cTn id="91" dur="1000" fill="hold"/>
                                        <p:tgtEl>
                                          <p:spTgt spid="44"/>
                                        </p:tgtEl>
                                        <p:attrNameLst>
                                          <p:attrName>ppt_w</p:attrName>
                                        </p:attrNameLst>
                                      </p:cBhvr>
                                      <p:tavLst>
                                        <p:tav tm="0">
                                          <p:val>
                                            <p:fltVal val="0"/>
                                          </p:val>
                                        </p:tav>
                                        <p:tav tm="100000">
                                          <p:val>
                                            <p:strVal val="#ppt_w"/>
                                          </p:val>
                                        </p:tav>
                                      </p:tavLst>
                                    </p:anim>
                                    <p:anim calcmode="lin" valueType="num">
                                      <p:cBhvr>
                                        <p:cTn id="92" dur="1000" fill="hold"/>
                                        <p:tgtEl>
                                          <p:spTgt spid="44"/>
                                        </p:tgtEl>
                                        <p:attrNameLst>
                                          <p:attrName>ppt_h</p:attrName>
                                        </p:attrNameLst>
                                      </p:cBhvr>
                                      <p:tavLst>
                                        <p:tav tm="0">
                                          <p:val>
                                            <p:fltVal val="0"/>
                                          </p:val>
                                        </p:tav>
                                        <p:tav tm="100000">
                                          <p:val>
                                            <p:strVal val="#ppt_h"/>
                                          </p:val>
                                        </p:tav>
                                      </p:tavLst>
                                    </p:anim>
                                    <p:anim calcmode="lin" valueType="num">
                                      <p:cBhvr>
                                        <p:cTn id="93" dur="1000" fill="hold"/>
                                        <p:tgtEl>
                                          <p:spTgt spid="44"/>
                                        </p:tgtEl>
                                        <p:attrNameLst>
                                          <p:attrName>style.rotation</p:attrName>
                                        </p:attrNameLst>
                                      </p:cBhvr>
                                      <p:tavLst>
                                        <p:tav tm="0">
                                          <p:val>
                                            <p:fltVal val="90"/>
                                          </p:val>
                                        </p:tav>
                                        <p:tav tm="100000">
                                          <p:val>
                                            <p:fltVal val="0"/>
                                          </p:val>
                                        </p:tav>
                                      </p:tavLst>
                                    </p:anim>
                                    <p:animEffect transition="in" filter="fade">
                                      <p:cBhvr>
                                        <p:cTn id="9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p:bldP spid="15" grpId="0"/>
      <p:bldP spid="17" grpId="0"/>
      <p:bldP spid="19" grpId="0"/>
      <p:bldP spid="41" grpId="0" animBg="1"/>
      <p:bldP spid="42" grpId="0" animBg="1"/>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40"/>
          <p:cNvSpPr>
            <a:spLocks noChangeShapeType="1"/>
          </p:cNvSpPr>
          <p:nvPr/>
        </p:nvSpPr>
        <p:spPr bwMode="gray">
          <a:xfrm>
            <a:off x="7261995" y="3923407"/>
            <a:ext cx="587375"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3" name="Line 41"/>
          <p:cNvSpPr>
            <a:spLocks noChangeShapeType="1"/>
          </p:cNvSpPr>
          <p:nvPr/>
        </p:nvSpPr>
        <p:spPr bwMode="gray">
          <a:xfrm flipV="1">
            <a:off x="6885756" y="3923408"/>
            <a:ext cx="376238" cy="333375"/>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6" name="Line 40"/>
          <p:cNvSpPr>
            <a:spLocks noChangeShapeType="1"/>
          </p:cNvSpPr>
          <p:nvPr/>
        </p:nvSpPr>
        <p:spPr bwMode="gray">
          <a:xfrm rot="13500000">
            <a:off x="1575569" y="4555232"/>
            <a:ext cx="539750"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latinLnBrk="0">
              <a:defRPr/>
            </a:pPr>
            <a:endParaRPr kumimoji="0" lang="ko-KR" altLang="en-US">
              <a:latin typeface="Arial" charset="0"/>
              <a:ea typeface="+mn-ea"/>
            </a:endParaRPr>
          </a:p>
        </p:txBody>
      </p:sp>
      <p:sp>
        <p:nvSpPr>
          <p:cNvPr id="37" name="Line 41"/>
          <p:cNvSpPr>
            <a:spLocks noChangeShapeType="1"/>
          </p:cNvSpPr>
          <p:nvPr/>
        </p:nvSpPr>
        <p:spPr bwMode="gray">
          <a:xfrm rot="13500000" flipV="1">
            <a:off x="2174057" y="4428232"/>
            <a:ext cx="587375" cy="623888"/>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latinLnBrk="0">
              <a:defRPr/>
            </a:pPr>
            <a:endParaRPr kumimoji="0" lang="ko-KR" altLang="en-US">
              <a:latin typeface="Arial" charset="0"/>
              <a:ea typeface="+mn-ea"/>
            </a:endParaRPr>
          </a:p>
        </p:txBody>
      </p:sp>
      <p:sp>
        <p:nvSpPr>
          <p:cNvPr id="38" name="Line 40"/>
          <p:cNvSpPr>
            <a:spLocks noChangeShapeType="1"/>
          </p:cNvSpPr>
          <p:nvPr/>
        </p:nvSpPr>
        <p:spPr bwMode="gray">
          <a:xfrm>
            <a:off x="6135689" y="1520825"/>
            <a:ext cx="587375" cy="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39" name="Line 41"/>
          <p:cNvSpPr>
            <a:spLocks noChangeShapeType="1"/>
          </p:cNvSpPr>
          <p:nvPr/>
        </p:nvSpPr>
        <p:spPr bwMode="gray">
          <a:xfrm flipV="1">
            <a:off x="5449889" y="1520825"/>
            <a:ext cx="687387" cy="622300"/>
          </a:xfrm>
          <a:prstGeom prst="line">
            <a:avLst/>
          </a:prstGeom>
          <a:no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ko-KR" altLang="en-US"/>
          </a:p>
        </p:txBody>
      </p:sp>
      <p:sp>
        <p:nvSpPr>
          <p:cNvPr id="17" name="제목 1"/>
          <p:cNvSpPr>
            <a:spLocks noGrp="1"/>
          </p:cNvSpPr>
          <p:nvPr/>
        </p:nvSpPr>
        <p:spPr>
          <a:xfrm>
            <a:off x="497688" y="461552"/>
            <a:ext cx="6039488" cy="58189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3200" b="1" kern="1200" spc="-300">
                <a:solidFill>
                  <a:srgbClr val="002060"/>
                </a:solidFill>
                <a:latin typeface="+mj-lt"/>
                <a:ea typeface="+mj-ea"/>
                <a:cs typeface="+mj-cs"/>
              </a:defRPr>
            </a:lvl1pPr>
          </a:lstStyle>
          <a:p>
            <a:r>
              <a:rPr lang="en-US" altLang="ko-KR" u="sng" dirty="0">
                <a:solidFill>
                  <a:schemeClr val="tx1"/>
                </a:solidFill>
                <a:latin typeface="+mn-ea"/>
              </a:rPr>
              <a:t>Case :  </a:t>
            </a:r>
            <a:r>
              <a:rPr lang="en-US" altLang="ko-KR" u="sng" spc="-150" dirty="0">
                <a:solidFill>
                  <a:schemeClr val="tx1"/>
                </a:solidFill>
                <a:latin typeface="+mn-ea"/>
              </a:rPr>
              <a:t>Distribution</a:t>
            </a:r>
            <a:r>
              <a:rPr lang="ko-KR" altLang="en-US" u="sng" spc="-150" dirty="0">
                <a:solidFill>
                  <a:schemeClr val="tx1"/>
                </a:solidFill>
                <a:latin typeface="+mn-ea"/>
              </a:rPr>
              <a:t> </a:t>
            </a:r>
            <a:r>
              <a:rPr lang="en-US" altLang="ko-KR" u="sng" spc="-150" dirty="0">
                <a:solidFill>
                  <a:schemeClr val="tx1"/>
                </a:solidFill>
                <a:latin typeface="+mn-ea"/>
              </a:rPr>
              <a:t>(Amazon) </a:t>
            </a:r>
            <a:endParaRPr lang="ko-KR" altLang="en-US" u="sng" dirty="0">
              <a:solidFill>
                <a:schemeClr val="tx1"/>
              </a:solidFill>
            </a:endParaRPr>
          </a:p>
        </p:txBody>
      </p:sp>
      <p:sp>
        <p:nvSpPr>
          <p:cNvPr id="18" name="직사각형 17"/>
          <p:cNvSpPr/>
          <p:nvPr/>
        </p:nvSpPr>
        <p:spPr>
          <a:xfrm>
            <a:off x="996770" y="1997694"/>
            <a:ext cx="3380166" cy="369332"/>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en-US" altLang="ko-KR" b="1" kern="0" spc="-150" dirty="0"/>
              <a:t>Collecting </a:t>
            </a:r>
            <a:r>
              <a:rPr lang="en-US" altLang="ko-KR" kern="0" spc="-150" dirty="0"/>
              <a:t>customer purchase data</a:t>
            </a:r>
            <a:endParaRPr lang="ko-KR" altLang="en-US" b="1" kern="0" spc="-150" dirty="0"/>
          </a:p>
        </p:txBody>
      </p:sp>
      <p:sp>
        <p:nvSpPr>
          <p:cNvPr id="19" name="Text Box 115"/>
          <p:cNvSpPr txBox="1">
            <a:spLocks noChangeArrowheads="1"/>
          </p:cNvSpPr>
          <p:nvPr/>
        </p:nvSpPr>
        <p:spPr bwMode="auto">
          <a:xfrm>
            <a:off x="996770" y="3239737"/>
            <a:ext cx="4000420" cy="369332"/>
          </a:xfrm>
          <a:prstGeom prst="rect">
            <a:avLst/>
          </a:prstGeom>
          <a:noFill/>
          <a:ln w="9525" algn="ctr">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en-US" altLang="ko-KR" kern="0" spc="-150" dirty="0"/>
              <a:t>Buying patterns into </a:t>
            </a:r>
            <a:r>
              <a:rPr lang="en-US" altLang="ko-KR" b="1" kern="0" spc="-150" dirty="0"/>
              <a:t>Big data</a:t>
            </a:r>
            <a:endParaRPr lang="ko-KR" altLang="en-US" b="1" kern="0" spc="-150" dirty="0"/>
          </a:p>
        </p:txBody>
      </p:sp>
      <p:sp>
        <p:nvSpPr>
          <p:cNvPr id="20" name="Text Box 115"/>
          <p:cNvSpPr txBox="1">
            <a:spLocks noChangeArrowheads="1"/>
          </p:cNvSpPr>
          <p:nvPr/>
        </p:nvSpPr>
        <p:spPr bwMode="auto">
          <a:xfrm>
            <a:off x="1050082" y="4482354"/>
            <a:ext cx="4000420" cy="369332"/>
          </a:xfrm>
          <a:prstGeom prst="rect">
            <a:avLst/>
          </a:prstGeom>
          <a:noFill/>
          <a:ln w="9525" algn="ctr">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en-US" altLang="ko-KR" kern="0" spc="-150" dirty="0"/>
              <a:t>Predicting estimated purchase item by AI</a:t>
            </a:r>
            <a:endParaRPr lang="ko-KR" altLang="en-US" b="1" kern="0" spc="-150" dirty="0"/>
          </a:p>
        </p:txBody>
      </p:sp>
      <p:sp>
        <p:nvSpPr>
          <p:cNvPr id="21" name="Text Box 115"/>
          <p:cNvSpPr txBox="1">
            <a:spLocks noChangeArrowheads="1"/>
          </p:cNvSpPr>
          <p:nvPr/>
        </p:nvSpPr>
        <p:spPr bwMode="auto">
          <a:xfrm>
            <a:off x="974468" y="5784516"/>
            <a:ext cx="4022722" cy="646331"/>
          </a:xfrm>
          <a:prstGeom prst="rect">
            <a:avLst/>
          </a:prstGeom>
          <a:noFill/>
          <a:ln w="9525" algn="ctr">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en-US" altLang="ko-KR" kern="0" spc="-150" dirty="0"/>
              <a:t>Pre-order delivery service </a:t>
            </a:r>
          </a:p>
          <a:p>
            <a:pPr latinLnBrk="0">
              <a:defRPr/>
            </a:pPr>
            <a:r>
              <a:rPr lang="en-US" altLang="ko-KR" kern="0" spc="-150" dirty="0"/>
              <a:t>Reduced distribution and logistics costs</a:t>
            </a:r>
            <a:endParaRPr lang="ko-KR" altLang="en-US" kern="0" spc="-150" dirty="0"/>
          </a:p>
        </p:txBody>
      </p:sp>
      <p:pic>
        <p:nvPicPr>
          <p:cNvPr id="30" name="Picture 4" descr="http://www.supplychain247.com/images/article/amazon_ship_packages_before_buying_wide_imag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050502" y="1038930"/>
            <a:ext cx="4671335" cy="10515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img.yonhapnews.co.kr/etc/graphic/YH/2014/01/21/GYH2014012100120004400_P2.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1"/>
          <a:stretch/>
        </p:blipFill>
        <p:spPr bwMode="auto">
          <a:xfrm>
            <a:off x="5099697" y="2258981"/>
            <a:ext cx="4628443" cy="394279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19"/>
          <p:cNvSpPr txBox="1"/>
          <p:nvPr/>
        </p:nvSpPr>
        <p:spPr>
          <a:xfrm>
            <a:off x="597844" y="1516985"/>
            <a:ext cx="3079243"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ko-KR" altLang="en-US" sz="2400" b="1" kern="0" spc="-300" dirty="0">
                <a:solidFill>
                  <a:srgbClr val="F39C12"/>
                </a:solidFill>
                <a:latin typeface="Calibri" panose="020F0502020204030204" pitchFamily="34" charset="0"/>
              </a:rPr>
              <a:t>❶    </a:t>
            </a:r>
            <a:r>
              <a:rPr lang="en-US" altLang="ko-KR" sz="2400" b="1" kern="0" spc="-300" dirty="0"/>
              <a:t>Data Collection</a:t>
            </a:r>
            <a:r>
              <a:rPr lang="ko-KR" altLang="en-US" sz="2400" b="1" kern="0" spc="-300" dirty="0"/>
              <a:t> </a:t>
            </a:r>
            <a:r>
              <a:rPr lang="en-US" altLang="ko-KR" b="1" kern="0" dirty="0"/>
              <a:t>(</a:t>
            </a:r>
            <a:r>
              <a:rPr lang="en-US" altLang="ko-KR" b="1" kern="0" dirty="0" err="1">
                <a:solidFill>
                  <a:srgbClr val="0000FF"/>
                </a:solidFill>
              </a:rPr>
              <a:t>IoT</a:t>
            </a:r>
            <a:r>
              <a:rPr lang="en-US" altLang="ko-KR" b="1" kern="0" dirty="0">
                <a:solidFill>
                  <a:srgbClr val="0000FF"/>
                </a:solidFill>
              </a:rPr>
              <a:t>)</a:t>
            </a:r>
            <a:endParaRPr lang="ko-KR" altLang="en-US" b="1" kern="0" dirty="0">
              <a:solidFill>
                <a:srgbClr val="0000FF"/>
              </a:solidFill>
            </a:endParaRPr>
          </a:p>
        </p:txBody>
      </p:sp>
      <p:sp>
        <p:nvSpPr>
          <p:cNvPr id="35" name="TextBox 20"/>
          <p:cNvSpPr txBox="1"/>
          <p:nvPr/>
        </p:nvSpPr>
        <p:spPr>
          <a:xfrm>
            <a:off x="597844" y="5288451"/>
            <a:ext cx="464318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ko-KR" altLang="en-US" sz="2400" b="1" kern="0" spc="-300" dirty="0">
                <a:latin typeface="Calibri" panose="020F0502020204030204" pitchFamily="34" charset="0"/>
              </a:rPr>
              <a:t>❹    </a:t>
            </a:r>
            <a:r>
              <a:rPr lang="en-US" altLang="ko-KR" sz="2400" b="1" kern="0" spc="-300" dirty="0"/>
              <a:t>Optimization</a:t>
            </a:r>
            <a:r>
              <a:rPr lang="ko-KR" altLang="en-US" sz="2400" b="1" kern="0" spc="-300" dirty="0"/>
              <a:t> </a:t>
            </a:r>
            <a:r>
              <a:rPr lang="en-US" altLang="ko-KR" b="1" kern="0" spc="-300" dirty="0"/>
              <a:t>(</a:t>
            </a:r>
            <a:r>
              <a:rPr lang="en-US" altLang="ko-KR" b="1" kern="0" spc="-150" dirty="0"/>
              <a:t>Technology Convergence</a:t>
            </a:r>
            <a:r>
              <a:rPr lang="en-US" altLang="ko-KR" b="1" kern="0" spc="-300" dirty="0"/>
              <a:t>)</a:t>
            </a:r>
            <a:endParaRPr lang="ko-KR" altLang="en-US" b="1" kern="0" spc="-300" dirty="0"/>
          </a:p>
        </p:txBody>
      </p:sp>
      <p:sp>
        <p:nvSpPr>
          <p:cNvPr id="40" name="TextBox 23"/>
          <p:cNvSpPr txBox="1"/>
          <p:nvPr/>
        </p:nvSpPr>
        <p:spPr>
          <a:xfrm>
            <a:off x="597845" y="3999545"/>
            <a:ext cx="3931324"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ko-KR" altLang="en-US" sz="2400" b="1" kern="0" spc="-300" dirty="0">
                <a:solidFill>
                  <a:srgbClr val="9BBB59"/>
                </a:solidFill>
                <a:latin typeface="Calibri" panose="020F0502020204030204" pitchFamily="34" charset="0"/>
              </a:rPr>
              <a:t>❸    </a:t>
            </a:r>
            <a:r>
              <a:rPr lang="en-US" altLang="ko-KR" sz="2400" b="1" kern="0" spc="-300" dirty="0"/>
              <a:t>Create Value</a:t>
            </a:r>
            <a:r>
              <a:rPr lang="ko-KR" altLang="en-US" sz="2400" b="1" kern="0" spc="-300" dirty="0"/>
              <a:t> </a:t>
            </a:r>
            <a:r>
              <a:rPr lang="en-US" altLang="ko-KR" b="1" kern="0" dirty="0">
                <a:solidFill>
                  <a:srgbClr val="0000FF"/>
                </a:solidFill>
              </a:rPr>
              <a:t>(A.I.)</a:t>
            </a:r>
            <a:endParaRPr lang="ko-KR" altLang="en-US" b="1" kern="0" dirty="0">
              <a:solidFill>
                <a:srgbClr val="0000FF"/>
              </a:solidFill>
            </a:endParaRPr>
          </a:p>
        </p:txBody>
      </p:sp>
      <p:sp>
        <p:nvSpPr>
          <p:cNvPr id="41" name="TextBox 24"/>
          <p:cNvSpPr txBox="1"/>
          <p:nvPr/>
        </p:nvSpPr>
        <p:spPr>
          <a:xfrm>
            <a:off x="597845" y="2758265"/>
            <a:ext cx="5101756"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defRPr/>
            </a:pPr>
            <a:r>
              <a:rPr lang="ko-KR" altLang="en-US" sz="2400" b="1" kern="0" spc="-300" dirty="0">
                <a:solidFill>
                  <a:srgbClr val="00B0F0"/>
                </a:solidFill>
                <a:latin typeface="Calibri" panose="020F0502020204030204" pitchFamily="34" charset="0"/>
              </a:rPr>
              <a:t>❷   </a:t>
            </a:r>
            <a:r>
              <a:rPr lang="en-US" altLang="ko-KR" sz="2400" b="1" kern="0" spc="-300" dirty="0"/>
              <a:t>Save</a:t>
            </a:r>
            <a:r>
              <a:rPr lang="ko-KR" altLang="en-US" sz="2400" b="1" kern="0" spc="-300" dirty="0"/>
              <a:t> </a:t>
            </a:r>
            <a:r>
              <a:rPr lang="en-US" altLang="ko-KR" sz="2400" b="1" kern="0" spc="-300" dirty="0"/>
              <a:t>&amp; Analysis</a:t>
            </a:r>
            <a:r>
              <a:rPr lang="ko-KR" altLang="en-US" sz="2400" b="1" kern="0" spc="-300" dirty="0"/>
              <a:t> </a:t>
            </a:r>
            <a:r>
              <a:rPr lang="en-US" altLang="ko-KR" b="1" kern="0" dirty="0"/>
              <a:t>(</a:t>
            </a:r>
            <a:r>
              <a:rPr lang="en-US" altLang="ko-KR" b="1" kern="0" dirty="0">
                <a:solidFill>
                  <a:srgbClr val="0000FF"/>
                </a:solidFill>
              </a:rPr>
              <a:t>CLOUD/BIG DATA</a:t>
            </a:r>
            <a:r>
              <a:rPr lang="en-US" altLang="ko-KR" b="1" kern="0" dirty="0"/>
              <a:t>)</a:t>
            </a:r>
            <a:endParaRPr lang="ko-KR" altLang="en-US" b="1" kern="0" dirty="0"/>
          </a:p>
        </p:txBody>
      </p:sp>
      <p:sp>
        <p:nvSpPr>
          <p:cNvPr id="2" name="아래쪽 화살표 1"/>
          <p:cNvSpPr/>
          <p:nvPr/>
        </p:nvSpPr>
        <p:spPr>
          <a:xfrm>
            <a:off x="848544" y="1978650"/>
            <a:ext cx="45719" cy="779615"/>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아래쪽 화살표 41"/>
          <p:cNvSpPr/>
          <p:nvPr/>
        </p:nvSpPr>
        <p:spPr>
          <a:xfrm>
            <a:off x="848544" y="3219261"/>
            <a:ext cx="45719" cy="779615"/>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아래쪽 화살표 42"/>
          <p:cNvSpPr/>
          <p:nvPr/>
        </p:nvSpPr>
        <p:spPr>
          <a:xfrm>
            <a:off x="829340" y="4459872"/>
            <a:ext cx="45719" cy="779615"/>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ustDataLst>
      <p:tags r:id="rId1"/>
    </p:custDataLst>
    <p:extLst>
      <p:ext uri="{BB962C8B-B14F-4D97-AF65-F5344CB8AC3E}">
        <p14:creationId xmlns:p14="http://schemas.microsoft.com/office/powerpoint/2010/main" val="2407650497"/>
      </p:ext>
    </p:extLst>
  </p:cSld>
  <p:clrMapOvr>
    <a:masterClrMapping/>
  </p:clrMapOvr>
  <mc:AlternateContent xmlns:mc="http://schemas.openxmlformats.org/markup-compatibility/2006" xmlns:p14="http://schemas.microsoft.com/office/powerpoint/2010/main">
    <mc:Choice Requires="p14">
      <p:transition spd="slow" p14:dur="2000" advTm="160220"/>
    </mc:Choice>
    <mc:Fallback xmlns="">
      <p:transition spd="slow" advTm="160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3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par>
                          <p:cTn id="21" fill="hold">
                            <p:stCondLst>
                              <p:cond delay="1000"/>
                            </p:stCondLst>
                            <p:childTnLst>
                              <p:par>
                                <p:cTn id="22" presetID="31"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 calcmode="lin" valueType="num">
                                      <p:cBhvr>
                                        <p:cTn id="26" dur="1000" fill="hold"/>
                                        <p:tgtEl>
                                          <p:spTgt spid="41"/>
                                        </p:tgtEl>
                                        <p:attrNameLst>
                                          <p:attrName>style.rotation</p:attrName>
                                        </p:attrNameLst>
                                      </p:cBhvr>
                                      <p:tavLst>
                                        <p:tav tm="0">
                                          <p:val>
                                            <p:fltVal val="90"/>
                                          </p:val>
                                        </p:tav>
                                        <p:tav tm="100000">
                                          <p:val>
                                            <p:fltVal val="0"/>
                                          </p:val>
                                        </p:tav>
                                      </p:tavLst>
                                    </p:anim>
                                    <p:animEffect transition="in" filter="fade">
                                      <p:cBhvr>
                                        <p:cTn id="27" dur="1000"/>
                                        <p:tgtEl>
                                          <p:spTgt spid="41"/>
                                        </p:tgtEl>
                                      </p:cBhvr>
                                    </p:animEffect>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style.rotation</p:attrName>
                                        </p:attrNameLst>
                                      </p:cBhvr>
                                      <p:tavLst>
                                        <p:tav tm="0">
                                          <p:val>
                                            <p:fltVal val="90"/>
                                          </p:val>
                                        </p:tav>
                                        <p:tav tm="100000">
                                          <p:val>
                                            <p:fltVal val="0"/>
                                          </p:val>
                                        </p:tav>
                                      </p:tavLst>
                                    </p:anim>
                                    <p:animEffect transition="in" filter="fade">
                                      <p:cBhvr>
                                        <p:cTn id="34" dur="1000"/>
                                        <p:tgtEl>
                                          <p:spTgt spid="19"/>
                                        </p:tgtEl>
                                      </p:cBhvr>
                                    </p:animEffect>
                                  </p:childTnLst>
                                </p:cTn>
                              </p:par>
                            </p:childTnLst>
                          </p:cTn>
                        </p:par>
                        <p:par>
                          <p:cTn id="35" fill="hold">
                            <p:stCondLst>
                              <p:cond delay="3000"/>
                            </p:stCondLst>
                            <p:childTnLst>
                              <p:par>
                                <p:cTn id="36" presetID="31"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1000" fill="hold"/>
                                        <p:tgtEl>
                                          <p:spTgt spid="42"/>
                                        </p:tgtEl>
                                        <p:attrNameLst>
                                          <p:attrName>ppt_w</p:attrName>
                                        </p:attrNameLst>
                                      </p:cBhvr>
                                      <p:tavLst>
                                        <p:tav tm="0">
                                          <p:val>
                                            <p:fltVal val="0"/>
                                          </p:val>
                                        </p:tav>
                                        <p:tav tm="100000">
                                          <p:val>
                                            <p:strVal val="#ppt_w"/>
                                          </p:val>
                                        </p:tav>
                                      </p:tavLst>
                                    </p:anim>
                                    <p:anim calcmode="lin" valueType="num">
                                      <p:cBhvr>
                                        <p:cTn id="39" dur="1000" fill="hold"/>
                                        <p:tgtEl>
                                          <p:spTgt spid="42"/>
                                        </p:tgtEl>
                                        <p:attrNameLst>
                                          <p:attrName>ppt_h</p:attrName>
                                        </p:attrNameLst>
                                      </p:cBhvr>
                                      <p:tavLst>
                                        <p:tav tm="0">
                                          <p:val>
                                            <p:fltVal val="0"/>
                                          </p:val>
                                        </p:tav>
                                        <p:tav tm="100000">
                                          <p:val>
                                            <p:strVal val="#ppt_h"/>
                                          </p:val>
                                        </p:tav>
                                      </p:tavLst>
                                    </p:anim>
                                    <p:anim calcmode="lin" valueType="num">
                                      <p:cBhvr>
                                        <p:cTn id="40" dur="1000" fill="hold"/>
                                        <p:tgtEl>
                                          <p:spTgt spid="42"/>
                                        </p:tgtEl>
                                        <p:attrNameLst>
                                          <p:attrName>style.rotation</p:attrName>
                                        </p:attrNameLst>
                                      </p:cBhvr>
                                      <p:tavLst>
                                        <p:tav tm="0">
                                          <p:val>
                                            <p:fltVal val="90"/>
                                          </p:val>
                                        </p:tav>
                                        <p:tav tm="100000">
                                          <p:val>
                                            <p:fltVal val="0"/>
                                          </p:val>
                                        </p:tav>
                                      </p:tavLst>
                                    </p:anim>
                                    <p:animEffect transition="in" filter="fade">
                                      <p:cBhvr>
                                        <p:cTn id="41" dur="10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1000" fill="hold"/>
                                        <p:tgtEl>
                                          <p:spTgt spid="40"/>
                                        </p:tgtEl>
                                        <p:attrNameLst>
                                          <p:attrName>ppt_w</p:attrName>
                                        </p:attrNameLst>
                                      </p:cBhvr>
                                      <p:tavLst>
                                        <p:tav tm="0">
                                          <p:val>
                                            <p:fltVal val="0"/>
                                          </p:val>
                                        </p:tav>
                                        <p:tav tm="100000">
                                          <p:val>
                                            <p:strVal val="#ppt_w"/>
                                          </p:val>
                                        </p:tav>
                                      </p:tavLst>
                                    </p:anim>
                                    <p:anim calcmode="lin" valueType="num">
                                      <p:cBhvr>
                                        <p:cTn id="47" dur="1000" fill="hold"/>
                                        <p:tgtEl>
                                          <p:spTgt spid="40"/>
                                        </p:tgtEl>
                                        <p:attrNameLst>
                                          <p:attrName>ppt_h</p:attrName>
                                        </p:attrNameLst>
                                      </p:cBhvr>
                                      <p:tavLst>
                                        <p:tav tm="0">
                                          <p:val>
                                            <p:fltVal val="0"/>
                                          </p:val>
                                        </p:tav>
                                        <p:tav tm="100000">
                                          <p:val>
                                            <p:strVal val="#ppt_h"/>
                                          </p:val>
                                        </p:tav>
                                      </p:tavLst>
                                    </p:anim>
                                    <p:anim calcmode="lin" valueType="num">
                                      <p:cBhvr>
                                        <p:cTn id="48" dur="1000" fill="hold"/>
                                        <p:tgtEl>
                                          <p:spTgt spid="40"/>
                                        </p:tgtEl>
                                        <p:attrNameLst>
                                          <p:attrName>style.rotation</p:attrName>
                                        </p:attrNameLst>
                                      </p:cBhvr>
                                      <p:tavLst>
                                        <p:tav tm="0">
                                          <p:val>
                                            <p:fltVal val="90"/>
                                          </p:val>
                                        </p:tav>
                                        <p:tav tm="100000">
                                          <p:val>
                                            <p:fltVal val="0"/>
                                          </p:val>
                                        </p:tav>
                                      </p:tavLst>
                                    </p:anim>
                                    <p:animEffect transition="in" filter="fade">
                                      <p:cBhvr>
                                        <p:cTn id="49" dur="1000"/>
                                        <p:tgtEl>
                                          <p:spTgt spid="40"/>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 calcmode="lin" valueType="num">
                                      <p:cBhvr>
                                        <p:cTn id="54" dur="1000" fill="hold"/>
                                        <p:tgtEl>
                                          <p:spTgt spid="20"/>
                                        </p:tgtEl>
                                        <p:attrNameLst>
                                          <p:attrName>style.rotation</p:attrName>
                                        </p:attrNameLst>
                                      </p:cBhvr>
                                      <p:tavLst>
                                        <p:tav tm="0">
                                          <p:val>
                                            <p:fltVal val="90"/>
                                          </p:val>
                                        </p:tav>
                                        <p:tav tm="100000">
                                          <p:val>
                                            <p:fltVal val="0"/>
                                          </p:val>
                                        </p:tav>
                                      </p:tavLst>
                                    </p:anim>
                                    <p:animEffect transition="in" filter="fade">
                                      <p:cBhvr>
                                        <p:cTn id="55" dur="1000"/>
                                        <p:tgtEl>
                                          <p:spTgt spid="2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1000" fill="hold"/>
                                        <p:tgtEl>
                                          <p:spTgt spid="43"/>
                                        </p:tgtEl>
                                        <p:attrNameLst>
                                          <p:attrName>ppt_w</p:attrName>
                                        </p:attrNameLst>
                                      </p:cBhvr>
                                      <p:tavLst>
                                        <p:tav tm="0">
                                          <p:val>
                                            <p:fltVal val="0"/>
                                          </p:val>
                                        </p:tav>
                                        <p:tav tm="100000">
                                          <p:val>
                                            <p:strVal val="#ppt_w"/>
                                          </p:val>
                                        </p:tav>
                                      </p:tavLst>
                                    </p:anim>
                                    <p:anim calcmode="lin" valueType="num">
                                      <p:cBhvr>
                                        <p:cTn id="59" dur="1000" fill="hold"/>
                                        <p:tgtEl>
                                          <p:spTgt spid="43"/>
                                        </p:tgtEl>
                                        <p:attrNameLst>
                                          <p:attrName>ppt_h</p:attrName>
                                        </p:attrNameLst>
                                      </p:cBhvr>
                                      <p:tavLst>
                                        <p:tav tm="0">
                                          <p:val>
                                            <p:fltVal val="0"/>
                                          </p:val>
                                        </p:tav>
                                        <p:tav tm="100000">
                                          <p:val>
                                            <p:strVal val="#ppt_h"/>
                                          </p:val>
                                        </p:tav>
                                      </p:tavLst>
                                    </p:anim>
                                    <p:anim calcmode="lin" valueType="num">
                                      <p:cBhvr>
                                        <p:cTn id="60" dur="1000" fill="hold"/>
                                        <p:tgtEl>
                                          <p:spTgt spid="43"/>
                                        </p:tgtEl>
                                        <p:attrNameLst>
                                          <p:attrName>style.rotation</p:attrName>
                                        </p:attrNameLst>
                                      </p:cBhvr>
                                      <p:tavLst>
                                        <p:tav tm="0">
                                          <p:val>
                                            <p:fltVal val="90"/>
                                          </p:val>
                                        </p:tav>
                                        <p:tav tm="100000">
                                          <p:val>
                                            <p:fltVal val="0"/>
                                          </p:val>
                                        </p:tav>
                                      </p:tavLst>
                                    </p:anim>
                                    <p:animEffect transition="in" filter="fade">
                                      <p:cBhvr>
                                        <p:cTn id="61" dur="1000"/>
                                        <p:tgtEl>
                                          <p:spTgt spid="43"/>
                                        </p:tgtEl>
                                      </p:cBhvr>
                                    </p:animEffec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down)">
                                      <p:cBhvr>
                                        <p:cTn id="65" dur="1000"/>
                                        <p:tgtEl>
                                          <p:spTgt spid="35"/>
                                        </p:tgtEl>
                                      </p:cBhvr>
                                    </p:animEffect>
                                  </p:childTnLst>
                                </p:cTn>
                              </p:par>
                            </p:childTnLst>
                          </p:cTn>
                        </p:par>
                        <p:par>
                          <p:cTn id="66" fill="hold">
                            <p:stCondLst>
                              <p:cond delay="2000"/>
                            </p:stCondLst>
                            <p:childTnLst>
                              <p:par>
                                <p:cTn id="67" presetID="22" presetClass="entr" presetSubtype="4"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1000"/>
                                        <p:tgtEl>
                                          <p:spTgt spid="21"/>
                                        </p:tgtEl>
                                      </p:cBhvr>
                                    </p:animEffect>
                                  </p:childTnLst>
                                </p:cTn>
                              </p:par>
                            </p:childTnLst>
                          </p:cTn>
                        </p:par>
                        <p:par>
                          <p:cTn id="70" fill="hold">
                            <p:stCondLst>
                              <p:cond delay="3000"/>
                            </p:stCondLst>
                            <p:childTnLst>
                              <p:par>
                                <p:cTn id="71" presetID="26" presetClass="entr" presetSubtype="0"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down)">
                                      <p:cBhvr>
                                        <p:cTn id="73" dur="580">
                                          <p:stCondLst>
                                            <p:cond delay="0"/>
                                          </p:stCondLst>
                                        </p:cTn>
                                        <p:tgtEl>
                                          <p:spTgt spid="30"/>
                                        </p:tgtEl>
                                      </p:cBhvr>
                                    </p:animEffect>
                                    <p:anim calcmode="lin" valueType="num">
                                      <p:cBhvr>
                                        <p:cTn id="7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79" dur="26">
                                          <p:stCondLst>
                                            <p:cond delay="650"/>
                                          </p:stCondLst>
                                        </p:cTn>
                                        <p:tgtEl>
                                          <p:spTgt spid="30"/>
                                        </p:tgtEl>
                                      </p:cBhvr>
                                      <p:to x="100000" y="60000"/>
                                    </p:animScale>
                                    <p:animScale>
                                      <p:cBhvr>
                                        <p:cTn id="80" dur="166" decel="50000">
                                          <p:stCondLst>
                                            <p:cond delay="676"/>
                                          </p:stCondLst>
                                        </p:cTn>
                                        <p:tgtEl>
                                          <p:spTgt spid="30"/>
                                        </p:tgtEl>
                                      </p:cBhvr>
                                      <p:to x="100000" y="100000"/>
                                    </p:animScale>
                                    <p:animScale>
                                      <p:cBhvr>
                                        <p:cTn id="81" dur="26">
                                          <p:stCondLst>
                                            <p:cond delay="1312"/>
                                          </p:stCondLst>
                                        </p:cTn>
                                        <p:tgtEl>
                                          <p:spTgt spid="30"/>
                                        </p:tgtEl>
                                      </p:cBhvr>
                                      <p:to x="100000" y="80000"/>
                                    </p:animScale>
                                    <p:animScale>
                                      <p:cBhvr>
                                        <p:cTn id="82" dur="166" decel="50000">
                                          <p:stCondLst>
                                            <p:cond delay="1338"/>
                                          </p:stCondLst>
                                        </p:cTn>
                                        <p:tgtEl>
                                          <p:spTgt spid="30"/>
                                        </p:tgtEl>
                                      </p:cBhvr>
                                      <p:to x="100000" y="100000"/>
                                    </p:animScale>
                                    <p:animScale>
                                      <p:cBhvr>
                                        <p:cTn id="83" dur="26">
                                          <p:stCondLst>
                                            <p:cond delay="1642"/>
                                          </p:stCondLst>
                                        </p:cTn>
                                        <p:tgtEl>
                                          <p:spTgt spid="30"/>
                                        </p:tgtEl>
                                      </p:cBhvr>
                                      <p:to x="100000" y="90000"/>
                                    </p:animScale>
                                    <p:animScale>
                                      <p:cBhvr>
                                        <p:cTn id="84" dur="166" decel="50000">
                                          <p:stCondLst>
                                            <p:cond delay="1668"/>
                                          </p:stCondLst>
                                        </p:cTn>
                                        <p:tgtEl>
                                          <p:spTgt spid="30"/>
                                        </p:tgtEl>
                                      </p:cBhvr>
                                      <p:to x="100000" y="100000"/>
                                    </p:animScale>
                                    <p:animScale>
                                      <p:cBhvr>
                                        <p:cTn id="85" dur="26">
                                          <p:stCondLst>
                                            <p:cond delay="1808"/>
                                          </p:stCondLst>
                                        </p:cTn>
                                        <p:tgtEl>
                                          <p:spTgt spid="30"/>
                                        </p:tgtEl>
                                      </p:cBhvr>
                                      <p:to x="100000" y="95000"/>
                                    </p:animScale>
                                    <p:animScale>
                                      <p:cBhvr>
                                        <p:cTn id="86" dur="166" decel="50000">
                                          <p:stCondLst>
                                            <p:cond delay="1834"/>
                                          </p:stCondLst>
                                        </p:cTn>
                                        <p:tgtEl>
                                          <p:spTgt spid="30"/>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down)">
                                      <p:cBhvr>
                                        <p:cTn id="89" dur="580">
                                          <p:stCondLst>
                                            <p:cond delay="0"/>
                                          </p:stCondLst>
                                        </p:cTn>
                                        <p:tgtEl>
                                          <p:spTgt spid="31"/>
                                        </p:tgtEl>
                                      </p:cBhvr>
                                    </p:animEffect>
                                    <p:anim calcmode="lin" valueType="num">
                                      <p:cBhvr>
                                        <p:cTn id="9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95" dur="26">
                                          <p:stCondLst>
                                            <p:cond delay="650"/>
                                          </p:stCondLst>
                                        </p:cTn>
                                        <p:tgtEl>
                                          <p:spTgt spid="31"/>
                                        </p:tgtEl>
                                      </p:cBhvr>
                                      <p:to x="100000" y="60000"/>
                                    </p:animScale>
                                    <p:animScale>
                                      <p:cBhvr>
                                        <p:cTn id="96" dur="166" decel="50000">
                                          <p:stCondLst>
                                            <p:cond delay="676"/>
                                          </p:stCondLst>
                                        </p:cTn>
                                        <p:tgtEl>
                                          <p:spTgt spid="31"/>
                                        </p:tgtEl>
                                      </p:cBhvr>
                                      <p:to x="100000" y="100000"/>
                                    </p:animScale>
                                    <p:animScale>
                                      <p:cBhvr>
                                        <p:cTn id="97" dur="26">
                                          <p:stCondLst>
                                            <p:cond delay="1312"/>
                                          </p:stCondLst>
                                        </p:cTn>
                                        <p:tgtEl>
                                          <p:spTgt spid="31"/>
                                        </p:tgtEl>
                                      </p:cBhvr>
                                      <p:to x="100000" y="80000"/>
                                    </p:animScale>
                                    <p:animScale>
                                      <p:cBhvr>
                                        <p:cTn id="98" dur="166" decel="50000">
                                          <p:stCondLst>
                                            <p:cond delay="1338"/>
                                          </p:stCondLst>
                                        </p:cTn>
                                        <p:tgtEl>
                                          <p:spTgt spid="31"/>
                                        </p:tgtEl>
                                      </p:cBhvr>
                                      <p:to x="100000" y="100000"/>
                                    </p:animScale>
                                    <p:animScale>
                                      <p:cBhvr>
                                        <p:cTn id="99" dur="26">
                                          <p:stCondLst>
                                            <p:cond delay="1642"/>
                                          </p:stCondLst>
                                        </p:cTn>
                                        <p:tgtEl>
                                          <p:spTgt spid="31"/>
                                        </p:tgtEl>
                                      </p:cBhvr>
                                      <p:to x="100000" y="90000"/>
                                    </p:animScale>
                                    <p:animScale>
                                      <p:cBhvr>
                                        <p:cTn id="100" dur="166" decel="50000">
                                          <p:stCondLst>
                                            <p:cond delay="1668"/>
                                          </p:stCondLst>
                                        </p:cTn>
                                        <p:tgtEl>
                                          <p:spTgt spid="31"/>
                                        </p:tgtEl>
                                      </p:cBhvr>
                                      <p:to x="100000" y="100000"/>
                                    </p:animScale>
                                    <p:animScale>
                                      <p:cBhvr>
                                        <p:cTn id="101" dur="26">
                                          <p:stCondLst>
                                            <p:cond delay="1808"/>
                                          </p:stCondLst>
                                        </p:cTn>
                                        <p:tgtEl>
                                          <p:spTgt spid="31"/>
                                        </p:tgtEl>
                                      </p:cBhvr>
                                      <p:to x="100000" y="95000"/>
                                    </p:animScale>
                                    <p:animScale>
                                      <p:cBhvr>
                                        <p:cTn id="102"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34" grpId="0"/>
      <p:bldP spid="35" grpId="0"/>
      <p:bldP spid="40" grpId="0"/>
      <p:bldP spid="41" grpId="0"/>
      <p:bldP spid="2" grpId="0" animBg="1"/>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cxnSp>
        <p:nvCxnSpPr>
          <p:cNvPr id="9" name="직선 연결선 8"/>
          <p:cNvCxnSpPr/>
          <p:nvPr/>
        </p:nvCxnSpPr>
        <p:spPr>
          <a:xfrm>
            <a:off x="128588" y="1412776"/>
            <a:ext cx="9777412"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9850" y="3573016"/>
            <a:ext cx="973613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TextBox 4"/>
          <p:cNvSpPr txBox="1">
            <a:spLocks noChangeArrowheads="1"/>
          </p:cNvSpPr>
          <p:nvPr/>
        </p:nvSpPr>
        <p:spPr bwMode="auto">
          <a:xfrm>
            <a:off x="560512" y="1707295"/>
            <a:ext cx="8496944" cy="1615827"/>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solidFill>
                  <a:srgbClr val="0000FF"/>
                </a:solidFill>
                <a:latin typeface="+mj-ea"/>
                <a:ea typeface="+mj-ea"/>
                <a:cs typeface="Times New Roman" pitchFamily="18" charset="0"/>
              </a:rPr>
              <a:t>The 4</a:t>
            </a:r>
            <a:r>
              <a:rPr kumimoji="0" lang="en-US" altLang="ko-KR" sz="4400" baseline="30000" dirty="0">
                <a:solidFill>
                  <a:srgbClr val="0000FF"/>
                </a:solidFill>
                <a:latin typeface="+mj-ea"/>
                <a:ea typeface="+mj-ea"/>
                <a:cs typeface="Times New Roman" pitchFamily="18" charset="0"/>
              </a:rPr>
              <a:t>th</a:t>
            </a:r>
            <a:r>
              <a:rPr kumimoji="0" lang="en-US" altLang="ko-KR" sz="4400" dirty="0">
                <a:solidFill>
                  <a:srgbClr val="0000FF"/>
                </a:solidFill>
                <a:latin typeface="+mj-ea"/>
                <a:ea typeface="+mj-ea"/>
                <a:cs typeface="Times New Roman" pitchFamily="18" charset="0"/>
              </a:rPr>
              <a:t> Industrial Revolution</a:t>
            </a:r>
            <a:r>
              <a:rPr kumimoji="0" lang="ko-KR" altLang="en-US" sz="4400" dirty="0">
                <a:solidFill>
                  <a:srgbClr val="0000FF"/>
                </a:solidFill>
                <a:latin typeface="+mj-ea"/>
                <a:ea typeface="+mj-ea"/>
                <a:cs typeface="Times New Roman" pitchFamily="18" charset="0"/>
              </a:rPr>
              <a:t> </a:t>
            </a:r>
            <a:endParaRPr kumimoji="0" lang="en-US" altLang="ko-KR" sz="4400" dirty="0">
              <a:solidFill>
                <a:srgbClr val="0000FF"/>
              </a:solidFill>
              <a:latin typeface="+mj-ea"/>
              <a:ea typeface="+mj-ea"/>
              <a:cs typeface="Times New Roman" pitchFamily="18" charset="0"/>
            </a:endParaRPr>
          </a:p>
          <a:p>
            <a:pPr algn="ctr"/>
            <a:r>
              <a:rPr kumimoji="0" lang="en-US" altLang="ko-KR" sz="4400" dirty="0">
                <a:solidFill>
                  <a:srgbClr val="0000FF"/>
                </a:solidFill>
                <a:latin typeface="+mj-ea"/>
                <a:ea typeface="+mj-ea"/>
                <a:cs typeface="Times New Roman" pitchFamily="18" charset="0"/>
              </a:rPr>
              <a:t>6 Tech + </a:t>
            </a:r>
            <a:r>
              <a:rPr kumimoji="0" lang="en-US" altLang="ko-KR" sz="4400" dirty="0">
                <a:solidFill>
                  <a:srgbClr val="FF0066"/>
                </a:solidFill>
                <a:latin typeface="+mj-ea"/>
                <a:ea typeface="+mj-ea"/>
                <a:cs typeface="Times New Roman" pitchFamily="18" charset="0"/>
              </a:rPr>
              <a:t>6 Tech </a:t>
            </a:r>
            <a:r>
              <a:rPr kumimoji="0" lang="en-US" altLang="ko-KR" sz="4400" dirty="0">
                <a:solidFill>
                  <a:srgbClr val="0000FF"/>
                </a:solidFill>
                <a:latin typeface="+mj-ea"/>
                <a:ea typeface="+mj-ea"/>
                <a:cs typeface="Times New Roman" pitchFamily="18" charset="0"/>
              </a:rPr>
              <a:t>+ </a:t>
            </a:r>
            <a:r>
              <a:rPr kumimoji="0" lang="en-US" altLang="ko-KR" sz="4400" dirty="0">
                <a:latin typeface="+mj-ea"/>
                <a:ea typeface="+mj-ea"/>
                <a:cs typeface="Times New Roman" pitchFamily="18" charset="0"/>
              </a:rPr>
              <a:t>AI</a:t>
            </a:r>
            <a:endParaRPr kumimoji="0" lang="ko-KR" altLang="en-US" sz="2400" dirty="0">
              <a:latin typeface="+mj-ea"/>
              <a:ea typeface="+mj-ea"/>
              <a:cs typeface="Times New Roman" pitchFamily="18" charset="0"/>
            </a:endParaRPr>
          </a:p>
        </p:txBody>
      </p:sp>
    </p:spTree>
    <p:extLst>
      <p:ext uri="{BB962C8B-B14F-4D97-AF65-F5344CB8AC3E}">
        <p14:creationId xmlns:p14="http://schemas.microsoft.com/office/powerpoint/2010/main" val="713955140"/>
      </p:ext>
    </p:extLst>
  </p:cSld>
  <p:clrMapOvr>
    <a:masterClrMapping/>
  </p:clrMapOvr>
  <mc:AlternateContent xmlns:mc="http://schemas.openxmlformats.org/markup-compatibility/2006" xmlns:p14="http://schemas.microsoft.com/office/powerpoint/2010/main">
    <mc:Choice Requires="p14">
      <p:transition spd="slow" p14:dur="2000" advTm="39519"/>
    </mc:Choice>
    <mc:Fallback xmlns="">
      <p:transition spd="slow" advTm="39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7934" y="247591"/>
            <a:ext cx="6087155" cy="592305"/>
          </a:xfrm>
          <a:ln>
            <a:solidFill>
              <a:srgbClr val="FF66FF"/>
            </a:solidFill>
          </a:ln>
        </p:spPr>
        <p:txBody>
          <a:bodyPr/>
          <a:lstStyle/>
          <a:p>
            <a:r>
              <a:rPr lang="en-US" altLang="ko-KR" dirty="0"/>
              <a:t>AI + 12 Techs Model</a:t>
            </a:r>
            <a:endParaRPr lang="ko-KR" altLang="en-US" dirty="0"/>
          </a:p>
        </p:txBody>
      </p:sp>
      <p:grpSp>
        <p:nvGrpSpPr>
          <p:cNvPr id="35" name="그룹 34"/>
          <p:cNvGrpSpPr/>
          <p:nvPr/>
        </p:nvGrpSpPr>
        <p:grpSpPr>
          <a:xfrm>
            <a:off x="584298" y="1085914"/>
            <a:ext cx="8677006" cy="5150260"/>
            <a:chOff x="584298" y="1085914"/>
            <a:chExt cx="8677006" cy="5150260"/>
          </a:xfrm>
        </p:grpSpPr>
        <p:sp>
          <p:nvSpPr>
            <p:cNvPr id="3" name="Oval 8"/>
            <p:cNvSpPr/>
            <p:nvPr/>
          </p:nvSpPr>
          <p:spPr>
            <a:xfrm>
              <a:off x="2817033" y="1976600"/>
              <a:ext cx="4264210" cy="42219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latinLnBrk="0">
                <a:spcBef>
                  <a:spcPts val="0"/>
                </a:spcBef>
                <a:spcAft>
                  <a:spcPts val="0"/>
                </a:spcAft>
                <a:defRPr/>
              </a:pPr>
              <a:endParaRPr kumimoji="0" lang="ko-KR" altLang="en-US" b="1" kern="0">
                <a:solidFill>
                  <a:srgbClr val="FF0000"/>
                </a:solidFill>
                <a:latin typeface="맑은 고딕"/>
                <a:ea typeface="맑은 고딕" panose="020B0503020000020004" pitchFamily="50" charset="-127"/>
              </a:endParaRPr>
            </a:p>
          </p:txBody>
        </p:sp>
        <p:sp>
          <p:nvSpPr>
            <p:cNvPr id="4" name="Oval 80"/>
            <p:cNvSpPr/>
            <p:nvPr/>
          </p:nvSpPr>
          <p:spPr>
            <a:xfrm>
              <a:off x="3074097" y="2212158"/>
              <a:ext cx="3792565" cy="3792565"/>
            </a:xfrm>
            <a:prstGeom prst="ellipse">
              <a:avLst/>
            </a:prstGeom>
            <a:solidFill>
              <a:schemeClr val="bg1">
                <a:alpha val="99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latinLnBrk="0">
                <a:spcBef>
                  <a:spcPts val="0"/>
                </a:spcBef>
                <a:spcAft>
                  <a:spcPts val="0"/>
                </a:spcAft>
                <a:defRPr/>
              </a:pPr>
              <a:endParaRPr kumimoji="0" lang="ko-KR" altLang="en-US" b="1" kern="0">
                <a:solidFill>
                  <a:prstClr val="white"/>
                </a:solidFill>
                <a:latin typeface="맑은 고딕"/>
                <a:ea typeface="맑은 고딕" panose="020B0503020000020004" pitchFamily="50" charset="-127"/>
              </a:endParaRPr>
            </a:p>
          </p:txBody>
        </p:sp>
        <p:cxnSp>
          <p:nvCxnSpPr>
            <p:cNvPr id="5" name="직선 화살표 연결선 79"/>
            <p:cNvCxnSpPr>
              <a:cxnSpLocks noChangeShapeType="1"/>
            </p:cNvCxnSpPr>
            <p:nvPr/>
          </p:nvCxnSpPr>
          <p:spPr bwMode="auto">
            <a:xfrm flipH="1">
              <a:off x="2678745" y="4110977"/>
              <a:ext cx="2318350" cy="1641968"/>
            </a:xfrm>
            <a:prstGeom prst="straightConnector1">
              <a:avLst/>
            </a:prstGeom>
            <a:noFill/>
            <a:ln w="9525" algn="ctr">
              <a:solidFill>
                <a:schemeClr val="bg1">
                  <a:lumMod val="85000"/>
                </a:schemeClr>
              </a:solidFill>
              <a:prstDash val="sysDot"/>
              <a:round/>
              <a:headEnd/>
              <a:tailEnd type="triangle" w="med" len="med"/>
            </a:ln>
            <a:extLst>
              <a:ext uri="{909E8E84-426E-40DD-AFC4-6F175D3DCCD1}">
                <a14:hiddenFill xmlns:a14="http://schemas.microsoft.com/office/drawing/2010/main">
                  <a:noFill/>
                </a14:hiddenFill>
              </a:ext>
            </a:extLst>
          </p:spPr>
        </p:cxnSp>
        <p:cxnSp>
          <p:nvCxnSpPr>
            <p:cNvPr id="6" name="직선 화살표 연결선 80"/>
            <p:cNvCxnSpPr>
              <a:cxnSpLocks noChangeShapeType="1"/>
            </p:cNvCxnSpPr>
            <p:nvPr/>
          </p:nvCxnSpPr>
          <p:spPr bwMode="auto">
            <a:xfrm flipV="1">
              <a:off x="4997094" y="1552947"/>
              <a:ext cx="9800" cy="2697669"/>
            </a:xfrm>
            <a:prstGeom prst="straightConnector1">
              <a:avLst/>
            </a:prstGeom>
            <a:noFill/>
            <a:ln w="9525" algn="ctr">
              <a:solidFill>
                <a:schemeClr val="bg1">
                  <a:lumMod val="85000"/>
                </a:schemeClr>
              </a:solidFill>
              <a:prstDash val="sysDot"/>
              <a:round/>
              <a:headEnd/>
              <a:tailEnd type="triangle" w="med" len="med"/>
            </a:ln>
            <a:extLst>
              <a:ext uri="{909E8E84-426E-40DD-AFC4-6F175D3DCCD1}">
                <a14:hiddenFill xmlns:a14="http://schemas.microsoft.com/office/drawing/2010/main">
                  <a:noFill/>
                </a14:hiddenFill>
              </a:ext>
            </a:extLst>
          </p:spPr>
        </p:cxnSp>
        <p:cxnSp>
          <p:nvCxnSpPr>
            <p:cNvPr id="7" name="직선 화살표 연결선 79"/>
            <p:cNvCxnSpPr>
              <a:cxnSpLocks noChangeShapeType="1"/>
            </p:cNvCxnSpPr>
            <p:nvPr/>
          </p:nvCxnSpPr>
          <p:spPr bwMode="auto">
            <a:xfrm>
              <a:off x="4973835" y="4101381"/>
              <a:ext cx="2168310" cy="1551054"/>
            </a:xfrm>
            <a:prstGeom prst="straightConnector1">
              <a:avLst/>
            </a:prstGeom>
            <a:noFill/>
            <a:ln w="9525" algn="ctr">
              <a:solidFill>
                <a:schemeClr val="bg1">
                  <a:lumMod val="85000"/>
                </a:schemeClr>
              </a:solidFill>
              <a:prstDash val="sysDot"/>
              <a:round/>
              <a:headEnd/>
              <a:tailEnd type="triangle" w="med" len="med"/>
            </a:ln>
            <a:extLst>
              <a:ext uri="{909E8E84-426E-40DD-AFC4-6F175D3DCCD1}">
                <a14:hiddenFill xmlns:a14="http://schemas.microsoft.com/office/drawing/2010/main">
                  <a:noFill/>
                </a14:hiddenFill>
              </a:ext>
            </a:extLst>
          </p:spPr>
        </p:cxnSp>
        <p:sp>
          <p:nvSpPr>
            <p:cNvPr id="8" name="Oval 52"/>
            <p:cNvSpPr/>
            <p:nvPr/>
          </p:nvSpPr>
          <p:spPr>
            <a:xfrm>
              <a:off x="3917315" y="2959214"/>
              <a:ext cx="2303265" cy="2303265"/>
            </a:xfrm>
            <a:prstGeom prst="ellipse">
              <a:avLst/>
            </a:prstGeom>
            <a:solidFill>
              <a:schemeClr val="accent1">
                <a:lumMod val="75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latinLnBrk="0">
                <a:spcBef>
                  <a:spcPts val="0"/>
                </a:spcBef>
                <a:spcAft>
                  <a:spcPts val="0"/>
                </a:spcAft>
                <a:defRPr/>
              </a:pPr>
              <a:endParaRPr kumimoji="0" lang="ko-KR" altLang="en-US" dirty="0">
                <a:solidFill>
                  <a:prstClr val="white"/>
                </a:solidFill>
                <a:latin typeface="맑은 고딕"/>
                <a:ea typeface="맑은 고딕" panose="020B0503020000020004" pitchFamily="50" charset="-127"/>
              </a:endParaRPr>
            </a:p>
          </p:txBody>
        </p:sp>
        <p:sp>
          <p:nvSpPr>
            <p:cNvPr id="9" name="Oval 52"/>
            <p:cNvSpPr/>
            <p:nvPr/>
          </p:nvSpPr>
          <p:spPr>
            <a:xfrm>
              <a:off x="4551689" y="3689738"/>
              <a:ext cx="890821" cy="890821"/>
            </a:xfrm>
            <a:prstGeom prst="ellipse">
              <a:avLst/>
            </a:prstGeom>
            <a:solidFill>
              <a:schemeClr val="bg1">
                <a:lumMod val="8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latinLnBrk="0">
                <a:spcBef>
                  <a:spcPts val="0"/>
                </a:spcBef>
                <a:spcAft>
                  <a:spcPts val="0"/>
                </a:spcAft>
                <a:defRPr/>
              </a:pPr>
              <a:endParaRPr kumimoji="0" lang="ko-KR" altLang="en-US" b="1" kern="0">
                <a:solidFill>
                  <a:prstClr val="white"/>
                </a:solidFill>
                <a:latin typeface="맑은 고딕"/>
                <a:ea typeface="맑은 고딕" panose="020B0503020000020004" pitchFamily="50" charset="-127"/>
              </a:endParaRPr>
            </a:p>
          </p:txBody>
        </p:sp>
        <p:sp>
          <p:nvSpPr>
            <p:cNvPr id="10" name="직사각형 9"/>
            <p:cNvSpPr/>
            <p:nvPr/>
          </p:nvSpPr>
          <p:spPr>
            <a:xfrm>
              <a:off x="4750974" y="3933056"/>
              <a:ext cx="513282" cy="400110"/>
            </a:xfrm>
            <a:prstGeom prst="rect">
              <a:avLst/>
            </a:prstGeom>
          </p:spPr>
          <p:txBody>
            <a:bodyPr wrap="none">
              <a:spAutoFit/>
            </a:bodyPr>
            <a:lstStyle/>
            <a:p>
              <a:pPr algn="ctr" fontAlgn="auto" latinLnBrk="0">
                <a:spcBef>
                  <a:spcPts val="0"/>
                </a:spcBef>
                <a:spcAft>
                  <a:spcPts val="0"/>
                </a:spcAft>
                <a:defRPr/>
              </a:pPr>
              <a:r>
                <a:rPr kumimoji="0" lang="en-US" altLang="ko-KR" sz="2000" b="1" kern="0" dirty="0">
                  <a:solidFill>
                    <a:srgbClr val="FF0066"/>
                  </a:solidFill>
                  <a:latin typeface="맑은 고딕"/>
                  <a:ea typeface="맑은 고딕" panose="020B0503020000020004" pitchFamily="50" charset="-127"/>
                </a:rPr>
                <a:t>A.I</a:t>
              </a:r>
            </a:p>
          </p:txBody>
        </p:sp>
        <p:sp>
          <p:nvSpPr>
            <p:cNvPr id="27" name="타원 26"/>
            <p:cNvSpPr/>
            <p:nvPr/>
          </p:nvSpPr>
          <p:spPr>
            <a:xfrm>
              <a:off x="4784172" y="1085914"/>
              <a:ext cx="432000" cy="432000"/>
            </a:xfrm>
            <a:prstGeom prst="ellipse">
              <a:avLst/>
            </a:prstGeom>
            <a:solidFill>
              <a:srgbClr val="9E0000"/>
            </a:solidFill>
            <a:ln w="6350">
              <a:solidFill>
                <a:schemeClr val="bg1"/>
              </a:solidFill>
            </a:ln>
          </p:spPr>
          <p:txBody>
            <a:bodyPr wrap="none" anchor="ctr">
              <a:noAutofit/>
            </a:bodyPr>
            <a:lstStyle/>
            <a:p>
              <a:pPr algn="ctr" fontAlgn="auto">
                <a:spcBef>
                  <a:spcPts val="0"/>
                </a:spcBef>
                <a:spcAft>
                  <a:spcPts val="0"/>
                </a:spcAft>
                <a:defRPr/>
              </a:pPr>
              <a:r>
                <a:rPr kumimoji="0" lang="ko-KR" altLang="en-US" b="1" dirty="0">
                  <a:solidFill>
                    <a:prstClr val="white"/>
                  </a:solidFill>
                  <a:latin typeface="맑은 고딕"/>
                  <a:ea typeface="맑은 고딕" panose="020B0503020000020004" pitchFamily="50" charset="-127"/>
                  <a:sym typeface="Wingdings" pitchFamily="2" charset="2"/>
                </a:rPr>
                <a:t>天</a:t>
              </a:r>
              <a:endParaRPr kumimoji="0" lang="ko-KR" altLang="en-US" dirty="0">
                <a:solidFill>
                  <a:prstClr val="white"/>
                </a:solidFill>
                <a:latin typeface="맑은 고딕"/>
                <a:ea typeface="맑은 고딕" panose="020B0503020000020004" pitchFamily="50" charset="-127"/>
              </a:endParaRPr>
            </a:p>
          </p:txBody>
        </p:sp>
        <p:sp>
          <p:nvSpPr>
            <p:cNvPr id="28" name="타원 27"/>
            <p:cNvSpPr/>
            <p:nvPr/>
          </p:nvSpPr>
          <p:spPr>
            <a:xfrm>
              <a:off x="2232109" y="5641325"/>
              <a:ext cx="432000" cy="432000"/>
            </a:xfrm>
            <a:prstGeom prst="ellipse">
              <a:avLst/>
            </a:prstGeom>
            <a:solidFill>
              <a:srgbClr val="002060"/>
            </a:solidFill>
            <a:ln w="6350">
              <a:solidFill>
                <a:schemeClr val="bg1"/>
              </a:solidFill>
            </a:ln>
          </p:spPr>
          <p:txBody>
            <a:bodyPr wrap="none" anchor="ctr">
              <a:noAutofit/>
            </a:bodyPr>
            <a:lstStyle/>
            <a:p>
              <a:pPr algn="ctr" fontAlgn="auto">
                <a:spcBef>
                  <a:spcPts val="0"/>
                </a:spcBef>
                <a:spcAft>
                  <a:spcPts val="0"/>
                </a:spcAft>
                <a:defRPr/>
              </a:pPr>
              <a:r>
                <a:rPr kumimoji="0" lang="ko-KR" altLang="en-US" b="1" dirty="0">
                  <a:solidFill>
                    <a:prstClr val="white"/>
                  </a:solidFill>
                  <a:latin typeface="맑은 고딕"/>
                  <a:ea typeface="맑은 고딕" panose="020B0503020000020004" pitchFamily="50" charset="-127"/>
                  <a:sym typeface="Wingdings" pitchFamily="2" charset="2"/>
                </a:rPr>
                <a:t>地</a:t>
              </a:r>
              <a:endParaRPr kumimoji="0" lang="ko-KR" altLang="en-US" dirty="0">
                <a:solidFill>
                  <a:prstClr val="white"/>
                </a:solidFill>
                <a:latin typeface="맑은 고딕"/>
                <a:ea typeface="맑은 고딕" panose="020B0503020000020004" pitchFamily="50" charset="-127"/>
              </a:endParaRPr>
            </a:p>
          </p:txBody>
        </p:sp>
        <p:sp>
          <p:nvSpPr>
            <p:cNvPr id="29" name="타원 28"/>
            <p:cNvSpPr/>
            <p:nvPr/>
          </p:nvSpPr>
          <p:spPr>
            <a:xfrm>
              <a:off x="7095493" y="5631994"/>
              <a:ext cx="432000" cy="432000"/>
            </a:xfrm>
            <a:prstGeom prst="ellipse">
              <a:avLst/>
            </a:prstGeom>
            <a:solidFill>
              <a:srgbClr val="FE9802"/>
            </a:solidFill>
            <a:ln w="6350">
              <a:solidFill>
                <a:schemeClr val="bg1"/>
              </a:solidFill>
            </a:ln>
          </p:spPr>
          <p:txBody>
            <a:bodyPr wrap="none" anchor="ctr">
              <a:noAutofit/>
            </a:bodyPr>
            <a:lstStyle/>
            <a:p>
              <a:pPr algn="ctr" fontAlgn="auto">
                <a:spcBef>
                  <a:spcPts val="0"/>
                </a:spcBef>
                <a:spcAft>
                  <a:spcPts val="0"/>
                </a:spcAft>
                <a:defRPr/>
              </a:pPr>
              <a:r>
                <a:rPr kumimoji="0" lang="ko-KR" altLang="en-US" b="1" dirty="0">
                  <a:solidFill>
                    <a:prstClr val="white"/>
                  </a:solidFill>
                  <a:latin typeface="맑은 고딕"/>
                  <a:ea typeface="맑은 고딕" panose="020B0503020000020004" pitchFamily="50" charset="-127"/>
                  <a:sym typeface="Wingdings" pitchFamily="2" charset="2"/>
                </a:rPr>
                <a:t>人</a:t>
              </a:r>
              <a:endParaRPr kumimoji="0" lang="ko-KR" altLang="en-US" dirty="0">
                <a:solidFill>
                  <a:prstClr val="white"/>
                </a:solidFill>
                <a:latin typeface="맑은 고딕"/>
                <a:ea typeface="맑은 고딕" panose="020B0503020000020004" pitchFamily="50" charset="-127"/>
              </a:endParaRPr>
            </a:p>
          </p:txBody>
        </p:sp>
        <p:sp>
          <p:nvSpPr>
            <p:cNvPr id="30" name="직사각형 29"/>
            <p:cNvSpPr/>
            <p:nvPr/>
          </p:nvSpPr>
          <p:spPr>
            <a:xfrm>
              <a:off x="4393727" y="1680939"/>
              <a:ext cx="1212896" cy="276999"/>
            </a:xfrm>
            <a:prstGeom prst="rect">
              <a:avLst/>
            </a:prstGeom>
            <a:solidFill>
              <a:schemeClr val="bg1"/>
            </a:solidFill>
          </p:spPr>
          <p:txBody>
            <a:bodyPr wrap="none" anchor="ctr">
              <a:spAutoFit/>
            </a:bodyPr>
            <a:lstStyle/>
            <a:p>
              <a:pPr algn="ctr" defTabSz="858928" fontAlgn="auto">
                <a:spcBef>
                  <a:spcPts val="0"/>
                </a:spcBef>
                <a:spcAft>
                  <a:spcPct val="35000"/>
                </a:spcAft>
                <a:defRPr/>
              </a:pPr>
              <a:r>
                <a:rPr kumimoji="0" lang="en-US" altLang="ko-KR" sz="1200" b="1" spc="-150" dirty="0">
                  <a:solidFill>
                    <a:srgbClr val="0000FF"/>
                  </a:solidFill>
                  <a:latin typeface="맑은 고딕"/>
                  <a:ea typeface="맑은 고딕" panose="020B0503020000020004" pitchFamily="50" charset="-127"/>
                  <a:sym typeface="Wingdings" pitchFamily="2" charset="2"/>
                </a:rPr>
                <a:t>Expansion of Time</a:t>
              </a:r>
              <a:endParaRPr kumimoji="0" lang="ko-KR" altLang="en-US" sz="1200" spc="-150" dirty="0">
                <a:solidFill>
                  <a:srgbClr val="0000FF"/>
                </a:solidFill>
                <a:latin typeface="맑은 고딕"/>
                <a:ea typeface="맑은 고딕" panose="020B0503020000020004" pitchFamily="50" charset="-127"/>
                <a:sym typeface="Wingdings" pitchFamily="2" charset="2"/>
              </a:endParaRPr>
            </a:p>
          </p:txBody>
        </p:sp>
        <p:sp>
          <p:nvSpPr>
            <p:cNvPr id="31" name="직사각형 30"/>
            <p:cNvSpPr/>
            <p:nvPr/>
          </p:nvSpPr>
          <p:spPr>
            <a:xfrm rot="3230286">
              <a:off x="2291224" y="5468015"/>
              <a:ext cx="1259319" cy="276999"/>
            </a:xfrm>
            <a:prstGeom prst="rect">
              <a:avLst/>
            </a:prstGeom>
            <a:solidFill>
              <a:schemeClr val="bg1"/>
            </a:solidFill>
          </p:spPr>
          <p:txBody>
            <a:bodyPr wrap="none" anchor="ctr">
              <a:spAutoFit/>
            </a:bodyPr>
            <a:lstStyle/>
            <a:p>
              <a:pPr algn="ctr" defTabSz="858928" fontAlgn="auto">
                <a:spcBef>
                  <a:spcPts val="0"/>
                </a:spcBef>
                <a:spcAft>
                  <a:spcPct val="35000"/>
                </a:spcAft>
                <a:defRPr/>
              </a:pPr>
              <a:r>
                <a:rPr kumimoji="0" lang="en-US" altLang="ko-KR" sz="1200" b="1" spc="-150" dirty="0">
                  <a:solidFill>
                    <a:srgbClr val="0000FF"/>
                  </a:solidFill>
                  <a:latin typeface="맑은 고딕"/>
                  <a:ea typeface="맑은 고딕" panose="020B0503020000020004" pitchFamily="50" charset="-127"/>
                  <a:sym typeface="Wingdings" pitchFamily="2" charset="2"/>
                </a:rPr>
                <a:t>Expansion of Space</a:t>
              </a:r>
              <a:endParaRPr kumimoji="0" lang="ko-KR" altLang="en-US" sz="1200" spc="-150" dirty="0">
                <a:solidFill>
                  <a:srgbClr val="0000FF"/>
                </a:solidFill>
                <a:latin typeface="맑은 고딕"/>
                <a:ea typeface="맑은 고딕" panose="020B0503020000020004" pitchFamily="50" charset="-127"/>
                <a:sym typeface="Wingdings" pitchFamily="2" charset="2"/>
              </a:endParaRPr>
            </a:p>
          </p:txBody>
        </p:sp>
        <p:sp>
          <p:nvSpPr>
            <p:cNvPr id="32" name="직사각형 31"/>
            <p:cNvSpPr/>
            <p:nvPr/>
          </p:nvSpPr>
          <p:spPr>
            <a:xfrm rot="18412525">
              <a:off x="6224476" y="5337386"/>
              <a:ext cx="1365182" cy="276999"/>
            </a:xfrm>
            <a:prstGeom prst="rect">
              <a:avLst/>
            </a:prstGeom>
            <a:solidFill>
              <a:schemeClr val="bg1"/>
            </a:solidFill>
          </p:spPr>
          <p:txBody>
            <a:bodyPr wrap="none" anchor="ctr">
              <a:spAutoFit/>
            </a:bodyPr>
            <a:lstStyle/>
            <a:p>
              <a:pPr algn="ctr" defTabSz="858928" fontAlgn="auto">
                <a:spcBef>
                  <a:spcPts val="0"/>
                </a:spcBef>
                <a:spcAft>
                  <a:spcPct val="35000"/>
                </a:spcAft>
                <a:defRPr/>
              </a:pPr>
              <a:r>
                <a:rPr kumimoji="0" lang="en-US" altLang="ko-KR" sz="1200" b="1" spc="-150" dirty="0">
                  <a:solidFill>
                    <a:srgbClr val="0000FF"/>
                  </a:solidFill>
                  <a:latin typeface="맑은 고딕"/>
                  <a:ea typeface="맑은 고딕" panose="020B0503020000020004" pitchFamily="50" charset="-127"/>
                  <a:sym typeface="Wingdings" pitchFamily="2" charset="2"/>
                </a:rPr>
                <a:t>Expansion of Human</a:t>
              </a:r>
              <a:endParaRPr kumimoji="0" lang="ko-KR" altLang="en-US" sz="1200" spc="-150" dirty="0">
                <a:solidFill>
                  <a:srgbClr val="0000FF"/>
                </a:solidFill>
                <a:latin typeface="맑은 고딕"/>
                <a:ea typeface="맑은 고딕" panose="020B0503020000020004" pitchFamily="50" charset="-127"/>
                <a:sym typeface="Wingdings" pitchFamily="2" charset="2"/>
              </a:endParaRPr>
            </a:p>
          </p:txBody>
        </p:sp>
        <p:grpSp>
          <p:nvGrpSpPr>
            <p:cNvPr id="14" name="그룹 13"/>
            <p:cNvGrpSpPr/>
            <p:nvPr/>
          </p:nvGrpSpPr>
          <p:grpSpPr>
            <a:xfrm>
              <a:off x="584298" y="1792181"/>
              <a:ext cx="7049467" cy="3953957"/>
              <a:chOff x="203297" y="1792180"/>
              <a:chExt cx="7049467" cy="3953957"/>
            </a:xfrm>
          </p:grpSpPr>
          <p:sp>
            <p:nvSpPr>
              <p:cNvPr id="11" name="직사각형 10"/>
              <p:cNvSpPr/>
              <p:nvPr/>
            </p:nvSpPr>
            <p:spPr>
              <a:xfrm>
                <a:off x="3045050" y="2251281"/>
                <a:ext cx="1451660" cy="216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dirty="0">
                    <a:solidFill>
                      <a:prstClr val="black"/>
                    </a:solidFill>
                    <a:latin typeface="맑은 고딕"/>
                    <a:ea typeface="맑은 고딕" panose="020B0503020000020004" pitchFamily="50" charset="-127"/>
                  </a:rPr>
                  <a:t>Cloud</a:t>
                </a:r>
              </a:p>
            </p:txBody>
          </p:sp>
          <p:sp>
            <p:nvSpPr>
              <p:cNvPr id="12" name="직사각형 11"/>
              <p:cNvSpPr/>
              <p:nvPr/>
            </p:nvSpPr>
            <p:spPr>
              <a:xfrm>
                <a:off x="4753466" y="2251281"/>
                <a:ext cx="1393813" cy="216000"/>
              </a:xfrm>
              <a:prstGeom prst="rect">
                <a:avLst/>
              </a:prstGeom>
              <a:solidFill>
                <a:schemeClr val="bg1"/>
              </a:solidFill>
              <a:ln>
                <a:noFill/>
              </a:ln>
            </p:spPr>
            <p:txBody>
              <a:bodyPr wrap="square" anchor="ctr">
                <a:noAutofit/>
              </a:bodyPr>
              <a:lstStyle/>
              <a:p>
                <a:pPr algn="ctr" fontAlgn="auto" latinLnBrk="0">
                  <a:spcBef>
                    <a:spcPts val="0"/>
                  </a:spcBef>
                  <a:spcAft>
                    <a:spcPts val="0"/>
                  </a:spcAft>
                  <a:defRPr/>
                </a:pPr>
                <a:r>
                  <a:rPr kumimoji="0" lang="en-US" altLang="ko-KR" sz="1400" b="1" kern="0" dirty="0">
                    <a:solidFill>
                      <a:prstClr val="black"/>
                    </a:solidFill>
                    <a:latin typeface="맑은 고딕"/>
                    <a:ea typeface="맑은 고딕" panose="020B0503020000020004" pitchFamily="50" charset="-127"/>
                  </a:rPr>
                  <a:t>Big</a:t>
                </a:r>
                <a:r>
                  <a:rPr kumimoji="0" lang="en-US" altLang="ko-KR" sz="1100" b="1" kern="0" dirty="0">
                    <a:solidFill>
                      <a:prstClr val="black"/>
                    </a:solidFill>
                    <a:latin typeface="맑은 고딕"/>
                    <a:ea typeface="맑은 고딕" panose="020B0503020000020004" pitchFamily="50" charset="-127"/>
                  </a:rPr>
                  <a:t> </a:t>
                </a:r>
                <a:r>
                  <a:rPr kumimoji="0" lang="en-US" altLang="ko-KR" sz="1400" b="1" kern="0" dirty="0">
                    <a:solidFill>
                      <a:prstClr val="black"/>
                    </a:solidFill>
                    <a:latin typeface="맑은 고딕"/>
                    <a:ea typeface="맑은 고딕" panose="020B0503020000020004" pitchFamily="50" charset="-127"/>
                  </a:rPr>
                  <a:t>Data</a:t>
                </a:r>
              </a:p>
            </p:txBody>
          </p:sp>
          <p:sp>
            <p:nvSpPr>
              <p:cNvPr id="13" name="직사각형 12"/>
              <p:cNvSpPr/>
              <p:nvPr/>
            </p:nvSpPr>
            <p:spPr>
              <a:xfrm>
                <a:off x="2459347" y="4722229"/>
                <a:ext cx="681164" cy="216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dirty="0" err="1">
                    <a:solidFill>
                      <a:prstClr val="black"/>
                    </a:solidFill>
                    <a:latin typeface="맑은 고딕"/>
                    <a:ea typeface="맑은 고딕" panose="020B0503020000020004" pitchFamily="50" charset="-127"/>
                  </a:rPr>
                  <a:t>IoT</a:t>
                </a:r>
                <a:endParaRPr kumimoji="0" lang="ko-KR" altLang="en-US" sz="1400" b="1" kern="0" dirty="0">
                  <a:solidFill>
                    <a:prstClr val="black"/>
                  </a:solidFill>
                  <a:latin typeface="맑은 고딕"/>
                  <a:ea typeface="맑은 고딕" panose="020B0503020000020004" pitchFamily="50" charset="-127"/>
                </a:endParaRPr>
              </a:p>
            </p:txBody>
          </p:sp>
          <p:sp>
            <p:nvSpPr>
              <p:cNvPr id="16" name="직사각형 15"/>
              <p:cNvSpPr/>
              <p:nvPr/>
            </p:nvSpPr>
            <p:spPr>
              <a:xfrm>
                <a:off x="6172764" y="4552298"/>
                <a:ext cx="1080000" cy="216000"/>
              </a:xfrm>
              <a:prstGeom prst="rect">
                <a:avLst/>
              </a:prstGeom>
              <a:solidFill>
                <a:schemeClr val="bg1"/>
              </a:solidFill>
              <a:ln>
                <a:noFill/>
              </a:ln>
            </p:spPr>
            <p:txBody>
              <a:bodyPr wrap="square" anchor="ctr">
                <a:noAutofit/>
              </a:bodyPr>
              <a:lstStyle/>
              <a:p>
                <a:pPr algn="ctr" fontAlgn="auto" latinLnBrk="0">
                  <a:spcBef>
                    <a:spcPts val="0"/>
                  </a:spcBef>
                  <a:spcAft>
                    <a:spcPts val="0"/>
                  </a:spcAft>
                  <a:defRPr/>
                </a:pPr>
                <a:r>
                  <a:rPr kumimoji="0" lang="en-US" altLang="ko-KR" sz="1400" kern="0" spc="-150" dirty="0">
                    <a:solidFill>
                      <a:prstClr val="black"/>
                    </a:solidFill>
                    <a:latin typeface="맑은 고딕"/>
                    <a:ea typeface="맑은 고딕" panose="020B0503020000020004" pitchFamily="50" charset="-127"/>
                  </a:rPr>
                  <a:t>Wearable</a:t>
                </a:r>
                <a:r>
                  <a:rPr kumimoji="0" lang="ko-KR" altLang="en-US" sz="1400" kern="0" spc="-150" dirty="0">
                    <a:solidFill>
                      <a:prstClr val="black"/>
                    </a:solidFill>
                    <a:latin typeface="맑은 고딕"/>
                    <a:ea typeface="맑은 고딕" panose="020B0503020000020004" pitchFamily="50" charset="-127"/>
                  </a:rPr>
                  <a:t> </a:t>
                </a:r>
                <a:r>
                  <a:rPr kumimoji="0" lang="en-US" altLang="ko-KR" sz="1100" kern="0" dirty="0" err="1">
                    <a:solidFill>
                      <a:prstClr val="black"/>
                    </a:solidFill>
                    <a:latin typeface="맑은 고딕"/>
                    <a:ea typeface="맑은 고딕" panose="020B0503020000020004" pitchFamily="50" charset="-127"/>
                  </a:rPr>
                  <a:t>IoB</a:t>
                </a:r>
                <a:r>
                  <a:rPr kumimoji="0" lang="en-US" altLang="ko-KR" sz="1200" kern="0" dirty="0">
                    <a:solidFill>
                      <a:prstClr val="black"/>
                    </a:solidFill>
                    <a:latin typeface="맑은 고딕"/>
                    <a:ea typeface="맑은 고딕" panose="020B0503020000020004" pitchFamily="50" charset="-127"/>
                  </a:rPr>
                  <a:t> </a:t>
                </a:r>
              </a:p>
            </p:txBody>
          </p:sp>
          <p:cxnSp>
            <p:nvCxnSpPr>
              <p:cNvPr id="25" name="직선 연결선 24"/>
              <p:cNvCxnSpPr/>
              <p:nvPr/>
            </p:nvCxnSpPr>
            <p:spPr>
              <a:xfrm flipH="1" flipV="1">
                <a:off x="2331163" y="2363378"/>
                <a:ext cx="649518" cy="741016"/>
              </a:xfrm>
              <a:prstGeom prst="line">
                <a:avLst/>
              </a:prstGeom>
              <a:ln>
                <a:solidFill>
                  <a:srgbClr val="00B0F0"/>
                </a:solidFill>
                <a:prstDash val="sysDot"/>
                <a:headEnd type="oval" w="sm" len="sm"/>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900777" y="2363733"/>
                <a:ext cx="432000" cy="0"/>
              </a:xfrm>
              <a:prstGeom prst="line">
                <a:avLst/>
              </a:prstGeom>
              <a:ln>
                <a:solidFill>
                  <a:srgbClr val="00B0F0"/>
                </a:solidFill>
                <a:prstDash val="sysDot"/>
                <a:headEnd type="triangle" w="med" len="med"/>
              </a:ln>
            </p:spPr>
            <p:style>
              <a:lnRef idx="1">
                <a:schemeClr val="accent1"/>
              </a:lnRef>
              <a:fillRef idx="0">
                <a:schemeClr val="accent1"/>
              </a:fillRef>
              <a:effectRef idx="0">
                <a:schemeClr val="accent1"/>
              </a:effectRef>
              <a:fontRef idx="minor">
                <a:schemeClr val="tx1"/>
              </a:fontRef>
            </p:style>
          </p:cxnSp>
          <p:sp>
            <p:nvSpPr>
              <p:cNvPr id="33" name="직사각형 32"/>
              <p:cNvSpPr/>
              <p:nvPr/>
            </p:nvSpPr>
            <p:spPr>
              <a:xfrm>
                <a:off x="3007726" y="5526720"/>
                <a:ext cx="782150" cy="216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dirty="0">
                    <a:solidFill>
                      <a:prstClr val="black"/>
                    </a:solidFill>
                    <a:latin typeface="맑은 고딕"/>
                    <a:ea typeface="맑은 고딕" panose="020B0503020000020004" pitchFamily="50" charset="-127"/>
                  </a:rPr>
                  <a:t>LBS</a:t>
                </a:r>
                <a:endParaRPr kumimoji="0" lang="ko-KR" altLang="en-US" sz="1400" b="1" kern="0" dirty="0">
                  <a:solidFill>
                    <a:prstClr val="black"/>
                  </a:solidFill>
                  <a:latin typeface="맑은 고딕"/>
                  <a:ea typeface="맑은 고딕" panose="020B0503020000020004" pitchFamily="50" charset="-127"/>
                </a:endParaRPr>
              </a:p>
            </p:txBody>
          </p:sp>
          <p:sp>
            <p:nvSpPr>
              <p:cNvPr id="34" name="직사각형 33"/>
              <p:cNvSpPr/>
              <p:nvPr/>
            </p:nvSpPr>
            <p:spPr>
              <a:xfrm>
                <a:off x="5454276" y="5530137"/>
                <a:ext cx="609929" cy="216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dirty="0">
                    <a:solidFill>
                      <a:prstClr val="black"/>
                    </a:solidFill>
                    <a:latin typeface="맑은 고딕"/>
                    <a:ea typeface="맑은 고딕" panose="020B0503020000020004" pitchFamily="50" charset="-127"/>
                  </a:rPr>
                  <a:t>SNS</a:t>
                </a:r>
                <a:endParaRPr kumimoji="0" lang="ko-KR" altLang="en-US" sz="1400" b="1" kern="0" dirty="0">
                  <a:solidFill>
                    <a:prstClr val="black"/>
                  </a:solidFill>
                  <a:latin typeface="맑은 고딕"/>
                  <a:ea typeface="맑은 고딕" panose="020B0503020000020004" pitchFamily="50" charset="-127"/>
                </a:endParaRPr>
              </a:p>
            </p:txBody>
          </p:sp>
          <p:sp>
            <p:nvSpPr>
              <p:cNvPr id="38" name="직사각형 37"/>
              <p:cNvSpPr/>
              <p:nvPr/>
            </p:nvSpPr>
            <p:spPr>
              <a:xfrm>
                <a:off x="203297" y="1792180"/>
                <a:ext cx="1692000" cy="756000"/>
              </a:xfrm>
              <a:prstGeom prst="rect">
                <a:avLst/>
              </a:prstGeom>
              <a:solidFill>
                <a:schemeClr val="bg1"/>
              </a:solidFill>
              <a:ln>
                <a:noFill/>
              </a:ln>
            </p:spPr>
            <p:txBody>
              <a:bodyPr wrap="square" anchor="ctr">
                <a:noAutofit/>
              </a:bodyPr>
              <a:lstStyle/>
              <a:p>
                <a:pPr algn="r" fontAlgn="auto" latinLnBrk="0">
                  <a:spcBef>
                    <a:spcPts val="0"/>
                  </a:spcBef>
                  <a:spcAft>
                    <a:spcPts val="0"/>
                  </a:spcAft>
                  <a:defRPr/>
                </a:pPr>
                <a:r>
                  <a:rPr kumimoji="0" lang="en-US" altLang="ko-KR" sz="2000" b="1" kern="0" spc="-150" dirty="0">
                    <a:latin typeface="맑은 고딕"/>
                    <a:ea typeface="맑은 고딕" panose="020B0503020000020004" pitchFamily="50" charset="-127"/>
                  </a:rPr>
                  <a:t>6 Digital</a:t>
                </a:r>
              </a:p>
              <a:p>
                <a:pPr algn="r" fontAlgn="auto" latinLnBrk="0">
                  <a:spcBef>
                    <a:spcPts val="0"/>
                  </a:spcBef>
                  <a:spcAft>
                    <a:spcPts val="0"/>
                  </a:spcAft>
                  <a:defRPr/>
                </a:pPr>
                <a:r>
                  <a:rPr kumimoji="0" lang="en-US" altLang="ko-KR" sz="2000" b="1" kern="0" spc="-150" dirty="0">
                    <a:latin typeface="맑은 고딕"/>
                    <a:ea typeface="맑은 고딕" panose="020B0503020000020004" pitchFamily="50" charset="-127"/>
                  </a:rPr>
                  <a:t>Switching</a:t>
                </a:r>
              </a:p>
              <a:p>
                <a:pPr algn="r" fontAlgn="auto" latinLnBrk="0">
                  <a:spcBef>
                    <a:spcPts val="0"/>
                  </a:spcBef>
                  <a:spcAft>
                    <a:spcPts val="0"/>
                  </a:spcAft>
                  <a:defRPr/>
                </a:pPr>
                <a:r>
                  <a:rPr kumimoji="0" lang="en-US" altLang="ko-KR" sz="2000" b="1" kern="0" spc="-150" dirty="0">
                    <a:latin typeface="맑은 고딕"/>
                    <a:ea typeface="맑은 고딕" panose="020B0503020000020004" pitchFamily="50" charset="-127"/>
                  </a:rPr>
                  <a:t>Technologies</a:t>
                </a:r>
                <a:endParaRPr kumimoji="0" lang="en-US" altLang="ko-KR" b="1" kern="0" spc="-150" dirty="0">
                  <a:latin typeface="맑은 고딕"/>
                  <a:ea typeface="맑은 고딕" panose="020B0503020000020004" pitchFamily="50" charset="-127"/>
                </a:endParaRPr>
              </a:p>
            </p:txBody>
          </p:sp>
        </p:grpSp>
        <p:grpSp>
          <p:nvGrpSpPr>
            <p:cNvPr id="15" name="그룹 14"/>
            <p:cNvGrpSpPr/>
            <p:nvPr/>
          </p:nvGrpSpPr>
          <p:grpSpPr>
            <a:xfrm>
              <a:off x="3296244" y="1792181"/>
              <a:ext cx="5965060" cy="3568413"/>
              <a:chOff x="2915244" y="1792180"/>
              <a:chExt cx="5965060" cy="3568413"/>
            </a:xfrm>
          </p:grpSpPr>
          <p:sp>
            <p:nvSpPr>
              <p:cNvPr id="17" name="직사각형 16"/>
              <p:cNvSpPr/>
              <p:nvPr/>
            </p:nvSpPr>
            <p:spPr>
              <a:xfrm>
                <a:off x="2915244" y="3406995"/>
                <a:ext cx="1368724"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spc="-150" dirty="0" err="1">
                    <a:solidFill>
                      <a:srgbClr val="6600FF"/>
                    </a:solidFill>
                    <a:latin typeface="맑은 고딕"/>
                    <a:ea typeface="맑은 고딕" panose="020B0503020000020004" pitchFamily="50" charset="-127"/>
                  </a:rPr>
                  <a:t>Blockchain</a:t>
                </a:r>
                <a:r>
                  <a:rPr kumimoji="0" lang="en-US" altLang="ko-KR" sz="1400" b="1" kern="0" spc="-150" dirty="0">
                    <a:solidFill>
                      <a:srgbClr val="6600FF"/>
                    </a:solidFill>
                    <a:latin typeface="맑은 고딕"/>
                    <a:ea typeface="맑은 고딕" panose="020B0503020000020004" pitchFamily="50" charset="-127"/>
                  </a:rPr>
                  <a:t>/</a:t>
                </a:r>
                <a:r>
                  <a:rPr kumimoji="0" lang="en-US" altLang="ko-KR" sz="1400" b="1" kern="0" spc="-150" dirty="0" err="1">
                    <a:solidFill>
                      <a:srgbClr val="6600FF"/>
                    </a:solidFill>
                    <a:latin typeface="맑은 고딕"/>
                    <a:ea typeface="맑은 고딕" panose="020B0503020000020004" pitchFamily="50" charset="-127"/>
                  </a:rPr>
                  <a:t>FinTech</a:t>
                </a:r>
                <a:endParaRPr kumimoji="0" lang="ko-KR" altLang="en-US" sz="1400" b="1" kern="0" spc="-150" dirty="0">
                  <a:solidFill>
                    <a:srgbClr val="6600FF"/>
                  </a:solidFill>
                  <a:latin typeface="맑은 고딕"/>
                  <a:ea typeface="맑은 고딕" panose="020B0503020000020004" pitchFamily="50" charset="-127"/>
                </a:endParaRPr>
              </a:p>
            </p:txBody>
          </p:sp>
          <p:sp>
            <p:nvSpPr>
              <p:cNvPr id="18" name="직사각형 17"/>
              <p:cNvSpPr/>
              <p:nvPr/>
            </p:nvSpPr>
            <p:spPr>
              <a:xfrm>
                <a:off x="3140512" y="4288474"/>
                <a:ext cx="899918"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spc="-150" dirty="0">
                    <a:solidFill>
                      <a:srgbClr val="6600FF"/>
                    </a:solidFill>
                    <a:latin typeface="맑은 고딕"/>
                    <a:ea typeface="맑은 고딕" panose="020B0503020000020004" pitchFamily="50" charset="-127"/>
                  </a:rPr>
                  <a:t>AR/VR</a:t>
                </a:r>
                <a:endParaRPr kumimoji="0" lang="ko-KR" altLang="en-US" sz="1400" b="1" kern="0" spc="-150" dirty="0">
                  <a:solidFill>
                    <a:srgbClr val="6600FF"/>
                  </a:solidFill>
                  <a:latin typeface="맑은 고딕"/>
                  <a:ea typeface="맑은 고딕" panose="020B0503020000020004" pitchFamily="50" charset="-127"/>
                </a:endParaRPr>
              </a:p>
            </p:txBody>
          </p:sp>
          <p:sp>
            <p:nvSpPr>
              <p:cNvPr id="19" name="직사각형 18"/>
              <p:cNvSpPr/>
              <p:nvPr/>
            </p:nvSpPr>
            <p:spPr>
              <a:xfrm>
                <a:off x="4898543" y="3408305"/>
                <a:ext cx="1449652"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spc="-150" dirty="0">
                    <a:solidFill>
                      <a:srgbClr val="6600FF"/>
                    </a:solidFill>
                    <a:latin typeface="맑은 고딕"/>
                    <a:ea typeface="맑은 고딕" panose="020B0503020000020004" pitchFamily="50" charset="-127"/>
                  </a:rPr>
                  <a:t>3D Printer/Robot</a:t>
                </a:r>
                <a:endParaRPr kumimoji="0" lang="ko-KR" altLang="en-US" sz="1400" b="1" kern="0" spc="-150" dirty="0">
                  <a:solidFill>
                    <a:srgbClr val="6600FF"/>
                  </a:solidFill>
                  <a:latin typeface="맑은 고딕"/>
                  <a:ea typeface="맑은 고딕" panose="020B0503020000020004" pitchFamily="50" charset="-127"/>
                </a:endParaRPr>
              </a:p>
            </p:txBody>
          </p:sp>
          <p:sp>
            <p:nvSpPr>
              <p:cNvPr id="20" name="직사각형 19"/>
              <p:cNvSpPr/>
              <p:nvPr/>
            </p:nvSpPr>
            <p:spPr>
              <a:xfrm>
                <a:off x="5180739" y="4286219"/>
                <a:ext cx="1080000"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spc="-150" dirty="0">
                    <a:solidFill>
                      <a:srgbClr val="6600FF"/>
                    </a:solidFill>
                    <a:latin typeface="맑은 고딕"/>
                    <a:ea typeface="맑은 고딕" panose="020B0503020000020004" pitchFamily="50" charset="-127"/>
                  </a:rPr>
                  <a:t>Gamification</a:t>
                </a:r>
                <a:endParaRPr kumimoji="0" lang="ko-KR" altLang="en-US" sz="1400" b="1" kern="0" spc="-150" dirty="0">
                  <a:solidFill>
                    <a:srgbClr val="6600FF"/>
                  </a:solidFill>
                  <a:latin typeface="맑은 고딕"/>
                  <a:ea typeface="맑은 고딕" panose="020B0503020000020004" pitchFamily="50" charset="-127"/>
                </a:endParaRPr>
              </a:p>
            </p:txBody>
          </p:sp>
          <p:sp>
            <p:nvSpPr>
              <p:cNvPr id="21" name="직사각형 20"/>
              <p:cNvSpPr/>
              <p:nvPr/>
            </p:nvSpPr>
            <p:spPr>
              <a:xfrm>
                <a:off x="4112866" y="5072593"/>
                <a:ext cx="948644"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b="1" kern="0" dirty="0">
                    <a:solidFill>
                      <a:srgbClr val="6600FF"/>
                    </a:solidFill>
                    <a:latin typeface="맑은 고딕"/>
                    <a:ea typeface="맑은 고딕" panose="020B0503020000020004" pitchFamily="50" charset="-127"/>
                  </a:rPr>
                  <a:t>Platform</a:t>
                </a:r>
              </a:p>
            </p:txBody>
          </p:sp>
          <p:sp>
            <p:nvSpPr>
              <p:cNvPr id="22" name="직사각형 21"/>
              <p:cNvSpPr/>
              <p:nvPr/>
            </p:nvSpPr>
            <p:spPr>
              <a:xfrm>
                <a:off x="4058620" y="2895416"/>
                <a:ext cx="1080000" cy="288000"/>
              </a:xfrm>
              <a:prstGeom prst="rect">
                <a:avLst/>
              </a:prstGeom>
              <a:solidFill>
                <a:schemeClr val="bg1"/>
              </a:solidFill>
              <a:ln>
                <a:noFill/>
              </a:ln>
            </p:spPr>
            <p:txBody>
              <a:bodyPr wrap="none" anchor="ctr">
                <a:noAutofit/>
              </a:bodyPr>
              <a:lstStyle/>
              <a:p>
                <a:pPr algn="ctr" fontAlgn="auto" latinLnBrk="0">
                  <a:spcBef>
                    <a:spcPts val="0"/>
                  </a:spcBef>
                  <a:spcAft>
                    <a:spcPts val="0"/>
                  </a:spcAft>
                  <a:defRPr/>
                </a:pPr>
                <a:r>
                  <a:rPr kumimoji="0" lang="en-US" altLang="ko-KR" sz="1400" b="1" kern="0" spc="-150" dirty="0">
                    <a:solidFill>
                      <a:srgbClr val="6600FF"/>
                    </a:solidFill>
                    <a:latin typeface="맑은 고딕"/>
                    <a:ea typeface="맑은 고딕" panose="020B0503020000020004" pitchFamily="50" charset="-127"/>
                  </a:rPr>
                  <a:t>CPS</a:t>
                </a:r>
                <a:r>
                  <a:rPr kumimoji="0" lang="ko-KR" altLang="en-US" sz="1400" b="1" kern="0" spc="-150" dirty="0">
                    <a:solidFill>
                      <a:srgbClr val="6600FF"/>
                    </a:solidFill>
                    <a:latin typeface="맑은 고딕"/>
                    <a:ea typeface="맑은 고딕" panose="020B0503020000020004" pitchFamily="50" charset="-127"/>
                  </a:rPr>
                  <a:t> </a:t>
                </a:r>
                <a:r>
                  <a:rPr kumimoji="0" lang="en-US" altLang="ko-KR" sz="1400" b="1" kern="0" spc="-150" dirty="0">
                    <a:solidFill>
                      <a:srgbClr val="6600FF"/>
                    </a:solidFill>
                    <a:latin typeface="맑은 고딕"/>
                    <a:ea typeface="맑은 고딕" panose="020B0503020000020004" pitchFamily="50" charset="-127"/>
                  </a:rPr>
                  <a:t>Design</a:t>
                </a:r>
                <a:endParaRPr kumimoji="0" lang="ko-KR" altLang="en-US" sz="1400" b="1" kern="0" spc="-150" dirty="0">
                  <a:solidFill>
                    <a:srgbClr val="6600FF"/>
                  </a:solidFill>
                  <a:latin typeface="맑은 고딕"/>
                  <a:ea typeface="맑은 고딕" panose="020B0503020000020004" pitchFamily="50" charset="-127"/>
                </a:endParaRPr>
              </a:p>
            </p:txBody>
          </p:sp>
          <p:cxnSp>
            <p:nvCxnSpPr>
              <p:cNvPr id="23" name="직선 연결선 22"/>
              <p:cNvCxnSpPr/>
              <p:nvPr/>
            </p:nvCxnSpPr>
            <p:spPr>
              <a:xfrm flipV="1">
                <a:off x="5486002" y="2344328"/>
                <a:ext cx="864216" cy="985959"/>
              </a:xfrm>
              <a:prstGeom prst="line">
                <a:avLst/>
              </a:prstGeom>
              <a:ln>
                <a:solidFill>
                  <a:srgbClr val="FF0066"/>
                </a:solidFill>
                <a:prstDash val="sysDot"/>
                <a:headEnd type="oval" w="sm" len="sm"/>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flipH="1">
                <a:off x="6348195" y="2342060"/>
                <a:ext cx="432000" cy="0"/>
              </a:xfrm>
              <a:prstGeom prst="line">
                <a:avLst/>
              </a:prstGeom>
              <a:ln>
                <a:solidFill>
                  <a:srgbClr val="FF0066"/>
                </a:solidFill>
                <a:prstDash val="sysDot"/>
                <a:headEnd type="triangle" w="med" len="med"/>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6805354" y="1792180"/>
                <a:ext cx="2074950" cy="756000"/>
              </a:xfrm>
              <a:prstGeom prst="rect">
                <a:avLst/>
              </a:prstGeom>
              <a:solidFill>
                <a:schemeClr val="bg1"/>
              </a:solidFill>
              <a:ln>
                <a:noFill/>
              </a:ln>
            </p:spPr>
            <p:txBody>
              <a:bodyPr wrap="square" anchor="ctr">
                <a:noAutofit/>
              </a:bodyPr>
              <a:lstStyle/>
              <a:p>
                <a:pPr fontAlgn="auto" latinLnBrk="0">
                  <a:spcBef>
                    <a:spcPts val="0"/>
                  </a:spcBef>
                  <a:spcAft>
                    <a:spcPts val="0"/>
                  </a:spcAft>
                  <a:defRPr/>
                </a:pPr>
                <a:r>
                  <a:rPr kumimoji="0" lang="en-US" altLang="ko-KR" sz="2000" b="1" kern="0" spc="-150" dirty="0">
                    <a:solidFill>
                      <a:srgbClr val="FF0066"/>
                    </a:solidFill>
                    <a:latin typeface="맑은 고딕"/>
                    <a:ea typeface="맑은 고딕" panose="020B0503020000020004" pitchFamily="50" charset="-127"/>
                  </a:rPr>
                  <a:t>6</a:t>
                </a:r>
                <a:r>
                  <a:rPr kumimoji="0" lang="ko-KR" altLang="en-US" sz="2000" b="1" kern="0" spc="-150" dirty="0">
                    <a:solidFill>
                      <a:srgbClr val="FF0066"/>
                    </a:solidFill>
                    <a:latin typeface="맑은 고딕"/>
                    <a:ea typeface="맑은 고딕" panose="020B0503020000020004" pitchFamily="50" charset="-127"/>
                  </a:rPr>
                  <a:t> </a:t>
                </a:r>
                <a:r>
                  <a:rPr kumimoji="0" lang="en-US" altLang="ko-KR" sz="2000" b="1" kern="0" spc="-150" dirty="0">
                    <a:solidFill>
                      <a:srgbClr val="FF0066"/>
                    </a:solidFill>
                    <a:latin typeface="맑은 고딕"/>
                    <a:ea typeface="맑은 고딕" panose="020B0503020000020004" pitchFamily="50" charset="-127"/>
                  </a:rPr>
                  <a:t>Analog</a:t>
                </a:r>
              </a:p>
              <a:p>
                <a:pPr fontAlgn="auto" latinLnBrk="0">
                  <a:spcBef>
                    <a:spcPts val="0"/>
                  </a:spcBef>
                  <a:spcAft>
                    <a:spcPts val="0"/>
                  </a:spcAft>
                  <a:defRPr/>
                </a:pPr>
                <a:r>
                  <a:rPr kumimoji="0" lang="en-US" altLang="ko-KR" sz="2000" b="1" kern="0" spc="-150" dirty="0">
                    <a:solidFill>
                      <a:srgbClr val="FF0066"/>
                    </a:solidFill>
                    <a:latin typeface="맑은 고딕"/>
                    <a:ea typeface="맑은 고딕" panose="020B0503020000020004" pitchFamily="50" charset="-127"/>
                  </a:rPr>
                  <a:t>Switching Technologies</a:t>
                </a:r>
                <a:endParaRPr kumimoji="0" lang="en-US" altLang="ko-KR" b="1" kern="0" spc="-150" dirty="0">
                  <a:solidFill>
                    <a:srgbClr val="FF0066"/>
                  </a:solidFill>
                  <a:latin typeface="맑은 고딕"/>
                  <a:ea typeface="맑은 고딕" panose="020B0503020000020004" pitchFamily="50" charset="-127"/>
                </a:endParaRPr>
              </a:p>
            </p:txBody>
          </p:sp>
        </p:grpSp>
        <p:sp>
          <p:nvSpPr>
            <p:cNvPr id="37" name="TextBox 36"/>
            <p:cNvSpPr txBox="1"/>
            <p:nvPr/>
          </p:nvSpPr>
          <p:spPr>
            <a:xfrm>
              <a:off x="3656856" y="3892215"/>
              <a:ext cx="1194558" cy="338554"/>
            </a:xfrm>
            <a:prstGeom prst="rect">
              <a:avLst/>
            </a:prstGeom>
            <a:noFill/>
          </p:spPr>
          <p:txBody>
            <a:bodyPr wrap="none" rtlCol="0">
              <a:spAutoFit/>
            </a:bodyPr>
            <a:lstStyle/>
            <a:p>
              <a:pPr fontAlgn="auto">
                <a:spcBef>
                  <a:spcPts val="0"/>
                </a:spcBef>
                <a:spcAft>
                  <a:spcPts val="0"/>
                </a:spcAft>
                <a:defRPr/>
              </a:pPr>
              <a:r>
                <a:rPr kumimoji="0" lang="en-US" altLang="ko-KR" sz="1600" b="1" dirty="0">
                  <a:solidFill>
                    <a:srgbClr val="00CC66"/>
                  </a:solidFill>
                  <a:latin typeface="궁서체" panose="02030609000101010101" pitchFamily="17" charset="-127"/>
                  <a:ea typeface="궁서체" panose="02030609000101010101" pitchFamily="17" charset="-127"/>
                </a:rPr>
                <a:t>Prediction</a:t>
              </a:r>
              <a:endParaRPr kumimoji="0" lang="ko-KR" altLang="en-US" sz="1600" b="1" dirty="0">
                <a:solidFill>
                  <a:srgbClr val="00CC66"/>
                </a:solidFill>
                <a:latin typeface="궁서체" panose="02030609000101010101" pitchFamily="17" charset="-127"/>
                <a:ea typeface="궁서체" panose="02030609000101010101" pitchFamily="17" charset="-127"/>
              </a:endParaRPr>
            </a:p>
          </p:txBody>
        </p:sp>
        <p:sp>
          <p:nvSpPr>
            <p:cNvPr id="41" name="TextBox 40"/>
            <p:cNvSpPr txBox="1"/>
            <p:nvPr/>
          </p:nvSpPr>
          <p:spPr>
            <a:xfrm>
              <a:off x="5241032" y="3921194"/>
              <a:ext cx="1497526" cy="338554"/>
            </a:xfrm>
            <a:prstGeom prst="rect">
              <a:avLst/>
            </a:prstGeom>
            <a:noFill/>
          </p:spPr>
          <p:txBody>
            <a:bodyPr wrap="none" rtlCol="0">
              <a:spAutoFit/>
            </a:bodyPr>
            <a:lstStyle/>
            <a:p>
              <a:pPr fontAlgn="auto">
                <a:spcBef>
                  <a:spcPts val="0"/>
                </a:spcBef>
                <a:spcAft>
                  <a:spcPts val="0"/>
                </a:spcAft>
                <a:defRPr/>
              </a:pPr>
              <a:r>
                <a:rPr kumimoji="0" lang="en-US" altLang="ko-KR" sz="1600" b="1" dirty="0">
                  <a:solidFill>
                    <a:srgbClr val="00B050"/>
                  </a:solidFill>
                  <a:latin typeface="궁서체" panose="02030609000101010101" pitchFamily="17" charset="-127"/>
                  <a:ea typeface="궁서체" panose="02030609000101010101" pitchFamily="17" charset="-127"/>
                </a:rPr>
                <a:t>Customization</a:t>
              </a:r>
              <a:endParaRPr kumimoji="0" lang="ko-KR" altLang="en-US" sz="1600" b="1" dirty="0">
                <a:solidFill>
                  <a:srgbClr val="00B050"/>
                </a:solidFill>
                <a:latin typeface="궁서체" panose="02030609000101010101" pitchFamily="17" charset="-127"/>
                <a:ea typeface="궁서체" panose="02030609000101010101" pitchFamily="17" charset="-127"/>
              </a:endParaRPr>
            </a:p>
          </p:txBody>
        </p:sp>
      </p:grpSp>
    </p:spTree>
    <p:extLst>
      <p:ext uri="{BB962C8B-B14F-4D97-AF65-F5344CB8AC3E}">
        <p14:creationId xmlns:p14="http://schemas.microsoft.com/office/powerpoint/2010/main" val="2136597629"/>
      </p:ext>
    </p:extLst>
  </p:cSld>
  <p:clrMapOvr>
    <a:masterClrMapping/>
  </p:clrMapOvr>
  <mc:AlternateContent xmlns:mc="http://schemas.openxmlformats.org/markup-compatibility/2006" xmlns:p14="http://schemas.microsoft.com/office/powerpoint/2010/main">
    <mc:Choice Requires="p14">
      <p:transition spd="slow" p14:dur="2000" advTm="101586"/>
    </mc:Choice>
    <mc:Fallback xmlns="">
      <p:transition spd="slow" advTm="1015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6931" y="53357"/>
            <a:ext cx="5425304" cy="718089"/>
          </a:xfrm>
          <a:ln>
            <a:solidFill>
              <a:srgbClr val="FF33CC"/>
            </a:solidFill>
          </a:ln>
        </p:spPr>
        <p:txBody>
          <a:bodyPr/>
          <a:lstStyle/>
          <a:p>
            <a:r>
              <a:rPr lang="en-US" altLang="ko-KR" sz="3200" dirty="0"/>
              <a:t>Summary of </a:t>
            </a:r>
            <a:r>
              <a:rPr lang="en-US" altLang="ko-KR" sz="3200" dirty="0">
                <a:solidFill>
                  <a:srgbClr val="0000FF"/>
                </a:solidFill>
              </a:rPr>
              <a:t>AI </a:t>
            </a:r>
            <a:r>
              <a:rPr lang="en-US" altLang="ko-KR" sz="3200" dirty="0">
                <a:solidFill>
                  <a:schemeClr val="tx1">
                    <a:lumMod val="50000"/>
                    <a:lumOff val="50000"/>
                  </a:schemeClr>
                </a:solidFill>
              </a:rPr>
              <a:t>+ </a:t>
            </a:r>
            <a:r>
              <a:rPr lang="en-US" altLang="ko-KR" sz="3200" dirty="0"/>
              <a:t>12</a:t>
            </a:r>
            <a:r>
              <a:rPr lang="ko-KR" altLang="en-US" sz="3200" dirty="0"/>
              <a:t> </a:t>
            </a:r>
            <a:r>
              <a:rPr lang="en-US" altLang="ko-KR" sz="3200" dirty="0"/>
              <a:t>TECH</a:t>
            </a:r>
            <a:endParaRPr lang="ko-KR" altLang="en-US" sz="3200" dirty="0"/>
          </a:p>
        </p:txBody>
      </p:sp>
      <p:sp>
        <p:nvSpPr>
          <p:cNvPr id="3" name="직사각형 2"/>
          <p:cNvSpPr/>
          <p:nvPr/>
        </p:nvSpPr>
        <p:spPr>
          <a:xfrm>
            <a:off x="620454" y="965594"/>
            <a:ext cx="3177960" cy="5482219"/>
          </a:xfrm>
          <a:prstGeom prst="rect">
            <a:avLst/>
          </a:prstGeom>
          <a:noFill/>
          <a:ln w="19050">
            <a:solidFill>
              <a:srgbClr val="71DA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4" name="직사각형 3"/>
          <p:cNvSpPr/>
          <p:nvPr/>
        </p:nvSpPr>
        <p:spPr>
          <a:xfrm>
            <a:off x="6032235" y="971551"/>
            <a:ext cx="3177960" cy="5482219"/>
          </a:xfrm>
          <a:prstGeom prst="rect">
            <a:avLst/>
          </a:prstGeom>
          <a:noFill/>
          <a:ln w="19050">
            <a:solidFill>
              <a:srgbClr val="FF89B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5" name="직사각형 4"/>
          <p:cNvSpPr/>
          <p:nvPr/>
        </p:nvSpPr>
        <p:spPr>
          <a:xfrm>
            <a:off x="1203128" y="806679"/>
            <a:ext cx="1944000" cy="252000"/>
          </a:xfrm>
          <a:prstGeom prst="rect">
            <a:avLst/>
          </a:prstGeom>
          <a:solidFill>
            <a:schemeClr val="bg1"/>
          </a:solidFill>
          <a:ln>
            <a:noFill/>
          </a:ln>
        </p:spPr>
        <p:txBody>
          <a:bodyPr wrap="square" anchor="ctr">
            <a:noAutofit/>
          </a:bodyPr>
          <a:lstStyle/>
          <a:p>
            <a:pPr algn="ctr" fontAlgn="auto" latinLnBrk="0">
              <a:spcBef>
                <a:spcPts val="0"/>
              </a:spcBef>
              <a:spcAft>
                <a:spcPts val="0"/>
              </a:spcAft>
              <a:defRPr/>
            </a:pPr>
            <a:r>
              <a:rPr kumimoji="0" lang="en-US" altLang="ko-KR" b="1" kern="0" spc="-150" dirty="0">
                <a:solidFill>
                  <a:srgbClr val="0000FF"/>
                </a:solidFill>
                <a:latin typeface="맑은 고딕"/>
                <a:ea typeface="맑은 고딕" panose="020B0503020000020004" pitchFamily="50" charset="-127"/>
              </a:rPr>
              <a:t>6 Digital Switching</a:t>
            </a:r>
            <a:r>
              <a:rPr kumimoji="0" lang="ko-KR" altLang="en-US" b="1" kern="0" spc="-150" dirty="0">
                <a:solidFill>
                  <a:srgbClr val="0000FF"/>
                </a:solidFill>
                <a:latin typeface="맑은 고딕"/>
                <a:ea typeface="맑은 고딕" panose="020B0503020000020004" pitchFamily="50" charset="-127"/>
              </a:rPr>
              <a:t> </a:t>
            </a:r>
            <a:endParaRPr kumimoji="0" lang="en-US" altLang="ko-KR" sz="1600" b="1" kern="0" spc="-150" dirty="0">
              <a:solidFill>
                <a:srgbClr val="0000FF"/>
              </a:solidFill>
              <a:latin typeface="맑은 고딕"/>
              <a:ea typeface="맑은 고딕" panose="020B0503020000020004" pitchFamily="50" charset="-127"/>
            </a:endParaRPr>
          </a:p>
        </p:txBody>
      </p:sp>
      <p:sp>
        <p:nvSpPr>
          <p:cNvPr id="6" name="직사각형 5"/>
          <p:cNvSpPr/>
          <p:nvPr/>
        </p:nvSpPr>
        <p:spPr>
          <a:xfrm>
            <a:off x="6595031" y="792377"/>
            <a:ext cx="2164656" cy="280604"/>
          </a:xfrm>
          <a:prstGeom prst="rect">
            <a:avLst/>
          </a:prstGeom>
          <a:solidFill>
            <a:schemeClr val="bg1"/>
          </a:solidFill>
          <a:ln>
            <a:noFill/>
          </a:ln>
        </p:spPr>
        <p:txBody>
          <a:bodyPr wrap="square" anchor="ctr">
            <a:noAutofit/>
          </a:bodyPr>
          <a:lstStyle/>
          <a:p>
            <a:pPr algn="ctr" fontAlgn="auto" latinLnBrk="0">
              <a:spcBef>
                <a:spcPts val="0"/>
              </a:spcBef>
              <a:spcAft>
                <a:spcPts val="0"/>
              </a:spcAft>
              <a:defRPr/>
            </a:pPr>
            <a:r>
              <a:rPr kumimoji="0" lang="en-US" altLang="ko-KR" b="1" kern="0" spc="-150" dirty="0">
                <a:solidFill>
                  <a:srgbClr val="FF0066"/>
                </a:solidFill>
                <a:latin typeface="맑은 고딕"/>
                <a:ea typeface="맑은 고딕" panose="020B0503020000020004" pitchFamily="50" charset="-127"/>
              </a:rPr>
              <a:t>6 Analog Switching</a:t>
            </a:r>
            <a:endParaRPr kumimoji="0" lang="en-US" altLang="ko-KR" sz="1600" b="1" kern="0" spc="-150" dirty="0">
              <a:solidFill>
                <a:srgbClr val="FF0066"/>
              </a:solidFill>
              <a:latin typeface="맑은 고딕"/>
              <a:ea typeface="맑은 고딕" panose="020B0503020000020004"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val="972594022"/>
              </p:ext>
            </p:extLst>
          </p:nvPr>
        </p:nvGraphicFramePr>
        <p:xfrm>
          <a:off x="719075" y="1172888"/>
          <a:ext cx="2977882" cy="5181600"/>
        </p:xfrm>
        <a:graphic>
          <a:graphicData uri="http://schemas.openxmlformats.org/drawingml/2006/table">
            <a:tbl>
              <a:tblPr firstRow="1" bandRow="1">
                <a:tableStyleId>{5940675A-B579-460E-94D1-54222C63F5DA}</a:tableStyleId>
              </a:tblPr>
              <a:tblGrid>
                <a:gridCol w="2977882">
                  <a:extLst>
                    <a:ext uri="{9D8B030D-6E8A-4147-A177-3AD203B41FA5}">
                      <a16:colId xmlns:a16="http://schemas.microsoft.com/office/drawing/2014/main" val="20000"/>
                    </a:ext>
                  </a:extLst>
                </a:gridCol>
              </a:tblGrid>
              <a:tr h="28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dirty="0" err="1">
                          <a:ln>
                            <a:noFill/>
                          </a:ln>
                          <a:solidFill>
                            <a:schemeClr val="tx1"/>
                          </a:solidFill>
                          <a:effectLst/>
                          <a:uLnTx/>
                          <a:uFillTx/>
                        </a:rPr>
                        <a:t>IoT</a:t>
                      </a:r>
                      <a:endParaRPr kumimoji="0" lang="en-US" altLang="ko-KR" sz="1400" b="1" i="0" u="none" strike="noStrike" kern="0" cap="none" spc="0" normalizeH="0" baseline="0" noProof="0" dirty="0">
                        <a:ln>
                          <a:noFill/>
                        </a:ln>
                        <a:solidFill>
                          <a:schemeClr val="tx1"/>
                        </a:solidFill>
                        <a:effectLst/>
                        <a:uLnTx/>
                        <a:uFillTx/>
                      </a:endParaRPr>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00"/>
                  </a:ext>
                </a:extLst>
              </a:tr>
              <a:tr h="288000">
                <a:tc>
                  <a:txBody>
                    <a:bodyPr/>
                    <a:lstStyle/>
                    <a:p>
                      <a:pPr algn="ctr" latinLnBrk="1"/>
                      <a:r>
                        <a:rPr lang="en-US" altLang="ko-KR" sz="1400" dirty="0" err="1"/>
                        <a:t>Hyperconnection</a:t>
                      </a:r>
                      <a:r>
                        <a:rPr lang="en-US" altLang="ko-KR" sz="1400" dirty="0"/>
                        <a:t> of objects</a:t>
                      </a:r>
                      <a:endParaRPr lang="ko-KR" altLang="en-US" sz="140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8000">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dirty="0">
                          <a:ln>
                            <a:noFill/>
                          </a:ln>
                          <a:solidFill>
                            <a:prstClr val="black"/>
                          </a:solidFill>
                          <a:effectLst/>
                          <a:uLnTx/>
                          <a:uFillTx/>
                        </a:rPr>
                        <a:t>LBS</a:t>
                      </a:r>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03"/>
                  </a:ext>
                </a:extLst>
              </a:tr>
              <a:tr h="288000">
                <a:tc>
                  <a:txBody>
                    <a:bodyPr/>
                    <a:lstStyle/>
                    <a:p>
                      <a:pPr algn="ctr" latinLnBrk="1"/>
                      <a:r>
                        <a:rPr lang="en-US" altLang="ko-KR" sz="1400" dirty="0"/>
                        <a:t>Digitization of spatial information</a:t>
                      </a:r>
                      <a:endParaRPr lang="ko-KR" altLang="en-US" sz="140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88000">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latinLnBrk="1"/>
                      <a:r>
                        <a:rPr lang="en-US" altLang="ko-KR" sz="1400" b="1" dirty="0"/>
                        <a:t>Cloud</a:t>
                      </a:r>
                      <a:endParaRPr lang="ko-KR" altLang="en-US" sz="1400" b="1"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06"/>
                  </a:ext>
                </a:extLst>
              </a:tr>
              <a:tr h="288000">
                <a:tc>
                  <a:txBody>
                    <a:bodyPr/>
                    <a:lstStyle/>
                    <a:p>
                      <a:pPr algn="ctr" latinLnBrk="1"/>
                      <a:r>
                        <a:rPr lang="en-US" altLang="ko-KR" sz="1400" dirty="0"/>
                        <a:t>Space of big data</a:t>
                      </a:r>
                      <a:endParaRPr lang="ko-KR" altLang="en-US" sz="140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288000">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latinLnBrk="1"/>
                      <a:r>
                        <a:rPr lang="en-US" altLang="ko-KR" sz="1400" b="1" dirty="0" err="1"/>
                        <a:t>Bigdata</a:t>
                      </a:r>
                      <a:endParaRPr lang="ko-KR" altLang="en-US" sz="1400" b="1"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09"/>
                  </a:ext>
                </a:extLst>
              </a:tr>
              <a:tr h="288000">
                <a:tc>
                  <a:txBody>
                    <a:bodyPr/>
                    <a:lstStyle/>
                    <a:p>
                      <a:pPr algn="ctr" latinLnBrk="1"/>
                      <a:r>
                        <a:rPr lang="en-US" altLang="ko-KR" sz="1400" dirty="0"/>
                        <a:t>Valuable and huge data</a:t>
                      </a:r>
                      <a:endParaRPr lang="ko-KR" altLang="en-US" sz="140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288000">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latinLnBrk="1"/>
                      <a:r>
                        <a:rPr lang="en-US" altLang="ko-KR" sz="1400" b="1" dirty="0" err="1"/>
                        <a:t>IoB</a:t>
                      </a:r>
                      <a:r>
                        <a:rPr lang="en-US" altLang="ko-KR" sz="1400" b="1" baseline="0" dirty="0"/>
                        <a:t> (wearable)</a:t>
                      </a:r>
                      <a:endParaRPr lang="ko-KR" altLang="en-US" sz="1400" b="1"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12"/>
                  </a:ext>
                </a:extLst>
              </a:tr>
              <a:tr h="288000">
                <a:tc>
                  <a:txBody>
                    <a:bodyPr/>
                    <a:lstStyle/>
                    <a:p>
                      <a:pPr algn="ctr" latinLnBrk="1"/>
                      <a:r>
                        <a:rPr lang="en-US" altLang="ko-KR" sz="1400" spc="-150" dirty="0"/>
                        <a:t>Convergence of humans and smart devices</a:t>
                      </a:r>
                      <a:endParaRPr lang="ko-KR" altLang="en-US" sz="1400" spc="-15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288000">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latinLnBrk="1"/>
                      <a:r>
                        <a:rPr lang="en-US" altLang="ko-KR" sz="1400" b="1" dirty="0"/>
                        <a:t>SNS</a:t>
                      </a:r>
                      <a:endParaRPr lang="ko-KR" altLang="en-US" sz="1400" b="1"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DBE3"/>
                    </a:solidFill>
                  </a:tcPr>
                </a:tc>
                <a:extLst>
                  <a:ext uri="{0D108BD9-81ED-4DB2-BD59-A6C34878D82A}">
                    <a16:rowId xmlns:a16="http://schemas.microsoft.com/office/drawing/2014/main" val="10015"/>
                  </a:ext>
                </a:extLst>
              </a:tr>
              <a:tr h="288000">
                <a:tc>
                  <a:txBody>
                    <a:bodyPr/>
                    <a:lstStyle/>
                    <a:p>
                      <a:pPr algn="ctr" latinLnBrk="1"/>
                      <a:r>
                        <a:rPr lang="en-US" altLang="ko-KR" sz="1400" spc="-150" dirty="0"/>
                        <a:t>Fusion promoting network of humans</a:t>
                      </a:r>
                      <a:endParaRPr lang="ko-KR" altLang="en-US" sz="1400" spc="-150" dirty="0"/>
                    </a:p>
                  </a:txBody>
                  <a:tcPr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2837707416"/>
              </p:ext>
            </p:extLst>
          </p:nvPr>
        </p:nvGraphicFramePr>
        <p:xfrm>
          <a:off x="6132274" y="1077558"/>
          <a:ext cx="2977882" cy="5334000"/>
        </p:xfrm>
        <a:graphic>
          <a:graphicData uri="http://schemas.openxmlformats.org/drawingml/2006/table">
            <a:tbl>
              <a:tblPr firstRow="1" bandRow="1">
                <a:tableStyleId>{5940675A-B579-460E-94D1-54222C63F5DA}</a:tableStyleId>
              </a:tblPr>
              <a:tblGrid>
                <a:gridCol w="2977882">
                  <a:extLst>
                    <a:ext uri="{9D8B030D-6E8A-4147-A177-3AD203B41FA5}">
                      <a16:colId xmlns:a16="http://schemas.microsoft.com/office/drawing/2014/main" val="20000"/>
                    </a:ext>
                  </a:extLst>
                </a:gridCol>
              </a:tblGrid>
              <a:tr h="29884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dirty="0">
                          <a:ln>
                            <a:noFill/>
                          </a:ln>
                          <a:solidFill>
                            <a:schemeClr val="tx1"/>
                          </a:solidFill>
                          <a:effectLst/>
                          <a:uLnTx/>
                          <a:uFillTx/>
                        </a:rPr>
                        <a:t>CPS</a:t>
                      </a:r>
                      <a:r>
                        <a:rPr kumimoji="0" lang="ko-KR" altLang="en-US" sz="1400" b="1" i="0" u="none" strike="noStrike" kern="0" cap="none" spc="0" normalizeH="0" baseline="0" noProof="0" dirty="0">
                          <a:ln>
                            <a:noFill/>
                          </a:ln>
                          <a:solidFill>
                            <a:schemeClr val="tx1"/>
                          </a:solidFill>
                          <a:effectLst/>
                          <a:uLnTx/>
                          <a:uFillTx/>
                        </a:rPr>
                        <a:t> </a:t>
                      </a:r>
                      <a:r>
                        <a:rPr kumimoji="0" lang="en-US" altLang="ko-KR" sz="1400" b="1" i="0" u="none" strike="noStrike" kern="0" cap="none" spc="0" normalizeH="0" baseline="0" noProof="0" dirty="0">
                          <a:ln>
                            <a:noFill/>
                          </a:ln>
                          <a:solidFill>
                            <a:schemeClr val="tx1"/>
                          </a:solidFill>
                          <a:effectLst/>
                          <a:uLnTx/>
                          <a:uFillTx/>
                        </a:rPr>
                        <a:t>Design</a:t>
                      </a:r>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48264">
                <a:tc>
                  <a:txBody>
                    <a:bodyPr/>
                    <a:lstStyle/>
                    <a:p>
                      <a:pPr algn="ctr" latinLnBrk="1"/>
                      <a:r>
                        <a:rPr lang="en-US" altLang="ko-KR" sz="1400" dirty="0"/>
                        <a:t>Providing services for humans</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t>Connecting virtual and physical environments</a:t>
                      </a:r>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98843">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rgbClr val="FF89B9"/>
                      </a:solidFill>
                      <a:prstDash val="solid"/>
                      <a:round/>
                      <a:headEnd type="none" w="med" len="med"/>
                      <a:tailEnd type="none" w="med" len="med"/>
                    </a:lnB>
                  </a:tcPr>
                </a:tc>
                <a:extLst>
                  <a:ext uri="{0D108BD9-81ED-4DB2-BD59-A6C34878D82A}">
                    <a16:rowId xmlns:a16="http://schemas.microsoft.com/office/drawing/2014/main" val="10002"/>
                  </a:ext>
                </a:extLst>
              </a:tr>
              <a:tr h="29884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kern="0" noProof="0" dirty="0">
                          <a:solidFill>
                            <a:prstClr val="black"/>
                          </a:solidFill>
                        </a:rPr>
                        <a:t>3D Printer</a:t>
                      </a:r>
                      <a:r>
                        <a:rPr lang="en-US" altLang="ko-KR" sz="1400" b="1" kern="0" baseline="0" noProof="0" dirty="0">
                          <a:solidFill>
                            <a:prstClr val="black"/>
                          </a:solidFill>
                        </a:rPr>
                        <a:t> </a:t>
                      </a:r>
                      <a:r>
                        <a:rPr lang="en-US" altLang="ko-KR" sz="1400" b="1" kern="0" noProof="0" dirty="0">
                          <a:solidFill>
                            <a:prstClr val="black"/>
                          </a:solidFill>
                        </a:rPr>
                        <a:t>/ Robot</a:t>
                      </a:r>
                      <a:endParaRPr kumimoji="0" lang="en-US" altLang="ko-KR" sz="1400" b="1" i="0" u="none" strike="noStrike" kern="0" cap="none" spc="0" normalizeH="0" baseline="0" noProof="0" dirty="0">
                        <a:ln>
                          <a:noFill/>
                        </a:ln>
                        <a:solidFill>
                          <a:prstClr val="black"/>
                        </a:solidFill>
                        <a:effectLst/>
                        <a:uLnTx/>
                        <a:uFillTx/>
                      </a:endParaRPr>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03"/>
                  </a:ext>
                </a:extLst>
              </a:tr>
              <a:tr h="298843">
                <a:tc>
                  <a:txBody>
                    <a:bodyPr/>
                    <a:lstStyle/>
                    <a:p>
                      <a:pPr algn="ctr" latinLnBrk="1"/>
                      <a:r>
                        <a:rPr lang="en-US" altLang="ko-KR" sz="1400" dirty="0"/>
                        <a:t>Materialize virtual information</a:t>
                      </a:r>
                      <a:endParaRPr lang="ko-KR" altLang="en-US" sz="1400"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95808">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rgbClr val="FF89B9"/>
                      </a:solidFill>
                      <a:prstDash val="solid"/>
                      <a:round/>
                      <a:headEnd type="none" w="med" len="med"/>
                      <a:tailEnd type="none" w="med" len="med"/>
                    </a:lnB>
                  </a:tcPr>
                </a:tc>
                <a:extLst>
                  <a:ext uri="{0D108BD9-81ED-4DB2-BD59-A6C34878D82A}">
                    <a16:rowId xmlns:a16="http://schemas.microsoft.com/office/drawing/2014/main" val="10005"/>
                  </a:ext>
                </a:extLst>
              </a:tr>
              <a:tr h="298843">
                <a:tc>
                  <a:txBody>
                    <a:bodyPr/>
                    <a:lstStyle/>
                    <a:p>
                      <a:pPr algn="ctr" latinLnBrk="1"/>
                      <a:r>
                        <a:rPr lang="en-US" altLang="ko-KR" sz="1400" b="1" dirty="0"/>
                        <a:t>AR / VR / MR</a:t>
                      </a:r>
                      <a:endParaRPr lang="ko-KR" altLang="en-US" sz="1400" b="1"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06"/>
                  </a:ext>
                </a:extLst>
              </a:tr>
              <a:tr h="298843">
                <a:tc>
                  <a:txBody>
                    <a:bodyPr/>
                    <a:lstStyle/>
                    <a:p>
                      <a:pPr algn="ctr" latinLnBrk="1"/>
                      <a:r>
                        <a:rPr lang="ko-KR" altLang="en-US" sz="1400" spc="-150" baseline="0" dirty="0"/>
                        <a:t> </a:t>
                      </a:r>
                      <a:r>
                        <a:rPr lang="en-US" altLang="ko-KR" sz="1400" spc="-150" baseline="0" dirty="0"/>
                        <a:t>Make virtual information a real experience</a:t>
                      </a:r>
                      <a:endParaRPr lang="ko-KR" altLang="en-US" sz="1400" spc="-150"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298843">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rgbClr val="FF89B9"/>
                      </a:solidFill>
                      <a:prstDash val="solid"/>
                      <a:round/>
                      <a:headEnd type="none" w="med" len="med"/>
                      <a:tailEnd type="none" w="med" len="med"/>
                    </a:lnB>
                  </a:tcPr>
                </a:tc>
                <a:extLst>
                  <a:ext uri="{0D108BD9-81ED-4DB2-BD59-A6C34878D82A}">
                    <a16:rowId xmlns:a16="http://schemas.microsoft.com/office/drawing/2014/main" val="10008"/>
                  </a:ext>
                </a:extLst>
              </a:tr>
              <a:tr h="298843">
                <a:tc>
                  <a:txBody>
                    <a:bodyPr/>
                    <a:lstStyle/>
                    <a:p>
                      <a:pPr algn="ctr" latinLnBrk="1"/>
                      <a:r>
                        <a:rPr lang="en-US" altLang="ko-KR" sz="1400" b="1" dirty="0"/>
                        <a:t>Block-chain</a:t>
                      </a:r>
                      <a:r>
                        <a:rPr lang="en-US" altLang="ko-KR" sz="1400" b="1" baseline="0" dirty="0"/>
                        <a:t> &amp; </a:t>
                      </a:r>
                      <a:r>
                        <a:rPr lang="en-US" altLang="ko-KR" sz="1400" b="1" baseline="0" dirty="0" err="1"/>
                        <a:t>FinTech</a:t>
                      </a:r>
                      <a:endParaRPr lang="ko-KR" altLang="en-US" sz="1400" b="1"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09"/>
                  </a:ext>
                </a:extLst>
              </a:tr>
              <a:tr h="298843">
                <a:tc>
                  <a:txBody>
                    <a:bodyPr/>
                    <a:lstStyle/>
                    <a:p>
                      <a:pPr algn="ctr" latinLnBrk="1"/>
                      <a:r>
                        <a:rPr lang="en-US" altLang="ko-KR" sz="1400" dirty="0"/>
                        <a:t>Decentralized trust and trading</a:t>
                      </a:r>
                      <a:endParaRPr lang="ko-KR" altLang="en-US" sz="1400"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298843">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rgbClr val="FF89B9"/>
                      </a:solidFill>
                      <a:prstDash val="solid"/>
                      <a:round/>
                      <a:headEnd type="none" w="med" len="med"/>
                      <a:tailEnd type="none" w="med" len="med"/>
                    </a:lnB>
                  </a:tcPr>
                </a:tc>
                <a:extLst>
                  <a:ext uri="{0D108BD9-81ED-4DB2-BD59-A6C34878D82A}">
                    <a16:rowId xmlns:a16="http://schemas.microsoft.com/office/drawing/2014/main" val="10011"/>
                  </a:ext>
                </a:extLst>
              </a:tr>
              <a:tr h="298843">
                <a:tc>
                  <a:txBody>
                    <a:bodyPr/>
                    <a:lstStyle/>
                    <a:p>
                      <a:pPr algn="ctr" latinLnBrk="1"/>
                      <a:r>
                        <a:rPr lang="en-US" altLang="ko-KR" sz="1400" b="1" dirty="0"/>
                        <a:t>Gamification</a:t>
                      </a:r>
                      <a:endParaRPr lang="ko-KR" altLang="en-US" sz="1400" b="1"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12"/>
                  </a:ext>
                </a:extLst>
              </a:tr>
              <a:tr h="298843">
                <a:tc>
                  <a:txBody>
                    <a:bodyPr/>
                    <a:lstStyle/>
                    <a:p>
                      <a:pPr algn="ctr" latinLnBrk="1"/>
                      <a:r>
                        <a:rPr lang="en-US" altLang="ko-KR" sz="1400" dirty="0"/>
                        <a:t>Motivation of </a:t>
                      </a:r>
                      <a:r>
                        <a:rPr lang="en-US" altLang="ko-KR" sz="1400" b="1" dirty="0"/>
                        <a:t>O</a:t>
                      </a:r>
                      <a:r>
                        <a:rPr lang="en-US" altLang="ko-KR" sz="1200" b="1" dirty="0"/>
                        <a:t>2</a:t>
                      </a:r>
                      <a:r>
                        <a:rPr lang="en-US" altLang="ko-KR" sz="1400" b="1" dirty="0"/>
                        <a:t>O</a:t>
                      </a:r>
                      <a:endParaRPr lang="ko-KR" altLang="en-US" sz="1400" b="1"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298843">
                <a:tc>
                  <a:txBody>
                    <a:bodyPr/>
                    <a:lstStyle/>
                    <a:p>
                      <a:pPr algn="ctr" latinLnBrk="1"/>
                      <a:endParaRPr lang="ko-KR"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rgbClr val="FF89B9"/>
                      </a:solidFill>
                      <a:prstDash val="solid"/>
                      <a:round/>
                      <a:headEnd type="none" w="med" len="med"/>
                      <a:tailEnd type="none" w="med" len="med"/>
                    </a:lnB>
                  </a:tcPr>
                </a:tc>
                <a:extLst>
                  <a:ext uri="{0D108BD9-81ED-4DB2-BD59-A6C34878D82A}">
                    <a16:rowId xmlns:a16="http://schemas.microsoft.com/office/drawing/2014/main" val="10014"/>
                  </a:ext>
                </a:extLst>
              </a:tr>
              <a:tr h="298843">
                <a:tc>
                  <a:txBody>
                    <a:bodyPr/>
                    <a:lstStyle/>
                    <a:p>
                      <a:pPr algn="ctr" latinLnBrk="1"/>
                      <a:r>
                        <a:rPr lang="en-US" altLang="ko-KR" sz="1400" b="1" dirty="0">
                          <a:solidFill>
                            <a:srgbClr val="0000FF"/>
                          </a:solidFill>
                        </a:rPr>
                        <a:t>Platform</a:t>
                      </a:r>
                      <a:endParaRPr lang="ko-KR" altLang="en-US" sz="1400" b="1" dirty="0">
                        <a:solidFill>
                          <a:srgbClr val="0000FF"/>
                        </a:solidFill>
                      </a:endParaRPr>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rgbClr val="FF89B9"/>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CCCC"/>
                    </a:solidFill>
                  </a:tcPr>
                </a:tc>
                <a:extLst>
                  <a:ext uri="{0D108BD9-81ED-4DB2-BD59-A6C34878D82A}">
                    <a16:rowId xmlns:a16="http://schemas.microsoft.com/office/drawing/2014/main" val="10015"/>
                  </a:ext>
                </a:extLst>
              </a:tr>
              <a:tr h="298843">
                <a:tc>
                  <a:txBody>
                    <a:bodyPr/>
                    <a:lstStyle/>
                    <a:p>
                      <a:pPr algn="ctr" latinLnBrk="1"/>
                      <a:r>
                        <a:rPr lang="en-US" altLang="ko-KR" sz="1400" spc="-150" dirty="0"/>
                        <a:t>Share repeated common competencies</a:t>
                      </a:r>
                      <a:endParaRPr lang="ko-KR" altLang="en-US" sz="1400" spc="-150" dirty="0"/>
                    </a:p>
                  </a:txBody>
                  <a:tcPr anchor="ctr">
                    <a:lnL w="6350" cap="flat" cmpd="sng" algn="ctr">
                      <a:solidFill>
                        <a:srgbClr val="FF89B9"/>
                      </a:solidFill>
                      <a:prstDash val="solid"/>
                      <a:round/>
                      <a:headEnd type="none" w="med" len="med"/>
                      <a:tailEnd type="none" w="med" len="med"/>
                    </a:lnL>
                    <a:lnR w="6350" cap="flat" cmpd="sng" algn="ctr">
                      <a:solidFill>
                        <a:srgbClr val="FF89B9"/>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FF89B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bl>
          </a:graphicData>
        </a:graphic>
      </p:graphicFrame>
      <p:grpSp>
        <p:nvGrpSpPr>
          <p:cNvPr id="67" name="그룹 66"/>
          <p:cNvGrpSpPr/>
          <p:nvPr/>
        </p:nvGrpSpPr>
        <p:grpSpPr>
          <a:xfrm>
            <a:off x="4035827" y="2996952"/>
            <a:ext cx="1778051" cy="1598015"/>
            <a:chOff x="3626251" y="3073151"/>
            <a:chExt cx="1778051" cy="1598015"/>
          </a:xfrm>
        </p:grpSpPr>
        <p:sp>
          <p:nvSpPr>
            <p:cNvPr id="27" name="Oval 8"/>
            <p:cNvSpPr/>
            <p:nvPr/>
          </p:nvSpPr>
          <p:spPr>
            <a:xfrm>
              <a:off x="3711733" y="3073151"/>
              <a:ext cx="1613995" cy="1598015"/>
            </a:xfrm>
            <a:prstGeom prst="ellipse">
              <a:avLst/>
            </a:prstGeom>
            <a:gradFill flip="none" rotWithShape="1">
              <a:gsLst>
                <a:gs pos="0">
                  <a:srgbClr val="FFFF00"/>
                </a:gs>
                <a:gs pos="29000">
                  <a:srgbClr val="FFFF80">
                    <a:alpha val="79000"/>
                  </a:srgbClr>
                </a:gs>
                <a:gs pos="79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latinLnBrk="0">
                <a:spcBef>
                  <a:spcPts val="0"/>
                </a:spcBef>
                <a:spcAft>
                  <a:spcPts val="0"/>
                </a:spcAft>
                <a:defRPr/>
              </a:pPr>
              <a:endParaRPr kumimoji="0" lang="ko-KR" altLang="en-US" b="1" kern="0">
                <a:solidFill>
                  <a:prstClr val="white"/>
                </a:solidFill>
                <a:latin typeface="맑은 고딕"/>
                <a:ea typeface="맑은 고딕" panose="020B0503020000020004" pitchFamily="50" charset="-127"/>
              </a:endParaRPr>
            </a:p>
          </p:txBody>
        </p:sp>
        <p:sp>
          <p:nvSpPr>
            <p:cNvPr id="28" name="직사각형 27"/>
            <p:cNvSpPr/>
            <p:nvPr/>
          </p:nvSpPr>
          <p:spPr>
            <a:xfrm>
              <a:off x="3626251" y="3343233"/>
              <a:ext cx="1778051" cy="738664"/>
            </a:xfrm>
            <a:prstGeom prst="rect">
              <a:avLst/>
            </a:prstGeom>
          </p:spPr>
          <p:txBody>
            <a:bodyPr wrap="none">
              <a:spAutoFit/>
            </a:bodyPr>
            <a:lstStyle/>
            <a:p>
              <a:pPr algn="ctr" fontAlgn="auto" latinLnBrk="0">
                <a:spcBef>
                  <a:spcPts val="0"/>
                </a:spcBef>
                <a:spcAft>
                  <a:spcPts val="0"/>
                </a:spcAft>
                <a:defRPr/>
              </a:pPr>
              <a:r>
                <a:rPr kumimoji="0" lang="en-US" altLang="ko-KR" sz="2400" b="1" kern="0" dirty="0">
                  <a:solidFill>
                    <a:srgbClr val="0000FF"/>
                  </a:solidFill>
                  <a:latin typeface="맑은 고딕"/>
                  <a:ea typeface="맑은 고딕" panose="020B0503020000020004" pitchFamily="50" charset="-127"/>
                </a:rPr>
                <a:t>A.I</a:t>
              </a:r>
            </a:p>
            <a:p>
              <a:pPr algn="ctr" fontAlgn="auto" latinLnBrk="0">
                <a:spcBef>
                  <a:spcPts val="0"/>
                </a:spcBef>
                <a:spcAft>
                  <a:spcPts val="0"/>
                </a:spcAft>
                <a:defRPr/>
              </a:pPr>
              <a:r>
                <a:rPr kumimoji="0" lang="en-US" altLang="ko-KR" b="1" kern="0" dirty="0">
                  <a:solidFill>
                    <a:srgbClr val="000099"/>
                  </a:solidFill>
                  <a:latin typeface="맑은 고딕"/>
                  <a:ea typeface="맑은 고딕" panose="020B0503020000020004" pitchFamily="50" charset="-127"/>
                </a:rPr>
                <a:t>(Optimization)</a:t>
              </a:r>
            </a:p>
          </p:txBody>
        </p:sp>
      </p:grpSp>
      <p:grpSp>
        <p:nvGrpSpPr>
          <p:cNvPr id="65" name="그룹 64"/>
          <p:cNvGrpSpPr/>
          <p:nvPr/>
        </p:nvGrpSpPr>
        <p:grpSpPr>
          <a:xfrm>
            <a:off x="3728988" y="1455954"/>
            <a:ext cx="411370" cy="4555837"/>
            <a:chOff x="3328938" y="1551203"/>
            <a:chExt cx="411370" cy="4555837"/>
          </a:xfrm>
        </p:grpSpPr>
        <p:cxnSp>
          <p:nvCxnSpPr>
            <p:cNvPr id="29" name="직선 연결선 28"/>
            <p:cNvCxnSpPr>
              <a:endCxn id="27" idx="2"/>
            </p:cNvCxnSpPr>
            <p:nvPr/>
          </p:nvCxnSpPr>
          <p:spPr>
            <a:xfrm>
              <a:off x="3328938" y="1551203"/>
              <a:ext cx="411370" cy="2244756"/>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32" name="직선 연결선 31"/>
            <p:cNvCxnSpPr>
              <a:endCxn id="27" idx="2"/>
            </p:cNvCxnSpPr>
            <p:nvPr/>
          </p:nvCxnSpPr>
          <p:spPr>
            <a:xfrm>
              <a:off x="3328938" y="2470507"/>
              <a:ext cx="411370" cy="1325452"/>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36" name="직선 연결선 35"/>
            <p:cNvCxnSpPr>
              <a:endCxn id="27" idx="2"/>
            </p:cNvCxnSpPr>
            <p:nvPr/>
          </p:nvCxnSpPr>
          <p:spPr>
            <a:xfrm>
              <a:off x="3328938" y="3384865"/>
              <a:ext cx="411370" cy="411094"/>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40" name="직선 연결선 39"/>
            <p:cNvCxnSpPr>
              <a:endCxn id="27" idx="2"/>
            </p:cNvCxnSpPr>
            <p:nvPr/>
          </p:nvCxnSpPr>
          <p:spPr>
            <a:xfrm flipV="1">
              <a:off x="3328938" y="3795959"/>
              <a:ext cx="411370" cy="492815"/>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43" name="직선 연결선 42"/>
            <p:cNvCxnSpPr>
              <a:endCxn id="27" idx="2"/>
            </p:cNvCxnSpPr>
            <p:nvPr/>
          </p:nvCxnSpPr>
          <p:spPr>
            <a:xfrm flipV="1">
              <a:off x="3328938" y="3795959"/>
              <a:ext cx="411370" cy="1325451"/>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46" name="직선 연결선 45"/>
            <p:cNvCxnSpPr>
              <a:endCxn id="27" idx="2"/>
            </p:cNvCxnSpPr>
            <p:nvPr/>
          </p:nvCxnSpPr>
          <p:spPr>
            <a:xfrm flipV="1">
              <a:off x="3332589" y="3795959"/>
              <a:ext cx="407719" cy="2311081"/>
            </a:xfrm>
            <a:prstGeom prst="line">
              <a:avLst/>
            </a:prstGeom>
            <a:ln w="3175">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grpSp>
        <p:nvGrpSpPr>
          <p:cNvPr id="66" name="그룹 65"/>
          <p:cNvGrpSpPr/>
          <p:nvPr/>
        </p:nvGrpSpPr>
        <p:grpSpPr>
          <a:xfrm>
            <a:off x="5754354" y="1479788"/>
            <a:ext cx="386063" cy="4555838"/>
            <a:chOff x="5354303" y="1575038"/>
            <a:chExt cx="386063" cy="4555838"/>
          </a:xfrm>
        </p:grpSpPr>
        <p:cxnSp>
          <p:nvCxnSpPr>
            <p:cNvPr id="53" name="직선 연결선 52"/>
            <p:cNvCxnSpPr>
              <a:endCxn id="27" idx="6"/>
            </p:cNvCxnSpPr>
            <p:nvPr/>
          </p:nvCxnSpPr>
          <p:spPr>
            <a:xfrm flipH="1">
              <a:off x="5354303" y="1575038"/>
              <a:ext cx="386062" cy="2220921"/>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cxnSp>
          <p:nvCxnSpPr>
            <p:cNvPr id="54" name="직선 연결선 53"/>
            <p:cNvCxnSpPr>
              <a:endCxn id="27" idx="6"/>
            </p:cNvCxnSpPr>
            <p:nvPr/>
          </p:nvCxnSpPr>
          <p:spPr>
            <a:xfrm flipH="1">
              <a:off x="5354303" y="2494342"/>
              <a:ext cx="386062" cy="1301617"/>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cxnSp>
          <p:nvCxnSpPr>
            <p:cNvPr id="55" name="직선 연결선 54"/>
            <p:cNvCxnSpPr>
              <a:endCxn id="27" idx="6"/>
            </p:cNvCxnSpPr>
            <p:nvPr/>
          </p:nvCxnSpPr>
          <p:spPr>
            <a:xfrm flipH="1">
              <a:off x="5354303" y="3408700"/>
              <a:ext cx="386062" cy="387259"/>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cxnSp>
          <p:nvCxnSpPr>
            <p:cNvPr id="56" name="직선 연결선 55"/>
            <p:cNvCxnSpPr>
              <a:endCxn id="27" idx="6"/>
            </p:cNvCxnSpPr>
            <p:nvPr/>
          </p:nvCxnSpPr>
          <p:spPr>
            <a:xfrm flipH="1" flipV="1">
              <a:off x="5354303" y="3795959"/>
              <a:ext cx="386062" cy="516651"/>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cxnSp>
          <p:nvCxnSpPr>
            <p:cNvPr id="57" name="직선 연결선 56"/>
            <p:cNvCxnSpPr>
              <a:endCxn id="27" idx="6"/>
            </p:cNvCxnSpPr>
            <p:nvPr/>
          </p:nvCxnSpPr>
          <p:spPr>
            <a:xfrm flipH="1" flipV="1">
              <a:off x="5354303" y="3795959"/>
              <a:ext cx="386062" cy="1349287"/>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cxnSp>
          <p:nvCxnSpPr>
            <p:cNvPr id="58" name="직선 연결선 57"/>
            <p:cNvCxnSpPr>
              <a:endCxn id="27" idx="6"/>
            </p:cNvCxnSpPr>
            <p:nvPr/>
          </p:nvCxnSpPr>
          <p:spPr>
            <a:xfrm flipH="1" flipV="1">
              <a:off x="5354303" y="3795959"/>
              <a:ext cx="386063" cy="2334917"/>
            </a:xfrm>
            <a:prstGeom prst="line">
              <a:avLst/>
            </a:prstGeom>
            <a:ln w="3175">
              <a:solidFill>
                <a:srgbClr val="FF89B9"/>
              </a:solidFill>
              <a:prstDash val="sysDot"/>
            </a:ln>
          </p:spPr>
          <p:style>
            <a:lnRef idx="1">
              <a:schemeClr val="accent1"/>
            </a:lnRef>
            <a:fillRef idx="0">
              <a:schemeClr val="accent1"/>
            </a:fillRef>
            <a:effectRef idx="0">
              <a:schemeClr val="accent1"/>
            </a:effectRef>
            <a:fontRef idx="minor">
              <a:schemeClr val="tx1"/>
            </a:fontRef>
          </p:style>
        </p:cxnSp>
      </p:grpSp>
      <p:sp>
        <p:nvSpPr>
          <p:cNvPr id="7" name="슬라이드 번호 개체 틀 6"/>
          <p:cNvSpPr>
            <a:spLocks noGrp="1"/>
          </p:cNvSpPr>
          <p:nvPr>
            <p:ph type="sldNum" sz="quarter" idx="12"/>
          </p:nvPr>
        </p:nvSpPr>
        <p:spPr/>
        <p:txBody>
          <a:bodyPr/>
          <a:lstStyle/>
          <a:p>
            <a:pPr>
              <a:defRPr/>
            </a:pPr>
            <a:fld id="{8228DE46-88C1-4731-B7F4-BA859C5B03AD}" type="slidenum">
              <a:rPr lang="ko-KR" altLang="en-US" sz="700">
                <a:solidFill>
                  <a:srgbClr val="5B9BD5"/>
                </a:solidFill>
                <a:latin typeface="맑은 고딕"/>
                <a:ea typeface="맑은 고딕" panose="020B0503020000020004" pitchFamily="50" charset="-127"/>
              </a:rPr>
              <a:pPr>
                <a:defRPr/>
              </a:pPr>
              <a:t>16</a:t>
            </a:fld>
            <a:endParaRPr lang="ko-KR" altLang="en-US" sz="700">
              <a:solidFill>
                <a:srgbClr val="5B9BD5"/>
              </a:solidFill>
              <a:latin typeface="맑은 고딕"/>
              <a:ea typeface="맑은 고딕" panose="020B0503020000020004" pitchFamily="50" charset="-127"/>
            </a:endParaRPr>
          </a:p>
        </p:txBody>
      </p:sp>
    </p:spTree>
    <p:extLst>
      <p:ext uri="{BB962C8B-B14F-4D97-AF65-F5344CB8AC3E}">
        <p14:creationId xmlns:p14="http://schemas.microsoft.com/office/powerpoint/2010/main" val="363011139"/>
      </p:ext>
    </p:extLst>
  </p:cSld>
  <p:clrMapOvr>
    <a:masterClrMapping/>
  </p:clrMapOvr>
  <mc:AlternateContent xmlns:mc="http://schemas.openxmlformats.org/markup-compatibility/2006" xmlns:p14="http://schemas.microsoft.com/office/powerpoint/2010/main">
    <mc:Choice Requires="p14">
      <p:transition spd="slow" p14:dur="2000" advTm="714087"/>
    </mc:Choice>
    <mc:Fallback xmlns="">
      <p:transition spd="slow" advTm="71408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 10"/>
          <p:cNvCxnSpPr/>
          <p:nvPr/>
        </p:nvCxnSpPr>
        <p:spPr>
          <a:xfrm>
            <a:off x="1400175" y="3247333"/>
            <a:ext cx="0" cy="216000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3450201" y="3247333"/>
            <a:ext cx="0" cy="216000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5902427" y="3247333"/>
            <a:ext cx="0" cy="216000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8385994" y="3247333"/>
            <a:ext cx="0" cy="216000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495300" y="274638"/>
            <a:ext cx="8477148" cy="946137"/>
          </a:xfrm>
          <a:ln>
            <a:solidFill>
              <a:srgbClr val="FF33CC"/>
            </a:solidFill>
          </a:ln>
        </p:spPr>
        <p:txBody>
          <a:bodyPr/>
          <a:lstStyle/>
          <a:p>
            <a:r>
              <a:rPr lang="en-US" altLang="ko-KR" dirty="0"/>
              <a:t>Cooking data to </a:t>
            </a:r>
            <a:r>
              <a:rPr lang="en-US" altLang="ko-KR" dirty="0">
                <a:solidFill>
                  <a:srgbClr val="0000FF"/>
                </a:solidFill>
              </a:rPr>
              <a:t>create value</a:t>
            </a:r>
            <a:endParaRPr lang="ko-KR" altLang="en-US" dirty="0">
              <a:solidFill>
                <a:srgbClr val="0000FF"/>
              </a:solidFill>
            </a:endParaRPr>
          </a:p>
        </p:txBody>
      </p:sp>
      <p:sp>
        <p:nvSpPr>
          <p:cNvPr id="3" name="슬라이드 번호 개체 틀 2"/>
          <p:cNvSpPr>
            <a:spLocks noGrp="1"/>
          </p:cNvSpPr>
          <p:nvPr>
            <p:ph type="sldNum" sz="quarter" idx="12"/>
          </p:nvPr>
        </p:nvSpPr>
        <p:spPr/>
        <p:txBody>
          <a:bodyPr/>
          <a:lstStyle/>
          <a:p>
            <a:fld id="{6867AE1B-50EA-4CAC-B602-759B1751540C}" type="slidenum">
              <a:rPr lang="ko-KR" altLang="en-US" smtClean="0">
                <a:solidFill>
                  <a:prstClr val="white">
                    <a:lumMod val="75000"/>
                  </a:prstClr>
                </a:solidFill>
                <a:sym typeface="Wingdings" pitchFamily="2" charset="2"/>
              </a:rPr>
              <a:pPr/>
              <a:t>17</a:t>
            </a:fld>
            <a:endParaRPr lang="ko-KR" altLang="en-US" dirty="0">
              <a:solidFill>
                <a:prstClr val="white">
                  <a:lumMod val="75000"/>
                </a:prstClr>
              </a:solidFill>
              <a:sym typeface="Wingdings" pitchFamily="2" charset="2"/>
            </a:endParaRPr>
          </a:p>
        </p:txBody>
      </p:sp>
      <p:sp>
        <p:nvSpPr>
          <p:cNvPr id="5" name="object 59"/>
          <p:cNvSpPr/>
          <p:nvPr/>
        </p:nvSpPr>
        <p:spPr>
          <a:xfrm>
            <a:off x="383547" y="1910566"/>
            <a:ext cx="6940550" cy="796740"/>
          </a:xfrm>
          <a:prstGeom prst="rightArrow">
            <a:avLst>
              <a:gd name="adj1" fmla="val 50000"/>
              <a:gd name="adj2" fmla="val 56176"/>
            </a:avLst>
          </a:prstGeom>
          <a:gradFill flip="none" rotWithShape="1">
            <a:gsLst>
              <a:gs pos="1000">
                <a:srgbClr val="FF6969"/>
              </a:gs>
              <a:gs pos="100000">
                <a:schemeClr val="bg1">
                  <a:alpha val="0"/>
                </a:schemeClr>
              </a:gs>
            </a:gsLst>
            <a:lin ang="10800000" scaled="1"/>
            <a:tileRect/>
          </a:gradFill>
        </p:spPr>
        <p:txBody>
          <a:bodyPr wrap="square" lIns="0" tIns="0" rIns="0" bIns="0" rtlCol="0"/>
          <a:lstStyle/>
          <a:p>
            <a:endParaRPr sz="1350">
              <a:solidFill>
                <a:prstClr val="black"/>
              </a:solidFill>
            </a:endParaRPr>
          </a:p>
        </p:txBody>
      </p:sp>
      <p:sp>
        <p:nvSpPr>
          <p:cNvPr id="7" name="object 59"/>
          <p:cNvSpPr/>
          <p:nvPr/>
        </p:nvSpPr>
        <p:spPr>
          <a:xfrm>
            <a:off x="383547" y="4408213"/>
            <a:ext cx="6940550" cy="796740"/>
          </a:xfrm>
          <a:prstGeom prst="rightArrow">
            <a:avLst>
              <a:gd name="adj1" fmla="val 50000"/>
              <a:gd name="adj2" fmla="val 56176"/>
            </a:avLst>
          </a:prstGeom>
          <a:gradFill flip="none" rotWithShape="1">
            <a:gsLst>
              <a:gs pos="1000">
                <a:srgbClr val="1EA185"/>
              </a:gs>
              <a:gs pos="100000">
                <a:schemeClr val="bg1">
                  <a:alpha val="0"/>
                </a:schemeClr>
              </a:gs>
            </a:gsLst>
            <a:lin ang="10800000" scaled="1"/>
            <a:tileRect/>
          </a:gradFill>
        </p:spPr>
        <p:txBody>
          <a:bodyPr wrap="square" lIns="0" tIns="0" rIns="0" bIns="0" rtlCol="0"/>
          <a:lstStyle/>
          <a:p>
            <a:endParaRPr sz="1350">
              <a:solidFill>
                <a:prstClr val="black"/>
              </a:solidFill>
            </a:endParaRPr>
          </a:p>
        </p:txBody>
      </p:sp>
      <p:grpSp>
        <p:nvGrpSpPr>
          <p:cNvPr id="18" name="그룹 17"/>
          <p:cNvGrpSpPr/>
          <p:nvPr/>
        </p:nvGrpSpPr>
        <p:grpSpPr>
          <a:xfrm>
            <a:off x="667620" y="1389752"/>
            <a:ext cx="1440000" cy="1805781"/>
            <a:chOff x="286620" y="1292295"/>
            <a:chExt cx="1440000" cy="1805781"/>
          </a:xfrm>
        </p:grpSpPr>
        <p:pic>
          <p:nvPicPr>
            <p:cNvPr id="10244" name="Picture 4" descr="https://www.alfatah.com.pk/content/images/thumbs/0002333_haier-side-by-side-refrigerator-hrf-663ata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6620" y="1292295"/>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86620" y="2790299"/>
              <a:ext cx="1440000" cy="307777"/>
            </a:xfrm>
            <a:prstGeom prst="rect">
              <a:avLst/>
            </a:prstGeom>
            <a:noFill/>
          </p:spPr>
          <p:txBody>
            <a:bodyPr wrap="square" rtlCol="0">
              <a:spAutoFit/>
            </a:bodyPr>
            <a:lstStyle/>
            <a:p>
              <a:pPr algn="ctr"/>
              <a:r>
                <a:rPr lang="en-US" altLang="ko-KR" sz="1400" b="1">
                  <a:solidFill>
                    <a:prstClr val="black"/>
                  </a:solidFill>
                </a:rPr>
                <a:t>Refrigerator</a:t>
              </a:r>
              <a:endParaRPr lang="ko-KR" altLang="en-US" sz="1400" b="1" dirty="0">
                <a:solidFill>
                  <a:prstClr val="black"/>
                </a:solidFill>
              </a:endParaRPr>
            </a:p>
          </p:txBody>
        </p:sp>
      </p:grpSp>
      <p:grpSp>
        <p:nvGrpSpPr>
          <p:cNvPr id="19" name="그룹 18"/>
          <p:cNvGrpSpPr/>
          <p:nvPr/>
        </p:nvGrpSpPr>
        <p:grpSpPr>
          <a:xfrm>
            <a:off x="2353817" y="1825674"/>
            <a:ext cx="2518948" cy="1369858"/>
            <a:chOff x="1972817" y="1728218"/>
            <a:chExt cx="2518948" cy="1369858"/>
          </a:xfrm>
        </p:grpSpPr>
        <p:pic>
          <p:nvPicPr>
            <p:cNvPr id="10246" name="Picture 6" descr="http://multi.iesmontilivi.net:8888/menjalia/web/img/other/ingredient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972817" y="1728218"/>
              <a:ext cx="2518948" cy="88163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500935" y="2790299"/>
              <a:ext cx="1134126" cy="307777"/>
            </a:xfrm>
            <a:prstGeom prst="rect">
              <a:avLst/>
            </a:prstGeom>
            <a:noFill/>
          </p:spPr>
          <p:txBody>
            <a:bodyPr wrap="square" rtlCol="0">
              <a:spAutoFit/>
            </a:bodyPr>
            <a:lstStyle/>
            <a:p>
              <a:pPr algn="ctr"/>
              <a:r>
                <a:rPr lang="en-US" altLang="ko-KR" sz="1400" b="1" dirty="0">
                  <a:solidFill>
                    <a:prstClr val="black"/>
                  </a:solidFill>
                </a:rPr>
                <a:t>Ingredients</a:t>
              </a:r>
              <a:endParaRPr lang="ko-KR" altLang="en-US" sz="1400" b="1" dirty="0">
                <a:solidFill>
                  <a:prstClr val="black"/>
                </a:solidFill>
              </a:endParaRPr>
            </a:p>
          </p:txBody>
        </p:sp>
      </p:grpSp>
      <p:grpSp>
        <p:nvGrpSpPr>
          <p:cNvPr id="20" name="그룹 19"/>
          <p:cNvGrpSpPr/>
          <p:nvPr/>
        </p:nvGrpSpPr>
        <p:grpSpPr>
          <a:xfrm>
            <a:off x="4877086" y="1220776"/>
            <a:ext cx="1933004" cy="1974756"/>
            <a:chOff x="4496086" y="1123320"/>
            <a:chExt cx="1933004" cy="1974756"/>
          </a:xfrm>
        </p:grpSpPr>
        <p:pic>
          <p:nvPicPr>
            <p:cNvPr id="10248" name="Picture 8" descr="http://www.yourkidscooking.net/wp-content/uploads/2014/04/Girl-Thumbs-up.png"/>
            <p:cNvPicPr>
              <a:picLocks noChangeAspect="1" noChangeArrowheads="1"/>
            </p:cNvPicPr>
            <p:nvPr/>
          </p:nvPicPr>
          <p:blipFill>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a:fillRect/>
            </a:stretch>
          </p:blipFill>
          <p:spPr bwMode="auto">
            <a:xfrm>
              <a:off x="4496086" y="1123320"/>
              <a:ext cx="1933004" cy="139065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81524" y="2790299"/>
              <a:ext cx="1847565" cy="307777"/>
            </a:xfrm>
            <a:prstGeom prst="rect">
              <a:avLst/>
            </a:prstGeom>
            <a:noFill/>
          </p:spPr>
          <p:txBody>
            <a:bodyPr wrap="square" rtlCol="0">
              <a:spAutoFit/>
            </a:bodyPr>
            <a:lstStyle/>
            <a:p>
              <a:pPr algn="ctr"/>
              <a:r>
                <a:rPr lang="en-US" altLang="ko-KR" sz="1400" b="1" dirty="0">
                  <a:solidFill>
                    <a:prstClr val="black"/>
                  </a:solidFill>
                </a:rPr>
                <a:t>Chef and Recipe</a:t>
              </a:r>
              <a:endParaRPr lang="ko-KR" altLang="en-US" sz="1400" b="1" dirty="0">
                <a:solidFill>
                  <a:prstClr val="black"/>
                </a:solidFill>
              </a:endParaRPr>
            </a:p>
          </p:txBody>
        </p:sp>
      </p:grpSp>
      <p:grpSp>
        <p:nvGrpSpPr>
          <p:cNvPr id="25" name="그룹 24"/>
          <p:cNvGrpSpPr/>
          <p:nvPr/>
        </p:nvGrpSpPr>
        <p:grpSpPr>
          <a:xfrm>
            <a:off x="7358205" y="1471559"/>
            <a:ext cx="2084534" cy="1723973"/>
            <a:chOff x="7015305" y="1374102"/>
            <a:chExt cx="2084534" cy="1723973"/>
          </a:xfrm>
        </p:grpSpPr>
        <p:pic>
          <p:nvPicPr>
            <p:cNvPr id="10256" name="Picture 16" descr="http://www.kedaiayamas.com.my/images/products/roaster/Golden-Roaster.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621689" y="1374102"/>
              <a:ext cx="8731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http://file.outback.co.kr/data/menu/grid_20130426004516.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232145" y="1495523"/>
              <a:ext cx="867694" cy="54954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webexpertca.com/pizza/wp-content/uploads/2014/07/img_pasta-Copy.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15305" y="1650331"/>
              <a:ext cx="809911" cy="495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file.outback.co.kr/data/menu/grid_20130523122803.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296150" y="1711440"/>
              <a:ext cx="1551718" cy="98275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182090" y="2790298"/>
              <a:ext cx="1460458" cy="307777"/>
            </a:xfrm>
            <a:prstGeom prst="rect">
              <a:avLst/>
            </a:prstGeom>
            <a:noFill/>
          </p:spPr>
          <p:txBody>
            <a:bodyPr wrap="square" rtlCol="0">
              <a:spAutoFit/>
            </a:bodyPr>
            <a:lstStyle/>
            <a:p>
              <a:pPr algn="ctr"/>
              <a:r>
                <a:rPr lang="en-US" altLang="ko-KR" sz="1400" b="1">
                  <a:solidFill>
                    <a:srgbClr val="FF0000"/>
                  </a:solidFill>
                </a:rPr>
                <a:t>Delicious dish</a:t>
              </a:r>
              <a:endParaRPr lang="ko-KR" altLang="en-US" sz="1400" b="1" dirty="0">
                <a:solidFill>
                  <a:srgbClr val="FF0000"/>
                </a:solidFill>
              </a:endParaRPr>
            </a:p>
          </p:txBody>
        </p:sp>
        <p:pic>
          <p:nvPicPr>
            <p:cNvPr id="10260" name="Picture 20" descr="http://cfile3.uf.tistory.com/image/22666C475278E80A2B559D"/>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446865" y="2477881"/>
              <a:ext cx="627731" cy="6117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그룹 25"/>
          <p:cNvGrpSpPr/>
          <p:nvPr/>
        </p:nvGrpSpPr>
        <p:grpSpPr>
          <a:xfrm>
            <a:off x="661308" y="3795767"/>
            <a:ext cx="1712804" cy="1999667"/>
            <a:chOff x="280308" y="3422085"/>
            <a:chExt cx="1712804" cy="1999667"/>
          </a:xfrm>
        </p:grpSpPr>
        <p:sp>
          <p:nvSpPr>
            <p:cNvPr id="30" name="TextBox 29"/>
            <p:cNvSpPr txBox="1"/>
            <p:nvPr/>
          </p:nvSpPr>
          <p:spPr>
            <a:xfrm>
              <a:off x="439557" y="5113975"/>
              <a:ext cx="1134126" cy="307777"/>
            </a:xfrm>
            <a:prstGeom prst="rect">
              <a:avLst/>
            </a:prstGeom>
            <a:noFill/>
          </p:spPr>
          <p:txBody>
            <a:bodyPr wrap="square" rtlCol="0">
              <a:spAutoFit/>
            </a:bodyPr>
            <a:lstStyle/>
            <a:p>
              <a:pPr algn="ctr"/>
              <a:r>
                <a:rPr lang="en-US" altLang="ko-KR" sz="1400" b="1" dirty="0">
                  <a:solidFill>
                    <a:prstClr val="black"/>
                  </a:solidFill>
                </a:rPr>
                <a:t>Cloud</a:t>
              </a:r>
              <a:endParaRPr lang="ko-KR" altLang="en-US" sz="1400" b="1" dirty="0">
                <a:solidFill>
                  <a:prstClr val="black"/>
                </a:solidFill>
              </a:endParaRPr>
            </a:p>
          </p:txBody>
        </p:sp>
        <p:pic>
          <p:nvPicPr>
            <p:cNvPr id="10264" name="Picture 24" descr="http://2.bp.blogspot.com/-v9Glx5wy4Bg/VpkK71Bh4aI/AAAAAAAAD8M/lAYZQn0TAu4/s320/cloud%2Bimage.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80308" y="3422085"/>
              <a:ext cx="1712804" cy="1712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그룹 26"/>
          <p:cNvGrpSpPr/>
          <p:nvPr/>
        </p:nvGrpSpPr>
        <p:grpSpPr>
          <a:xfrm>
            <a:off x="2558813" y="4043625"/>
            <a:ext cx="1750248" cy="1751808"/>
            <a:chOff x="2177813" y="3669944"/>
            <a:chExt cx="1750248" cy="1751808"/>
          </a:xfrm>
        </p:grpSpPr>
        <p:sp>
          <p:nvSpPr>
            <p:cNvPr id="31" name="TextBox 30"/>
            <p:cNvSpPr txBox="1"/>
            <p:nvPr/>
          </p:nvSpPr>
          <p:spPr>
            <a:xfrm>
              <a:off x="2500935" y="5113975"/>
              <a:ext cx="1134126" cy="307777"/>
            </a:xfrm>
            <a:prstGeom prst="rect">
              <a:avLst/>
            </a:prstGeom>
            <a:noFill/>
          </p:spPr>
          <p:txBody>
            <a:bodyPr wrap="square" rtlCol="0">
              <a:spAutoFit/>
            </a:bodyPr>
            <a:lstStyle/>
            <a:p>
              <a:pPr algn="ctr"/>
              <a:r>
                <a:rPr lang="en-US" altLang="ko-KR" sz="1400" b="1" dirty="0">
                  <a:solidFill>
                    <a:prstClr val="black"/>
                  </a:solidFill>
                </a:rPr>
                <a:t>Big data</a:t>
              </a:r>
              <a:endParaRPr lang="ko-KR" altLang="en-US" sz="1400" b="1" dirty="0">
                <a:solidFill>
                  <a:prstClr val="black"/>
                </a:solidFill>
              </a:endParaRPr>
            </a:p>
          </p:txBody>
        </p:sp>
        <p:pic>
          <p:nvPicPr>
            <p:cNvPr id="10266" name="Picture 26" descr="http://bigdatasciencetraining.com/wp-content/uploads/2016/01/big-data-318x2112.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177813" y="3669944"/>
              <a:ext cx="1750248" cy="1161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그룹 27"/>
          <p:cNvGrpSpPr/>
          <p:nvPr/>
        </p:nvGrpSpPr>
        <p:grpSpPr>
          <a:xfrm>
            <a:off x="4488035" y="4070915"/>
            <a:ext cx="2322054" cy="1724519"/>
            <a:chOff x="4107035" y="3697233"/>
            <a:chExt cx="2322054" cy="1724519"/>
          </a:xfrm>
        </p:grpSpPr>
        <p:sp>
          <p:nvSpPr>
            <p:cNvPr id="32" name="TextBox 31"/>
            <p:cNvSpPr txBox="1"/>
            <p:nvPr/>
          </p:nvSpPr>
          <p:spPr>
            <a:xfrm>
              <a:off x="4581524" y="5113975"/>
              <a:ext cx="1847565" cy="307777"/>
            </a:xfrm>
            <a:prstGeom prst="rect">
              <a:avLst/>
            </a:prstGeom>
            <a:noFill/>
          </p:spPr>
          <p:txBody>
            <a:bodyPr wrap="square" rtlCol="0">
              <a:spAutoFit/>
            </a:bodyPr>
            <a:lstStyle/>
            <a:p>
              <a:pPr algn="ctr"/>
              <a:r>
                <a:rPr lang="en-US" altLang="ko-KR" sz="1400" b="1" dirty="0">
                  <a:solidFill>
                    <a:prstClr val="black"/>
                  </a:solidFill>
                </a:rPr>
                <a:t>AI algorithm</a:t>
              </a:r>
              <a:endParaRPr lang="ko-KR" altLang="en-US" sz="1400" b="1" dirty="0">
                <a:solidFill>
                  <a:prstClr val="black"/>
                </a:solidFill>
              </a:endParaRPr>
            </a:p>
          </p:txBody>
        </p:sp>
        <p:pic>
          <p:nvPicPr>
            <p:cNvPr id="10268" name="Picture 28" descr="https://qph.is.quoracdn.net/main-qimg-0eb92954f99202be31f52fcaf143447b?convert_to_webp=true"/>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4107035" y="3697233"/>
              <a:ext cx="2218073" cy="1106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그룹 28"/>
          <p:cNvGrpSpPr/>
          <p:nvPr/>
        </p:nvGrpSpPr>
        <p:grpSpPr>
          <a:xfrm>
            <a:off x="7377256" y="4307792"/>
            <a:ext cx="2256264" cy="1703085"/>
            <a:chOff x="7015305" y="3934110"/>
            <a:chExt cx="2256264" cy="1703085"/>
          </a:xfrm>
        </p:grpSpPr>
        <p:sp>
          <p:nvSpPr>
            <p:cNvPr id="33" name="TextBox 32"/>
            <p:cNvSpPr txBox="1"/>
            <p:nvPr/>
          </p:nvSpPr>
          <p:spPr>
            <a:xfrm>
              <a:off x="7327353" y="5113975"/>
              <a:ext cx="1447458" cy="523220"/>
            </a:xfrm>
            <a:prstGeom prst="rect">
              <a:avLst/>
            </a:prstGeom>
            <a:noFill/>
          </p:spPr>
          <p:txBody>
            <a:bodyPr wrap="square" rtlCol="0">
              <a:spAutoFit/>
            </a:bodyPr>
            <a:lstStyle/>
            <a:p>
              <a:pPr algn="ctr"/>
              <a:r>
                <a:rPr lang="en-US" altLang="ko-KR" sz="1400" b="1" dirty="0">
                  <a:solidFill>
                    <a:srgbClr val="000099"/>
                  </a:solidFill>
                </a:rPr>
                <a:t>Prediction / Customization</a:t>
              </a:r>
              <a:endParaRPr lang="ko-KR" altLang="en-US" sz="1400" b="1" dirty="0">
                <a:solidFill>
                  <a:srgbClr val="000099"/>
                </a:solidFill>
              </a:endParaRPr>
            </a:p>
          </p:txBody>
        </p:sp>
        <p:sp>
          <p:nvSpPr>
            <p:cNvPr id="17" name="직사각형 16"/>
            <p:cNvSpPr/>
            <p:nvPr/>
          </p:nvSpPr>
          <p:spPr>
            <a:xfrm>
              <a:off x="7015305" y="3934110"/>
              <a:ext cx="2256264" cy="1169551"/>
            </a:xfrm>
            <a:prstGeom prst="rect">
              <a:avLst/>
            </a:prstGeom>
            <a:solidFill>
              <a:schemeClr val="bg1">
                <a:lumMod val="95000"/>
              </a:schemeClr>
            </a:solidFill>
          </p:spPr>
          <p:txBody>
            <a:bodyPr wrap="square">
              <a:spAutoFit/>
            </a:bodyPr>
            <a:lstStyle/>
            <a:p>
              <a:pPr algn="ctr"/>
              <a:r>
                <a:rPr lang="en-US" altLang="ko-KR" sz="1400" spc="-150" dirty="0">
                  <a:solidFill>
                    <a:prstClr val="black"/>
                  </a:solidFill>
                  <a:latin typeface="+mn-ea"/>
                  <a:ea typeface="+mn-ea"/>
                </a:rPr>
                <a:t>Zara’s</a:t>
              </a:r>
              <a:r>
                <a:rPr lang="ko-KR" altLang="en-US" sz="1400" spc="-150" dirty="0">
                  <a:solidFill>
                    <a:prstClr val="black"/>
                  </a:solidFill>
                  <a:latin typeface="+mn-ea"/>
                  <a:ea typeface="+mn-ea"/>
                </a:rPr>
                <a:t> </a:t>
              </a:r>
              <a:r>
                <a:rPr lang="en-US" altLang="ko-KR" sz="1400" spc="-150" dirty="0">
                  <a:solidFill>
                    <a:prstClr val="black"/>
                  </a:solidFill>
                  <a:latin typeface="+mn-ea"/>
                  <a:ea typeface="+mn-ea"/>
                </a:rPr>
                <a:t>new model prediction</a:t>
              </a:r>
            </a:p>
            <a:p>
              <a:pPr algn="ctr"/>
              <a:r>
                <a:rPr lang="en-US" altLang="ko-KR" sz="1400" spc="-150" dirty="0">
                  <a:solidFill>
                    <a:prstClr val="black"/>
                  </a:solidFill>
                  <a:latin typeface="+mn-ea"/>
                  <a:ea typeface="+mn-ea"/>
                </a:rPr>
                <a:t>Netflix’s</a:t>
              </a:r>
              <a:r>
                <a:rPr lang="ko-KR" altLang="en-US" sz="1400" spc="-150" dirty="0">
                  <a:solidFill>
                    <a:prstClr val="black"/>
                  </a:solidFill>
                  <a:latin typeface="+mn-ea"/>
                  <a:ea typeface="+mn-ea"/>
                </a:rPr>
                <a:t> </a:t>
              </a:r>
              <a:r>
                <a:rPr lang="en-US" altLang="ko-KR" sz="1400" spc="-150" dirty="0">
                  <a:solidFill>
                    <a:prstClr val="black"/>
                  </a:solidFill>
                  <a:latin typeface="+mn-ea"/>
                  <a:ea typeface="+mn-ea"/>
                </a:rPr>
                <a:t>customized recommendation</a:t>
              </a:r>
            </a:p>
            <a:p>
              <a:pPr algn="ctr"/>
              <a:r>
                <a:rPr lang="en-US" altLang="ko-KR" sz="1400" spc="-150" dirty="0">
                  <a:solidFill>
                    <a:prstClr val="black"/>
                  </a:solidFill>
                  <a:latin typeface="+mn-ea"/>
                  <a:ea typeface="+mn-ea"/>
                </a:rPr>
                <a:t>Amazon’s</a:t>
              </a:r>
              <a:r>
                <a:rPr lang="ko-KR" altLang="en-US" sz="1400" spc="-150" dirty="0">
                  <a:solidFill>
                    <a:prstClr val="black"/>
                  </a:solidFill>
                  <a:latin typeface="+mn-ea"/>
                  <a:ea typeface="+mn-ea"/>
                </a:rPr>
                <a:t> </a:t>
              </a:r>
              <a:r>
                <a:rPr lang="en-US" altLang="ko-KR" sz="1400" spc="-150" dirty="0">
                  <a:solidFill>
                    <a:prstClr val="black"/>
                  </a:solidFill>
                  <a:latin typeface="+mn-ea"/>
                  <a:ea typeface="+mn-ea"/>
                </a:rPr>
                <a:t>order prediction</a:t>
              </a:r>
            </a:p>
            <a:p>
              <a:pPr algn="ctr"/>
              <a:r>
                <a:rPr lang="en-US" altLang="ko-KR" sz="1400" spc="-150" dirty="0">
                  <a:solidFill>
                    <a:prstClr val="black"/>
                  </a:solidFill>
                  <a:latin typeface="+mn-ea"/>
                  <a:ea typeface="+mn-ea"/>
                </a:rPr>
                <a:t>Robot advisor’s investment</a:t>
              </a:r>
              <a:endParaRPr lang="ko-KR" altLang="en-US" sz="1400" spc="-150" dirty="0">
                <a:solidFill>
                  <a:prstClr val="black"/>
                </a:solidFill>
                <a:latin typeface="+mn-ea"/>
                <a:ea typeface="+mn-ea"/>
              </a:endParaRPr>
            </a:p>
          </p:txBody>
        </p:sp>
      </p:grpSp>
    </p:spTree>
    <p:custDataLst>
      <p:tags r:id="rId1"/>
    </p:custDataLst>
    <p:extLst>
      <p:ext uri="{BB962C8B-B14F-4D97-AF65-F5344CB8AC3E}">
        <p14:creationId xmlns:p14="http://schemas.microsoft.com/office/powerpoint/2010/main" val="3414103078"/>
      </p:ext>
    </p:extLst>
  </p:cSld>
  <p:clrMapOvr>
    <a:masterClrMapping/>
  </p:clrMapOvr>
  <mc:AlternateContent xmlns:mc="http://schemas.openxmlformats.org/markup-compatibility/2006" xmlns:p14="http://schemas.microsoft.com/office/powerpoint/2010/main">
    <mc:Choice Requires="p14">
      <p:transition spd="slow" p14:dur="2000" advTm="53355"/>
    </mc:Choice>
    <mc:Fallback xmlns="">
      <p:transition spd="slow" advTm="53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pPr>
              <a:defRPr/>
            </a:pPr>
            <a:fld id="{8228DE46-88C1-4731-B7F4-BA859C5B03AD}" type="slidenum">
              <a:rPr lang="ko-KR" altLang="en-US" sz="700">
                <a:solidFill>
                  <a:prstClr val="white">
                    <a:lumMod val="65000"/>
                  </a:prstClr>
                </a:solidFill>
                <a:latin typeface="맑은 고딕"/>
                <a:ea typeface="맑은 고딕" panose="020B0503020000020004" pitchFamily="50" charset="-127"/>
              </a:rPr>
              <a:pPr>
                <a:defRPr/>
              </a:pPr>
              <a:t>18</a:t>
            </a:fld>
            <a:endParaRPr lang="ko-KR" altLang="en-US" sz="700">
              <a:solidFill>
                <a:prstClr val="white">
                  <a:lumMod val="65000"/>
                </a:prstClr>
              </a:solidFill>
              <a:latin typeface="맑은 고딕"/>
              <a:ea typeface="맑은 고딕" panose="020B0503020000020004" pitchFamily="50" charset="-127"/>
            </a:endParaRPr>
          </a:p>
        </p:txBody>
      </p:sp>
      <p:pic>
        <p:nvPicPr>
          <p:cNvPr id="1026" name="Picture 2" descr="connection에 대한 이미지 검색결과"/>
          <p:cNvPicPr>
            <a:picLocks noChangeAspect="1" noChangeArrowheads="1"/>
          </p:cNvPicPr>
          <p:nvPr/>
        </p:nvPicPr>
        <p:blipFill>
          <a:blip r:embed="rId2"/>
          <a:srcRect/>
          <a:stretch>
            <a:fillRect/>
          </a:stretch>
        </p:blipFill>
        <p:spPr bwMode="auto">
          <a:xfrm>
            <a:off x="3207328" y="829058"/>
            <a:ext cx="6317673" cy="5340409"/>
          </a:xfrm>
          <a:prstGeom prst="rect">
            <a:avLst/>
          </a:prstGeom>
          <a:noFill/>
        </p:spPr>
      </p:pic>
      <p:sp>
        <p:nvSpPr>
          <p:cNvPr id="6" name="직사각형 5"/>
          <p:cNvSpPr/>
          <p:nvPr/>
        </p:nvSpPr>
        <p:spPr>
          <a:xfrm>
            <a:off x="381001" y="829057"/>
            <a:ext cx="7633855" cy="5332215"/>
          </a:xfrm>
          <a:prstGeom prst="rect">
            <a:avLst/>
          </a:prstGeom>
          <a:gradFill flip="none" rotWithShape="1">
            <a:gsLst>
              <a:gs pos="0">
                <a:schemeClr val="tx1"/>
              </a:gs>
              <a:gs pos="54000">
                <a:schemeClr val="tx1">
                  <a:alpha val="98000"/>
                </a:schemeClr>
              </a:gs>
              <a:gs pos="92000">
                <a:schemeClr val="tx1">
                  <a:alpha val="0"/>
                  <a:lumMod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latinLnBrk="0">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7" name="직사각형 6"/>
          <p:cNvSpPr/>
          <p:nvPr/>
        </p:nvSpPr>
        <p:spPr>
          <a:xfrm>
            <a:off x="574965" y="1218683"/>
            <a:ext cx="4179324" cy="4429161"/>
          </a:xfrm>
          <a:prstGeom prst="rect">
            <a:avLst/>
          </a:prstGeom>
        </p:spPr>
        <p:txBody>
          <a:bodyPr wrap="square" anchor="ctr">
            <a:spAutoFit/>
          </a:bodyPr>
          <a:lstStyle/>
          <a:p>
            <a:pPr algn="ctr" defTabSz="457200" fontAlgn="auto" latinLnBrk="0">
              <a:lnSpc>
                <a:spcPct val="150000"/>
              </a:lnSpc>
              <a:spcBef>
                <a:spcPts val="0"/>
              </a:spcBef>
              <a:spcAft>
                <a:spcPts val="0"/>
              </a:spcAft>
              <a:defRPr/>
            </a:pP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The fourth industrial revolution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is</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where</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12 technologies converge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into</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four stages,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with</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real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and</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virtual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being</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 </a:t>
            </a:r>
            <a:r>
              <a:rPr kumimoji="0" lang="en-US" altLang="ko-KR" sz="3200" b="1" spc="-300" dirty="0">
                <a:solidFill>
                  <a:schemeClr val="bg1"/>
                </a:solidFill>
                <a:effectLst>
                  <a:outerShdw blurRad="38100" dist="38100" dir="2700000" algn="tl">
                    <a:srgbClr val="000000">
                      <a:alpha val="43137"/>
                    </a:srgbClr>
                  </a:outerShdw>
                </a:effectLst>
                <a:latin typeface="맑은 고딕"/>
                <a:ea typeface="맑은 고딕" panose="020B0503020000020004" pitchFamily="50" charset="-127"/>
              </a:rPr>
              <a:t>centered on </a:t>
            </a:r>
            <a:r>
              <a:rPr kumimoji="0" lang="en-US" altLang="ko-KR" sz="3200" b="1" spc="-300" dirty="0">
                <a:solidFill>
                  <a:srgbClr val="FFC000"/>
                </a:solidFill>
                <a:effectLst>
                  <a:outerShdw blurRad="38100" dist="38100" dir="2700000" algn="tl">
                    <a:srgbClr val="000000">
                      <a:alpha val="43137"/>
                    </a:srgbClr>
                  </a:outerShdw>
                </a:effectLst>
                <a:latin typeface="맑은 고딕"/>
                <a:ea typeface="맑은 고딕" panose="020B0503020000020004" pitchFamily="50" charset="-127"/>
              </a:rPr>
              <a:t>humans</a:t>
            </a:r>
            <a:endParaRPr kumimoji="0" lang="en-US" altLang="ko-KR" sz="2800" spc="-30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endParaRPr>
          </a:p>
        </p:txBody>
      </p:sp>
      <p:cxnSp>
        <p:nvCxnSpPr>
          <p:cNvPr id="8" name="직선 연결선 7"/>
          <p:cNvCxnSpPr/>
          <p:nvPr/>
        </p:nvCxnSpPr>
        <p:spPr>
          <a:xfrm>
            <a:off x="584486" y="1193190"/>
            <a:ext cx="4155948"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598341" y="5756605"/>
            <a:ext cx="4155948"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368463"/>
      </p:ext>
    </p:extLst>
  </p:cSld>
  <p:clrMapOvr>
    <a:masterClrMapping/>
  </p:clrMapOvr>
  <mc:AlternateContent xmlns:mc="http://schemas.openxmlformats.org/markup-compatibility/2006" xmlns:p14="http://schemas.microsoft.com/office/powerpoint/2010/main">
    <mc:Choice Requires="p14">
      <p:transition spd="slow" p14:dur="2000" advTm="36245"/>
    </mc:Choice>
    <mc:Fallback xmlns="">
      <p:transition spd="slow" advTm="362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p:cNvCxnSpPr/>
          <p:nvPr/>
        </p:nvCxnSpPr>
        <p:spPr>
          <a:xfrm>
            <a:off x="128588" y="1412776"/>
            <a:ext cx="977741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9850" y="3573016"/>
            <a:ext cx="97361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TextBox 4"/>
          <p:cNvSpPr txBox="1">
            <a:spLocks noChangeArrowheads="1"/>
          </p:cNvSpPr>
          <p:nvPr/>
        </p:nvSpPr>
        <p:spPr bwMode="auto">
          <a:xfrm>
            <a:off x="560512" y="1707295"/>
            <a:ext cx="8496944" cy="1615827"/>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solidFill>
                  <a:srgbClr val="0000FF"/>
                </a:solidFill>
                <a:latin typeface="+mj-ea"/>
                <a:ea typeface="+mj-ea"/>
                <a:cs typeface="Times New Roman" pitchFamily="18" charset="0"/>
              </a:rPr>
              <a:t>4</a:t>
            </a:r>
            <a:r>
              <a:rPr kumimoji="0" lang="en-US" altLang="ko-KR" sz="4400" baseline="30000" dirty="0">
                <a:solidFill>
                  <a:srgbClr val="0000FF"/>
                </a:solidFill>
                <a:latin typeface="+mj-ea"/>
                <a:ea typeface="+mj-ea"/>
                <a:cs typeface="Times New Roman" pitchFamily="18" charset="0"/>
              </a:rPr>
              <a:t>th</a:t>
            </a:r>
            <a:r>
              <a:rPr kumimoji="0" lang="en-US" altLang="ko-KR" sz="4400" dirty="0">
                <a:solidFill>
                  <a:srgbClr val="0000FF"/>
                </a:solidFill>
                <a:latin typeface="+mj-ea"/>
                <a:ea typeface="+mj-ea"/>
                <a:cs typeface="Times New Roman" pitchFamily="18" charset="0"/>
              </a:rPr>
              <a:t> Industrial Revolution </a:t>
            </a:r>
            <a:r>
              <a:rPr kumimoji="0" lang="en-US" altLang="ko-KR" sz="3200" b="1" dirty="0">
                <a:solidFill>
                  <a:srgbClr val="0000FF"/>
                </a:solidFill>
                <a:latin typeface="+mj-ea"/>
                <a:ea typeface="+mj-ea"/>
                <a:cs typeface="Times New Roman" pitchFamily="18" charset="0"/>
              </a:rPr>
              <a:t>and</a:t>
            </a:r>
            <a:r>
              <a:rPr kumimoji="0" lang="ko-KR" altLang="en-US" sz="4400" dirty="0">
                <a:solidFill>
                  <a:srgbClr val="0000FF"/>
                </a:solidFill>
                <a:latin typeface="+mj-ea"/>
                <a:ea typeface="+mj-ea"/>
                <a:cs typeface="Times New Roman" pitchFamily="18" charset="0"/>
              </a:rPr>
              <a:t> </a:t>
            </a:r>
            <a:endParaRPr kumimoji="0" lang="en-US" altLang="ko-KR" sz="4400" dirty="0">
              <a:solidFill>
                <a:srgbClr val="0000FF"/>
              </a:solidFill>
              <a:latin typeface="+mj-ea"/>
              <a:ea typeface="+mj-ea"/>
              <a:cs typeface="Times New Roman" pitchFamily="18" charset="0"/>
            </a:endParaRPr>
          </a:p>
          <a:p>
            <a:pPr algn="ctr"/>
            <a:r>
              <a:rPr kumimoji="0" lang="en-US" altLang="ko-KR" sz="4400" dirty="0">
                <a:solidFill>
                  <a:srgbClr val="0000FF"/>
                </a:solidFill>
                <a:latin typeface="+mj-ea"/>
                <a:ea typeface="+mj-ea"/>
                <a:cs typeface="Times New Roman" pitchFamily="18" charset="0"/>
              </a:rPr>
              <a:t>Occupation</a:t>
            </a:r>
            <a:r>
              <a:rPr kumimoji="0" lang="ko-KR" altLang="en-US" sz="4400" dirty="0">
                <a:solidFill>
                  <a:srgbClr val="0000FF"/>
                </a:solidFill>
                <a:latin typeface="+mj-ea"/>
                <a:ea typeface="+mj-ea"/>
                <a:cs typeface="Times New Roman" pitchFamily="18" charset="0"/>
              </a:rPr>
              <a:t> </a:t>
            </a:r>
            <a:endParaRPr kumimoji="0" lang="en-US" altLang="ko-KR" sz="4400" dirty="0">
              <a:solidFill>
                <a:srgbClr val="0000FF"/>
              </a:solidFill>
              <a:latin typeface="+mj-ea"/>
              <a:ea typeface="+mj-ea"/>
              <a:cs typeface="Times New Roman" pitchFamily="18" charset="0"/>
            </a:endParaRPr>
          </a:p>
        </p:txBody>
      </p:sp>
    </p:spTree>
    <p:extLst>
      <p:ext uri="{BB962C8B-B14F-4D97-AF65-F5344CB8AC3E}">
        <p14:creationId xmlns:p14="http://schemas.microsoft.com/office/powerpoint/2010/main" val="35299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4466" y="142875"/>
            <a:ext cx="9612312" cy="657225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cxnSp>
        <p:nvCxnSpPr>
          <p:cNvPr id="9" name="직선 연결선 8"/>
          <p:cNvCxnSpPr/>
          <p:nvPr/>
        </p:nvCxnSpPr>
        <p:spPr>
          <a:xfrm>
            <a:off x="128588" y="1268760"/>
            <a:ext cx="9777412"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69863" y="3284984"/>
            <a:ext cx="9736137"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Text Box 13"/>
          <p:cNvSpPr txBox="1">
            <a:spLocks noChangeArrowheads="1"/>
          </p:cNvSpPr>
          <p:nvPr/>
        </p:nvSpPr>
        <p:spPr bwMode="auto">
          <a:xfrm>
            <a:off x="920552" y="3567925"/>
            <a:ext cx="7746415" cy="461665"/>
          </a:xfrm>
          <a:prstGeom prst="rect">
            <a:avLst/>
          </a:prstGeom>
          <a:noFill/>
          <a:ln w="9525" algn="ctr">
            <a:noFill/>
            <a:miter lim="800000"/>
            <a:headEnd/>
            <a:tailEnd/>
          </a:ln>
        </p:spPr>
        <p:txBody>
          <a:bodyPr wrap="square">
            <a:spAutoFit/>
          </a:bodyPr>
          <a:lstStyle/>
          <a:p>
            <a:pPr algn="ctr">
              <a:spcBef>
                <a:spcPct val="50000"/>
              </a:spcBef>
            </a:pPr>
            <a:r>
              <a:rPr lang="en-US" altLang="ko-KR" sz="2400" b="1" dirty="0">
                <a:solidFill>
                  <a:srgbClr val="FFFF00"/>
                </a:solidFill>
                <a:latin typeface="Times New Roman" pitchFamily="18" charset="0"/>
                <a:ea typeface="휴먼모음T" pitchFamily="18" charset="-127"/>
                <a:cs typeface="Times New Roman" pitchFamily="18" charset="0"/>
              </a:rPr>
              <a:t>Nothing ventured, nothing gained !!</a:t>
            </a:r>
          </a:p>
        </p:txBody>
      </p:sp>
      <p:sp>
        <p:nvSpPr>
          <p:cNvPr id="12" name="TextBox 4"/>
          <p:cNvSpPr txBox="1">
            <a:spLocks noChangeArrowheads="1"/>
          </p:cNvSpPr>
          <p:nvPr/>
        </p:nvSpPr>
        <p:spPr bwMode="auto">
          <a:xfrm>
            <a:off x="632520" y="1340768"/>
            <a:ext cx="8496944" cy="1615827"/>
          </a:xfrm>
          <a:prstGeom prst="rect">
            <a:avLst/>
          </a:prstGeom>
          <a:noFill/>
          <a:ln w="9525">
            <a:noFill/>
            <a:miter lim="800000"/>
            <a:headEnd/>
            <a:tailEnd/>
          </a:ln>
        </p:spPr>
        <p:txBody>
          <a:bodyPr wrap="square">
            <a:spAutoFit/>
          </a:bodyPr>
          <a:lstStyle/>
          <a:p>
            <a:pPr algn="ctr"/>
            <a:endParaRPr kumimoji="0" lang="en-US" altLang="ko-KR" sz="1100" dirty="0">
              <a:solidFill>
                <a:schemeClr val="bg1"/>
              </a:solidFill>
              <a:latin typeface="맑은 고딕" pitchFamily="50" charset="-127"/>
              <a:ea typeface="맑은 고딕" pitchFamily="50" charset="-127"/>
              <a:cs typeface="Times New Roman" pitchFamily="18" charset="0"/>
            </a:endParaRPr>
          </a:p>
          <a:p>
            <a:pPr algn="ctr"/>
            <a:r>
              <a:rPr kumimoji="0" lang="en-US" altLang="ko-KR" sz="4400" dirty="0">
                <a:solidFill>
                  <a:srgbClr val="00B0F0"/>
                </a:solidFill>
                <a:latin typeface="+mj-ea"/>
                <a:ea typeface="+mj-ea"/>
                <a:cs typeface="Times New Roman" pitchFamily="18" charset="0"/>
              </a:rPr>
              <a:t>4</a:t>
            </a:r>
            <a:r>
              <a:rPr kumimoji="0" lang="ko-KR" altLang="en-US" sz="4400" dirty="0">
                <a:solidFill>
                  <a:srgbClr val="00B0F0"/>
                </a:solidFill>
                <a:latin typeface="+mj-ea"/>
                <a:ea typeface="+mj-ea"/>
                <a:cs typeface="Times New Roman" pitchFamily="18" charset="0"/>
              </a:rPr>
              <a:t>차 산업 혁명</a:t>
            </a:r>
            <a:endParaRPr kumimoji="0" lang="en-US" altLang="ko-KR" sz="4400" dirty="0">
              <a:solidFill>
                <a:srgbClr val="00B0F0"/>
              </a:solidFill>
              <a:latin typeface="+mj-ea"/>
              <a:ea typeface="+mj-ea"/>
              <a:cs typeface="Times New Roman" pitchFamily="18" charset="0"/>
            </a:endParaRPr>
          </a:p>
          <a:p>
            <a:pPr algn="ctr"/>
            <a:r>
              <a:rPr kumimoji="0" lang="en-US" altLang="ko-KR" sz="4400" dirty="0">
                <a:solidFill>
                  <a:srgbClr val="FF66FF"/>
                </a:solidFill>
                <a:latin typeface="+mj-ea"/>
                <a:ea typeface="+mj-ea"/>
                <a:cs typeface="Times New Roman" pitchFamily="18" charset="0"/>
              </a:rPr>
              <a:t>The 4</a:t>
            </a:r>
            <a:r>
              <a:rPr kumimoji="0" lang="en-US" altLang="ko-KR" sz="4400" baseline="30000" dirty="0">
                <a:solidFill>
                  <a:srgbClr val="FF66FF"/>
                </a:solidFill>
                <a:latin typeface="+mj-ea"/>
                <a:ea typeface="+mj-ea"/>
                <a:cs typeface="Times New Roman" pitchFamily="18" charset="0"/>
              </a:rPr>
              <a:t>th</a:t>
            </a:r>
            <a:r>
              <a:rPr kumimoji="0" lang="en-US" altLang="ko-KR" sz="4400" dirty="0">
                <a:solidFill>
                  <a:srgbClr val="FF66FF"/>
                </a:solidFill>
                <a:latin typeface="+mj-ea"/>
                <a:ea typeface="+mj-ea"/>
                <a:cs typeface="Times New Roman" pitchFamily="18" charset="0"/>
              </a:rPr>
              <a:t> Industrial Revolution </a:t>
            </a:r>
          </a:p>
        </p:txBody>
      </p:sp>
      <p:sp>
        <p:nvSpPr>
          <p:cNvPr id="13" name="Text Box 13"/>
          <p:cNvSpPr txBox="1">
            <a:spLocks noChangeArrowheads="1"/>
          </p:cNvSpPr>
          <p:nvPr/>
        </p:nvSpPr>
        <p:spPr bwMode="auto">
          <a:xfrm>
            <a:off x="2883965" y="5559326"/>
            <a:ext cx="4164013" cy="461962"/>
          </a:xfrm>
          <a:prstGeom prst="rect">
            <a:avLst/>
          </a:prstGeom>
          <a:noFill/>
          <a:ln w="9525" algn="ctr">
            <a:noFill/>
            <a:miter lim="800000"/>
            <a:headEnd/>
            <a:tailEnd/>
          </a:ln>
        </p:spPr>
        <p:txBody>
          <a:bodyPr>
            <a:spAutoFit/>
          </a:bodyPr>
          <a:lstStyle/>
          <a:p>
            <a:pPr algn="ctr">
              <a:spcBef>
                <a:spcPct val="50000"/>
              </a:spcBef>
            </a:pPr>
            <a:r>
              <a:rPr lang="en-US" altLang="ko-KR" sz="2400" dirty="0" err="1">
                <a:solidFill>
                  <a:srgbClr val="FFFF00"/>
                </a:solidFill>
                <a:latin typeface="Segoe Script" panose="030B0504020000000003" pitchFamily="66" charset="0"/>
                <a:ea typeface="휴먼모음T" pitchFamily="18" charset="-127"/>
                <a:cs typeface="Times New Roman" pitchFamily="18" charset="0"/>
              </a:rPr>
              <a:t>Jaedong</a:t>
            </a:r>
            <a:r>
              <a:rPr lang="en-US" altLang="ko-KR" sz="2400" dirty="0">
                <a:solidFill>
                  <a:srgbClr val="FFFF00"/>
                </a:solidFill>
                <a:latin typeface="Segoe Script" panose="030B0504020000000003" pitchFamily="66" charset="0"/>
                <a:ea typeface="휴먼모음T" pitchFamily="18" charset="-127"/>
                <a:cs typeface="Times New Roman" pitchFamily="18" charset="0"/>
              </a:rPr>
              <a:t> LEE, </a:t>
            </a:r>
            <a:r>
              <a:rPr lang="en-US" altLang="ko-KR" sz="2400" dirty="0" err="1">
                <a:solidFill>
                  <a:srgbClr val="FFFF00"/>
                </a:solidFill>
                <a:latin typeface="Segoe Script" panose="030B0504020000000003" pitchFamily="66" charset="0"/>
                <a:ea typeface="휴먼모음T" pitchFamily="18" charset="-127"/>
                <a:cs typeface="Times New Roman" pitchFamily="18" charset="0"/>
              </a:rPr>
              <a:t>Ph.D</a:t>
            </a:r>
            <a:endParaRPr lang="en-US" altLang="ko-KR" sz="2400" dirty="0">
              <a:solidFill>
                <a:srgbClr val="FFFF00"/>
              </a:solidFill>
              <a:latin typeface="Segoe Script" panose="030B0504020000000003" pitchFamily="66" charset="0"/>
              <a:ea typeface="휴먼모음T" pitchFamily="18" charset="-127"/>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5004"/>
    </mc:Choice>
    <mc:Fallback xmlns="">
      <p:transition spd="slow" advTm="250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par>
                          <p:cTn id="12" fill="hold">
                            <p:stCondLst>
                              <p:cond delay="2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2"/>
                                        </p:tgtEl>
                                        <p:attrNameLst>
                                          <p:attrName>style.visibility</p:attrName>
                                        </p:attrNameLst>
                                      </p:cBhvr>
                                      <p:to>
                                        <p:strVal val="visible"/>
                                      </p:to>
                                    </p:set>
                                    <p:anim calcmode="discrete" valueType="clr">
                                      <p:cBhvr override="childStyle">
                                        <p:cTn id="15"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12"/>
                                        </p:tgtEl>
                                        <p:attrNameLst>
                                          <p:attrName>fillcolor</p:attrName>
                                        </p:attrNameLst>
                                      </p:cBhvr>
                                      <p:tavLst>
                                        <p:tav tm="0">
                                          <p:val>
                                            <p:clrVal>
                                              <a:schemeClr val="accent2"/>
                                            </p:clrVal>
                                          </p:val>
                                        </p:tav>
                                        <p:tav tm="50000">
                                          <p:val>
                                            <p:clrVal>
                                              <a:schemeClr val="hlink"/>
                                            </p:clrVal>
                                          </p:val>
                                        </p:tav>
                                      </p:tavLst>
                                    </p:anim>
                                    <p:set>
                                      <p:cBhvr>
                                        <p:cTn id="17" dur="500"/>
                                        <p:tgtEl>
                                          <p:spTgt spid="12"/>
                                        </p:tgtEl>
                                        <p:attrNameLst>
                                          <p:attrName>fill.type</p:attrName>
                                        </p:attrNameLst>
                                      </p:cBhvr>
                                      <p:to>
                                        <p:strVal val="solid"/>
                                      </p:to>
                                    </p:set>
                                  </p:childTnLst>
                                </p:cTn>
                              </p:par>
                            </p:childTnLst>
                          </p:cTn>
                        </p:par>
                        <p:par>
                          <p:cTn id="18" fill="hold">
                            <p:stCondLst>
                              <p:cond delay="1025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1"/>
                                          </p:val>
                                        </p:tav>
                                        <p:tav tm="100000">
                                          <p:val>
                                            <p:strVal val="#ppt_x"/>
                                          </p:val>
                                        </p:tav>
                                      </p:tavLst>
                                    </p:anim>
                                    <p:anim calcmode="lin" valueType="num">
                                      <p:cBhvr>
                                        <p:cTn id="23" dur="10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4250"/>
                            </p:stCondLst>
                            <p:childTnLst>
                              <p:par>
                                <p:cTn id="25" presetID="18" presetClass="entr" presetSubtype="1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4" name="제목 1">
            <a:extLst>
              <a:ext uri="{FF2B5EF4-FFF2-40B4-BE49-F238E27FC236}">
                <a16:creationId xmlns:a16="http://schemas.microsoft.com/office/drawing/2014/main" id="{702846DF-CBAA-4427-BE82-9498153AD4D3}"/>
              </a:ext>
            </a:extLst>
          </p:cNvPr>
          <p:cNvSpPr txBox="1">
            <a:spLocks/>
          </p:cNvSpPr>
          <p:nvPr/>
        </p:nvSpPr>
        <p:spPr bwMode="auto">
          <a:xfrm>
            <a:off x="532150" y="139244"/>
            <a:ext cx="8775472" cy="1171487"/>
          </a:xfrm>
          <a:prstGeom prst="rect">
            <a:avLst/>
          </a:prstGeom>
          <a:noFill/>
          <a:ln w="9525">
            <a:solidFill>
              <a:schemeClr val="accent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sz="2400" dirty="0">
                <a:solidFill>
                  <a:srgbClr val="0000FF"/>
                </a:solidFill>
              </a:rPr>
              <a:t>The age of </a:t>
            </a:r>
            <a:r>
              <a:rPr kumimoji="0" lang="en-US" altLang="ko-KR" sz="2400" dirty="0"/>
              <a:t>knowledge</a:t>
            </a:r>
            <a:r>
              <a:rPr kumimoji="0" lang="en-US" altLang="ko-KR" sz="2400" dirty="0">
                <a:solidFill>
                  <a:srgbClr val="0000FF"/>
                </a:solidFill>
              </a:rPr>
              <a:t> is gone</a:t>
            </a:r>
          </a:p>
          <a:p>
            <a:r>
              <a:rPr kumimoji="0" lang="en-US" altLang="ko-KR" sz="2400" dirty="0">
                <a:solidFill>
                  <a:srgbClr val="0000FF"/>
                </a:solidFill>
              </a:rPr>
              <a:t>&amp;</a:t>
            </a:r>
          </a:p>
          <a:p>
            <a:r>
              <a:rPr kumimoji="0" lang="en-US" altLang="ko-KR" sz="2400" dirty="0">
                <a:solidFill>
                  <a:srgbClr val="0000FF"/>
                </a:solidFill>
              </a:rPr>
              <a:t>the age of </a:t>
            </a:r>
            <a:r>
              <a:rPr kumimoji="0" lang="en-US" altLang="ko-KR" sz="2400" dirty="0"/>
              <a:t>learning</a:t>
            </a:r>
            <a:r>
              <a:rPr kumimoji="0" lang="en-US" altLang="ko-KR" sz="2400" dirty="0">
                <a:solidFill>
                  <a:srgbClr val="0000FF"/>
                </a:solidFill>
              </a:rPr>
              <a:t> is coming</a:t>
            </a:r>
            <a:endParaRPr kumimoji="0" lang="ko-KR" altLang="en-US" sz="2400" dirty="0">
              <a:solidFill>
                <a:srgbClr val="0000FF"/>
              </a:solidFill>
            </a:endParaRPr>
          </a:p>
        </p:txBody>
      </p:sp>
      <p:grpSp>
        <p:nvGrpSpPr>
          <p:cNvPr id="25" name="그룹 24"/>
          <p:cNvGrpSpPr/>
          <p:nvPr/>
        </p:nvGrpSpPr>
        <p:grpSpPr>
          <a:xfrm>
            <a:off x="384353" y="1418614"/>
            <a:ext cx="8923272" cy="2334551"/>
            <a:chOff x="-154004" y="690828"/>
            <a:chExt cx="9298006" cy="2844000"/>
          </a:xfrm>
        </p:grpSpPr>
        <p:sp>
          <p:nvSpPr>
            <p:cNvPr id="26" name="직사각형 25">
              <a:extLst>
                <a:ext uri="{FF2B5EF4-FFF2-40B4-BE49-F238E27FC236}">
                  <a16:creationId xmlns:a16="http://schemas.microsoft.com/office/drawing/2014/main" id="{307649F7-03B0-434D-9CA2-F4D7C39F5B20}"/>
                </a:ext>
              </a:extLst>
            </p:cNvPr>
            <p:cNvSpPr/>
            <p:nvPr/>
          </p:nvSpPr>
          <p:spPr>
            <a:xfrm>
              <a:off x="1819274" y="690828"/>
              <a:ext cx="7324725" cy="2844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pic>
          <p:nvPicPr>
            <p:cNvPr id="27" name="Picture 2" descr="Image result for 토마스 프레이">
              <a:extLst>
                <a:ext uri="{FF2B5EF4-FFF2-40B4-BE49-F238E27FC236}">
                  <a16:creationId xmlns:a16="http://schemas.microsoft.com/office/drawing/2014/main" id="{C3CB89ED-960F-4732-A031-0A8CEF35F8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90828"/>
              <a:ext cx="4723335" cy="2844000"/>
            </a:xfrm>
            <a:prstGeom prst="rect">
              <a:avLst/>
            </a:prstGeom>
            <a:noFill/>
            <a:extLst>
              <a:ext uri="{909E8E84-426E-40DD-AFC4-6F175D3DCCD1}">
                <a14:hiddenFill xmlns:a14="http://schemas.microsoft.com/office/drawing/2010/main">
                  <a:solidFill>
                    <a:srgbClr val="FFFFFF"/>
                  </a:solidFill>
                </a14:hiddenFill>
              </a:ext>
            </a:extLst>
          </p:spPr>
        </p:pic>
        <p:sp>
          <p:nvSpPr>
            <p:cNvPr id="28" name="직사각형 27">
              <a:extLst>
                <a:ext uri="{FF2B5EF4-FFF2-40B4-BE49-F238E27FC236}">
                  <a16:creationId xmlns:a16="http://schemas.microsoft.com/office/drawing/2014/main" id="{3596EE67-3015-42E9-AC5E-5A03676B541C}"/>
                </a:ext>
              </a:extLst>
            </p:cNvPr>
            <p:cNvSpPr/>
            <p:nvPr/>
          </p:nvSpPr>
          <p:spPr>
            <a:xfrm>
              <a:off x="-154004" y="690828"/>
              <a:ext cx="9298006" cy="2844000"/>
            </a:xfrm>
            <a:prstGeom prst="rect">
              <a:avLst/>
            </a:prstGeom>
            <a:gradFill>
              <a:gsLst>
                <a:gs pos="0">
                  <a:schemeClr val="tx1">
                    <a:alpha val="0"/>
                  </a:schemeClr>
                </a:gs>
                <a:gs pos="50000">
                  <a:schemeClr val="tx1"/>
                </a:gs>
                <a:gs pos="100000">
                  <a:schemeClr val="tx1"/>
                </a:gs>
              </a:gsLst>
              <a:lin ang="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9" name="직사각형 28">
              <a:extLst>
                <a:ext uri="{FF2B5EF4-FFF2-40B4-BE49-F238E27FC236}">
                  <a16:creationId xmlns:a16="http://schemas.microsoft.com/office/drawing/2014/main" id="{5FEE6588-B9D2-403E-A56D-B7B4C6416758}"/>
                </a:ext>
              </a:extLst>
            </p:cNvPr>
            <p:cNvSpPr/>
            <p:nvPr/>
          </p:nvSpPr>
          <p:spPr>
            <a:xfrm>
              <a:off x="4974543" y="961927"/>
              <a:ext cx="3818058" cy="2274463"/>
            </a:xfrm>
            <a:prstGeom prst="rect">
              <a:avLst/>
            </a:prstGeom>
          </p:spPr>
          <p:txBody>
            <a:bodyPr wrap="square" anchor="ctr">
              <a:noAutofit/>
            </a:bodyPr>
            <a:lstStyle/>
            <a:p>
              <a:pPr lvl="0" algn="ctr" fontAlgn="auto">
                <a:spcBef>
                  <a:spcPts val="0"/>
                </a:spcBef>
                <a:spcAft>
                  <a:spcPts val="0"/>
                </a:spcAft>
                <a:defRPr/>
              </a:pPr>
              <a:r>
                <a:rPr kumimoji="0" lang="en-US" altLang="ko-KR" sz="2000" kern="0" dirty="0">
                  <a:solidFill>
                    <a:prstClr val="white"/>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In the next 15 years, </a:t>
              </a:r>
              <a:r>
                <a:rPr kumimoji="0" lang="en-US" altLang="ko-KR" sz="2000" b="1" kern="0" dirty="0">
                  <a:solidFill>
                    <a:srgbClr val="FF0066"/>
                  </a:solidFill>
                  <a:effectLst>
                    <a:outerShdw blurRad="38100" dist="38100" dir="2700000" algn="tl">
                      <a:srgbClr val="000000">
                        <a:alpha val="43137"/>
                      </a:srgbClr>
                    </a:outerShdw>
                  </a:effectLst>
                  <a:latin typeface="맑은 고딕" panose="020B0503020000020004" pitchFamily="50" charset="-127"/>
                  <a:ea typeface="맑은 고딕" panose="020B0503020000020004" pitchFamily="50" charset="-127"/>
                </a:rPr>
                <a:t>about half of the universities will close.</a:t>
              </a:r>
              <a:endParaRPr kumimoji="0" lang="en-US" altLang="ko-KR" sz="2000" b="1" i="0" u="none" strike="noStrike" kern="0" cap="none" normalizeH="0" baseline="0" noProof="0" dirty="0">
                <a:ln>
                  <a:noFill/>
                </a:ln>
                <a:solidFill>
                  <a:srgbClr val="FF0066"/>
                </a:solidFill>
                <a:effectLst>
                  <a:outerShdw blurRad="38100" dist="38100" dir="2700000" algn="tl">
                    <a:srgbClr val="000000">
                      <a:alpha val="43137"/>
                    </a:srgbClr>
                  </a:outerShdw>
                </a:effectLst>
                <a:uLnTx/>
                <a:uFillTx/>
                <a:latin typeface="맑은 고딕" panose="020B0503020000020004" pitchFamily="50" charset="-127"/>
                <a:ea typeface="맑은 고딕" panose="020B0503020000020004" pitchFamily="50" charset="-127"/>
              </a:endParaRP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 </a:t>
              </a:r>
              <a:r>
                <a:rPr kumimoji="0" lang="en-US" altLang="ko-KR" sz="2000" kern="0" noProof="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Thomas Frey</a:t>
              </a:r>
              <a:r>
                <a:rPr kumimoji="0" lang="ko-KR" altLang="en-US"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 </a:t>
              </a:r>
              <a:r>
                <a:rPr kumimoji="0" lang="en-US" altLang="ko-KR"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a:t>
              </a:r>
            </a:p>
          </p:txBody>
        </p:sp>
      </p:grpSp>
      <p:grpSp>
        <p:nvGrpSpPr>
          <p:cNvPr id="30" name="그룹 29"/>
          <p:cNvGrpSpPr/>
          <p:nvPr/>
        </p:nvGrpSpPr>
        <p:grpSpPr>
          <a:xfrm>
            <a:off x="532153" y="3861048"/>
            <a:ext cx="8775473" cy="2596340"/>
            <a:chOff x="-3" y="3653019"/>
            <a:chExt cx="9144003" cy="2844000"/>
          </a:xfrm>
        </p:grpSpPr>
        <p:sp>
          <p:nvSpPr>
            <p:cNvPr id="31" name="직사각형 30">
              <a:extLst>
                <a:ext uri="{FF2B5EF4-FFF2-40B4-BE49-F238E27FC236}">
                  <a16:creationId xmlns:a16="http://schemas.microsoft.com/office/drawing/2014/main" id="{307649F7-03B0-434D-9CA2-F4D7C39F5B20}"/>
                </a:ext>
              </a:extLst>
            </p:cNvPr>
            <p:cNvSpPr/>
            <p:nvPr/>
          </p:nvSpPr>
          <p:spPr>
            <a:xfrm>
              <a:off x="0" y="3653019"/>
              <a:ext cx="8160617" cy="2844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pic>
          <p:nvPicPr>
            <p:cNvPr id="32" name="Picture 4" descr="Image result for 클라우스 슈밥">
              <a:extLst>
                <a:ext uri="{FF2B5EF4-FFF2-40B4-BE49-F238E27FC236}">
                  <a16:creationId xmlns:a16="http://schemas.microsoft.com/office/drawing/2014/main" id="{27981BC6-B6F4-41D8-ABD3-76F7D4DD07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335" y="3653019"/>
              <a:ext cx="4420665" cy="2844000"/>
            </a:xfrm>
            <a:prstGeom prst="rect">
              <a:avLst/>
            </a:prstGeom>
            <a:noFill/>
            <a:extLst>
              <a:ext uri="{909E8E84-426E-40DD-AFC4-6F175D3DCCD1}">
                <a14:hiddenFill xmlns:a14="http://schemas.microsoft.com/office/drawing/2010/main">
                  <a:solidFill>
                    <a:srgbClr val="FFFFFF"/>
                  </a:solidFill>
                </a14:hiddenFill>
              </a:ext>
            </a:extLst>
          </p:spPr>
        </p:pic>
        <p:sp>
          <p:nvSpPr>
            <p:cNvPr id="33" name="직사각형 32">
              <a:extLst>
                <a:ext uri="{FF2B5EF4-FFF2-40B4-BE49-F238E27FC236}">
                  <a16:creationId xmlns:a16="http://schemas.microsoft.com/office/drawing/2014/main" id="{3596EE67-3015-42E9-AC5E-5A03676B541C}"/>
                </a:ext>
              </a:extLst>
            </p:cNvPr>
            <p:cNvSpPr/>
            <p:nvPr/>
          </p:nvSpPr>
          <p:spPr>
            <a:xfrm flipH="1">
              <a:off x="-3" y="3653019"/>
              <a:ext cx="9144002" cy="2844000"/>
            </a:xfrm>
            <a:prstGeom prst="rect">
              <a:avLst/>
            </a:prstGeom>
            <a:gradFill>
              <a:gsLst>
                <a:gs pos="0">
                  <a:schemeClr val="tx1">
                    <a:alpha val="0"/>
                  </a:schemeClr>
                </a:gs>
                <a:gs pos="50000">
                  <a:schemeClr val="tx1"/>
                </a:gs>
                <a:gs pos="100000">
                  <a:schemeClr val="tx1"/>
                </a:gs>
              </a:gsLst>
              <a:lin ang="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4" name="직사각형 33">
              <a:extLst>
                <a:ext uri="{FF2B5EF4-FFF2-40B4-BE49-F238E27FC236}">
                  <a16:creationId xmlns:a16="http://schemas.microsoft.com/office/drawing/2014/main" id="{2513887B-FA0C-4FE0-8E01-EA0421DBDE45}"/>
                </a:ext>
              </a:extLst>
            </p:cNvPr>
            <p:cNvSpPr/>
            <p:nvPr/>
          </p:nvSpPr>
          <p:spPr>
            <a:xfrm>
              <a:off x="184935" y="4013165"/>
              <a:ext cx="5511015" cy="2067225"/>
            </a:xfrm>
            <a:prstGeom prst="rect">
              <a:avLst/>
            </a:prstGeom>
          </p:spPr>
          <p:txBody>
            <a:bodyPr wrap="square" anchor="ctr">
              <a:noAutofit/>
            </a:bodyPr>
            <a:lstStyle/>
            <a:p>
              <a:pPr lvl="0" algn="ctr" fontAlgn="auto">
                <a:spcBef>
                  <a:spcPts val="0"/>
                </a:spcBef>
                <a:spcAft>
                  <a:spcPts val="0"/>
                </a:spcAft>
                <a:defRPr/>
              </a:pPr>
              <a:r>
                <a:rPr kumimoji="0" lang="en-US" altLang="ko-KR" sz="2000" b="1" kern="0" dirty="0">
                  <a:solidFill>
                    <a:srgbClr val="66FFFF"/>
                  </a:solidFill>
                  <a:effectLst>
                    <a:outerShdw blurRad="38100" dist="38100" dir="2700000" algn="tl">
                      <a:srgbClr val="000000">
                        <a:alpha val="43137"/>
                      </a:srgbClr>
                    </a:outerShdw>
                  </a:effectLst>
                  <a:latin typeface="맑은 고딕"/>
                  <a:ea typeface="맑은 고딕" panose="020B0503020000020004" pitchFamily="50" charset="-127"/>
                </a:rPr>
                <a:t>Sixty-five percent of the jobs</a:t>
              </a:r>
              <a:r>
                <a:rPr kumimoji="0" lang="en-US" altLang="ko-KR" sz="2000" b="1" kern="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 </a:t>
              </a:r>
              <a:r>
                <a:rPr kumimoji="0" lang="en-US" altLang="ko-KR" sz="2000" kern="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that elementary school students will have today </a:t>
              </a:r>
              <a:r>
                <a:rPr kumimoji="0" lang="en-US" altLang="ko-KR" sz="2000" b="1" kern="0" dirty="0">
                  <a:solidFill>
                    <a:srgbClr val="66FFFF"/>
                  </a:solidFill>
                  <a:effectLst>
                    <a:outerShdw blurRad="38100" dist="38100" dir="2700000" algn="tl">
                      <a:srgbClr val="000000">
                        <a:alpha val="43137"/>
                      </a:srgbClr>
                    </a:outerShdw>
                  </a:effectLst>
                  <a:latin typeface="맑은 고딕"/>
                  <a:ea typeface="맑은 고딕" panose="020B0503020000020004" pitchFamily="50" charset="-127"/>
                </a:rPr>
                <a:t>will be completely new jobs that do not exist.</a:t>
              </a:r>
              <a:endParaRPr kumimoji="0" lang="en-US" altLang="ko-KR" sz="2000" b="1" i="0" u="none" strike="noStrike" kern="0" cap="none" normalizeH="0" baseline="0" noProof="0" dirty="0">
                <a:ln>
                  <a:noFill/>
                </a:ln>
                <a:solidFill>
                  <a:srgbClr val="66FFFF"/>
                </a:solidFill>
                <a:effectLst>
                  <a:outerShdw blurRad="38100" dist="38100" dir="2700000" algn="tl">
                    <a:srgbClr val="000000">
                      <a:alpha val="43137"/>
                    </a:srgbClr>
                  </a:outerShdw>
                </a:effectLst>
                <a:uLnTx/>
                <a:uFillTx/>
                <a:latin typeface="맑은 고딕"/>
                <a:ea typeface="맑은 고딕" panose="020B0503020000020004" pitchFamily="50" charset="-127"/>
              </a:endParaRP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 WEF </a:t>
              </a:r>
              <a:r>
                <a:rPr kumimoji="0" lang="en-US" altLang="ko-KR" sz="2000" kern="0" noProof="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report</a:t>
              </a:r>
              <a:r>
                <a:rPr kumimoji="0" lang="ko-KR" altLang="en-US"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 </a:t>
              </a:r>
              <a:r>
                <a:rPr kumimoji="0" lang="en-US" altLang="ko-KR" sz="2000" b="0" i="0" u="none" strike="noStrike" kern="0" cap="none"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rPr>
                <a:t>-</a:t>
              </a:r>
            </a:p>
          </p:txBody>
        </p:sp>
      </p:grpSp>
    </p:spTree>
    <p:extLst>
      <p:ext uri="{BB962C8B-B14F-4D97-AF65-F5344CB8AC3E}">
        <p14:creationId xmlns:p14="http://schemas.microsoft.com/office/powerpoint/2010/main" val="41799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250"/>
                                        <p:tgtEl>
                                          <p:spTgt spid="25"/>
                                        </p:tgtEl>
                                      </p:cBhvr>
                                    </p:animEffect>
                                  </p:childTnLst>
                                </p:cTn>
                              </p:par>
                              <p:par>
                                <p:cTn id="8" presetID="22" presetClass="entr" presetSubtype="2"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right)">
                                      <p:cBhvr>
                                        <p:cTn id="10"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3"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705975" y="0"/>
            <a:ext cx="2000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2050" name="Picture 2" descr="4차 산업혁명시대 사라질 일자리 vs 살아남을 일자리 | 한경닷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632" y="1556792"/>
            <a:ext cx="640871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08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8"/>
          <p:cNvSpPr/>
          <p:nvPr/>
        </p:nvSpPr>
        <p:spPr>
          <a:xfrm>
            <a:off x="3344060" y="1319524"/>
            <a:ext cx="3035430" cy="1987954"/>
          </a:xfrm>
          <a:prstGeom prst="ellipse">
            <a:avLst/>
          </a:prstGeom>
          <a:gradFill flip="none" rotWithShape="1">
            <a:gsLst>
              <a:gs pos="0">
                <a:srgbClr val="FFFF00"/>
              </a:gs>
              <a:gs pos="21000">
                <a:srgbClr val="FFFF80">
                  <a:alpha val="79000"/>
                </a:srgbClr>
              </a:gs>
              <a:gs pos="74000">
                <a:sysClr val="window" lastClr="FFFFFF">
                  <a:alpha val="0"/>
                </a:sysClr>
              </a:gs>
            </a:gsLst>
            <a:path path="circle">
              <a:fillToRect l="50000" t="50000" r="50000" b="50000"/>
            </a:path>
            <a:tileRect/>
          </a:gradFill>
          <a:ln w="12700" cap="flat" cmpd="sng" algn="ctr">
            <a:noFill/>
            <a:prstDash val="solid"/>
            <a:miter lim="800000"/>
          </a:ln>
          <a:effectLst/>
        </p:spPr>
        <p:txBody>
          <a:bodyPr rtlCol="0" anchor="ctr"/>
          <a:lstStyle/>
          <a:p>
            <a:pPr algn="ctr" fontAlgn="auto" latinLnBrk="0">
              <a:spcBef>
                <a:spcPts val="0"/>
              </a:spcBef>
              <a:spcAft>
                <a:spcPts val="0"/>
              </a:spcAft>
              <a:defRPr/>
            </a:pPr>
            <a:endParaRPr kumimoji="0" lang="ko-KR" altLang="en-US" b="1" kern="0">
              <a:solidFill>
                <a:prstClr val="white"/>
              </a:solidFill>
              <a:latin typeface="맑은 고딕"/>
              <a:ea typeface="맑은 고딕" panose="020B0503020000020004" pitchFamily="50" charset="-127"/>
            </a:endParaRPr>
          </a:p>
        </p:txBody>
      </p:sp>
      <p:sp>
        <p:nvSpPr>
          <p:cNvPr id="34" name="아래로 구부러진 화살표 7"/>
          <p:cNvSpPr/>
          <p:nvPr/>
        </p:nvSpPr>
        <p:spPr>
          <a:xfrm flipH="1">
            <a:off x="3022879" y="1230287"/>
            <a:ext cx="3582187" cy="513351"/>
          </a:xfrm>
          <a:prstGeom prst="curvedDownArrow">
            <a:avLst>
              <a:gd name="adj1" fmla="val 32230"/>
              <a:gd name="adj2" fmla="val 99978"/>
              <a:gd name="adj3" fmla="val 34182"/>
            </a:avLst>
          </a:prstGeom>
          <a:solidFill>
            <a:schemeClr val="bg1">
              <a:lumMod val="85000"/>
            </a:schemeClr>
          </a:solidFill>
          <a:ln w="3175" cap="flat" cmpd="sng" algn="ctr">
            <a:solidFill>
              <a:schemeClr val="bg1"/>
            </a:solid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endParaRPr kumimoji="0" lang="ko-KR" altLang="en-US" kern="0">
              <a:solidFill>
                <a:sysClr val="windowText" lastClr="000000"/>
              </a:solidFill>
              <a:latin typeface="맑은 고딕"/>
              <a:ea typeface="맑은 고딕" panose="020B0503020000020004" pitchFamily="50" charset="-127"/>
            </a:endParaRPr>
          </a:p>
        </p:txBody>
      </p:sp>
      <p:sp>
        <p:nvSpPr>
          <p:cNvPr id="33" name="아래로 구부러진 화살표 7"/>
          <p:cNvSpPr/>
          <p:nvPr/>
        </p:nvSpPr>
        <p:spPr>
          <a:xfrm rot="10800000" flipH="1">
            <a:off x="3188951" y="2892795"/>
            <a:ext cx="3582187" cy="513351"/>
          </a:xfrm>
          <a:prstGeom prst="curvedDownArrow">
            <a:avLst>
              <a:gd name="adj1" fmla="val 32230"/>
              <a:gd name="adj2" fmla="val 99978"/>
              <a:gd name="adj3" fmla="val 34182"/>
            </a:avLst>
          </a:prstGeom>
          <a:solidFill>
            <a:schemeClr val="bg1">
              <a:lumMod val="85000"/>
            </a:schemeClr>
          </a:solidFill>
          <a:ln w="3175" cap="flat" cmpd="sng" algn="ctr">
            <a:solidFill>
              <a:schemeClr val="bg1"/>
            </a:solid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endParaRPr kumimoji="0" lang="ko-KR" altLang="en-US" kern="0">
              <a:solidFill>
                <a:sysClr val="windowText" lastClr="000000"/>
              </a:solidFill>
              <a:latin typeface="맑은 고딕"/>
              <a:ea typeface="맑은 고딕" panose="020B0503020000020004" pitchFamily="50" charset="-127"/>
            </a:endParaRPr>
          </a:p>
        </p:txBody>
      </p:sp>
      <p:sp>
        <p:nvSpPr>
          <p:cNvPr id="2" name="제목 1"/>
          <p:cNvSpPr>
            <a:spLocks noGrp="1"/>
          </p:cNvSpPr>
          <p:nvPr>
            <p:ph type="title"/>
          </p:nvPr>
        </p:nvSpPr>
        <p:spPr>
          <a:xfrm>
            <a:off x="543586" y="239209"/>
            <a:ext cx="8500277" cy="552128"/>
          </a:xfrm>
          <a:ln>
            <a:solidFill>
              <a:srgbClr val="66FFFF"/>
            </a:solidFill>
          </a:ln>
        </p:spPr>
        <p:txBody>
          <a:bodyPr/>
          <a:lstStyle/>
          <a:p>
            <a:r>
              <a:rPr lang="en-US" altLang="ko-KR" sz="2000" b="1" dirty="0">
                <a:solidFill>
                  <a:srgbClr val="6600FF"/>
                </a:solidFill>
              </a:rPr>
              <a:t>The source of jobs </a:t>
            </a:r>
            <a:r>
              <a:rPr lang="en-US" altLang="ko-KR" sz="2000" b="1" dirty="0"/>
              <a:t>is technological innovation and human needs</a:t>
            </a:r>
            <a:endParaRPr lang="ko-KR" altLang="en-US" sz="2000" b="1" dirty="0"/>
          </a:p>
        </p:txBody>
      </p:sp>
      <p:sp>
        <p:nvSpPr>
          <p:cNvPr id="3" name="슬라이드 번호 개체 틀 2"/>
          <p:cNvSpPr>
            <a:spLocks noGrp="1"/>
          </p:cNvSpPr>
          <p:nvPr>
            <p:ph type="sldNum" sz="quarter" idx="12"/>
          </p:nvPr>
        </p:nvSpPr>
        <p:spPr/>
        <p:txBody>
          <a:bodyPr/>
          <a:lstStyle/>
          <a:p>
            <a:pPr>
              <a:defRPr/>
            </a:pPr>
            <a:fld id="{8228DE46-88C1-4731-B7F4-BA859C5B03AD}" type="slidenum">
              <a:rPr lang="ko-KR" altLang="en-US" sz="700">
                <a:solidFill>
                  <a:prstClr val="white">
                    <a:lumMod val="65000"/>
                  </a:prstClr>
                </a:solidFill>
                <a:latin typeface="맑은 고딕"/>
                <a:ea typeface="맑은 고딕" panose="020B0503020000020004" pitchFamily="50" charset="-127"/>
              </a:rPr>
              <a:pPr>
                <a:defRPr/>
              </a:pPr>
              <a:t>22</a:t>
            </a:fld>
            <a:endParaRPr lang="ko-KR" altLang="en-US" sz="700">
              <a:solidFill>
                <a:prstClr val="white">
                  <a:lumMod val="65000"/>
                </a:prstClr>
              </a:solidFill>
              <a:latin typeface="맑은 고딕"/>
              <a:ea typeface="맑은 고딕" panose="020B0503020000020004" pitchFamily="50" charset="-127"/>
            </a:endParaRPr>
          </a:p>
        </p:txBody>
      </p:sp>
      <p:sp>
        <p:nvSpPr>
          <p:cNvPr id="23" name="타원 22"/>
          <p:cNvSpPr/>
          <p:nvPr/>
        </p:nvSpPr>
        <p:spPr>
          <a:xfrm>
            <a:off x="2674548" y="1734533"/>
            <a:ext cx="1157938" cy="1157938"/>
          </a:xfrm>
          <a:prstGeom prst="ellipse">
            <a:avLst/>
          </a:prstGeom>
          <a:solidFill>
            <a:srgbClr val="C00000"/>
          </a:solidFill>
          <a:ln w="6350" cap="flat" cmpd="sng" algn="ctr">
            <a:solidFill>
              <a:schemeClr val="bg1"/>
            </a:solidFill>
            <a:prstDash val="solid"/>
            <a:miter lim="800000"/>
          </a:ln>
          <a:effectLst/>
        </p:spPr>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b="1" kern="0" spc="-150" dirty="0">
                <a:solidFill>
                  <a:srgbClr val="FFFF00"/>
                </a:solidFill>
                <a:latin typeface="맑은 고딕"/>
                <a:ea typeface="맑은 고딕" panose="020B0503020000020004" pitchFamily="50" charset="-127"/>
                <a:sym typeface="Wingdings" pitchFamily="2" charset="2"/>
              </a:rPr>
              <a:t>Supply</a:t>
            </a:r>
          </a:p>
          <a:p>
            <a:pPr algn="ctr" latinLnBrk="0">
              <a:defRPr/>
            </a:pPr>
            <a:r>
              <a:rPr lang="en-US" altLang="ko-KR" sz="1200" kern="0" dirty="0">
                <a:solidFill>
                  <a:prstClr val="white"/>
                </a:solidFill>
                <a:latin typeface="맑은 고딕"/>
                <a:ea typeface="맑은 고딕" panose="020B0503020000020004" pitchFamily="50" charset="-127"/>
                <a:sym typeface="Wingdings" pitchFamily="2" charset="2"/>
              </a:rPr>
              <a:t>production</a:t>
            </a:r>
            <a:endParaRPr lang="ko-KR" altLang="en-US" sz="1200" kern="0" dirty="0">
              <a:solidFill>
                <a:prstClr val="white"/>
              </a:solidFill>
              <a:latin typeface="맑은 고딕"/>
              <a:ea typeface="맑은 고딕" panose="020B0503020000020004" pitchFamily="50" charset="-127"/>
              <a:sym typeface="Wingdings" pitchFamily="2" charset="2"/>
            </a:endParaRPr>
          </a:p>
        </p:txBody>
      </p:sp>
      <p:sp>
        <p:nvSpPr>
          <p:cNvPr id="24" name="타원 23"/>
          <p:cNvSpPr/>
          <p:nvPr/>
        </p:nvSpPr>
        <p:spPr>
          <a:xfrm>
            <a:off x="5976783" y="1734533"/>
            <a:ext cx="1157938" cy="1157938"/>
          </a:xfrm>
          <a:prstGeom prst="ellipse">
            <a:avLst/>
          </a:prstGeom>
          <a:solidFill>
            <a:srgbClr val="002060"/>
          </a:solidFill>
          <a:ln w="6350" cap="flat" cmpd="sng" algn="ctr">
            <a:solidFill>
              <a:schemeClr val="bg1"/>
            </a:solidFill>
            <a:prstDash val="solid"/>
            <a:miter lim="800000"/>
          </a:ln>
          <a:effectLst/>
        </p:spPr>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b="1" kern="0" spc="-150" dirty="0">
                <a:solidFill>
                  <a:srgbClr val="FFFF00"/>
                </a:solidFill>
                <a:latin typeface="맑은 고딕"/>
                <a:ea typeface="맑은 고딕" panose="020B0503020000020004" pitchFamily="50" charset="-127"/>
                <a:sym typeface="Wingdings" pitchFamily="2" charset="2"/>
              </a:rPr>
              <a:t>Demand</a:t>
            </a:r>
          </a:p>
          <a:p>
            <a:pPr algn="ctr" latinLnBrk="0">
              <a:defRPr/>
            </a:pPr>
            <a:r>
              <a:rPr lang="en-US" altLang="ko-KR" sz="1050" kern="0" dirty="0">
                <a:solidFill>
                  <a:prstClr val="white"/>
                </a:solidFill>
                <a:latin typeface="맑은 고딕"/>
                <a:ea typeface="맑은 고딕" panose="020B0503020000020004" pitchFamily="50" charset="-127"/>
                <a:sym typeface="Wingdings" pitchFamily="2" charset="2"/>
              </a:rPr>
              <a:t>consumption</a:t>
            </a:r>
            <a:endParaRPr lang="ko-KR" altLang="en-US" sz="1050" kern="0" dirty="0">
              <a:solidFill>
                <a:prstClr val="white"/>
              </a:solidFill>
              <a:latin typeface="맑은 고딕"/>
              <a:ea typeface="맑은 고딕" panose="020B0503020000020004" pitchFamily="50" charset="-127"/>
              <a:sym typeface="Wingdings" pitchFamily="2" charset="2"/>
            </a:endParaRPr>
          </a:p>
        </p:txBody>
      </p:sp>
      <p:sp>
        <p:nvSpPr>
          <p:cNvPr id="25" name="위쪽 화살표 24"/>
          <p:cNvSpPr/>
          <p:nvPr/>
        </p:nvSpPr>
        <p:spPr>
          <a:xfrm rot="5400000">
            <a:off x="2047774" y="1900501"/>
            <a:ext cx="427550" cy="825998"/>
          </a:xfrm>
          <a:prstGeom prst="upArrow">
            <a:avLst>
              <a:gd name="adj1" fmla="val 41650"/>
              <a:gd name="adj2" fmla="val 51439"/>
            </a:avLst>
          </a:prstGeom>
          <a:gradFill flip="none" rotWithShape="1">
            <a:gsLst>
              <a:gs pos="0">
                <a:srgbClr val="FFFFCC"/>
              </a:gs>
              <a:gs pos="100000">
                <a:srgbClr val="C00000"/>
              </a:gs>
            </a:gsLst>
            <a:lin ang="162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26" name="모서리가 둥근 직사각형 25"/>
          <p:cNvSpPr/>
          <p:nvPr/>
        </p:nvSpPr>
        <p:spPr>
          <a:xfrm>
            <a:off x="669132" y="1490808"/>
            <a:ext cx="1163097" cy="1645389"/>
          </a:xfrm>
          <a:prstGeom prst="roundRect">
            <a:avLst/>
          </a:prstGeom>
          <a:solidFill>
            <a:srgbClr val="FFFFCC"/>
          </a:solidFill>
          <a:ln w="28575">
            <a:noFill/>
          </a:ln>
        </p:spPr>
        <p:txBody>
          <a:bodyPr wrap="none" anchor="ctr">
            <a:noAutofit/>
          </a:bodyPr>
          <a:lstStyle/>
          <a:p>
            <a:pPr algn="ctr" fontAlgn="auto" latinLnBrk="0">
              <a:spcBef>
                <a:spcPts val="0"/>
              </a:spcBef>
              <a:spcAft>
                <a:spcPts val="0"/>
              </a:spcAft>
              <a:defRPr/>
            </a:pPr>
            <a:r>
              <a:rPr kumimoji="0" lang="en-US" altLang="ko-KR" sz="2000" b="1" kern="0" spc="-150" dirty="0">
                <a:solidFill>
                  <a:srgbClr val="C00000"/>
                </a:solidFill>
                <a:latin typeface="맑은 고딕"/>
                <a:ea typeface="맑은 고딕" panose="020B0503020000020004" pitchFamily="50" charset="-127"/>
              </a:rPr>
              <a:t>Human</a:t>
            </a:r>
          </a:p>
          <a:p>
            <a:pPr algn="ctr" fontAlgn="auto" latinLnBrk="0">
              <a:spcBef>
                <a:spcPts val="0"/>
              </a:spcBef>
              <a:spcAft>
                <a:spcPts val="0"/>
              </a:spcAft>
              <a:defRPr/>
            </a:pPr>
            <a:r>
              <a:rPr kumimoji="0" lang="en-US" altLang="ko-KR" sz="2000" b="1" kern="0" spc="-150" dirty="0">
                <a:solidFill>
                  <a:srgbClr val="C00000"/>
                </a:solidFill>
                <a:latin typeface="맑은 고딕"/>
                <a:ea typeface="맑은 고딕" panose="020B0503020000020004" pitchFamily="50" charset="-127"/>
              </a:rPr>
              <a:t>+</a:t>
            </a:r>
          </a:p>
          <a:p>
            <a:pPr algn="ctr" fontAlgn="auto" latinLnBrk="0">
              <a:spcBef>
                <a:spcPts val="0"/>
              </a:spcBef>
              <a:spcAft>
                <a:spcPts val="0"/>
              </a:spcAft>
              <a:defRPr/>
            </a:pPr>
            <a:r>
              <a:rPr kumimoji="0" lang="en-US" altLang="ko-KR" sz="2000" b="1" kern="0" spc="-150" dirty="0">
                <a:solidFill>
                  <a:srgbClr val="C00000"/>
                </a:solidFill>
                <a:latin typeface="맑은 고딕"/>
                <a:ea typeface="맑은 고딕" panose="020B0503020000020004" pitchFamily="50" charset="-127"/>
              </a:rPr>
              <a:t>Technology</a:t>
            </a:r>
          </a:p>
        </p:txBody>
      </p:sp>
      <p:sp>
        <p:nvSpPr>
          <p:cNvPr id="27" name="위쪽 화살표 26"/>
          <p:cNvSpPr/>
          <p:nvPr/>
        </p:nvSpPr>
        <p:spPr>
          <a:xfrm rot="16200000" flipH="1">
            <a:off x="7333945" y="1900502"/>
            <a:ext cx="427550" cy="825998"/>
          </a:xfrm>
          <a:prstGeom prst="upArrow">
            <a:avLst>
              <a:gd name="adj1" fmla="val 41650"/>
              <a:gd name="adj2" fmla="val 51439"/>
            </a:avLst>
          </a:prstGeom>
          <a:gradFill flip="none" rotWithShape="1">
            <a:gsLst>
              <a:gs pos="0">
                <a:srgbClr val="FFFFCC"/>
              </a:gs>
              <a:gs pos="82000">
                <a:srgbClr val="002060"/>
              </a:gs>
            </a:gsLst>
            <a:lin ang="162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28" name="모서리가 둥근 직사각형 27"/>
          <p:cNvSpPr/>
          <p:nvPr/>
        </p:nvSpPr>
        <p:spPr>
          <a:xfrm>
            <a:off x="7960720" y="1490808"/>
            <a:ext cx="1163097" cy="1645389"/>
          </a:xfrm>
          <a:prstGeom prst="roundRect">
            <a:avLst/>
          </a:prstGeom>
          <a:solidFill>
            <a:srgbClr val="FFFFCC"/>
          </a:solidFill>
          <a:ln w="28575">
            <a:noFill/>
          </a:ln>
        </p:spPr>
        <p:txBody>
          <a:bodyPr wrap="none" anchor="ctr">
            <a:noAutofit/>
          </a:bodyPr>
          <a:lstStyle/>
          <a:p>
            <a:pPr algn="ctr" fontAlgn="auto" latinLnBrk="0">
              <a:spcBef>
                <a:spcPts val="0"/>
              </a:spcBef>
              <a:spcAft>
                <a:spcPts val="0"/>
              </a:spcAft>
              <a:defRPr/>
            </a:pPr>
            <a:r>
              <a:rPr kumimoji="0" lang="en-US" altLang="ko-KR" sz="2000" b="1" kern="0" spc="-150" dirty="0">
                <a:solidFill>
                  <a:srgbClr val="002060"/>
                </a:solidFill>
                <a:latin typeface="맑은 고딕"/>
                <a:ea typeface="맑은 고딕" panose="020B0503020000020004" pitchFamily="50" charset="-127"/>
              </a:rPr>
              <a:t>Desire</a:t>
            </a:r>
          </a:p>
          <a:p>
            <a:pPr algn="ctr" fontAlgn="auto" latinLnBrk="0">
              <a:spcBef>
                <a:spcPts val="0"/>
              </a:spcBef>
              <a:spcAft>
                <a:spcPts val="0"/>
              </a:spcAft>
              <a:defRPr/>
            </a:pPr>
            <a:r>
              <a:rPr kumimoji="0" lang="en-US" altLang="ko-KR" sz="2000" b="1" kern="0" spc="-150" dirty="0">
                <a:solidFill>
                  <a:srgbClr val="002060"/>
                </a:solidFill>
                <a:latin typeface="맑은 고딕"/>
                <a:ea typeface="맑은 고딕" panose="020B0503020000020004" pitchFamily="50" charset="-127"/>
              </a:rPr>
              <a:t>+</a:t>
            </a:r>
          </a:p>
          <a:p>
            <a:pPr algn="ctr" fontAlgn="auto" latinLnBrk="0">
              <a:spcBef>
                <a:spcPts val="0"/>
              </a:spcBef>
              <a:spcAft>
                <a:spcPts val="0"/>
              </a:spcAft>
              <a:defRPr/>
            </a:pPr>
            <a:r>
              <a:rPr kumimoji="0" lang="en-US" altLang="ko-KR" sz="2000" b="1" kern="0" spc="-150" dirty="0">
                <a:solidFill>
                  <a:srgbClr val="002060"/>
                </a:solidFill>
                <a:latin typeface="맑은 고딕"/>
                <a:ea typeface="맑은 고딕" panose="020B0503020000020004" pitchFamily="50" charset="-127"/>
              </a:rPr>
              <a:t>Ability</a:t>
            </a:r>
          </a:p>
        </p:txBody>
      </p:sp>
      <p:sp>
        <p:nvSpPr>
          <p:cNvPr id="37" name="직사각형 36"/>
          <p:cNvSpPr/>
          <p:nvPr/>
        </p:nvSpPr>
        <p:spPr>
          <a:xfrm>
            <a:off x="4046055" y="2133388"/>
            <a:ext cx="1765696" cy="400110"/>
          </a:xfrm>
          <a:prstGeom prst="rect">
            <a:avLst/>
          </a:prstGeom>
        </p:spPr>
        <p:txBody>
          <a:bodyPr wrap="square">
            <a:spAutoFit/>
          </a:bodyPr>
          <a:lstStyle/>
          <a:p>
            <a:pPr algn="ctr" fontAlgn="auto">
              <a:spcBef>
                <a:spcPts val="0"/>
              </a:spcBef>
              <a:spcAft>
                <a:spcPts val="0"/>
              </a:spcAft>
              <a:defRPr/>
            </a:pPr>
            <a:r>
              <a:rPr kumimoji="0" lang="en-US" altLang="ko-KR" sz="2000" b="1" spc="-150" dirty="0">
                <a:solidFill>
                  <a:prstClr val="black"/>
                </a:solidFill>
                <a:latin typeface="맑은 고딕"/>
                <a:ea typeface="맑은 고딕" panose="020B0503020000020004" pitchFamily="50" charset="-127"/>
              </a:rPr>
              <a:t>Source of Jobs</a:t>
            </a:r>
            <a:endParaRPr kumimoji="0" lang="ko-KR" altLang="en-US" sz="2000" b="1" spc="-150" dirty="0">
              <a:solidFill>
                <a:prstClr val="black"/>
              </a:solidFill>
              <a:latin typeface="맑은 고딕"/>
              <a:ea typeface="맑은 고딕" panose="020B0503020000020004" pitchFamily="50" charset="-127"/>
            </a:endParaRPr>
          </a:p>
        </p:txBody>
      </p:sp>
      <p:sp>
        <p:nvSpPr>
          <p:cNvPr id="39" name="TextBox 38"/>
          <p:cNvSpPr txBox="1"/>
          <p:nvPr/>
        </p:nvSpPr>
        <p:spPr>
          <a:xfrm>
            <a:off x="3210658" y="4097663"/>
            <a:ext cx="3758566" cy="530180"/>
          </a:xfrm>
          <a:prstGeom prst="roundRect">
            <a:avLst/>
          </a:prstGeom>
          <a:solidFill>
            <a:srgbClr val="79A8B2">
              <a:alpha val="93000"/>
            </a:srgbClr>
          </a:solidFill>
          <a:ln w="6350">
            <a:solidFill>
              <a:schemeClr val="bg1">
                <a:lumMod val="85000"/>
              </a:schemeClr>
            </a:solidFill>
          </a:ln>
        </p:spPr>
        <p:txBody>
          <a:bodyPr wrap="none" lIns="72000" tIns="36000" rIns="72000" bIns="0" rtlCol="0" anchor="t">
            <a:noAutofit/>
          </a:bodyPr>
          <a:lstStyle/>
          <a:p>
            <a:pPr algn="ctr" fontAlgn="auto">
              <a:spcBef>
                <a:spcPts val="0"/>
              </a:spcBef>
              <a:spcAft>
                <a:spcPts val="0"/>
              </a:spcAft>
              <a:defRPr/>
            </a:pPr>
            <a:r>
              <a:rPr kumimoji="0" lang="en-US" altLang="ko-KR" sz="1600" b="1" dirty="0">
                <a:latin typeface="맑은 고딕"/>
                <a:ea typeface="맑은 고딕" panose="020B0503020000020004" pitchFamily="50" charset="-127"/>
              </a:rPr>
              <a:t>Human’s desire is source of jobs</a:t>
            </a:r>
            <a:endParaRPr kumimoji="0" lang="ko-KR" altLang="en-US" sz="1600" b="1" dirty="0">
              <a:latin typeface="맑은 고딕"/>
              <a:ea typeface="맑은 고딕" panose="020B0503020000020004" pitchFamily="50" charset="-127"/>
            </a:endParaRPr>
          </a:p>
        </p:txBody>
      </p:sp>
      <p:sp>
        <p:nvSpPr>
          <p:cNvPr id="40" name="직사각형 39"/>
          <p:cNvSpPr/>
          <p:nvPr/>
        </p:nvSpPr>
        <p:spPr>
          <a:xfrm>
            <a:off x="543587" y="4496205"/>
            <a:ext cx="8903592" cy="2072936"/>
          </a:xfrm>
          <a:prstGeom prst="rect">
            <a:avLst/>
          </a:prstGeom>
          <a:pattFill prst="dotGrid">
            <a:fgClr>
              <a:schemeClr val="bg1">
                <a:lumMod val="95000"/>
              </a:schemeClr>
            </a:fgClr>
            <a:bgClr>
              <a:schemeClr val="bg1"/>
            </a:bgClr>
          </a:pattFill>
          <a:ln w="6350">
            <a:solidFill>
              <a:schemeClr val="bg1">
                <a:lumMod val="85000"/>
              </a:schemeClr>
            </a:solidFill>
          </a:ln>
        </p:spPr>
        <p:txBody>
          <a:bodyPr wrap="square" tIns="0" bIns="36000" anchor="ctr">
            <a:noAutofit/>
          </a:bodyPr>
          <a:lstStyle/>
          <a:p>
            <a:pPr algn="ctr" latinLnBrk="0">
              <a:defRPr/>
            </a:pPr>
            <a:r>
              <a:rPr kumimoji="0" lang="en-US" altLang="ko-KR" sz="2400" b="1" spc="-150" dirty="0">
                <a:latin typeface="맑은 고딕"/>
                <a:ea typeface="맑은 고딕" panose="020B0503020000020004" pitchFamily="50" charset="-127"/>
                <a:sym typeface="Wingdings" panose="05000000000000000000" pitchFamily="2" charset="2"/>
              </a:rPr>
              <a:t>Sources of jobs are </a:t>
            </a:r>
            <a:r>
              <a:rPr kumimoji="0" lang="en-US" altLang="ko-KR" sz="2400" b="1" spc="-150" dirty="0">
                <a:solidFill>
                  <a:srgbClr val="FF0066"/>
                </a:solidFill>
                <a:latin typeface="맑은 고딕"/>
                <a:ea typeface="맑은 고딕" panose="020B0503020000020004" pitchFamily="50" charset="-127"/>
                <a:sym typeface="Wingdings" panose="05000000000000000000" pitchFamily="2" charset="2"/>
              </a:rPr>
              <a:t>new technologies </a:t>
            </a:r>
            <a:r>
              <a:rPr kumimoji="0" lang="en-US" altLang="ko-KR" sz="2400" b="1" spc="-150" dirty="0">
                <a:latin typeface="맑은 고딕"/>
                <a:ea typeface="맑은 고딕" panose="020B0503020000020004" pitchFamily="50" charset="-127"/>
                <a:sym typeface="Wingdings" panose="05000000000000000000" pitchFamily="2" charset="2"/>
              </a:rPr>
              <a:t>and potential </a:t>
            </a:r>
            <a:r>
              <a:rPr kumimoji="0" lang="en-US" altLang="ko-KR" sz="2400" b="1" spc="-150" dirty="0">
                <a:solidFill>
                  <a:srgbClr val="FF0066"/>
                </a:solidFill>
                <a:latin typeface="맑은 고딕"/>
                <a:ea typeface="맑은 고딕" panose="020B0503020000020004" pitchFamily="50" charset="-127"/>
                <a:sym typeface="Wingdings" panose="05000000000000000000" pitchFamily="2" charset="2"/>
              </a:rPr>
              <a:t>desires</a:t>
            </a:r>
          </a:p>
          <a:p>
            <a:pPr algn="ctr" latinLnBrk="0">
              <a:defRPr/>
            </a:pPr>
            <a:r>
              <a:rPr kumimoji="0" lang="en-US" altLang="ko-KR" sz="2400" b="1" spc="-150" dirty="0">
                <a:solidFill>
                  <a:srgbClr val="000099"/>
                </a:solidFill>
                <a:latin typeface="맑은 고딕"/>
                <a:ea typeface="맑은 고딕" panose="020B0503020000020004" pitchFamily="50" charset="-127"/>
                <a:sym typeface="Wingdings" panose="05000000000000000000" pitchFamily="2" charset="2"/>
              </a:rPr>
              <a:t>Leading supply technology until the 3</a:t>
            </a:r>
            <a:r>
              <a:rPr kumimoji="0" lang="en-US" altLang="ko-KR" sz="2400" b="1" spc="-150" baseline="30000" dirty="0">
                <a:solidFill>
                  <a:srgbClr val="000099"/>
                </a:solidFill>
                <a:latin typeface="맑은 고딕"/>
                <a:ea typeface="맑은 고딕" panose="020B0503020000020004" pitchFamily="50" charset="-127"/>
                <a:sym typeface="Wingdings" panose="05000000000000000000" pitchFamily="2" charset="2"/>
              </a:rPr>
              <a:t>rd</a:t>
            </a:r>
            <a:r>
              <a:rPr kumimoji="0" lang="en-US" altLang="ko-KR" sz="2400" b="1" spc="-150" dirty="0">
                <a:solidFill>
                  <a:srgbClr val="000099"/>
                </a:solidFill>
                <a:latin typeface="맑은 고딕"/>
                <a:ea typeface="맑은 고딕" panose="020B0503020000020004" pitchFamily="50" charset="-127"/>
                <a:sym typeface="Wingdings" panose="05000000000000000000" pitchFamily="2" charset="2"/>
              </a:rPr>
              <a:t> industrial revolution</a:t>
            </a:r>
            <a:endParaRPr kumimoji="0" lang="en-US" altLang="ko-KR" sz="2800" b="1" spc="-150" dirty="0">
              <a:solidFill>
                <a:srgbClr val="000099"/>
              </a:solidFill>
              <a:latin typeface="맑은 고딕"/>
              <a:ea typeface="맑은 고딕" panose="020B0503020000020004" pitchFamily="50" charset="-127"/>
              <a:sym typeface="Wingdings" panose="05000000000000000000" pitchFamily="2" charset="2"/>
            </a:endParaRPr>
          </a:p>
          <a:p>
            <a:pPr algn="ctr" latinLnBrk="0">
              <a:defRPr/>
            </a:pPr>
            <a:r>
              <a:rPr kumimoji="0" lang="en-US" altLang="ko-KR" sz="4000" b="1" spc="-150" dirty="0">
                <a:solidFill>
                  <a:prstClr val="black"/>
                </a:solidFill>
                <a:latin typeface="맑은 고딕"/>
                <a:ea typeface="맑은 고딕" panose="020B0503020000020004" pitchFamily="50" charset="-127"/>
                <a:sym typeface="Wingdings" panose="05000000000000000000" pitchFamily="2" charset="2"/>
              </a:rPr>
              <a:t>But, in 4</a:t>
            </a:r>
            <a:r>
              <a:rPr kumimoji="0" lang="en-US" altLang="ko-KR" sz="4000" b="1" spc="-150" baseline="30000" dirty="0">
                <a:solidFill>
                  <a:prstClr val="black"/>
                </a:solidFill>
                <a:latin typeface="맑은 고딕"/>
                <a:ea typeface="맑은 고딕" panose="020B0503020000020004" pitchFamily="50" charset="-127"/>
                <a:sym typeface="Wingdings" panose="05000000000000000000" pitchFamily="2" charset="2"/>
              </a:rPr>
              <a:t>th</a:t>
            </a:r>
            <a:r>
              <a:rPr kumimoji="0" lang="en-US" altLang="ko-KR" sz="4000" b="1" spc="-150" dirty="0">
                <a:solidFill>
                  <a:prstClr val="black"/>
                </a:solidFill>
                <a:latin typeface="맑은 고딕"/>
                <a:ea typeface="맑은 고딕" panose="020B0503020000020004" pitchFamily="50" charset="-127"/>
                <a:sym typeface="Wingdings" panose="05000000000000000000" pitchFamily="2" charset="2"/>
              </a:rPr>
              <a:t> Industrial Revolution…</a:t>
            </a:r>
          </a:p>
        </p:txBody>
      </p:sp>
      <p:sp>
        <p:nvSpPr>
          <p:cNvPr id="16" name="직사각형 15"/>
          <p:cNvSpPr/>
          <p:nvPr/>
        </p:nvSpPr>
        <p:spPr>
          <a:xfrm>
            <a:off x="543588" y="925435"/>
            <a:ext cx="8816821" cy="286737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Tree>
    <p:extLst>
      <p:ext uri="{BB962C8B-B14F-4D97-AF65-F5344CB8AC3E}">
        <p14:creationId xmlns:p14="http://schemas.microsoft.com/office/powerpoint/2010/main" val="27916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2480" y="369418"/>
            <a:ext cx="7704856" cy="741362"/>
          </a:xfrm>
          <a:prstGeom prst="rect">
            <a:avLst/>
          </a:prstGeom>
          <a:noFill/>
          <a:ln>
            <a:solidFill>
              <a:srgbClr val="FF00FF"/>
            </a:solidFill>
            <a:miter lim="800000"/>
            <a:headEnd/>
            <a:tailEnd/>
          </a:ln>
        </p:spPr>
        <p:txBody>
          <a:bodyPr anchor="ctr"/>
          <a:lstStyle/>
          <a:p>
            <a:pPr algn="r" fontAlgn="auto">
              <a:spcAft>
                <a:spcPts val="0"/>
              </a:spcAft>
              <a:defRPr/>
            </a:pPr>
            <a:r>
              <a:rPr kumimoji="0" lang="en-US" altLang="ko-KR" sz="2400" b="1" dirty="0">
                <a:solidFill>
                  <a:srgbClr val="FF0000"/>
                </a:solidFill>
                <a:latin typeface="+mn-ea"/>
                <a:ea typeface="+mn-ea"/>
                <a:sym typeface="Wingdings" panose="05000000000000000000" pitchFamily="2" charset="2"/>
              </a:rPr>
              <a:t> </a:t>
            </a:r>
            <a:r>
              <a:rPr kumimoji="0" lang="en-US" altLang="ko-KR" sz="2400" b="1" dirty="0">
                <a:solidFill>
                  <a:srgbClr val="FF0000"/>
                </a:solidFill>
                <a:latin typeface="+mn-ea"/>
                <a:ea typeface="+mn-ea"/>
              </a:rPr>
              <a:t>If Something disappears, Something happens</a:t>
            </a:r>
            <a:r>
              <a:rPr kumimoji="0" lang="ko-KR" altLang="en-US" sz="2400" b="1" dirty="0">
                <a:solidFill>
                  <a:srgbClr val="FF0000"/>
                </a:solidFill>
                <a:latin typeface="+mn-ea"/>
                <a:ea typeface="+mn-ea"/>
              </a:rPr>
              <a:t> </a:t>
            </a:r>
            <a:r>
              <a:rPr kumimoji="0" lang="en-US" altLang="ko-KR" sz="2400" b="1" dirty="0">
                <a:solidFill>
                  <a:srgbClr val="FF0000"/>
                </a:solidFill>
                <a:latin typeface="+mn-ea"/>
                <a:ea typeface="+mn-ea"/>
              </a:rPr>
              <a:t>!!</a:t>
            </a:r>
          </a:p>
        </p:txBody>
      </p:sp>
      <p:sp>
        <p:nvSpPr>
          <p:cNvPr id="8" name="TextBox 7"/>
          <p:cNvSpPr txBox="1"/>
          <p:nvPr/>
        </p:nvSpPr>
        <p:spPr>
          <a:xfrm>
            <a:off x="634143" y="4759984"/>
            <a:ext cx="8208912" cy="1477328"/>
          </a:xfrm>
          <a:prstGeom prst="rect">
            <a:avLst/>
          </a:prstGeom>
          <a:noFill/>
          <a:ln>
            <a:solidFill>
              <a:srgbClr val="0099FF"/>
            </a:solidFill>
          </a:ln>
        </p:spPr>
        <p:txBody>
          <a:bodyPr wrap="square" rtlCol="0">
            <a:spAutoFit/>
          </a:bodyPr>
          <a:lstStyle/>
          <a:p>
            <a:pPr marL="285750" indent="-285750">
              <a:buFont typeface="Wingdings" panose="05000000000000000000" pitchFamily="2" charset="2"/>
              <a:buChar char="§"/>
            </a:pPr>
            <a:r>
              <a:rPr lang="en-US" altLang="ko-KR" b="1" dirty="0">
                <a:ea typeface="문체부 돋음체" panose="020B0609000101010101" pitchFamily="49" charset="-127"/>
              </a:rPr>
              <a:t>A.I Tutor</a:t>
            </a:r>
            <a:r>
              <a:rPr lang="ko-KR" altLang="en-US" b="1" dirty="0">
                <a:ea typeface="문체부 돋음체" panose="020B0609000101010101" pitchFamily="49" charset="-127"/>
              </a:rPr>
              <a:t> </a:t>
            </a:r>
            <a:r>
              <a:rPr lang="en-US" altLang="ko-KR" b="1" dirty="0">
                <a:ea typeface="문체부 돋음체" panose="020B0609000101010101" pitchFamily="49" charset="-127"/>
              </a:rPr>
              <a:t>– Learning artificial intelligence, human communication</a:t>
            </a:r>
          </a:p>
          <a:p>
            <a:pPr marL="285750" indent="-285750">
              <a:buFont typeface="Wingdings" panose="05000000000000000000" pitchFamily="2" charset="2"/>
              <a:buChar char="§"/>
            </a:pPr>
            <a:r>
              <a:rPr lang="en-US" altLang="ko-KR" b="1" dirty="0">
                <a:ea typeface="문체부 돋음체" panose="020B0609000101010101" pitchFamily="49" charset="-127"/>
              </a:rPr>
              <a:t>Self-driving car engineer</a:t>
            </a:r>
            <a:r>
              <a:rPr lang="ko-KR" altLang="en-US" b="1" dirty="0">
                <a:ea typeface="문체부 돋음체" panose="020B0609000101010101" pitchFamily="49" charset="-127"/>
              </a:rPr>
              <a:t> </a:t>
            </a:r>
            <a:r>
              <a:rPr lang="en-US" altLang="ko-KR" b="1" dirty="0">
                <a:ea typeface="문체부 돋음체" panose="020B0609000101010101" pitchFamily="49" charset="-127"/>
              </a:rPr>
              <a:t>– Repairing self-driving car</a:t>
            </a:r>
          </a:p>
          <a:p>
            <a:pPr marL="285750" indent="-285750">
              <a:buFont typeface="Wingdings" panose="05000000000000000000" pitchFamily="2" charset="2"/>
              <a:buChar char="§"/>
            </a:pPr>
            <a:r>
              <a:rPr lang="en-US" altLang="ko-KR" b="1" dirty="0">
                <a:ea typeface="문체부 돋음체" panose="020B0609000101010101" pitchFamily="49" charset="-127"/>
              </a:rPr>
              <a:t>Robot engineer, Cloning specialist, </a:t>
            </a:r>
            <a:r>
              <a:rPr lang="en-US" altLang="ko-KR" b="1" dirty="0" err="1">
                <a:ea typeface="문체부 돋음체" panose="020B0609000101010101" pitchFamily="49" charset="-127"/>
              </a:rPr>
              <a:t>Biorobot</a:t>
            </a:r>
            <a:r>
              <a:rPr lang="en-US" altLang="ko-KR" b="1" dirty="0">
                <a:ea typeface="문체부 돋음체" panose="020B0609000101010101" pitchFamily="49" charset="-127"/>
              </a:rPr>
              <a:t> surgeon, Space manager </a:t>
            </a:r>
          </a:p>
          <a:p>
            <a:pPr marL="285750" indent="-285750">
              <a:buFont typeface="Wingdings" panose="05000000000000000000" pitchFamily="2" charset="2"/>
              <a:buChar char="§"/>
            </a:pPr>
            <a:r>
              <a:rPr lang="en-US" altLang="ko-KR" b="1" dirty="0">
                <a:ea typeface="문체부 돋음체" panose="020B0609000101010101" pitchFamily="49" charset="-127"/>
              </a:rPr>
              <a:t>Cultured meat expert, Quantum computers expert</a:t>
            </a:r>
            <a:r>
              <a:rPr lang="ko-KR" altLang="en-US" b="1" dirty="0">
                <a:ea typeface="문체부 돋음체" panose="020B0609000101010101" pitchFamily="49" charset="-127"/>
              </a:rPr>
              <a:t> </a:t>
            </a:r>
            <a:endParaRPr lang="en-US" altLang="ko-KR" b="1" dirty="0">
              <a:ea typeface="문체부 돋음체" panose="020B0609000101010101" pitchFamily="49" charset="-127"/>
            </a:endParaRPr>
          </a:p>
          <a:p>
            <a:pPr marL="285750" indent="-285750">
              <a:buFont typeface="Wingdings" panose="05000000000000000000" pitchFamily="2" charset="2"/>
              <a:buChar char="§"/>
            </a:pPr>
            <a:r>
              <a:rPr lang="en-US" altLang="ko-KR" b="1" dirty="0">
                <a:ea typeface="문체부 돋음체" panose="020B0609000101010101" pitchFamily="49" charset="-127"/>
              </a:rPr>
              <a:t>Body part maker</a:t>
            </a:r>
          </a:p>
        </p:txBody>
      </p:sp>
      <p:sp>
        <p:nvSpPr>
          <p:cNvPr id="11" name="TextBox 10"/>
          <p:cNvSpPr txBox="1"/>
          <p:nvPr/>
        </p:nvSpPr>
        <p:spPr>
          <a:xfrm>
            <a:off x="634143" y="1412776"/>
            <a:ext cx="8208912" cy="3016210"/>
          </a:xfrm>
          <a:prstGeom prst="rect">
            <a:avLst/>
          </a:prstGeom>
          <a:noFill/>
          <a:ln>
            <a:solidFill>
              <a:srgbClr val="FF0066"/>
            </a:solidFill>
          </a:ln>
        </p:spPr>
        <p:txBody>
          <a:bodyPr wrap="square" rtlCol="0">
            <a:spAutoFit/>
          </a:bodyPr>
          <a:lstStyle/>
          <a:p>
            <a:r>
              <a:rPr lang="en-US" altLang="ko-KR" sz="2000" b="1" dirty="0">
                <a:ea typeface="문체부 제목 돋음체" panose="020B0609000101010101" pitchFamily="49" charset="-127"/>
              </a:rPr>
              <a:t>(World Economic Forum, WEF) Two types of occupations that will receive the most attention during the 4</a:t>
            </a:r>
            <a:r>
              <a:rPr lang="en-US" altLang="ko-KR" sz="2000" b="1" baseline="30000" dirty="0">
                <a:ea typeface="문체부 제목 돋음체" panose="020B0609000101010101" pitchFamily="49" charset="-127"/>
              </a:rPr>
              <a:t>th</a:t>
            </a:r>
            <a:r>
              <a:rPr lang="en-US" altLang="ko-KR" sz="2000" b="1" dirty="0">
                <a:ea typeface="문체부 제목 돋음체" panose="020B0609000101010101" pitchFamily="49" charset="-127"/>
              </a:rPr>
              <a:t> industrial revolution</a:t>
            </a:r>
          </a:p>
          <a:p>
            <a:endParaRPr lang="en-US" altLang="ko-KR" sz="2000" b="1" dirty="0">
              <a:ea typeface="문체부 제목 돋음체" panose="020B0609000101010101" pitchFamily="49" charset="-127"/>
            </a:endParaRPr>
          </a:p>
          <a:p>
            <a:pPr marL="800100" lvl="1" indent="-342900">
              <a:buFont typeface="+mj-lt"/>
              <a:buAutoNum type="arabicPeriod"/>
            </a:pPr>
            <a:r>
              <a:rPr lang="en-US" altLang="ko-KR" sz="1600" b="1" dirty="0"/>
              <a:t>Data Analyst</a:t>
            </a:r>
            <a:r>
              <a:rPr lang="ko-KR" altLang="en-US" sz="1600" b="1" dirty="0"/>
              <a:t> </a:t>
            </a:r>
            <a:r>
              <a:rPr lang="en-US" altLang="ko-KR" sz="1600" b="1" dirty="0">
                <a:sym typeface="Wingdings" panose="05000000000000000000" pitchFamily="2" charset="2"/>
              </a:rPr>
              <a:t> </a:t>
            </a:r>
            <a:r>
              <a:rPr lang="en-US" altLang="ko-KR" dirty="0">
                <a:latin typeface="+mn-ea"/>
                <a:ea typeface="+mn-ea"/>
              </a:rPr>
              <a:t>Solve technical problems with data</a:t>
            </a:r>
            <a:endParaRPr lang="en-US" altLang="ko-KR" b="1" dirty="0">
              <a:latin typeface="+mn-ea"/>
              <a:ea typeface="+mn-ea"/>
              <a:sym typeface="Wingdings" panose="05000000000000000000" pitchFamily="2" charset="2"/>
            </a:endParaRPr>
          </a:p>
          <a:p>
            <a:pPr marL="800100" lvl="1" indent="-342900">
              <a:buFont typeface="+mj-lt"/>
              <a:buAutoNum type="arabicPeriod"/>
            </a:pPr>
            <a:r>
              <a:rPr lang="en-US" altLang="ko-KR" sz="1600" b="1" dirty="0"/>
              <a:t>Professional Seller</a:t>
            </a:r>
            <a:r>
              <a:rPr lang="ko-KR" altLang="en-US" sz="1600" b="1" dirty="0"/>
              <a:t> </a:t>
            </a:r>
            <a:r>
              <a:rPr lang="en-US" altLang="ko-KR" sz="1600" b="1" dirty="0">
                <a:sym typeface="Wingdings" panose="05000000000000000000" pitchFamily="2" charset="2"/>
              </a:rPr>
              <a:t> Someone who can present a characteristic products based on big data</a:t>
            </a:r>
          </a:p>
          <a:p>
            <a:pPr marL="742950" lvl="1" indent="-285750">
              <a:buFont typeface="Wingdings" panose="05000000000000000000" pitchFamily="2" charset="2"/>
              <a:buChar char="l"/>
            </a:pPr>
            <a:endParaRPr lang="en-US" altLang="ko-KR" sz="1600" b="1" dirty="0">
              <a:sym typeface="Wingdings" panose="05000000000000000000" pitchFamily="2" charset="2"/>
            </a:endParaRPr>
          </a:p>
          <a:p>
            <a:pPr marL="742950" lvl="1" indent="-285750">
              <a:buFont typeface="Wingdings" panose="05000000000000000000" pitchFamily="2" charset="2"/>
              <a:buChar char="u"/>
            </a:pPr>
            <a:r>
              <a:rPr lang="en-US" altLang="ko-KR" sz="1600" b="1" dirty="0">
                <a:sym typeface="Wingdings" panose="05000000000000000000" pitchFamily="2" charset="2"/>
              </a:rPr>
              <a:t>Out of 2 million new jobs, about 20% (400,000) are expected in math/computer field. The advent of the Renaissance in mathematics  Out of pure learning, industrial mathematics uses mathematical theory and analysis methods to solve social problems or create added value</a:t>
            </a:r>
            <a:endParaRPr lang="ko-KR" altLang="en-US" sz="1400" b="1" dirty="0"/>
          </a:p>
        </p:txBody>
      </p:sp>
    </p:spTree>
    <p:extLst>
      <p:ext uri="{BB962C8B-B14F-4D97-AF65-F5344CB8AC3E}">
        <p14:creationId xmlns:p14="http://schemas.microsoft.com/office/powerpoint/2010/main" val="4119532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50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7"/>
                                        </p:tgtEl>
                                        <p:attrNameLst>
                                          <p:attrName>fillcolor</p:attrName>
                                        </p:attrNameLst>
                                      </p:cBhvr>
                                      <p:tavLst>
                                        <p:tav tm="0">
                                          <p:val>
                                            <p:clrVal>
                                              <a:schemeClr val="accent2"/>
                                            </p:clrVal>
                                          </p:val>
                                        </p:tav>
                                        <p:tav tm="50000">
                                          <p:val>
                                            <p:clrVal>
                                              <a:schemeClr val="hlink"/>
                                            </p:clrVal>
                                          </p:val>
                                        </p:tav>
                                      </p:tavLst>
                                    </p:anim>
                                    <p:set>
                                      <p:cBhvr>
                                        <p:cTn id="9" dur="500"/>
                                        <p:tgtEl>
                                          <p:spTgt spid="7"/>
                                        </p:tgtEl>
                                        <p:attrNameLst>
                                          <p:attrName>fill.type</p:attrName>
                                        </p:attrNameLst>
                                      </p:cBhvr>
                                      <p:to>
                                        <p:strVal val="solid"/>
                                      </p:to>
                                    </p:set>
                                  </p:childTnLst>
                                </p:cTn>
                              </p:par>
                            </p:childTnLst>
                          </p:cTn>
                        </p:par>
                        <p:par>
                          <p:cTn id="10" fill="hold">
                            <p:stCondLst>
                              <p:cond delay="105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15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2480" y="369418"/>
            <a:ext cx="8712968" cy="741362"/>
          </a:xfrm>
          <a:prstGeom prst="rect">
            <a:avLst/>
          </a:prstGeom>
          <a:noFill/>
          <a:ln>
            <a:solidFill>
              <a:srgbClr val="FF00FF"/>
            </a:solidFill>
            <a:miter lim="800000"/>
            <a:headEnd/>
            <a:tailEnd/>
          </a:ln>
        </p:spPr>
        <p:txBody>
          <a:bodyPr anchor="ctr"/>
          <a:lstStyle/>
          <a:p>
            <a:pPr algn="r" fontAlgn="auto">
              <a:spcAft>
                <a:spcPts val="0"/>
              </a:spcAft>
              <a:defRPr/>
            </a:pPr>
            <a:r>
              <a:rPr kumimoji="0" lang="en-US" altLang="ko-KR" sz="2400" dirty="0">
                <a:solidFill>
                  <a:srgbClr val="FF99FF"/>
                </a:solidFill>
                <a:latin typeface="Arial Black" pitchFamily="34" charset="0"/>
                <a:ea typeface="+mj-ea"/>
                <a:cs typeface="+mj-cs"/>
                <a:sym typeface="Wingdings" panose="05000000000000000000" pitchFamily="2" charset="2"/>
              </a:rPr>
              <a:t> </a:t>
            </a:r>
            <a:r>
              <a:rPr kumimoji="0" lang="ko-KR" altLang="en-US" sz="3200" dirty="0">
                <a:solidFill>
                  <a:srgbClr val="FF0000"/>
                </a:solidFill>
                <a:latin typeface="Arial Black" pitchFamily="34" charset="0"/>
                <a:ea typeface="+mj-ea"/>
                <a:cs typeface="+mj-cs"/>
              </a:rPr>
              <a:t>사라지는 것이 있다면 생겨나는 것도 있다 </a:t>
            </a:r>
            <a:r>
              <a:rPr kumimoji="0" lang="en-US" altLang="ko-KR" sz="3200" dirty="0">
                <a:solidFill>
                  <a:srgbClr val="FF0000"/>
                </a:solidFill>
                <a:latin typeface="Arial Black" pitchFamily="34" charset="0"/>
                <a:ea typeface="+mj-ea"/>
                <a:cs typeface="+mj-cs"/>
              </a:rPr>
              <a:t>!!</a:t>
            </a:r>
          </a:p>
        </p:txBody>
      </p:sp>
      <p:sp>
        <p:nvSpPr>
          <p:cNvPr id="8" name="TextBox 7"/>
          <p:cNvSpPr txBox="1"/>
          <p:nvPr/>
        </p:nvSpPr>
        <p:spPr>
          <a:xfrm>
            <a:off x="634143" y="4437112"/>
            <a:ext cx="8208912" cy="1477328"/>
          </a:xfrm>
          <a:prstGeom prst="rect">
            <a:avLst/>
          </a:prstGeom>
          <a:noFill/>
          <a:ln>
            <a:solidFill>
              <a:srgbClr val="0099FF"/>
            </a:solidFill>
          </a:ln>
        </p:spPr>
        <p:txBody>
          <a:bodyPr wrap="square" rtlCol="0">
            <a:spAutoFit/>
          </a:bodyPr>
          <a:lstStyle/>
          <a:p>
            <a:pPr marL="285750" indent="-285750">
              <a:buFont typeface="Wingdings" panose="05000000000000000000" pitchFamily="2" charset="2"/>
              <a:buChar char="§"/>
            </a:pPr>
            <a:r>
              <a:rPr lang="ko-KR" altLang="en-US" b="1" dirty="0">
                <a:ea typeface="문체부 돋음체" panose="020B0609000101010101" pitchFamily="49" charset="-127"/>
              </a:rPr>
              <a:t>인공지능 </a:t>
            </a:r>
            <a:r>
              <a:rPr lang="ko-KR" altLang="en-US" b="1" dirty="0" err="1">
                <a:ea typeface="문체부 돋음체" panose="020B0609000101010101" pitchFamily="49" charset="-127"/>
              </a:rPr>
              <a:t>튜터</a:t>
            </a:r>
            <a:r>
              <a:rPr lang="ko-KR" altLang="en-US" b="1" dirty="0">
                <a:ea typeface="문체부 돋음체" panose="020B0609000101010101" pitchFamily="49" charset="-127"/>
              </a:rPr>
              <a:t> </a:t>
            </a:r>
            <a:r>
              <a:rPr lang="en-US" altLang="ko-KR" b="1" dirty="0">
                <a:ea typeface="문체부 돋음체" panose="020B0609000101010101" pitchFamily="49" charset="-127"/>
              </a:rPr>
              <a:t>– </a:t>
            </a:r>
            <a:r>
              <a:rPr lang="ko-KR" altLang="en-US" b="1" dirty="0">
                <a:ea typeface="문체부 돋음체" panose="020B0609000101010101" pitchFamily="49" charset="-127"/>
              </a:rPr>
              <a:t>인공지능을 학습시킴</a:t>
            </a:r>
            <a:r>
              <a:rPr lang="en-US" altLang="ko-KR" b="1" dirty="0">
                <a:ea typeface="문체부 돋음체" panose="020B0609000101010101" pitchFamily="49" charset="-127"/>
              </a:rPr>
              <a:t>. </a:t>
            </a:r>
            <a:r>
              <a:rPr lang="ko-KR" altLang="en-US" b="1" dirty="0">
                <a:ea typeface="문체부 돋음체" panose="020B0609000101010101" pitchFamily="49" charset="-127"/>
              </a:rPr>
              <a:t>인간과의 소통</a:t>
            </a:r>
            <a:endParaRPr lang="en-US" altLang="ko-KR" b="1" dirty="0">
              <a:ea typeface="문체부 돋음체" panose="020B0609000101010101" pitchFamily="49" charset="-127"/>
            </a:endParaRPr>
          </a:p>
          <a:p>
            <a:pPr marL="285750" indent="-285750">
              <a:buFont typeface="Wingdings" panose="05000000000000000000" pitchFamily="2" charset="2"/>
              <a:buChar char="§"/>
            </a:pPr>
            <a:r>
              <a:rPr lang="ko-KR" altLang="en-US" b="1" dirty="0" err="1">
                <a:ea typeface="문체부 돋음체" panose="020B0609000101010101" pitchFamily="49" charset="-127"/>
              </a:rPr>
              <a:t>무인자동차</a:t>
            </a:r>
            <a:r>
              <a:rPr lang="ko-KR" altLang="en-US" b="1" dirty="0">
                <a:ea typeface="문체부 돋음체" panose="020B0609000101010101" pitchFamily="49" charset="-127"/>
              </a:rPr>
              <a:t> 엔지니어 </a:t>
            </a:r>
            <a:r>
              <a:rPr lang="en-US" altLang="ko-KR" b="1" dirty="0">
                <a:ea typeface="문체부 돋음체" panose="020B0609000101010101" pitchFamily="49" charset="-127"/>
              </a:rPr>
              <a:t>– </a:t>
            </a:r>
            <a:r>
              <a:rPr lang="ko-KR" altLang="en-US" b="1" dirty="0" err="1">
                <a:ea typeface="문체부 돋음체" panose="020B0609000101010101" pitchFamily="49" charset="-127"/>
              </a:rPr>
              <a:t>무인자동차</a:t>
            </a:r>
            <a:r>
              <a:rPr lang="ko-KR" altLang="en-US" b="1" dirty="0">
                <a:ea typeface="문체부 돋음체" panose="020B0609000101010101" pitchFamily="49" charset="-127"/>
              </a:rPr>
              <a:t> 수리</a:t>
            </a:r>
            <a:endParaRPr lang="en-US" altLang="ko-KR" b="1" dirty="0">
              <a:ea typeface="문체부 돋음체" panose="020B0609000101010101" pitchFamily="49" charset="-127"/>
            </a:endParaRPr>
          </a:p>
          <a:p>
            <a:pPr marL="285750" indent="-285750">
              <a:buFont typeface="Wingdings" panose="05000000000000000000" pitchFamily="2" charset="2"/>
              <a:buChar char="§"/>
            </a:pPr>
            <a:r>
              <a:rPr lang="ko-KR" altLang="en-US" b="1" dirty="0" err="1">
                <a:ea typeface="문체부 돋음체" panose="020B0609000101010101" pitchFamily="49" charset="-127"/>
              </a:rPr>
              <a:t>로봇기술자</a:t>
            </a:r>
            <a:r>
              <a:rPr lang="en-US" altLang="ko-KR" b="1" dirty="0">
                <a:ea typeface="문체부 돋음체" panose="020B0609000101010101" pitchFamily="49" charset="-127"/>
              </a:rPr>
              <a:t>, </a:t>
            </a:r>
            <a:r>
              <a:rPr lang="ko-KR" altLang="en-US" b="1" dirty="0" err="1">
                <a:ea typeface="문체부 돋음체" panose="020B0609000101010101" pitchFamily="49" charset="-127"/>
              </a:rPr>
              <a:t>복제전문가</a:t>
            </a:r>
            <a:r>
              <a:rPr lang="en-US" altLang="ko-KR" b="1" dirty="0">
                <a:ea typeface="문체부 돋음체" panose="020B0609000101010101" pitchFamily="49" charset="-127"/>
              </a:rPr>
              <a:t>, </a:t>
            </a:r>
            <a:r>
              <a:rPr lang="ko-KR" altLang="en-US" b="1" dirty="0" err="1">
                <a:ea typeface="문체부 돋음체" panose="020B0609000101010101" pitchFamily="49" charset="-127"/>
              </a:rPr>
              <a:t>생체로봇</a:t>
            </a:r>
            <a:r>
              <a:rPr lang="ko-KR" altLang="en-US" b="1" dirty="0">
                <a:ea typeface="문체부 돋음체" panose="020B0609000101010101" pitchFamily="49" charset="-127"/>
              </a:rPr>
              <a:t> 외과의사</a:t>
            </a:r>
            <a:r>
              <a:rPr lang="en-US" altLang="ko-KR" b="1" dirty="0">
                <a:ea typeface="문체부 돋음체" panose="020B0609000101010101" pitchFamily="49" charset="-127"/>
              </a:rPr>
              <a:t>, </a:t>
            </a:r>
            <a:r>
              <a:rPr lang="ko-KR" altLang="en-US" b="1" dirty="0" err="1">
                <a:ea typeface="문체부 돋음체" panose="020B0609000101010101" pitchFamily="49" charset="-127"/>
              </a:rPr>
              <a:t>우주관리인</a:t>
            </a:r>
            <a:r>
              <a:rPr lang="en-US" altLang="ko-KR" b="1" dirty="0">
                <a:ea typeface="문체부 돋음체" panose="020B0609000101010101" pitchFamily="49" charset="-127"/>
              </a:rPr>
              <a:t> </a:t>
            </a:r>
          </a:p>
          <a:p>
            <a:pPr marL="285750" indent="-285750">
              <a:buFont typeface="Wingdings" panose="05000000000000000000" pitchFamily="2" charset="2"/>
              <a:buChar char="§"/>
            </a:pPr>
            <a:r>
              <a:rPr lang="ko-KR" altLang="en-US" b="1" dirty="0">
                <a:ea typeface="문체부 돋음체" panose="020B0609000101010101" pitchFamily="49" charset="-127"/>
              </a:rPr>
              <a:t>배양육전문가</a:t>
            </a:r>
            <a:r>
              <a:rPr lang="en-US" altLang="ko-KR" b="1" dirty="0">
                <a:ea typeface="문체부 돋음체" panose="020B0609000101010101" pitchFamily="49" charset="-127"/>
              </a:rPr>
              <a:t>, </a:t>
            </a:r>
            <a:r>
              <a:rPr lang="ko-KR" altLang="en-US" b="1" dirty="0">
                <a:ea typeface="문체부 돋음체" panose="020B0609000101010101" pitchFamily="49" charset="-127"/>
              </a:rPr>
              <a:t>양자컴퓨터 전문가 </a:t>
            </a:r>
            <a:endParaRPr lang="en-US" altLang="ko-KR" b="1" dirty="0">
              <a:ea typeface="문체부 돋음체" panose="020B0609000101010101" pitchFamily="49" charset="-127"/>
            </a:endParaRPr>
          </a:p>
          <a:p>
            <a:pPr marL="285750" indent="-285750">
              <a:buFont typeface="Wingdings" panose="05000000000000000000" pitchFamily="2" charset="2"/>
              <a:buChar char="§"/>
            </a:pPr>
            <a:r>
              <a:rPr lang="ko-KR" altLang="en-US" b="1" dirty="0">
                <a:ea typeface="문체부 돋음체" panose="020B0609000101010101" pitchFamily="49" charset="-127"/>
              </a:rPr>
              <a:t>신체부위제작자 </a:t>
            </a:r>
            <a:r>
              <a:rPr lang="en-US" altLang="ko-KR" b="1" dirty="0">
                <a:ea typeface="문체부 돋음체" panose="020B0609000101010101" pitchFamily="49" charset="-127"/>
              </a:rPr>
              <a:t>(Body part maker)</a:t>
            </a:r>
            <a:r>
              <a:rPr lang="ko-KR" altLang="en-US" b="1" dirty="0">
                <a:ea typeface="문체부 돋음체" panose="020B0609000101010101" pitchFamily="49" charset="-127"/>
              </a:rPr>
              <a:t> </a:t>
            </a:r>
            <a:endParaRPr lang="en-US" altLang="ko-KR" b="1" dirty="0">
              <a:ea typeface="문체부 돋음체" panose="020B0609000101010101" pitchFamily="49" charset="-127"/>
            </a:endParaRPr>
          </a:p>
        </p:txBody>
      </p:sp>
      <p:sp>
        <p:nvSpPr>
          <p:cNvPr id="11" name="TextBox 10"/>
          <p:cNvSpPr txBox="1"/>
          <p:nvPr/>
        </p:nvSpPr>
        <p:spPr>
          <a:xfrm>
            <a:off x="634143" y="1645625"/>
            <a:ext cx="8208912" cy="2400657"/>
          </a:xfrm>
          <a:prstGeom prst="rect">
            <a:avLst/>
          </a:prstGeom>
          <a:noFill/>
          <a:ln>
            <a:solidFill>
              <a:schemeClr val="accent1"/>
            </a:solidFill>
          </a:ln>
        </p:spPr>
        <p:txBody>
          <a:bodyPr wrap="square" rtlCol="0">
            <a:spAutoFit/>
          </a:bodyPr>
          <a:lstStyle/>
          <a:p>
            <a:r>
              <a:rPr lang="en-US" altLang="ko-KR" sz="2000" b="1" dirty="0">
                <a:ea typeface="문체부 제목 돋음체" panose="020B0609000101010101" pitchFamily="49" charset="-127"/>
              </a:rPr>
              <a:t>(</a:t>
            </a:r>
            <a:r>
              <a:rPr lang="ko-KR" altLang="en-US" sz="2000" b="1" dirty="0">
                <a:ea typeface="문체부 제목 돋음체" panose="020B0609000101010101" pitchFamily="49" charset="-127"/>
              </a:rPr>
              <a:t>세계 경제포럼</a:t>
            </a:r>
            <a:r>
              <a:rPr lang="en-US" altLang="ko-KR" sz="2000" b="1" dirty="0">
                <a:ea typeface="문체부 제목 돋음체" panose="020B0609000101010101" pitchFamily="49" charset="-127"/>
              </a:rPr>
              <a:t>) 4</a:t>
            </a:r>
            <a:r>
              <a:rPr lang="ko-KR" altLang="en-US" sz="2000" b="1" dirty="0">
                <a:ea typeface="문체부 제목 돋음체" panose="020B0609000101010101" pitchFamily="49" charset="-127"/>
              </a:rPr>
              <a:t>차 산업혁명 시기에 가장 각광 받을 직종 </a:t>
            </a:r>
            <a:r>
              <a:rPr lang="en-US" altLang="ko-KR" sz="2000" b="1" dirty="0">
                <a:ea typeface="문체부 제목 돋음체" panose="020B0609000101010101" pitchFamily="49" charset="-127"/>
              </a:rPr>
              <a:t>(2</a:t>
            </a:r>
            <a:r>
              <a:rPr lang="ko-KR" altLang="en-US" sz="2000" b="1" dirty="0">
                <a:ea typeface="문체부 제목 돋음체" panose="020B0609000101010101" pitchFamily="49" charset="-127"/>
              </a:rPr>
              <a:t>가지</a:t>
            </a:r>
            <a:r>
              <a:rPr lang="en-US" altLang="ko-KR" sz="2000" b="1" dirty="0">
                <a:ea typeface="문체부 제목 돋음체" panose="020B0609000101010101" pitchFamily="49" charset="-127"/>
              </a:rPr>
              <a:t>)</a:t>
            </a:r>
          </a:p>
          <a:p>
            <a:endParaRPr lang="en-US" altLang="ko-KR" sz="2000" b="1" dirty="0">
              <a:ea typeface="문체부 제목 돋음체" panose="020B0609000101010101" pitchFamily="49" charset="-127"/>
            </a:endParaRPr>
          </a:p>
          <a:p>
            <a:pPr marL="742950" lvl="1" indent="-285750">
              <a:buFont typeface="Wingdings" panose="05000000000000000000" pitchFamily="2" charset="2"/>
              <a:buChar char="l"/>
            </a:pPr>
            <a:r>
              <a:rPr lang="ko-KR" altLang="en-US" sz="1600" b="1" dirty="0">
                <a:solidFill>
                  <a:srgbClr val="FF0000"/>
                </a:solidFill>
              </a:rPr>
              <a:t>데이터 분석가 </a:t>
            </a:r>
            <a:r>
              <a:rPr lang="en-US" altLang="ko-KR" sz="1600" b="1" dirty="0">
                <a:sym typeface="Wingdings" panose="05000000000000000000" pitchFamily="2" charset="2"/>
              </a:rPr>
              <a:t> </a:t>
            </a:r>
            <a:r>
              <a:rPr lang="ko-KR" altLang="en-US" sz="1600" b="1" dirty="0">
                <a:sym typeface="Wingdings" panose="05000000000000000000" pitchFamily="2" charset="2"/>
              </a:rPr>
              <a:t>기술적 장애가 있는 데이터 문제를 해결</a:t>
            </a:r>
            <a:endParaRPr lang="en-US" altLang="ko-KR" sz="1600" b="1" dirty="0"/>
          </a:p>
          <a:p>
            <a:pPr marL="742950" lvl="1" indent="-285750">
              <a:buFont typeface="Wingdings" panose="05000000000000000000" pitchFamily="2" charset="2"/>
              <a:buChar char="l"/>
            </a:pPr>
            <a:r>
              <a:rPr lang="ko-KR" altLang="en-US" sz="1600" b="1" dirty="0">
                <a:solidFill>
                  <a:srgbClr val="FF0000"/>
                </a:solidFill>
              </a:rPr>
              <a:t>전문 판매자    </a:t>
            </a:r>
            <a:r>
              <a:rPr lang="en-US" altLang="ko-KR" sz="1600" b="1" dirty="0">
                <a:sym typeface="Wingdings" panose="05000000000000000000" pitchFamily="2" charset="2"/>
              </a:rPr>
              <a:t> </a:t>
            </a:r>
            <a:r>
              <a:rPr lang="ko-KR" altLang="en-US" sz="1600" b="1" dirty="0">
                <a:sym typeface="Wingdings" panose="05000000000000000000" pitchFamily="2" charset="2"/>
              </a:rPr>
              <a:t>빅데이터를 기반으로 </a:t>
            </a:r>
            <a:r>
              <a:rPr lang="ko-KR" altLang="en-US" sz="1600" b="1" dirty="0" err="1">
                <a:sym typeface="Wingdings" panose="05000000000000000000" pitchFamily="2" charset="2"/>
              </a:rPr>
              <a:t>특성있는</a:t>
            </a:r>
            <a:r>
              <a:rPr lang="ko-KR" altLang="en-US" sz="1600" b="1" dirty="0">
                <a:sym typeface="Wingdings" panose="05000000000000000000" pitchFamily="2" charset="2"/>
              </a:rPr>
              <a:t> 상품을 제시할 수 있는 사람</a:t>
            </a:r>
            <a:endParaRPr lang="en-US" altLang="ko-KR" sz="1600" b="1" dirty="0">
              <a:sym typeface="Wingdings" panose="05000000000000000000" pitchFamily="2" charset="2"/>
            </a:endParaRPr>
          </a:p>
          <a:p>
            <a:pPr marL="742950" lvl="1" indent="-285750">
              <a:buFont typeface="Wingdings" panose="05000000000000000000" pitchFamily="2" charset="2"/>
              <a:buChar char="l"/>
            </a:pPr>
            <a:endParaRPr lang="en-US" altLang="ko-KR" sz="1600" b="1" dirty="0">
              <a:sym typeface="Wingdings" panose="05000000000000000000" pitchFamily="2" charset="2"/>
            </a:endParaRPr>
          </a:p>
          <a:p>
            <a:pPr marL="742950" lvl="1" indent="-285750">
              <a:buFont typeface="Wingdings" panose="05000000000000000000" pitchFamily="2" charset="2"/>
              <a:buChar char="u"/>
            </a:pPr>
            <a:r>
              <a:rPr lang="ko-KR" altLang="en-US" sz="1600" b="1" dirty="0">
                <a:sym typeface="Wingdings" panose="05000000000000000000" pitchFamily="2" charset="2"/>
              </a:rPr>
              <a:t>새로 생기는 직업 </a:t>
            </a:r>
            <a:r>
              <a:rPr lang="en-US" altLang="ko-KR" sz="1600" b="1" dirty="0">
                <a:sym typeface="Wingdings" panose="05000000000000000000" pitchFamily="2" charset="2"/>
              </a:rPr>
              <a:t>200</a:t>
            </a:r>
            <a:r>
              <a:rPr lang="ko-KR" altLang="en-US" sz="1600" b="1" dirty="0" err="1">
                <a:sym typeface="Wingdings" panose="05000000000000000000" pitchFamily="2" charset="2"/>
              </a:rPr>
              <a:t>만개중</a:t>
            </a:r>
            <a:r>
              <a:rPr lang="ko-KR" altLang="en-US" sz="1600" b="1" dirty="0">
                <a:sym typeface="Wingdings" panose="05000000000000000000" pitchFamily="2" charset="2"/>
              </a:rPr>
              <a:t> 약 </a:t>
            </a:r>
            <a:r>
              <a:rPr lang="en-US" altLang="ko-KR" sz="1600" b="1" dirty="0">
                <a:sym typeface="Wingdings" panose="05000000000000000000" pitchFamily="2" charset="2"/>
              </a:rPr>
              <a:t>20% (40</a:t>
            </a:r>
            <a:r>
              <a:rPr lang="ko-KR" altLang="en-US" sz="1600" b="1" dirty="0">
                <a:sym typeface="Wingdings" panose="05000000000000000000" pitchFamily="2" charset="2"/>
              </a:rPr>
              <a:t>만개</a:t>
            </a:r>
            <a:r>
              <a:rPr lang="en-US" altLang="ko-KR" sz="1600" b="1" dirty="0">
                <a:sym typeface="Wingdings" panose="05000000000000000000" pitchFamily="2" charset="2"/>
              </a:rPr>
              <a:t>)</a:t>
            </a:r>
            <a:r>
              <a:rPr lang="ko-KR" altLang="en-US" sz="1600" b="1" dirty="0">
                <a:sym typeface="Wingdings" panose="05000000000000000000" pitchFamily="2" charset="2"/>
              </a:rPr>
              <a:t>가 수학</a:t>
            </a:r>
            <a:r>
              <a:rPr lang="en-US" altLang="ko-KR" sz="1600" b="1" dirty="0">
                <a:sym typeface="Wingdings" panose="05000000000000000000" pitchFamily="2" charset="2"/>
              </a:rPr>
              <a:t>/</a:t>
            </a:r>
            <a:r>
              <a:rPr lang="ko-KR" altLang="en-US" sz="1600" b="1" dirty="0">
                <a:sym typeface="Wingdings" panose="05000000000000000000" pitchFamily="2" charset="2"/>
              </a:rPr>
              <a:t>컴퓨터 분야로 전망</a:t>
            </a:r>
            <a:r>
              <a:rPr lang="en-US" altLang="ko-KR" sz="1600" b="1" dirty="0">
                <a:sym typeface="Wingdings" panose="05000000000000000000" pitchFamily="2" charset="2"/>
              </a:rPr>
              <a:t>. </a:t>
            </a:r>
            <a:r>
              <a:rPr lang="ko-KR" altLang="en-US" sz="1600" b="1" dirty="0">
                <a:sym typeface="Wingdings" panose="05000000000000000000" pitchFamily="2" charset="2"/>
              </a:rPr>
              <a:t>수학의 르네상스 시대 도래 </a:t>
            </a:r>
            <a:r>
              <a:rPr lang="en-US" altLang="ko-KR" sz="1600" b="1" dirty="0">
                <a:sym typeface="Wingdings" panose="05000000000000000000" pitchFamily="2" charset="2"/>
              </a:rPr>
              <a:t> </a:t>
            </a:r>
            <a:r>
              <a:rPr lang="ko-KR" altLang="en-US" sz="1600" b="1" dirty="0">
                <a:sym typeface="Wingdings" panose="05000000000000000000" pitchFamily="2" charset="2"/>
              </a:rPr>
              <a:t>순수 학문에서 벗어나 산업 수학은 수학적 이론과 분석 방법을 이용해 사회문제를 해결하거나 부가가치를 창출</a:t>
            </a:r>
            <a:endParaRPr lang="en-US" altLang="ko-KR" sz="1600" b="1" dirty="0">
              <a:sym typeface="Wingdings" panose="05000000000000000000" pitchFamily="2" charset="2"/>
            </a:endParaRPr>
          </a:p>
          <a:p>
            <a:pPr marL="742950" lvl="1" indent="-285750">
              <a:buFont typeface="Wingdings" panose="05000000000000000000" pitchFamily="2" charset="2"/>
              <a:buChar char="u"/>
            </a:pPr>
            <a:endParaRPr lang="ko-KR" altLang="en-US" sz="1400" b="1" dirty="0"/>
          </a:p>
        </p:txBody>
      </p:sp>
    </p:spTree>
    <p:extLst>
      <p:ext uri="{BB962C8B-B14F-4D97-AF65-F5344CB8AC3E}">
        <p14:creationId xmlns:p14="http://schemas.microsoft.com/office/powerpoint/2010/main" val="2176858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50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7"/>
                                        </p:tgtEl>
                                        <p:attrNameLst>
                                          <p:attrName>fillcolor</p:attrName>
                                        </p:attrNameLst>
                                      </p:cBhvr>
                                      <p:tavLst>
                                        <p:tav tm="0">
                                          <p:val>
                                            <p:clrVal>
                                              <a:schemeClr val="accent2"/>
                                            </p:clrVal>
                                          </p:val>
                                        </p:tav>
                                        <p:tav tm="50000">
                                          <p:val>
                                            <p:clrVal>
                                              <a:schemeClr val="hlink"/>
                                            </p:clrVal>
                                          </p:val>
                                        </p:tav>
                                      </p:tavLst>
                                    </p:anim>
                                    <p:set>
                                      <p:cBhvr>
                                        <p:cTn id="9" dur="500"/>
                                        <p:tgtEl>
                                          <p:spTgt spid="7"/>
                                        </p:tgtEl>
                                        <p:attrNameLst>
                                          <p:attrName>fill.type</p:attrName>
                                        </p:attrNameLst>
                                      </p:cBhvr>
                                      <p:to>
                                        <p:strVal val="solid"/>
                                      </p:to>
                                    </p:set>
                                  </p:childTnLst>
                                </p:cTn>
                              </p:par>
                            </p:childTnLst>
                          </p:cTn>
                        </p:par>
                        <p:par>
                          <p:cTn id="10" fill="hold">
                            <p:stCondLst>
                              <p:cond delay="5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625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2480" y="369418"/>
            <a:ext cx="8712968" cy="741362"/>
          </a:xfrm>
          <a:prstGeom prst="rect">
            <a:avLst/>
          </a:prstGeom>
          <a:noFill/>
          <a:ln>
            <a:solidFill>
              <a:srgbClr val="FF00FF"/>
            </a:solidFill>
            <a:miter lim="800000"/>
            <a:headEnd/>
            <a:tailEnd/>
          </a:ln>
        </p:spPr>
        <p:txBody>
          <a:bodyPr anchor="ctr"/>
          <a:lstStyle/>
          <a:p>
            <a:pPr algn="r" fontAlgn="auto">
              <a:spcAft>
                <a:spcPts val="0"/>
              </a:spcAft>
              <a:defRPr/>
            </a:pPr>
            <a:r>
              <a:rPr kumimoji="0" lang="en-US" altLang="ko-KR" sz="2800" dirty="0">
                <a:solidFill>
                  <a:srgbClr val="FF0000"/>
                </a:solidFill>
                <a:latin typeface="Arial Black" pitchFamily="34" charset="0"/>
                <a:ea typeface="+mj-ea"/>
                <a:cs typeface="+mj-cs"/>
                <a:sym typeface="Wingdings" panose="05000000000000000000" pitchFamily="2" charset="2"/>
              </a:rPr>
              <a:t> </a:t>
            </a:r>
            <a:r>
              <a:rPr kumimoji="0" lang="en-US" altLang="ko-KR" sz="2800" b="1" dirty="0">
                <a:solidFill>
                  <a:srgbClr val="FF0000"/>
                </a:solidFill>
                <a:latin typeface="+mn-ea"/>
              </a:rPr>
              <a:t>If Something disappears, Something happens</a:t>
            </a:r>
            <a:r>
              <a:rPr kumimoji="0" lang="ko-KR" altLang="en-US" sz="2800" b="1" dirty="0">
                <a:solidFill>
                  <a:srgbClr val="FF0000"/>
                </a:solidFill>
                <a:latin typeface="+mn-ea"/>
              </a:rPr>
              <a:t> </a:t>
            </a:r>
            <a:r>
              <a:rPr kumimoji="0" lang="en-US" altLang="ko-KR" sz="2800" b="1" dirty="0">
                <a:solidFill>
                  <a:srgbClr val="FF0000"/>
                </a:solidFill>
                <a:latin typeface="+mn-ea"/>
              </a:rPr>
              <a:t>!!</a:t>
            </a:r>
            <a:endParaRPr kumimoji="0" lang="en-US" altLang="ko-KR" sz="2800" dirty="0">
              <a:solidFill>
                <a:srgbClr val="FF0000"/>
              </a:solidFill>
              <a:latin typeface="Arial Black" pitchFamily="34" charset="0"/>
              <a:ea typeface="+mj-ea"/>
              <a:cs typeface="+mj-cs"/>
            </a:endParaRPr>
          </a:p>
        </p:txBody>
      </p:sp>
      <p:sp>
        <p:nvSpPr>
          <p:cNvPr id="12" name="TextBox 11"/>
          <p:cNvSpPr txBox="1"/>
          <p:nvPr/>
        </p:nvSpPr>
        <p:spPr>
          <a:xfrm>
            <a:off x="533568" y="1437370"/>
            <a:ext cx="8451880" cy="954107"/>
          </a:xfrm>
          <a:prstGeom prst="rect">
            <a:avLst/>
          </a:prstGeom>
          <a:noFill/>
          <a:ln>
            <a:solidFill>
              <a:schemeClr val="bg1">
                <a:lumMod val="95000"/>
              </a:schemeClr>
            </a:solidFill>
          </a:ln>
        </p:spPr>
        <p:txBody>
          <a:bodyPr wrap="square" rtlCol="0">
            <a:spAutoFit/>
          </a:bodyPr>
          <a:lstStyle/>
          <a:p>
            <a:r>
              <a:rPr lang="en-US" altLang="ko-KR" sz="1400" b="1" dirty="0">
                <a:ea typeface="문체부 돋음체" panose="020B0609000101010101" pitchFamily="49" charset="-127"/>
              </a:rPr>
              <a:t>(Sports field)</a:t>
            </a:r>
          </a:p>
          <a:p>
            <a:pPr marL="285750" indent="-285750">
              <a:buFont typeface="Wingdings" panose="05000000000000000000" pitchFamily="2" charset="2"/>
              <a:buChar char="§"/>
            </a:pPr>
            <a:r>
              <a:rPr lang="en-US" altLang="ko-KR" sz="1400" b="1" dirty="0">
                <a:ea typeface="문체부 돋음체" panose="020B0609000101010101" pitchFamily="49" charset="-127"/>
                <a:sym typeface="Wingdings" panose="05000000000000000000" pitchFamily="2" charset="2"/>
              </a:rPr>
              <a:t>A field of a big spotlight in the 4</a:t>
            </a:r>
            <a:r>
              <a:rPr lang="en-US" altLang="ko-KR" sz="1400" b="1" baseline="30000" dirty="0">
                <a:ea typeface="문체부 돋음체" panose="020B0609000101010101" pitchFamily="49" charset="-127"/>
                <a:sym typeface="Wingdings" panose="05000000000000000000" pitchFamily="2" charset="2"/>
              </a:rPr>
              <a:t>th</a:t>
            </a:r>
            <a:r>
              <a:rPr lang="en-US" altLang="ko-KR" sz="1400" b="1" dirty="0">
                <a:ea typeface="문체부 돋음체" panose="020B0609000101010101" pitchFamily="49" charset="-127"/>
                <a:sym typeface="Wingdings" panose="05000000000000000000" pitchFamily="2" charset="2"/>
              </a:rPr>
              <a:t> Industrial Era  Combined with information technology, a new type of product, service, and business model is created.</a:t>
            </a:r>
          </a:p>
          <a:p>
            <a:pPr marL="285750" indent="-285750">
              <a:buFont typeface="Wingdings" panose="05000000000000000000" pitchFamily="2" charset="2"/>
              <a:buChar char="§"/>
            </a:pPr>
            <a:r>
              <a:rPr lang="en-US" altLang="ko-KR" sz="1400" b="1" dirty="0">
                <a:ea typeface="문체부 돋음체" panose="020B0609000101010101" pitchFamily="49" charset="-127"/>
                <a:sym typeface="Wingdings" panose="05000000000000000000" pitchFamily="2" charset="2"/>
              </a:rPr>
              <a:t>For examples, a golf robot, a smart bat (swing angle, trajectory, velocity analysis, etc.).</a:t>
            </a:r>
            <a:endParaRPr lang="ko-KR" altLang="en-US" sz="1400" b="1" dirty="0">
              <a:ea typeface="문체부 돋음체" panose="020B0609000101010101" pitchFamily="49" charset="-127"/>
            </a:endParaRPr>
          </a:p>
        </p:txBody>
      </p:sp>
      <p:sp>
        <p:nvSpPr>
          <p:cNvPr id="13" name="TextBox 12"/>
          <p:cNvSpPr txBox="1"/>
          <p:nvPr/>
        </p:nvSpPr>
        <p:spPr>
          <a:xfrm>
            <a:off x="533568" y="2492896"/>
            <a:ext cx="8451880" cy="738664"/>
          </a:xfrm>
          <a:prstGeom prst="rect">
            <a:avLst/>
          </a:prstGeom>
          <a:noFill/>
          <a:ln>
            <a:solidFill>
              <a:schemeClr val="bg1">
                <a:lumMod val="95000"/>
              </a:schemeClr>
            </a:solidFill>
          </a:ln>
        </p:spPr>
        <p:txBody>
          <a:bodyPr wrap="square" rtlCol="0">
            <a:spAutoFit/>
          </a:bodyPr>
          <a:lstStyle/>
          <a:p>
            <a:r>
              <a:rPr lang="en-US" altLang="ko-KR" sz="1400" b="1" dirty="0">
                <a:ea typeface="문체부 돋음체" panose="020B0609000101010101" pitchFamily="49" charset="-127"/>
              </a:rPr>
              <a:t>(Media field)</a:t>
            </a:r>
          </a:p>
          <a:p>
            <a:pPr marL="285750" indent="-285750">
              <a:buFont typeface="Wingdings" panose="05000000000000000000" pitchFamily="2" charset="2"/>
              <a:buChar char="§"/>
            </a:pPr>
            <a:r>
              <a:rPr lang="en-US" altLang="ko-KR" sz="1400" b="1" dirty="0">
                <a:ea typeface="문체부 돋음체" panose="020B0609000101010101" pitchFamily="49" charset="-127"/>
              </a:rPr>
              <a:t>With personalized media and robot journalism, reporters will focus on creative tasks such as investigative reporting and news analysis</a:t>
            </a:r>
            <a:endParaRPr lang="ko-KR" altLang="en-US" sz="1400" b="1" dirty="0">
              <a:ea typeface="문체부 돋음체" panose="020B0609000101010101" pitchFamily="49" charset="-127"/>
            </a:endParaRPr>
          </a:p>
        </p:txBody>
      </p:sp>
      <p:sp>
        <p:nvSpPr>
          <p:cNvPr id="14" name="TextBox 13"/>
          <p:cNvSpPr txBox="1"/>
          <p:nvPr/>
        </p:nvSpPr>
        <p:spPr>
          <a:xfrm>
            <a:off x="533568" y="3356992"/>
            <a:ext cx="8451880" cy="1815882"/>
          </a:xfrm>
          <a:prstGeom prst="rect">
            <a:avLst/>
          </a:prstGeom>
          <a:noFill/>
          <a:ln>
            <a:solidFill>
              <a:schemeClr val="bg1">
                <a:lumMod val="95000"/>
              </a:schemeClr>
            </a:solidFill>
          </a:ln>
        </p:spPr>
        <p:txBody>
          <a:bodyPr wrap="square" rtlCol="0">
            <a:spAutoFit/>
          </a:bodyPr>
          <a:lstStyle/>
          <a:p>
            <a:r>
              <a:rPr lang="en-US" altLang="ko-KR" sz="1400" b="1" dirty="0">
                <a:ea typeface="문체부 돋음체" panose="020B0609000101010101" pitchFamily="49" charset="-127"/>
              </a:rPr>
              <a:t>(O2O Services) </a:t>
            </a:r>
          </a:p>
          <a:p>
            <a:pPr marL="285750" indent="-285750">
              <a:buFont typeface="Wingdings" panose="05000000000000000000" pitchFamily="2" charset="2"/>
              <a:buChar char="§"/>
            </a:pPr>
            <a:r>
              <a:rPr lang="en-US" altLang="ko-KR" sz="1400" b="1" dirty="0">
                <a:ea typeface="문체부 돋음체" panose="020B0609000101010101" pitchFamily="49" charset="-127"/>
              </a:rPr>
              <a:t>Omni Channel: All distribution channels </a:t>
            </a:r>
            <a:r>
              <a:rPr lang="en-US" altLang="ko-KR" sz="1400" b="1" dirty="0">
                <a:ea typeface="문체부 돋음체" panose="020B0609000101010101" pitchFamily="49" charset="-127"/>
                <a:sym typeface="Wingdings" panose="05000000000000000000" pitchFamily="2" charset="2"/>
              </a:rPr>
              <a:t> Organically combines offline stores, mobile kiosks, and the Internet that customers use to purchase products to provide customers with a batch of shopping experiences.</a:t>
            </a:r>
          </a:p>
          <a:p>
            <a:pPr marL="285750" indent="-285750">
              <a:buFont typeface="Wingdings" panose="05000000000000000000" pitchFamily="2" charset="2"/>
              <a:buChar char="§"/>
            </a:pPr>
            <a:r>
              <a:rPr lang="en-US" altLang="ko-KR" sz="1400" b="1" dirty="0" err="1">
                <a:ea typeface="문체부 돋음체" panose="020B0609000101010101" pitchFamily="49" charset="-127"/>
                <a:sym typeface="Wingdings" panose="05000000000000000000" pitchFamily="2" charset="2"/>
              </a:rPr>
              <a:t>Kakao</a:t>
            </a:r>
            <a:r>
              <a:rPr lang="en-US" altLang="ko-KR" sz="1400" b="1" dirty="0">
                <a:ea typeface="문체부 돋음체" panose="020B0609000101010101" pitchFamily="49" charset="-127"/>
                <a:sym typeface="Wingdings" panose="05000000000000000000" pitchFamily="2" charset="2"/>
              </a:rPr>
              <a:t> Taxi, Amazon is a human resources broker home service, including plumbing repair and interior design.</a:t>
            </a:r>
          </a:p>
          <a:p>
            <a:pPr marL="285750" indent="-285750">
              <a:buFont typeface="Wingdings" panose="05000000000000000000" pitchFamily="2" charset="2"/>
              <a:buChar char="§"/>
            </a:pPr>
            <a:r>
              <a:rPr lang="en-US" altLang="ko-KR" sz="1400" b="1" dirty="0">
                <a:ea typeface="문체부 돋음체" panose="020B0609000101010101" pitchFamily="49" charset="-127"/>
              </a:rPr>
              <a:t>Other than that, transportation(car-sharing, proxy driving, parking, etc.) accommodation, property, hospital, pharmacy, beauty care, etc.</a:t>
            </a:r>
            <a:endParaRPr lang="ko-KR" altLang="en-US" sz="1400" b="1" dirty="0">
              <a:ea typeface="문체부 돋음체" panose="020B0609000101010101" pitchFamily="49" charset="-127"/>
            </a:endParaRPr>
          </a:p>
        </p:txBody>
      </p:sp>
      <p:sp>
        <p:nvSpPr>
          <p:cNvPr id="9" name="TextBox 8"/>
          <p:cNvSpPr txBox="1"/>
          <p:nvPr/>
        </p:nvSpPr>
        <p:spPr>
          <a:xfrm>
            <a:off x="533568" y="5301208"/>
            <a:ext cx="8451880" cy="954107"/>
          </a:xfrm>
          <a:prstGeom prst="rect">
            <a:avLst/>
          </a:prstGeom>
          <a:noFill/>
          <a:ln>
            <a:solidFill>
              <a:schemeClr val="bg1">
                <a:lumMod val="95000"/>
              </a:schemeClr>
            </a:solidFill>
          </a:ln>
        </p:spPr>
        <p:txBody>
          <a:bodyPr wrap="square" rtlCol="0">
            <a:spAutoFit/>
          </a:bodyPr>
          <a:lstStyle/>
          <a:p>
            <a:r>
              <a:rPr lang="en-US" altLang="ko-KR" sz="1400" b="1" dirty="0">
                <a:ea typeface="문체부 돋음체" panose="020B0609000101010101" pitchFamily="49" charset="-127"/>
              </a:rPr>
              <a:t>(Food Technology) </a:t>
            </a:r>
          </a:p>
          <a:p>
            <a:pPr marL="285750" indent="-285750">
              <a:buFont typeface="Wingdings" panose="05000000000000000000" pitchFamily="2" charset="2"/>
              <a:buChar char="§"/>
            </a:pPr>
            <a:r>
              <a:rPr lang="en-US" altLang="ko-KR" sz="1400" b="1" dirty="0">
                <a:ea typeface="문체부 돋음체" panose="020B0609000101010101" pitchFamily="49" charset="-127"/>
              </a:rPr>
              <a:t>(Current) Food delivery service and catering business: Evolving from simple brokerage to on-demand real-time delivery</a:t>
            </a:r>
          </a:p>
          <a:p>
            <a:pPr marL="285750" indent="-285750">
              <a:buFont typeface="Wingdings" panose="05000000000000000000" pitchFamily="2" charset="2"/>
              <a:buChar char="§"/>
            </a:pPr>
            <a:r>
              <a:rPr lang="en-US" altLang="ko-KR" sz="1400" b="1" dirty="0">
                <a:ea typeface="문체부 돋음체" panose="020B0609000101010101" pitchFamily="49" charset="-127"/>
              </a:rPr>
              <a:t>(Future) Customized restaurant, Catering, Virtual restaurant</a:t>
            </a:r>
          </a:p>
        </p:txBody>
      </p:sp>
    </p:spTree>
    <p:extLst>
      <p:ext uri="{BB962C8B-B14F-4D97-AF65-F5344CB8AC3E}">
        <p14:creationId xmlns:p14="http://schemas.microsoft.com/office/powerpoint/2010/main" val="3877907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50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7"/>
                                        </p:tgtEl>
                                        <p:attrNameLst>
                                          <p:attrName>fillcolor</p:attrName>
                                        </p:attrNameLst>
                                      </p:cBhvr>
                                      <p:tavLst>
                                        <p:tav tm="0">
                                          <p:val>
                                            <p:clrVal>
                                              <a:schemeClr val="accent2"/>
                                            </p:clrVal>
                                          </p:val>
                                        </p:tav>
                                        <p:tav tm="50000">
                                          <p:val>
                                            <p:clrVal>
                                              <a:schemeClr val="hlink"/>
                                            </p:clrVal>
                                          </p:val>
                                        </p:tav>
                                      </p:tavLst>
                                    </p:anim>
                                    <p:set>
                                      <p:cBhvr>
                                        <p:cTn id="9" dur="500"/>
                                        <p:tgtEl>
                                          <p:spTgt spid="7"/>
                                        </p:tgtEl>
                                        <p:attrNameLst>
                                          <p:attrName>fill.type</p:attrName>
                                        </p:attrNameLst>
                                      </p:cBhvr>
                                      <p:to>
                                        <p:strVal val="solid"/>
                                      </p:to>
                                    </p:set>
                                  </p:childTnLst>
                                </p:cTn>
                              </p:par>
                            </p:childTnLst>
                          </p:cTn>
                        </p:par>
                        <p:par>
                          <p:cTn id="10" fill="hold">
                            <p:stCondLst>
                              <p:cond delay="10500"/>
                            </p:stCondLst>
                            <p:childTnLst>
                              <p:par>
                                <p:cTn id="11" presetID="21" presetClass="entr" presetSubtype="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par>
                          <p:cTn id="14" fill="hold">
                            <p:stCondLst>
                              <p:cond delay="12500"/>
                            </p:stCondLst>
                            <p:childTnLst>
                              <p:par>
                                <p:cTn id="15" presetID="21"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par>
                          <p:cTn id="18" fill="hold">
                            <p:stCondLst>
                              <p:cond delay="14500"/>
                            </p:stCondLst>
                            <p:childTnLst>
                              <p:par>
                                <p:cTn id="19" presetID="21"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childTnLst>
                          </p:cTn>
                        </p:par>
                        <p:par>
                          <p:cTn id="22" fill="hold">
                            <p:stCondLst>
                              <p:cond delay="16500"/>
                            </p:stCondLst>
                            <p:childTnLst>
                              <p:par>
                                <p:cTn id="23" presetID="21"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2480" y="369418"/>
            <a:ext cx="8712968" cy="741362"/>
          </a:xfrm>
          <a:prstGeom prst="rect">
            <a:avLst/>
          </a:prstGeom>
          <a:noFill/>
          <a:ln>
            <a:solidFill>
              <a:srgbClr val="FF00FF"/>
            </a:solidFill>
            <a:miter lim="800000"/>
            <a:headEnd/>
            <a:tailEnd/>
          </a:ln>
        </p:spPr>
        <p:txBody>
          <a:bodyPr anchor="ctr"/>
          <a:lstStyle/>
          <a:p>
            <a:pPr algn="r" fontAlgn="auto">
              <a:spcAft>
                <a:spcPts val="0"/>
              </a:spcAft>
              <a:defRPr/>
            </a:pPr>
            <a:r>
              <a:rPr kumimoji="0" lang="en-US" altLang="ko-KR" sz="2400" dirty="0">
                <a:solidFill>
                  <a:srgbClr val="FF0000"/>
                </a:solidFill>
                <a:latin typeface="Arial Black" pitchFamily="34" charset="0"/>
                <a:ea typeface="+mj-ea"/>
                <a:cs typeface="+mj-cs"/>
                <a:sym typeface="Wingdings" panose="05000000000000000000" pitchFamily="2" charset="2"/>
              </a:rPr>
              <a:t> </a:t>
            </a:r>
            <a:r>
              <a:rPr kumimoji="0" lang="ko-KR" altLang="en-US" sz="3200" dirty="0">
                <a:solidFill>
                  <a:srgbClr val="FF0000"/>
                </a:solidFill>
                <a:latin typeface="Arial Black" pitchFamily="34" charset="0"/>
                <a:ea typeface="+mj-ea"/>
                <a:cs typeface="+mj-cs"/>
              </a:rPr>
              <a:t>사라지는 것이 있다면 생겨나는 것도 있다 </a:t>
            </a:r>
            <a:r>
              <a:rPr kumimoji="0" lang="en-US" altLang="ko-KR" sz="3200" dirty="0">
                <a:solidFill>
                  <a:srgbClr val="FF0000"/>
                </a:solidFill>
                <a:latin typeface="Arial Black" pitchFamily="34" charset="0"/>
                <a:ea typeface="+mj-ea"/>
                <a:cs typeface="+mj-cs"/>
              </a:rPr>
              <a:t>!!</a:t>
            </a:r>
          </a:p>
        </p:txBody>
      </p:sp>
      <p:sp>
        <p:nvSpPr>
          <p:cNvPr id="12" name="TextBox 11"/>
          <p:cNvSpPr txBox="1"/>
          <p:nvPr/>
        </p:nvSpPr>
        <p:spPr>
          <a:xfrm>
            <a:off x="533568" y="1437370"/>
            <a:ext cx="8451880" cy="1077218"/>
          </a:xfrm>
          <a:prstGeom prst="rect">
            <a:avLst/>
          </a:prstGeom>
          <a:noFill/>
          <a:ln>
            <a:solidFill>
              <a:schemeClr val="bg1">
                <a:lumMod val="95000"/>
              </a:schemeClr>
            </a:solidFill>
          </a:ln>
        </p:spPr>
        <p:txBody>
          <a:bodyPr wrap="square" rtlCol="0">
            <a:spAutoFit/>
          </a:bodyPr>
          <a:lstStyle/>
          <a:p>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스포츠</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분야 </a:t>
            </a:r>
            <a:r>
              <a:rPr lang="en-US" altLang="ko-KR" sz="1600" b="1" dirty="0">
                <a:ea typeface="문체부 돋음체" panose="020B0609000101010101" pitchFamily="49" charset="-127"/>
              </a:rPr>
              <a:t>)</a:t>
            </a:r>
          </a:p>
          <a:p>
            <a:pPr marL="285750" indent="-285750">
              <a:buFont typeface="Wingdings" panose="05000000000000000000" pitchFamily="2" charset="2"/>
              <a:buChar char="§"/>
            </a:pPr>
            <a:r>
              <a:rPr lang="en-US" altLang="ko-KR" sz="1600" b="1" dirty="0">
                <a:ea typeface="문체부 돋음체" panose="020B0609000101010101" pitchFamily="49" charset="-127"/>
              </a:rPr>
              <a:t> 4</a:t>
            </a:r>
            <a:r>
              <a:rPr lang="ko-KR" altLang="en-US" sz="1600" b="1" dirty="0">
                <a:ea typeface="문체부 돋음체" panose="020B0609000101010101" pitchFamily="49" charset="-127"/>
              </a:rPr>
              <a:t>차 산업시대에 크게 각광받을 분야 </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정보기술과 결합해 새로운 형태의 제품이나 서비스</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비즈니스 모델이 생김</a:t>
            </a:r>
            <a:r>
              <a:rPr lang="en-US" altLang="ko-KR" sz="1600" b="1" dirty="0">
                <a:ea typeface="문체부 돋음체" panose="020B0609000101010101" pitchFamily="49" charset="-127"/>
                <a:sym typeface="Wingdings" panose="05000000000000000000" pitchFamily="2" charset="2"/>
              </a:rPr>
              <a:t>. </a:t>
            </a:r>
          </a:p>
          <a:p>
            <a:pPr marL="285750" indent="-285750">
              <a:buFont typeface="Wingdings" panose="05000000000000000000" pitchFamily="2" charset="2"/>
              <a:buChar char="§"/>
            </a:pPr>
            <a:r>
              <a:rPr lang="ko-KR" altLang="en-US" sz="1600" b="1" dirty="0">
                <a:ea typeface="문체부 돋음체" panose="020B0609000101010101" pitchFamily="49" charset="-127"/>
                <a:sym typeface="Wingdings" panose="05000000000000000000" pitchFamily="2" charset="2"/>
              </a:rPr>
              <a:t>예로</a:t>
            </a:r>
            <a:r>
              <a:rPr lang="en-US" altLang="ko-KR" sz="1600" b="1" dirty="0">
                <a:ea typeface="문체부 돋음체" panose="020B0609000101010101" pitchFamily="49" charset="-127"/>
                <a:sym typeface="Wingdings" panose="05000000000000000000" pitchFamily="2" charset="2"/>
              </a:rPr>
              <a:t>, </a:t>
            </a:r>
            <a:r>
              <a:rPr lang="ko-KR" altLang="en-US" sz="1600" b="1" dirty="0" err="1">
                <a:ea typeface="문체부 돋음체" panose="020B0609000101010101" pitchFamily="49" charset="-127"/>
                <a:sym typeface="Wingdings" panose="05000000000000000000" pitchFamily="2" charset="2"/>
              </a:rPr>
              <a:t>골프로봇</a:t>
            </a:r>
            <a:r>
              <a:rPr lang="en-US" altLang="ko-KR" sz="1600" b="1" dirty="0">
                <a:ea typeface="문체부 돋음체" panose="020B0609000101010101" pitchFamily="49" charset="-127"/>
                <a:sym typeface="Wingdings" panose="05000000000000000000" pitchFamily="2" charset="2"/>
              </a:rPr>
              <a:t>, </a:t>
            </a:r>
            <a:r>
              <a:rPr lang="ko-KR" altLang="en-US" sz="1600" b="1" dirty="0" err="1">
                <a:ea typeface="문체부 돋음체" panose="020B0609000101010101" pitchFamily="49" charset="-127"/>
                <a:sym typeface="Wingdings" panose="05000000000000000000" pitchFamily="2" charset="2"/>
              </a:rPr>
              <a:t>스마트배트</a:t>
            </a:r>
            <a:r>
              <a:rPr lang="en-US" altLang="ko-KR" sz="1600" b="1" dirty="0">
                <a:ea typeface="문체부 돋음체" panose="020B0609000101010101" pitchFamily="49" charset="-127"/>
                <a:sym typeface="Wingdings" panose="05000000000000000000" pitchFamily="2" charset="2"/>
              </a:rPr>
              <a:t> (</a:t>
            </a:r>
            <a:r>
              <a:rPr lang="ko-KR" altLang="en-US" sz="1600" b="1" dirty="0" err="1">
                <a:ea typeface="문체부 돋음체" panose="020B0609000101010101" pitchFamily="49" charset="-127"/>
                <a:sym typeface="Wingdings" panose="05000000000000000000" pitchFamily="2" charset="2"/>
              </a:rPr>
              <a:t>스윙각도</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궤적</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속도 분석</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등</a:t>
            </a:r>
            <a:endParaRPr lang="ko-KR" altLang="en-US" sz="1600" b="1" dirty="0">
              <a:ea typeface="문체부 돋음체" panose="020B0609000101010101" pitchFamily="49" charset="-127"/>
            </a:endParaRPr>
          </a:p>
        </p:txBody>
      </p:sp>
      <p:sp>
        <p:nvSpPr>
          <p:cNvPr id="13" name="TextBox 12"/>
          <p:cNvSpPr txBox="1"/>
          <p:nvPr/>
        </p:nvSpPr>
        <p:spPr>
          <a:xfrm>
            <a:off x="533568" y="2643281"/>
            <a:ext cx="8451880" cy="830997"/>
          </a:xfrm>
          <a:prstGeom prst="rect">
            <a:avLst/>
          </a:prstGeom>
          <a:noFill/>
          <a:ln>
            <a:solidFill>
              <a:schemeClr val="bg1">
                <a:lumMod val="95000"/>
              </a:schemeClr>
            </a:solidFill>
          </a:ln>
        </p:spPr>
        <p:txBody>
          <a:bodyPr wrap="square" rtlCol="0">
            <a:spAutoFit/>
          </a:bodyPr>
          <a:lstStyle/>
          <a:p>
            <a:r>
              <a:rPr lang="en-US" altLang="ko-KR" sz="1600" b="1" dirty="0">
                <a:ea typeface="문체부 돋음체" panose="020B0609000101010101" pitchFamily="49" charset="-127"/>
              </a:rPr>
              <a:t>(</a:t>
            </a:r>
            <a:r>
              <a:rPr lang="ko-KR" altLang="en-US" sz="1600" b="1" dirty="0">
                <a:ea typeface="문체부 돋음체" panose="020B0609000101010101" pitchFamily="49" charset="-127"/>
              </a:rPr>
              <a:t>미디어</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분야</a:t>
            </a:r>
            <a:r>
              <a:rPr lang="en-US" altLang="ko-KR" sz="1600" b="1" dirty="0">
                <a:ea typeface="문체부 돋음체" panose="020B0609000101010101" pitchFamily="49" charset="-127"/>
              </a:rPr>
              <a:t>)</a:t>
            </a:r>
          </a:p>
          <a:p>
            <a:pPr marL="285750" indent="-285750">
              <a:buFont typeface="Wingdings" panose="05000000000000000000" pitchFamily="2" charset="2"/>
              <a:buChar char="§"/>
            </a:pPr>
            <a:r>
              <a:rPr lang="ko-KR" altLang="en-US" sz="1600" b="1" dirty="0">
                <a:ea typeface="문체부 돋음체" panose="020B0609000101010101" pitchFamily="49" charset="-127"/>
              </a:rPr>
              <a:t>개인 맞춤형 미디어</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로봇저널리즘 등장으로 기자들은 탐사보도</a:t>
            </a:r>
            <a:r>
              <a:rPr lang="en-US" altLang="ko-KR" sz="1600" b="1" dirty="0">
                <a:ea typeface="문체부 돋음체" panose="020B0609000101010101" pitchFamily="49" charset="-127"/>
              </a:rPr>
              <a:t>, </a:t>
            </a:r>
            <a:r>
              <a:rPr lang="ko-KR" altLang="en-US" sz="1600" b="1" dirty="0" err="1">
                <a:ea typeface="문체부 돋음체" panose="020B0609000101010101" pitchFamily="49" charset="-127"/>
              </a:rPr>
              <a:t>뉴스분석</a:t>
            </a:r>
            <a:r>
              <a:rPr lang="ko-KR" altLang="en-US" sz="1600" b="1" dirty="0">
                <a:ea typeface="문체부 돋음체" panose="020B0609000101010101" pitchFamily="49" charset="-127"/>
              </a:rPr>
              <a:t> 등 창조적인 업무에 집중할 것 </a:t>
            </a:r>
          </a:p>
        </p:txBody>
      </p:sp>
      <p:sp>
        <p:nvSpPr>
          <p:cNvPr id="14" name="TextBox 13"/>
          <p:cNvSpPr txBox="1"/>
          <p:nvPr/>
        </p:nvSpPr>
        <p:spPr>
          <a:xfrm>
            <a:off x="533568" y="3602971"/>
            <a:ext cx="8451880" cy="1569660"/>
          </a:xfrm>
          <a:prstGeom prst="rect">
            <a:avLst/>
          </a:prstGeom>
          <a:noFill/>
          <a:ln>
            <a:solidFill>
              <a:schemeClr val="bg1">
                <a:lumMod val="95000"/>
              </a:schemeClr>
            </a:solidFill>
          </a:ln>
        </p:spPr>
        <p:txBody>
          <a:bodyPr wrap="square" rtlCol="0">
            <a:spAutoFit/>
          </a:bodyPr>
          <a:lstStyle/>
          <a:p>
            <a:r>
              <a:rPr lang="en-US" altLang="ko-KR" sz="1600" b="1" dirty="0">
                <a:ea typeface="문체부 돋음체" panose="020B0609000101010101" pitchFamily="49" charset="-127"/>
              </a:rPr>
              <a:t>(O2O </a:t>
            </a:r>
            <a:r>
              <a:rPr lang="ko-KR" altLang="en-US" sz="1600" b="1" dirty="0">
                <a:ea typeface="문체부 돋음체" panose="020B0609000101010101" pitchFamily="49" charset="-127"/>
              </a:rPr>
              <a:t>서비스</a:t>
            </a:r>
            <a:r>
              <a:rPr lang="en-US" altLang="ko-KR" sz="1600" b="1" dirty="0">
                <a:ea typeface="문체부 돋음체" panose="020B0609000101010101" pitchFamily="49" charset="-127"/>
              </a:rPr>
              <a:t>) </a:t>
            </a:r>
          </a:p>
          <a:p>
            <a:pPr marL="285750" indent="-285750">
              <a:buFont typeface="Wingdings" panose="05000000000000000000" pitchFamily="2" charset="2"/>
              <a:buChar char="§"/>
            </a:pPr>
            <a:r>
              <a:rPr lang="ko-KR" altLang="en-US" sz="1600" b="1" dirty="0" err="1">
                <a:ea typeface="문체부 돋음체" panose="020B0609000101010101" pitchFamily="49" charset="-127"/>
              </a:rPr>
              <a:t>옴니채널</a:t>
            </a:r>
            <a:r>
              <a:rPr lang="ko-KR" altLang="en-US" sz="1600" b="1" dirty="0">
                <a:ea typeface="문체부 돋음체" panose="020B0609000101010101" pitchFamily="49" charset="-127"/>
              </a:rPr>
              <a:t> </a:t>
            </a:r>
            <a:r>
              <a:rPr lang="en-US" altLang="ko-KR" sz="1600" b="1" dirty="0">
                <a:ea typeface="문체부 돋음체" panose="020B0609000101010101" pitchFamily="49" charset="-127"/>
              </a:rPr>
              <a:t>(Omni Channel: </a:t>
            </a:r>
            <a:r>
              <a:rPr lang="ko-KR" altLang="en-US" sz="1600" b="1" dirty="0">
                <a:ea typeface="문체부 돋음체" panose="020B0609000101010101" pitchFamily="49" charset="-127"/>
              </a:rPr>
              <a:t>모든 유통 경로</a:t>
            </a:r>
            <a:r>
              <a:rPr lang="en-US" altLang="ko-KR" sz="1600" b="1" dirty="0">
                <a:ea typeface="문체부 돋음체" panose="020B0609000101010101" pitchFamily="49" charset="-127"/>
              </a:rPr>
              <a:t>) </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고객이 상품을 구매하기 위해 이용하는 오프라인 매장</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모바일 </a:t>
            </a:r>
            <a:r>
              <a:rPr lang="ko-KR" altLang="en-US" sz="1600" b="1" dirty="0" err="1">
                <a:ea typeface="문체부 돋음체" panose="020B0609000101010101" pitchFamily="49" charset="-127"/>
                <a:sym typeface="Wingdings" panose="05000000000000000000" pitchFamily="2" charset="2"/>
              </a:rPr>
              <a:t>키오스크</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인터넷 등을 유기적으로 결합해 고객에게 일괄된 쇼핑 경험 제공</a:t>
            </a:r>
            <a:r>
              <a:rPr lang="en-US" altLang="ko-KR" sz="1600" b="1" dirty="0">
                <a:ea typeface="문체부 돋음체" panose="020B0609000101010101" pitchFamily="49" charset="-127"/>
                <a:sym typeface="Wingdings" panose="05000000000000000000" pitchFamily="2" charset="2"/>
              </a:rPr>
              <a:t>. </a:t>
            </a:r>
          </a:p>
          <a:p>
            <a:pPr marL="285750" indent="-285750">
              <a:buFont typeface="Wingdings" panose="05000000000000000000" pitchFamily="2" charset="2"/>
              <a:buChar char="§"/>
            </a:pPr>
            <a:r>
              <a:rPr lang="ko-KR" altLang="en-US" sz="1600" b="1" dirty="0" err="1">
                <a:ea typeface="문체부 돋음체" panose="020B0609000101010101" pitchFamily="49" charset="-127"/>
                <a:sym typeface="Wingdings" panose="05000000000000000000" pitchFamily="2" charset="2"/>
              </a:rPr>
              <a:t>카카오택시</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아마존은</a:t>
            </a:r>
            <a:r>
              <a:rPr lang="en-US" altLang="ko-KR" sz="1600" b="1" dirty="0">
                <a:ea typeface="문체부 돋음체" panose="020B0609000101010101" pitchFamily="49" charset="-127"/>
                <a:sym typeface="Wingdings" panose="05000000000000000000" pitchFamily="2" charset="2"/>
              </a:rPr>
              <a:t> </a:t>
            </a:r>
            <a:r>
              <a:rPr lang="ko-KR" altLang="en-US" sz="1600" b="1" dirty="0" err="1">
                <a:ea typeface="문체부 돋음체" panose="020B0609000101010101" pitchFamily="49" charset="-127"/>
                <a:sym typeface="Wingdings" panose="05000000000000000000" pitchFamily="2" charset="2"/>
              </a:rPr>
              <a:t>배관수리</a:t>
            </a:r>
            <a:r>
              <a:rPr lang="en-US" altLang="ko-KR" sz="1600" b="1" dirty="0">
                <a:ea typeface="문체부 돋음체" panose="020B0609000101010101" pitchFamily="49" charset="-127"/>
                <a:sym typeface="Wingdings" panose="05000000000000000000" pitchFamily="2" charset="2"/>
              </a:rPr>
              <a:t>, </a:t>
            </a:r>
            <a:r>
              <a:rPr lang="ko-KR" altLang="en-US" sz="1600" b="1" dirty="0">
                <a:ea typeface="문체부 돋음체" panose="020B0609000101010101" pitchFamily="49" charset="-127"/>
                <a:sym typeface="Wingdings" panose="05000000000000000000" pitchFamily="2" charset="2"/>
              </a:rPr>
              <a:t>인테리어 등 인력 </a:t>
            </a:r>
            <a:r>
              <a:rPr lang="ko-KR" altLang="en-US" sz="1600" b="1" dirty="0" err="1">
                <a:ea typeface="문체부 돋음체" panose="020B0609000101010101" pitchFamily="49" charset="-127"/>
                <a:sym typeface="Wingdings" panose="05000000000000000000" pitchFamily="2" charset="2"/>
              </a:rPr>
              <a:t>중개형</a:t>
            </a:r>
            <a:r>
              <a:rPr lang="ko-KR" altLang="en-US" sz="1600" b="1" dirty="0">
                <a:ea typeface="문체부 돋음체" panose="020B0609000101010101" pitchFamily="49" charset="-127"/>
                <a:sym typeface="Wingdings" panose="05000000000000000000" pitchFamily="2" charset="2"/>
              </a:rPr>
              <a:t> </a:t>
            </a:r>
            <a:r>
              <a:rPr lang="ko-KR" altLang="en-US" sz="1600" b="1" dirty="0" err="1">
                <a:ea typeface="문체부 돋음체" panose="020B0609000101010101" pitchFamily="49" charset="-127"/>
                <a:sym typeface="Wingdings" panose="05000000000000000000" pitchFamily="2" charset="2"/>
              </a:rPr>
              <a:t>홈서비스</a:t>
            </a:r>
            <a:endParaRPr lang="en-US" altLang="ko-KR" sz="1600" b="1" dirty="0">
              <a:ea typeface="문체부 돋음체" panose="020B0609000101010101" pitchFamily="49" charset="-127"/>
              <a:sym typeface="Wingdings" panose="05000000000000000000" pitchFamily="2" charset="2"/>
            </a:endParaRPr>
          </a:p>
          <a:p>
            <a:pPr marL="285750" indent="-285750">
              <a:buFont typeface="Wingdings" panose="05000000000000000000" pitchFamily="2" charset="2"/>
              <a:buChar char="§"/>
            </a:pPr>
            <a:r>
              <a:rPr lang="ko-KR" altLang="en-US" sz="1600" b="1" dirty="0">
                <a:ea typeface="문체부 돋음체" panose="020B0609000101010101" pitchFamily="49" charset="-127"/>
              </a:rPr>
              <a:t>그 외</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교통</a:t>
            </a:r>
            <a:r>
              <a:rPr lang="en-US" altLang="ko-KR" sz="1600" b="1" dirty="0">
                <a:ea typeface="문체부 돋음체" panose="020B0609000101010101" pitchFamily="49" charset="-127"/>
              </a:rPr>
              <a:t>/</a:t>
            </a:r>
            <a:r>
              <a:rPr lang="ko-KR" altLang="en-US" sz="1600" b="1" dirty="0">
                <a:ea typeface="문체부 돋음체" panose="020B0609000101010101" pitchFamily="49" charset="-127"/>
              </a:rPr>
              <a:t>운수</a:t>
            </a:r>
            <a:r>
              <a:rPr lang="en-US" altLang="ko-KR" sz="1600" b="1" dirty="0">
                <a:ea typeface="문체부 돋음체" panose="020B0609000101010101" pitchFamily="49" charset="-127"/>
              </a:rPr>
              <a:t>(</a:t>
            </a:r>
            <a:r>
              <a:rPr lang="ko-KR" altLang="en-US" sz="1600" b="1" dirty="0" err="1">
                <a:ea typeface="문체부 돋음체" panose="020B0609000101010101" pitchFamily="49" charset="-127"/>
              </a:rPr>
              <a:t>카셰어링</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대리운전</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주차 등</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숙박</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부동산</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병원</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약국</a:t>
            </a:r>
            <a:r>
              <a:rPr lang="en-US" altLang="ko-KR" sz="1600" b="1" dirty="0">
                <a:ea typeface="문체부 돋음체" panose="020B0609000101010101" pitchFamily="49" charset="-127"/>
              </a:rPr>
              <a:t>, </a:t>
            </a:r>
            <a:r>
              <a:rPr lang="ko-KR" altLang="en-US" sz="1600" b="1" dirty="0" err="1">
                <a:ea typeface="문체부 돋음체" panose="020B0609000101010101" pitchFamily="49" charset="-127"/>
              </a:rPr>
              <a:t>뷰티</a:t>
            </a:r>
            <a:r>
              <a:rPr lang="ko-KR" altLang="en-US" sz="1600" b="1" dirty="0">
                <a:ea typeface="문체부 돋음체" panose="020B0609000101010101" pitchFamily="49" charset="-127"/>
              </a:rPr>
              <a:t> 케어 등</a:t>
            </a:r>
          </a:p>
        </p:txBody>
      </p:sp>
      <p:sp>
        <p:nvSpPr>
          <p:cNvPr id="9" name="TextBox 8"/>
          <p:cNvSpPr txBox="1"/>
          <p:nvPr/>
        </p:nvSpPr>
        <p:spPr>
          <a:xfrm>
            <a:off x="533568" y="5547546"/>
            <a:ext cx="8451880" cy="830997"/>
          </a:xfrm>
          <a:prstGeom prst="rect">
            <a:avLst/>
          </a:prstGeom>
          <a:noFill/>
          <a:ln>
            <a:solidFill>
              <a:schemeClr val="bg1">
                <a:lumMod val="95000"/>
              </a:schemeClr>
            </a:solidFill>
          </a:ln>
        </p:spPr>
        <p:txBody>
          <a:bodyPr wrap="square" rtlCol="0">
            <a:spAutoFit/>
          </a:bodyPr>
          <a:lstStyle/>
          <a:p>
            <a:r>
              <a:rPr lang="en-US" altLang="ko-KR" sz="1600" b="1" dirty="0">
                <a:ea typeface="문체부 돋음체" panose="020B0609000101010101" pitchFamily="49" charset="-127"/>
              </a:rPr>
              <a:t>(</a:t>
            </a:r>
            <a:r>
              <a:rPr lang="ko-KR" altLang="en-US" sz="1600" b="1" dirty="0" err="1">
                <a:ea typeface="문체부 돋음체" panose="020B0609000101010101" pitchFamily="49" charset="-127"/>
              </a:rPr>
              <a:t>푸드테크</a:t>
            </a:r>
            <a:r>
              <a:rPr lang="en-US" altLang="ko-KR" sz="1600" b="1" dirty="0">
                <a:ea typeface="문체부 돋음체" panose="020B0609000101010101" pitchFamily="49" charset="-127"/>
              </a:rPr>
              <a:t>) </a:t>
            </a:r>
          </a:p>
          <a:p>
            <a:pPr marL="285750" indent="-285750">
              <a:buFont typeface="Wingdings" panose="05000000000000000000" pitchFamily="2" charset="2"/>
              <a:buChar char="§"/>
            </a:pPr>
            <a:r>
              <a:rPr lang="en-US" altLang="ko-KR" sz="1600" b="1" dirty="0">
                <a:ea typeface="문체부 돋음체" panose="020B0609000101010101" pitchFamily="49" charset="-127"/>
              </a:rPr>
              <a:t>(</a:t>
            </a:r>
            <a:r>
              <a:rPr lang="ko-KR" altLang="en-US" sz="1600" b="1" dirty="0">
                <a:ea typeface="문체부 돋음체" panose="020B0609000101010101" pitchFamily="49" charset="-127"/>
              </a:rPr>
              <a:t>현재</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음식배달서비스와 요식업 </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단순 중개에서 주문형 실시간 배달 </a:t>
            </a:r>
            <a:r>
              <a:rPr lang="ko-KR" altLang="en-US" sz="1600" b="1" dirty="0" err="1">
                <a:ea typeface="문체부 돋음체" panose="020B0609000101010101" pitchFamily="49" charset="-127"/>
              </a:rPr>
              <a:t>진화중</a:t>
            </a:r>
            <a:endParaRPr lang="en-US" altLang="ko-KR" sz="1600" b="1" dirty="0">
              <a:ea typeface="문체부 돋음체" panose="020B0609000101010101" pitchFamily="49" charset="-127"/>
            </a:endParaRPr>
          </a:p>
          <a:p>
            <a:pPr marL="285750" indent="-285750">
              <a:buFont typeface="Wingdings" panose="05000000000000000000" pitchFamily="2" charset="2"/>
              <a:buChar char="§"/>
            </a:pPr>
            <a:r>
              <a:rPr lang="en-US" altLang="ko-KR" sz="1600" b="1" dirty="0">
                <a:ea typeface="문체부 돋음체" panose="020B0609000101010101" pitchFamily="49" charset="-127"/>
              </a:rPr>
              <a:t>(</a:t>
            </a:r>
            <a:r>
              <a:rPr lang="ko-KR" altLang="en-US" sz="1600" b="1" dirty="0">
                <a:ea typeface="문체부 돋음체" panose="020B0609000101010101" pitchFamily="49" charset="-127"/>
              </a:rPr>
              <a:t>미래</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맞춤형 식당</a:t>
            </a:r>
            <a:r>
              <a:rPr lang="en-US" altLang="ko-KR" sz="1600" b="1" dirty="0">
                <a:ea typeface="문체부 돋음체" panose="020B0609000101010101" pitchFamily="49" charset="-127"/>
              </a:rPr>
              <a:t>, </a:t>
            </a:r>
            <a:r>
              <a:rPr lang="ko-KR" altLang="en-US" sz="1600" b="1" dirty="0" err="1">
                <a:ea typeface="문체부 돋음체" panose="020B0609000101010101" pitchFamily="49" charset="-127"/>
              </a:rPr>
              <a:t>케이터링</a:t>
            </a:r>
            <a:r>
              <a:rPr lang="en-US" altLang="ko-KR" sz="1600" b="1" dirty="0">
                <a:ea typeface="문체부 돋음체" panose="020B0609000101010101" pitchFamily="49" charset="-127"/>
              </a:rPr>
              <a:t>, </a:t>
            </a:r>
            <a:r>
              <a:rPr lang="ko-KR" altLang="en-US" sz="1600" b="1" dirty="0">
                <a:ea typeface="문체부 돋음체" panose="020B0609000101010101" pitchFamily="49" charset="-127"/>
              </a:rPr>
              <a:t>가상 레스토랑</a:t>
            </a:r>
            <a:endParaRPr lang="en-US" altLang="ko-KR" sz="1600" b="1" dirty="0">
              <a:ea typeface="문체부 돋음체" panose="020B0609000101010101" pitchFamily="49" charset="-127"/>
            </a:endParaRPr>
          </a:p>
        </p:txBody>
      </p:sp>
    </p:spTree>
    <p:extLst>
      <p:ext uri="{BB962C8B-B14F-4D97-AF65-F5344CB8AC3E}">
        <p14:creationId xmlns:p14="http://schemas.microsoft.com/office/powerpoint/2010/main" val="389358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50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7"/>
                                        </p:tgtEl>
                                        <p:attrNameLst>
                                          <p:attrName>fillcolor</p:attrName>
                                        </p:attrNameLst>
                                      </p:cBhvr>
                                      <p:tavLst>
                                        <p:tav tm="0">
                                          <p:val>
                                            <p:clrVal>
                                              <a:schemeClr val="accent2"/>
                                            </p:clrVal>
                                          </p:val>
                                        </p:tav>
                                        <p:tav tm="50000">
                                          <p:val>
                                            <p:clrVal>
                                              <a:schemeClr val="hlink"/>
                                            </p:clrVal>
                                          </p:val>
                                        </p:tav>
                                      </p:tavLst>
                                    </p:anim>
                                    <p:set>
                                      <p:cBhvr>
                                        <p:cTn id="9" dur="500"/>
                                        <p:tgtEl>
                                          <p:spTgt spid="7"/>
                                        </p:tgtEl>
                                        <p:attrNameLst>
                                          <p:attrName>fill.type</p:attrName>
                                        </p:attrNameLst>
                                      </p:cBhvr>
                                      <p:to>
                                        <p:strVal val="solid"/>
                                      </p:to>
                                    </p:set>
                                  </p:childTnLst>
                                </p:cTn>
                              </p:par>
                            </p:childTnLst>
                          </p:cTn>
                        </p:par>
                        <p:par>
                          <p:cTn id="10" fill="hold">
                            <p:stCondLst>
                              <p:cond delay="5250"/>
                            </p:stCondLst>
                            <p:childTnLst>
                              <p:par>
                                <p:cTn id="11" presetID="21" presetClass="entr" presetSubtype="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par>
                          <p:cTn id="14" fill="hold">
                            <p:stCondLst>
                              <p:cond delay="7250"/>
                            </p:stCondLst>
                            <p:childTnLst>
                              <p:par>
                                <p:cTn id="15" presetID="21"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par>
                          <p:cTn id="18" fill="hold">
                            <p:stCondLst>
                              <p:cond delay="9250"/>
                            </p:stCondLst>
                            <p:childTnLst>
                              <p:par>
                                <p:cTn id="19" presetID="21"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childTnLst>
                          </p:cTn>
                        </p:par>
                        <p:par>
                          <p:cTn id="22" fill="hold">
                            <p:stCondLst>
                              <p:cond delay="11250"/>
                            </p:stCondLst>
                            <p:childTnLst>
                              <p:par>
                                <p:cTn id="23" presetID="21"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44466" y="142875"/>
            <a:ext cx="9612312" cy="657225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4" name="Rectangle 6"/>
          <p:cNvSpPr txBox="1">
            <a:spLocks noChangeArrowheads="1"/>
          </p:cNvSpPr>
          <p:nvPr/>
        </p:nvSpPr>
        <p:spPr bwMode="auto">
          <a:xfrm>
            <a:off x="3224808" y="2708920"/>
            <a:ext cx="3744416" cy="1152128"/>
          </a:xfrm>
          <a:prstGeom prst="rect">
            <a:avLst/>
          </a:prstGeom>
          <a:noFill/>
          <a:ln>
            <a:noFill/>
            <a:miter lim="800000"/>
            <a:headEnd/>
            <a:tailEnd/>
          </a:ln>
        </p:spPr>
        <p:txBody>
          <a:bodyPr anchor="ctr"/>
          <a:lstStyle/>
          <a:p>
            <a:pPr algn="r" fontAlgn="auto">
              <a:spcAft>
                <a:spcPts val="0"/>
              </a:spcAft>
              <a:defRPr/>
            </a:pPr>
            <a:r>
              <a:rPr kumimoji="0" lang="en-US" altLang="ko-KR" sz="8000" dirty="0">
                <a:solidFill>
                  <a:schemeClr val="bg1"/>
                </a:solidFill>
                <a:latin typeface="Arial Black" pitchFamily="34" charset="0"/>
                <a:ea typeface="+mj-ea"/>
                <a:cs typeface="+mj-cs"/>
              </a:rPr>
              <a:t>Q &amp; A </a:t>
            </a:r>
          </a:p>
        </p:txBody>
      </p:sp>
    </p:spTree>
    <p:extLst>
      <p:ext uri="{BB962C8B-B14F-4D97-AF65-F5344CB8AC3E}">
        <p14:creationId xmlns:p14="http://schemas.microsoft.com/office/powerpoint/2010/main" val="3545025818"/>
      </p:ext>
    </p:extLst>
  </p:cSld>
  <p:clrMapOvr>
    <a:masterClrMapping/>
  </p:clrMapOvr>
  <mc:AlternateContent xmlns:mc="http://schemas.openxmlformats.org/markup-compatibility/2006" xmlns:p14="http://schemas.microsoft.com/office/powerpoint/2010/main">
    <mc:Choice Requires="p14">
      <p:transition spd="slow" p14:dur="2000" advTm="20145"/>
    </mc:Choice>
    <mc:Fallback xmlns="">
      <p:transition spd="slow" advTm="20145"/>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직선 연결선 21"/>
          <p:cNvCxnSpPr/>
          <p:nvPr/>
        </p:nvCxnSpPr>
        <p:spPr>
          <a:xfrm>
            <a:off x="371274" y="5156836"/>
            <a:ext cx="9144000" cy="0"/>
          </a:xfrm>
          <a:prstGeom prst="line">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4" descr="internet icon에 대한 이미지 검색결과"/>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801692" y="3939510"/>
            <a:ext cx="643599" cy="641586"/>
          </a:xfrm>
          <a:prstGeom prst="rect">
            <a:avLst/>
          </a:prstGeom>
          <a:noFill/>
          <a:extLst>
            <a:ext uri="{909E8E84-426E-40DD-AFC4-6F175D3DCCD1}">
              <a14:hiddenFill xmlns:a14="http://schemas.microsoft.com/office/drawing/2010/main">
                <a:solidFill>
                  <a:srgbClr val="FFFFFF"/>
                </a:solidFill>
              </a14:hiddenFill>
            </a:ext>
          </a:extLst>
        </p:spPr>
      </p:pic>
      <p:sp>
        <p:nvSpPr>
          <p:cNvPr id="23" name="타원 22"/>
          <p:cNvSpPr/>
          <p:nvPr/>
        </p:nvSpPr>
        <p:spPr>
          <a:xfrm>
            <a:off x="1527949" y="5102836"/>
            <a:ext cx="108000" cy="108000"/>
          </a:xfrm>
          <a:prstGeom prst="ellipse">
            <a:avLst/>
          </a:prstGeom>
          <a:solidFill>
            <a:srgbClr val="FFFF00"/>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latinLnBrk="0">
              <a:spcBef>
                <a:spcPts val="0"/>
              </a:spcBef>
              <a:spcAft>
                <a:spcPts val="0"/>
              </a:spcAft>
              <a:defRPr/>
            </a:pPr>
            <a:endParaRPr kumimoji="0" lang="ko-KR" altLang="en-US" sz="2400">
              <a:solidFill>
                <a:prstClr val="white"/>
              </a:solidFill>
              <a:latin typeface="맑은 고딕"/>
              <a:ea typeface="맑은 고딕" panose="020B0503020000020004" pitchFamily="50" charset="-127"/>
            </a:endParaRPr>
          </a:p>
        </p:txBody>
      </p:sp>
      <p:sp>
        <p:nvSpPr>
          <p:cNvPr id="24" name="타원 23"/>
          <p:cNvSpPr/>
          <p:nvPr/>
        </p:nvSpPr>
        <p:spPr>
          <a:xfrm>
            <a:off x="3620631" y="5102836"/>
            <a:ext cx="108000" cy="108000"/>
          </a:xfrm>
          <a:prstGeom prst="ellipse">
            <a:avLst/>
          </a:prstGeom>
          <a:solidFill>
            <a:srgbClr val="FFFF00"/>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latinLnBrk="0">
              <a:spcBef>
                <a:spcPts val="0"/>
              </a:spcBef>
              <a:spcAft>
                <a:spcPts val="0"/>
              </a:spcAft>
              <a:defRPr/>
            </a:pPr>
            <a:endParaRPr kumimoji="0" lang="ko-KR" altLang="en-US" sz="2400">
              <a:solidFill>
                <a:prstClr val="white"/>
              </a:solidFill>
              <a:latin typeface="맑은 고딕"/>
              <a:ea typeface="맑은 고딕" panose="020B0503020000020004" pitchFamily="50" charset="-127"/>
            </a:endParaRPr>
          </a:p>
        </p:txBody>
      </p:sp>
      <p:sp>
        <p:nvSpPr>
          <p:cNvPr id="25" name="타원 24"/>
          <p:cNvSpPr/>
          <p:nvPr/>
        </p:nvSpPr>
        <p:spPr>
          <a:xfrm>
            <a:off x="5618063" y="5102836"/>
            <a:ext cx="108000" cy="108000"/>
          </a:xfrm>
          <a:prstGeom prst="ellipse">
            <a:avLst/>
          </a:prstGeom>
          <a:solidFill>
            <a:srgbClr val="FFFF00"/>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latinLnBrk="0">
              <a:spcBef>
                <a:spcPts val="0"/>
              </a:spcBef>
              <a:spcAft>
                <a:spcPts val="0"/>
              </a:spcAft>
              <a:defRPr/>
            </a:pPr>
            <a:endParaRPr kumimoji="0" lang="ko-KR" altLang="en-US" sz="2400">
              <a:solidFill>
                <a:prstClr val="white"/>
              </a:solidFill>
              <a:latin typeface="맑은 고딕"/>
              <a:ea typeface="맑은 고딕" panose="020B0503020000020004" pitchFamily="50" charset="-127"/>
            </a:endParaRPr>
          </a:p>
        </p:txBody>
      </p:sp>
      <p:sp>
        <p:nvSpPr>
          <p:cNvPr id="29" name="직사각형 28"/>
          <p:cNvSpPr/>
          <p:nvPr/>
        </p:nvSpPr>
        <p:spPr>
          <a:xfrm>
            <a:off x="886802" y="4572417"/>
            <a:ext cx="1548484" cy="584775"/>
          </a:xfrm>
          <a:prstGeom prst="rect">
            <a:avLst/>
          </a:prstGeom>
        </p:spPr>
        <p:txBody>
          <a:bodyPr wrap="square">
            <a:spAutoFit/>
          </a:bodyPr>
          <a:lstStyle/>
          <a:p>
            <a:pPr algn="ctr" fontAlgn="auto">
              <a:spcBef>
                <a:spcPts val="0"/>
              </a:spcBef>
              <a:spcAft>
                <a:spcPts val="0"/>
              </a:spcAft>
              <a:defRPr/>
            </a:pPr>
            <a:r>
              <a:rPr kumimoji="0" lang="en-US" altLang="ko-KR" sz="1400" spc="-150" dirty="0">
                <a:solidFill>
                  <a:srgbClr val="0000FF"/>
                </a:solidFill>
                <a:latin typeface="맑은 고딕"/>
                <a:ea typeface="맑은 고딕" panose="020B0503020000020004" pitchFamily="50" charset="-127"/>
              </a:rPr>
              <a:t>1st </a:t>
            </a:r>
            <a:r>
              <a:rPr kumimoji="0" lang="en-US" altLang="ko-KR" sz="1600" spc="-150" dirty="0">
                <a:solidFill>
                  <a:srgbClr val="0000FF"/>
                </a:solidFill>
                <a:latin typeface="맑은 고딕"/>
                <a:ea typeface="맑은 고딕" panose="020B0503020000020004" pitchFamily="50" charset="-127"/>
              </a:rPr>
              <a:t>(</a:t>
            </a:r>
            <a:r>
              <a:rPr kumimoji="0" lang="en-US" altLang="ko-KR" sz="1600" b="1" spc="-150" dirty="0">
                <a:solidFill>
                  <a:srgbClr val="0000FF"/>
                </a:solidFill>
                <a:latin typeface="맑은 고딕"/>
                <a:ea typeface="맑은 고딕" panose="020B0503020000020004" pitchFamily="50" charset="-127"/>
              </a:rPr>
              <a:t>Machine</a:t>
            </a:r>
            <a:r>
              <a:rPr kumimoji="0" lang="ko-KR" altLang="en-US" sz="1600" spc="-150" dirty="0">
                <a:solidFill>
                  <a:srgbClr val="0000FF"/>
                </a:solidFill>
                <a:latin typeface="맑은 고딕"/>
                <a:ea typeface="맑은 고딕" panose="020B0503020000020004" pitchFamily="50" charset="-127"/>
              </a:rPr>
              <a:t> </a:t>
            </a:r>
            <a:r>
              <a:rPr kumimoji="0" lang="en-US" altLang="ko-KR" sz="1600" spc="-150" dirty="0">
                <a:solidFill>
                  <a:srgbClr val="0000FF"/>
                </a:solidFill>
                <a:latin typeface="맑은 고딕"/>
                <a:ea typeface="맑은 고딕" panose="020B0503020000020004" pitchFamily="50" charset="-127"/>
              </a:rPr>
              <a:t>Revolution)</a:t>
            </a:r>
            <a:endParaRPr kumimoji="0" lang="ko-KR" altLang="en-US" sz="1600" spc="-150" dirty="0">
              <a:solidFill>
                <a:srgbClr val="0000FF"/>
              </a:solidFill>
              <a:latin typeface="맑은 고딕"/>
              <a:ea typeface="맑은 고딕" panose="020B0503020000020004" pitchFamily="50" charset="-127"/>
            </a:endParaRPr>
          </a:p>
        </p:txBody>
      </p:sp>
      <p:sp>
        <p:nvSpPr>
          <p:cNvPr id="30" name="직사각형 29"/>
          <p:cNvSpPr/>
          <p:nvPr/>
        </p:nvSpPr>
        <p:spPr>
          <a:xfrm>
            <a:off x="2960509" y="4581128"/>
            <a:ext cx="1548484" cy="584775"/>
          </a:xfrm>
          <a:prstGeom prst="rect">
            <a:avLst/>
          </a:prstGeom>
        </p:spPr>
        <p:txBody>
          <a:bodyPr wrap="square">
            <a:spAutoFit/>
          </a:bodyPr>
          <a:lstStyle/>
          <a:p>
            <a:pPr algn="ctr" fontAlgn="auto">
              <a:spcBef>
                <a:spcPts val="0"/>
              </a:spcBef>
              <a:spcAft>
                <a:spcPts val="0"/>
              </a:spcAft>
              <a:defRPr/>
            </a:pPr>
            <a:r>
              <a:rPr kumimoji="0" lang="en-US" altLang="ko-KR" sz="1400" spc="-150" dirty="0">
                <a:latin typeface="맑은 고딕"/>
                <a:ea typeface="맑은 고딕" panose="020B0503020000020004" pitchFamily="50" charset="-127"/>
              </a:rPr>
              <a:t>2nd </a:t>
            </a:r>
            <a:r>
              <a:rPr kumimoji="0" lang="en-US" altLang="ko-KR" sz="1600" spc="-150" dirty="0">
                <a:latin typeface="맑은 고딕"/>
                <a:ea typeface="맑은 고딕" panose="020B0503020000020004" pitchFamily="50" charset="-127"/>
              </a:rPr>
              <a:t>(</a:t>
            </a:r>
            <a:r>
              <a:rPr kumimoji="0" lang="en-US" altLang="ko-KR" sz="1600" b="1" spc="-150" dirty="0">
                <a:latin typeface="맑은 고딕"/>
                <a:ea typeface="맑은 고딕" panose="020B0503020000020004" pitchFamily="50" charset="-127"/>
              </a:rPr>
              <a:t>Electric</a:t>
            </a:r>
            <a:r>
              <a:rPr kumimoji="0" lang="ko-KR" altLang="en-US" sz="1600" spc="-150" dirty="0">
                <a:latin typeface="맑은 고딕"/>
                <a:ea typeface="맑은 고딕" panose="020B0503020000020004" pitchFamily="50" charset="-127"/>
              </a:rPr>
              <a:t> </a:t>
            </a:r>
            <a:r>
              <a:rPr kumimoji="0" lang="en-US" altLang="ko-KR" sz="1600" spc="-150" dirty="0">
                <a:latin typeface="맑은 고딕"/>
                <a:ea typeface="맑은 고딕" panose="020B0503020000020004" pitchFamily="50" charset="-127"/>
              </a:rPr>
              <a:t>Revolution)</a:t>
            </a:r>
            <a:endParaRPr kumimoji="0" lang="ko-KR" altLang="en-US" sz="1600" spc="-150" dirty="0">
              <a:latin typeface="맑은 고딕"/>
              <a:ea typeface="맑은 고딕" panose="020B0503020000020004" pitchFamily="50" charset="-127"/>
            </a:endParaRPr>
          </a:p>
        </p:txBody>
      </p:sp>
      <p:sp>
        <p:nvSpPr>
          <p:cNvPr id="31" name="직사각형 30"/>
          <p:cNvSpPr/>
          <p:nvPr/>
        </p:nvSpPr>
        <p:spPr>
          <a:xfrm>
            <a:off x="4992485" y="4572417"/>
            <a:ext cx="1548484" cy="584775"/>
          </a:xfrm>
          <a:prstGeom prst="rect">
            <a:avLst/>
          </a:prstGeom>
        </p:spPr>
        <p:txBody>
          <a:bodyPr wrap="square">
            <a:spAutoFit/>
          </a:bodyPr>
          <a:lstStyle/>
          <a:p>
            <a:pPr algn="ctr" fontAlgn="auto">
              <a:spcBef>
                <a:spcPts val="0"/>
              </a:spcBef>
              <a:spcAft>
                <a:spcPts val="0"/>
              </a:spcAft>
              <a:defRPr/>
            </a:pPr>
            <a:r>
              <a:rPr kumimoji="0" lang="en-US" altLang="ko-KR" sz="1400" spc="-150" dirty="0">
                <a:solidFill>
                  <a:srgbClr val="7030A0"/>
                </a:solidFill>
                <a:latin typeface="맑은 고딕"/>
                <a:ea typeface="맑은 고딕" panose="020B0503020000020004" pitchFamily="50" charset="-127"/>
              </a:rPr>
              <a:t>3rd </a:t>
            </a:r>
            <a:r>
              <a:rPr kumimoji="0" lang="en-US" altLang="ko-KR" sz="1600" spc="-150" dirty="0">
                <a:solidFill>
                  <a:srgbClr val="7030A0"/>
                </a:solidFill>
                <a:latin typeface="맑은 고딕"/>
                <a:ea typeface="맑은 고딕" panose="020B0503020000020004" pitchFamily="50" charset="-127"/>
              </a:rPr>
              <a:t>(</a:t>
            </a:r>
            <a:r>
              <a:rPr kumimoji="0" lang="en-US" altLang="ko-KR" sz="1600" b="1" spc="-150" dirty="0">
                <a:solidFill>
                  <a:srgbClr val="7030A0"/>
                </a:solidFill>
                <a:latin typeface="맑은 고딕"/>
                <a:ea typeface="맑은 고딕" panose="020B0503020000020004" pitchFamily="50" charset="-127"/>
              </a:rPr>
              <a:t>Information</a:t>
            </a:r>
            <a:r>
              <a:rPr kumimoji="0" lang="ko-KR" altLang="en-US" sz="1600" spc="-150" dirty="0">
                <a:solidFill>
                  <a:srgbClr val="7030A0"/>
                </a:solidFill>
                <a:latin typeface="맑은 고딕"/>
                <a:ea typeface="맑은 고딕" panose="020B0503020000020004" pitchFamily="50" charset="-127"/>
              </a:rPr>
              <a:t> </a:t>
            </a:r>
            <a:r>
              <a:rPr kumimoji="0" lang="en-US" altLang="ko-KR" sz="1600" spc="-150" dirty="0">
                <a:solidFill>
                  <a:srgbClr val="7030A0"/>
                </a:solidFill>
                <a:latin typeface="맑은 고딕"/>
                <a:ea typeface="맑은 고딕" panose="020B0503020000020004" pitchFamily="50" charset="-127"/>
              </a:rPr>
              <a:t>Revolution)</a:t>
            </a:r>
            <a:endParaRPr kumimoji="0" lang="ko-KR" altLang="en-US" sz="1600" spc="-150" dirty="0">
              <a:solidFill>
                <a:srgbClr val="7030A0"/>
              </a:solidFill>
              <a:latin typeface="맑은 고딕"/>
              <a:ea typeface="맑은 고딕" panose="020B0503020000020004" pitchFamily="50" charset="-127"/>
            </a:endParaRPr>
          </a:p>
        </p:txBody>
      </p:sp>
      <p:pic>
        <p:nvPicPr>
          <p:cNvPr id="34" name="Picture 8" descr="관련 이미지"/>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4174" t="12597" r="4417" b="13316"/>
          <a:stretch/>
        </p:blipFill>
        <p:spPr bwMode="auto">
          <a:xfrm>
            <a:off x="1119126" y="3941916"/>
            <a:ext cx="776420" cy="6292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electric power icon에 대한 이미지 검색결과"/>
          <p:cNvPicPr>
            <a:picLocks noChangeAspect="1" noChangeArrowheads="1"/>
          </p:cNvPicPr>
          <p:nvPr/>
        </p:nvPicPr>
        <p:blipFill rotWithShape="1">
          <a:blip r:embed="rId5" cstate="print">
            <a:duotone>
              <a:schemeClr val="bg2">
                <a:shade val="45000"/>
                <a:satMod val="135000"/>
              </a:schemeClr>
              <a:prstClr val="white"/>
            </a:duotone>
            <a:extLst>
              <a:ext uri="{28A0092B-C50C-407E-A947-70E740481C1C}">
                <a14:useLocalDpi xmlns:a14="http://schemas.microsoft.com/office/drawing/2010/main" val="0"/>
              </a:ext>
            </a:extLst>
          </a:blip>
          <a:srcRect t="1" b="5329"/>
          <a:stretch/>
        </p:blipFill>
        <p:spPr bwMode="auto">
          <a:xfrm>
            <a:off x="3052360" y="3881992"/>
            <a:ext cx="727107" cy="68836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descr="factory icon에 대한 이미지 검색결과"/>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83119" y="4025151"/>
            <a:ext cx="545202" cy="5452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electric power icon에 대한 이미지 검색결과"/>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flipH="1" flipV="1">
            <a:off x="3445778" y="3776615"/>
            <a:ext cx="237235" cy="23723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gear icon에 대한 이미지 검색결과"/>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flipH="1">
            <a:off x="1666703" y="3903874"/>
            <a:ext cx="276999" cy="29546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computer icon에 대한 이미지 검색결과"/>
          <p:cNvPicPr>
            <a:picLocks noChangeAspect="1" noChangeArrowheads="1"/>
          </p:cNvPicPr>
          <p:nvPr/>
        </p:nvPicPr>
        <p:blipFill rotWithShape="1">
          <a:blip r:embed="rId9" cstate="print">
            <a:duotone>
              <a:schemeClr val="bg2">
                <a:shade val="45000"/>
                <a:satMod val="135000"/>
              </a:schemeClr>
              <a:prstClr val="white"/>
            </a:duotone>
            <a:extLst>
              <a:ext uri="{28A0092B-C50C-407E-A947-70E740481C1C}">
                <a14:useLocalDpi xmlns:a14="http://schemas.microsoft.com/office/drawing/2010/main" val="0"/>
              </a:ext>
            </a:extLst>
          </a:blip>
          <a:srcRect t="11905" b="13688"/>
          <a:stretch/>
        </p:blipFill>
        <p:spPr bwMode="auto">
          <a:xfrm>
            <a:off x="5566299" y="4214021"/>
            <a:ext cx="493333" cy="3670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0" descr="computer icon에 대한 이미지 검색결과"/>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63357" y="4213976"/>
            <a:ext cx="447746" cy="3671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8" descr="chip icon에 대한 이미지 검색결과"/>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rot="1141251">
            <a:off x="5454658" y="4050405"/>
            <a:ext cx="246298" cy="246298"/>
          </a:xfrm>
          <a:prstGeom prst="rect">
            <a:avLst/>
          </a:prstGeom>
          <a:noFill/>
          <a:extLst>
            <a:ext uri="{909E8E84-426E-40DD-AFC4-6F175D3DCCD1}">
              <a14:hiddenFill xmlns:a14="http://schemas.microsoft.com/office/drawing/2010/main">
                <a:solidFill>
                  <a:srgbClr val="FFFFFF"/>
                </a:solidFill>
              </a14:hiddenFill>
            </a:ext>
          </a:extLst>
        </p:spPr>
      </p:pic>
      <p:sp>
        <p:nvSpPr>
          <p:cNvPr id="43" name="타원 42"/>
          <p:cNvSpPr/>
          <p:nvPr/>
        </p:nvSpPr>
        <p:spPr>
          <a:xfrm>
            <a:off x="7625019" y="5102836"/>
            <a:ext cx="108000" cy="108000"/>
          </a:xfrm>
          <a:prstGeom prst="ellipse">
            <a:avLst/>
          </a:prstGeom>
          <a:solidFill>
            <a:srgbClr val="66FF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latinLnBrk="0">
              <a:spcBef>
                <a:spcPts val="0"/>
              </a:spcBef>
              <a:spcAft>
                <a:spcPts val="0"/>
              </a:spcAft>
              <a:defRPr/>
            </a:pPr>
            <a:endParaRPr kumimoji="0" lang="ko-KR" altLang="en-US" sz="2400">
              <a:solidFill>
                <a:prstClr val="white"/>
              </a:solidFill>
              <a:latin typeface="맑은 고딕"/>
              <a:ea typeface="맑은 고딕" panose="020B0503020000020004" pitchFamily="50" charset="-127"/>
            </a:endParaRPr>
          </a:p>
        </p:txBody>
      </p:sp>
      <p:sp>
        <p:nvSpPr>
          <p:cNvPr id="45" name="직사각형 44"/>
          <p:cNvSpPr/>
          <p:nvPr/>
        </p:nvSpPr>
        <p:spPr>
          <a:xfrm>
            <a:off x="7091359" y="4509120"/>
            <a:ext cx="1548484" cy="646331"/>
          </a:xfrm>
          <a:prstGeom prst="rect">
            <a:avLst/>
          </a:prstGeom>
        </p:spPr>
        <p:txBody>
          <a:bodyPr wrap="square">
            <a:spAutoFit/>
          </a:bodyPr>
          <a:lstStyle/>
          <a:p>
            <a:pPr algn="ctr" fontAlgn="auto">
              <a:spcBef>
                <a:spcPts val="0"/>
              </a:spcBef>
              <a:spcAft>
                <a:spcPts val="0"/>
              </a:spcAft>
              <a:defRPr/>
            </a:pPr>
            <a:r>
              <a:rPr kumimoji="0" lang="en-US" altLang="ko-KR" sz="1600" spc="-150" dirty="0">
                <a:solidFill>
                  <a:srgbClr val="FF0000"/>
                </a:solidFill>
                <a:latin typeface="맑은 고딕"/>
                <a:ea typeface="맑은 고딕" panose="020B0503020000020004" pitchFamily="50" charset="-127"/>
              </a:rPr>
              <a:t>4th </a:t>
            </a:r>
            <a:r>
              <a:rPr kumimoji="0" lang="en-US" altLang="ko-KR" spc="-150" dirty="0">
                <a:solidFill>
                  <a:srgbClr val="FF0000"/>
                </a:solidFill>
                <a:latin typeface="맑은 고딕"/>
                <a:ea typeface="맑은 고딕" panose="020B0503020000020004" pitchFamily="50" charset="-127"/>
              </a:rPr>
              <a:t>(</a:t>
            </a:r>
            <a:r>
              <a:rPr kumimoji="0" lang="en-US" altLang="ko-KR" b="1" spc="-150" dirty="0">
                <a:solidFill>
                  <a:srgbClr val="FF0000"/>
                </a:solidFill>
                <a:latin typeface="맑은 고딕"/>
                <a:ea typeface="맑은 고딕" panose="020B0503020000020004" pitchFamily="50" charset="-127"/>
              </a:rPr>
              <a:t>Intelligent</a:t>
            </a:r>
            <a:r>
              <a:rPr kumimoji="0" lang="ko-KR" altLang="en-US" spc="-150" dirty="0">
                <a:solidFill>
                  <a:srgbClr val="FF0000"/>
                </a:solidFill>
                <a:latin typeface="맑은 고딕"/>
                <a:ea typeface="맑은 고딕" panose="020B0503020000020004" pitchFamily="50" charset="-127"/>
              </a:rPr>
              <a:t> </a:t>
            </a:r>
            <a:r>
              <a:rPr kumimoji="0" lang="en-US" altLang="ko-KR" spc="-150" dirty="0">
                <a:solidFill>
                  <a:srgbClr val="FF0000"/>
                </a:solidFill>
                <a:latin typeface="맑은 고딕"/>
                <a:ea typeface="맑은 고딕" panose="020B0503020000020004" pitchFamily="50" charset="-127"/>
              </a:rPr>
              <a:t>Revolution)</a:t>
            </a:r>
            <a:endParaRPr kumimoji="0" lang="ko-KR" altLang="en-US" spc="-150" dirty="0">
              <a:solidFill>
                <a:srgbClr val="FF0000"/>
              </a:solidFill>
              <a:latin typeface="맑은 고딕"/>
              <a:ea typeface="맑은 고딕" panose="020B0503020000020004" pitchFamily="50" charset="-127"/>
            </a:endParaRPr>
          </a:p>
        </p:txBody>
      </p:sp>
      <p:pic>
        <p:nvPicPr>
          <p:cNvPr id="47" name="그림 46"/>
          <p:cNvPicPr>
            <a:picLocks noChangeAspect="1"/>
          </p:cNvPicPr>
          <p:nvPr/>
        </p:nvPicPr>
        <p:blipFill>
          <a:blip r:embed="rId12"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795494" y="3258306"/>
            <a:ext cx="1433023" cy="1322790"/>
          </a:xfrm>
          <a:prstGeom prst="rect">
            <a:avLst/>
          </a:prstGeom>
        </p:spPr>
      </p:pic>
      <p:pic>
        <p:nvPicPr>
          <p:cNvPr id="48" name="Picture 4" descr="http://www.enterrasolutions.com/media/Future-of-AI-clear-01.png"/>
          <p:cNvPicPr>
            <a:picLocks noChangeAspect="1" noChangeArrowheads="1"/>
          </p:cNvPicPr>
          <p:nvPr/>
        </p:nvPicPr>
        <p:blipFill rotWithShape="1">
          <a:blip r:embed="rId13" cstate="screen">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a:ext>
            </a:extLst>
          </a:blip>
          <a:srcRect l="1" r="7489"/>
          <a:stretch/>
        </p:blipFill>
        <p:spPr bwMode="auto">
          <a:xfrm>
            <a:off x="7591343" y="3681777"/>
            <a:ext cx="844215" cy="88857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2" descr="http://dripai.com/wp-content/uploads/2015/04/ai_face.pn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8171038" y="3910557"/>
            <a:ext cx="740594" cy="670538"/>
          </a:xfrm>
          <a:prstGeom prst="rect">
            <a:avLst/>
          </a:prstGeom>
          <a:noFill/>
          <a:extLst>
            <a:ext uri="{909E8E84-426E-40DD-AFC4-6F175D3DCCD1}">
              <a14:hiddenFill xmlns:a14="http://schemas.microsoft.com/office/drawing/2010/main">
                <a:solidFill>
                  <a:srgbClr val="FFFFFF"/>
                </a:solidFill>
              </a14:hiddenFill>
            </a:ext>
          </a:extLst>
        </p:spPr>
      </p:pic>
      <p:sp>
        <p:nvSpPr>
          <p:cNvPr id="62" name="타원형 설명선 61"/>
          <p:cNvSpPr/>
          <p:nvPr/>
        </p:nvSpPr>
        <p:spPr>
          <a:xfrm>
            <a:off x="6779312" y="1405268"/>
            <a:ext cx="2298216" cy="2325114"/>
          </a:xfrm>
          <a:prstGeom prst="wedgeEllipseCallout">
            <a:avLst>
              <a:gd name="adj1" fmla="val 727"/>
              <a:gd name="adj2" fmla="val 66515"/>
            </a:avLst>
          </a:prstGeom>
          <a:solidFill>
            <a:srgbClr val="D9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kumimoji="0" lang="en-US" altLang="ko-KR" sz="1600" spc="-150" dirty="0">
                <a:solidFill>
                  <a:prstClr val="black"/>
                </a:solidFill>
                <a:latin typeface="맑은 고딕"/>
                <a:ea typeface="맑은 고딕" panose="020B0503020000020004" pitchFamily="50" charset="-127"/>
              </a:rPr>
              <a:t>Human’s</a:t>
            </a:r>
          </a:p>
          <a:p>
            <a:pPr algn="ctr" fontAlgn="auto">
              <a:spcBef>
                <a:spcPts val="0"/>
              </a:spcBef>
              <a:spcAft>
                <a:spcPts val="0"/>
              </a:spcAft>
              <a:defRPr/>
            </a:pPr>
            <a:r>
              <a:rPr kumimoji="0" lang="en-US" altLang="ko-KR" sz="3200" b="1" spc="-150" dirty="0">
                <a:solidFill>
                  <a:srgbClr val="FF0066"/>
                </a:solidFill>
                <a:latin typeface="맑은 고딕"/>
                <a:ea typeface="맑은 고딕" panose="020B0503020000020004" pitchFamily="50" charset="-127"/>
              </a:rPr>
              <a:t>New</a:t>
            </a:r>
          </a:p>
          <a:p>
            <a:pPr algn="ctr" fontAlgn="auto">
              <a:spcBef>
                <a:spcPts val="0"/>
              </a:spcBef>
              <a:spcAft>
                <a:spcPts val="0"/>
              </a:spcAft>
              <a:defRPr/>
            </a:pPr>
            <a:r>
              <a:rPr kumimoji="0" lang="en-US" altLang="ko-KR" sz="3200" b="1" spc="-150" dirty="0">
                <a:solidFill>
                  <a:srgbClr val="FF0066"/>
                </a:solidFill>
                <a:latin typeface="맑은 고딕"/>
                <a:ea typeface="맑은 고딕" panose="020B0503020000020004" pitchFamily="50" charset="-127"/>
              </a:rPr>
              <a:t>Desire</a:t>
            </a:r>
            <a:r>
              <a:rPr kumimoji="0" lang="en-US" altLang="ko-KR" sz="2800" spc="-150" dirty="0">
                <a:solidFill>
                  <a:prstClr val="black"/>
                </a:solidFill>
                <a:latin typeface="맑은 고딕"/>
                <a:ea typeface="맑은 고딕" panose="020B0503020000020004" pitchFamily="50" charset="-127"/>
              </a:rPr>
              <a:t>?</a:t>
            </a:r>
          </a:p>
          <a:p>
            <a:pPr algn="ctr" fontAlgn="auto">
              <a:spcBef>
                <a:spcPts val="0"/>
              </a:spcBef>
              <a:spcAft>
                <a:spcPts val="0"/>
              </a:spcAft>
              <a:defRPr/>
            </a:pPr>
            <a:r>
              <a:rPr kumimoji="0" lang="en-US" altLang="ko-KR" sz="1600" spc="-150" dirty="0">
                <a:solidFill>
                  <a:prstClr val="black"/>
                </a:solidFill>
                <a:latin typeface="맑은 고딕"/>
                <a:ea typeface="맑은 고딕" panose="020B0503020000020004" pitchFamily="50" charset="-127"/>
              </a:rPr>
              <a:t>90,000$</a:t>
            </a:r>
          </a:p>
        </p:txBody>
      </p:sp>
      <p:grpSp>
        <p:nvGrpSpPr>
          <p:cNvPr id="66" name="그룹 65"/>
          <p:cNvGrpSpPr/>
          <p:nvPr/>
        </p:nvGrpSpPr>
        <p:grpSpPr>
          <a:xfrm>
            <a:off x="532630" y="1770742"/>
            <a:ext cx="1744402" cy="1782467"/>
            <a:chOff x="170677" y="2220002"/>
            <a:chExt cx="1990059" cy="2009960"/>
          </a:xfrm>
        </p:grpSpPr>
        <p:sp>
          <p:nvSpPr>
            <p:cNvPr id="59" name="타원형 설명선 58"/>
            <p:cNvSpPr/>
            <p:nvPr/>
          </p:nvSpPr>
          <p:spPr>
            <a:xfrm>
              <a:off x="170677" y="2220002"/>
              <a:ext cx="1990059" cy="2009960"/>
            </a:xfrm>
            <a:prstGeom prst="wedgeEllipseCallout">
              <a:avLst>
                <a:gd name="adj1" fmla="val -660"/>
                <a:gd name="adj2" fmla="val 72512"/>
              </a:avLst>
            </a:prstGeom>
            <a:solidFill>
              <a:schemeClr val="bg1">
                <a:lumMod val="95000"/>
              </a:schemeClr>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en-US" altLang="ko-KR" sz="1600" b="1" dirty="0">
                <a:solidFill>
                  <a:prstClr val="black"/>
                </a:solidFill>
                <a:latin typeface="맑은 고딕"/>
                <a:ea typeface="맑은 고딕" panose="020B0503020000020004" pitchFamily="50" charset="-127"/>
              </a:endParaRPr>
            </a:p>
          </p:txBody>
        </p:sp>
        <p:sp>
          <p:nvSpPr>
            <p:cNvPr id="63" name="직사각형 62"/>
            <p:cNvSpPr/>
            <p:nvPr/>
          </p:nvSpPr>
          <p:spPr>
            <a:xfrm>
              <a:off x="536755" y="2908252"/>
              <a:ext cx="1201340" cy="1214701"/>
            </a:xfrm>
            <a:prstGeom prst="rect">
              <a:avLst/>
            </a:prstGeom>
          </p:spPr>
          <p:txBody>
            <a:bodyPr wrap="none">
              <a:spAutoFit/>
            </a:bodyPr>
            <a:lstStyle/>
            <a:p>
              <a:pPr algn="ctr" fontAlgn="auto">
                <a:spcBef>
                  <a:spcPts val="0"/>
                </a:spcBef>
                <a:spcAft>
                  <a:spcPts val="0"/>
                </a:spcAft>
                <a:defRPr/>
              </a:pPr>
              <a:r>
                <a:rPr kumimoji="0" lang="en-US" altLang="ko-KR" sz="2000" spc="-150" dirty="0">
                  <a:solidFill>
                    <a:prstClr val="black"/>
                  </a:solidFill>
                  <a:latin typeface="맑은 고딕"/>
                  <a:ea typeface="맑은 고딕" panose="020B0503020000020004" pitchFamily="50" charset="-127"/>
                </a:rPr>
                <a:t>Desire of</a:t>
              </a:r>
            </a:p>
            <a:p>
              <a:pPr algn="ctr" fontAlgn="auto">
                <a:spcBef>
                  <a:spcPts val="0"/>
                </a:spcBef>
                <a:spcAft>
                  <a:spcPts val="0"/>
                </a:spcAft>
                <a:defRPr/>
              </a:pPr>
              <a:r>
                <a:rPr kumimoji="0" lang="en-US" altLang="ko-KR" sz="2000" b="1" spc="-150" dirty="0">
                  <a:solidFill>
                    <a:prstClr val="black"/>
                  </a:solidFill>
                  <a:latin typeface="맑은 고딕"/>
                  <a:ea typeface="맑은 고딕" panose="020B0503020000020004" pitchFamily="50" charset="-127"/>
                </a:rPr>
                <a:t>Survival</a:t>
              </a:r>
            </a:p>
            <a:p>
              <a:pPr algn="ctr" fontAlgn="auto">
                <a:spcBef>
                  <a:spcPts val="0"/>
                </a:spcBef>
                <a:spcAft>
                  <a:spcPts val="0"/>
                </a:spcAft>
                <a:defRPr/>
              </a:pPr>
              <a:r>
                <a:rPr kumimoji="0" lang="en-US" altLang="ko-KR" sz="2400" spc="-150" dirty="0">
                  <a:solidFill>
                    <a:prstClr val="black"/>
                  </a:solidFill>
                  <a:latin typeface="맑은 고딕"/>
                  <a:ea typeface="맑은 고딕" panose="020B0503020000020004" pitchFamily="50" charset="-127"/>
                </a:rPr>
                <a:t>700$</a:t>
              </a:r>
              <a:endParaRPr kumimoji="0" lang="ko-KR" altLang="en-US" sz="2400" spc="-150" dirty="0">
                <a:solidFill>
                  <a:prstClr val="black"/>
                </a:solidFill>
                <a:latin typeface="맑은 고딕"/>
                <a:ea typeface="맑은 고딕" panose="020B0503020000020004" pitchFamily="50" charset="-127"/>
              </a:endParaRPr>
            </a:p>
          </p:txBody>
        </p:sp>
      </p:grpSp>
      <p:grpSp>
        <p:nvGrpSpPr>
          <p:cNvPr id="67" name="그룹 66"/>
          <p:cNvGrpSpPr/>
          <p:nvPr/>
        </p:nvGrpSpPr>
        <p:grpSpPr>
          <a:xfrm>
            <a:off x="2581203" y="1770742"/>
            <a:ext cx="1744402" cy="1782467"/>
            <a:chOff x="2219252" y="2220002"/>
            <a:chExt cx="1990059" cy="2009960"/>
          </a:xfrm>
        </p:grpSpPr>
        <p:sp>
          <p:nvSpPr>
            <p:cNvPr id="60" name="타원형 설명선 59"/>
            <p:cNvSpPr/>
            <p:nvPr/>
          </p:nvSpPr>
          <p:spPr>
            <a:xfrm>
              <a:off x="2219252" y="2220002"/>
              <a:ext cx="1990059" cy="2009960"/>
            </a:xfrm>
            <a:prstGeom prst="wedgeEllipseCallout">
              <a:avLst>
                <a:gd name="adj1" fmla="val -660"/>
                <a:gd name="adj2" fmla="val 72512"/>
              </a:avLst>
            </a:prstGeom>
            <a:solidFill>
              <a:schemeClr val="bg1">
                <a:lumMod val="95000"/>
              </a:schemeClr>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en-US" altLang="ko-KR" sz="1600" b="1" dirty="0">
                <a:solidFill>
                  <a:prstClr val="black"/>
                </a:solidFill>
                <a:latin typeface="맑은 고딕"/>
                <a:ea typeface="맑은 고딕" panose="020B0503020000020004" pitchFamily="50" charset="-127"/>
              </a:endParaRPr>
            </a:p>
          </p:txBody>
        </p:sp>
        <p:sp>
          <p:nvSpPr>
            <p:cNvPr id="64" name="직사각형 63"/>
            <p:cNvSpPr/>
            <p:nvPr/>
          </p:nvSpPr>
          <p:spPr>
            <a:xfrm>
              <a:off x="2604086" y="2908252"/>
              <a:ext cx="1201340" cy="1145290"/>
            </a:xfrm>
            <a:prstGeom prst="rect">
              <a:avLst/>
            </a:prstGeom>
          </p:spPr>
          <p:txBody>
            <a:bodyPr wrap="none">
              <a:spAutoFit/>
            </a:bodyPr>
            <a:lstStyle/>
            <a:p>
              <a:pPr algn="ctr" fontAlgn="auto">
                <a:spcBef>
                  <a:spcPts val="0"/>
                </a:spcBef>
                <a:spcAft>
                  <a:spcPts val="0"/>
                </a:spcAft>
                <a:defRPr/>
              </a:pPr>
              <a:r>
                <a:rPr kumimoji="0" lang="en-US" altLang="ko-KR" sz="2000" spc="-150" dirty="0">
                  <a:solidFill>
                    <a:prstClr val="black"/>
                  </a:solidFill>
                  <a:latin typeface="맑은 고딕"/>
                  <a:ea typeface="맑은 고딕" panose="020B0503020000020004" pitchFamily="50" charset="-127"/>
                </a:rPr>
                <a:t>Desire of</a:t>
              </a:r>
            </a:p>
            <a:p>
              <a:pPr algn="ctr" fontAlgn="auto">
                <a:spcBef>
                  <a:spcPts val="0"/>
                </a:spcBef>
                <a:spcAft>
                  <a:spcPts val="0"/>
                </a:spcAft>
                <a:defRPr/>
              </a:pPr>
              <a:r>
                <a:rPr kumimoji="0" lang="en-US" altLang="ko-KR" sz="2000" b="1" spc="-150" dirty="0">
                  <a:solidFill>
                    <a:prstClr val="black"/>
                  </a:solidFill>
                  <a:latin typeface="맑은 고딕"/>
                  <a:ea typeface="맑은 고딕" panose="020B0503020000020004" pitchFamily="50" charset="-127"/>
                </a:rPr>
                <a:t>Stability</a:t>
              </a:r>
            </a:p>
            <a:p>
              <a:pPr algn="ctr" fontAlgn="auto">
                <a:spcBef>
                  <a:spcPts val="0"/>
                </a:spcBef>
                <a:spcAft>
                  <a:spcPts val="0"/>
                </a:spcAft>
                <a:defRPr/>
              </a:pPr>
              <a:r>
                <a:rPr kumimoji="0" lang="en-US" altLang="ko-KR" sz="2000" spc="-150" dirty="0">
                  <a:solidFill>
                    <a:prstClr val="black"/>
                  </a:solidFill>
                  <a:latin typeface="맑은 고딕"/>
                  <a:ea typeface="맑은 고딕" panose="020B0503020000020004" pitchFamily="50" charset="-127"/>
                </a:rPr>
                <a:t>2800$</a:t>
              </a:r>
              <a:endParaRPr kumimoji="0" lang="ko-KR" altLang="en-US" sz="2400" spc="-150" dirty="0">
                <a:solidFill>
                  <a:prstClr val="black"/>
                </a:solidFill>
                <a:latin typeface="맑은 고딕"/>
                <a:ea typeface="맑은 고딕" panose="020B0503020000020004" pitchFamily="50" charset="-127"/>
              </a:endParaRPr>
            </a:p>
          </p:txBody>
        </p:sp>
      </p:grpSp>
      <p:grpSp>
        <p:nvGrpSpPr>
          <p:cNvPr id="68" name="그룹 67"/>
          <p:cNvGrpSpPr/>
          <p:nvPr/>
        </p:nvGrpSpPr>
        <p:grpSpPr>
          <a:xfrm>
            <a:off x="4500746" y="1773427"/>
            <a:ext cx="2039341" cy="1782467"/>
            <a:chOff x="4119283" y="2222687"/>
            <a:chExt cx="2326533" cy="2009960"/>
          </a:xfrm>
        </p:grpSpPr>
        <p:sp>
          <p:nvSpPr>
            <p:cNvPr id="61" name="타원형 설명선 60"/>
            <p:cNvSpPr/>
            <p:nvPr/>
          </p:nvSpPr>
          <p:spPr>
            <a:xfrm>
              <a:off x="4277352" y="2222687"/>
              <a:ext cx="1990059" cy="2009960"/>
            </a:xfrm>
            <a:prstGeom prst="wedgeEllipseCallout">
              <a:avLst>
                <a:gd name="adj1" fmla="val -660"/>
                <a:gd name="adj2" fmla="val 72512"/>
              </a:avLst>
            </a:prstGeom>
            <a:solidFill>
              <a:schemeClr val="bg1">
                <a:lumMod val="95000"/>
              </a:schemeClr>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en-US" altLang="ko-KR" sz="1600" b="1" dirty="0">
                <a:solidFill>
                  <a:prstClr val="black"/>
                </a:solidFill>
                <a:latin typeface="맑은 고딕"/>
                <a:ea typeface="맑은 고딕" panose="020B0503020000020004" pitchFamily="50" charset="-127"/>
              </a:endParaRPr>
            </a:p>
          </p:txBody>
        </p:sp>
        <p:sp>
          <p:nvSpPr>
            <p:cNvPr id="65" name="직사각형 64"/>
            <p:cNvSpPr/>
            <p:nvPr/>
          </p:nvSpPr>
          <p:spPr>
            <a:xfrm>
              <a:off x="4119283" y="2908252"/>
              <a:ext cx="2326533" cy="1145290"/>
            </a:xfrm>
            <a:prstGeom prst="rect">
              <a:avLst/>
            </a:prstGeom>
          </p:spPr>
          <p:txBody>
            <a:bodyPr wrap="none">
              <a:spAutoFit/>
            </a:bodyPr>
            <a:lstStyle/>
            <a:p>
              <a:pPr algn="ctr" fontAlgn="auto">
                <a:spcBef>
                  <a:spcPts val="0"/>
                </a:spcBef>
                <a:spcAft>
                  <a:spcPts val="0"/>
                </a:spcAft>
                <a:defRPr/>
              </a:pPr>
              <a:r>
                <a:rPr kumimoji="0" lang="en-US" altLang="ko-KR" sz="2000" spc="-150" dirty="0">
                  <a:solidFill>
                    <a:prstClr val="black"/>
                  </a:solidFill>
                  <a:latin typeface="맑은 고딕"/>
                  <a:ea typeface="맑은 고딕" panose="020B0503020000020004" pitchFamily="50" charset="-127"/>
                </a:rPr>
                <a:t>Desire of</a:t>
              </a:r>
            </a:p>
            <a:p>
              <a:pPr algn="ctr" fontAlgn="auto">
                <a:spcBef>
                  <a:spcPts val="0"/>
                </a:spcBef>
                <a:spcAft>
                  <a:spcPts val="0"/>
                </a:spcAft>
                <a:defRPr/>
              </a:pPr>
              <a:r>
                <a:rPr kumimoji="0" lang="en-US" altLang="ko-KR" sz="2000" b="1" spc="-150" dirty="0">
                  <a:solidFill>
                    <a:prstClr val="black"/>
                  </a:solidFill>
                  <a:latin typeface="맑은 고딕"/>
                  <a:ea typeface="맑은 고딕" panose="020B0503020000020004" pitchFamily="50" charset="-127"/>
                </a:rPr>
                <a:t>Social Connection</a:t>
              </a:r>
            </a:p>
            <a:p>
              <a:pPr algn="ctr" fontAlgn="auto">
                <a:spcBef>
                  <a:spcPts val="0"/>
                </a:spcBef>
                <a:spcAft>
                  <a:spcPts val="0"/>
                </a:spcAft>
                <a:defRPr/>
              </a:pPr>
              <a:r>
                <a:rPr kumimoji="0" lang="en-US" altLang="ko-KR" sz="2000" spc="-150" dirty="0">
                  <a:solidFill>
                    <a:prstClr val="black"/>
                  </a:solidFill>
                  <a:latin typeface="맑은 고딕"/>
                  <a:ea typeface="맑은 고딕" panose="020B0503020000020004" pitchFamily="50" charset="-127"/>
                </a:rPr>
                <a:t>20,000$</a:t>
              </a:r>
              <a:endParaRPr kumimoji="0" lang="ko-KR" altLang="en-US" sz="2400" spc="-150" dirty="0">
                <a:solidFill>
                  <a:prstClr val="black"/>
                </a:solidFill>
                <a:latin typeface="맑은 고딕"/>
                <a:ea typeface="맑은 고딕" panose="020B0503020000020004" pitchFamily="50" charset="-127"/>
              </a:endParaRPr>
            </a:p>
          </p:txBody>
        </p:sp>
      </p:grpSp>
      <p:sp>
        <p:nvSpPr>
          <p:cNvPr id="2" name="제목 1"/>
          <p:cNvSpPr>
            <a:spLocks noGrp="1"/>
          </p:cNvSpPr>
          <p:nvPr>
            <p:ph type="title"/>
          </p:nvPr>
        </p:nvSpPr>
        <p:spPr>
          <a:ln>
            <a:solidFill>
              <a:srgbClr val="66FFFF"/>
            </a:solidFill>
          </a:ln>
        </p:spPr>
        <p:txBody>
          <a:bodyPr>
            <a:normAutofit fontScale="90000"/>
          </a:bodyPr>
          <a:lstStyle/>
          <a:p>
            <a:r>
              <a:rPr lang="en-US" altLang="ko-KR" sz="3600" dirty="0"/>
              <a:t>New understanding of the industrial revolution</a:t>
            </a:r>
            <a:br>
              <a:rPr lang="en-US" altLang="ko-KR" dirty="0"/>
            </a:br>
            <a:r>
              <a:rPr lang="en-US" altLang="ko-KR" sz="2700" dirty="0">
                <a:solidFill>
                  <a:schemeClr val="accent1"/>
                </a:solidFill>
              </a:rPr>
              <a:t>”</a:t>
            </a:r>
            <a:r>
              <a:rPr lang="en-US" altLang="ko-KR" sz="2700" b="1" dirty="0">
                <a:solidFill>
                  <a:srgbClr val="0000FF"/>
                </a:solidFill>
              </a:rPr>
              <a:t>The combination of Technology and Desire</a:t>
            </a:r>
            <a:r>
              <a:rPr lang="en-US" altLang="ko-KR" sz="2700" dirty="0">
                <a:solidFill>
                  <a:schemeClr val="accent1"/>
                </a:solidFill>
              </a:rPr>
              <a:t>”</a:t>
            </a:r>
            <a:endParaRPr lang="ko-KR" altLang="en-US" sz="2700" dirty="0">
              <a:solidFill>
                <a:schemeClr val="accent1"/>
              </a:solidFill>
            </a:endParaRPr>
          </a:p>
        </p:txBody>
      </p:sp>
      <p:sp>
        <p:nvSpPr>
          <p:cNvPr id="3" name="왼쪽/오른쪽 화살표 2"/>
          <p:cNvSpPr/>
          <p:nvPr/>
        </p:nvSpPr>
        <p:spPr>
          <a:xfrm>
            <a:off x="371274" y="5496257"/>
            <a:ext cx="6408038" cy="841160"/>
          </a:xfrm>
          <a:prstGeom prst="leftRightArrow">
            <a:avLst/>
          </a:prstGeom>
          <a:solidFill>
            <a:srgbClr val="0000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kumimoji="0" lang="en-US" altLang="ko-KR" sz="1600" b="1"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Supply</a:t>
            </a:r>
            <a:r>
              <a:rPr kumimoji="0" lang="en-US" altLang="ko-KR" sz="16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-oriented </a:t>
            </a:r>
            <a:r>
              <a:rPr kumimoji="0" lang="en-US" altLang="ko-KR" sz="16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sym typeface="Wingdings" panose="05000000000000000000" pitchFamily="2" charset="2"/>
              </a:rPr>
              <a:t> </a:t>
            </a:r>
            <a:r>
              <a:rPr kumimoji="0" lang="en-US" altLang="ko-KR" sz="1600" b="1" spc="-150" dirty="0">
                <a:solidFill>
                  <a:srgbClr val="FFFF00"/>
                </a:solidFill>
                <a:effectLst>
                  <a:outerShdw blurRad="38100" dist="38100" dir="2700000" algn="tl">
                    <a:srgbClr val="000000">
                      <a:alpha val="43137"/>
                    </a:srgbClr>
                  </a:outerShdw>
                </a:effectLst>
                <a:latin typeface="맑은 고딕"/>
                <a:ea typeface="맑은 고딕" panose="020B0503020000020004" pitchFamily="50" charset="-127"/>
                <a:sym typeface="Wingdings" panose="05000000000000000000" pitchFamily="2" charset="2"/>
              </a:rPr>
              <a:t>Technology</a:t>
            </a:r>
            <a:endParaRPr kumimoji="0" lang="ko-KR" altLang="en-US" sz="16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endParaRPr>
          </a:p>
        </p:txBody>
      </p:sp>
      <p:sp>
        <p:nvSpPr>
          <p:cNvPr id="4" name="왼쪽/오른쪽 화살표 3"/>
          <p:cNvSpPr/>
          <p:nvPr/>
        </p:nvSpPr>
        <p:spPr>
          <a:xfrm>
            <a:off x="6795494" y="5496257"/>
            <a:ext cx="2719781" cy="841160"/>
          </a:xfrm>
          <a:prstGeom prst="leftRightArrow">
            <a:avLst/>
          </a:prstGeom>
          <a:solidFill>
            <a:srgbClr val="FF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kumimoji="0" lang="en-US" altLang="ko-KR" sz="1400" b="1"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Demand</a:t>
            </a:r>
            <a:r>
              <a:rPr kumimoji="0" lang="en-US" altLang="ko-KR" sz="14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-oriented</a:t>
            </a:r>
            <a:r>
              <a:rPr kumimoji="0" lang="ko-KR" altLang="en-US" sz="14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rPr>
              <a:t> </a:t>
            </a:r>
            <a:r>
              <a:rPr kumimoji="0" lang="en-US" altLang="ko-KR" sz="1400" spc="-150" dirty="0">
                <a:solidFill>
                  <a:prstClr val="white"/>
                </a:solidFill>
                <a:effectLst>
                  <a:outerShdw blurRad="38100" dist="38100" dir="2700000" algn="tl">
                    <a:srgbClr val="000000">
                      <a:alpha val="43137"/>
                    </a:srgbClr>
                  </a:outerShdw>
                </a:effectLst>
                <a:latin typeface="맑은 고딕"/>
                <a:ea typeface="맑은 고딕" panose="020B0503020000020004" pitchFamily="50" charset="-127"/>
                <a:sym typeface="Wingdings" panose="05000000000000000000" pitchFamily="2" charset="2"/>
              </a:rPr>
              <a:t> </a:t>
            </a:r>
            <a:r>
              <a:rPr kumimoji="0" lang="en-US" altLang="ko-KR" sz="1400" b="1" spc="-150" dirty="0">
                <a:solidFill>
                  <a:srgbClr val="FFFF00"/>
                </a:solidFill>
                <a:effectLst>
                  <a:outerShdw blurRad="38100" dist="38100" dir="2700000" algn="tl">
                    <a:srgbClr val="000000">
                      <a:alpha val="43137"/>
                    </a:srgbClr>
                  </a:outerShdw>
                </a:effectLst>
                <a:latin typeface="맑은 고딕"/>
                <a:ea typeface="맑은 고딕" panose="020B0503020000020004" pitchFamily="50" charset="-127"/>
                <a:sym typeface="Wingdings" panose="05000000000000000000" pitchFamily="2" charset="2"/>
              </a:rPr>
              <a:t>Desire</a:t>
            </a:r>
            <a:endParaRPr kumimoji="0" lang="ko-KR" altLang="en-US" sz="1400" b="1" spc="-150" dirty="0">
              <a:solidFill>
                <a:srgbClr val="FFFF00"/>
              </a:solidFill>
              <a:effectLst>
                <a:outerShdw blurRad="38100" dist="38100" dir="2700000" algn="tl">
                  <a:srgbClr val="000000">
                    <a:alpha val="43137"/>
                  </a:srgbClr>
                </a:outerShdw>
              </a:effectLst>
              <a:latin typeface="맑은 고딕"/>
              <a:ea typeface="맑은 고딕" panose="020B0503020000020004" pitchFamily="50" charset="-127"/>
            </a:endParaRPr>
          </a:p>
        </p:txBody>
      </p:sp>
    </p:spTree>
    <p:custDataLst>
      <p:tags r:id="rId1"/>
    </p:custDataLst>
    <p:extLst>
      <p:ext uri="{BB962C8B-B14F-4D97-AF65-F5344CB8AC3E}">
        <p14:creationId xmlns:p14="http://schemas.microsoft.com/office/powerpoint/2010/main" val="3894241517"/>
      </p:ext>
    </p:extLst>
  </p:cSld>
  <p:clrMapOvr>
    <a:masterClrMapping/>
  </p:clrMapOvr>
  <mc:AlternateContent xmlns:mc="http://schemas.openxmlformats.org/markup-compatibility/2006" xmlns:p14="http://schemas.microsoft.com/office/powerpoint/2010/main">
    <mc:Choice Requires="p14">
      <p:transition spd="slow" p14:dur="2000" advTm="325569"/>
    </mc:Choice>
    <mc:Fallback xmlns="">
      <p:transition spd="slow" advTm="325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anim calcmode="lin" valueType="num">
                                      <p:cBhvr>
                                        <p:cTn id="8" dur="250" fill="hold"/>
                                        <p:tgtEl>
                                          <p:spTgt spid="66"/>
                                        </p:tgtEl>
                                        <p:attrNameLst>
                                          <p:attrName>ppt_x</p:attrName>
                                        </p:attrNameLst>
                                      </p:cBhvr>
                                      <p:tavLst>
                                        <p:tav tm="0">
                                          <p:val>
                                            <p:strVal val="#ppt_x"/>
                                          </p:val>
                                        </p:tav>
                                        <p:tav tm="100000">
                                          <p:val>
                                            <p:strVal val="#ppt_x"/>
                                          </p:val>
                                        </p:tav>
                                      </p:tavLst>
                                    </p:anim>
                                    <p:anim calcmode="lin" valueType="num">
                                      <p:cBhvr>
                                        <p:cTn id="9" dur="25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10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250"/>
                                        <p:tgtEl>
                                          <p:spTgt spid="67"/>
                                        </p:tgtEl>
                                      </p:cBhvr>
                                    </p:animEffect>
                                    <p:anim calcmode="lin" valueType="num">
                                      <p:cBhvr>
                                        <p:cTn id="14" dur="250" fill="hold"/>
                                        <p:tgtEl>
                                          <p:spTgt spid="67"/>
                                        </p:tgtEl>
                                        <p:attrNameLst>
                                          <p:attrName>ppt_x</p:attrName>
                                        </p:attrNameLst>
                                      </p:cBhvr>
                                      <p:tavLst>
                                        <p:tav tm="0">
                                          <p:val>
                                            <p:strVal val="#ppt_x"/>
                                          </p:val>
                                        </p:tav>
                                        <p:tav tm="100000">
                                          <p:val>
                                            <p:strVal val="#ppt_x"/>
                                          </p:val>
                                        </p:tav>
                                      </p:tavLst>
                                    </p:anim>
                                    <p:anim calcmode="lin" valueType="num">
                                      <p:cBhvr>
                                        <p:cTn id="15" dur="250" fill="hold"/>
                                        <p:tgtEl>
                                          <p:spTgt spid="67"/>
                                        </p:tgtEl>
                                        <p:attrNameLst>
                                          <p:attrName>ppt_y</p:attrName>
                                        </p:attrNameLst>
                                      </p:cBhvr>
                                      <p:tavLst>
                                        <p:tav tm="0">
                                          <p:val>
                                            <p:strVal val="#ppt_y+.1"/>
                                          </p:val>
                                        </p:tav>
                                        <p:tav tm="100000">
                                          <p:val>
                                            <p:strVal val="#ppt_y"/>
                                          </p:val>
                                        </p:tav>
                                      </p:tavLst>
                                    </p:anim>
                                  </p:childTnLst>
                                </p:cTn>
                              </p:par>
                            </p:childTnLst>
                          </p:cTn>
                        </p:par>
                        <p:par>
                          <p:cTn id="16" fill="hold">
                            <p:stCondLst>
                              <p:cond delay="600"/>
                            </p:stCondLst>
                            <p:childTnLst>
                              <p:par>
                                <p:cTn id="17" presetID="42" presetClass="entr" presetSubtype="0" fill="hold" nodeType="afterEffect">
                                  <p:stCondLst>
                                    <p:cond delay="1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250"/>
                                        <p:tgtEl>
                                          <p:spTgt spid="68"/>
                                        </p:tgtEl>
                                      </p:cBhvr>
                                    </p:animEffect>
                                    <p:anim calcmode="lin" valueType="num">
                                      <p:cBhvr>
                                        <p:cTn id="20" dur="250" fill="hold"/>
                                        <p:tgtEl>
                                          <p:spTgt spid="68"/>
                                        </p:tgtEl>
                                        <p:attrNameLst>
                                          <p:attrName>ppt_x</p:attrName>
                                        </p:attrNameLst>
                                      </p:cBhvr>
                                      <p:tavLst>
                                        <p:tav tm="0">
                                          <p:val>
                                            <p:strVal val="#ppt_x"/>
                                          </p:val>
                                        </p:tav>
                                        <p:tav tm="100000">
                                          <p:val>
                                            <p:strVal val="#ppt_x"/>
                                          </p:val>
                                        </p:tav>
                                      </p:tavLst>
                                    </p:anim>
                                    <p:anim calcmode="lin" valueType="num">
                                      <p:cBhvr>
                                        <p:cTn id="21" dur="250" fill="hold"/>
                                        <p:tgtEl>
                                          <p:spTgt spid="68"/>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10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750"/>
                                        <p:tgtEl>
                                          <p:spTgt spid="62"/>
                                        </p:tgtEl>
                                      </p:cBhvr>
                                    </p:animEffect>
                                    <p:anim calcmode="lin" valueType="num">
                                      <p:cBhvr>
                                        <p:cTn id="29" dur="750" fill="hold"/>
                                        <p:tgtEl>
                                          <p:spTgt spid="62"/>
                                        </p:tgtEl>
                                        <p:attrNameLst>
                                          <p:attrName>ppt_x</p:attrName>
                                        </p:attrNameLst>
                                      </p:cBhvr>
                                      <p:tavLst>
                                        <p:tav tm="0">
                                          <p:val>
                                            <p:strVal val="#ppt_x"/>
                                          </p:val>
                                        </p:tav>
                                        <p:tav tm="100000">
                                          <p:val>
                                            <p:strVal val="#ppt_x"/>
                                          </p:val>
                                        </p:tav>
                                      </p:tavLst>
                                    </p:anim>
                                    <p:anim calcmode="lin" valueType="num">
                                      <p:cBhvr>
                                        <p:cTn id="30" dur="750" fill="hold"/>
                                        <p:tgtEl>
                                          <p:spTgt spid="62"/>
                                        </p:tgtEl>
                                        <p:attrNameLst>
                                          <p:attrName>ppt_y</p:attrName>
                                        </p:attrNameLst>
                                      </p:cBhvr>
                                      <p:tavLst>
                                        <p:tav tm="0">
                                          <p:val>
                                            <p:strVal val="#ppt_y+.1"/>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6456" y="296652"/>
            <a:ext cx="7272808" cy="720080"/>
          </a:xfrm>
          <a:prstGeom prst="rect">
            <a:avLst/>
          </a:prstGeom>
          <a:noFill/>
          <a:ln>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3600" b="1" u="sng" dirty="0">
                <a:latin typeface="Arial" panose="020B0604020202020204" pitchFamily="34" charset="0"/>
                <a:ea typeface="+mj-ea"/>
                <a:cs typeface="Arial" panose="020B0604020202020204" pitchFamily="34" charset="0"/>
              </a:rPr>
              <a:t>The</a:t>
            </a:r>
            <a:r>
              <a:rPr lang="en-US" altLang="ko-KR" sz="3600" b="1" u="sng" dirty="0">
                <a:solidFill>
                  <a:srgbClr val="0000FF"/>
                </a:solidFill>
                <a:latin typeface="Arial" panose="020B0604020202020204" pitchFamily="34" charset="0"/>
                <a:ea typeface="+mj-ea"/>
                <a:cs typeface="Arial" panose="020B0604020202020204" pitchFamily="34" charset="0"/>
              </a:rPr>
              <a:t> 4</a:t>
            </a:r>
            <a:r>
              <a:rPr lang="en-US" altLang="ko-KR" sz="3600" b="1" u="sng" baseline="30000" dirty="0">
                <a:solidFill>
                  <a:srgbClr val="0000FF"/>
                </a:solidFill>
                <a:latin typeface="Arial" panose="020B0604020202020204" pitchFamily="34" charset="0"/>
                <a:ea typeface="+mj-ea"/>
                <a:cs typeface="Arial" panose="020B0604020202020204" pitchFamily="34" charset="0"/>
              </a:rPr>
              <a:t>th</a:t>
            </a:r>
            <a:r>
              <a:rPr lang="en-US" altLang="ko-KR" sz="3600" b="1" u="sng" dirty="0">
                <a:solidFill>
                  <a:srgbClr val="0000FF"/>
                </a:solidFill>
                <a:latin typeface="Arial" panose="020B0604020202020204" pitchFamily="34" charset="0"/>
                <a:ea typeface="+mj-ea"/>
                <a:cs typeface="Arial" panose="020B0604020202020204" pitchFamily="34" charset="0"/>
              </a:rPr>
              <a:t> </a:t>
            </a:r>
            <a:r>
              <a:rPr lang="en-US" altLang="ko-KR" sz="3600" b="1" u="sng" dirty="0">
                <a:latin typeface="Arial" panose="020B0604020202020204" pitchFamily="34" charset="0"/>
                <a:ea typeface="+mj-ea"/>
                <a:cs typeface="Arial" panose="020B0604020202020204" pitchFamily="34" charset="0"/>
              </a:rPr>
              <a:t>Industrial Revolution  ?</a:t>
            </a:r>
            <a:endParaRPr kumimoji="0" lang="en-US" altLang="ko-KR" sz="3600" b="1" i="0" u="sng"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4" name="Rectangle 2"/>
          <p:cNvSpPr txBox="1">
            <a:spLocks noChangeArrowheads="1"/>
          </p:cNvSpPr>
          <p:nvPr/>
        </p:nvSpPr>
        <p:spPr bwMode="auto">
          <a:xfrm>
            <a:off x="416496" y="1700808"/>
            <a:ext cx="8905396" cy="453650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pPr marL="285750" indent="-285750" fontAlgn="auto">
              <a:lnSpc>
                <a:spcPct val="150000"/>
              </a:lnSpc>
              <a:spcAft>
                <a:spcPts val="0"/>
              </a:spcAft>
              <a:buFont typeface="Wingdings" panose="05000000000000000000" pitchFamily="2" charset="2"/>
              <a:buChar char="l"/>
              <a:defRPr/>
            </a:pPr>
            <a:r>
              <a:rPr kumimoji="0" lang="en-US" altLang="ko-KR" sz="3200" b="1" dirty="0">
                <a:solidFill>
                  <a:srgbClr val="0000FF"/>
                </a:solidFill>
                <a:latin typeface="+mn-ea"/>
                <a:ea typeface="+mn-ea"/>
                <a:cs typeface="+mj-cs"/>
              </a:rPr>
              <a:t> </a:t>
            </a:r>
            <a:r>
              <a:rPr kumimoji="0" lang="en-US" altLang="ko-KR" sz="3200" b="1" dirty="0" err="1">
                <a:solidFill>
                  <a:srgbClr val="0000FF"/>
                </a:solidFill>
                <a:latin typeface="+mn-ea"/>
                <a:ea typeface="+mn-ea"/>
                <a:cs typeface="+mj-cs"/>
              </a:rPr>
              <a:t>Hyperconnectivity</a:t>
            </a:r>
            <a:r>
              <a:rPr kumimoji="0" lang="en-US" altLang="ko-KR" sz="3200" b="1" dirty="0">
                <a:solidFill>
                  <a:srgbClr val="0000FF"/>
                </a:solidFill>
                <a:latin typeface="+mn-ea"/>
                <a:ea typeface="+mn-ea"/>
                <a:cs typeface="+mj-cs"/>
              </a:rPr>
              <a:t> + </a:t>
            </a:r>
            <a:r>
              <a:rPr kumimoji="0" lang="en-US" altLang="ko-KR" sz="3200" b="1" dirty="0">
                <a:solidFill>
                  <a:srgbClr val="FF0066"/>
                </a:solidFill>
                <a:latin typeface="+mn-ea"/>
                <a:ea typeface="+mn-ea"/>
                <a:cs typeface="+mj-cs"/>
              </a:rPr>
              <a:t>Superintelligence</a:t>
            </a:r>
          </a:p>
          <a:p>
            <a:pPr fontAlgn="auto">
              <a:lnSpc>
                <a:spcPct val="150000"/>
              </a:lnSpc>
              <a:spcAft>
                <a:spcPts val="0"/>
              </a:spcAft>
              <a:defRPr/>
            </a:pPr>
            <a:endParaRPr kumimoji="0" lang="en-US" altLang="ko-KR" sz="3200" b="1" dirty="0">
              <a:solidFill>
                <a:srgbClr val="0000FF"/>
              </a:solidFill>
              <a:latin typeface="+mn-ea"/>
              <a:ea typeface="+mn-ea"/>
              <a:cs typeface="+mj-cs"/>
            </a:endParaRPr>
          </a:p>
          <a:p>
            <a:pPr marL="914400" lvl="1" indent="-457200" fontAlgn="auto">
              <a:spcAft>
                <a:spcPts val="0"/>
              </a:spcAft>
              <a:buFont typeface="Wingdings" panose="05000000000000000000" pitchFamily="2" charset="2"/>
              <a:buChar char="ü"/>
              <a:defRPr/>
            </a:pPr>
            <a:r>
              <a:rPr kumimoji="0" lang="en-US" altLang="ko-KR" sz="2800" b="1" dirty="0">
                <a:latin typeface="+mn-ea"/>
              </a:rPr>
              <a:t>Everything is connected and transformed into a more intelligent society</a:t>
            </a:r>
          </a:p>
          <a:p>
            <a:pPr marL="914400" lvl="1" indent="-457200" fontAlgn="auto">
              <a:spcAft>
                <a:spcPts val="0"/>
              </a:spcAft>
              <a:buFont typeface="Wingdings" panose="05000000000000000000" pitchFamily="2" charset="2"/>
              <a:buChar char="ü"/>
              <a:defRPr/>
            </a:pPr>
            <a:endParaRPr kumimoji="0" lang="en-US" altLang="ko-KR" sz="2800" b="1" dirty="0">
              <a:latin typeface="+mn-ea"/>
            </a:endParaRPr>
          </a:p>
          <a:p>
            <a:pPr marL="914400" lvl="1" indent="-457200" fontAlgn="auto">
              <a:spcAft>
                <a:spcPts val="0"/>
              </a:spcAft>
              <a:buFont typeface="Wingdings" panose="05000000000000000000" pitchFamily="2" charset="2"/>
              <a:buChar char="ü"/>
              <a:defRPr/>
            </a:pPr>
            <a:r>
              <a:rPr kumimoji="0" lang="en-US" altLang="ko-KR" sz="2800" b="1" dirty="0">
                <a:latin typeface="+mn-ea"/>
                <a:sym typeface="Wingdings" panose="05000000000000000000" pitchFamily="2" charset="2"/>
              </a:rPr>
              <a:t>A revolution in which reality and virtual converge on human beings</a:t>
            </a:r>
            <a:endParaRPr kumimoji="0" lang="en-US" altLang="ko-KR" sz="2800" b="1" dirty="0">
              <a:solidFill>
                <a:srgbClr val="0000FF"/>
              </a:solidFill>
              <a:latin typeface="+mn-ea"/>
              <a:cs typeface="+mj-cs"/>
            </a:endParaRPr>
          </a:p>
          <a:p>
            <a:pPr marL="285750" lvl="0" indent="-285750" algn="just" fontAlgn="auto">
              <a:spcAft>
                <a:spcPts val="0"/>
              </a:spcAft>
              <a:buFont typeface="Wingdings" panose="05000000000000000000" pitchFamily="2" charset="2"/>
              <a:buChar char="l"/>
              <a:defRPr/>
            </a:pPr>
            <a:endParaRPr kumimoji="0" lang="en-US" altLang="ko-KR" sz="1600" b="1" dirty="0">
              <a:solidFill>
                <a:schemeClr val="bg1">
                  <a:lumMod val="95000"/>
                </a:schemeClr>
              </a:solidFill>
              <a:latin typeface="+mn-ea"/>
              <a:ea typeface="+mn-ea"/>
              <a:cs typeface="+mj-cs"/>
            </a:endParaRPr>
          </a:p>
          <a:p>
            <a:pPr lvl="0" algn="just" fontAlgn="auto">
              <a:spcAft>
                <a:spcPts val="0"/>
              </a:spcAft>
              <a:defRPr/>
            </a:pPr>
            <a:endParaRPr kumimoji="0" lang="en-US" altLang="ko-KR" sz="1600" b="1" dirty="0">
              <a:latin typeface="+mn-ea"/>
              <a:ea typeface="+mn-ea"/>
              <a:cs typeface="+mj-cs"/>
            </a:endParaRPr>
          </a:p>
        </p:txBody>
      </p:sp>
    </p:spTree>
    <p:custDataLst>
      <p:tags r:id="rId1"/>
    </p:custDataLst>
    <p:extLst>
      <p:ext uri="{BB962C8B-B14F-4D97-AF65-F5344CB8AC3E}">
        <p14:creationId xmlns:p14="http://schemas.microsoft.com/office/powerpoint/2010/main" val="4010580577"/>
      </p:ext>
    </p:extLst>
  </p:cSld>
  <p:clrMapOvr>
    <a:masterClrMapping/>
  </p:clrMapOvr>
  <mc:AlternateContent xmlns:mc="http://schemas.openxmlformats.org/markup-compatibility/2006" xmlns:p14="http://schemas.microsoft.com/office/powerpoint/2010/main">
    <mc:Choice Requires="p14">
      <p:transition spd="slow" p14:dur="2000" advTm="210398"/>
    </mc:Choice>
    <mc:Fallback xmlns="">
      <p:transition spd="slow" advTm="2103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6456" y="296652"/>
            <a:ext cx="7272808" cy="720080"/>
          </a:xfrm>
          <a:prstGeom prst="rect">
            <a:avLst/>
          </a:prstGeom>
          <a:noFill/>
          <a:ln>
            <a:miter lim="800000"/>
            <a:headEnd/>
            <a:tailEnd/>
          </a:ln>
          <a:effectLst>
            <a:outerShdw dist="28398" dir="3806097" algn="ctr" rotWithShape="0">
              <a:schemeClr val="tx1"/>
            </a:outerShdw>
          </a:effectLst>
        </p:spPr>
        <p:txBody>
          <a:bodyPr vert="horz" lIns="91440" tIns="45720" rIns="91440" bIns="45720" rtlCol="0" anchor="ctr">
            <a:no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en-US" altLang="ko-KR" sz="3600" b="1" u="sng" dirty="0">
                <a:latin typeface="+mn-ea"/>
                <a:ea typeface="+mn-ea"/>
                <a:cs typeface="+mj-cs"/>
              </a:rPr>
              <a:t>The </a:t>
            </a:r>
            <a:r>
              <a:rPr lang="en-US" altLang="ko-KR" sz="3600" b="1" u="sng" dirty="0">
                <a:solidFill>
                  <a:srgbClr val="0000FF"/>
                </a:solidFill>
                <a:latin typeface="+mn-ea"/>
                <a:ea typeface="+mn-ea"/>
                <a:cs typeface="+mj-cs"/>
              </a:rPr>
              <a:t>4</a:t>
            </a:r>
            <a:r>
              <a:rPr lang="en-US" altLang="ko-KR" sz="3600" b="1" u="sng" baseline="30000" dirty="0">
                <a:solidFill>
                  <a:srgbClr val="0000FF"/>
                </a:solidFill>
                <a:latin typeface="+mn-ea"/>
                <a:ea typeface="+mn-ea"/>
                <a:cs typeface="+mj-cs"/>
              </a:rPr>
              <a:t>th</a:t>
            </a:r>
            <a:r>
              <a:rPr lang="en-US" altLang="ko-KR" sz="3600" b="1" u="sng" dirty="0">
                <a:latin typeface="+mn-ea"/>
                <a:ea typeface="+mn-ea"/>
                <a:cs typeface="+mj-cs"/>
              </a:rPr>
              <a:t> Industry Revolution  ?</a:t>
            </a:r>
            <a:endParaRPr kumimoji="0" lang="en-US" altLang="ko-KR" sz="3600" b="1" i="0" u="sng" strike="noStrike" kern="1200" cap="none" spc="0" normalizeH="0" baseline="0" noProof="0" dirty="0">
              <a:ln>
                <a:noFill/>
              </a:ln>
              <a:effectLst/>
              <a:uLnTx/>
              <a:uFillTx/>
              <a:latin typeface="+mn-ea"/>
              <a:ea typeface="+mn-ea"/>
              <a:cs typeface="+mj-cs"/>
            </a:endParaRPr>
          </a:p>
        </p:txBody>
      </p:sp>
      <p:sp>
        <p:nvSpPr>
          <p:cNvPr id="4" name="Rectangle 2"/>
          <p:cNvSpPr txBox="1">
            <a:spLocks noChangeArrowheads="1"/>
          </p:cNvSpPr>
          <p:nvPr/>
        </p:nvSpPr>
        <p:spPr bwMode="auto">
          <a:xfrm>
            <a:off x="536306" y="1124744"/>
            <a:ext cx="8905396" cy="525658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pPr marL="285750" indent="-285750" algn="just" fontAlgn="auto">
              <a:spcAft>
                <a:spcPts val="0"/>
              </a:spcAft>
              <a:buFont typeface="Wingdings" panose="05000000000000000000" pitchFamily="2" charset="2"/>
              <a:buChar char="l"/>
              <a:defRPr/>
            </a:pPr>
            <a:r>
              <a:rPr kumimoji="0" lang="en-US" altLang="ko-KR" sz="1400" b="1" dirty="0">
                <a:latin typeface="+mn-ea"/>
                <a:cs typeface="함초롬바탕" panose="02030604000101010101" pitchFamily="18" charset="-127"/>
              </a:rPr>
              <a:t>(</a:t>
            </a:r>
            <a:r>
              <a:rPr kumimoji="0" lang="ko-KR" altLang="en-US" sz="1400" b="1" dirty="0">
                <a:latin typeface="+mn-ea"/>
                <a:cs typeface="함초롬바탕" panose="02030604000101010101" pitchFamily="18" charset="-127"/>
              </a:rPr>
              <a:t>참고</a:t>
            </a:r>
            <a:r>
              <a:rPr kumimoji="0" lang="en-US" altLang="ko-KR" sz="1400" b="1" dirty="0">
                <a:latin typeface="+mn-ea"/>
                <a:cs typeface="함초롬바탕" panose="02030604000101010101" pitchFamily="18" charset="-127"/>
              </a:rPr>
              <a:t>) 4</a:t>
            </a:r>
            <a:r>
              <a:rPr kumimoji="0" lang="ko-KR" altLang="en-US" sz="1400" b="1" dirty="0">
                <a:latin typeface="+mn-ea"/>
                <a:cs typeface="함초롬바탕" panose="02030604000101010101" pitchFamily="18" charset="-127"/>
              </a:rPr>
              <a:t>차 산업혁명 설명 </a:t>
            </a:r>
            <a:r>
              <a:rPr kumimoji="0" lang="en-US" altLang="ko-KR" sz="1400" b="1" dirty="0">
                <a:latin typeface="+mn-ea"/>
                <a:cs typeface="함초롬바탕" panose="02030604000101010101" pitchFamily="18" charset="-127"/>
              </a:rPr>
              <a:t>(more details)</a:t>
            </a:r>
          </a:p>
          <a:p>
            <a:pPr marL="285750" indent="-285750" algn="just" fontAlgn="auto">
              <a:spcAft>
                <a:spcPts val="0"/>
              </a:spcAft>
              <a:buFont typeface="Wingdings" panose="05000000000000000000" pitchFamily="2" charset="2"/>
              <a:buChar char="l"/>
              <a:defRPr/>
            </a:pPr>
            <a:endParaRPr kumimoji="0" lang="en-US" altLang="ko-KR" sz="1400" b="1" dirty="0">
              <a:latin typeface="+mn-ea"/>
              <a:cs typeface="함초롬바탕" panose="02030604000101010101" pitchFamily="18" charset="-127"/>
            </a:endParaRPr>
          </a:p>
          <a:p>
            <a:pPr marL="285750" indent="-285750" algn="just" fontAlgn="auto">
              <a:spcAft>
                <a:spcPts val="0"/>
              </a:spcAft>
              <a:buFont typeface="Wingdings" panose="05000000000000000000" pitchFamily="2" charset="2"/>
              <a:buChar char="l"/>
              <a:defRPr/>
            </a:pPr>
            <a:r>
              <a:rPr kumimoji="0" lang="en-US" altLang="ko-KR" sz="1400" b="1" dirty="0">
                <a:latin typeface="+mn-ea"/>
                <a:cs typeface="함초롬바탕" panose="02030604000101010101" pitchFamily="18" charset="-127"/>
              </a:rPr>
              <a:t>4</a:t>
            </a:r>
            <a:r>
              <a:rPr kumimoji="0" lang="en-US" altLang="ko-KR" sz="1400" b="1" baseline="30000" dirty="0">
                <a:latin typeface="+mn-ea"/>
                <a:cs typeface="함초롬바탕" panose="02030604000101010101" pitchFamily="18" charset="-127"/>
              </a:rPr>
              <a:t>th</a:t>
            </a:r>
            <a:r>
              <a:rPr kumimoji="0" lang="en-US" altLang="ko-KR" sz="1400" b="1" dirty="0">
                <a:latin typeface="+mn-ea"/>
                <a:cs typeface="함초롬바탕" panose="02030604000101010101" pitchFamily="18" charset="-127"/>
              </a:rPr>
              <a:t> Industrial Revolution</a:t>
            </a:r>
            <a:r>
              <a:rPr kumimoji="0" lang="ko-KR" altLang="en-US" sz="1400" b="1" dirty="0">
                <a:latin typeface="+mn-ea"/>
                <a:cs typeface="함초롬바탕" panose="02030604000101010101" pitchFamily="18" charset="-127"/>
              </a:rPr>
              <a:t> </a:t>
            </a:r>
            <a:r>
              <a:rPr kumimoji="0" lang="en-US" altLang="ko-KR" sz="1400" b="1" dirty="0">
                <a:latin typeface="+mn-ea"/>
                <a:cs typeface="함초롬바탕" panose="02030604000101010101" pitchFamily="18" charset="-127"/>
              </a:rPr>
              <a:t>mentioned at the 2016 World Economic Forum(WEF) and representative of the new industrial era based on Information and Communication Technology(ICT). Next-generation industrial revolution, where innovative ICT such as AI, </a:t>
            </a:r>
            <a:r>
              <a:rPr kumimoji="0" lang="en-US" altLang="ko-KR" sz="1400" b="1" dirty="0" err="1">
                <a:latin typeface="+mn-ea"/>
                <a:cs typeface="함초롬바탕" panose="02030604000101010101" pitchFamily="18" charset="-127"/>
              </a:rPr>
              <a:t>IoT</a:t>
            </a:r>
            <a:r>
              <a:rPr kumimoji="0" lang="en-US" altLang="ko-KR" sz="1400" b="1" dirty="0">
                <a:latin typeface="+mn-ea"/>
                <a:cs typeface="함초롬바탕" panose="02030604000101010101" pitchFamily="18" charset="-127"/>
              </a:rPr>
              <a:t>, </a:t>
            </a:r>
            <a:r>
              <a:rPr kumimoji="0" lang="en-US" altLang="ko-KR" sz="1400" b="1" dirty="0" err="1">
                <a:latin typeface="+mn-ea"/>
                <a:cs typeface="함초롬바탕" panose="02030604000101010101" pitchFamily="18" charset="-127"/>
              </a:rPr>
              <a:t>Bigdata</a:t>
            </a:r>
            <a:r>
              <a:rPr kumimoji="0" lang="en-US" altLang="ko-KR" sz="1400" b="1" dirty="0">
                <a:latin typeface="+mn-ea"/>
                <a:cs typeface="함초롬바탕" panose="02030604000101010101" pitchFamily="18" charset="-127"/>
              </a:rPr>
              <a:t>, Mobile converge in the economy and society</a:t>
            </a:r>
            <a:r>
              <a:rPr kumimoji="0" lang="ko-KR" altLang="en-US" sz="1400" b="1" dirty="0">
                <a:latin typeface="+mn-ea"/>
                <a:cs typeface="함초롬바탕" panose="02030604000101010101" pitchFamily="18" charset="-127"/>
              </a:rPr>
              <a:t> </a:t>
            </a:r>
            <a:r>
              <a:rPr kumimoji="0" lang="en-US" altLang="ko-KR" sz="1400" b="1" dirty="0">
                <a:latin typeface="+mn-ea"/>
                <a:cs typeface="함초롬바탕" panose="02030604000101010101" pitchFamily="18" charset="-127"/>
                <a:sym typeface="Wingdings" panose="05000000000000000000" pitchFamily="2" charset="2"/>
              </a:rPr>
              <a:t> A shared revolution in which production and consumption reunite (</a:t>
            </a:r>
            <a:r>
              <a:rPr kumimoji="0" lang="en-US" altLang="ko-KR" sz="1400" dirty="0">
                <a:latin typeface="+mn-ea"/>
                <a:cs typeface="+mj-cs"/>
              </a:rPr>
              <a:t>2016</a:t>
            </a:r>
            <a:r>
              <a:rPr kumimoji="0" lang="ko-KR" altLang="en-US" sz="1400" dirty="0">
                <a:latin typeface="+mn-ea"/>
                <a:cs typeface="+mj-cs"/>
              </a:rPr>
              <a:t>년 세계 경제 포럼</a:t>
            </a:r>
            <a:r>
              <a:rPr kumimoji="0" lang="en-US" altLang="ko-KR" sz="1400" dirty="0">
                <a:latin typeface="+mn-ea"/>
                <a:cs typeface="+mj-cs"/>
              </a:rPr>
              <a:t>(WEF: World Economic Forum)</a:t>
            </a:r>
            <a:r>
              <a:rPr kumimoji="0" lang="ko-KR" altLang="en-US" sz="1400" dirty="0">
                <a:latin typeface="+mn-ea"/>
                <a:cs typeface="+mj-cs"/>
              </a:rPr>
              <a:t>에서 언급되었으며</a:t>
            </a:r>
            <a:r>
              <a:rPr kumimoji="0" lang="en-US" altLang="ko-KR" sz="1400" dirty="0">
                <a:latin typeface="+mn-ea"/>
                <a:cs typeface="+mj-cs"/>
              </a:rPr>
              <a:t>, </a:t>
            </a:r>
            <a:r>
              <a:rPr kumimoji="0" lang="ko-KR" altLang="en-US" sz="1400" dirty="0">
                <a:latin typeface="+mn-ea"/>
                <a:cs typeface="+mj-cs"/>
              </a:rPr>
              <a:t>정보 통신 기술</a:t>
            </a:r>
            <a:r>
              <a:rPr kumimoji="0" lang="en-US" altLang="ko-KR" sz="1400" dirty="0">
                <a:latin typeface="+mn-ea"/>
                <a:cs typeface="+mj-cs"/>
              </a:rPr>
              <a:t>(ICT) </a:t>
            </a:r>
            <a:r>
              <a:rPr kumimoji="0" lang="ko-KR" altLang="en-US" sz="1400" dirty="0">
                <a:latin typeface="+mn-ea"/>
                <a:cs typeface="+mj-cs"/>
              </a:rPr>
              <a:t>기반의 새로운 산업 시대를 대표하는 용어</a:t>
            </a:r>
            <a:r>
              <a:rPr kumimoji="0" lang="en-US" altLang="ko-KR" sz="1400" dirty="0">
                <a:latin typeface="+mn-ea"/>
                <a:cs typeface="+mj-cs"/>
              </a:rPr>
              <a:t>. </a:t>
            </a:r>
            <a:r>
              <a:rPr kumimoji="0" lang="ko-KR" altLang="en-US" sz="1400" dirty="0">
                <a:latin typeface="+mn-ea"/>
              </a:rPr>
              <a:t>인공 지능</a:t>
            </a:r>
            <a:r>
              <a:rPr kumimoji="0" lang="en-US" altLang="ko-KR" sz="1400" dirty="0">
                <a:latin typeface="+mn-ea"/>
              </a:rPr>
              <a:t>, </a:t>
            </a:r>
            <a:r>
              <a:rPr kumimoji="0" lang="ko-KR" altLang="en-US" sz="1400" dirty="0">
                <a:latin typeface="+mn-ea"/>
              </a:rPr>
              <a:t>사물 인터넷</a:t>
            </a:r>
            <a:r>
              <a:rPr kumimoji="0" lang="en-US" altLang="ko-KR" sz="1400" dirty="0">
                <a:latin typeface="+mn-ea"/>
              </a:rPr>
              <a:t>, </a:t>
            </a:r>
            <a:r>
              <a:rPr kumimoji="0" lang="ko-KR" altLang="en-US" sz="1400" dirty="0">
                <a:latin typeface="+mn-ea"/>
              </a:rPr>
              <a:t>빅데이터</a:t>
            </a:r>
            <a:r>
              <a:rPr kumimoji="0" lang="en-US" altLang="ko-KR" sz="1400" dirty="0">
                <a:latin typeface="+mn-ea"/>
              </a:rPr>
              <a:t>, </a:t>
            </a:r>
            <a:r>
              <a:rPr kumimoji="0" lang="ko-KR" altLang="en-US" sz="1400" dirty="0">
                <a:latin typeface="+mn-ea"/>
              </a:rPr>
              <a:t>모바일 등 첨단 정보통신기술이 경제</a:t>
            </a:r>
            <a:r>
              <a:rPr kumimoji="0" lang="en-US" altLang="ko-KR" sz="1400" dirty="0">
                <a:latin typeface="+mn-ea"/>
              </a:rPr>
              <a:t>·</a:t>
            </a:r>
            <a:r>
              <a:rPr kumimoji="0" lang="ko-KR" altLang="en-US" sz="1400" dirty="0">
                <a:latin typeface="+mn-ea"/>
              </a:rPr>
              <a:t>사회 전반에 융합되어 혁신적인 변화가 나타나는 차세대 산업혁명 </a:t>
            </a:r>
            <a:r>
              <a:rPr kumimoji="0" lang="en-US" altLang="ko-KR" sz="1400" dirty="0">
                <a:latin typeface="+mn-ea"/>
                <a:sym typeface="Wingdings" panose="05000000000000000000" pitchFamily="2" charset="2"/>
              </a:rPr>
              <a:t> </a:t>
            </a:r>
            <a:r>
              <a:rPr kumimoji="0" lang="ko-KR" altLang="en-US" sz="1400" dirty="0">
                <a:latin typeface="+mn-ea"/>
                <a:sym typeface="Wingdings" panose="05000000000000000000" pitchFamily="2" charset="2"/>
              </a:rPr>
              <a:t>생산과</a:t>
            </a:r>
            <a:r>
              <a:rPr kumimoji="0" lang="en-US" altLang="ko-KR" sz="1400" dirty="0">
                <a:latin typeface="+mn-ea"/>
                <a:sym typeface="Wingdings" panose="05000000000000000000" pitchFamily="2" charset="2"/>
              </a:rPr>
              <a:t> </a:t>
            </a:r>
            <a:r>
              <a:rPr kumimoji="0" lang="ko-KR" altLang="en-US" sz="1400" dirty="0">
                <a:latin typeface="+mn-ea"/>
                <a:sym typeface="Wingdings" panose="05000000000000000000" pitchFamily="2" charset="2"/>
              </a:rPr>
              <a:t>소비가 재결합하는 </a:t>
            </a:r>
            <a:r>
              <a:rPr kumimoji="0" lang="ko-KR" altLang="en-US" sz="1400" dirty="0" err="1">
                <a:latin typeface="+mn-ea"/>
                <a:sym typeface="Wingdings" panose="05000000000000000000" pitchFamily="2" charset="2"/>
              </a:rPr>
              <a:t>공유혁명</a:t>
            </a:r>
            <a:r>
              <a:rPr kumimoji="0" lang="en-US" altLang="ko-KR" sz="1400" dirty="0">
                <a:latin typeface="+mn-ea"/>
                <a:sym typeface="Wingdings" panose="05000000000000000000" pitchFamily="2" charset="2"/>
              </a:rPr>
              <a:t>)</a:t>
            </a:r>
            <a:r>
              <a:rPr kumimoji="0" lang="ko-KR" altLang="en-US" sz="1400" dirty="0">
                <a:latin typeface="+mn-ea"/>
                <a:sym typeface="Wingdings" panose="05000000000000000000" pitchFamily="2" charset="2"/>
              </a:rPr>
              <a:t>  </a:t>
            </a:r>
            <a:endParaRPr kumimoji="0" lang="en-US" altLang="ko-KR" sz="1400" dirty="0">
              <a:latin typeface="+mn-ea"/>
              <a:sym typeface="Wingdings" panose="05000000000000000000" pitchFamily="2" charset="2"/>
            </a:endParaRPr>
          </a:p>
          <a:p>
            <a:pPr lvl="0" algn="just" fontAlgn="auto">
              <a:spcAft>
                <a:spcPts val="0"/>
              </a:spcAft>
              <a:defRPr/>
            </a:pPr>
            <a:endParaRPr kumimoji="0" lang="en-US" altLang="ko-KR" sz="1400" dirty="0">
              <a:latin typeface="+mn-ea"/>
              <a:cs typeface="+mj-cs"/>
            </a:endParaRPr>
          </a:p>
          <a:p>
            <a:pPr marL="285750" indent="-285750" algn="just" fontAlgn="auto">
              <a:spcAft>
                <a:spcPts val="0"/>
              </a:spcAft>
              <a:buFont typeface="Wingdings" panose="05000000000000000000" pitchFamily="2" charset="2"/>
              <a:buChar char="l"/>
              <a:defRPr/>
            </a:pPr>
            <a:r>
              <a:rPr kumimoji="0" lang="en-US" altLang="ko-KR" sz="1400" b="1" dirty="0">
                <a:latin typeface="+mn-ea"/>
              </a:rPr>
              <a:t>Everything is connected and transformed into a more intelligent society</a:t>
            </a:r>
            <a:r>
              <a:rPr kumimoji="0" lang="ko-KR" altLang="en-US" sz="1400" b="1" dirty="0">
                <a:latin typeface="+mn-ea"/>
              </a:rPr>
              <a:t>  </a:t>
            </a:r>
            <a:r>
              <a:rPr kumimoji="0" lang="en-US" altLang="ko-KR" sz="1400" b="1" dirty="0">
                <a:latin typeface="+mn-ea"/>
                <a:sym typeface="Wingdings" panose="05000000000000000000" pitchFamily="2" charset="2"/>
              </a:rPr>
              <a:t> Super Convergence Social Revolution by ICT such as AI, Big Data, </a:t>
            </a:r>
            <a:r>
              <a:rPr kumimoji="0" lang="en-US" altLang="ko-KR" sz="1400" b="1" dirty="0" err="1">
                <a:latin typeface="+mn-ea"/>
                <a:sym typeface="Wingdings" panose="05000000000000000000" pitchFamily="2" charset="2"/>
              </a:rPr>
              <a:t>IoT</a:t>
            </a:r>
            <a:r>
              <a:rPr kumimoji="0" lang="en-US" altLang="ko-KR" sz="1400" b="1" dirty="0">
                <a:latin typeface="+mn-ea"/>
                <a:sym typeface="Wingdings" panose="05000000000000000000" pitchFamily="2" charset="2"/>
              </a:rPr>
              <a:t>  A revolution in which reality and virtual converge on human beings (</a:t>
            </a:r>
            <a:r>
              <a:rPr kumimoji="0" lang="ko-KR" altLang="en-US" sz="1400" dirty="0">
                <a:latin typeface="+mn-ea"/>
                <a:cs typeface="+mj-cs"/>
              </a:rPr>
              <a:t>모든</a:t>
            </a:r>
            <a:r>
              <a:rPr kumimoji="0" lang="en-US" altLang="ko-KR" sz="1400" dirty="0">
                <a:latin typeface="+mn-ea"/>
                <a:cs typeface="+mj-cs"/>
              </a:rPr>
              <a:t> </a:t>
            </a:r>
            <a:r>
              <a:rPr kumimoji="0" lang="ko-KR" altLang="en-US" sz="1400" dirty="0">
                <a:latin typeface="+mn-ea"/>
                <a:cs typeface="+mj-cs"/>
              </a:rPr>
              <a:t>것이 연결되고 보다 지능적인 사회로의 변화  </a:t>
            </a:r>
            <a:r>
              <a:rPr kumimoji="0" lang="en-US" altLang="ko-KR" sz="1400" dirty="0">
                <a:latin typeface="+mn-ea"/>
                <a:cs typeface="+mj-cs"/>
                <a:sym typeface="Wingdings" panose="05000000000000000000" pitchFamily="2" charset="2"/>
              </a:rPr>
              <a:t> </a:t>
            </a:r>
            <a:r>
              <a:rPr kumimoji="0" lang="ko-KR" altLang="en-US" sz="1400" dirty="0">
                <a:latin typeface="+mn-ea"/>
                <a:cs typeface="+mj-cs"/>
                <a:sym typeface="Wingdings" panose="05000000000000000000" pitchFamily="2" charset="2"/>
              </a:rPr>
              <a:t>인공지능</a:t>
            </a:r>
            <a:r>
              <a:rPr kumimoji="0" lang="en-US" altLang="ko-KR" sz="1400" dirty="0">
                <a:latin typeface="+mn-ea"/>
                <a:cs typeface="+mj-cs"/>
                <a:sym typeface="Wingdings" panose="05000000000000000000" pitchFamily="2" charset="2"/>
              </a:rPr>
              <a:t>, </a:t>
            </a:r>
            <a:r>
              <a:rPr kumimoji="0" lang="ko-KR" altLang="en-US" sz="1400" dirty="0">
                <a:latin typeface="+mn-ea"/>
                <a:cs typeface="+mj-cs"/>
                <a:sym typeface="Wingdings" panose="05000000000000000000" pitchFamily="2" charset="2"/>
              </a:rPr>
              <a:t>빅데이터</a:t>
            </a:r>
            <a:r>
              <a:rPr kumimoji="0" lang="en-US" altLang="ko-KR" sz="1400" dirty="0">
                <a:latin typeface="+mn-ea"/>
                <a:cs typeface="+mj-cs"/>
                <a:sym typeface="Wingdings" panose="05000000000000000000" pitchFamily="2" charset="2"/>
              </a:rPr>
              <a:t>, </a:t>
            </a:r>
            <a:r>
              <a:rPr kumimoji="0" lang="en-US" altLang="ko-KR" sz="1400" dirty="0" err="1">
                <a:latin typeface="+mn-ea"/>
                <a:cs typeface="+mj-cs"/>
                <a:sym typeface="Wingdings" panose="05000000000000000000" pitchFamily="2" charset="2"/>
              </a:rPr>
              <a:t>IoT</a:t>
            </a:r>
            <a:r>
              <a:rPr kumimoji="0" lang="en-US" altLang="ko-KR" sz="1400" dirty="0">
                <a:latin typeface="+mn-ea"/>
                <a:cs typeface="+mj-cs"/>
                <a:sym typeface="Wingdings" panose="05000000000000000000" pitchFamily="2" charset="2"/>
              </a:rPr>
              <a:t> </a:t>
            </a:r>
            <a:r>
              <a:rPr kumimoji="0" lang="ko-KR" altLang="en-US" sz="1400" dirty="0">
                <a:latin typeface="+mn-ea"/>
                <a:cs typeface="+mj-cs"/>
                <a:sym typeface="Wingdings" panose="05000000000000000000" pitchFamily="2" charset="2"/>
              </a:rPr>
              <a:t>등과 같은 </a:t>
            </a:r>
            <a:r>
              <a:rPr kumimoji="0" lang="en-US" altLang="ko-KR" sz="1400" dirty="0">
                <a:latin typeface="+mn-ea"/>
                <a:cs typeface="+mj-cs"/>
                <a:sym typeface="Wingdings" panose="05000000000000000000" pitchFamily="2" charset="2"/>
              </a:rPr>
              <a:t>ICT </a:t>
            </a:r>
            <a:r>
              <a:rPr kumimoji="0" lang="ko-KR" altLang="en-US" sz="1400" dirty="0">
                <a:latin typeface="+mn-ea"/>
                <a:cs typeface="+mj-cs"/>
                <a:sym typeface="Wingdings" panose="05000000000000000000" pitchFamily="2" charset="2"/>
              </a:rPr>
              <a:t>기술에 의한 </a:t>
            </a:r>
            <a:r>
              <a:rPr kumimoji="0" lang="ko-KR" altLang="en-US" sz="1400" dirty="0" err="1">
                <a:latin typeface="+mn-ea"/>
                <a:cs typeface="+mj-cs"/>
                <a:sym typeface="Wingdings" panose="05000000000000000000" pitchFamily="2" charset="2"/>
              </a:rPr>
              <a:t>초융합</a:t>
            </a:r>
            <a:r>
              <a:rPr kumimoji="0" lang="ko-KR" altLang="en-US" sz="1400" dirty="0">
                <a:latin typeface="+mn-ea"/>
                <a:cs typeface="+mj-cs"/>
                <a:sym typeface="Wingdings" panose="05000000000000000000" pitchFamily="2" charset="2"/>
              </a:rPr>
              <a:t> 사회 혁명 </a:t>
            </a:r>
            <a:r>
              <a:rPr kumimoji="0" lang="en-US" altLang="ko-KR" sz="1400" dirty="0">
                <a:latin typeface="+mn-ea"/>
                <a:cs typeface="+mj-cs"/>
                <a:sym typeface="Wingdings" panose="05000000000000000000" pitchFamily="2" charset="2"/>
              </a:rPr>
              <a:t> </a:t>
            </a:r>
            <a:r>
              <a:rPr kumimoji="0" lang="ko-KR" altLang="en-US" sz="1400" dirty="0">
                <a:latin typeface="+mn-ea"/>
                <a:cs typeface="+mj-cs"/>
                <a:sym typeface="Wingdings" panose="05000000000000000000" pitchFamily="2" charset="2"/>
              </a:rPr>
              <a:t>현실과 가상이 인간을 중심으로 융합하는 혁명</a:t>
            </a:r>
            <a:r>
              <a:rPr kumimoji="0" lang="en-US" altLang="ko-KR" sz="1400" dirty="0">
                <a:latin typeface="+mn-ea"/>
                <a:cs typeface="+mj-cs"/>
                <a:sym typeface="Wingdings" panose="05000000000000000000" pitchFamily="2" charset="2"/>
              </a:rPr>
              <a:t>)</a:t>
            </a:r>
            <a:endParaRPr kumimoji="0" lang="en-US" altLang="ko-KR" sz="1400" dirty="0">
              <a:latin typeface="+mn-ea"/>
              <a:cs typeface="+mj-cs"/>
            </a:endParaRPr>
          </a:p>
          <a:p>
            <a:pPr marL="285750" lvl="0" indent="-285750" algn="dist" fontAlgn="auto">
              <a:spcAft>
                <a:spcPts val="0"/>
              </a:spcAft>
              <a:buFont typeface="Wingdings" panose="05000000000000000000" pitchFamily="2" charset="2"/>
              <a:buChar char="u"/>
              <a:defRPr/>
            </a:pPr>
            <a:endParaRPr kumimoji="0" lang="en-US" altLang="ko-KR" sz="1400" dirty="0">
              <a:latin typeface="+mn-ea"/>
              <a:cs typeface="+mj-cs"/>
            </a:endParaRPr>
          </a:p>
          <a:p>
            <a:pPr marL="285750" lvl="0" indent="-285750" algn="just" fontAlgn="auto">
              <a:spcAft>
                <a:spcPts val="0"/>
              </a:spcAft>
              <a:buFont typeface="Wingdings" panose="05000000000000000000" pitchFamily="2" charset="2"/>
              <a:buChar char="l"/>
              <a:defRPr/>
            </a:pPr>
            <a:r>
              <a:rPr kumimoji="0" lang="en-US" altLang="ko-KR" sz="1400" b="1" dirty="0">
                <a:latin typeface="+mn-ea"/>
              </a:rPr>
              <a:t>“Emerging technology breakthroughs" in fields such as artificial intelligence, robotics, the Internet of Things, autonomous vehicles, 3D printing, quantum computing and nanotechnology. The fourth wave of the industrial revolution is expected to see the heavy implementation of several emerging technologies with a high potential of disruptive effects. (</a:t>
            </a:r>
            <a:r>
              <a:rPr lang="ko-KR" altLang="ko-KR" sz="1400" dirty="0">
                <a:latin typeface="+mn-ea"/>
              </a:rPr>
              <a:t>인공 지능, 로봇 공학, 사물 인터넷, 자율 주행 차량, 3D 프린팅, 양자 컴퓨팅 및 나노 기술과 같은 분야의 ＂</a:t>
            </a:r>
            <a:r>
              <a:rPr lang="ko-KR" altLang="en-US" sz="1400" dirty="0">
                <a:latin typeface="+mn-ea"/>
              </a:rPr>
              <a:t>최신의</a:t>
            </a:r>
            <a:r>
              <a:rPr lang="ko-KR" altLang="ko-KR" sz="1400" dirty="0">
                <a:latin typeface="+mn-ea"/>
              </a:rPr>
              <a:t> 기술 혁신". </a:t>
            </a:r>
            <a:r>
              <a:rPr lang="en-US" altLang="ko-KR" sz="1400" dirty="0">
                <a:latin typeface="+mn-ea"/>
              </a:rPr>
              <a:t>4</a:t>
            </a:r>
            <a:r>
              <a:rPr lang="ko-KR" altLang="en-US" sz="1400" dirty="0">
                <a:latin typeface="+mn-ea"/>
              </a:rPr>
              <a:t>차산업혁</a:t>
            </a:r>
            <a:r>
              <a:rPr lang="ko-KR" altLang="ko-KR" sz="1400" dirty="0">
                <a:latin typeface="+mn-ea"/>
              </a:rPr>
              <a:t>명은 </a:t>
            </a:r>
            <a:r>
              <a:rPr lang="ko-KR" altLang="en-US" sz="1400" dirty="0">
                <a:latin typeface="+mn-ea"/>
              </a:rPr>
              <a:t>파괴적인 영향력의 높은 잠재력을 가진 여러 최신 </a:t>
            </a:r>
            <a:r>
              <a:rPr lang="ko-KR" altLang="ko-KR" sz="1400" dirty="0">
                <a:latin typeface="+mn-ea"/>
              </a:rPr>
              <a:t>기술</a:t>
            </a:r>
            <a:r>
              <a:rPr lang="ko-KR" altLang="en-US" sz="1400" dirty="0">
                <a:latin typeface="+mn-ea"/>
              </a:rPr>
              <a:t>들이 </a:t>
            </a:r>
            <a:r>
              <a:rPr lang="ko-KR" altLang="ko-KR" sz="1400" dirty="0">
                <a:latin typeface="+mn-ea"/>
              </a:rPr>
              <a:t>강력</a:t>
            </a:r>
            <a:r>
              <a:rPr lang="ko-KR" altLang="en-US" sz="1400" dirty="0">
                <a:latin typeface="+mn-ea"/>
              </a:rPr>
              <a:t>하게</a:t>
            </a:r>
            <a:r>
              <a:rPr lang="ko-KR" altLang="ko-KR" sz="1400" dirty="0">
                <a:latin typeface="+mn-ea"/>
              </a:rPr>
              <a:t> 구현</a:t>
            </a:r>
            <a:r>
              <a:rPr lang="ko-KR" altLang="en-US" sz="1400" dirty="0">
                <a:latin typeface="+mn-ea"/>
              </a:rPr>
              <a:t>되는 것을</a:t>
            </a:r>
            <a:r>
              <a:rPr lang="ko-KR" altLang="ko-KR" sz="1400" dirty="0">
                <a:latin typeface="+mn-ea"/>
              </a:rPr>
              <a:t> 볼 것으로 예상</a:t>
            </a:r>
            <a:r>
              <a:rPr lang="en-US" altLang="ko-KR" sz="1400" dirty="0">
                <a:latin typeface="+mn-ea"/>
              </a:rPr>
              <a:t>)</a:t>
            </a:r>
            <a:endParaRPr kumimoji="0" lang="en-US" altLang="ko-KR" sz="1400" dirty="0">
              <a:solidFill>
                <a:schemeClr val="bg1">
                  <a:lumMod val="95000"/>
                </a:schemeClr>
              </a:solidFill>
              <a:latin typeface="+mn-ea"/>
              <a:cs typeface="+mj-cs"/>
            </a:endParaRPr>
          </a:p>
        </p:txBody>
      </p:sp>
    </p:spTree>
    <p:custDataLst>
      <p:tags r:id="rId1"/>
    </p:custDataLst>
    <p:extLst>
      <p:ext uri="{BB962C8B-B14F-4D97-AF65-F5344CB8AC3E}">
        <p14:creationId xmlns:p14="http://schemas.microsoft.com/office/powerpoint/2010/main" val="800775088"/>
      </p:ext>
    </p:extLst>
  </p:cSld>
  <p:clrMapOvr>
    <a:masterClrMapping/>
  </p:clrMapOvr>
  <mc:AlternateContent xmlns:mc="http://schemas.openxmlformats.org/markup-compatibility/2006" xmlns:p14="http://schemas.microsoft.com/office/powerpoint/2010/main">
    <mc:Choice Requires="p14">
      <p:transition spd="slow" p14:dur="2000" advTm="41535"/>
    </mc:Choice>
    <mc:Fallback xmlns="">
      <p:transition spd="slow" advTm="415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8"/>
          <p:cNvSpPr/>
          <p:nvPr/>
        </p:nvSpPr>
        <p:spPr>
          <a:xfrm>
            <a:off x="3516869" y="1394864"/>
            <a:ext cx="2794909" cy="1987954"/>
          </a:xfrm>
          <a:prstGeom prst="ellipse">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12700" cap="flat" cmpd="sng" algn="ctr">
            <a:noFill/>
            <a:prstDash val="solid"/>
            <a:miter lim="800000"/>
          </a:ln>
          <a:effectLst/>
        </p:spPr>
        <p:txBody>
          <a:bodyPr rtlCol="0" anchor="ctr"/>
          <a:lstStyle/>
          <a:p>
            <a:pPr algn="ctr" fontAlgn="auto" latinLnBrk="0">
              <a:spcBef>
                <a:spcPts val="0"/>
              </a:spcBef>
              <a:spcAft>
                <a:spcPts val="0"/>
              </a:spcAft>
              <a:defRPr/>
            </a:pPr>
            <a:endParaRPr kumimoji="0" lang="ko-KR" altLang="en-US" b="1" kern="0">
              <a:solidFill>
                <a:prstClr val="white"/>
              </a:solidFill>
              <a:latin typeface="맑은 고딕"/>
              <a:ea typeface="맑은 고딕" panose="020B0503020000020004" pitchFamily="50" charset="-127"/>
            </a:endParaRPr>
          </a:p>
        </p:txBody>
      </p:sp>
      <p:sp>
        <p:nvSpPr>
          <p:cNvPr id="34" name="아래로 구부러진 화살표 7"/>
          <p:cNvSpPr/>
          <p:nvPr/>
        </p:nvSpPr>
        <p:spPr>
          <a:xfrm flipH="1">
            <a:off x="3022879" y="1230287"/>
            <a:ext cx="3582187" cy="513351"/>
          </a:xfrm>
          <a:prstGeom prst="curvedDownArrow">
            <a:avLst>
              <a:gd name="adj1" fmla="val 32230"/>
              <a:gd name="adj2" fmla="val 99978"/>
              <a:gd name="adj3" fmla="val 34182"/>
            </a:avLst>
          </a:prstGeom>
          <a:solidFill>
            <a:srgbClr val="FF00FF"/>
          </a:solidFill>
          <a:ln w="3175" cap="flat" cmpd="sng" algn="ctr">
            <a:solidFill>
              <a:schemeClr val="bg1"/>
            </a:solid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endParaRPr kumimoji="0" lang="ko-KR" altLang="en-US" kern="0">
              <a:solidFill>
                <a:sysClr val="windowText" lastClr="000000"/>
              </a:solidFill>
              <a:latin typeface="맑은 고딕"/>
              <a:ea typeface="맑은 고딕" panose="020B0503020000020004" pitchFamily="50" charset="-127"/>
            </a:endParaRPr>
          </a:p>
        </p:txBody>
      </p:sp>
      <p:sp>
        <p:nvSpPr>
          <p:cNvPr id="33" name="아래로 구부러진 화살표 7"/>
          <p:cNvSpPr/>
          <p:nvPr/>
        </p:nvSpPr>
        <p:spPr>
          <a:xfrm rot="10800000" flipH="1">
            <a:off x="3188951" y="2892795"/>
            <a:ext cx="3582187" cy="513351"/>
          </a:xfrm>
          <a:prstGeom prst="curvedDownArrow">
            <a:avLst>
              <a:gd name="adj1" fmla="val 32230"/>
              <a:gd name="adj2" fmla="val 99978"/>
              <a:gd name="adj3" fmla="val 34182"/>
            </a:avLst>
          </a:prstGeom>
          <a:solidFill>
            <a:srgbClr val="FF00FF"/>
          </a:solidFill>
          <a:ln w="3175" cap="flat" cmpd="sng" algn="ctr">
            <a:solidFill>
              <a:schemeClr val="bg1"/>
            </a:solid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auto" latinLnBrk="0">
              <a:spcBef>
                <a:spcPts val="0"/>
              </a:spcBef>
              <a:spcAft>
                <a:spcPts val="0"/>
              </a:spcAft>
              <a:defRPr/>
            </a:pPr>
            <a:endParaRPr kumimoji="0" lang="ko-KR" altLang="en-US" kern="0">
              <a:solidFill>
                <a:sysClr val="windowText" lastClr="000000"/>
              </a:solidFill>
              <a:latin typeface="맑은 고딕"/>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pPr>
              <a:defRPr/>
            </a:pPr>
            <a:fld id="{8228DE46-88C1-4731-B7F4-BA859C5B03AD}" type="slidenum">
              <a:rPr lang="ko-KR" altLang="en-US" sz="1023">
                <a:solidFill>
                  <a:prstClr val="white">
                    <a:lumMod val="65000"/>
                  </a:prstClr>
                </a:solidFill>
                <a:latin typeface="맑은 고딕"/>
                <a:ea typeface="맑은 고딕" panose="020B0503020000020004" pitchFamily="50" charset="-127"/>
              </a:rPr>
              <a:pPr>
                <a:defRPr/>
              </a:pPr>
              <a:t>6</a:t>
            </a:fld>
            <a:endParaRPr lang="ko-KR" altLang="en-US" sz="1023">
              <a:solidFill>
                <a:prstClr val="white">
                  <a:lumMod val="65000"/>
                </a:prstClr>
              </a:solidFill>
              <a:latin typeface="맑은 고딕"/>
              <a:ea typeface="맑은 고딕" panose="020B0503020000020004" pitchFamily="50" charset="-127"/>
            </a:endParaRPr>
          </a:p>
        </p:txBody>
      </p:sp>
      <p:sp>
        <p:nvSpPr>
          <p:cNvPr id="2" name="제목 1"/>
          <p:cNvSpPr>
            <a:spLocks noGrp="1"/>
          </p:cNvSpPr>
          <p:nvPr>
            <p:ph type="title" idx="4294967295"/>
          </p:nvPr>
        </p:nvSpPr>
        <p:spPr>
          <a:xfrm>
            <a:off x="488504" y="235496"/>
            <a:ext cx="8959850" cy="457200"/>
          </a:xfrm>
          <a:ln>
            <a:solidFill>
              <a:srgbClr val="FF00FF"/>
            </a:solidFill>
          </a:ln>
        </p:spPr>
        <p:txBody>
          <a:bodyPr>
            <a:noAutofit/>
          </a:bodyPr>
          <a:lstStyle/>
          <a:p>
            <a:pPr algn="l"/>
            <a:r>
              <a:rPr lang="en-US" altLang="ko-KR" sz="2800" b="1" dirty="0">
                <a:solidFill>
                  <a:schemeClr val="tx1"/>
                </a:solidFill>
              </a:rPr>
              <a:t>New understanding of the industrial revolution</a:t>
            </a:r>
            <a:endParaRPr lang="ko-KR" altLang="en-US" sz="2800" b="1" dirty="0">
              <a:solidFill>
                <a:schemeClr val="tx1"/>
              </a:solidFill>
            </a:endParaRPr>
          </a:p>
        </p:txBody>
      </p:sp>
      <p:sp>
        <p:nvSpPr>
          <p:cNvPr id="23" name="타원 22"/>
          <p:cNvSpPr/>
          <p:nvPr/>
        </p:nvSpPr>
        <p:spPr>
          <a:xfrm>
            <a:off x="2674548" y="1734533"/>
            <a:ext cx="1157938" cy="1157938"/>
          </a:xfrm>
          <a:prstGeom prst="ellipse">
            <a:avLst/>
          </a:prstGeom>
          <a:solidFill>
            <a:srgbClr val="C00000"/>
          </a:solidFill>
          <a:ln w="6350" cap="flat" cmpd="sng" algn="ctr">
            <a:solidFill>
              <a:schemeClr val="bg1"/>
            </a:solidFill>
            <a:prstDash val="solid"/>
            <a:miter lim="800000"/>
          </a:ln>
          <a:effectLst/>
        </p:spPr>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b="1" kern="0" spc="-150" dirty="0" err="1">
                <a:solidFill>
                  <a:srgbClr val="FFFF00"/>
                </a:solidFill>
                <a:latin typeface="맑은 고딕"/>
                <a:ea typeface="맑은 고딕" panose="020B0503020000020004" pitchFamily="50" charset="-127"/>
                <a:sym typeface="Wingdings" pitchFamily="2" charset="2"/>
              </a:rPr>
              <a:t>Produc</a:t>
            </a:r>
            <a:endParaRPr lang="en-US" altLang="ko-KR" b="1" kern="0" spc="-150" dirty="0">
              <a:solidFill>
                <a:srgbClr val="FFFF00"/>
              </a:solidFill>
              <a:latin typeface="맑은 고딕"/>
              <a:ea typeface="맑은 고딕" panose="020B0503020000020004" pitchFamily="50" charset="-127"/>
              <a:sym typeface="Wingdings" pitchFamily="2" charset="2"/>
            </a:endParaRPr>
          </a:p>
          <a:p>
            <a:pPr algn="ctr" latinLnBrk="0">
              <a:defRPr/>
            </a:pPr>
            <a:r>
              <a:rPr lang="en-US" altLang="ko-KR" b="1" kern="0" spc="-150" dirty="0">
                <a:solidFill>
                  <a:srgbClr val="FFFF00"/>
                </a:solidFill>
                <a:latin typeface="맑은 고딕"/>
                <a:ea typeface="맑은 고딕" panose="020B0503020000020004" pitchFamily="50" charset="-127"/>
                <a:sym typeface="Wingdings" pitchFamily="2" charset="2"/>
              </a:rPr>
              <a:t>-</a:t>
            </a:r>
            <a:r>
              <a:rPr lang="en-US" altLang="ko-KR" b="1" kern="0" spc="-150" dirty="0" err="1">
                <a:solidFill>
                  <a:srgbClr val="FFFF00"/>
                </a:solidFill>
                <a:latin typeface="맑은 고딕"/>
                <a:ea typeface="맑은 고딕" panose="020B0503020000020004" pitchFamily="50" charset="-127"/>
                <a:sym typeface="Wingdings" pitchFamily="2" charset="2"/>
              </a:rPr>
              <a:t>tion</a:t>
            </a:r>
            <a:endParaRPr lang="ko-KR" altLang="en-US" sz="1200" kern="0" dirty="0">
              <a:solidFill>
                <a:prstClr val="white"/>
              </a:solidFill>
              <a:latin typeface="맑은 고딕"/>
              <a:ea typeface="맑은 고딕" panose="020B0503020000020004" pitchFamily="50" charset="-127"/>
              <a:sym typeface="Wingdings" pitchFamily="2" charset="2"/>
            </a:endParaRPr>
          </a:p>
        </p:txBody>
      </p:sp>
      <p:sp>
        <p:nvSpPr>
          <p:cNvPr id="24" name="타원 23"/>
          <p:cNvSpPr/>
          <p:nvPr/>
        </p:nvSpPr>
        <p:spPr>
          <a:xfrm>
            <a:off x="5976783" y="1734533"/>
            <a:ext cx="1157938" cy="1157938"/>
          </a:xfrm>
          <a:prstGeom prst="ellipse">
            <a:avLst/>
          </a:prstGeom>
          <a:solidFill>
            <a:srgbClr val="002060"/>
          </a:solidFill>
          <a:ln w="6350" cap="flat" cmpd="sng" algn="ctr">
            <a:solidFill>
              <a:schemeClr val="bg1"/>
            </a:solidFill>
            <a:prstDash val="solid"/>
            <a:miter lim="800000"/>
          </a:ln>
          <a:effectLst/>
        </p:spPr>
        <p:txBody>
          <a:bodyPr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sz="1600" b="1" kern="0" spc="-150">
                <a:solidFill>
                  <a:srgbClr val="FFFF00"/>
                </a:solidFill>
                <a:latin typeface="맑은 고딕"/>
                <a:ea typeface="맑은 고딕" panose="020B0503020000020004" pitchFamily="50" charset="-127"/>
                <a:sym typeface="Wingdings" pitchFamily="2" charset="2"/>
              </a:rPr>
              <a:t>Consump-tion</a:t>
            </a:r>
            <a:endParaRPr lang="ko-KR" altLang="en-US" sz="1100" kern="0" dirty="0">
              <a:solidFill>
                <a:prstClr val="white"/>
              </a:solidFill>
              <a:latin typeface="맑은 고딕"/>
              <a:ea typeface="맑은 고딕" panose="020B0503020000020004" pitchFamily="50" charset="-127"/>
              <a:sym typeface="Wingdings" pitchFamily="2" charset="2"/>
            </a:endParaRPr>
          </a:p>
        </p:txBody>
      </p:sp>
      <p:sp>
        <p:nvSpPr>
          <p:cNvPr id="25" name="위쪽 화살표 24"/>
          <p:cNvSpPr/>
          <p:nvPr/>
        </p:nvSpPr>
        <p:spPr>
          <a:xfrm rot="5400000">
            <a:off x="2047774" y="1900501"/>
            <a:ext cx="427550" cy="825998"/>
          </a:xfrm>
          <a:prstGeom prst="upArrow">
            <a:avLst>
              <a:gd name="adj1" fmla="val 41650"/>
              <a:gd name="adj2" fmla="val 51439"/>
            </a:avLst>
          </a:prstGeom>
          <a:gradFill flip="none" rotWithShape="1">
            <a:gsLst>
              <a:gs pos="0">
                <a:srgbClr val="FFFFCC"/>
              </a:gs>
              <a:gs pos="100000">
                <a:srgbClr val="C00000"/>
              </a:gs>
            </a:gsLst>
            <a:lin ang="162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26" name="모서리가 둥근 직사각형 25"/>
          <p:cNvSpPr/>
          <p:nvPr/>
        </p:nvSpPr>
        <p:spPr>
          <a:xfrm>
            <a:off x="669132" y="1490808"/>
            <a:ext cx="1163097" cy="1645389"/>
          </a:xfrm>
          <a:prstGeom prst="roundRect">
            <a:avLst/>
          </a:prstGeom>
          <a:solidFill>
            <a:srgbClr val="FFFFCC"/>
          </a:solidFill>
          <a:ln w="28575">
            <a:noFill/>
          </a:ln>
        </p:spPr>
        <p:txBody>
          <a:bodyPr wrap="none" anchor="ctr">
            <a:noAutofit/>
          </a:bodyPr>
          <a:lstStyle/>
          <a:p>
            <a:pPr algn="ctr" fontAlgn="auto" latinLnBrk="0">
              <a:spcBef>
                <a:spcPts val="0"/>
              </a:spcBef>
              <a:spcAft>
                <a:spcPts val="0"/>
              </a:spcAft>
              <a:defRPr/>
            </a:pPr>
            <a:r>
              <a:rPr kumimoji="0" lang="en-US" altLang="ko-KR" b="1" kern="0" spc="-150" dirty="0">
                <a:solidFill>
                  <a:srgbClr val="6600FF"/>
                </a:solidFill>
                <a:latin typeface="맑은 고딕"/>
                <a:ea typeface="맑은 고딕" panose="020B0503020000020004" pitchFamily="50" charset="-127"/>
              </a:rPr>
              <a:t>Technology</a:t>
            </a:r>
          </a:p>
          <a:p>
            <a:pPr algn="ctr" fontAlgn="auto" latinLnBrk="0">
              <a:spcBef>
                <a:spcPts val="0"/>
              </a:spcBef>
              <a:spcAft>
                <a:spcPts val="0"/>
              </a:spcAft>
              <a:defRPr/>
            </a:pPr>
            <a:r>
              <a:rPr kumimoji="0" lang="en-US" altLang="ko-KR" b="1" kern="0" spc="-150" dirty="0">
                <a:solidFill>
                  <a:srgbClr val="6600FF"/>
                </a:solidFill>
                <a:latin typeface="맑은 고딕"/>
                <a:ea typeface="맑은 고딕" panose="020B0503020000020004" pitchFamily="50" charset="-127"/>
              </a:rPr>
              <a:t>Innovation</a:t>
            </a:r>
          </a:p>
          <a:p>
            <a:pPr algn="ctr" fontAlgn="auto" latinLnBrk="0">
              <a:spcBef>
                <a:spcPts val="0"/>
              </a:spcBef>
              <a:spcAft>
                <a:spcPts val="0"/>
              </a:spcAft>
              <a:defRPr/>
            </a:pPr>
            <a:r>
              <a:rPr kumimoji="0" lang="en-US" altLang="ko-KR" b="1" kern="0" spc="-150" dirty="0">
                <a:solidFill>
                  <a:srgbClr val="6600FF"/>
                </a:solidFill>
                <a:latin typeface="맑은 고딕"/>
                <a:ea typeface="맑은 고딕" panose="020B0503020000020004" pitchFamily="50" charset="-127"/>
                <a:sym typeface="Wingdings" panose="05000000000000000000" pitchFamily="2" charset="2"/>
              </a:rPr>
              <a:t> </a:t>
            </a:r>
            <a:endParaRPr kumimoji="0" lang="en-US" altLang="ko-KR" b="1" kern="0" spc="-150" dirty="0">
              <a:solidFill>
                <a:srgbClr val="6600FF"/>
              </a:solidFill>
              <a:latin typeface="맑은 고딕"/>
              <a:ea typeface="맑은 고딕" panose="020B0503020000020004" pitchFamily="50" charset="-127"/>
            </a:endParaRPr>
          </a:p>
          <a:p>
            <a:pPr algn="ctr" fontAlgn="auto" latinLnBrk="0">
              <a:spcBef>
                <a:spcPts val="0"/>
              </a:spcBef>
              <a:spcAft>
                <a:spcPts val="0"/>
              </a:spcAft>
              <a:defRPr/>
            </a:pPr>
            <a:r>
              <a:rPr kumimoji="0" lang="en-US" altLang="ko-KR" b="1" u="sng" kern="0" spc="-150" dirty="0">
                <a:solidFill>
                  <a:srgbClr val="0000FF"/>
                </a:solidFill>
                <a:latin typeface="맑은 고딕"/>
                <a:ea typeface="맑은 고딕" panose="020B0503020000020004" pitchFamily="50" charset="-127"/>
              </a:rPr>
              <a:t>Possibility</a:t>
            </a:r>
          </a:p>
        </p:txBody>
      </p:sp>
      <p:sp>
        <p:nvSpPr>
          <p:cNvPr id="27" name="위쪽 화살표 26"/>
          <p:cNvSpPr/>
          <p:nvPr/>
        </p:nvSpPr>
        <p:spPr>
          <a:xfrm rot="16200000" flipH="1">
            <a:off x="7333945" y="1900502"/>
            <a:ext cx="427550" cy="825998"/>
          </a:xfrm>
          <a:prstGeom prst="upArrow">
            <a:avLst>
              <a:gd name="adj1" fmla="val 41650"/>
              <a:gd name="adj2" fmla="val 51439"/>
            </a:avLst>
          </a:prstGeom>
          <a:gradFill flip="none" rotWithShape="1">
            <a:gsLst>
              <a:gs pos="0">
                <a:srgbClr val="FFFFCC"/>
              </a:gs>
              <a:gs pos="82000">
                <a:srgbClr val="002060"/>
              </a:gs>
            </a:gsLst>
            <a:lin ang="162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
        <p:nvSpPr>
          <p:cNvPr id="28" name="모서리가 둥근 직사각형 27"/>
          <p:cNvSpPr/>
          <p:nvPr/>
        </p:nvSpPr>
        <p:spPr>
          <a:xfrm>
            <a:off x="7960720" y="1490808"/>
            <a:ext cx="1163097" cy="1645389"/>
          </a:xfrm>
          <a:prstGeom prst="roundRect">
            <a:avLst/>
          </a:prstGeom>
          <a:solidFill>
            <a:srgbClr val="FFFFCC"/>
          </a:solidFill>
          <a:ln w="28575">
            <a:noFill/>
          </a:ln>
        </p:spPr>
        <p:txBody>
          <a:bodyPr wrap="none" anchor="ctr">
            <a:noAutofit/>
          </a:bodyPr>
          <a:lstStyle/>
          <a:p>
            <a:pPr algn="ctr" fontAlgn="auto" latinLnBrk="0">
              <a:spcBef>
                <a:spcPts val="0"/>
              </a:spcBef>
              <a:spcAft>
                <a:spcPts val="0"/>
              </a:spcAft>
              <a:defRPr/>
            </a:pPr>
            <a:r>
              <a:rPr kumimoji="0" lang="en-US" altLang="ko-KR" b="1" kern="0" spc="-150" dirty="0">
                <a:solidFill>
                  <a:srgbClr val="FF0000"/>
                </a:solidFill>
                <a:latin typeface="맑은 고딕"/>
                <a:ea typeface="맑은 고딕" panose="020B0503020000020004" pitchFamily="50" charset="-127"/>
              </a:rPr>
              <a:t>Human</a:t>
            </a:r>
          </a:p>
          <a:p>
            <a:pPr algn="ctr" fontAlgn="auto" latinLnBrk="0">
              <a:spcBef>
                <a:spcPts val="0"/>
              </a:spcBef>
              <a:spcAft>
                <a:spcPts val="0"/>
              </a:spcAft>
              <a:defRPr/>
            </a:pPr>
            <a:r>
              <a:rPr kumimoji="0" lang="en-US" altLang="ko-KR" b="1" kern="0" spc="-150" dirty="0">
                <a:solidFill>
                  <a:srgbClr val="FF0000"/>
                </a:solidFill>
                <a:latin typeface="맑은 고딕"/>
                <a:ea typeface="맑은 고딕" panose="020B0503020000020004" pitchFamily="50" charset="-127"/>
              </a:rPr>
              <a:t>Desire </a:t>
            </a:r>
          </a:p>
          <a:p>
            <a:pPr algn="ctr" fontAlgn="auto" latinLnBrk="0">
              <a:spcBef>
                <a:spcPts val="0"/>
              </a:spcBef>
              <a:spcAft>
                <a:spcPts val="0"/>
              </a:spcAft>
              <a:defRPr/>
            </a:pPr>
            <a:r>
              <a:rPr kumimoji="0" lang="en-US" altLang="ko-KR" b="1" kern="0" spc="-150" dirty="0">
                <a:solidFill>
                  <a:srgbClr val="FF0000"/>
                </a:solidFill>
                <a:latin typeface="맑은 고딕"/>
                <a:ea typeface="맑은 고딕" panose="020B0503020000020004" pitchFamily="50" charset="-127"/>
                <a:sym typeface="Wingdings" panose="05000000000000000000" pitchFamily="2" charset="2"/>
              </a:rPr>
              <a:t></a:t>
            </a:r>
            <a:endParaRPr kumimoji="0" lang="en-US" altLang="ko-KR" b="1" kern="0" spc="-150" dirty="0">
              <a:solidFill>
                <a:srgbClr val="FF0000"/>
              </a:solidFill>
              <a:latin typeface="맑은 고딕"/>
              <a:ea typeface="맑은 고딕" panose="020B0503020000020004" pitchFamily="50" charset="-127"/>
            </a:endParaRPr>
          </a:p>
          <a:p>
            <a:pPr algn="ctr" fontAlgn="auto" latinLnBrk="0">
              <a:spcBef>
                <a:spcPts val="0"/>
              </a:spcBef>
              <a:spcAft>
                <a:spcPts val="0"/>
              </a:spcAft>
              <a:defRPr/>
            </a:pPr>
            <a:r>
              <a:rPr kumimoji="0" lang="en-US" altLang="ko-KR" b="1" u="sng" kern="0" spc="-150" dirty="0">
                <a:solidFill>
                  <a:srgbClr val="0000FF"/>
                </a:solidFill>
                <a:latin typeface="맑은 고딕"/>
                <a:ea typeface="맑은 고딕" panose="020B0503020000020004" pitchFamily="50" charset="-127"/>
              </a:rPr>
              <a:t>Necessity</a:t>
            </a:r>
          </a:p>
        </p:txBody>
      </p:sp>
      <p:sp>
        <p:nvSpPr>
          <p:cNvPr id="37" name="직사각형 36"/>
          <p:cNvSpPr/>
          <p:nvPr/>
        </p:nvSpPr>
        <p:spPr>
          <a:xfrm>
            <a:off x="4030202" y="1830625"/>
            <a:ext cx="1765696" cy="1015663"/>
          </a:xfrm>
          <a:prstGeom prst="rect">
            <a:avLst/>
          </a:prstGeom>
        </p:spPr>
        <p:txBody>
          <a:bodyPr wrap="square">
            <a:spAutoFit/>
          </a:bodyPr>
          <a:lstStyle/>
          <a:p>
            <a:pPr algn="ctr" fontAlgn="auto">
              <a:spcBef>
                <a:spcPts val="0"/>
              </a:spcBef>
              <a:spcAft>
                <a:spcPts val="0"/>
              </a:spcAft>
              <a:defRPr/>
            </a:pPr>
            <a:r>
              <a:rPr kumimoji="0" lang="en-US" altLang="ko-KR" sz="2000" b="1" spc="-150" dirty="0">
                <a:solidFill>
                  <a:srgbClr val="9BBB59">
                    <a:lumMod val="75000"/>
                  </a:srgbClr>
                </a:solidFill>
                <a:latin typeface="맑은 고딕"/>
                <a:ea typeface="맑은 고딕" panose="020B0503020000020004" pitchFamily="50" charset="-127"/>
              </a:rPr>
              <a:t>Business</a:t>
            </a:r>
          </a:p>
          <a:p>
            <a:pPr algn="ctr" fontAlgn="auto">
              <a:spcBef>
                <a:spcPts val="0"/>
              </a:spcBef>
              <a:spcAft>
                <a:spcPts val="0"/>
              </a:spcAft>
              <a:defRPr/>
            </a:pPr>
            <a:endParaRPr kumimoji="0" lang="en-US" altLang="ko-KR" sz="2000" b="1" spc="-150" dirty="0">
              <a:solidFill>
                <a:srgbClr val="9BBB59">
                  <a:lumMod val="75000"/>
                </a:srgbClr>
              </a:solidFill>
              <a:latin typeface="맑은 고딕"/>
              <a:ea typeface="맑은 고딕" panose="020B0503020000020004" pitchFamily="50" charset="-127"/>
            </a:endParaRPr>
          </a:p>
          <a:p>
            <a:pPr algn="ctr" fontAlgn="auto">
              <a:spcBef>
                <a:spcPts val="0"/>
              </a:spcBef>
              <a:spcAft>
                <a:spcPts val="0"/>
              </a:spcAft>
              <a:defRPr/>
            </a:pPr>
            <a:r>
              <a:rPr kumimoji="0" lang="en-US" altLang="ko-KR" sz="2000" b="1" u="sng" spc="-150" dirty="0">
                <a:solidFill>
                  <a:srgbClr val="9BBB59">
                    <a:lumMod val="75000"/>
                  </a:srgbClr>
                </a:solidFill>
                <a:latin typeface="맑은 고딕"/>
                <a:ea typeface="맑은 고딕" panose="020B0503020000020004" pitchFamily="50" charset="-127"/>
              </a:rPr>
              <a:t>Continuity</a:t>
            </a:r>
            <a:endParaRPr kumimoji="0" lang="ko-KR" altLang="en-US" sz="2000" b="1" u="sng" spc="-150" dirty="0">
              <a:solidFill>
                <a:srgbClr val="9BBB59">
                  <a:lumMod val="75000"/>
                </a:srgbClr>
              </a:solidFill>
              <a:latin typeface="맑은 고딕"/>
              <a:ea typeface="맑은 고딕" panose="020B0503020000020004" pitchFamily="50" charset="-127"/>
            </a:endParaRPr>
          </a:p>
        </p:txBody>
      </p:sp>
      <p:sp>
        <p:nvSpPr>
          <p:cNvPr id="39" name="TextBox 38"/>
          <p:cNvSpPr txBox="1"/>
          <p:nvPr/>
        </p:nvSpPr>
        <p:spPr>
          <a:xfrm>
            <a:off x="2398606" y="4041629"/>
            <a:ext cx="5562114" cy="586215"/>
          </a:xfrm>
          <a:prstGeom prst="roundRect">
            <a:avLst/>
          </a:prstGeom>
          <a:solidFill>
            <a:srgbClr val="79A8B2">
              <a:alpha val="93000"/>
            </a:srgbClr>
          </a:solidFill>
          <a:ln w="6350">
            <a:solidFill>
              <a:schemeClr val="bg1">
                <a:lumMod val="85000"/>
              </a:schemeClr>
            </a:solidFill>
          </a:ln>
        </p:spPr>
        <p:txBody>
          <a:bodyPr wrap="none" lIns="72000" tIns="36000" rIns="72000" bIns="0" rtlCol="0" anchor="t">
            <a:noAutofit/>
          </a:bodyPr>
          <a:lstStyle/>
          <a:p>
            <a:pPr algn="ctr" fontAlgn="auto">
              <a:spcBef>
                <a:spcPts val="0"/>
              </a:spcBef>
              <a:spcAft>
                <a:spcPts val="0"/>
              </a:spcAft>
              <a:defRPr/>
            </a:pPr>
            <a:r>
              <a:rPr kumimoji="0" lang="en-US" altLang="ko-KR" sz="2400" b="1" spc="-150" dirty="0">
                <a:solidFill>
                  <a:srgbClr val="0000FF"/>
                </a:solidFill>
                <a:latin typeface="맑은 고딕"/>
                <a:ea typeface="맑은 고딕" panose="020B0503020000020004" pitchFamily="50" charset="-127"/>
              </a:rPr>
              <a:t>Co-evolution of technology and desire</a:t>
            </a:r>
            <a:endParaRPr kumimoji="0" lang="ko-KR" altLang="en-US" sz="2400" b="1" spc="-150" dirty="0">
              <a:solidFill>
                <a:srgbClr val="0000FF"/>
              </a:solidFill>
              <a:latin typeface="맑은 고딕"/>
              <a:ea typeface="맑은 고딕" panose="020B0503020000020004" pitchFamily="50" charset="-127"/>
            </a:endParaRPr>
          </a:p>
        </p:txBody>
      </p:sp>
      <p:sp>
        <p:nvSpPr>
          <p:cNvPr id="40" name="직사각형 39"/>
          <p:cNvSpPr/>
          <p:nvPr/>
        </p:nvSpPr>
        <p:spPr>
          <a:xfrm>
            <a:off x="543586" y="4496205"/>
            <a:ext cx="9089933" cy="2072936"/>
          </a:xfrm>
          <a:prstGeom prst="rect">
            <a:avLst/>
          </a:prstGeom>
          <a:pattFill prst="dotGrid">
            <a:fgClr>
              <a:schemeClr val="bg1">
                <a:lumMod val="95000"/>
              </a:schemeClr>
            </a:fgClr>
            <a:bgClr>
              <a:schemeClr val="bg1"/>
            </a:bgClr>
          </a:pattFill>
          <a:ln w="6350">
            <a:solidFill>
              <a:srgbClr val="FF0066"/>
            </a:solidFill>
          </a:ln>
        </p:spPr>
        <p:txBody>
          <a:bodyPr wrap="square" lIns="0" tIns="0" rIns="0" bIns="36000" anchor="ctr">
            <a:noAutofit/>
          </a:bodyPr>
          <a:lstStyle/>
          <a:p>
            <a:pPr marL="800100" lvl="1" indent="-342900" latinLnBrk="0">
              <a:lnSpc>
                <a:spcPct val="150000"/>
              </a:lnSpc>
              <a:buFont typeface="Wingdings" panose="05000000000000000000" pitchFamily="2" charset="2"/>
              <a:buChar char="ü"/>
              <a:defRPr/>
            </a:pPr>
            <a:r>
              <a:rPr lang="en-US" altLang="ko-KR" sz="2000" b="1" spc="-150" dirty="0">
                <a:solidFill>
                  <a:srgbClr val="FF0000"/>
                </a:solidFill>
                <a:latin typeface="맑은 고딕"/>
                <a:ea typeface="맑은 고딕" panose="020B0503020000020004" pitchFamily="50" charset="-127"/>
              </a:rPr>
              <a:t>Human desire(</a:t>
            </a:r>
            <a:r>
              <a:rPr lang="en-US" altLang="ko-KR" sz="1600" b="1" spc="-150" dirty="0">
                <a:latin typeface="맑은 고딕"/>
                <a:ea typeface="맑은 고딕" panose="020B0503020000020004" pitchFamily="50" charset="-127"/>
              </a:rPr>
              <a:t>Humanities, Sociology)</a:t>
            </a:r>
            <a:r>
              <a:rPr lang="ko-KR" altLang="en-US" sz="1600" b="1" spc="-150" dirty="0">
                <a:latin typeface="맑은 고딕"/>
                <a:ea typeface="맑은 고딕" panose="020B0503020000020004" pitchFamily="50" charset="-127"/>
              </a:rPr>
              <a:t> </a:t>
            </a:r>
            <a:r>
              <a:rPr lang="en-US" altLang="ko-KR" sz="2000" b="1" spc="-150" dirty="0">
                <a:solidFill>
                  <a:srgbClr val="FF0000"/>
                </a:solidFill>
                <a:latin typeface="맑은 고딕"/>
                <a:ea typeface="맑은 고딕" panose="020B0503020000020004" pitchFamily="50" charset="-127"/>
                <a:sym typeface="Wingdings" panose="05000000000000000000" pitchFamily="2" charset="2"/>
              </a:rPr>
              <a:t> Humanities (Consumer revolution)</a:t>
            </a:r>
            <a:endParaRPr lang="en-US" altLang="ko-KR" sz="2000" b="1" spc="-150" dirty="0">
              <a:solidFill>
                <a:srgbClr val="FF0000"/>
              </a:solidFill>
              <a:latin typeface="맑은 고딕"/>
              <a:ea typeface="맑은 고딕" panose="020B0503020000020004" pitchFamily="50" charset="-127"/>
            </a:endParaRPr>
          </a:p>
          <a:p>
            <a:pPr marL="800100" lvl="1" indent="-342900" latinLnBrk="0">
              <a:lnSpc>
                <a:spcPct val="150000"/>
              </a:lnSpc>
              <a:buFont typeface="Wingdings" panose="05000000000000000000" pitchFamily="2" charset="2"/>
              <a:buChar char="ü"/>
              <a:defRPr/>
            </a:pPr>
            <a:r>
              <a:rPr lang="en-US" altLang="ko-KR" sz="2000" b="1" spc="-150" dirty="0">
                <a:latin typeface="맑은 고딕"/>
                <a:ea typeface="맑은 고딕" panose="020B0503020000020004" pitchFamily="50" charset="-127"/>
                <a:sym typeface="Wingdings" panose="05000000000000000000" pitchFamily="2" charset="2"/>
              </a:rPr>
              <a:t>Potential of technology(</a:t>
            </a:r>
            <a:r>
              <a:rPr lang="en-US" altLang="ko-KR" sz="1600" b="1" spc="-150" dirty="0">
                <a:solidFill>
                  <a:srgbClr val="0000FF"/>
                </a:solidFill>
                <a:latin typeface="맑은 고딕"/>
                <a:ea typeface="맑은 고딕" panose="020B0503020000020004" pitchFamily="50" charset="-127"/>
                <a:sym typeface="Wingdings" panose="05000000000000000000" pitchFamily="2" charset="2"/>
              </a:rPr>
              <a:t>IT, Science</a:t>
            </a:r>
            <a:r>
              <a:rPr lang="en-US" altLang="ko-KR" sz="2000" b="1" spc="-150" dirty="0">
                <a:latin typeface="맑은 고딕"/>
                <a:ea typeface="맑은 고딕" panose="020B0503020000020004" pitchFamily="50" charset="-127"/>
                <a:sym typeface="Wingdings" panose="05000000000000000000" pitchFamily="2" charset="2"/>
              </a:rPr>
              <a:t>)</a:t>
            </a:r>
            <a:r>
              <a:rPr lang="ko-KR" altLang="en-US" sz="2000" b="1" spc="-150" dirty="0">
                <a:latin typeface="맑은 고딕"/>
                <a:ea typeface="맑은 고딕" panose="020B0503020000020004" pitchFamily="50" charset="-127"/>
                <a:sym typeface="Wingdings" panose="05000000000000000000" pitchFamily="2" charset="2"/>
              </a:rPr>
              <a:t> </a:t>
            </a:r>
            <a:r>
              <a:rPr lang="en-US" altLang="ko-KR" sz="2000" b="1" spc="-150" dirty="0">
                <a:latin typeface="맑은 고딕"/>
                <a:ea typeface="맑은 고딕" panose="020B0503020000020004" pitchFamily="50" charset="-127"/>
                <a:sym typeface="Wingdings" panose="05000000000000000000" pitchFamily="2" charset="2"/>
              </a:rPr>
              <a:t> Science technology (Production revolution)</a:t>
            </a:r>
          </a:p>
          <a:p>
            <a:pPr marL="800100" lvl="1" indent="-342900" latinLnBrk="0">
              <a:lnSpc>
                <a:spcPct val="150000"/>
              </a:lnSpc>
              <a:buFont typeface="Wingdings" panose="05000000000000000000" pitchFamily="2" charset="2"/>
              <a:buChar char="ü"/>
              <a:defRPr/>
            </a:pPr>
            <a:r>
              <a:rPr lang="en-US" altLang="ko-KR" sz="2000" b="1" spc="-150" dirty="0">
                <a:solidFill>
                  <a:srgbClr val="6600FF"/>
                </a:solidFill>
                <a:latin typeface="맑은 고딕"/>
                <a:ea typeface="맑은 고딕" panose="020B0503020000020004" pitchFamily="50" charset="-127"/>
                <a:sym typeface="Wingdings" panose="05000000000000000000" pitchFamily="2" charset="2"/>
              </a:rPr>
              <a:t>Continuity of business (</a:t>
            </a:r>
            <a:r>
              <a:rPr lang="en-US" altLang="ko-KR" sz="1600" b="1" spc="-150" dirty="0">
                <a:solidFill>
                  <a:srgbClr val="FF0066"/>
                </a:solidFill>
                <a:latin typeface="맑은 고딕"/>
                <a:ea typeface="맑은 고딕" panose="020B0503020000020004" pitchFamily="50" charset="-127"/>
                <a:sym typeface="Wingdings" panose="05000000000000000000" pitchFamily="2" charset="2"/>
              </a:rPr>
              <a:t>Biz, Economic</a:t>
            </a:r>
            <a:r>
              <a:rPr lang="en-US" altLang="ko-KR" sz="2000" b="1" spc="-150" dirty="0">
                <a:solidFill>
                  <a:srgbClr val="6600FF"/>
                </a:solidFill>
                <a:latin typeface="맑은 고딕"/>
                <a:ea typeface="맑은 고딕" panose="020B0503020000020004" pitchFamily="50" charset="-127"/>
                <a:sym typeface="Wingdings" panose="05000000000000000000" pitchFamily="2" charset="2"/>
              </a:rPr>
              <a:t>) Economic society (Distribution revolution)</a:t>
            </a:r>
          </a:p>
          <a:p>
            <a:pPr marL="1257300" lvl="2" indent="-342900" latinLnBrk="0">
              <a:lnSpc>
                <a:spcPct val="150000"/>
              </a:lnSpc>
              <a:buFont typeface="Wingdings" panose="05000000000000000000" pitchFamily="2" charset="2"/>
              <a:buChar char="Ø"/>
              <a:defRPr/>
            </a:pPr>
            <a:r>
              <a:rPr kumimoji="0" lang="en-US" altLang="ko-KR" sz="2000" b="1" u="sng" spc="-150" dirty="0">
                <a:latin typeface="맑은 고딕"/>
                <a:ea typeface="맑은 고딕" panose="020B0503020000020004" pitchFamily="50" charset="-127"/>
                <a:sym typeface="Wingdings" panose="05000000000000000000" pitchFamily="2" charset="2"/>
              </a:rPr>
              <a:t>Need Academic Convergence</a:t>
            </a:r>
          </a:p>
        </p:txBody>
      </p:sp>
      <p:sp>
        <p:nvSpPr>
          <p:cNvPr id="16" name="직사각형 15"/>
          <p:cNvSpPr/>
          <p:nvPr/>
        </p:nvSpPr>
        <p:spPr>
          <a:xfrm>
            <a:off x="543588" y="925435"/>
            <a:ext cx="9089931" cy="286737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a:solidFill>
                <a:prstClr val="white"/>
              </a:solidFill>
              <a:latin typeface="맑은 고딕"/>
              <a:ea typeface="맑은 고딕" panose="020B0503020000020004" pitchFamily="50" charset="-127"/>
            </a:endParaRPr>
          </a:p>
        </p:txBody>
      </p:sp>
    </p:spTree>
    <p:custDataLst>
      <p:tags r:id="rId1"/>
    </p:custDataLst>
    <p:extLst>
      <p:ext uri="{BB962C8B-B14F-4D97-AF65-F5344CB8AC3E}">
        <p14:creationId xmlns:p14="http://schemas.microsoft.com/office/powerpoint/2010/main" val="372465190"/>
      </p:ext>
    </p:extLst>
  </p:cSld>
  <p:clrMapOvr>
    <a:masterClrMapping/>
  </p:clrMapOvr>
  <mc:AlternateContent xmlns:mc="http://schemas.openxmlformats.org/markup-compatibility/2006" xmlns:p14="http://schemas.microsoft.com/office/powerpoint/2010/main">
    <mc:Choice Requires="p14">
      <p:transition spd="slow" p14:dur="2000" advTm="301950"/>
    </mc:Choice>
    <mc:Fallback xmlns="">
      <p:transition spd="slow" advTm="301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animBg="1"/>
      <p:bldP spid="26" grpId="0" animBg="1"/>
      <p:bldP spid="27" grpId="0" animBg="1"/>
      <p:bldP spid="28" grpId="0" animBg="1"/>
      <p:bldP spid="37" grpId="0"/>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1383962" y="183151"/>
            <a:ext cx="7271372" cy="882190"/>
          </a:xfrm>
          <a:ln>
            <a:solidFill>
              <a:srgbClr val="66FFFF"/>
            </a:solidFill>
          </a:ln>
        </p:spPr>
        <p:txBody>
          <a:bodyPr>
            <a:noAutofit/>
          </a:bodyPr>
          <a:lstStyle/>
          <a:p>
            <a:r>
              <a:rPr lang="en-US" altLang="ko-KR" sz="3200" b="1" dirty="0">
                <a:latin typeface="+mn-ea"/>
                <a:ea typeface="+mn-ea"/>
              </a:rPr>
              <a:t>The 4</a:t>
            </a:r>
            <a:r>
              <a:rPr lang="en-US" altLang="ko-KR" sz="3200" b="1" baseline="30000" dirty="0">
                <a:latin typeface="+mn-ea"/>
                <a:ea typeface="+mn-ea"/>
              </a:rPr>
              <a:t>th</a:t>
            </a:r>
            <a:r>
              <a:rPr lang="en-US" altLang="ko-KR" sz="3200" b="1" dirty="0">
                <a:latin typeface="+mn-ea"/>
                <a:ea typeface="+mn-ea"/>
              </a:rPr>
              <a:t> Industrial revolution,</a:t>
            </a:r>
            <a:br>
              <a:rPr lang="en-US" altLang="ko-KR" sz="3200" b="1" dirty="0">
                <a:latin typeface="+mn-ea"/>
                <a:ea typeface="+mn-ea"/>
              </a:rPr>
            </a:br>
            <a:r>
              <a:rPr lang="en-US" altLang="ko-KR" sz="2000" b="1" dirty="0">
                <a:latin typeface="+mn-ea"/>
                <a:ea typeface="+mn-ea"/>
              </a:rPr>
              <a:t>B</a:t>
            </a:r>
            <a:r>
              <a:rPr lang="en-US" altLang="ko-KR" sz="2000" b="1" dirty="0">
                <a:solidFill>
                  <a:srgbClr val="6600FF"/>
                </a:solidFill>
                <a:latin typeface="+mn-ea"/>
                <a:ea typeface="+mn-ea"/>
              </a:rPr>
              <a:t>lind touching elephant?</a:t>
            </a:r>
            <a:endParaRPr lang="ko-KR" altLang="en-US" sz="2000" b="1" spc="-300" dirty="0">
              <a:solidFill>
                <a:srgbClr val="6600FF"/>
              </a:solidFill>
              <a:latin typeface="+mn-ea"/>
              <a:ea typeface="+mn-ea"/>
            </a:endParaRPr>
          </a:p>
        </p:txBody>
      </p:sp>
      <p:sp>
        <p:nvSpPr>
          <p:cNvPr id="5" name="슬라이드 번호 개체 틀 4"/>
          <p:cNvSpPr>
            <a:spLocks noGrp="1"/>
          </p:cNvSpPr>
          <p:nvPr>
            <p:ph type="sldNum" sz="quarter" idx="12"/>
          </p:nvPr>
        </p:nvSpPr>
        <p:spPr>
          <a:xfrm>
            <a:off x="7099300" y="6592267"/>
            <a:ext cx="2311400" cy="365125"/>
          </a:xfrm>
          <a:prstGeom prst="rect">
            <a:avLst/>
          </a:prstGeom>
        </p:spPr>
        <p:txBody>
          <a:bodyPr/>
          <a:lstStyle/>
          <a:p>
            <a:pPr>
              <a:defRPr/>
            </a:pPr>
            <a:fld id="{04622693-0017-484E-830E-0171A6885013}" type="slidenum">
              <a:rPr lang="ko-KR" altLang="en-US" sz="700">
                <a:solidFill>
                  <a:prstClr val="white">
                    <a:lumMod val="75000"/>
                  </a:prstClr>
                </a:solidFill>
                <a:latin typeface="맑은 고딕"/>
                <a:ea typeface="맑은 고딕" panose="020B0503020000020004" pitchFamily="50" charset="-127"/>
              </a:rPr>
              <a:pPr>
                <a:defRPr/>
              </a:pPr>
              <a:t>7</a:t>
            </a:fld>
            <a:endParaRPr lang="ko-KR" altLang="en-US" sz="700" dirty="0">
              <a:solidFill>
                <a:prstClr val="white">
                  <a:lumMod val="75000"/>
                </a:prstClr>
              </a:solidFill>
              <a:latin typeface="맑은 고딕"/>
              <a:ea typeface="맑은 고딕" panose="020B0503020000020004" pitchFamily="50" charset="-127"/>
            </a:endParaRPr>
          </a:p>
        </p:txBody>
      </p:sp>
      <p:pic>
        <p:nvPicPr>
          <p:cNvPr id="8" name="그림 7"/>
          <p:cNvPicPr>
            <a:picLocks noChangeAspect="1"/>
          </p:cNvPicPr>
          <p:nvPr/>
        </p:nvPicPr>
        <p:blipFill>
          <a:blip r:embed="rId4"/>
          <a:stretch>
            <a:fillRect/>
          </a:stretch>
        </p:blipFill>
        <p:spPr>
          <a:xfrm>
            <a:off x="1554990" y="1973409"/>
            <a:ext cx="7145876" cy="4596782"/>
          </a:xfrm>
          <a:prstGeom prst="rect">
            <a:avLst/>
          </a:prstGeom>
        </p:spPr>
      </p:pic>
      <p:sp>
        <p:nvSpPr>
          <p:cNvPr id="2" name="직사각형 1"/>
          <p:cNvSpPr/>
          <p:nvPr/>
        </p:nvSpPr>
        <p:spPr>
          <a:xfrm>
            <a:off x="635509" y="4365104"/>
            <a:ext cx="8768278" cy="2088232"/>
          </a:xfrm>
          <a:prstGeom prst="rect">
            <a:avLst/>
          </a:prstGeom>
          <a:solidFill>
            <a:schemeClr val="accent6">
              <a:lumMod val="40000"/>
              <a:lumOff val="60000"/>
              <a:alpha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kumimoji="0" lang="en-US" altLang="ko-KR" sz="2800" b="1" spc="-300" dirty="0">
                <a:solidFill>
                  <a:prstClr val="black">
                    <a:lumMod val="65000"/>
                    <a:lumOff val="35000"/>
                  </a:prstClr>
                </a:solidFill>
                <a:latin typeface="맑은 고딕"/>
                <a:ea typeface="맑은 고딕" panose="020B0503020000020004" pitchFamily="50" charset="-127"/>
              </a:rPr>
              <a:t>Look at the   </a:t>
            </a:r>
            <a:r>
              <a:rPr kumimoji="0" lang="en-US" altLang="ko-KR" sz="4000" b="1" spc="-300" dirty="0">
                <a:solidFill>
                  <a:srgbClr val="002060"/>
                </a:solidFill>
                <a:latin typeface="맑은 고딕"/>
                <a:ea typeface="맑은 고딕" panose="020B0503020000020004" pitchFamily="50" charset="-127"/>
              </a:rPr>
              <a:t>4</a:t>
            </a:r>
            <a:r>
              <a:rPr kumimoji="0" lang="en-US" altLang="ko-KR" sz="4000" b="1" spc="-300" baseline="30000" dirty="0">
                <a:solidFill>
                  <a:srgbClr val="002060"/>
                </a:solidFill>
                <a:latin typeface="맑은 고딕"/>
                <a:ea typeface="맑은 고딕" panose="020B0503020000020004" pitchFamily="50" charset="-127"/>
              </a:rPr>
              <a:t>th</a:t>
            </a:r>
            <a:r>
              <a:rPr kumimoji="0" lang="en-US" altLang="ko-KR" sz="4000" b="1" spc="-300" dirty="0">
                <a:solidFill>
                  <a:srgbClr val="002060"/>
                </a:solidFill>
                <a:latin typeface="맑은 고딕"/>
                <a:ea typeface="맑은 고딕" panose="020B0503020000020004" pitchFamily="50" charset="-127"/>
              </a:rPr>
              <a:t> industrial revolution</a:t>
            </a:r>
          </a:p>
          <a:p>
            <a:pPr algn="ctr" fontAlgn="auto">
              <a:spcBef>
                <a:spcPts val="0"/>
              </a:spcBef>
              <a:spcAft>
                <a:spcPts val="0"/>
              </a:spcAft>
              <a:defRPr/>
            </a:pPr>
            <a:r>
              <a:rPr kumimoji="0" lang="en-US" altLang="ko-KR" sz="2800" b="1" spc="-300" dirty="0">
                <a:solidFill>
                  <a:prstClr val="black">
                    <a:lumMod val="65000"/>
                    <a:lumOff val="35000"/>
                  </a:prstClr>
                </a:solidFill>
                <a:latin typeface="맑은 고딕"/>
                <a:ea typeface="맑은 고딕" panose="020B0503020000020004" pitchFamily="50" charset="-127"/>
              </a:rPr>
              <a:t>In the  </a:t>
            </a:r>
            <a:r>
              <a:rPr kumimoji="0" lang="en-US" altLang="ko-KR" sz="4000" b="1" spc="-300" dirty="0">
                <a:solidFill>
                  <a:srgbClr val="C00000"/>
                </a:solidFill>
                <a:latin typeface="맑은 고딕"/>
                <a:ea typeface="맑은 고딕" panose="020B0503020000020004" pitchFamily="50" charset="-127"/>
              </a:rPr>
              <a:t>convergence of the world </a:t>
            </a:r>
            <a:r>
              <a:rPr kumimoji="0" lang="en-US" altLang="ko-KR" sz="4000" b="1" spc="-300" baseline="30000" dirty="0">
                <a:solidFill>
                  <a:schemeClr val="tx1">
                    <a:lumMod val="50000"/>
                    <a:lumOff val="50000"/>
                  </a:schemeClr>
                </a:solidFill>
                <a:latin typeface="맑은 고딕"/>
                <a:ea typeface="맑은 고딕" panose="020B0503020000020004" pitchFamily="50" charset="-127"/>
              </a:rPr>
              <a:t>50 trillion $</a:t>
            </a:r>
            <a:r>
              <a:rPr kumimoji="0" lang="en-US" altLang="ko-KR" sz="4000" b="1" spc="-300" dirty="0">
                <a:solidFill>
                  <a:schemeClr val="tx1">
                    <a:lumMod val="50000"/>
                    <a:lumOff val="50000"/>
                  </a:schemeClr>
                </a:solidFill>
                <a:latin typeface="맑은 고딕"/>
                <a:ea typeface="맑은 고딕" panose="020B0503020000020004" pitchFamily="50" charset="-127"/>
              </a:rPr>
              <a:t> </a:t>
            </a:r>
            <a:endParaRPr kumimoji="0" lang="ko-KR" altLang="en-US" sz="4000" b="1" spc="-300" dirty="0">
              <a:solidFill>
                <a:schemeClr val="tx1">
                  <a:lumMod val="50000"/>
                  <a:lumOff val="50000"/>
                </a:schemeClr>
              </a:solidFill>
              <a:latin typeface="맑은 고딕"/>
              <a:ea typeface="맑은 고딕" panose="020B0503020000020004" pitchFamily="50" charset="-127"/>
            </a:endParaRPr>
          </a:p>
        </p:txBody>
      </p:sp>
      <p:sp>
        <p:nvSpPr>
          <p:cNvPr id="7" name="직사각형 6"/>
          <p:cNvSpPr/>
          <p:nvPr/>
        </p:nvSpPr>
        <p:spPr>
          <a:xfrm>
            <a:off x="635509" y="872059"/>
            <a:ext cx="8770222" cy="816249"/>
          </a:xfrm>
          <a:prstGeom prst="rect">
            <a:avLst/>
          </a:prstGeom>
          <a:noFill/>
        </p:spPr>
        <p:txBody>
          <a:bodyPr wrap="square">
            <a:spAutoFit/>
          </a:bodyPr>
          <a:lstStyle/>
          <a:p>
            <a:pPr algn="dist" fontAlgn="auto">
              <a:lnSpc>
                <a:spcPct val="150000"/>
              </a:lnSpc>
              <a:spcBef>
                <a:spcPts val="0"/>
              </a:spcBef>
              <a:spcAft>
                <a:spcPts val="0"/>
              </a:spcAft>
              <a:defRPr/>
            </a:pPr>
            <a:r>
              <a:rPr kumimoji="0" lang="en-US" altLang="ko-KR" sz="3600" dirty="0">
                <a:latin typeface="맑은 고딕"/>
                <a:ea typeface="맑은 고딕" panose="020B0503020000020004" pitchFamily="50" charset="-127"/>
              </a:rPr>
              <a:t>| </a:t>
            </a:r>
            <a:r>
              <a:rPr kumimoji="0" lang="en-US" altLang="ko-KR" sz="3600" b="1" dirty="0">
                <a:latin typeface="맑은 고딕"/>
                <a:ea typeface="맑은 고딕" panose="020B0503020000020004" pitchFamily="50" charset="-127"/>
              </a:rPr>
              <a:t>Big data </a:t>
            </a:r>
            <a:r>
              <a:rPr kumimoji="0" lang="en-US" altLang="ko-KR" sz="3600" dirty="0">
                <a:latin typeface="맑은 고딕"/>
                <a:ea typeface="맑은 고딕" panose="020B0503020000020004" pitchFamily="50" charset="-127"/>
              </a:rPr>
              <a:t>|  </a:t>
            </a:r>
            <a:r>
              <a:rPr kumimoji="0" lang="en-US" altLang="ko-KR" sz="3600" b="1" dirty="0">
                <a:latin typeface="맑은 고딕"/>
                <a:ea typeface="맑은 고딕" panose="020B0503020000020004" pitchFamily="50" charset="-127"/>
              </a:rPr>
              <a:t>Industrial Internet </a:t>
            </a:r>
            <a:r>
              <a:rPr kumimoji="0" lang="en-US" altLang="ko-KR" sz="3600" dirty="0">
                <a:latin typeface="맑은 고딕"/>
                <a:ea typeface="맑은 고딕" panose="020B0503020000020004" pitchFamily="50" charset="-127"/>
              </a:rPr>
              <a:t>| </a:t>
            </a:r>
            <a:r>
              <a:rPr kumimoji="0" lang="en-US" altLang="ko-KR" sz="3600" b="1" dirty="0">
                <a:latin typeface="맑은 고딕"/>
                <a:ea typeface="맑은 고딕" panose="020B0503020000020004" pitchFamily="50" charset="-127"/>
              </a:rPr>
              <a:t>AI</a:t>
            </a:r>
            <a:endParaRPr kumimoji="0" lang="ko-KR" altLang="en-US" sz="3200" dirty="0">
              <a:latin typeface="맑은 고딕"/>
              <a:ea typeface="맑은 고딕" panose="020B0503020000020004" pitchFamily="50" charset="-127"/>
            </a:endParaRPr>
          </a:p>
        </p:txBody>
      </p:sp>
      <p:sp>
        <p:nvSpPr>
          <p:cNvPr id="9" name="직사각형 8"/>
          <p:cNvSpPr/>
          <p:nvPr/>
        </p:nvSpPr>
        <p:spPr>
          <a:xfrm>
            <a:off x="1586347" y="1688308"/>
            <a:ext cx="7421425" cy="338554"/>
          </a:xfrm>
          <a:prstGeom prst="rect">
            <a:avLst/>
          </a:prstGeom>
        </p:spPr>
        <p:txBody>
          <a:bodyPr wrap="square">
            <a:spAutoFit/>
          </a:bodyPr>
          <a:lstStyle/>
          <a:p>
            <a:pPr fontAlgn="auto">
              <a:spcBef>
                <a:spcPts val="0"/>
              </a:spcBef>
              <a:spcAft>
                <a:spcPts val="0"/>
              </a:spcAft>
              <a:defRPr/>
            </a:pPr>
            <a:r>
              <a:rPr kumimoji="0" lang="en-US" altLang="ko-KR" sz="1600" b="1" dirty="0">
                <a:solidFill>
                  <a:prstClr val="black">
                    <a:lumMod val="50000"/>
                    <a:lumOff val="50000"/>
                  </a:prstClr>
                </a:solidFill>
                <a:latin typeface="맑은 고딕"/>
                <a:ea typeface="맑은 고딕" panose="020B0503020000020004" pitchFamily="50" charset="-127"/>
              </a:rPr>
              <a:t>Machine Learning </a:t>
            </a:r>
            <a:r>
              <a:rPr kumimoji="0" lang="en-US" altLang="ko-KR" sz="1600" dirty="0">
                <a:solidFill>
                  <a:prstClr val="black">
                    <a:lumMod val="50000"/>
                    <a:lumOff val="50000"/>
                  </a:prstClr>
                </a:solidFill>
                <a:latin typeface="맑은 고딕"/>
                <a:ea typeface="맑은 고딕" panose="020B0503020000020004" pitchFamily="50" charset="-127"/>
              </a:rPr>
              <a:t>| </a:t>
            </a:r>
            <a:r>
              <a:rPr kumimoji="0" lang="en-US" altLang="ko-KR" sz="1600" b="1" dirty="0">
                <a:solidFill>
                  <a:prstClr val="black">
                    <a:lumMod val="50000"/>
                    <a:lumOff val="50000"/>
                  </a:prstClr>
                </a:solidFill>
                <a:latin typeface="맑은 고딕"/>
                <a:ea typeface="맑은 고딕" panose="020B0503020000020004" pitchFamily="50" charset="-127"/>
              </a:rPr>
              <a:t>Data Science</a:t>
            </a:r>
            <a:r>
              <a:rPr kumimoji="0" lang="en-US" altLang="ko-KR" sz="1600" dirty="0">
                <a:solidFill>
                  <a:prstClr val="black">
                    <a:lumMod val="50000"/>
                    <a:lumOff val="50000"/>
                  </a:prstClr>
                </a:solidFill>
                <a:latin typeface="맑은 고딕"/>
                <a:ea typeface="맑은 고딕" panose="020B0503020000020004" pitchFamily="50" charset="-127"/>
              </a:rPr>
              <a:t> | </a:t>
            </a:r>
            <a:r>
              <a:rPr kumimoji="0" lang="en-US" altLang="ko-KR" sz="1600" b="1" dirty="0">
                <a:solidFill>
                  <a:prstClr val="black">
                    <a:lumMod val="50000"/>
                    <a:lumOff val="50000"/>
                  </a:prstClr>
                </a:solidFill>
                <a:latin typeface="맑은 고딕"/>
                <a:ea typeface="맑은 고딕" panose="020B0503020000020004" pitchFamily="50" charset="-127"/>
              </a:rPr>
              <a:t>Cloud Computing </a:t>
            </a:r>
            <a:r>
              <a:rPr kumimoji="0" lang="en-US" altLang="ko-KR" sz="1600" dirty="0">
                <a:solidFill>
                  <a:prstClr val="black">
                    <a:lumMod val="50000"/>
                    <a:lumOff val="50000"/>
                  </a:prstClr>
                </a:solidFill>
                <a:latin typeface="맑은 고딕"/>
                <a:ea typeface="맑은 고딕" panose="020B0503020000020004" pitchFamily="50" charset="-127"/>
              </a:rPr>
              <a:t>| </a:t>
            </a:r>
            <a:r>
              <a:rPr kumimoji="0" lang="en-US" altLang="ko-KR" sz="1600" b="1" dirty="0">
                <a:solidFill>
                  <a:prstClr val="black">
                    <a:lumMod val="50000"/>
                    <a:lumOff val="50000"/>
                  </a:prstClr>
                </a:solidFill>
                <a:latin typeface="맑은 고딕"/>
                <a:ea typeface="맑은 고딕" panose="020B0503020000020004" pitchFamily="50" charset="-127"/>
              </a:rPr>
              <a:t>Virtual Reality</a:t>
            </a:r>
            <a:endParaRPr kumimoji="0" lang="ko-KR" altLang="en-US" dirty="0">
              <a:solidFill>
                <a:prstClr val="black"/>
              </a:solidFill>
              <a:latin typeface="맑은 고딕"/>
              <a:ea typeface="맑은 고딕" panose="020B0503020000020004" pitchFamily="50" charset="-127"/>
            </a:endParaRPr>
          </a:p>
        </p:txBody>
      </p:sp>
    </p:spTree>
    <p:custDataLst>
      <p:tags r:id="rId1"/>
    </p:custDataLst>
    <p:extLst>
      <p:ext uri="{BB962C8B-B14F-4D97-AF65-F5344CB8AC3E}">
        <p14:creationId xmlns:p14="http://schemas.microsoft.com/office/powerpoint/2010/main" val="2179521073"/>
      </p:ext>
    </p:extLst>
  </p:cSld>
  <p:clrMapOvr>
    <a:masterClrMapping/>
  </p:clrMapOvr>
  <mc:AlternateContent xmlns:mc="http://schemas.openxmlformats.org/markup-compatibility/2006" xmlns:p14="http://schemas.microsoft.com/office/powerpoint/2010/main">
    <mc:Choice Requires="p14">
      <p:transition spd="slow" p14:dur="2000" advTm="71044"/>
    </mc:Choice>
    <mc:Fallback xmlns="">
      <p:transition spd="slow" advTm="710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4290" y="55148"/>
            <a:ext cx="9419230" cy="923137"/>
          </a:xfrm>
          <a:ln>
            <a:solidFill>
              <a:srgbClr val="FF0066"/>
            </a:solidFill>
          </a:ln>
        </p:spPr>
        <p:txBody>
          <a:bodyPr/>
          <a:lstStyle/>
          <a:p>
            <a:r>
              <a:rPr lang="en-US" altLang="ko-KR" sz="2800" dirty="0"/>
              <a:t>The 4</a:t>
            </a:r>
            <a:r>
              <a:rPr lang="en-US" altLang="ko-KR" sz="2800" baseline="30000" dirty="0"/>
              <a:t>th</a:t>
            </a:r>
            <a:r>
              <a:rPr lang="en-US" altLang="ko-KR" sz="2800" dirty="0"/>
              <a:t> revolution,</a:t>
            </a:r>
            <a:br>
              <a:rPr lang="en-US" altLang="ko-KR" sz="2800" dirty="0"/>
            </a:br>
            <a:r>
              <a:rPr lang="en-US" altLang="ko-KR" sz="2800" b="1" dirty="0"/>
              <a:t>Convergence</a:t>
            </a:r>
            <a:r>
              <a:rPr lang="en-US" altLang="ko-KR" sz="2800" dirty="0"/>
              <a:t> of </a:t>
            </a:r>
            <a:r>
              <a:rPr lang="en-US" altLang="ko-KR" sz="2800" dirty="0">
                <a:solidFill>
                  <a:srgbClr val="0000FF"/>
                </a:solidFill>
              </a:rPr>
              <a:t>Real(1</a:t>
            </a:r>
            <a:r>
              <a:rPr lang="en-US" altLang="ko-KR" sz="2800" baseline="30000" dirty="0">
                <a:solidFill>
                  <a:srgbClr val="0000FF"/>
                </a:solidFill>
              </a:rPr>
              <a:t>st</a:t>
            </a:r>
            <a:r>
              <a:rPr lang="en-US" altLang="ko-KR" sz="2800" dirty="0">
                <a:solidFill>
                  <a:srgbClr val="0000FF"/>
                </a:solidFill>
              </a:rPr>
              <a:t> and 2</a:t>
            </a:r>
            <a:r>
              <a:rPr lang="en-US" altLang="ko-KR" sz="2800" baseline="30000" dirty="0">
                <a:solidFill>
                  <a:srgbClr val="0000FF"/>
                </a:solidFill>
              </a:rPr>
              <a:t>nd</a:t>
            </a:r>
            <a:r>
              <a:rPr lang="en-US" altLang="ko-KR" sz="2800" dirty="0">
                <a:solidFill>
                  <a:srgbClr val="0000FF"/>
                </a:solidFill>
              </a:rPr>
              <a:t>) </a:t>
            </a:r>
            <a:r>
              <a:rPr lang="en-US" altLang="ko-KR" sz="2800" dirty="0"/>
              <a:t>and </a:t>
            </a:r>
            <a:r>
              <a:rPr lang="en-US" altLang="ko-KR" sz="2800" dirty="0">
                <a:solidFill>
                  <a:srgbClr val="0000FF"/>
                </a:solidFill>
              </a:rPr>
              <a:t>Virtual(3</a:t>
            </a:r>
            <a:r>
              <a:rPr lang="en-US" altLang="ko-KR" sz="2800" baseline="30000" dirty="0">
                <a:solidFill>
                  <a:srgbClr val="0000FF"/>
                </a:solidFill>
              </a:rPr>
              <a:t>rd</a:t>
            </a:r>
            <a:r>
              <a:rPr lang="en-US" altLang="ko-KR" sz="2800" dirty="0">
                <a:solidFill>
                  <a:srgbClr val="0000FF"/>
                </a:solidFill>
              </a:rPr>
              <a:t>)</a:t>
            </a:r>
            <a:endParaRPr lang="ko-KR" altLang="en-US" sz="2800" dirty="0">
              <a:solidFill>
                <a:srgbClr val="0000FF"/>
              </a:solidFill>
            </a:endParaRPr>
          </a:p>
        </p:txBody>
      </p:sp>
      <p:sp>
        <p:nvSpPr>
          <p:cNvPr id="7" name="Oval 3"/>
          <p:cNvSpPr/>
          <p:nvPr/>
        </p:nvSpPr>
        <p:spPr>
          <a:xfrm>
            <a:off x="883354" y="1847851"/>
            <a:ext cx="4660197" cy="3448050"/>
          </a:xfrm>
          <a:prstGeom prst="ellipse">
            <a:avLst/>
          </a:prstGeom>
          <a:solidFill>
            <a:srgbClr val="CCECFF">
              <a:alpha val="44706"/>
            </a:srgbClr>
          </a:solidFill>
          <a:ln w="38100" cap="flat" cmpd="sng" algn="ctr">
            <a:solidFill>
              <a:schemeClr val="bg1">
                <a:lumMod val="85000"/>
              </a:schemeClr>
            </a:solidFill>
            <a:prstDash val="solid"/>
          </a:ln>
          <a:effectLst/>
        </p:spPr>
        <p:txBody>
          <a:bodyPr lIns="77665" tIns="38828" rIns="77665" bIns="38828" anchor="ctr"/>
          <a:lstStyle/>
          <a:p>
            <a:pPr algn="ctr" fontAlgn="auto" latinLnBrk="0">
              <a:spcBef>
                <a:spcPts val="0"/>
              </a:spcBef>
              <a:spcAft>
                <a:spcPts val="0"/>
              </a:spcAft>
              <a:defRPr/>
            </a:pPr>
            <a:endParaRPr kumimoji="0" lang="en-GB" sz="1534" kern="0" dirty="0">
              <a:solidFill>
                <a:srgbClr val="FFFFFF"/>
              </a:solidFill>
              <a:latin typeface="Calibri"/>
              <a:ea typeface="맑은 고딕"/>
              <a:cs typeface="Arial" charset="0"/>
              <a:sym typeface="Wingdings" pitchFamily="2" charset="2"/>
            </a:endParaRPr>
          </a:p>
        </p:txBody>
      </p:sp>
      <p:sp>
        <p:nvSpPr>
          <p:cNvPr id="9" name="Oval 5"/>
          <p:cNvSpPr/>
          <p:nvPr/>
        </p:nvSpPr>
        <p:spPr>
          <a:xfrm>
            <a:off x="4400551" y="1847851"/>
            <a:ext cx="4664828" cy="3448050"/>
          </a:xfrm>
          <a:prstGeom prst="ellipse">
            <a:avLst/>
          </a:prstGeom>
          <a:solidFill>
            <a:srgbClr val="FFFF99">
              <a:alpha val="81961"/>
            </a:srgbClr>
          </a:solidFill>
          <a:ln w="38100" cap="flat" cmpd="sng" algn="ctr">
            <a:solidFill>
              <a:schemeClr val="bg1">
                <a:lumMod val="85000"/>
              </a:schemeClr>
            </a:solidFill>
            <a:prstDash val="solid"/>
          </a:ln>
          <a:effectLst/>
        </p:spPr>
        <p:txBody>
          <a:bodyPr lIns="77665" tIns="38828" rIns="77665" bIns="38828" anchor="ctr"/>
          <a:lstStyle/>
          <a:p>
            <a:pPr algn="ctr" fontAlgn="auto" latinLnBrk="0">
              <a:spcBef>
                <a:spcPts val="0"/>
              </a:spcBef>
              <a:spcAft>
                <a:spcPts val="0"/>
              </a:spcAft>
              <a:defRPr/>
            </a:pPr>
            <a:endParaRPr kumimoji="0" lang="en-GB" sz="1534" kern="0">
              <a:solidFill>
                <a:srgbClr val="FFFFFF"/>
              </a:solidFill>
              <a:latin typeface="Calibri"/>
              <a:ea typeface="맑은 고딕"/>
              <a:cs typeface="Arial" charset="0"/>
              <a:sym typeface="Wingdings" pitchFamily="2" charset="2"/>
            </a:endParaRPr>
          </a:p>
        </p:txBody>
      </p:sp>
      <p:sp>
        <p:nvSpPr>
          <p:cNvPr id="14" name="자유형 13"/>
          <p:cNvSpPr/>
          <p:nvPr/>
        </p:nvSpPr>
        <p:spPr>
          <a:xfrm>
            <a:off x="4400551" y="2419350"/>
            <a:ext cx="1143000" cy="2286000"/>
          </a:xfrm>
          <a:custGeom>
            <a:avLst/>
            <a:gdLst>
              <a:gd name="connsiteX0" fmla="*/ 571784 w 1143000"/>
              <a:gd name="connsiteY0" fmla="*/ 0 h 2682584"/>
              <a:gd name="connsiteX1" fmla="*/ 610919 w 1143000"/>
              <a:gd name="connsiteY1" fmla="*/ 37867 h 2682584"/>
              <a:gd name="connsiteX2" fmla="*/ 1143000 w 1143000"/>
              <a:gd name="connsiteY2" fmla="*/ 1341292 h 2682584"/>
              <a:gd name="connsiteX3" fmla="*/ 610919 w 1143000"/>
              <a:gd name="connsiteY3" fmla="*/ 2644717 h 2682584"/>
              <a:gd name="connsiteX4" fmla="*/ 571784 w 1143000"/>
              <a:gd name="connsiteY4" fmla="*/ 2682584 h 2682584"/>
              <a:gd name="connsiteX5" fmla="*/ 532610 w 1143000"/>
              <a:gd name="connsiteY5" fmla="*/ 2644717 h 2682584"/>
              <a:gd name="connsiteX6" fmla="*/ 0 w 1143000"/>
              <a:gd name="connsiteY6" fmla="*/ 1341292 h 2682584"/>
              <a:gd name="connsiteX7" fmla="*/ 532610 w 1143000"/>
              <a:gd name="connsiteY7" fmla="*/ 37867 h 268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682584">
                <a:moveTo>
                  <a:pt x="571784" y="0"/>
                </a:moveTo>
                <a:lnTo>
                  <a:pt x="610919" y="37867"/>
                </a:lnTo>
                <a:cubicBezTo>
                  <a:pt x="943321" y="392074"/>
                  <a:pt x="1143000" y="846176"/>
                  <a:pt x="1143000" y="1341292"/>
                </a:cubicBezTo>
                <a:cubicBezTo>
                  <a:pt x="1143000" y="1836408"/>
                  <a:pt x="943321" y="2290510"/>
                  <a:pt x="610919" y="2644717"/>
                </a:cubicBezTo>
                <a:lnTo>
                  <a:pt x="571784" y="2682584"/>
                </a:lnTo>
                <a:lnTo>
                  <a:pt x="532610" y="2644717"/>
                </a:lnTo>
                <a:cubicBezTo>
                  <a:pt x="199878" y="2290510"/>
                  <a:pt x="0" y="1836408"/>
                  <a:pt x="0" y="1341292"/>
                </a:cubicBezTo>
                <a:cubicBezTo>
                  <a:pt x="0" y="846176"/>
                  <a:pt x="199878" y="392074"/>
                  <a:pt x="532610" y="37867"/>
                </a:cubicBezTo>
                <a:close/>
              </a:path>
            </a:pathLst>
          </a:custGeom>
          <a:pattFill prst="wdUpDiag">
            <a:fgClr>
              <a:schemeClr val="bg1">
                <a:lumMod val="85000"/>
              </a:schemeClr>
            </a:fgClr>
            <a:bgClr>
              <a:schemeClr val="accent6">
                <a:lumMod val="20000"/>
                <a:lumOff val="80000"/>
              </a:schemeClr>
            </a:bgClr>
          </a:pattFill>
          <a:ln w="38100" cap="flat" cmpd="sng" algn="ctr">
            <a:solidFill>
              <a:schemeClr val="tx1"/>
            </a:solidFill>
            <a:prstDash val="sysDot"/>
          </a:ln>
          <a:effectLst/>
        </p:spPr>
        <p:txBody>
          <a:bodyPr wrap="square" lIns="77665" tIns="38828" rIns="77665" bIns="38828" anchor="ctr">
            <a:noAutofit/>
          </a:bodyPr>
          <a:lstStyle/>
          <a:p>
            <a:pPr algn="ctr" fontAlgn="auto" latinLnBrk="0">
              <a:spcBef>
                <a:spcPts val="0"/>
              </a:spcBef>
              <a:spcAft>
                <a:spcPts val="0"/>
              </a:spcAft>
              <a:defRPr/>
            </a:pPr>
            <a:endParaRPr kumimoji="0" lang="en-GB" sz="1534" kern="0">
              <a:solidFill>
                <a:srgbClr val="FFFFFF"/>
              </a:solidFill>
              <a:latin typeface="Calibri"/>
              <a:ea typeface="맑은 고딕"/>
              <a:cs typeface="Arial" charset="0"/>
              <a:sym typeface="Wingdings" pitchFamily="2" charset="2"/>
            </a:endParaRPr>
          </a:p>
        </p:txBody>
      </p:sp>
      <p:sp>
        <p:nvSpPr>
          <p:cNvPr id="15" name="직사각형 14"/>
          <p:cNvSpPr/>
          <p:nvPr/>
        </p:nvSpPr>
        <p:spPr>
          <a:xfrm>
            <a:off x="4346906" y="3168833"/>
            <a:ext cx="1212191" cy="769441"/>
          </a:xfrm>
          <a:prstGeom prst="rect">
            <a:avLst/>
          </a:prstGeom>
        </p:spPr>
        <p:txBody>
          <a:bodyPr wrap="none">
            <a:spAutoFit/>
          </a:bodyPr>
          <a:lstStyle/>
          <a:p>
            <a:pPr algn="ctr" fontAlgn="auto">
              <a:spcBef>
                <a:spcPts val="0"/>
              </a:spcBef>
              <a:spcAft>
                <a:spcPts val="0"/>
              </a:spcAft>
              <a:defRPr/>
            </a:pPr>
            <a:r>
              <a:rPr kumimoji="0" lang="en-US" altLang="ko-KR" sz="4400" b="1" spc="-300" dirty="0">
                <a:solidFill>
                  <a:prstClr val="black"/>
                </a:solidFill>
                <a:latin typeface="맑은 고딕"/>
                <a:ea typeface="맑은 고딕" panose="020B0503020000020004" pitchFamily="50" charset="-127"/>
              </a:rPr>
              <a:t>O</a:t>
            </a:r>
            <a:r>
              <a:rPr kumimoji="0" lang="en-US" altLang="ko-KR" sz="3600" b="1" spc="-300" dirty="0">
                <a:solidFill>
                  <a:prstClr val="black"/>
                </a:solidFill>
                <a:latin typeface="맑은 고딕"/>
                <a:ea typeface="맑은 고딕" panose="020B0503020000020004" pitchFamily="50" charset="-127"/>
              </a:rPr>
              <a:t>2</a:t>
            </a:r>
            <a:r>
              <a:rPr kumimoji="0" lang="en-US" altLang="ko-KR" sz="4400" b="1" spc="-300" dirty="0">
                <a:solidFill>
                  <a:prstClr val="black"/>
                </a:solidFill>
                <a:latin typeface="맑은 고딕"/>
                <a:ea typeface="맑은 고딕" panose="020B0503020000020004" pitchFamily="50" charset="-127"/>
              </a:rPr>
              <a:t>O</a:t>
            </a:r>
            <a:endParaRPr kumimoji="0" lang="ko-KR" altLang="en-US" sz="4400" b="1" spc="-300" dirty="0">
              <a:solidFill>
                <a:prstClr val="black"/>
              </a:solidFill>
              <a:latin typeface="맑은 고딕"/>
              <a:ea typeface="맑은 고딕" panose="020B0503020000020004" pitchFamily="50" charset="-127"/>
            </a:endParaRPr>
          </a:p>
        </p:txBody>
      </p:sp>
      <p:sp>
        <p:nvSpPr>
          <p:cNvPr id="16" name="직사각형 15"/>
          <p:cNvSpPr/>
          <p:nvPr/>
        </p:nvSpPr>
        <p:spPr>
          <a:xfrm>
            <a:off x="1640632" y="2816349"/>
            <a:ext cx="2318391" cy="1692771"/>
          </a:xfrm>
          <a:prstGeom prst="rect">
            <a:avLst/>
          </a:prstGeom>
        </p:spPr>
        <p:txBody>
          <a:bodyPr wrap="none">
            <a:spAutoFit/>
          </a:bodyPr>
          <a:lstStyle/>
          <a:p>
            <a:pPr algn="ctr" fontAlgn="auto" latinLnBrk="0">
              <a:spcBef>
                <a:spcPts val="0"/>
              </a:spcBef>
              <a:spcAft>
                <a:spcPts val="0"/>
              </a:spcAft>
              <a:defRPr/>
            </a:pPr>
            <a:r>
              <a:rPr kumimoji="0" lang="en-GB" altLang="ko-KR" sz="3200" b="1" dirty="0" err="1">
                <a:solidFill>
                  <a:srgbClr val="002060"/>
                </a:solidFill>
                <a:latin typeface="맑은 고딕"/>
                <a:ea typeface="맑은 고딕" panose="020B0503020000020004" pitchFamily="50" charset="-127"/>
                <a:sym typeface="Wingdings" pitchFamily="2" charset="2"/>
              </a:rPr>
              <a:t>OffLine</a:t>
            </a:r>
            <a:r>
              <a:rPr kumimoji="0" lang="en-GB" altLang="ko-KR" sz="1050" b="1" dirty="0">
                <a:solidFill>
                  <a:srgbClr val="002060"/>
                </a:solidFill>
                <a:latin typeface="맑은 고딕"/>
                <a:ea typeface="맑은 고딕" panose="020B0503020000020004" pitchFamily="50" charset="-127"/>
                <a:sym typeface="Wingdings" pitchFamily="2" charset="2"/>
              </a:rPr>
              <a:t> </a:t>
            </a:r>
            <a:r>
              <a:rPr kumimoji="0" lang="en-US" altLang="ko-KR" sz="3200" b="1" spc="-300" dirty="0">
                <a:solidFill>
                  <a:srgbClr val="FF0000"/>
                </a:solidFill>
                <a:latin typeface="맑은 고딕"/>
                <a:ea typeface="맑은 고딕" panose="020B0503020000020004" pitchFamily="50" charset="-127"/>
                <a:sym typeface="Wingdings" pitchFamily="2" charset="2"/>
              </a:rPr>
              <a:t>Real</a:t>
            </a:r>
          </a:p>
          <a:p>
            <a:pPr algn="ctr" fontAlgn="auto" latinLnBrk="0">
              <a:spcBef>
                <a:spcPts val="0"/>
              </a:spcBef>
              <a:spcAft>
                <a:spcPts val="0"/>
              </a:spcAft>
              <a:defRPr/>
            </a:pPr>
            <a:r>
              <a:rPr kumimoji="0" lang="en-US" altLang="ko-KR" sz="2400" b="1" spc="-150" dirty="0">
                <a:solidFill>
                  <a:srgbClr val="002060"/>
                </a:solidFill>
                <a:latin typeface="맑은 고딕"/>
                <a:ea typeface="맑은 고딕" panose="020B0503020000020004" pitchFamily="50" charset="-127"/>
                <a:sym typeface="Wingdings" pitchFamily="2" charset="2"/>
              </a:rPr>
              <a:t>| Material |</a:t>
            </a:r>
          </a:p>
          <a:p>
            <a:pPr algn="ctr" fontAlgn="auto" latinLnBrk="0">
              <a:spcBef>
                <a:spcPts val="0"/>
              </a:spcBef>
              <a:spcAft>
                <a:spcPts val="0"/>
              </a:spcAft>
              <a:defRPr/>
            </a:pPr>
            <a:r>
              <a:rPr kumimoji="0" lang="en-US" altLang="ko-KR" sz="2400" b="1" spc="-150" dirty="0">
                <a:solidFill>
                  <a:srgbClr val="002060"/>
                </a:solidFill>
                <a:latin typeface="맑은 고딕"/>
                <a:ea typeface="맑은 고딕" panose="020B0503020000020004" pitchFamily="50" charset="-127"/>
                <a:sym typeface="Wingdings" pitchFamily="2" charset="2"/>
              </a:rPr>
              <a:t>| Possession |</a:t>
            </a:r>
            <a:r>
              <a:rPr kumimoji="0" lang="ko-KR" altLang="en-US" sz="2400" b="1" spc="-150" dirty="0">
                <a:solidFill>
                  <a:srgbClr val="002060"/>
                </a:solidFill>
                <a:latin typeface="맑은 고딕"/>
                <a:ea typeface="맑은 고딕" panose="020B0503020000020004" pitchFamily="50" charset="-127"/>
                <a:sym typeface="Wingdings" pitchFamily="2" charset="2"/>
              </a:rPr>
              <a:t> </a:t>
            </a:r>
            <a:endParaRPr kumimoji="0" lang="en-US" altLang="ko-KR" sz="2400" b="1" spc="-150" dirty="0">
              <a:solidFill>
                <a:srgbClr val="002060"/>
              </a:solidFill>
              <a:latin typeface="맑은 고딕"/>
              <a:ea typeface="맑은 고딕" panose="020B0503020000020004" pitchFamily="50" charset="-127"/>
              <a:sym typeface="Wingdings" pitchFamily="2" charset="2"/>
            </a:endParaRPr>
          </a:p>
          <a:p>
            <a:pPr algn="ctr" fontAlgn="auto" latinLnBrk="0">
              <a:spcBef>
                <a:spcPts val="0"/>
              </a:spcBef>
              <a:spcAft>
                <a:spcPts val="0"/>
              </a:spcAft>
              <a:defRPr/>
            </a:pPr>
            <a:r>
              <a:rPr kumimoji="0" lang="en-US" altLang="ko-KR" sz="2400" b="1" spc="-150" dirty="0">
                <a:solidFill>
                  <a:srgbClr val="002060"/>
                </a:solidFill>
                <a:latin typeface="맑은 고딕"/>
                <a:ea typeface="맑은 고딕" panose="020B0503020000020004" pitchFamily="50" charset="-127"/>
                <a:sym typeface="Wingdings" pitchFamily="2" charset="2"/>
              </a:rPr>
              <a:t>| </a:t>
            </a:r>
            <a:r>
              <a:rPr kumimoji="0" lang="en-US" altLang="ko-KR" sz="2400" b="1" spc="-150" dirty="0" err="1">
                <a:solidFill>
                  <a:srgbClr val="002060"/>
                </a:solidFill>
                <a:latin typeface="맑은 고딕"/>
                <a:ea typeface="맑은 고딕" panose="020B0503020000020004" pitchFamily="50" charset="-127"/>
                <a:sym typeface="Wingdings" pitchFamily="2" charset="2"/>
              </a:rPr>
              <a:t>esource</a:t>
            </a:r>
            <a:r>
              <a:rPr kumimoji="0" lang="ko-KR" altLang="en-US" sz="2400" b="1" spc="-150" dirty="0">
                <a:solidFill>
                  <a:srgbClr val="002060"/>
                </a:solidFill>
                <a:latin typeface="맑은 고딕"/>
                <a:ea typeface="맑은 고딕" panose="020B0503020000020004" pitchFamily="50" charset="-127"/>
                <a:sym typeface="Wingdings" pitchFamily="2" charset="2"/>
              </a:rPr>
              <a:t> </a:t>
            </a:r>
            <a:r>
              <a:rPr kumimoji="0" lang="en-US" altLang="ko-KR" sz="2400" b="1" spc="-150" dirty="0">
                <a:solidFill>
                  <a:srgbClr val="002060"/>
                </a:solidFill>
                <a:latin typeface="맑은 고딕"/>
                <a:ea typeface="맑은 고딕" panose="020B0503020000020004" pitchFamily="50" charset="-127"/>
                <a:sym typeface="Wingdings" pitchFamily="2" charset="2"/>
              </a:rPr>
              <a:t>|</a:t>
            </a:r>
            <a:endParaRPr kumimoji="0" lang="en-GB" altLang="ko-KR" sz="2400" b="1" spc="-150" dirty="0">
              <a:solidFill>
                <a:srgbClr val="002060"/>
              </a:solidFill>
              <a:latin typeface="맑은 고딕"/>
              <a:ea typeface="맑은 고딕" panose="020B0503020000020004" pitchFamily="50" charset="-127"/>
              <a:sym typeface="Wingdings" pitchFamily="2" charset="2"/>
            </a:endParaRPr>
          </a:p>
        </p:txBody>
      </p:sp>
      <p:sp>
        <p:nvSpPr>
          <p:cNvPr id="17" name="직사각형 16"/>
          <p:cNvSpPr/>
          <p:nvPr/>
        </p:nvSpPr>
        <p:spPr>
          <a:xfrm>
            <a:off x="5817097" y="2762925"/>
            <a:ext cx="2904449" cy="1692771"/>
          </a:xfrm>
          <a:prstGeom prst="rect">
            <a:avLst/>
          </a:prstGeom>
        </p:spPr>
        <p:txBody>
          <a:bodyPr wrap="none">
            <a:spAutoFit/>
          </a:bodyPr>
          <a:lstStyle/>
          <a:p>
            <a:pPr algn="ctr" fontAlgn="auto" latinLnBrk="0">
              <a:spcBef>
                <a:spcPts val="0"/>
              </a:spcBef>
              <a:spcAft>
                <a:spcPts val="0"/>
              </a:spcAft>
              <a:defRPr/>
            </a:pPr>
            <a:r>
              <a:rPr kumimoji="0" lang="en-GB" altLang="ko-KR" sz="3200" b="1" dirty="0" err="1">
                <a:solidFill>
                  <a:srgbClr val="E95F43"/>
                </a:solidFill>
                <a:latin typeface="맑은 고딕"/>
                <a:ea typeface="맑은 고딕" panose="020B0503020000020004" pitchFamily="50" charset="-127"/>
                <a:sym typeface="Wingdings" pitchFamily="2" charset="2"/>
              </a:rPr>
              <a:t>OnLine</a:t>
            </a:r>
            <a:r>
              <a:rPr kumimoji="0" lang="en-GB" altLang="ko-KR" sz="1050" b="1" dirty="0">
                <a:solidFill>
                  <a:srgbClr val="E95F43"/>
                </a:solidFill>
                <a:latin typeface="맑은 고딕"/>
                <a:ea typeface="맑은 고딕" panose="020B0503020000020004" pitchFamily="50" charset="-127"/>
                <a:sym typeface="Wingdings" pitchFamily="2" charset="2"/>
              </a:rPr>
              <a:t> </a:t>
            </a:r>
            <a:r>
              <a:rPr kumimoji="0" lang="en-US" altLang="ko-KR" sz="3200" b="1" dirty="0">
                <a:solidFill>
                  <a:srgbClr val="0000FF"/>
                </a:solidFill>
                <a:latin typeface="맑은 고딕"/>
                <a:ea typeface="맑은 고딕" panose="020B0503020000020004" pitchFamily="50" charset="-127"/>
                <a:sym typeface="Wingdings" pitchFamily="2" charset="2"/>
              </a:rPr>
              <a:t>Virtual</a:t>
            </a:r>
            <a:endParaRPr kumimoji="0" lang="en-US" altLang="ko-KR" sz="3200" b="1" spc="-300" dirty="0">
              <a:solidFill>
                <a:srgbClr val="0000FF"/>
              </a:solidFill>
              <a:latin typeface="맑은 고딕"/>
              <a:ea typeface="맑은 고딕" panose="020B0503020000020004" pitchFamily="50" charset="-127"/>
              <a:sym typeface="Wingdings" pitchFamily="2" charset="2"/>
            </a:endParaRPr>
          </a:p>
          <a:p>
            <a:pPr algn="ctr" fontAlgn="auto" latinLnBrk="0">
              <a:spcBef>
                <a:spcPts val="0"/>
              </a:spcBef>
              <a:spcAft>
                <a:spcPts val="0"/>
              </a:spcAft>
              <a:defRPr/>
            </a:pPr>
            <a:r>
              <a:rPr kumimoji="0" lang="en-US" altLang="ko-KR" sz="2400" b="1" spc="-150" dirty="0">
                <a:solidFill>
                  <a:srgbClr val="FF00FF"/>
                </a:solidFill>
                <a:latin typeface="맑은 고딕"/>
                <a:ea typeface="맑은 고딕" panose="020B0503020000020004" pitchFamily="50" charset="-127"/>
                <a:sym typeface="Wingdings" pitchFamily="2" charset="2"/>
              </a:rPr>
              <a:t>| Information | </a:t>
            </a:r>
          </a:p>
          <a:p>
            <a:pPr algn="ctr" fontAlgn="auto" latinLnBrk="0">
              <a:spcBef>
                <a:spcPts val="0"/>
              </a:spcBef>
              <a:spcAft>
                <a:spcPts val="0"/>
              </a:spcAft>
              <a:defRPr/>
            </a:pPr>
            <a:r>
              <a:rPr kumimoji="0" lang="en-US" altLang="ko-KR" sz="2400" b="1" spc="-150" dirty="0">
                <a:solidFill>
                  <a:srgbClr val="FF00FF"/>
                </a:solidFill>
                <a:latin typeface="맑은 고딕"/>
                <a:ea typeface="맑은 고딕" panose="020B0503020000020004" pitchFamily="50" charset="-127"/>
                <a:sym typeface="Wingdings" pitchFamily="2" charset="2"/>
              </a:rPr>
              <a:t>| Share</a:t>
            </a:r>
            <a:r>
              <a:rPr kumimoji="0" lang="ko-KR" altLang="en-US" sz="2400" b="1" spc="-150" dirty="0">
                <a:solidFill>
                  <a:srgbClr val="FF00FF"/>
                </a:solidFill>
                <a:latin typeface="맑은 고딕"/>
                <a:ea typeface="맑은 고딕" panose="020B0503020000020004" pitchFamily="50" charset="-127"/>
                <a:sym typeface="Wingdings" pitchFamily="2" charset="2"/>
              </a:rPr>
              <a:t> </a:t>
            </a:r>
            <a:r>
              <a:rPr kumimoji="0" lang="en-US" altLang="ko-KR" sz="2400" b="1" spc="-150" dirty="0">
                <a:solidFill>
                  <a:srgbClr val="FF00FF"/>
                </a:solidFill>
                <a:latin typeface="맑은 고딕"/>
                <a:ea typeface="맑은 고딕" panose="020B0503020000020004" pitchFamily="50" charset="-127"/>
                <a:sym typeface="Wingdings" pitchFamily="2" charset="2"/>
              </a:rPr>
              <a:t>| </a:t>
            </a:r>
          </a:p>
          <a:p>
            <a:pPr algn="ctr" fontAlgn="auto" latinLnBrk="0">
              <a:spcBef>
                <a:spcPts val="0"/>
              </a:spcBef>
              <a:spcAft>
                <a:spcPts val="0"/>
              </a:spcAft>
              <a:defRPr/>
            </a:pPr>
            <a:r>
              <a:rPr kumimoji="0" lang="en-US" altLang="ko-KR" sz="2400" b="1" spc="-150" dirty="0">
                <a:solidFill>
                  <a:srgbClr val="FF00FF"/>
                </a:solidFill>
                <a:latin typeface="맑은 고딕"/>
                <a:ea typeface="맑은 고딕" panose="020B0503020000020004" pitchFamily="50" charset="-127"/>
                <a:sym typeface="Wingdings" pitchFamily="2" charset="2"/>
              </a:rPr>
              <a:t>| Relation</a:t>
            </a:r>
            <a:r>
              <a:rPr kumimoji="0" lang="ko-KR" altLang="en-US" sz="2400" b="1" spc="-150" dirty="0">
                <a:solidFill>
                  <a:srgbClr val="FF00FF"/>
                </a:solidFill>
                <a:latin typeface="맑은 고딕"/>
                <a:ea typeface="맑은 고딕" panose="020B0503020000020004" pitchFamily="50" charset="-127"/>
                <a:sym typeface="Wingdings" pitchFamily="2" charset="2"/>
              </a:rPr>
              <a:t> </a:t>
            </a:r>
            <a:r>
              <a:rPr kumimoji="0" lang="en-US" altLang="ko-KR" sz="2400" b="1" spc="-150" dirty="0">
                <a:solidFill>
                  <a:srgbClr val="FF00FF"/>
                </a:solidFill>
                <a:latin typeface="맑은 고딕"/>
                <a:ea typeface="맑은 고딕" panose="020B0503020000020004" pitchFamily="50" charset="-127"/>
                <a:sym typeface="Wingdings" pitchFamily="2" charset="2"/>
              </a:rPr>
              <a:t>|</a:t>
            </a:r>
            <a:endParaRPr kumimoji="0" lang="en-GB" altLang="ko-KR" sz="2400" b="1" spc="-150" dirty="0">
              <a:solidFill>
                <a:srgbClr val="FF00FF"/>
              </a:solidFill>
              <a:latin typeface="맑은 고딕"/>
              <a:ea typeface="맑은 고딕" panose="020B0503020000020004" pitchFamily="50" charset="-127"/>
              <a:sym typeface="Wingdings" pitchFamily="2" charset="2"/>
            </a:endParaRPr>
          </a:p>
        </p:txBody>
      </p:sp>
      <p:sp>
        <p:nvSpPr>
          <p:cNvPr id="18" name="아래로 구부러진 화살표 34"/>
          <p:cNvSpPr/>
          <p:nvPr/>
        </p:nvSpPr>
        <p:spPr>
          <a:xfrm>
            <a:off x="2986087" y="1241751"/>
            <a:ext cx="3933825" cy="567999"/>
          </a:xfrm>
          <a:prstGeom prst="curvedDownArrow">
            <a:avLst>
              <a:gd name="adj1" fmla="val 26145"/>
              <a:gd name="adj2" fmla="val 57793"/>
              <a:gd name="adj3" fmla="val 20944"/>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sz="1662">
              <a:solidFill>
                <a:prstClr val="black"/>
              </a:solidFill>
              <a:latin typeface="맑은 고딕"/>
              <a:ea typeface="맑은 고딕" panose="020B0503020000020004" pitchFamily="50" charset="-127"/>
            </a:endParaRPr>
          </a:p>
        </p:txBody>
      </p:sp>
      <p:sp>
        <p:nvSpPr>
          <p:cNvPr id="19" name="아래로 구부러진 화살표 34"/>
          <p:cNvSpPr/>
          <p:nvPr/>
        </p:nvSpPr>
        <p:spPr>
          <a:xfrm rot="10800000">
            <a:off x="2986086" y="5344927"/>
            <a:ext cx="3933825" cy="567999"/>
          </a:xfrm>
          <a:prstGeom prst="curvedDownArrow">
            <a:avLst>
              <a:gd name="adj1" fmla="val 26145"/>
              <a:gd name="adj2" fmla="val 57793"/>
              <a:gd name="adj3" fmla="val 2094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kumimoji="0" lang="ko-KR" altLang="en-US" sz="1662">
              <a:solidFill>
                <a:prstClr val="black"/>
              </a:solidFill>
              <a:latin typeface="맑은 고딕"/>
              <a:ea typeface="맑은 고딕" panose="020B0503020000020004" pitchFamily="50" charset="-127"/>
            </a:endParaRPr>
          </a:p>
        </p:txBody>
      </p:sp>
      <p:sp>
        <p:nvSpPr>
          <p:cNvPr id="20" name="직사각형 19"/>
          <p:cNvSpPr/>
          <p:nvPr/>
        </p:nvSpPr>
        <p:spPr>
          <a:xfrm>
            <a:off x="4090552" y="1040881"/>
            <a:ext cx="1724896" cy="646331"/>
          </a:xfrm>
          <a:prstGeom prst="rect">
            <a:avLst/>
          </a:prstGeom>
          <a:solidFill>
            <a:schemeClr val="bg1"/>
          </a:solidFill>
        </p:spPr>
        <p:txBody>
          <a:bodyPr wrap="none">
            <a:spAutoFit/>
          </a:bodyPr>
          <a:lstStyle/>
          <a:p>
            <a:pPr algn="ctr" fontAlgn="auto">
              <a:spcBef>
                <a:spcPts val="0"/>
              </a:spcBef>
              <a:spcAft>
                <a:spcPts val="0"/>
              </a:spcAft>
              <a:defRPr/>
            </a:pPr>
            <a:r>
              <a:rPr kumimoji="0" lang="en-US" altLang="ko-KR" b="1" spc="-150" dirty="0">
                <a:solidFill>
                  <a:srgbClr val="0000CC"/>
                </a:solidFill>
                <a:latin typeface="맑은 고딕"/>
                <a:ea typeface="맑은 고딕" panose="020B0503020000020004" pitchFamily="50" charset="-127"/>
              </a:rPr>
              <a:t>Digital Switching</a:t>
            </a:r>
          </a:p>
          <a:p>
            <a:pPr algn="ctr" fontAlgn="auto">
              <a:spcBef>
                <a:spcPts val="0"/>
              </a:spcBef>
              <a:spcAft>
                <a:spcPts val="0"/>
              </a:spcAft>
              <a:defRPr/>
            </a:pPr>
            <a:r>
              <a:rPr kumimoji="0" lang="en-US" altLang="ko-KR" b="1" spc="-150" dirty="0">
                <a:solidFill>
                  <a:srgbClr val="0000CC"/>
                </a:solidFill>
                <a:latin typeface="맑은 고딕"/>
                <a:ea typeface="맑은 고딕" panose="020B0503020000020004" pitchFamily="50" charset="-127"/>
              </a:rPr>
              <a:t>3</a:t>
            </a:r>
            <a:r>
              <a:rPr kumimoji="0" lang="en-US" altLang="ko-KR" b="1" spc="-150" baseline="30000" dirty="0">
                <a:solidFill>
                  <a:srgbClr val="0000CC"/>
                </a:solidFill>
                <a:latin typeface="맑은 고딕"/>
                <a:ea typeface="맑은 고딕" panose="020B0503020000020004" pitchFamily="50" charset="-127"/>
              </a:rPr>
              <a:t>rd</a:t>
            </a:r>
            <a:r>
              <a:rPr kumimoji="0" lang="en-US" altLang="ko-KR" b="1" spc="-150" dirty="0">
                <a:solidFill>
                  <a:srgbClr val="0000CC"/>
                </a:solidFill>
                <a:latin typeface="맑은 고딕"/>
                <a:ea typeface="맑은 고딕" panose="020B0503020000020004" pitchFamily="50" charset="-127"/>
              </a:rPr>
              <a:t> revolution</a:t>
            </a:r>
            <a:endParaRPr kumimoji="0" lang="ko-KR" altLang="en-US" b="1" spc="-150" dirty="0">
              <a:solidFill>
                <a:srgbClr val="0000CC"/>
              </a:solidFill>
              <a:latin typeface="맑은 고딕"/>
              <a:ea typeface="맑은 고딕" panose="020B0503020000020004" pitchFamily="50" charset="-127"/>
            </a:endParaRPr>
          </a:p>
        </p:txBody>
      </p:sp>
      <p:sp>
        <p:nvSpPr>
          <p:cNvPr id="21" name="직사각형 20"/>
          <p:cNvSpPr/>
          <p:nvPr/>
        </p:nvSpPr>
        <p:spPr>
          <a:xfrm>
            <a:off x="4071131" y="5701086"/>
            <a:ext cx="1801840" cy="646331"/>
          </a:xfrm>
          <a:prstGeom prst="rect">
            <a:avLst/>
          </a:prstGeom>
          <a:solidFill>
            <a:schemeClr val="bg1"/>
          </a:solidFill>
        </p:spPr>
        <p:txBody>
          <a:bodyPr wrap="none">
            <a:spAutoFit/>
          </a:bodyPr>
          <a:lstStyle/>
          <a:p>
            <a:pPr algn="ctr" fontAlgn="auto">
              <a:spcBef>
                <a:spcPts val="0"/>
              </a:spcBef>
              <a:spcAft>
                <a:spcPts val="0"/>
              </a:spcAft>
              <a:defRPr/>
            </a:pPr>
            <a:r>
              <a:rPr kumimoji="0" lang="en-US" altLang="ko-KR" b="1" spc="-150" dirty="0">
                <a:solidFill>
                  <a:srgbClr val="C00000"/>
                </a:solidFill>
                <a:latin typeface="맑은 고딕"/>
                <a:ea typeface="맑은 고딕" panose="020B0503020000020004" pitchFamily="50" charset="-127"/>
              </a:rPr>
              <a:t>Analog Switching</a:t>
            </a:r>
          </a:p>
          <a:p>
            <a:pPr algn="ctr" fontAlgn="auto">
              <a:spcBef>
                <a:spcPts val="0"/>
              </a:spcBef>
              <a:spcAft>
                <a:spcPts val="0"/>
              </a:spcAft>
              <a:defRPr/>
            </a:pPr>
            <a:r>
              <a:rPr kumimoji="0" lang="en-US" altLang="ko-KR" b="1" spc="-150" dirty="0">
                <a:solidFill>
                  <a:srgbClr val="C00000"/>
                </a:solidFill>
                <a:latin typeface="맑은 고딕"/>
                <a:ea typeface="맑은 고딕" panose="020B0503020000020004" pitchFamily="50" charset="-127"/>
              </a:rPr>
              <a:t>4</a:t>
            </a:r>
            <a:r>
              <a:rPr kumimoji="0" lang="en-US" altLang="ko-KR" b="1" spc="-150" baseline="30000" dirty="0">
                <a:solidFill>
                  <a:srgbClr val="C00000"/>
                </a:solidFill>
                <a:latin typeface="맑은 고딕"/>
                <a:ea typeface="맑은 고딕" panose="020B0503020000020004" pitchFamily="50" charset="-127"/>
              </a:rPr>
              <a:t>th</a:t>
            </a:r>
            <a:r>
              <a:rPr kumimoji="0" lang="en-US" altLang="ko-KR" b="1" spc="-150" dirty="0">
                <a:solidFill>
                  <a:srgbClr val="C00000"/>
                </a:solidFill>
                <a:latin typeface="맑은 고딕"/>
                <a:ea typeface="맑은 고딕" panose="020B0503020000020004" pitchFamily="50" charset="-127"/>
              </a:rPr>
              <a:t> revolution</a:t>
            </a:r>
            <a:endParaRPr kumimoji="0" lang="ko-KR" altLang="en-US" b="1" spc="-150" dirty="0">
              <a:solidFill>
                <a:srgbClr val="C00000"/>
              </a:solidFill>
              <a:latin typeface="맑은 고딕"/>
              <a:ea typeface="맑은 고딕" panose="020B0503020000020004" pitchFamily="50" charset="-127"/>
            </a:endParaRPr>
          </a:p>
        </p:txBody>
      </p:sp>
      <p:pic>
        <p:nvPicPr>
          <p:cNvPr id="13" name="Picture 2" descr="http://www.milesrauschfamily.com/ccard/2013/img/man.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93335" y="2861623"/>
            <a:ext cx="357431" cy="3299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milesrauschfamily.com/ccard/2013/img/man.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45190" y="3852051"/>
            <a:ext cx="357431" cy="329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0237" y="1746728"/>
            <a:ext cx="2408801" cy="400110"/>
          </a:xfrm>
          <a:prstGeom prst="rect">
            <a:avLst/>
          </a:prstGeom>
          <a:noFill/>
        </p:spPr>
        <p:txBody>
          <a:bodyPr wrap="none" rtlCol="0">
            <a:spAutoFit/>
          </a:bodyPr>
          <a:lstStyle/>
          <a:p>
            <a:r>
              <a:rPr lang="en-US" altLang="ko-KR" sz="2000" b="1" spc="-150" dirty="0">
                <a:latin typeface="+mn-ea"/>
                <a:ea typeface="+mn-ea"/>
              </a:rPr>
              <a:t>1</a:t>
            </a:r>
            <a:r>
              <a:rPr lang="en-US" altLang="ko-KR" sz="2000" b="1" spc="-150" baseline="30000" dirty="0">
                <a:latin typeface="+mn-ea"/>
                <a:ea typeface="+mn-ea"/>
              </a:rPr>
              <a:t>st</a:t>
            </a:r>
            <a:r>
              <a:rPr lang="en-US" altLang="ko-KR" sz="2000" b="1" spc="-150" dirty="0">
                <a:latin typeface="+mn-ea"/>
                <a:ea typeface="+mn-ea"/>
              </a:rPr>
              <a:t> and 2</a:t>
            </a:r>
            <a:r>
              <a:rPr lang="en-US" altLang="ko-KR" sz="2000" b="1" spc="-150" baseline="30000" dirty="0">
                <a:latin typeface="+mn-ea"/>
                <a:ea typeface="+mn-ea"/>
              </a:rPr>
              <a:t>nd</a:t>
            </a:r>
            <a:r>
              <a:rPr lang="ko-KR" altLang="en-US" sz="2000" b="1" spc="-150" dirty="0">
                <a:latin typeface="+mn-ea"/>
                <a:ea typeface="+mn-ea"/>
              </a:rPr>
              <a:t> </a:t>
            </a:r>
            <a:r>
              <a:rPr lang="en-US" altLang="ko-KR" sz="2000" b="1" spc="-150" dirty="0">
                <a:latin typeface="+mn-ea"/>
                <a:ea typeface="+mn-ea"/>
              </a:rPr>
              <a:t>revolution</a:t>
            </a:r>
            <a:endParaRPr lang="ko-KR" altLang="en-US" sz="2000" b="1" spc="-150" dirty="0">
              <a:latin typeface="+mn-ea"/>
              <a:ea typeface="+mn-ea"/>
            </a:endParaRPr>
          </a:p>
        </p:txBody>
      </p:sp>
    </p:spTree>
    <p:custDataLst>
      <p:tags r:id="rId1"/>
    </p:custDataLst>
    <p:extLst>
      <p:ext uri="{BB962C8B-B14F-4D97-AF65-F5344CB8AC3E}">
        <p14:creationId xmlns:p14="http://schemas.microsoft.com/office/powerpoint/2010/main" val="2929458470"/>
      </p:ext>
    </p:extLst>
  </p:cSld>
  <p:clrMapOvr>
    <a:masterClrMapping/>
  </p:clrMapOvr>
  <mc:AlternateContent xmlns:mc="http://schemas.openxmlformats.org/markup-compatibility/2006" xmlns:p14="http://schemas.microsoft.com/office/powerpoint/2010/main">
    <mc:Choice Requires="p14">
      <p:transition spd="slow" p14:dur="2000" advTm="264071"/>
    </mc:Choice>
    <mc:Fallback xmlns="">
      <p:transition spd="slow" advTm="2640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childTnLst>
                          </p:cTn>
                        </p:par>
                        <p:par>
                          <p:cTn id="11" fill="hold">
                            <p:stCondLst>
                              <p:cond delay="250"/>
                            </p:stCondLst>
                            <p:childTnLst>
                              <p:par>
                                <p:cTn id="12" presetID="22" presetClass="entr" presetSubtype="8" fill="hold" grpId="1" nodeType="after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250"/>
                                        <p:tgtEl>
                                          <p:spTgt spid="18"/>
                                        </p:tgtEl>
                                      </p:cBhvr>
                                    </p:animEffect>
                                  </p:childTnLst>
                                </p:cTn>
                              </p:par>
                              <p:par>
                                <p:cTn id="15" presetID="1" presetClass="entr" presetSubtype="0" fill="hold" grpId="0" nodeType="withEffect">
                                  <p:stCondLst>
                                    <p:cond delay="1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10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1"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250"/>
                                        <p:tgtEl>
                                          <p:spTgt spid="1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25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5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p:bldP spid="17" grpId="0"/>
      <p:bldP spid="18" grpId="0" animBg="1"/>
      <p:bldP spid="18" grpId="1" animBg="1"/>
      <p:bldP spid="19" grpId="0" animBg="1"/>
      <p:bldP spid="19" grpId="1"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4212" y="359130"/>
            <a:ext cx="9144000" cy="830997"/>
          </a:xfrm>
          <a:prstGeom prst="rect">
            <a:avLst/>
          </a:prstGeom>
          <a:solidFill>
            <a:srgbClr val="FFFFCC"/>
          </a:solidFill>
          <a:ln>
            <a:solidFill>
              <a:schemeClr val="tx1"/>
            </a:solidFill>
          </a:ln>
        </p:spPr>
        <p:txBody>
          <a:bodyPr wrap="square" rtlCol="0">
            <a:spAutoFit/>
          </a:bodyPr>
          <a:lstStyle/>
          <a:p>
            <a:pPr lvl="0" algn="ctr" fontAlgn="auto">
              <a:spcBef>
                <a:spcPts val="0"/>
              </a:spcBef>
              <a:spcAft>
                <a:spcPts val="0"/>
              </a:spcAft>
              <a:defRPr/>
            </a:pPr>
            <a:r>
              <a:rPr kumimoji="0" lang="en-US" altLang="ko-KR" sz="2800" b="1" i="0" u="none" strike="noStrike" kern="1200" cap="none" spc="-150" normalizeH="0" baseline="0" noProof="0" dirty="0">
                <a:ln>
                  <a:noFill/>
                </a:ln>
                <a:solidFill>
                  <a:srgbClr val="0000FF"/>
                </a:solidFill>
                <a:effectLst/>
                <a:uLnTx/>
                <a:uFillTx/>
                <a:latin typeface="맑은 고딕"/>
                <a:ea typeface="맑은 고딕" panose="020B0503020000020004" pitchFamily="50" charset="-127"/>
              </a:rPr>
              <a:t>O</a:t>
            </a:r>
            <a:r>
              <a:rPr kumimoji="0" lang="en-US" altLang="ko-KR" sz="2000" b="1" i="0" u="none" strike="noStrike" kern="1200" cap="none" spc="-150" normalizeH="0" baseline="0" noProof="0" dirty="0">
                <a:ln>
                  <a:noFill/>
                </a:ln>
                <a:solidFill>
                  <a:srgbClr val="0000FF"/>
                </a:solidFill>
                <a:effectLst/>
                <a:uLnTx/>
                <a:uFillTx/>
                <a:latin typeface="맑은 고딕"/>
                <a:ea typeface="맑은 고딕" panose="020B0503020000020004" pitchFamily="50" charset="-127"/>
              </a:rPr>
              <a:t>2</a:t>
            </a:r>
            <a:r>
              <a:rPr kumimoji="0" lang="en-US" altLang="ko-KR" sz="2800" b="1" i="0" u="none" strike="noStrike" kern="1200" cap="none" spc="-150" normalizeH="0" baseline="0" noProof="0" dirty="0">
                <a:ln>
                  <a:noFill/>
                </a:ln>
                <a:solidFill>
                  <a:srgbClr val="0000FF"/>
                </a:solidFill>
                <a:effectLst/>
                <a:uLnTx/>
                <a:uFillTx/>
                <a:latin typeface="맑은 고딕"/>
                <a:ea typeface="맑은 고딕" panose="020B0503020000020004" pitchFamily="50" charset="-127"/>
              </a:rPr>
              <a:t>O </a:t>
            </a:r>
            <a:r>
              <a:rPr kumimoji="0" lang="en-US" altLang="ko-KR" sz="2800" b="1" spc="-150" dirty="0">
                <a:solidFill>
                  <a:srgbClr val="0000FF"/>
                </a:solidFill>
                <a:latin typeface="맑은 고딕"/>
                <a:ea typeface="맑은 고딕" panose="020B0503020000020004" pitchFamily="50" charset="-127"/>
              </a:rPr>
              <a:t>Convergence</a:t>
            </a:r>
            <a:r>
              <a:rPr kumimoji="0" lang="ko-KR" altLang="en-US" sz="2800" b="1" i="0" u="none" strike="noStrike" kern="1200" cap="none" spc="-150" normalizeH="0" baseline="0" noProof="0" dirty="0">
                <a:ln>
                  <a:noFill/>
                </a:ln>
                <a:solidFill>
                  <a:srgbClr val="0000FF"/>
                </a:solidFill>
                <a:effectLst/>
                <a:uLnTx/>
                <a:uFillTx/>
                <a:latin typeface="맑은 고딕"/>
                <a:ea typeface="맑은 고딕" panose="020B0503020000020004" pitchFamily="50" charset="-127"/>
              </a:rPr>
              <a:t> </a:t>
            </a:r>
            <a:r>
              <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sym typeface="Wingdings" panose="05000000000000000000" pitchFamily="2" charset="2"/>
              </a:rPr>
              <a:t> </a:t>
            </a:r>
            <a:r>
              <a:rPr kumimoji="0" lang="en-US" altLang="ko-KR" sz="2000" b="1" spc="-150" dirty="0">
                <a:solidFill>
                  <a:prstClr val="black"/>
                </a:solidFill>
                <a:latin typeface="맑은 고딕"/>
                <a:ea typeface="맑은 고딕" panose="020B0503020000020004" pitchFamily="50" charset="-127"/>
              </a:rPr>
              <a:t>By predicting and customizing the virtual world </a:t>
            </a:r>
            <a:r>
              <a:rPr kumimoji="0" lang="en-US" altLang="ko-KR" sz="2000" b="1" spc="-150" dirty="0">
                <a:solidFill>
                  <a:srgbClr val="FF0000"/>
                </a:solidFill>
                <a:latin typeface="맑은 고딕"/>
                <a:ea typeface="맑은 고딕" panose="020B0503020000020004" pitchFamily="50" charset="-127"/>
              </a:rPr>
              <a:t>Optimizing Value Creation </a:t>
            </a:r>
            <a:r>
              <a:rPr kumimoji="0" lang="en-US" altLang="ko-KR" sz="2000" b="1" spc="-150" dirty="0">
                <a:solidFill>
                  <a:prstClr val="black"/>
                </a:solidFill>
                <a:latin typeface="맑은 고딕"/>
                <a:ea typeface="맑은 고딕" panose="020B0503020000020004" pitchFamily="50" charset="-127"/>
              </a:rPr>
              <a:t>in </a:t>
            </a:r>
            <a:r>
              <a:rPr kumimoji="0" lang="en-US" altLang="ko-KR" sz="2000" b="1" spc="-150" dirty="0">
                <a:solidFill>
                  <a:srgbClr val="0000FF"/>
                </a:solidFill>
                <a:latin typeface="맑은 고딕"/>
                <a:ea typeface="맑은 고딕" panose="020B0503020000020004" pitchFamily="50" charset="-127"/>
              </a:rPr>
              <a:t>the Real World</a:t>
            </a:r>
            <a:endParaRPr kumimoji="0" lang="en-US" altLang="ko-KR" sz="2000" b="1" i="0" u="none" strike="noStrike" kern="1200" cap="none" spc="-300" normalizeH="0" baseline="0" noProof="0" dirty="0">
              <a:ln>
                <a:noFill/>
              </a:ln>
              <a:solidFill>
                <a:srgbClr val="0000FF"/>
              </a:solidFill>
              <a:effectLst/>
              <a:uLnTx/>
              <a:uFillTx/>
              <a:latin typeface="맑은 고딕"/>
              <a:ea typeface="맑은 고딕" panose="020B0503020000020004" pitchFamily="50" charset="-127"/>
            </a:endParaRPr>
          </a:p>
        </p:txBody>
      </p:sp>
      <p:sp>
        <p:nvSpPr>
          <p:cNvPr id="11" name="제목 1"/>
          <p:cNvSpPr txBox="1">
            <a:spLocks/>
          </p:cNvSpPr>
          <p:nvPr/>
        </p:nvSpPr>
        <p:spPr>
          <a:xfrm>
            <a:off x="128464" y="1288405"/>
            <a:ext cx="3459257" cy="453799"/>
          </a:xfrm>
          <a:prstGeom prst="rect">
            <a:avLst/>
          </a:prstGeom>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kumimoji="0" lang="en-US" altLang="ko-KR" sz="2000" u="sng" dirty="0">
                <a:solidFill>
                  <a:srgbClr val="0000FF"/>
                </a:solidFill>
              </a:rPr>
              <a:t>(ex) Navigation System</a:t>
            </a:r>
            <a:endParaRPr kumimoji="0" lang="ko-KR" altLang="en-US" sz="2000" u="sng" dirty="0">
              <a:solidFill>
                <a:srgbClr val="0000FF"/>
              </a:solidFill>
            </a:endParaRPr>
          </a:p>
        </p:txBody>
      </p:sp>
      <p:pic>
        <p:nvPicPr>
          <p:cNvPr id="13" name="_x46736160" descr="EMB00001b4c0e2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3764" y="1742204"/>
            <a:ext cx="4091204" cy="2061730"/>
          </a:xfrm>
          <a:prstGeom prst="rect">
            <a:avLst/>
          </a:prstGeom>
          <a:noFill/>
          <a:ln>
            <a:solidFill>
              <a:srgbClr val="FF0066"/>
            </a:solidFill>
          </a:ln>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573764" y="3868049"/>
            <a:ext cx="4091204" cy="830997"/>
          </a:xfrm>
          <a:prstGeom prst="rect">
            <a:avLst/>
          </a:prstGeom>
          <a:solidFill>
            <a:schemeClr val="bg1">
              <a:lumMod val="95000"/>
            </a:schemeClr>
          </a:solidFill>
          <a:ln>
            <a:solidFill>
              <a:srgbClr val="FF0066"/>
            </a:solidFill>
          </a:ln>
        </p:spPr>
        <p:txBody>
          <a:bodyPr wrap="square">
            <a:spAutoFit/>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600" b="1" spc="-150" noProof="0" dirty="0">
                <a:solidFill>
                  <a:prstClr val="black"/>
                </a:solidFill>
                <a:latin typeface="맑은 고딕"/>
                <a:ea typeface="맑은 고딕" panose="020B0503020000020004" pitchFamily="50" charset="-127"/>
              </a:rPr>
              <a:t>Static data</a:t>
            </a:r>
            <a:r>
              <a:rPr kumimoji="0" lang="en-US" altLang="ko-KR" sz="16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en-US" altLang="ko-KR" sz="1600" b="1" spc="-150" dirty="0">
                <a:solidFill>
                  <a:prstClr val="black"/>
                </a:solidFill>
                <a:latin typeface="맑은 고딕"/>
                <a:ea typeface="맑은 고딕" panose="020B0503020000020004" pitchFamily="50" charset="-127"/>
              </a:rPr>
              <a:t>map</a:t>
            </a:r>
            <a:r>
              <a:rPr kumimoji="0" lang="en-US" altLang="ko-KR" sz="16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 </a:t>
            </a:r>
            <a:r>
              <a:rPr kumimoji="0" lang="en-US" altLang="ko-KR" sz="1600" b="1" spc="-150" dirty="0">
                <a:solidFill>
                  <a:prstClr val="black"/>
                </a:solidFill>
                <a:latin typeface="맑은 고딕"/>
                <a:ea typeface="맑은 고딕" panose="020B0503020000020004" pitchFamily="50" charset="-127"/>
              </a:rPr>
              <a:t>Dynamic data</a:t>
            </a:r>
            <a:r>
              <a:rPr kumimoji="0" lang="en-US" altLang="ko-KR" sz="16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en-US" altLang="ko-KR" sz="1600" b="1" spc="-150" dirty="0">
                <a:solidFill>
                  <a:prstClr val="black"/>
                </a:solidFill>
                <a:latin typeface="맑은 고딕"/>
                <a:ea typeface="맑은 고딕" panose="020B0503020000020004" pitchFamily="50" charset="-127"/>
              </a:rPr>
              <a:t>traffic</a:t>
            </a:r>
            <a:r>
              <a:rPr kumimoji="0" lang="en-US" altLang="ko-KR" sz="16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6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sym typeface="Wingdings" pitchFamily="2" charset="2"/>
              </a:rPr>
              <a:t> </a:t>
            </a:r>
            <a:r>
              <a:rPr kumimoji="0" lang="en-US" altLang="ko-KR" sz="1600" b="1" spc="-150" dirty="0">
                <a:solidFill>
                  <a:srgbClr val="FF0000"/>
                </a:solidFill>
                <a:latin typeface="맑은 고딕"/>
                <a:ea typeface="맑은 고딕" panose="020B0503020000020004" pitchFamily="50" charset="-127"/>
                <a:sym typeface="Wingdings" pitchFamily="2" charset="2"/>
              </a:rPr>
              <a:t>Prediction and Customized service</a:t>
            </a:r>
            <a:endParaRPr kumimoji="0" lang="en-US" altLang="ko-KR" sz="1600" b="1" i="0" u="none" strike="noStrike" kern="1200" cap="none" spc="-150" normalizeH="0" baseline="0" noProof="0" dirty="0">
              <a:ln>
                <a:noFill/>
              </a:ln>
              <a:solidFill>
                <a:srgbClr val="FF0000"/>
              </a:solidFill>
              <a:effectLst/>
              <a:uLnTx/>
              <a:uFillTx/>
              <a:latin typeface="맑은 고딕"/>
              <a:ea typeface="맑은 고딕" panose="020B0503020000020004" pitchFamily="50" charset="-127"/>
            </a:endParaRPr>
          </a:p>
        </p:txBody>
      </p:sp>
      <p:sp>
        <p:nvSpPr>
          <p:cNvPr id="15" name="Rectangle 2"/>
          <p:cNvSpPr/>
          <p:nvPr/>
        </p:nvSpPr>
        <p:spPr>
          <a:xfrm>
            <a:off x="4854520" y="1735510"/>
            <a:ext cx="4562976" cy="2835300"/>
          </a:xfrm>
          <a:prstGeom prst="rect">
            <a:avLst/>
          </a:prstGeom>
          <a:solidFill>
            <a:schemeClr val="bg1"/>
          </a:solidFill>
          <a:ln w="6350">
            <a:solidFill>
              <a:srgbClr val="FF0066"/>
            </a:solidFill>
          </a:ln>
        </p:spPr>
        <p:txBody>
          <a:bodyPr wrap="square" lIns="216000" anchor="ctr">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b="1" i="0" u="sng"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Navigator and better traffic</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
                <a:srgbClr val="FFC000"/>
              </a:buClr>
              <a:buSzTx/>
              <a:buFont typeface="+mj-ea"/>
              <a:buAutoNum type="circleNumDbPlain"/>
              <a:tabLst/>
              <a:defRPr/>
            </a:pPr>
            <a:r>
              <a:rPr kumimoji="0" lang="en-US" altLang="ko-KR" b="1" spc="-150" noProof="0" dirty="0">
                <a:solidFill>
                  <a:prstClr val="black"/>
                </a:solidFill>
                <a:latin typeface="맑은 고딕"/>
                <a:ea typeface="맑은 고딕" panose="020B0503020000020004" pitchFamily="50" charset="-127"/>
              </a:rPr>
              <a:t>Offline train</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en-US" altLang="ko-KR" b="1" spc="-150" dirty="0">
                <a:solidFill>
                  <a:prstClr val="black"/>
                </a:solidFill>
                <a:latin typeface="맑은 고딕"/>
                <a:ea typeface="맑은 고딕" panose="020B0503020000020004" pitchFamily="50" charset="-127"/>
              </a:rPr>
              <a:t>vehicle</a:t>
            </a:r>
            <a:r>
              <a:rPr kumimoji="0" lang="ko-KR" altLang="en-US"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ko-KR" altLang="en-US"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b="1" spc="-150" dirty="0">
                <a:solidFill>
                  <a:prstClr val="black"/>
                </a:solidFill>
                <a:latin typeface="맑은 고딕"/>
                <a:ea typeface="맑은 고딕" panose="020B0503020000020004" pitchFamily="50" charset="-127"/>
              </a:rPr>
              <a:t>online map</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+GPS</a:t>
            </a:r>
          </a:p>
          <a:p>
            <a:pPr marL="342900" marR="0" lvl="0" indent="-342900" algn="l" defTabSz="914400" rtl="0" eaLnBrk="1" fontAlgn="auto" latinLnBrk="1" hangingPunct="1">
              <a:lnSpc>
                <a:spcPct val="100000"/>
              </a:lnSpc>
              <a:spcBef>
                <a:spcPts val="0"/>
              </a:spcBef>
              <a:spcAft>
                <a:spcPts val="0"/>
              </a:spcAft>
              <a:buClr>
                <a:srgbClr val="FFC000"/>
              </a:buClr>
              <a:buSzTx/>
              <a:buFont typeface="+mj-ea"/>
              <a:buAutoNum type="circleNumDbPlain"/>
              <a:tabLst/>
              <a:defRPr/>
            </a:pPr>
            <a:r>
              <a:rPr kumimoji="0" lang="en-US" altLang="ko-KR" b="1" spc="-150" dirty="0">
                <a:solidFill>
                  <a:prstClr val="black"/>
                </a:solidFill>
                <a:latin typeface="맑은 고딕"/>
                <a:ea typeface="맑은 고딕" panose="020B0503020000020004" pitchFamily="50" charset="-127"/>
              </a:rPr>
              <a:t>Combining dynamic data</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en-US" altLang="ko-KR" b="1" spc="-150" dirty="0">
                <a:solidFill>
                  <a:prstClr val="black"/>
                </a:solidFill>
                <a:latin typeface="맑은 고딕"/>
                <a:ea typeface="맑은 고딕" panose="020B0503020000020004" pitchFamily="50" charset="-127"/>
              </a:rPr>
              <a:t>traffic data</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sym typeface="Wingdings" panose="05000000000000000000" pitchFamily="2" charset="2"/>
              </a:rPr>
              <a:t></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b="1" spc="-150" dirty="0">
                <a:solidFill>
                  <a:prstClr val="black"/>
                </a:solidFill>
                <a:latin typeface="맑은 고딕"/>
                <a:ea typeface="맑은 고딕" panose="020B0503020000020004" pitchFamily="50" charset="-127"/>
              </a:rPr>
              <a:t>Optimal guide</a:t>
            </a:r>
            <a:endPar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
                <a:srgbClr val="FFC000"/>
              </a:buClr>
              <a:buSzTx/>
              <a:buFont typeface="+mj-ea"/>
              <a:buAutoNum type="circleNumDbPlain"/>
              <a:tabLst/>
              <a:defRPr/>
            </a:pPr>
            <a:r>
              <a:rPr kumimoji="0" lang="en-US" altLang="ko-KR" b="1" i="0" u="none" strike="noStrike" kern="1200" cap="none" spc="-150" normalizeH="0" baseline="0" noProof="0" dirty="0" err="1">
                <a:ln>
                  <a:noFill/>
                </a:ln>
                <a:solidFill>
                  <a:srgbClr val="FF0066"/>
                </a:solidFill>
                <a:effectLst/>
                <a:uLnTx/>
                <a:uFillTx/>
                <a:latin typeface="맑은 고딕"/>
                <a:ea typeface="맑은 고딕" panose="020B0503020000020004" pitchFamily="50" charset="-127"/>
                <a:cs typeface="+mn-cs"/>
              </a:rPr>
              <a:t>Bigdata</a:t>
            </a:r>
            <a:r>
              <a:rPr kumimoji="0" lang="en-US" altLang="ko-KR" b="1" spc="-150" dirty="0">
                <a:solidFill>
                  <a:srgbClr val="FF0066"/>
                </a:solidFill>
                <a:latin typeface="맑은 고딕"/>
                <a:ea typeface="맑은 고딕" panose="020B0503020000020004" pitchFamily="50" charset="-127"/>
              </a:rPr>
              <a:t>-based</a:t>
            </a:r>
            <a:r>
              <a:rPr kumimoji="0" lang="en-US" altLang="ko-KR" b="1" spc="-150" dirty="0">
                <a:solidFill>
                  <a:prstClr val="black"/>
                </a:solidFill>
                <a:latin typeface="맑은 고딕"/>
                <a:ea typeface="맑은 고딕" panose="020B0503020000020004" pitchFamily="50" charset="-127"/>
              </a:rPr>
              <a:t> future directions</a:t>
            </a:r>
            <a:endPar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
                <a:srgbClr val="FFC000"/>
              </a:buClr>
              <a:buSzTx/>
              <a:buFont typeface="+mj-ea"/>
              <a:buAutoNum type="circleNumDbPlain"/>
              <a:tabLst/>
              <a:defRPr/>
            </a:pPr>
            <a:r>
              <a:rPr kumimoji="0" lang="en-US" altLang="ko-KR" b="1" i="0" u="none" strike="noStrike" kern="1200" cap="none" spc="-150" normalizeH="0" baseline="0" noProof="0" dirty="0">
                <a:ln>
                  <a:noFill/>
                </a:ln>
                <a:solidFill>
                  <a:srgbClr val="0000FF"/>
                </a:solidFill>
                <a:effectLst/>
                <a:uLnTx/>
                <a:uFillTx/>
                <a:latin typeface="맑은 고딕"/>
                <a:ea typeface="맑은 고딕" panose="020B0503020000020004" pitchFamily="50" charset="-127"/>
                <a:cs typeface="+mn-cs"/>
              </a:rPr>
              <a:t>Intelligent</a:t>
            </a: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distributed directions</a:t>
            </a:r>
          </a:p>
          <a:p>
            <a:pPr marL="342900" marR="0" lvl="0" indent="-342900" algn="l" defTabSz="914400" rtl="0" eaLnBrk="1" fontAlgn="auto" latinLnBrk="1" hangingPunct="1">
              <a:lnSpc>
                <a:spcPct val="100000"/>
              </a:lnSpc>
              <a:spcBef>
                <a:spcPts val="0"/>
              </a:spcBef>
              <a:spcAft>
                <a:spcPts val="0"/>
              </a:spcAft>
              <a:buClr>
                <a:srgbClr val="FFC000"/>
              </a:buClr>
              <a:buSzTx/>
              <a:buFont typeface="+mj-ea"/>
              <a:buAutoNum type="circleNumDbPlain"/>
              <a:tabLst/>
              <a:defRPr/>
            </a:pPr>
            <a:r>
              <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Customized nearby</a:t>
            </a:r>
            <a:r>
              <a:rPr kumimoji="0" lang="en-US" altLang="ko-KR" b="1" i="0" u="none" strike="noStrike" kern="1200" cap="none" spc="-150" normalizeH="0" noProof="0" dirty="0">
                <a:ln>
                  <a:noFill/>
                </a:ln>
                <a:solidFill>
                  <a:prstClr val="black"/>
                </a:solidFill>
                <a:effectLst/>
                <a:uLnTx/>
                <a:uFillTx/>
                <a:latin typeface="맑은 고딕"/>
                <a:ea typeface="맑은 고딕" panose="020B0503020000020004" pitchFamily="50" charset="-127"/>
                <a:cs typeface="+mn-cs"/>
              </a:rPr>
              <a:t> reservation recommendation</a:t>
            </a:r>
            <a:endParaRPr kumimoji="0" lang="en-US" altLang="ko-KR"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2" name="object 59"/>
          <p:cNvSpPr/>
          <p:nvPr/>
        </p:nvSpPr>
        <p:spPr>
          <a:xfrm rot="5400000">
            <a:off x="4737602" y="568777"/>
            <a:ext cx="532450" cy="8701169"/>
          </a:xfrm>
          <a:prstGeom prst="rightArrow">
            <a:avLst>
              <a:gd name="adj1" fmla="val 100000"/>
              <a:gd name="adj2" fmla="val 100000"/>
            </a:avLst>
          </a:prstGeom>
          <a:solidFill>
            <a:srgbClr val="000099"/>
          </a:solidFill>
        </p:spPr>
        <p:txBody>
          <a:bodyPr wrap="square" lIns="0" tIns="0" rIns="0" bIns="0" rtlCol="0"/>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맑은 고딕"/>
              <a:ea typeface="+mn-ea"/>
              <a:cs typeface="+mn-cs"/>
            </a:endParaRPr>
          </a:p>
        </p:txBody>
      </p:sp>
      <p:sp>
        <p:nvSpPr>
          <p:cNvPr id="16" name="TextBox 15"/>
          <p:cNvSpPr txBox="1"/>
          <p:nvPr/>
        </p:nvSpPr>
        <p:spPr>
          <a:xfrm>
            <a:off x="453008" y="5363595"/>
            <a:ext cx="9144000" cy="1138773"/>
          </a:xfrm>
          <a:prstGeom prst="rect">
            <a:avLst/>
          </a:prstGeom>
          <a:solidFill>
            <a:srgbClr val="FFFFCC"/>
          </a:solidFill>
          <a:ln>
            <a:solidFill>
              <a:schemeClr val="tx1"/>
            </a:solidFill>
          </a:ln>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spc="-150" noProof="0" dirty="0">
                <a:solidFill>
                  <a:prstClr val="black"/>
                </a:solidFill>
                <a:latin typeface="맑은 고딕"/>
                <a:ea typeface="맑은 고딕" panose="020B0503020000020004" pitchFamily="50" charset="-127"/>
              </a:rPr>
              <a:t>Factory</a:t>
            </a:r>
            <a:r>
              <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sz="2800" b="1" spc="-150" dirty="0">
                <a:solidFill>
                  <a:prstClr val="black"/>
                </a:solidFill>
                <a:latin typeface="맑은 고딕"/>
                <a:ea typeface="맑은 고딕" panose="020B0503020000020004" pitchFamily="50" charset="-127"/>
              </a:rPr>
              <a:t>Hospital</a:t>
            </a:r>
            <a:r>
              <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sz="2800" b="1" spc="-150" dirty="0">
                <a:solidFill>
                  <a:prstClr val="black"/>
                </a:solidFill>
                <a:latin typeface="맑은 고딕"/>
                <a:ea typeface="맑은 고딕" panose="020B0503020000020004" pitchFamily="50" charset="-127"/>
              </a:rPr>
              <a:t>School</a:t>
            </a:r>
            <a:r>
              <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en-US" altLang="ko-KR" sz="2800" b="1" spc="-150" dirty="0">
                <a:solidFill>
                  <a:prstClr val="black"/>
                </a:solidFill>
                <a:latin typeface="맑은 고딕"/>
                <a:ea typeface="맑은 고딕" panose="020B0503020000020004" pitchFamily="50" charset="-127"/>
              </a:rPr>
              <a:t>Travel</a:t>
            </a:r>
            <a:r>
              <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rPr>
              <a:t> … </a:t>
            </a:r>
            <a:r>
              <a:rPr kumimoji="0" lang="en-US" altLang="ko-KR" sz="2800" b="1" spc="-150" dirty="0">
                <a:solidFill>
                  <a:prstClr val="black"/>
                </a:solidFill>
                <a:latin typeface="맑은 고딕"/>
                <a:ea typeface="맑은 고딕" panose="020B0503020000020004" pitchFamily="50" charset="-127"/>
              </a:rPr>
              <a:t>Every corner of life</a:t>
            </a:r>
            <a:endParaRPr kumimoji="0" lang="en-US" altLang="ko-KR" sz="2800" b="1" i="0" u="none" strike="noStrike" kern="1200" cap="none" spc="-15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4000" b="1" i="0" u="none" strike="noStrike" kern="1200" cap="none" spc="-300" normalizeH="0" baseline="0" noProof="0" dirty="0">
                <a:ln>
                  <a:noFill/>
                </a:ln>
                <a:solidFill>
                  <a:srgbClr val="FF6600"/>
                </a:solidFill>
                <a:effectLst/>
                <a:uLnTx/>
                <a:uFillTx/>
                <a:latin typeface="맑은 고딕"/>
                <a:ea typeface="맑은 고딕" panose="020B0503020000020004" pitchFamily="50" charset="-127"/>
                <a:cs typeface="+mn-cs"/>
              </a:rPr>
              <a:t>Expansion of </a:t>
            </a:r>
            <a:r>
              <a:rPr kumimoji="0" lang="en-US" altLang="ko-KR" sz="4000" b="1" i="0" u="none" strike="noStrike" kern="1200" cap="none" spc="-300" normalizeH="0" baseline="0" noProof="0" dirty="0">
                <a:ln>
                  <a:noFill/>
                </a:ln>
                <a:solidFill>
                  <a:srgbClr val="0000FF"/>
                </a:solidFill>
                <a:effectLst/>
                <a:uLnTx/>
                <a:uFillTx/>
                <a:latin typeface="맑은 고딕"/>
                <a:ea typeface="맑은 고딕" panose="020B0503020000020004" pitchFamily="50" charset="-127"/>
                <a:cs typeface="+mn-cs"/>
              </a:rPr>
              <a:t>O</a:t>
            </a:r>
            <a:r>
              <a:rPr kumimoji="0" lang="en-US" altLang="ko-KR" sz="2800" b="1" i="0" u="none" strike="noStrike" kern="1200" cap="none" spc="-300" normalizeH="0" baseline="0" noProof="0" dirty="0">
                <a:ln>
                  <a:noFill/>
                </a:ln>
                <a:solidFill>
                  <a:srgbClr val="0000FF"/>
                </a:solidFill>
                <a:effectLst/>
                <a:uLnTx/>
                <a:uFillTx/>
                <a:latin typeface="맑은 고딕"/>
                <a:ea typeface="맑은 고딕" panose="020B0503020000020004" pitchFamily="50" charset="-127"/>
                <a:cs typeface="+mn-cs"/>
              </a:rPr>
              <a:t>2</a:t>
            </a:r>
            <a:r>
              <a:rPr kumimoji="0" lang="en-US" altLang="ko-KR" sz="4000" b="1" i="0" u="none" strike="noStrike" kern="1200" cap="none" spc="-300" normalizeH="0" baseline="0" noProof="0" dirty="0">
                <a:ln>
                  <a:noFill/>
                </a:ln>
                <a:solidFill>
                  <a:srgbClr val="0000FF"/>
                </a:solidFill>
                <a:effectLst/>
                <a:uLnTx/>
                <a:uFillTx/>
                <a:latin typeface="맑은 고딕"/>
                <a:ea typeface="맑은 고딕" panose="020B0503020000020004" pitchFamily="50" charset="-127"/>
                <a:cs typeface="+mn-cs"/>
              </a:rPr>
              <a:t>O</a:t>
            </a:r>
            <a:r>
              <a:rPr kumimoji="0" lang="en-US" altLang="ko-KR" sz="4000" b="1" i="0" u="none" strike="noStrike" kern="1200" cap="none" spc="-300" normalizeH="0" baseline="0" noProof="0" dirty="0">
                <a:ln>
                  <a:noFill/>
                </a:ln>
                <a:solidFill>
                  <a:srgbClr val="FF6600"/>
                </a:solidFill>
                <a:effectLst/>
                <a:uLnTx/>
                <a:uFillTx/>
                <a:latin typeface="맑은 고딕"/>
                <a:ea typeface="맑은 고딕" panose="020B0503020000020004" pitchFamily="50" charset="-127"/>
                <a:cs typeface="+mn-cs"/>
              </a:rPr>
              <a:t> </a:t>
            </a:r>
            <a:r>
              <a:rPr kumimoji="0" lang="en-US" altLang="ko-KR" sz="4000" b="1" spc="-300" noProof="0" dirty="0">
                <a:solidFill>
                  <a:srgbClr val="FF0066"/>
                </a:solidFill>
                <a:latin typeface="맑은 고딕"/>
                <a:ea typeface="맑은 고딕" panose="020B0503020000020004" pitchFamily="50" charset="-127"/>
              </a:rPr>
              <a:t>Convergence</a:t>
            </a:r>
            <a:endParaRPr kumimoji="0" lang="en-US" altLang="ko-KR" sz="4000" b="1" i="0" u="none" strike="noStrike" kern="1200" cap="none" spc="-300" normalizeH="0" baseline="0" noProof="0" dirty="0">
              <a:ln>
                <a:noFill/>
              </a:ln>
              <a:solidFill>
                <a:srgbClr val="FF0066"/>
              </a:solidFill>
              <a:effectLst/>
              <a:uLnTx/>
              <a:uFillTx/>
              <a:latin typeface="맑은 고딕"/>
              <a:ea typeface="맑은 고딕" panose="020B0503020000020004" pitchFamily="50" charset="-127"/>
            </a:endParaRPr>
          </a:p>
        </p:txBody>
      </p:sp>
    </p:spTree>
    <p:custDataLst>
      <p:tags r:id="rId1"/>
    </p:custDataLst>
    <p:extLst>
      <p:ext uri="{BB962C8B-B14F-4D97-AF65-F5344CB8AC3E}">
        <p14:creationId xmlns:p14="http://schemas.microsoft.com/office/powerpoint/2010/main" val="1342540492"/>
      </p:ext>
    </p:extLst>
  </p:cSld>
  <p:clrMapOvr>
    <a:masterClrMapping/>
  </p:clrMapOvr>
  <mc:AlternateContent xmlns:mc="http://schemas.openxmlformats.org/markup-compatibility/2006" xmlns:p14="http://schemas.microsoft.com/office/powerpoint/2010/main">
    <mc:Choice Requires="p14">
      <p:transition spd="slow" p14:dur="2000" advTm="100153"/>
    </mc:Choice>
    <mc:Fallback xmlns="">
      <p:transition spd="slow" advTm="1001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childTnLst>
                          </p:cTn>
                        </p:par>
                        <p:par>
                          <p:cTn id="25" fill="hold">
                            <p:stCondLst>
                              <p:cond delay="4000"/>
                            </p:stCondLst>
                            <p:childTnLst>
                              <p:par>
                                <p:cTn id="26" presetID="42"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42"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250"/>
                                        <p:tgtEl>
                                          <p:spTgt spid="12"/>
                                        </p:tgtEl>
                                      </p:cBhvr>
                                    </p:animEffect>
                                  </p:childTnLst>
                                </p:cTn>
                              </p:par>
                            </p:childTnLst>
                          </p:cTn>
                        </p:par>
                        <p:par>
                          <p:cTn id="48" fill="hold">
                            <p:stCondLst>
                              <p:cond delay="250"/>
                            </p:stCondLst>
                            <p:childTnLst>
                              <p:par>
                                <p:cTn id="49" presetID="1" presetClass="entr" presetSubtype="0" fill="hold" grpId="0" nodeType="afterEffect">
                                  <p:stCondLst>
                                    <p:cond delay="10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animBg="1"/>
      <p:bldP spid="15" grpId="0" animBg="1"/>
      <p:bldP spid="12"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8|68.5"/>
</p:tagLst>
</file>

<file path=ppt/tags/tag10.xml><?xml version="1.0" encoding="utf-8"?>
<p:tagLst xmlns:a="http://schemas.openxmlformats.org/drawingml/2006/main" xmlns:r="http://schemas.openxmlformats.org/officeDocument/2006/relationships" xmlns:p="http://schemas.openxmlformats.org/presentationml/2006/main">
  <p:tag name="TIMING" val="|1.4|5.5"/>
</p:tagLst>
</file>

<file path=ppt/tags/tag11.xml><?xml version="1.0" encoding="utf-8"?>
<p:tagLst xmlns:a="http://schemas.openxmlformats.org/drawingml/2006/main" xmlns:r="http://schemas.openxmlformats.org/officeDocument/2006/relationships" xmlns:p="http://schemas.openxmlformats.org/presentationml/2006/main">
  <p:tag name="TIMING" val="|2.3|7|0.7|1.8|0.8|0.5|0.5"/>
</p:tagLst>
</file>

<file path=ppt/tags/tag2.xml><?xml version="1.0" encoding="utf-8"?>
<p:tagLst xmlns:a="http://schemas.openxmlformats.org/drawingml/2006/main" xmlns:r="http://schemas.openxmlformats.org/officeDocument/2006/relationships" xmlns:p="http://schemas.openxmlformats.org/presentationml/2006/main">
  <p:tag name="TIMING" val="|2.3|10.3"/>
</p:tagLst>
</file>

<file path=ppt/tags/tag3.xml><?xml version="1.0" encoding="utf-8"?>
<p:tagLst xmlns:a="http://schemas.openxmlformats.org/drawingml/2006/main" xmlns:r="http://schemas.openxmlformats.org/officeDocument/2006/relationships" xmlns:p="http://schemas.openxmlformats.org/presentationml/2006/main">
  <p:tag name="TIMING" val="|2.8|4.4"/>
</p:tagLst>
</file>

<file path=ppt/tags/tag4.xml><?xml version="1.0" encoding="utf-8"?>
<p:tagLst xmlns:a="http://schemas.openxmlformats.org/drawingml/2006/main" xmlns:r="http://schemas.openxmlformats.org/officeDocument/2006/relationships" xmlns:p="http://schemas.openxmlformats.org/presentationml/2006/main">
  <p:tag name="TIMING" val="|2.4|3.3"/>
</p:tagLst>
</file>

<file path=ppt/tags/tag5.xml><?xml version="1.0" encoding="utf-8"?>
<p:tagLst xmlns:a="http://schemas.openxmlformats.org/drawingml/2006/main" xmlns:r="http://schemas.openxmlformats.org/officeDocument/2006/relationships" xmlns:p="http://schemas.openxmlformats.org/presentationml/2006/main">
  <p:tag name="TIMING" val="|2.8|1.9|0.8|0.8"/>
</p:tagLst>
</file>

<file path=ppt/tags/tag6.xml><?xml version="1.0" encoding="utf-8"?>
<p:tagLst xmlns:a="http://schemas.openxmlformats.org/drawingml/2006/main" xmlns:r="http://schemas.openxmlformats.org/officeDocument/2006/relationships" xmlns:p="http://schemas.openxmlformats.org/presentationml/2006/main">
  <p:tag name="TIMING" val="|49.8"/>
</p:tagLst>
</file>

<file path=ppt/tags/tag7.xml><?xml version="1.0" encoding="utf-8"?>
<p:tagLst xmlns:a="http://schemas.openxmlformats.org/drawingml/2006/main" xmlns:r="http://schemas.openxmlformats.org/officeDocument/2006/relationships" xmlns:p="http://schemas.openxmlformats.org/presentationml/2006/main">
  <p:tag name="TIMING" val="|3.8"/>
</p:tagLst>
</file>

<file path=ppt/tags/tag8.xml><?xml version="1.0" encoding="utf-8"?>
<p:tagLst xmlns:a="http://schemas.openxmlformats.org/drawingml/2006/main" xmlns:r="http://schemas.openxmlformats.org/officeDocument/2006/relationships" xmlns:p="http://schemas.openxmlformats.org/presentationml/2006/main">
  <p:tag name="TIMING" val="|1.8|27.6"/>
</p:tagLst>
</file>

<file path=ppt/tags/tag9.xml><?xml version="1.0" encoding="utf-8"?>
<p:tagLst xmlns:a="http://schemas.openxmlformats.org/drawingml/2006/main" xmlns:r="http://schemas.openxmlformats.org/officeDocument/2006/relationships" xmlns:p="http://schemas.openxmlformats.org/presentationml/2006/main">
  <p:tag name="TIMING" val="|2|1|1.2|1.5|1.9"/>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11058</TotalTime>
  <Words>1765</Words>
  <Application>Microsoft Office PowerPoint</Application>
  <PresentationFormat>A4 용지(210x297mm)</PresentationFormat>
  <Paragraphs>294</Paragraphs>
  <Slides>27</Slides>
  <Notes>6</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27</vt:i4>
      </vt:variant>
    </vt:vector>
  </HeadingPairs>
  <TitlesOfParts>
    <vt:vector size="38" baseType="lpstr">
      <vt:lpstr>굴림</vt:lpstr>
      <vt:lpstr>궁서체</vt:lpstr>
      <vt:lpstr>맑은 고딕</vt:lpstr>
      <vt:lpstr>함초롬바탕</vt:lpstr>
      <vt:lpstr>Arial</vt:lpstr>
      <vt:lpstr>Arial Black</vt:lpstr>
      <vt:lpstr>Calibri</vt:lpstr>
      <vt:lpstr>Segoe Script</vt:lpstr>
      <vt:lpstr>Times New Roman</vt:lpstr>
      <vt:lpstr>Wingdings</vt:lpstr>
      <vt:lpstr>Office 테마</vt:lpstr>
      <vt:lpstr>PowerPoint 프레젠테이션</vt:lpstr>
      <vt:lpstr>PowerPoint 프레젠테이션</vt:lpstr>
      <vt:lpstr>New understanding of the industrial revolution ”The combination of Technology and Desire”</vt:lpstr>
      <vt:lpstr>PowerPoint 프레젠테이션</vt:lpstr>
      <vt:lpstr>PowerPoint 프레젠테이션</vt:lpstr>
      <vt:lpstr>New understanding of the industrial revolution</vt:lpstr>
      <vt:lpstr>The 4th Industrial revolution, Blind touching elephant?</vt:lpstr>
      <vt:lpstr>The 4th revolution, Convergence of Real(1st and 2nd) and Virtual(3rd)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AI + 12 Techs Model</vt:lpstr>
      <vt:lpstr>Summary of AI + 12 TECH</vt:lpstr>
      <vt:lpstr>Cooking data to create value</vt:lpstr>
      <vt:lpstr>PowerPoint 프레젠테이션</vt:lpstr>
      <vt:lpstr>PowerPoint 프레젠테이션</vt:lpstr>
      <vt:lpstr>PowerPoint 프레젠테이션</vt:lpstr>
      <vt:lpstr>PowerPoint 프레젠테이션</vt:lpstr>
      <vt:lpstr>The source of jobs is technological innovation and human needs</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520</cp:revision>
  <cp:lastPrinted>2018-03-09T03:24:33Z</cp:lastPrinted>
  <dcterms:created xsi:type="dcterms:W3CDTF">2011-04-26T01:15:37Z</dcterms:created>
  <dcterms:modified xsi:type="dcterms:W3CDTF">2022-10-24T04:06:10Z</dcterms:modified>
</cp:coreProperties>
</file>