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1"/>
  </p:notesMasterIdLst>
  <p:handoutMasterIdLst>
    <p:handoutMasterId r:id="rId12"/>
  </p:handoutMasterIdLst>
  <p:sldIdLst>
    <p:sldId id="343" r:id="rId2"/>
    <p:sldId id="352" r:id="rId3"/>
    <p:sldId id="351" r:id="rId4"/>
    <p:sldId id="356" r:id="rId5"/>
    <p:sldId id="353" r:id="rId6"/>
    <p:sldId id="355" r:id="rId7"/>
    <p:sldId id="354" r:id="rId8"/>
    <p:sldId id="304" r:id="rId9"/>
    <p:sldId id="324" r:id="rId10"/>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93478"/>
    <a:srgbClr val="FF66FF"/>
    <a:srgbClr val="0288AA"/>
    <a:srgbClr val="0292B0"/>
    <a:srgbClr val="BFBFBF"/>
    <a:srgbClr val="00B0F0"/>
    <a:srgbClr val="2E6CA5"/>
    <a:srgbClr val="0091D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9" autoAdjust="0"/>
    <p:restoredTop sz="95122" autoAdjust="0"/>
  </p:normalViewPr>
  <p:slideViewPr>
    <p:cSldViewPr snapToGrid="0">
      <p:cViewPr varScale="1">
        <p:scale>
          <a:sx n="81" d="100"/>
          <a:sy n="81" d="100"/>
        </p:scale>
        <p:origin x="1747" y="6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674464B-4A19-4F96-800B-FD0F4296F589}" type="datetimeFigureOut">
              <a:rPr lang="ko-KR" altLang="en-US" smtClean="0"/>
              <a:t>2022-10-24</a:t>
            </a:fld>
            <a:endParaRPr lang="ko-KR" altLang="en-US"/>
          </a:p>
        </p:txBody>
      </p:sp>
      <p:sp>
        <p:nvSpPr>
          <p:cNvPr id="4" name="바닥글 개체 틀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D008BB-D13C-4297-A4F4-60877831B9CA}" type="slidenum">
              <a:rPr lang="ko-KR" altLang="en-US" smtClean="0"/>
              <a:t>‹#›</a:t>
            </a:fld>
            <a:endParaRPr lang="ko-KR" altLang="en-US"/>
          </a:p>
        </p:txBody>
      </p:sp>
    </p:spTree>
    <p:extLst>
      <p:ext uri="{BB962C8B-B14F-4D97-AF65-F5344CB8AC3E}">
        <p14:creationId xmlns:p14="http://schemas.microsoft.com/office/powerpoint/2010/main" val="812025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36FBE4BB-792B-4942-BEBC-80EC73FF9B2B}" type="datetimeFigureOut">
              <a:rPr lang="ko-KR" altLang="en-US" smtClean="0"/>
              <a:t>2022-10-24</a:t>
            </a:fld>
            <a:endParaRPr lang="ko-KR" altLang="en-US"/>
          </a:p>
        </p:txBody>
      </p:sp>
      <p:sp>
        <p:nvSpPr>
          <p:cNvPr id="4" name="슬라이드 이미지 개체 틀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50A42923-B531-4032-8F06-0DB015624203}" type="slidenum">
              <a:rPr lang="ko-KR" altLang="en-US" smtClean="0"/>
              <a:t>‹#›</a:t>
            </a:fld>
            <a:endParaRPr lang="ko-KR" altLang="en-US"/>
          </a:p>
        </p:txBody>
      </p:sp>
    </p:spTree>
    <p:extLst>
      <p:ext uri="{BB962C8B-B14F-4D97-AF65-F5344CB8AC3E}">
        <p14:creationId xmlns:p14="http://schemas.microsoft.com/office/powerpoint/2010/main" val="149252647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2</a:t>
            </a:fld>
            <a:endParaRPr lang="ko-KR" altLang="en-US"/>
          </a:p>
        </p:txBody>
      </p:sp>
    </p:spTree>
    <p:extLst>
      <p:ext uri="{BB962C8B-B14F-4D97-AF65-F5344CB8AC3E}">
        <p14:creationId xmlns:p14="http://schemas.microsoft.com/office/powerpoint/2010/main" val="3847392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3</a:t>
            </a:fld>
            <a:endParaRPr lang="ko-KR" altLang="en-US"/>
          </a:p>
        </p:txBody>
      </p:sp>
    </p:spTree>
    <p:extLst>
      <p:ext uri="{BB962C8B-B14F-4D97-AF65-F5344CB8AC3E}">
        <p14:creationId xmlns:p14="http://schemas.microsoft.com/office/powerpoint/2010/main" val="310923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4</a:t>
            </a:fld>
            <a:endParaRPr lang="ko-KR" altLang="en-US"/>
          </a:p>
        </p:txBody>
      </p:sp>
    </p:spTree>
    <p:extLst>
      <p:ext uri="{BB962C8B-B14F-4D97-AF65-F5344CB8AC3E}">
        <p14:creationId xmlns:p14="http://schemas.microsoft.com/office/powerpoint/2010/main" val="2791940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5</a:t>
            </a:fld>
            <a:endParaRPr lang="ko-KR" altLang="en-US"/>
          </a:p>
        </p:txBody>
      </p:sp>
    </p:spTree>
    <p:extLst>
      <p:ext uri="{BB962C8B-B14F-4D97-AF65-F5344CB8AC3E}">
        <p14:creationId xmlns:p14="http://schemas.microsoft.com/office/powerpoint/2010/main" val="93434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6</a:t>
            </a:fld>
            <a:endParaRPr lang="ko-KR" altLang="en-US"/>
          </a:p>
        </p:txBody>
      </p:sp>
    </p:spTree>
    <p:extLst>
      <p:ext uri="{BB962C8B-B14F-4D97-AF65-F5344CB8AC3E}">
        <p14:creationId xmlns:p14="http://schemas.microsoft.com/office/powerpoint/2010/main" val="66113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7</a:t>
            </a:fld>
            <a:endParaRPr lang="ko-KR" altLang="en-US"/>
          </a:p>
        </p:txBody>
      </p:sp>
    </p:spTree>
    <p:extLst>
      <p:ext uri="{BB962C8B-B14F-4D97-AF65-F5344CB8AC3E}">
        <p14:creationId xmlns:p14="http://schemas.microsoft.com/office/powerpoint/2010/main" val="1136528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E4722998-9084-4BD0-8367-5A78F21F6EDB}" type="slidenum">
              <a:rPr lang="ko-KR" altLang="en-US" smtClean="0"/>
              <a:pPr>
                <a:defRPr/>
              </a:pPr>
              <a:t>8</a:t>
            </a:fld>
            <a:endParaRPr lang="ko-KR" altLang="en-US"/>
          </a:p>
        </p:txBody>
      </p:sp>
    </p:spTree>
    <p:extLst>
      <p:ext uri="{BB962C8B-B14F-4D97-AF65-F5344CB8AC3E}">
        <p14:creationId xmlns:p14="http://schemas.microsoft.com/office/powerpoint/2010/main" val="3025370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97283"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a:p>
        </p:txBody>
      </p:sp>
      <p:sp>
        <p:nvSpPr>
          <p:cNvPr id="9830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D55D8B-8BFB-4BE6-93D6-E1CE051B530F}" type="slidenum">
              <a:rPr lang="ko-KR" altLang="en-US" smtClean="0"/>
              <a:pPr fontAlgn="base">
                <a:spcBef>
                  <a:spcPct val="0"/>
                </a:spcBef>
                <a:spcAft>
                  <a:spcPct val="0"/>
                </a:spcAft>
                <a:defRPr/>
              </a:pPr>
              <a:t>9</a:t>
            </a:fld>
            <a:endParaRPr lang="ko-KR" altLang="en-US"/>
          </a:p>
        </p:txBody>
      </p:sp>
    </p:spTree>
    <p:extLst>
      <p:ext uri="{BB962C8B-B14F-4D97-AF65-F5344CB8AC3E}">
        <p14:creationId xmlns:p14="http://schemas.microsoft.com/office/powerpoint/2010/main" val="314854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E78641C5-3217-49D1-A6DD-0D65DD74BD42}"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9381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F8643DCA-9D2B-4D09-A487-7B2353DB602C}"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3165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640DF39-3C7F-453B-B9AF-FC9E34668ED8}"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53892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CE69DF7E-077C-4AEE-AC14-B43612681E8E}"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3786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A454659-FE83-48BF-9CC8-6FAA50332367}"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20707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69FA3FF-6A06-4565-A8E6-2EDF2A57E2D6}"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7651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C42CC460-1B87-4F56-B85D-3393CC1D3D3A}"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ko-KR"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4443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AE0188D-B253-4924-9163-30AA71FDC5EA}"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ko-KR"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18984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CDEFF-AB82-4F33-A89C-ECE0052A5E68}"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ko-KR"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47462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7ADC81DD-E016-4F56-9C1B-C18F8A0E93AB}"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5915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492BFE5D-D39F-45E8-BF88-2CBBD4B81377}"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04567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F195A-2C48-4080-99B2-B1AEC1B2BB4C}"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418913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1" y="262716"/>
            <a:ext cx="8872903" cy="606669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18697" y="1434932"/>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56797" y="3296062"/>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720953" y="1556733"/>
            <a:ext cx="8042540" cy="1569660"/>
          </a:xfrm>
          <a:prstGeom prst="rect">
            <a:avLst/>
          </a:prstGeom>
        </p:spPr>
        <p:txBody>
          <a:bodyPr wrap="square">
            <a:spAutoFit/>
          </a:bodyPr>
          <a:lstStyle/>
          <a:p>
            <a:pPr algn="ctr"/>
            <a:r>
              <a:rPr lang="en-US" altLang="ko-KR" sz="3200" b="1" dirty="0">
                <a:solidFill>
                  <a:schemeClr val="bg1"/>
                </a:solidFill>
                <a:latin typeface="+mn-ea"/>
              </a:rPr>
              <a:t>Sharing Economy </a:t>
            </a:r>
          </a:p>
          <a:p>
            <a:pPr algn="ctr"/>
            <a:r>
              <a:rPr lang="en-US" altLang="ko-KR" sz="3200" b="1" dirty="0">
                <a:solidFill>
                  <a:srgbClr val="00B0F0"/>
                </a:solidFill>
                <a:latin typeface="+mn-ea"/>
              </a:rPr>
              <a:t>and </a:t>
            </a:r>
          </a:p>
          <a:p>
            <a:pPr algn="ctr"/>
            <a:r>
              <a:rPr lang="en-US" altLang="ko-KR" sz="3200" b="1" dirty="0">
                <a:solidFill>
                  <a:srgbClr val="FF66FF"/>
                </a:solidFill>
                <a:latin typeface="+mn-ea"/>
              </a:rPr>
              <a:t>Subscription Economy</a:t>
            </a:r>
          </a:p>
        </p:txBody>
      </p:sp>
    </p:spTree>
    <p:extLst>
      <p:ext uri="{BB962C8B-B14F-4D97-AF65-F5344CB8AC3E}">
        <p14:creationId xmlns:p14="http://schemas.microsoft.com/office/powerpoint/2010/main" val="2703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1. Sharing</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Economy</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pic>
        <p:nvPicPr>
          <p:cNvPr id="1028" name="Picture 4" descr="몸집 키우는 국내 공유경제 - 시사저널e - 온라인 저널리즘의 미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15" y="1655483"/>
            <a:ext cx="6473825" cy="392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6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1. Sharing</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Economy</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sp>
        <p:nvSpPr>
          <p:cNvPr id="2" name="TextBox 1"/>
          <p:cNvSpPr txBox="1"/>
          <p:nvPr/>
        </p:nvSpPr>
        <p:spPr>
          <a:xfrm>
            <a:off x="351891" y="886210"/>
            <a:ext cx="8440217" cy="5016758"/>
          </a:xfrm>
          <a:prstGeom prst="rect">
            <a:avLst/>
          </a:prstGeom>
          <a:noFill/>
        </p:spPr>
        <p:txBody>
          <a:bodyPr wrap="square" rtlCol="0">
            <a:spAutoFit/>
          </a:bodyPr>
          <a:lstStyle/>
          <a:p>
            <a:pPr marL="285750" indent="-285750" algn="just">
              <a:buFont typeface="Arial" panose="020B0604020202020204" pitchFamily="34" charset="0"/>
              <a:buChar char="•"/>
            </a:pPr>
            <a:r>
              <a:rPr lang="en-US" altLang="ko-KR" sz="1600" dirty="0">
                <a:latin typeface="+mn-ea"/>
              </a:rPr>
              <a:t>It refers to economic activities by recognizing the concept of borrowing and borrowing goods from each other rather than owning them</a:t>
            </a:r>
          </a:p>
          <a:p>
            <a:pPr marL="285750" indent="-285750" algn="just">
              <a:buFont typeface="Arial" panose="020B0604020202020204" pitchFamily="34" charset="0"/>
              <a:buChar char="•"/>
            </a:pPr>
            <a:endParaRPr lang="en-US" altLang="ko-KR" sz="1600" dirty="0">
              <a:latin typeface="+mn-ea"/>
            </a:endParaRPr>
          </a:p>
          <a:p>
            <a:pPr marL="285750" indent="-285750" algn="just">
              <a:buFont typeface="Arial" panose="020B0604020202020204" pitchFamily="34" charset="0"/>
              <a:buChar char="•"/>
            </a:pPr>
            <a:r>
              <a:rPr lang="en-US" altLang="ko-KR" sz="1600" dirty="0">
                <a:latin typeface="+mn-ea"/>
              </a:rPr>
              <a:t>The sharing economy includes both tangible and intangible types, and can be broadly classified into three categories: 1) sharing, 2) barter, and 3) cooperative community according to the type of transaction. Car-sharing is a typical example of sharing in a way that users can use products or services without owning them. Barter is a method of redistributing goods that are not needed to those who need them. </a:t>
            </a:r>
          </a:p>
          <a:p>
            <a:pPr marL="285750" indent="-285750" algn="just">
              <a:buFont typeface="Arial" panose="020B0604020202020204" pitchFamily="34" charset="0"/>
              <a:buChar char="•"/>
            </a:pPr>
            <a:endParaRPr lang="en-US" altLang="ko-KR" sz="1600" dirty="0">
              <a:latin typeface="+mn-ea"/>
            </a:endParaRPr>
          </a:p>
          <a:p>
            <a:pPr marL="285750" indent="-285750" algn="just">
              <a:buFont typeface="Arial" panose="020B0604020202020204" pitchFamily="34" charset="0"/>
              <a:buChar char="•"/>
            </a:pPr>
            <a:r>
              <a:rPr lang="en-US" altLang="ko-KR" sz="1600" dirty="0">
                <a:latin typeface="+mn-ea"/>
              </a:rPr>
              <a:t>Finally, collaborative communities deal with both tangible and intangible resources in a way through collaboration between users within a particular community. </a:t>
            </a:r>
            <a:r>
              <a:rPr lang="en-US" altLang="ko-KR" sz="1600" dirty="0" err="1">
                <a:latin typeface="+mn-ea"/>
              </a:rPr>
              <a:t>AirBnB</a:t>
            </a:r>
            <a:r>
              <a:rPr lang="en-US" altLang="ko-KR" sz="1600" dirty="0">
                <a:latin typeface="+mn-ea"/>
              </a:rPr>
              <a:t>, which provides its own space to travelers, and </a:t>
            </a:r>
            <a:r>
              <a:rPr lang="en-US" altLang="ko-KR" sz="1600" dirty="0" err="1">
                <a:latin typeface="+mn-ea"/>
              </a:rPr>
              <a:t>Wizdom</a:t>
            </a:r>
            <a:r>
              <a:rPr lang="en-US" altLang="ko-KR" sz="1600" dirty="0">
                <a:latin typeface="+mn-ea"/>
              </a:rPr>
              <a:t>, a knowledge sharing platform, are well-known cooperative community sharing economies.</a:t>
            </a:r>
          </a:p>
          <a:p>
            <a:pPr marL="285750" indent="-285750" algn="just">
              <a:buFont typeface="Arial" panose="020B0604020202020204" pitchFamily="34" charset="0"/>
              <a:buChar char="•"/>
            </a:pPr>
            <a:endParaRPr lang="en-US" altLang="ko-KR" sz="1600" dirty="0">
              <a:latin typeface="+mn-ea"/>
            </a:endParaRPr>
          </a:p>
          <a:p>
            <a:pPr marL="285750" indent="-285750" algn="just">
              <a:buFont typeface="Arial" panose="020B0604020202020204" pitchFamily="34" charset="0"/>
              <a:buChar char="•"/>
            </a:pPr>
            <a:r>
              <a:rPr lang="en-US" altLang="ko-KR" sz="1600" dirty="0">
                <a:latin typeface="+mn-ea"/>
              </a:rPr>
              <a:t>The sharing economy aims for a win-win structure that benefits users, intermediaries, and society as a whole. For example, while incumbent companies operate separately from the profits earned through product production and sales, and social return, in the sharing economy, not only the parties to the transaction can benefit, but the transaction itself can save resources and solve environmental problems. to contribute to society as a whole.</a:t>
            </a:r>
          </a:p>
        </p:txBody>
      </p:sp>
    </p:spTree>
    <p:extLst>
      <p:ext uri="{BB962C8B-B14F-4D97-AF65-F5344CB8AC3E}">
        <p14:creationId xmlns:p14="http://schemas.microsoft.com/office/powerpoint/2010/main" val="1944867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 Subscription</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Economy</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pic>
        <p:nvPicPr>
          <p:cNvPr id="1026" name="Picture 2" descr="구독경제(Subscription Economy) 전성시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434" y="1642303"/>
            <a:ext cx="6236043" cy="374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950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 Subscription</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Economy</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sp>
        <p:nvSpPr>
          <p:cNvPr id="2" name="TextBox 1"/>
          <p:cNvSpPr txBox="1"/>
          <p:nvPr/>
        </p:nvSpPr>
        <p:spPr>
          <a:xfrm>
            <a:off x="366681" y="1097225"/>
            <a:ext cx="8440217" cy="4524315"/>
          </a:xfrm>
          <a:prstGeom prst="rect">
            <a:avLst/>
          </a:prstGeom>
          <a:noFill/>
        </p:spPr>
        <p:txBody>
          <a:bodyPr wrap="square" rtlCol="0">
            <a:spAutoFit/>
          </a:bodyPr>
          <a:lstStyle/>
          <a:p>
            <a:pPr marL="285750" indent="-285750" algn="just">
              <a:buFont typeface="Wingdings" panose="05000000000000000000" pitchFamily="2" charset="2"/>
              <a:buChar char="v"/>
            </a:pPr>
            <a:r>
              <a:rPr lang="en-US" altLang="ko-KR" sz="1600" dirty="0">
                <a:solidFill>
                  <a:srgbClr val="0000FF"/>
                </a:solidFill>
                <a:latin typeface="+mn-ea"/>
              </a:rPr>
              <a:t>Background</a:t>
            </a:r>
          </a:p>
          <a:p>
            <a:pPr marL="742950" lvl="1" indent="-285750" algn="just">
              <a:buFont typeface="Wingdings" panose="05000000000000000000" pitchFamily="2" charset="2"/>
              <a:buChar char="ü"/>
            </a:pPr>
            <a:r>
              <a:rPr lang="en-US" altLang="ko-KR" sz="1600" dirty="0">
                <a:latin typeface="+mn-ea"/>
              </a:rPr>
              <a:t>The big axis driving the economy is the rapid shift from ownership to sharing and from sharing to subscription.</a:t>
            </a:r>
          </a:p>
          <a:p>
            <a:pPr marL="285750" indent="-285750" algn="just">
              <a:buFont typeface="Wingdings" panose="05000000000000000000" pitchFamily="2" charset="2"/>
              <a:buChar char="v"/>
            </a:pPr>
            <a:endParaRPr lang="en-US" altLang="ko-KR" sz="1600" dirty="0">
              <a:latin typeface="+mn-ea"/>
            </a:endParaRPr>
          </a:p>
          <a:p>
            <a:pPr marL="285750" indent="-285750" algn="just">
              <a:buFont typeface="Wingdings" panose="05000000000000000000" pitchFamily="2" charset="2"/>
              <a:buChar char="v"/>
            </a:pPr>
            <a:r>
              <a:rPr lang="en-US" altLang="ko-KR" sz="1600" dirty="0">
                <a:solidFill>
                  <a:srgbClr val="0000FF"/>
                </a:solidFill>
                <a:latin typeface="+mn-ea"/>
              </a:rPr>
              <a:t>Definition and Scope</a:t>
            </a:r>
          </a:p>
          <a:p>
            <a:pPr marL="742950" lvl="1" indent="-285750" algn="just">
              <a:buFont typeface="Wingdings" panose="05000000000000000000" pitchFamily="2" charset="2"/>
              <a:buChar char="ü"/>
            </a:pPr>
            <a:r>
              <a:rPr lang="en-US" altLang="ko-KR" sz="1600" dirty="0">
                <a:latin typeface="+mn-ea"/>
              </a:rPr>
              <a:t>It refers to a new concept distribution service in which a supplier periodically provides a product or service that a user wants by paying a certain amount. A typical example is a service that allows you to receive and use daily necessities or clothing for a certain amount of money or to use various types of vehicles</a:t>
            </a:r>
          </a:p>
          <a:p>
            <a:pPr marL="285750" indent="-285750" algn="just">
              <a:buFont typeface="Arial" panose="020B0604020202020204" pitchFamily="34" charset="0"/>
              <a:buChar char="•"/>
            </a:pPr>
            <a:endParaRPr lang="en-US" altLang="ko-KR" sz="1600" dirty="0">
              <a:latin typeface="+mn-ea"/>
            </a:endParaRPr>
          </a:p>
          <a:p>
            <a:pPr marL="742950" lvl="1" indent="-285750" algn="just">
              <a:buFont typeface="Wingdings" panose="05000000000000000000" pitchFamily="2" charset="2"/>
              <a:buChar char="ü"/>
            </a:pPr>
            <a:r>
              <a:rPr lang="en-US" altLang="ko-KR" sz="1600" dirty="0">
                <a:latin typeface="+mn-ea"/>
              </a:rPr>
              <a:t>In Korea, it started to be introduced around the 2010s, and in the beginning, cosmetics were mainly used, but service items are gradually diversifying into household goods, home shopping, food and beverage, and luxury clothing. Recently, there has even been a service that allows you to choose and change the vehicle you want out of a set number of vehicles by paying a certain amount each month</a:t>
            </a:r>
          </a:p>
          <a:p>
            <a:pPr marL="742950" lvl="1" indent="-285750" algn="just">
              <a:buFont typeface="Wingdings" panose="05000000000000000000" pitchFamily="2" charset="2"/>
              <a:buChar char="ü"/>
            </a:pPr>
            <a:endParaRPr lang="en-US" altLang="ko-KR" sz="1600" dirty="0">
              <a:latin typeface="+mn-ea"/>
            </a:endParaRPr>
          </a:p>
          <a:p>
            <a:pPr marL="285750" indent="-285750" algn="just">
              <a:buFont typeface="Wingdings" panose="05000000000000000000" pitchFamily="2" charset="2"/>
              <a:buChar char="v"/>
            </a:pPr>
            <a:r>
              <a:rPr lang="en-US" altLang="ko-KR" sz="1600" dirty="0">
                <a:solidFill>
                  <a:srgbClr val="0000FF"/>
                </a:solidFill>
                <a:latin typeface="+mn-ea"/>
              </a:rPr>
              <a:t>What is the key to customer-customized subscription service ?</a:t>
            </a:r>
          </a:p>
        </p:txBody>
      </p:sp>
    </p:spTree>
    <p:extLst>
      <p:ext uri="{BB962C8B-B14F-4D97-AF65-F5344CB8AC3E}">
        <p14:creationId xmlns:p14="http://schemas.microsoft.com/office/powerpoint/2010/main" val="94634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 Subscription</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Economy</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sp>
        <p:nvSpPr>
          <p:cNvPr id="2" name="TextBox 1"/>
          <p:cNvSpPr txBox="1"/>
          <p:nvPr/>
        </p:nvSpPr>
        <p:spPr>
          <a:xfrm>
            <a:off x="398619" y="1241315"/>
            <a:ext cx="8440217" cy="3785652"/>
          </a:xfrm>
          <a:prstGeom prst="rect">
            <a:avLst/>
          </a:prstGeom>
          <a:noFill/>
        </p:spPr>
        <p:txBody>
          <a:bodyPr wrap="square" rtlCol="0">
            <a:spAutoFit/>
          </a:bodyPr>
          <a:lstStyle/>
          <a:p>
            <a:pPr marL="285750" indent="-285750" algn="just">
              <a:buFont typeface="Wingdings" panose="05000000000000000000" pitchFamily="2" charset="2"/>
              <a:buChar char="v"/>
            </a:pPr>
            <a:r>
              <a:rPr lang="en-US" altLang="ko-KR" sz="1600" dirty="0">
                <a:latin typeface="+mn-ea"/>
              </a:rPr>
              <a:t>Model and Type</a:t>
            </a:r>
          </a:p>
          <a:p>
            <a:pPr marL="285750" indent="-285750" algn="just">
              <a:buFont typeface="Wingdings" panose="05000000000000000000" pitchFamily="2" charset="2"/>
              <a:buChar char="v"/>
            </a:pPr>
            <a:endParaRPr lang="en-US" altLang="ko-KR" sz="1600" dirty="0">
              <a:latin typeface="+mn-ea"/>
            </a:endParaRPr>
          </a:p>
          <a:p>
            <a:pPr marL="742950" lvl="1" indent="-285750" algn="just">
              <a:buFont typeface="Wingdings" panose="05000000000000000000" pitchFamily="2" charset="2"/>
              <a:buChar char="ü"/>
            </a:pPr>
            <a:r>
              <a:rPr lang="en-US" altLang="ko-KR" sz="1600" dirty="0">
                <a:latin typeface="+mn-ea"/>
              </a:rPr>
              <a:t> Unlimited (Netflix model)</a:t>
            </a:r>
          </a:p>
          <a:p>
            <a:pPr marL="742950" lvl="1" indent="-285750" algn="just">
              <a:buFont typeface="Wingdings" panose="05000000000000000000" pitchFamily="2" charset="2"/>
              <a:buChar char="ü"/>
            </a:pPr>
            <a:r>
              <a:rPr lang="en-US" altLang="ko-KR" sz="1600" dirty="0">
                <a:latin typeface="+mn-ea"/>
              </a:rPr>
              <a:t> Regular delivery type</a:t>
            </a:r>
          </a:p>
          <a:p>
            <a:pPr marL="742950" lvl="1" indent="-285750" algn="just">
              <a:buFont typeface="Wingdings" panose="05000000000000000000" pitchFamily="2" charset="2"/>
              <a:buChar char="ü"/>
            </a:pPr>
            <a:r>
              <a:rPr lang="en-US" altLang="ko-KR" sz="1600" dirty="0">
                <a:latin typeface="+mn-ea"/>
              </a:rPr>
              <a:t> Rental type (water purifier model)</a:t>
            </a:r>
          </a:p>
          <a:p>
            <a:pPr lvl="1" algn="just"/>
            <a:endParaRPr lang="en-US" altLang="ko-KR" sz="1600" dirty="0">
              <a:latin typeface="+mn-ea"/>
            </a:endParaRPr>
          </a:p>
          <a:p>
            <a:pPr marL="285750" indent="-285750" algn="just">
              <a:buFont typeface="Wingdings" panose="05000000000000000000" pitchFamily="2" charset="2"/>
              <a:buChar char="v"/>
            </a:pPr>
            <a:r>
              <a:rPr lang="en-US" altLang="ko-KR" sz="1600" dirty="0">
                <a:latin typeface="+mn-ea"/>
              </a:rPr>
              <a:t>Effect of Subscription Economy</a:t>
            </a:r>
          </a:p>
          <a:p>
            <a:pPr marL="285750" indent="-285750" algn="just">
              <a:buFont typeface="Arial" panose="020B0604020202020204" pitchFamily="34" charset="0"/>
              <a:buChar char="•"/>
            </a:pPr>
            <a:endParaRPr lang="en-US" altLang="ko-KR" sz="1600" dirty="0">
              <a:latin typeface="+mn-ea"/>
            </a:endParaRPr>
          </a:p>
          <a:p>
            <a:pPr marL="742950" lvl="1" indent="-285750" algn="just">
              <a:buFont typeface="Wingdings" panose="05000000000000000000" pitchFamily="2" charset="2"/>
              <a:buChar char="ü"/>
            </a:pPr>
            <a:r>
              <a:rPr lang="en-US" altLang="ko-KR" sz="1600" dirty="0">
                <a:latin typeface="+mn-ea"/>
              </a:rPr>
              <a:t>From the consumer's point of view, a purchasing manager with specialized knowledge selects and delivers excellent products on behalf of consumers, saving time spent choosing products. In addition, from the supplier's point of view, it has the advantage of being able to fully enjoy the effect of promoting its products and understanding the needs of users more easily. For this reason, the subscription economy is in the spotlight as an economic model following the sharing economy.</a:t>
            </a:r>
          </a:p>
        </p:txBody>
      </p:sp>
    </p:spTree>
    <p:extLst>
      <p:ext uri="{BB962C8B-B14F-4D97-AF65-F5344CB8AC3E}">
        <p14:creationId xmlns:p14="http://schemas.microsoft.com/office/powerpoint/2010/main" val="106448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544221"/>
            <a:ext cx="9047884" cy="6385513"/>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w="28575">
              <a:solidFill>
                <a:schemeClr val="tx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w="28575">
              <a:solidFill>
                <a:schemeClr val="tx1"/>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2. Subscription</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Economy</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pic>
        <p:nvPicPr>
          <p:cNvPr id="2050" name="Picture 2" descr="MT리포트] &amp;#39;소유&amp;#39;도 &amp;#39;공유&amp;#39;도 싫다... 난 구독하며 산다 - 머니투데이"/>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97" y="1602380"/>
            <a:ext cx="5011834" cy="34671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구독경제 3.0 시대 2023년 전 세계 기업 75%가 구독 서비스 제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6807" y="1602380"/>
            <a:ext cx="3147647" cy="3467100"/>
          </a:xfrm>
          <a:prstGeom prst="rect">
            <a:avLst/>
          </a:prstGeom>
          <a:noFill/>
          <a:ln w="38100">
            <a:solidFill>
              <a:srgbClr val="693478"/>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449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323528" y="1340768"/>
            <a:ext cx="8437014" cy="4902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ea"/>
            </a:endParaRPr>
          </a:p>
        </p:txBody>
      </p:sp>
      <p:sp>
        <p:nvSpPr>
          <p:cNvPr id="22" name="모서리가 둥근 직사각형 21"/>
          <p:cNvSpPr/>
          <p:nvPr/>
        </p:nvSpPr>
        <p:spPr>
          <a:xfrm flipV="1">
            <a:off x="-1" y="757555"/>
            <a:ext cx="8567589" cy="45719"/>
          </a:xfrm>
          <a:prstGeom prst="roundRect">
            <a:avLst>
              <a:gd name="adj" fmla="val 34953"/>
            </a:avLst>
          </a:prstGeom>
          <a:gradFill>
            <a:gsLst>
              <a:gs pos="13000">
                <a:srgbClr val="1F029A"/>
              </a:gs>
              <a:gs pos="50000">
                <a:schemeClr val="accent1">
                  <a:tint val="44500"/>
                  <a:satMod val="160000"/>
                </a:schemeClr>
              </a:gs>
              <a:gs pos="100000">
                <a:schemeClr val="accent1">
                  <a:tint val="23500"/>
                  <a:satMod val="16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050"/>
          </a:p>
        </p:txBody>
      </p:sp>
      <p:sp>
        <p:nvSpPr>
          <p:cNvPr id="23" name="직사각형 22"/>
          <p:cNvSpPr/>
          <p:nvPr/>
        </p:nvSpPr>
        <p:spPr>
          <a:xfrm>
            <a:off x="76290" y="265409"/>
            <a:ext cx="8512138" cy="461665"/>
          </a:xfrm>
          <a:prstGeom prst="rect">
            <a:avLst/>
          </a:prstGeom>
        </p:spPr>
        <p:txBody>
          <a:bodyPr wrap="none">
            <a:spAutoFit/>
          </a:bodyPr>
          <a:lstStyle/>
          <a:p>
            <a:pPr fontAlgn="auto">
              <a:spcBef>
                <a:spcPts val="0"/>
              </a:spcBef>
              <a:spcAft>
                <a:spcPts val="0"/>
              </a:spcAft>
              <a:defRPr/>
            </a:pPr>
            <a:r>
              <a:rPr lang="en-US" altLang="ko-KR" sz="2400" b="1" dirty="0">
                <a:solidFill>
                  <a:srgbClr val="FF0000"/>
                </a:solidFill>
                <a:latin typeface="+mn-ea"/>
              </a:rPr>
              <a:t>3</a:t>
            </a:r>
            <a:r>
              <a:rPr lang="en-US" altLang="ko-KR" sz="2400" b="1" dirty="0">
                <a:solidFill>
                  <a:srgbClr val="FF0000"/>
                </a:solidFill>
                <a:latin typeface="+mn-ea"/>
                <a:ea typeface="+mn-ea"/>
              </a:rPr>
              <a:t>. Principles</a:t>
            </a:r>
            <a:r>
              <a:rPr lang="en-US" altLang="ko-KR" sz="1600" dirty="0">
                <a:latin typeface="+mn-ea"/>
                <a:ea typeface="+mn-ea"/>
              </a:rPr>
              <a:t> of operation of core IT technologies in the 4</a:t>
            </a:r>
            <a:r>
              <a:rPr lang="en-US" altLang="ko-KR" sz="1600" baseline="30000" dirty="0">
                <a:latin typeface="+mn-ea"/>
                <a:ea typeface="+mn-ea"/>
              </a:rPr>
              <a:t>th</a:t>
            </a:r>
            <a:r>
              <a:rPr lang="en-US" altLang="ko-KR" sz="1600" dirty="0">
                <a:latin typeface="+mn-ea"/>
                <a:ea typeface="+mn-ea"/>
              </a:rPr>
              <a:t> industrial environment</a:t>
            </a:r>
          </a:p>
        </p:txBody>
      </p:sp>
      <p:sp>
        <p:nvSpPr>
          <p:cNvPr id="6" name="모서리가 둥근 직사각형 5"/>
          <p:cNvSpPr/>
          <p:nvPr/>
        </p:nvSpPr>
        <p:spPr>
          <a:xfrm>
            <a:off x="467544" y="1947296"/>
            <a:ext cx="1727430" cy="3414887"/>
          </a:xfrm>
          <a:prstGeom prst="roundRect">
            <a:avLst>
              <a:gd name="adj" fmla="val 454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R" altLang="en-US" sz="1600" b="1"/>
          </a:p>
        </p:txBody>
      </p:sp>
      <p:sp>
        <p:nvSpPr>
          <p:cNvPr id="7" name="모서리가 둥근 직사각형 6"/>
          <p:cNvSpPr/>
          <p:nvPr/>
        </p:nvSpPr>
        <p:spPr>
          <a:xfrm>
            <a:off x="467544" y="1930471"/>
            <a:ext cx="1727430" cy="807630"/>
          </a:xfrm>
          <a:prstGeom prst="roundRect">
            <a:avLst>
              <a:gd name="adj" fmla="val 8334"/>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ko-KR" b="1" dirty="0" err="1">
                <a:solidFill>
                  <a:schemeClr val="tx1"/>
                </a:solidFill>
              </a:rPr>
              <a:t>IoT</a:t>
            </a:r>
            <a:r>
              <a:rPr kumimoji="1" lang="en-US" altLang="ko-KR" b="1" dirty="0">
                <a:solidFill>
                  <a:schemeClr val="tx1"/>
                </a:solidFill>
              </a:rPr>
              <a:t>(E)</a:t>
            </a:r>
          </a:p>
          <a:p>
            <a:pPr algn="ctr"/>
            <a:r>
              <a:rPr kumimoji="1" lang="en-US" altLang="ko-KR" sz="1100" b="1" dirty="0"/>
              <a:t>Internet of Things(Everything</a:t>
            </a:r>
            <a:r>
              <a:rPr kumimoji="1" lang="en-US" altLang="ko-KR" sz="1000" b="1" dirty="0"/>
              <a:t>)</a:t>
            </a:r>
            <a:endParaRPr kumimoji="1" lang="en-US" altLang="ko-KR" sz="1600" b="1" dirty="0"/>
          </a:p>
        </p:txBody>
      </p:sp>
      <p:sp>
        <p:nvSpPr>
          <p:cNvPr id="9" name="모서리가 둥근 직사각형 8"/>
          <p:cNvSpPr/>
          <p:nvPr/>
        </p:nvSpPr>
        <p:spPr>
          <a:xfrm>
            <a:off x="2862390" y="4145488"/>
            <a:ext cx="1079644" cy="560854"/>
          </a:xfrm>
          <a:prstGeom prst="roundRect">
            <a:avLst>
              <a:gd name="adj" fmla="val 8334"/>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ko-KR" sz="1400" b="1" dirty="0"/>
              <a:t>Big Data</a:t>
            </a:r>
            <a:endParaRPr kumimoji="1" lang="ko-KR" altLang="en-US" sz="1400" b="1" dirty="0"/>
          </a:p>
        </p:txBody>
      </p:sp>
      <p:sp>
        <p:nvSpPr>
          <p:cNvPr id="10" name="모서리가 둥근 직사각형 9"/>
          <p:cNvSpPr/>
          <p:nvPr/>
        </p:nvSpPr>
        <p:spPr>
          <a:xfrm>
            <a:off x="6841647" y="1947296"/>
            <a:ext cx="1727430" cy="3414887"/>
          </a:xfrm>
          <a:prstGeom prst="roundRect">
            <a:avLst>
              <a:gd name="adj" fmla="val 4925"/>
            </a:avLst>
          </a:prstGeom>
          <a:solidFill>
            <a:srgbClr val="00B050"/>
          </a:solidFill>
          <a:ln>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ko-KR" sz="2400" b="1" dirty="0" err="1"/>
              <a:t>O</a:t>
            </a:r>
            <a:r>
              <a:rPr kumimoji="1" lang="en-US" altLang="ko-KR" sz="2000" b="1" dirty="0" err="1">
                <a:solidFill>
                  <a:srgbClr val="FF0000"/>
                </a:solidFill>
              </a:rPr>
              <a:t>2</a:t>
            </a:r>
            <a:r>
              <a:rPr kumimoji="1" lang="en-US" altLang="ko-KR" sz="2400" b="1" dirty="0" err="1"/>
              <a:t>O</a:t>
            </a:r>
            <a:endParaRPr kumimoji="1" lang="en-US" altLang="ko-KR" sz="2400" b="1" dirty="0"/>
          </a:p>
          <a:p>
            <a:pPr algn="ctr"/>
            <a:endParaRPr lang="en-US" altLang="ko-KR" sz="1600" b="1" dirty="0"/>
          </a:p>
          <a:p>
            <a:pPr algn="ctr"/>
            <a:endParaRPr kumimoji="1" lang="en-US" altLang="ko-KR" sz="1600" b="1" dirty="0"/>
          </a:p>
          <a:p>
            <a:pPr algn="ctr"/>
            <a:endParaRPr kumimoji="1" lang="en-US" altLang="ko-KR" sz="1600" b="1" dirty="0"/>
          </a:p>
          <a:p>
            <a:pPr algn="ctr"/>
            <a:endParaRPr kumimoji="1" lang="en-US" altLang="ko-KR" sz="1600" b="1" dirty="0"/>
          </a:p>
          <a:p>
            <a:pPr algn="ctr"/>
            <a:endParaRPr kumimoji="1" lang="en-US" altLang="ko-KR" sz="1600" b="1" dirty="0"/>
          </a:p>
          <a:p>
            <a:pPr algn="ctr"/>
            <a:endParaRPr kumimoji="1" lang="en-US" altLang="ko-KR" sz="1600" b="1" dirty="0"/>
          </a:p>
          <a:p>
            <a:pPr algn="ctr"/>
            <a:endParaRPr kumimoji="1" lang="en-US" altLang="ko-KR" sz="1600" b="1" dirty="0"/>
          </a:p>
          <a:p>
            <a:pPr algn="ctr"/>
            <a:endParaRPr kumimoji="1" lang="en-US" altLang="ko-KR" sz="1600" b="1" dirty="0"/>
          </a:p>
          <a:p>
            <a:pPr algn="ctr"/>
            <a:endParaRPr kumimoji="1" lang="en-US" altLang="ko-KR" sz="1600" b="1" dirty="0"/>
          </a:p>
          <a:p>
            <a:pPr algn="ctr"/>
            <a:endParaRPr kumimoji="1" lang="en-US" altLang="ko-KR" sz="1600" b="1" dirty="0"/>
          </a:p>
          <a:p>
            <a:pPr algn="ctr"/>
            <a:endParaRPr kumimoji="1" lang="en-US" altLang="ko-KR" sz="1600" b="1" dirty="0"/>
          </a:p>
        </p:txBody>
      </p:sp>
      <p:grpSp>
        <p:nvGrpSpPr>
          <p:cNvPr id="13" name="그룹 12"/>
          <p:cNvGrpSpPr/>
          <p:nvPr/>
        </p:nvGrpSpPr>
        <p:grpSpPr>
          <a:xfrm>
            <a:off x="2273493" y="3054627"/>
            <a:ext cx="510377" cy="241167"/>
            <a:chOff x="3294888" y="2002536"/>
            <a:chExt cx="554736" cy="262128"/>
          </a:xfrm>
        </p:grpSpPr>
        <p:cxnSp>
          <p:nvCxnSpPr>
            <p:cNvPr id="56" name="직선 화살표 연결선 55"/>
            <p:cNvCxnSpPr/>
            <p:nvPr/>
          </p:nvCxnSpPr>
          <p:spPr>
            <a:xfrm>
              <a:off x="3294888" y="2002536"/>
              <a:ext cx="554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p:nvPr/>
          </p:nvCxnSpPr>
          <p:spPr>
            <a:xfrm>
              <a:off x="3294888" y="2133600"/>
              <a:ext cx="554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p:nvPr/>
          </p:nvCxnSpPr>
          <p:spPr>
            <a:xfrm>
              <a:off x="3294888" y="2264664"/>
              <a:ext cx="554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그룹 13"/>
          <p:cNvGrpSpPr/>
          <p:nvPr/>
        </p:nvGrpSpPr>
        <p:grpSpPr>
          <a:xfrm>
            <a:off x="2273493" y="4305331"/>
            <a:ext cx="510377" cy="241167"/>
            <a:chOff x="3294888" y="2002536"/>
            <a:chExt cx="554736" cy="262128"/>
          </a:xfrm>
        </p:grpSpPr>
        <p:cxnSp>
          <p:nvCxnSpPr>
            <p:cNvPr id="53" name="직선 화살표 연결선 52"/>
            <p:cNvCxnSpPr/>
            <p:nvPr/>
          </p:nvCxnSpPr>
          <p:spPr>
            <a:xfrm>
              <a:off x="3294888" y="2002536"/>
              <a:ext cx="554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p:nvPr/>
          </p:nvCxnSpPr>
          <p:spPr>
            <a:xfrm>
              <a:off x="3294888" y="2133600"/>
              <a:ext cx="554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직선 화살표 연결선 54"/>
            <p:cNvCxnSpPr/>
            <p:nvPr/>
          </p:nvCxnSpPr>
          <p:spPr>
            <a:xfrm>
              <a:off x="3294888" y="2264664"/>
              <a:ext cx="554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그룹 14"/>
          <p:cNvGrpSpPr/>
          <p:nvPr/>
        </p:nvGrpSpPr>
        <p:grpSpPr>
          <a:xfrm>
            <a:off x="4020553" y="4305331"/>
            <a:ext cx="510377" cy="241167"/>
            <a:chOff x="3294888" y="2002536"/>
            <a:chExt cx="554736" cy="262128"/>
          </a:xfrm>
        </p:grpSpPr>
        <p:cxnSp>
          <p:nvCxnSpPr>
            <p:cNvPr id="50" name="직선 화살표 연결선 49"/>
            <p:cNvCxnSpPr/>
            <p:nvPr/>
          </p:nvCxnSpPr>
          <p:spPr>
            <a:xfrm>
              <a:off x="3294888" y="2002536"/>
              <a:ext cx="554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3294888" y="2133600"/>
              <a:ext cx="554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3294888" y="2264664"/>
              <a:ext cx="554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그룹 15"/>
          <p:cNvGrpSpPr/>
          <p:nvPr/>
        </p:nvGrpSpPr>
        <p:grpSpPr>
          <a:xfrm>
            <a:off x="6238730" y="3850015"/>
            <a:ext cx="510377" cy="241167"/>
            <a:chOff x="3294888" y="2002536"/>
            <a:chExt cx="554736" cy="262128"/>
          </a:xfrm>
        </p:grpSpPr>
        <p:cxnSp>
          <p:nvCxnSpPr>
            <p:cNvPr id="47" name="직선 화살표 연결선 46"/>
            <p:cNvCxnSpPr/>
            <p:nvPr/>
          </p:nvCxnSpPr>
          <p:spPr>
            <a:xfrm>
              <a:off x="3294888" y="2002536"/>
              <a:ext cx="55473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p:nvPr/>
          </p:nvCxnSpPr>
          <p:spPr>
            <a:xfrm>
              <a:off x="3294888" y="2133600"/>
              <a:ext cx="55473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직선 화살표 연결선 48"/>
            <p:cNvCxnSpPr/>
            <p:nvPr/>
          </p:nvCxnSpPr>
          <p:spPr>
            <a:xfrm>
              <a:off x="3294888" y="2264664"/>
              <a:ext cx="55473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그룹 16"/>
          <p:cNvGrpSpPr/>
          <p:nvPr/>
        </p:nvGrpSpPr>
        <p:grpSpPr>
          <a:xfrm rot="5400000">
            <a:off x="3147023" y="3677175"/>
            <a:ext cx="510377" cy="241167"/>
            <a:chOff x="3294888" y="2002536"/>
            <a:chExt cx="554736" cy="262128"/>
          </a:xfrm>
        </p:grpSpPr>
        <p:cxnSp>
          <p:nvCxnSpPr>
            <p:cNvPr id="44" name="직선 화살표 연결선 43"/>
            <p:cNvCxnSpPr/>
            <p:nvPr/>
          </p:nvCxnSpPr>
          <p:spPr>
            <a:xfrm>
              <a:off x="3294888" y="2002536"/>
              <a:ext cx="554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p:nvPr/>
          </p:nvCxnSpPr>
          <p:spPr>
            <a:xfrm>
              <a:off x="3294888" y="2133600"/>
              <a:ext cx="554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p:nvPr/>
          </p:nvCxnSpPr>
          <p:spPr>
            <a:xfrm>
              <a:off x="3294888" y="2264664"/>
              <a:ext cx="55473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텍스트 상자 10"/>
          <p:cNvSpPr txBox="1"/>
          <p:nvPr/>
        </p:nvSpPr>
        <p:spPr>
          <a:xfrm>
            <a:off x="2296029" y="2459817"/>
            <a:ext cx="1625361" cy="246221"/>
          </a:xfrm>
          <a:prstGeom prst="rect">
            <a:avLst/>
          </a:prstGeom>
          <a:noFill/>
        </p:spPr>
        <p:txBody>
          <a:bodyPr wrap="square" rtlCol="0">
            <a:spAutoFit/>
          </a:bodyPr>
          <a:lstStyle/>
          <a:p>
            <a:pPr algn="ctr"/>
            <a:r>
              <a:rPr kumimoji="1" lang="en-US" altLang="ko-KR" sz="1000" b="1" dirty="0"/>
              <a:t>Data Connection/Save</a:t>
            </a:r>
            <a:endParaRPr kumimoji="1" lang="ko-KR" altLang="en-US" sz="1000" b="1" dirty="0"/>
          </a:p>
        </p:txBody>
      </p:sp>
      <p:sp>
        <p:nvSpPr>
          <p:cNvPr id="19" name="텍스트 상자 50"/>
          <p:cNvSpPr txBox="1"/>
          <p:nvPr/>
        </p:nvSpPr>
        <p:spPr>
          <a:xfrm>
            <a:off x="3460997" y="3567261"/>
            <a:ext cx="1034372" cy="246221"/>
          </a:xfrm>
          <a:prstGeom prst="rect">
            <a:avLst/>
          </a:prstGeom>
          <a:noFill/>
        </p:spPr>
        <p:txBody>
          <a:bodyPr wrap="square" rtlCol="0">
            <a:spAutoFit/>
          </a:bodyPr>
          <a:lstStyle/>
          <a:p>
            <a:pPr algn="ctr"/>
            <a:r>
              <a:rPr kumimoji="1" lang="en-US" altLang="ko-KR" sz="1000" b="1" dirty="0"/>
              <a:t>Data Collection</a:t>
            </a:r>
            <a:endParaRPr kumimoji="1" lang="ko-KR" altLang="en-US" sz="1000" b="1" dirty="0"/>
          </a:p>
        </p:txBody>
      </p:sp>
      <p:sp>
        <p:nvSpPr>
          <p:cNvPr id="20" name="텍스트 상자 51"/>
          <p:cNvSpPr txBox="1"/>
          <p:nvPr/>
        </p:nvSpPr>
        <p:spPr>
          <a:xfrm>
            <a:off x="3834346" y="3913666"/>
            <a:ext cx="806227" cy="400110"/>
          </a:xfrm>
          <a:prstGeom prst="rect">
            <a:avLst/>
          </a:prstGeom>
          <a:noFill/>
        </p:spPr>
        <p:txBody>
          <a:bodyPr wrap="square" rtlCol="0">
            <a:spAutoFit/>
          </a:bodyPr>
          <a:lstStyle/>
          <a:p>
            <a:pPr algn="ctr"/>
            <a:r>
              <a:rPr lang="en-US" altLang="ko-KR" sz="1000" b="1" dirty="0"/>
              <a:t>Data Analysis</a:t>
            </a:r>
            <a:endParaRPr kumimoji="1" lang="ko-KR" altLang="en-US" sz="1000" b="1" dirty="0"/>
          </a:p>
        </p:txBody>
      </p:sp>
      <p:sp>
        <p:nvSpPr>
          <p:cNvPr id="21" name="텍스트 상자 52"/>
          <p:cNvSpPr txBox="1"/>
          <p:nvPr/>
        </p:nvSpPr>
        <p:spPr>
          <a:xfrm>
            <a:off x="2862390" y="4698716"/>
            <a:ext cx="1079644" cy="400110"/>
          </a:xfrm>
          <a:prstGeom prst="rect">
            <a:avLst/>
          </a:prstGeom>
          <a:noFill/>
        </p:spPr>
        <p:txBody>
          <a:bodyPr wrap="square" rtlCol="0">
            <a:spAutoFit/>
          </a:bodyPr>
          <a:lstStyle/>
          <a:p>
            <a:pPr algn="ctr"/>
            <a:r>
              <a:rPr kumimoji="1" lang="en-US" altLang="ko-KR" sz="1000" b="1" dirty="0"/>
              <a:t>Data Analysis Application</a:t>
            </a:r>
            <a:endParaRPr kumimoji="1" lang="ko-KR" altLang="en-US" sz="1000" b="1" dirty="0"/>
          </a:p>
        </p:txBody>
      </p:sp>
      <p:sp>
        <p:nvSpPr>
          <p:cNvPr id="24" name="텍스트 상자 53"/>
          <p:cNvSpPr txBox="1"/>
          <p:nvPr/>
        </p:nvSpPr>
        <p:spPr>
          <a:xfrm>
            <a:off x="6017636" y="3478895"/>
            <a:ext cx="981016" cy="246221"/>
          </a:xfrm>
          <a:prstGeom prst="rect">
            <a:avLst/>
          </a:prstGeom>
          <a:noFill/>
        </p:spPr>
        <p:txBody>
          <a:bodyPr wrap="square" rtlCol="0">
            <a:spAutoFit/>
          </a:bodyPr>
          <a:lstStyle/>
          <a:p>
            <a:pPr algn="ctr"/>
            <a:r>
              <a:rPr lang="en-US" altLang="ko-KR" sz="1000" b="1" dirty="0">
                <a:solidFill>
                  <a:srgbClr val="FF0000"/>
                </a:solidFill>
              </a:rPr>
              <a:t>Optimization</a:t>
            </a:r>
            <a:endParaRPr kumimoji="1" lang="ko-KR" altLang="en-US" sz="1000" b="1" dirty="0">
              <a:solidFill>
                <a:srgbClr val="FF0000"/>
              </a:solidFill>
            </a:endParaRPr>
          </a:p>
        </p:txBody>
      </p:sp>
      <p:cxnSp>
        <p:nvCxnSpPr>
          <p:cNvPr id="34" name="꺾인 연결선[E] 55"/>
          <p:cNvCxnSpPr>
            <a:stCxn id="10" idx="0"/>
            <a:endCxn id="7" idx="0"/>
          </p:cNvCxnSpPr>
          <p:nvPr/>
        </p:nvCxnSpPr>
        <p:spPr>
          <a:xfrm rot="16200000" flipV="1">
            <a:off x="4509899" y="-1248168"/>
            <a:ext cx="16825" cy="6374103"/>
          </a:xfrm>
          <a:prstGeom prst="bentConnector3">
            <a:avLst>
              <a:gd name="adj1" fmla="val 127342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텍스트 상자 78"/>
          <p:cNvSpPr txBox="1"/>
          <p:nvPr/>
        </p:nvSpPr>
        <p:spPr>
          <a:xfrm>
            <a:off x="3529304" y="1309082"/>
            <a:ext cx="1767490" cy="369332"/>
          </a:xfrm>
          <a:prstGeom prst="rect">
            <a:avLst/>
          </a:prstGeom>
          <a:noFill/>
        </p:spPr>
        <p:txBody>
          <a:bodyPr wrap="square" rtlCol="0">
            <a:spAutoFit/>
          </a:bodyPr>
          <a:lstStyle/>
          <a:p>
            <a:pPr algn="ctr"/>
            <a:r>
              <a:rPr kumimoji="1" lang="en-US" altLang="ko-KR" b="1" dirty="0"/>
              <a:t>Data Execution </a:t>
            </a:r>
            <a:endParaRPr kumimoji="1" lang="ko-KR" altLang="en-US" b="1" dirty="0"/>
          </a:p>
        </p:txBody>
      </p:sp>
      <p:pic>
        <p:nvPicPr>
          <p:cNvPr id="1026" name="Picture 2" descr="5g pngì ëí ì´ë¯¸ì§ ê²ìê²°ê³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4929" y="2032834"/>
            <a:ext cx="534192" cy="424174"/>
          </a:xfrm>
          <a:prstGeom prst="rect">
            <a:avLst/>
          </a:prstGeom>
          <a:noFill/>
          <a:extLst>
            <a:ext uri="{909E8E84-426E-40DD-AFC4-6F175D3DCCD1}">
              <a14:hiddenFill xmlns:a14="http://schemas.microsoft.com/office/drawing/2010/main">
                <a:solidFill>
                  <a:srgbClr val="FFFFFF"/>
                </a:solidFill>
              </a14:hiddenFill>
            </a:ext>
          </a:extLst>
        </p:spPr>
      </p:pic>
      <p:sp>
        <p:nvSpPr>
          <p:cNvPr id="38" name="모서리가 둥근 직사각형 37"/>
          <p:cNvSpPr/>
          <p:nvPr/>
        </p:nvSpPr>
        <p:spPr>
          <a:xfrm>
            <a:off x="7041974" y="2554735"/>
            <a:ext cx="1362875" cy="2804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solidFill>
                  <a:schemeClr val="tx1"/>
                </a:solidFill>
              </a:rPr>
              <a:t>E-Commerce</a:t>
            </a:r>
            <a:endParaRPr kumimoji="1" lang="ko-KR" altLang="en-US" sz="1050" b="1" dirty="0">
              <a:solidFill>
                <a:schemeClr val="tx1"/>
              </a:solidFill>
            </a:endParaRPr>
          </a:p>
        </p:txBody>
      </p:sp>
      <p:sp>
        <p:nvSpPr>
          <p:cNvPr id="39" name="모서리가 둥근 직사각형 38"/>
          <p:cNvSpPr/>
          <p:nvPr/>
        </p:nvSpPr>
        <p:spPr>
          <a:xfrm>
            <a:off x="7041974" y="2900944"/>
            <a:ext cx="1362875" cy="2804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solidFill>
                  <a:schemeClr val="tx1"/>
                </a:solidFill>
              </a:rPr>
              <a:t>Logistics</a:t>
            </a:r>
            <a:endParaRPr kumimoji="1" lang="ko-KR" altLang="en-US" sz="1050" b="1" dirty="0">
              <a:solidFill>
                <a:schemeClr val="tx1"/>
              </a:solidFill>
            </a:endParaRPr>
          </a:p>
        </p:txBody>
      </p:sp>
      <p:sp>
        <p:nvSpPr>
          <p:cNvPr id="40" name="모서리가 둥근 직사각형 39"/>
          <p:cNvSpPr/>
          <p:nvPr/>
        </p:nvSpPr>
        <p:spPr>
          <a:xfrm>
            <a:off x="7041974" y="3247153"/>
            <a:ext cx="1362875" cy="2804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solidFill>
                  <a:schemeClr val="tx1"/>
                </a:solidFill>
              </a:rPr>
              <a:t>Manufacture</a:t>
            </a:r>
            <a:endParaRPr kumimoji="1" lang="ko-KR" altLang="en-US" sz="1050" b="1" dirty="0">
              <a:solidFill>
                <a:schemeClr val="tx1"/>
              </a:solidFill>
            </a:endParaRPr>
          </a:p>
        </p:txBody>
      </p:sp>
      <p:sp>
        <p:nvSpPr>
          <p:cNvPr id="41" name="모서리가 둥근 직사각형 40"/>
          <p:cNvSpPr/>
          <p:nvPr/>
        </p:nvSpPr>
        <p:spPr>
          <a:xfrm>
            <a:off x="7041974" y="3593362"/>
            <a:ext cx="1362875" cy="2804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solidFill>
                  <a:schemeClr val="tx1"/>
                </a:solidFill>
              </a:rPr>
              <a:t>Finance</a:t>
            </a:r>
            <a:endParaRPr kumimoji="1" lang="ko-KR" altLang="en-US" sz="1050" b="1" dirty="0">
              <a:solidFill>
                <a:schemeClr val="tx1"/>
              </a:solidFill>
            </a:endParaRPr>
          </a:p>
        </p:txBody>
      </p:sp>
      <p:sp>
        <p:nvSpPr>
          <p:cNvPr id="42" name="모서리가 둥근 직사각형 41"/>
          <p:cNvSpPr/>
          <p:nvPr/>
        </p:nvSpPr>
        <p:spPr>
          <a:xfrm>
            <a:off x="7041974" y="3939571"/>
            <a:ext cx="1362875" cy="2804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1050" b="1" dirty="0">
                <a:solidFill>
                  <a:schemeClr val="tx1"/>
                </a:solidFill>
              </a:rPr>
              <a:t>Autonomous vehicles</a:t>
            </a:r>
            <a:endParaRPr kumimoji="1" lang="ko-KR" altLang="en-US" sz="1050" b="1" dirty="0">
              <a:solidFill>
                <a:schemeClr val="tx1"/>
              </a:solidFill>
            </a:endParaRPr>
          </a:p>
        </p:txBody>
      </p:sp>
      <p:sp>
        <p:nvSpPr>
          <p:cNvPr id="43" name="모서리가 둥근 직사각형 42"/>
          <p:cNvSpPr/>
          <p:nvPr/>
        </p:nvSpPr>
        <p:spPr>
          <a:xfrm>
            <a:off x="7041974" y="4285780"/>
            <a:ext cx="1362875" cy="2804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solidFill>
                  <a:schemeClr val="tx1"/>
                </a:solidFill>
              </a:rPr>
              <a:t>VR/AR/MR</a:t>
            </a:r>
            <a:endParaRPr kumimoji="1" lang="ko-KR" altLang="en-US" sz="1050" b="1" dirty="0">
              <a:solidFill>
                <a:schemeClr val="tx1"/>
              </a:solidFill>
            </a:endParaRPr>
          </a:p>
        </p:txBody>
      </p:sp>
      <p:pic>
        <p:nvPicPr>
          <p:cNvPr id="1028" name="Picture 4" descr="Cloud pngì ëí ì´ë¯¸ì§ ê²ìê²°ê³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9950" y="2591351"/>
            <a:ext cx="1589179" cy="948410"/>
          </a:xfrm>
          <a:prstGeom prst="rect">
            <a:avLst/>
          </a:prstGeom>
          <a:noFill/>
          <a:extLst>
            <a:ext uri="{909E8E84-426E-40DD-AFC4-6F175D3DCCD1}">
              <a14:hiddenFill xmlns:a14="http://schemas.microsoft.com/office/drawing/2010/main">
                <a:solidFill>
                  <a:srgbClr val="FFFFFF"/>
                </a:solidFill>
              </a14:hiddenFill>
            </a:ext>
          </a:extLst>
        </p:spPr>
      </p:pic>
      <p:sp>
        <p:nvSpPr>
          <p:cNvPr id="60" name="텍스트 상자 50"/>
          <p:cNvSpPr txBox="1"/>
          <p:nvPr/>
        </p:nvSpPr>
        <p:spPr>
          <a:xfrm>
            <a:off x="3214326" y="2937980"/>
            <a:ext cx="806227" cy="338554"/>
          </a:xfrm>
          <a:prstGeom prst="rect">
            <a:avLst/>
          </a:prstGeom>
          <a:noFill/>
        </p:spPr>
        <p:txBody>
          <a:bodyPr wrap="square" rtlCol="0">
            <a:spAutoFit/>
          </a:bodyPr>
          <a:lstStyle/>
          <a:p>
            <a:pPr algn="ctr"/>
            <a:r>
              <a:rPr lang="en-US" altLang="ko-KR" sz="1600" b="1" dirty="0">
                <a:solidFill>
                  <a:schemeClr val="bg1"/>
                </a:solidFill>
                <a:latin typeface="+mn-ea"/>
                <a:ea typeface="+mn-ea"/>
              </a:rPr>
              <a:t>Cloud</a:t>
            </a:r>
            <a:endParaRPr kumimoji="1" lang="ko-KR" altLang="en-US" sz="1600" b="1" dirty="0">
              <a:solidFill>
                <a:schemeClr val="bg1"/>
              </a:solidFill>
              <a:latin typeface="+mn-ea"/>
              <a:ea typeface="+mn-ea"/>
            </a:endParaRPr>
          </a:p>
        </p:txBody>
      </p:sp>
      <p:sp>
        <p:nvSpPr>
          <p:cNvPr id="62" name="모서리가 둥근 직사각형 61"/>
          <p:cNvSpPr/>
          <p:nvPr/>
        </p:nvSpPr>
        <p:spPr>
          <a:xfrm>
            <a:off x="467544" y="5811286"/>
            <a:ext cx="8101533" cy="414993"/>
          </a:xfrm>
          <a:prstGeom prst="roundRect">
            <a:avLst>
              <a:gd name="adj" fmla="val 20475"/>
            </a:avLst>
          </a:prstGeom>
          <a:solidFill>
            <a:srgbClr val="0000FF"/>
          </a:solidFill>
          <a:ln>
            <a:solidFill>
              <a:schemeClr val="accent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ko-KR" sz="2000" b="1" dirty="0"/>
              <a:t>Platform</a:t>
            </a:r>
          </a:p>
        </p:txBody>
      </p:sp>
      <p:grpSp>
        <p:nvGrpSpPr>
          <p:cNvPr id="65" name="그룹 64"/>
          <p:cNvGrpSpPr/>
          <p:nvPr/>
        </p:nvGrpSpPr>
        <p:grpSpPr>
          <a:xfrm>
            <a:off x="584926" y="3201943"/>
            <a:ext cx="1494214" cy="1570929"/>
            <a:chOff x="516154" y="3470352"/>
            <a:chExt cx="1494214" cy="1570929"/>
          </a:xfrm>
        </p:grpSpPr>
        <p:sp>
          <p:nvSpPr>
            <p:cNvPr id="64" name="정오각형 63"/>
            <p:cNvSpPr/>
            <p:nvPr/>
          </p:nvSpPr>
          <p:spPr>
            <a:xfrm>
              <a:off x="678392" y="3732447"/>
              <a:ext cx="1170105" cy="1114386"/>
            </a:xfrm>
            <a:prstGeom prst="pent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1043608" y="3470352"/>
              <a:ext cx="462704" cy="462704"/>
            </a:xfrm>
            <a:prstGeom prst="ellipse">
              <a:avLst/>
            </a:prstGeom>
            <a:solidFill>
              <a:schemeClr val="accent4">
                <a:lumMod val="60000"/>
                <a:lumOff val="40000"/>
              </a:schemeClr>
            </a:solidFill>
            <a:ln>
              <a:solidFill>
                <a:schemeClr val="accent4">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ko-KR" sz="900" b="1" dirty="0">
                  <a:solidFill>
                    <a:schemeClr val="tx1"/>
                  </a:solidFill>
                </a:rPr>
                <a:t>Thing</a:t>
              </a:r>
              <a:endParaRPr lang="ko-KR" altLang="en-US" sz="900" b="1" dirty="0">
                <a:solidFill>
                  <a:schemeClr val="tx1"/>
                </a:solidFill>
              </a:endParaRPr>
            </a:p>
          </p:txBody>
        </p:sp>
        <p:sp>
          <p:nvSpPr>
            <p:cNvPr id="68" name="타원 67"/>
            <p:cNvSpPr/>
            <p:nvPr/>
          </p:nvSpPr>
          <p:spPr>
            <a:xfrm>
              <a:off x="1403648" y="4577173"/>
              <a:ext cx="462704" cy="462704"/>
            </a:xfrm>
            <a:prstGeom prst="ellipse">
              <a:avLst/>
            </a:prstGeom>
            <a:solidFill>
              <a:schemeClr val="tx2">
                <a:lumMod val="20000"/>
                <a:lumOff val="8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ko-KR" sz="900" b="1" dirty="0">
                  <a:solidFill>
                    <a:schemeClr val="tx1"/>
                  </a:solidFill>
                </a:rPr>
                <a:t>User</a:t>
              </a:r>
              <a:endParaRPr kumimoji="1" lang="ko-KR" altLang="en-US" sz="900" b="1" dirty="0">
                <a:solidFill>
                  <a:schemeClr val="tx1"/>
                </a:solidFill>
              </a:endParaRPr>
            </a:p>
          </p:txBody>
        </p:sp>
        <p:sp>
          <p:nvSpPr>
            <p:cNvPr id="69" name="타원 68"/>
            <p:cNvSpPr/>
            <p:nvPr/>
          </p:nvSpPr>
          <p:spPr>
            <a:xfrm>
              <a:off x="516154" y="3956292"/>
              <a:ext cx="462704" cy="462704"/>
            </a:xfrm>
            <a:prstGeom prst="ellipse">
              <a:avLst/>
            </a:prstGeom>
            <a:solidFill>
              <a:schemeClr val="tx2">
                <a:lumMod val="20000"/>
                <a:lumOff val="80000"/>
              </a:schemeClr>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ko-KR" sz="900" b="1" dirty="0">
                  <a:solidFill>
                    <a:schemeClr val="tx1"/>
                  </a:solidFill>
                </a:rPr>
                <a:t>User</a:t>
              </a:r>
              <a:endParaRPr kumimoji="1" lang="ko-KR" altLang="en-US" sz="900" b="1" dirty="0">
                <a:solidFill>
                  <a:schemeClr val="tx1"/>
                </a:solidFill>
              </a:endParaRPr>
            </a:p>
          </p:txBody>
        </p:sp>
        <p:sp>
          <p:nvSpPr>
            <p:cNvPr id="70" name="타원 69"/>
            <p:cNvSpPr/>
            <p:nvPr/>
          </p:nvSpPr>
          <p:spPr>
            <a:xfrm>
              <a:off x="1547664" y="3956292"/>
              <a:ext cx="462704" cy="462704"/>
            </a:xfrm>
            <a:prstGeom prst="ellipse">
              <a:avLst/>
            </a:prstGeom>
            <a:solidFill>
              <a:schemeClr val="accent4">
                <a:lumMod val="60000"/>
                <a:lumOff val="40000"/>
              </a:schemeClr>
            </a:solidFill>
            <a:ln>
              <a:solidFill>
                <a:schemeClr val="accent4">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ko-KR" sz="900" b="1" dirty="0">
                  <a:solidFill>
                    <a:schemeClr val="tx1"/>
                  </a:solidFill>
                </a:rPr>
                <a:t>Thing</a:t>
              </a:r>
              <a:endParaRPr lang="ko-KR" altLang="en-US" sz="900" b="1" dirty="0">
                <a:solidFill>
                  <a:schemeClr val="tx1"/>
                </a:solidFill>
              </a:endParaRPr>
            </a:p>
          </p:txBody>
        </p:sp>
        <p:sp>
          <p:nvSpPr>
            <p:cNvPr id="71" name="타원 70"/>
            <p:cNvSpPr/>
            <p:nvPr/>
          </p:nvSpPr>
          <p:spPr>
            <a:xfrm>
              <a:off x="724920" y="4578577"/>
              <a:ext cx="462704" cy="462704"/>
            </a:xfrm>
            <a:prstGeom prst="ellipse">
              <a:avLst/>
            </a:prstGeom>
            <a:solidFill>
              <a:schemeClr val="accent4">
                <a:lumMod val="60000"/>
                <a:lumOff val="40000"/>
              </a:schemeClr>
            </a:solidFill>
            <a:ln>
              <a:solidFill>
                <a:schemeClr val="accent4">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ko-KR" sz="900" b="1" dirty="0">
                  <a:solidFill>
                    <a:schemeClr val="tx1"/>
                  </a:solidFill>
                </a:rPr>
                <a:t>Thing</a:t>
              </a:r>
              <a:endParaRPr lang="ko-KR" altLang="en-US" sz="900" b="1" dirty="0">
                <a:solidFill>
                  <a:schemeClr val="tx1"/>
                </a:solidFill>
              </a:endParaRPr>
            </a:p>
          </p:txBody>
        </p:sp>
        <p:sp>
          <p:nvSpPr>
            <p:cNvPr id="73" name="텍스트 상자 10"/>
            <p:cNvSpPr txBox="1"/>
            <p:nvPr/>
          </p:nvSpPr>
          <p:spPr>
            <a:xfrm>
              <a:off x="865961" y="4190282"/>
              <a:ext cx="806227" cy="230832"/>
            </a:xfrm>
            <a:prstGeom prst="rect">
              <a:avLst/>
            </a:prstGeom>
            <a:noFill/>
          </p:spPr>
          <p:txBody>
            <a:bodyPr wrap="square" rtlCol="0">
              <a:spAutoFit/>
            </a:bodyPr>
            <a:lstStyle/>
            <a:p>
              <a:pPr algn="ctr"/>
              <a:r>
                <a:rPr lang="en-US" altLang="ko-KR" sz="900" b="1" dirty="0"/>
                <a:t>Connect</a:t>
              </a:r>
              <a:endParaRPr kumimoji="1" lang="ko-KR" altLang="en-US" sz="900" b="1" dirty="0"/>
            </a:p>
          </p:txBody>
        </p:sp>
      </p:grpSp>
      <p:pic>
        <p:nvPicPr>
          <p:cNvPr id="1036" name="Picture 12" descr="artificial intelligence pngì ëí ì´ë¯¸ì§ ê²ìê²°ê³¼"/>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6834" y="3293379"/>
            <a:ext cx="1422316" cy="1422316"/>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5037367" y="3547053"/>
            <a:ext cx="748923" cy="261610"/>
          </a:xfrm>
          <a:prstGeom prst="rect">
            <a:avLst/>
          </a:prstGeom>
          <a:noFill/>
        </p:spPr>
        <p:txBody>
          <a:bodyPr wrap="none" rtlCol="0">
            <a:spAutoFit/>
          </a:bodyPr>
          <a:lstStyle/>
          <a:p>
            <a:r>
              <a:rPr lang="ko-KR" altLang="en-US" sz="1100" b="1" dirty="0">
                <a:solidFill>
                  <a:schemeClr val="bg1"/>
                </a:solidFill>
                <a:latin typeface="+mn-ea"/>
                <a:ea typeface="+mn-ea"/>
              </a:rPr>
              <a:t>인공지능</a:t>
            </a:r>
          </a:p>
        </p:txBody>
      </p:sp>
      <p:sp>
        <p:nvSpPr>
          <p:cNvPr id="79" name="TextBox 78"/>
          <p:cNvSpPr txBox="1"/>
          <p:nvPr/>
        </p:nvSpPr>
        <p:spPr>
          <a:xfrm>
            <a:off x="4805780" y="4205972"/>
            <a:ext cx="1249060" cy="230832"/>
          </a:xfrm>
          <a:prstGeom prst="rect">
            <a:avLst/>
          </a:prstGeom>
          <a:noFill/>
        </p:spPr>
        <p:txBody>
          <a:bodyPr wrap="none" rtlCol="0">
            <a:spAutoFit/>
          </a:bodyPr>
          <a:lstStyle/>
          <a:p>
            <a:r>
              <a:rPr lang="en-US" altLang="ko-KR" sz="900" b="1" dirty="0">
                <a:solidFill>
                  <a:schemeClr val="bg1"/>
                </a:solidFill>
                <a:latin typeface="+mn-ea"/>
                <a:ea typeface="+mn-ea"/>
              </a:rPr>
              <a:t>Artificial Intelligent</a:t>
            </a:r>
            <a:endParaRPr lang="ko-KR" altLang="en-US" sz="900" b="1" dirty="0">
              <a:solidFill>
                <a:schemeClr val="bg1"/>
              </a:solidFill>
              <a:latin typeface="+mn-ea"/>
              <a:ea typeface="+mn-ea"/>
            </a:endParaRPr>
          </a:p>
        </p:txBody>
      </p:sp>
      <p:sp>
        <p:nvSpPr>
          <p:cNvPr id="72" name="모서리가 둥근 직사각형 71"/>
          <p:cNvSpPr/>
          <p:nvPr/>
        </p:nvSpPr>
        <p:spPr>
          <a:xfrm>
            <a:off x="4761390" y="4585429"/>
            <a:ext cx="606048" cy="297953"/>
          </a:xfrm>
          <a:prstGeom prst="round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00" b="1" dirty="0">
                <a:solidFill>
                  <a:schemeClr val="bg1"/>
                </a:solidFill>
              </a:rPr>
              <a:t>Deep Learning</a:t>
            </a:r>
            <a:endParaRPr lang="ko-KR" altLang="en-US" sz="900" b="1" dirty="0">
              <a:solidFill>
                <a:schemeClr val="bg1"/>
              </a:solidFill>
            </a:endParaRPr>
          </a:p>
        </p:txBody>
      </p:sp>
      <p:sp>
        <p:nvSpPr>
          <p:cNvPr id="82" name="모서리가 둥근 직사각형 81"/>
          <p:cNvSpPr/>
          <p:nvPr/>
        </p:nvSpPr>
        <p:spPr>
          <a:xfrm>
            <a:off x="5445178" y="4587333"/>
            <a:ext cx="606048" cy="297953"/>
          </a:xfrm>
          <a:prstGeom prst="round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900" b="1" dirty="0">
                <a:solidFill>
                  <a:schemeClr val="bg1"/>
                </a:solidFill>
              </a:rPr>
              <a:t>Machine Learning</a:t>
            </a:r>
            <a:endParaRPr lang="ko-KR" altLang="en-US" sz="900" b="1" dirty="0">
              <a:solidFill>
                <a:schemeClr val="bg1"/>
              </a:solidFill>
            </a:endParaRPr>
          </a:p>
        </p:txBody>
      </p:sp>
      <p:sp>
        <p:nvSpPr>
          <p:cNvPr id="80" name="텍스트 상자 53"/>
          <p:cNvSpPr txBox="1"/>
          <p:nvPr/>
        </p:nvSpPr>
        <p:spPr>
          <a:xfrm>
            <a:off x="7718163" y="5491391"/>
            <a:ext cx="1162962" cy="246221"/>
          </a:xfrm>
          <a:prstGeom prst="rect">
            <a:avLst/>
          </a:prstGeom>
          <a:noFill/>
        </p:spPr>
        <p:txBody>
          <a:bodyPr wrap="square" rtlCol="0">
            <a:spAutoFit/>
          </a:bodyPr>
          <a:lstStyle/>
          <a:p>
            <a:pPr algn="ctr"/>
            <a:r>
              <a:rPr lang="en-US" altLang="ko-KR" sz="1000" b="1" dirty="0">
                <a:solidFill>
                  <a:srgbClr val="FF0000"/>
                </a:solidFill>
              </a:rPr>
              <a:t>Customization </a:t>
            </a:r>
            <a:endParaRPr kumimoji="1" lang="ko-KR" altLang="en-US" sz="1000" b="1" dirty="0">
              <a:solidFill>
                <a:srgbClr val="FF0000"/>
              </a:solidFill>
            </a:endParaRPr>
          </a:p>
        </p:txBody>
      </p:sp>
      <p:grpSp>
        <p:nvGrpSpPr>
          <p:cNvPr id="81" name="그룹 80"/>
          <p:cNvGrpSpPr/>
          <p:nvPr/>
        </p:nvGrpSpPr>
        <p:grpSpPr>
          <a:xfrm rot="5400000">
            <a:off x="3103855" y="5346700"/>
            <a:ext cx="609980" cy="120584"/>
            <a:chOff x="3294888" y="2133600"/>
            <a:chExt cx="554736" cy="131064"/>
          </a:xfrm>
        </p:grpSpPr>
        <p:cxnSp>
          <p:nvCxnSpPr>
            <p:cNvPr id="84" name="직선 화살표 연결선 83"/>
            <p:cNvCxnSpPr/>
            <p:nvPr/>
          </p:nvCxnSpPr>
          <p:spPr>
            <a:xfrm rot="10800000" flipV="1">
              <a:off x="3294888" y="2133600"/>
              <a:ext cx="554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직선 화살표 연결선 84"/>
            <p:cNvCxnSpPr/>
            <p:nvPr/>
          </p:nvCxnSpPr>
          <p:spPr>
            <a:xfrm>
              <a:off x="3294888" y="2264664"/>
              <a:ext cx="554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6" name="그룹 85"/>
          <p:cNvGrpSpPr/>
          <p:nvPr/>
        </p:nvGrpSpPr>
        <p:grpSpPr>
          <a:xfrm rot="5400000">
            <a:off x="5081007" y="5322333"/>
            <a:ext cx="658714" cy="120584"/>
            <a:chOff x="3294888" y="2133600"/>
            <a:chExt cx="554736" cy="131064"/>
          </a:xfrm>
        </p:grpSpPr>
        <p:cxnSp>
          <p:nvCxnSpPr>
            <p:cNvPr id="87" name="직선 화살표 연결선 86"/>
            <p:cNvCxnSpPr/>
            <p:nvPr/>
          </p:nvCxnSpPr>
          <p:spPr>
            <a:xfrm rot="10800000" flipV="1">
              <a:off x="3294888" y="2133600"/>
              <a:ext cx="554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p:nvPr/>
          </p:nvCxnSpPr>
          <p:spPr>
            <a:xfrm>
              <a:off x="3294888" y="2264664"/>
              <a:ext cx="554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9" name="모서리가 둥근 직사각형 88"/>
          <p:cNvSpPr/>
          <p:nvPr/>
        </p:nvSpPr>
        <p:spPr>
          <a:xfrm>
            <a:off x="7041974" y="4631989"/>
            <a:ext cx="1362875" cy="2804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dirty="0">
                <a:solidFill>
                  <a:schemeClr val="tx1"/>
                </a:solidFill>
              </a:rPr>
              <a:t>Health Care</a:t>
            </a:r>
            <a:endParaRPr kumimoji="1" lang="ko-KR" altLang="en-US" sz="1050" b="1" dirty="0">
              <a:solidFill>
                <a:schemeClr val="tx1"/>
              </a:solidFill>
            </a:endParaRPr>
          </a:p>
        </p:txBody>
      </p:sp>
      <p:sp>
        <p:nvSpPr>
          <p:cNvPr id="90" name="모서리가 둥근 직사각형 89"/>
          <p:cNvSpPr/>
          <p:nvPr/>
        </p:nvSpPr>
        <p:spPr>
          <a:xfrm>
            <a:off x="7041974" y="4978196"/>
            <a:ext cx="1362875" cy="2804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b="1">
                <a:solidFill>
                  <a:schemeClr val="tx1"/>
                </a:solidFill>
              </a:rPr>
              <a:t>Food Tech.</a:t>
            </a:r>
            <a:endParaRPr kumimoji="1" lang="ko-KR" altLang="en-US" sz="1050" b="1" dirty="0">
              <a:solidFill>
                <a:schemeClr val="tx1"/>
              </a:solidFill>
            </a:endParaRPr>
          </a:p>
        </p:txBody>
      </p:sp>
      <p:grpSp>
        <p:nvGrpSpPr>
          <p:cNvPr id="74" name="그룹 73"/>
          <p:cNvGrpSpPr/>
          <p:nvPr/>
        </p:nvGrpSpPr>
        <p:grpSpPr>
          <a:xfrm rot="5400000">
            <a:off x="7540534" y="5526391"/>
            <a:ext cx="379596" cy="120584"/>
            <a:chOff x="3294888" y="2133600"/>
            <a:chExt cx="554736" cy="131064"/>
          </a:xfrm>
        </p:grpSpPr>
        <p:cxnSp>
          <p:nvCxnSpPr>
            <p:cNvPr id="83" name="직선 화살표 연결선 82"/>
            <p:cNvCxnSpPr/>
            <p:nvPr/>
          </p:nvCxnSpPr>
          <p:spPr>
            <a:xfrm rot="10800000" flipV="1">
              <a:off x="3294888" y="2133600"/>
              <a:ext cx="55473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직선 화살표 연결선 90"/>
            <p:cNvCxnSpPr/>
            <p:nvPr/>
          </p:nvCxnSpPr>
          <p:spPr>
            <a:xfrm>
              <a:off x="3294888" y="2264664"/>
              <a:ext cx="55473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2" name="그룹 91"/>
          <p:cNvGrpSpPr/>
          <p:nvPr/>
        </p:nvGrpSpPr>
        <p:grpSpPr>
          <a:xfrm rot="5400000">
            <a:off x="1120007" y="5526391"/>
            <a:ext cx="379596" cy="120584"/>
            <a:chOff x="3294888" y="2133600"/>
            <a:chExt cx="554736" cy="131064"/>
          </a:xfrm>
        </p:grpSpPr>
        <p:cxnSp>
          <p:nvCxnSpPr>
            <p:cNvPr id="93" name="직선 화살표 연결선 92"/>
            <p:cNvCxnSpPr/>
            <p:nvPr/>
          </p:nvCxnSpPr>
          <p:spPr>
            <a:xfrm rot="10800000" flipV="1">
              <a:off x="3294888" y="2133600"/>
              <a:ext cx="554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직선 화살표 연결선 93"/>
            <p:cNvCxnSpPr/>
            <p:nvPr/>
          </p:nvCxnSpPr>
          <p:spPr>
            <a:xfrm>
              <a:off x="3294888" y="2264664"/>
              <a:ext cx="5547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79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133353" y="395654"/>
            <a:ext cx="8872903" cy="606669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4" name="Rectangle 6"/>
          <p:cNvSpPr txBox="1">
            <a:spLocks noChangeArrowheads="1"/>
          </p:cNvSpPr>
          <p:nvPr/>
        </p:nvSpPr>
        <p:spPr bwMode="auto">
          <a:xfrm>
            <a:off x="2643188" y="5514243"/>
            <a:ext cx="6143625" cy="684334"/>
          </a:xfrm>
          <a:prstGeom prst="rect">
            <a:avLst/>
          </a:prstGeom>
          <a:noFill/>
          <a:ln>
            <a:noFill/>
            <a:miter lim="800000"/>
            <a:headEnd/>
            <a:tailEnd/>
          </a:ln>
        </p:spPr>
        <p:txBody>
          <a:bodyPr anchor="ctr"/>
          <a:lstStyle/>
          <a:p>
            <a:pPr algn="r">
              <a:defRPr/>
            </a:pPr>
            <a:r>
              <a:rPr lang="en-US" altLang="ko-KR" sz="4431" dirty="0">
                <a:solidFill>
                  <a:srgbClr val="FFC000"/>
                </a:solidFill>
                <a:latin typeface="Arial Black" pitchFamily="34" charset="0"/>
                <a:ea typeface="+mj-ea"/>
                <a:cs typeface="+mj-cs"/>
              </a:rPr>
              <a:t>T</a:t>
            </a:r>
            <a:r>
              <a:rPr lang="en-US" altLang="ko-KR" sz="4431" dirty="0">
                <a:solidFill>
                  <a:schemeClr val="bg1"/>
                </a:solidFill>
                <a:latin typeface="Arial Black" pitchFamily="34" charset="0"/>
                <a:ea typeface="+mj-ea"/>
                <a:cs typeface="+mj-cs"/>
              </a:rPr>
              <a:t>hank  you ^^</a:t>
            </a:r>
          </a:p>
        </p:txBody>
      </p:sp>
    </p:spTree>
    <p:extLst>
      <p:ext uri="{BB962C8B-B14F-4D97-AF65-F5344CB8AC3E}">
        <p14:creationId xmlns:p14="http://schemas.microsoft.com/office/powerpoint/2010/main" val="2625967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5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4"/>
                                        </p:tgtEl>
                                        <p:attrNameLst>
                                          <p:attrName>fillcolor</p:attrName>
                                        </p:attrNameLst>
                                      </p:cBhvr>
                                      <p:tavLst>
                                        <p:tav tm="0">
                                          <p:val>
                                            <p:clrVal>
                                              <a:schemeClr val="accent2"/>
                                            </p:clrVal>
                                          </p:val>
                                        </p:tav>
                                        <p:tav tm="50000">
                                          <p:val>
                                            <p:clrVal>
                                              <a:schemeClr val="hlink"/>
                                            </p:clrVal>
                                          </p:val>
                                        </p:tav>
                                      </p:tavLst>
                                    </p:anim>
                                    <p:set>
                                      <p:cBhvr>
                                        <p:cTn id="9" dur="50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13171</TotalTime>
  <Words>612</Words>
  <Application>Microsoft Office PowerPoint</Application>
  <PresentationFormat>화면 슬라이드 쇼(4:3)</PresentationFormat>
  <Paragraphs>84</Paragraphs>
  <Slides>9</Slides>
  <Notes>8</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vt:i4>
      </vt:variant>
    </vt:vector>
  </HeadingPairs>
  <TitlesOfParts>
    <vt:vector size="17" baseType="lpstr">
      <vt:lpstr>맑은 고딕</vt:lpstr>
      <vt:lpstr>휴먼엑스포</vt:lpstr>
      <vt:lpstr>Arial</vt:lpstr>
      <vt:lpstr>Arial Black</vt:lpstr>
      <vt:lpstr>Calibri</vt:lpstr>
      <vt:lpstr>Calibri Light</vt:lpstr>
      <vt:lpstr>Wingdings</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조땡</dc:creator>
  <cp:lastModifiedBy>안 찬웅</cp:lastModifiedBy>
  <cp:revision>389</cp:revision>
  <cp:lastPrinted>2021-09-13T10:32:27Z</cp:lastPrinted>
  <dcterms:created xsi:type="dcterms:W3CDTF">2019-02-08T07:37:09Z</dcterms:created>
  <dcterms:modified xsi:type="dcterms:W3CDTF">2022-10-24T04:07:15Z</dcterms:modified>
</cp:coreProperties>
</file>