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19"/>
  </p:notesMasterIdLst>
  <p:handoutMasterIdLst>
    <p:handoutMasterId r:id="rId20"/>
  </p:handoutMasterIdLst>
  <p:sldIdLst>
    <p:sldId id="315" r:id="rId2"/>
    <p:sldId id="364" r:id="rId3"/>
    <p:sldId id="258" r:id="rId4"/>
    <p:sldId id="366" r:id="rId5"/>
    <p:sldId id="367" r:id="rId6"/>
    <p:sldId id="365" r:id="rId7"/>
    <p:sldId id="368" r:id="rId8"/>
    <p:sldId id="369" r:id="rId9"/>
    <p:sldId id="370" r:id="rId10"/>
    <p:sldId id="371" r:id="rId11"/>
    <p:sldId id="372" r:id="rId12"/>
    <p:sldId id="373" r:id="rId13"/>
    <p:sldId id="374" r:id="rId14"/>
    <p:sldId id="375" r:id="rId15"/>
    <p:sldId id="376" r:id="rId16"/>
    <p:sldId id="377" r:id="rId17"/>
    <p:sldId id="324" r:id="rId18"/>
  </p:sldIdLst>
  <p:sldSz cx="9144000" cy="6858000" type="screen4x3"/>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a:srgbClr val="9966FF"/>
    <a:srgbClr val="3333FF"/>
    <a:srgbClr val="FF9933"/>
    <a:srgbClr val="CCFF33"/>
    <a:srgbClr val="FFFF00"/>
    <a:srgbClr val="339933"/>
    <a:srgbClr val="00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9" autoAdjust="0"/>
    <p:restoredTop sz="95122" autoAdjust="0"/>
  </p:normalViewPr>
  <p:slideViewPr>
    <p:cSldViewPr snapToGrid="0">
      <p:cViewPr varScale="1">
        <p:scale>
          <a:sx n="81" d="100"/>
          <a:sy n="81" d="100"/>
        </p:scale>
        <p:origin x="1747" y="67"/>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7D046965-EFB2-4FB7-A820-561D043A01BD}" type="datetimeFigureOut">
              <a:rPr lang="ko-KR" altLang="en-US" smtClean="0"/>
              <a:t>2022-10-24</a:t>
            </a:fld>
            <a:endParaRPr lang="ko-KR" altLang="en-US"/>
          </a:p>
        </p:txBody>
      </p:sp>
      <p:sp>
        <p:nvSpPr>
          <p:cNvPr id="4" name="바닥글 개체 틀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C6B34252-414F-4197-BB3A-3EBDAD788AC2}" type="slidenum">
              <a:rPr lang="ko-KR" altLang="en-US" smtClean="0"/>
              <a:t>‹#›</a:t>
            </a:fld>
            <a:endParaRPr lang="ko-KR" altLang="en-US"/>
          </a:p>
        </p:txBody>
      </p:sp>
    </p:spTree>
    <p:extLst>
      <p:ext uri="{BB962C8B-B14F-4D97-AF65-F5344CB8AC3E}">
        <p14:creationId xmlns:p14="http://schemas.microsoft.com/office/powerpoint/2010/main" val="3607495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36FBE4BB-792B-4942-BEBC-80EC73FF9B2B}" type="datetimeFigureOut">
              <a:rPr lang="ko-KR" altLang="en-US" smtClean="0"/>
              <a:t>2022-10-24</a:t>
            </a:fld>
            <a:endParaRPr lang="ko-KR" altLang="en-US"/>
          </a:p>
        </p:txBody>
      </p:sp>
      <p:sp>
        <p:nvSpPr>
          <p:cNvPr id="4" name="슬라이드 이미지 개체 틀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50A42923-B531-4032-8F06-0DB015624203}" type="slidenum">
              <a:rPr lang="ko-KR" altLang="en-US" smtClean="0"/>
              <a:t>‹#›</a:t>
            </a:fld>
            <a:endParaRPr lang="ko-KR" altLang="en-US"/>
          </a:p>
        </p:txBody>
      </p:sp>
    </p:spTree>
    <p:extLst>
      <p:ext uri="{BB962C8B-B14F-4D97-AF65-F5344CB8AC3E}">
        <p14:creationId xmlns:p14="http://schemas.microsoft.com/office/powerpoint/2010/main" val="149252647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166813" y="1241425"/>
            <a:ext cx="4464050" cy="3349625"/>
          </a:xfrm>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50A42923-B531-4032-8F06-0DB015624203}" type="slidenum">
              <a:rPr lang="ko-KR" altLang="en-US" smtClean="0"/>
              <a:t>3</a:t>
            </a:fld>
            <a:endParaRPr lang="ko-KR" altLang="en-US"/>
          </a:p>
        </p:txBody>
      </p:sp>
    </p:spTree>
    <p:extLst>
      <p:ext uri="{BB962C8B-B14F-4D97-AF65-F5344CB8AC3E}">
        <p14:creationId xmlns:p14="http://schemas.microsoft.com/office/powerpoint/2010/main" val="3701140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슬라이드 이미지 개체 틀 1"/>
          <p:cNvSpPr>
            <a:spLocks noGrp="1" noRot="1" noChangeAspect="1" noTextEdit="1"/>
          </p:cNvSpPr>
          <p:nvPr>
            <p:ph type="sldImg"/>
          </p:nvPr>
        </p:nvSpPr>
        <p:spPr bwMode="auto">
          <a:noFill/>
          <a:ln>
            <a:solidFill>
              <a:srgbClr val="000000"/>
            </a:solidFill>
            <a:miter lim="800000"/>
            <a:headEnd/>
            <a:tailEnd/>
          </a:ln>
        </p:spPr>
      </p:sp>
      <p:sp>
        <p:nvSpPr>
          <p:cNvPr id="97283"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ko-KR" altLang="en-US"/>
          </a:p>
        </p:txBody>
      </p:sp>
      <p:sp>
        <p:nvSpPr>
          <p:cNvPr id="98308" name="슬라이드 번호 개체 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D55D8B-8BFB-4BE6-93D6-E1CE051B530F}" type="slidenum">
              <a:rPr lang="ko-KR" altLang="en-US" smtClean="0"/>
              <a:pPr fontAlgn="base">
                <a:spcBef>
                  <a:spcPct val="0"/>
                </a:spcBef>
                <a:spcAft>
                  <a:spcPct val="0"/>
                </a:spcAft>
                <a:defRPr/>
              </a:pPr>
              <a:t>17</a:t>
            </a:fld>
            <a:endParaRPr lang="ko-KR" altLang="en-US"/>
          </a:p>
        </p:txBody>
      </p:sp>
    </p:spTree>
    <p:extLst>
      <p:ext uri="{BB962C8B-B14F-4D97-AF65-F5344CB8AC3E}">
        <p14:creationId xmlns:p14="http://schemas.microsoft.com/office/powerpoint/2010/main" val="314854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E78641C5-3217-49D1-A6DD-0D65DD74BD42}"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49381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F8643DCA-9D2B-4D09-A487-7B2353DB602C}"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931657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5640DF39-3C7F-453B-B9AF-FC9E34668ED8}"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538921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CE69DF7E-077C-4AEE-AC14-B43612681E8E}"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3786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FA454659-FE83-48BF-9CC8-6FAA50332367}"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ko-KR"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207079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69FA3FF-6A06-4565-A8E6-2EDF2A57E2D6}"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476515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C42CC460-1B87-4F56-B85D-3393CC1D3D3A}"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ko-KR"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04443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7AE0188D-B253-4924-9163-30AA71FDC5EA}"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ko-KR"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189840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CDEFF-AB82-4F33-A89C-ECE0052A5E68}"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ko-KR"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474625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7ADC81DD-E016-4F56-9C1B-C18F8A0E93AB}"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5915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492BFE5D-D39F-45E8-BF88-2CBBD4B81377}"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ko-KR"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045670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BF195A-2C48-4080-99B2-B1AEC1B2BB4C}" type="datetime1">
              <a:rPr lang="ko-KR" altLang="en-US" smtClean="0">
                <a:solidFill>
                  <a:prstClr val="black">
                    <a:tint val="75000"/>
                  </a:prstClr>
                </a:solidFill>
              </a:rPr>
              <a:t>2022-10-24</a:t>
            </a:fld>
            <a:endParaRPr lang="ko-KR"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FBB162-8746-42C9-BFFF-D75069B6786A}"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04189131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33351" y="262716"/>
            <a:ext cx="8872903" cy="6066692"/>
          </a:xfrm>
          <a:prstGeom prst="rect">
            <a:avLst/>
          </a:prstGeom>
          <a:solidFill>
            <a:srgbClr val="0000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cxnSp>
        <p:nvCxnSpPr>
          <p:cNvPr id="9" name="직선 연결선 8"/>
          <p:cNvCxnSpPr/>
          <p:nvPr/>
        </p:nvCxnSpPr>
        <p:spPr>
          <a:xfrm>
            <a:off x="118697" y="1434932"/>
            <a:ext cx="90253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156797" y="3296062"/>
            <a:ext cx="89872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3"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18" name="직사각형 17"/>
          <p:cNvSpPr/>
          <p:nvPr/>
        </p:nvSpPr>
        <p:spPr>
          <a:xfrm>
            <a:off x="8959362"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8" name="직사각형 7">
            <a:extLst>
              <a:ext uri="{FF2B5EF4-FFF2-40B4-BE49-F238E27FC236}">
                <a16:creationId xmlns:a16="http://schemas.microsoft.com/office/drawing/2014/main" id="{451E0E86-9FC2-4748-BB37-7B17A5F018F4}"/>
              </a:ext>
            </a:extLst>
          </p:cNvPr>
          <p:cNvSpPr/>
          <p:nvPr/>
        </p:nvSpPr>
        <p:spPr>
          <a:xfrm>
            <a:off x="720953" y="1556733"/>
            <a:ext cx="8042540" cy="1569660"/>
          </a:xfrm>
          <a:prstGeom prst="rect">
            <a:avLst/>
          </a:prstGeom>
        </p:spPr>
        <p:txBody>
          <a:bodyPr wrap="square">
            <a:spAutoFit/>
          </a:bodyPr>
          <a:lstStyle/>
          <a:p>
            <a:pPr algn="ctr">
              <a:lnSpc>
                <a:spcPct val="150000"/>
              </a:lnSpc>
            </a:pPr>
            <a:r>
              <a:rPr lang="en-US" altLang="ko-KR" sz="3200" b="1" dirty="0">
                <a:solidFill>
                  <a:schemeClr val="bg1"/>
                </a:solidFill>
                <a:latin typeface="+mn-ea"/>
              </a:rPr>
              <a:t>Gartner Top </a:t>
            </a:r>
            <a:r>
              <a:rPr lang="en-US" altLang="ko-KR" sz="3200" b="1" dirty="0">
                <a:solidFill>
                  <a:srgbClr val="FF0000"/>
                </a:solidFill>
                <a:latin typeface="+mn-ea"/>
              </a:rPr>
              <a:t>12</a:t>
            </a:r>
            <a:r>
              <a:rPr lang="en-US" altLang="ko-KR" sz="3200" b="1" dirty="0">
                <a:solidFill>
                  <a:schemeClr val="bg1"/>
                </a:solidFill>
                <a:latin typeface="+mn-ea"/>
              </a:rPr>
              <a:t> Strategic Technology Trends for </a:t>
            </a:r>
            <a:r>
              <a:rPr lang="en-US" altLang="ko-KR" sz="3200" b="1" dirty="0">
                <a:solidFill>
                  <a:srgbClr val="FFFF00"/>
                </a:solidFill>
                <a:latin typeface="+mn-ea"/>
              </a:rPr>
              <a:t>2022</a:t>
            </a:r>
          </a:p>
        </p:txBody>
      </p:sp>
      <p:sp>
        <p:nvSpPr>
          <p:cNvPr id="10" name="직사각형 9">
            <a:extLst>
              <a:ext uri="{FF2B5EF4-FFF2-40B4-BE49-F238E27FC236}">
                <a16:creationId xmlns:a16="http://schemas.microsoft.com/office/drawing/2014/main" id="{721056F9-5612-42D0-9E7B-4229804BD954}"/>
              </a:ext>
            </a:extLst>
          </p:cNvPr>
          <p:cNvSpPr/>
          <p:nvPr/>
        </p:nvSpPr>
        <p:spPr>
          <a:xfrm>
            <a:off x="2431833" y="3836552"/>
            <a:ext cx="4343219" cy="1200329"/>
          </a:xfrm>
          <a:prstGeom prst="rect">
            <a:avLst/>
          </a:prstGeom>
        </p:spPr>
        <p:txBody>
          <a:bodyPr wrap="square">
            <a:spAutoFit/>
          </a:bodyPr>
          <a:lstStyle/>
          <a:p>
            <a:pPr algn="ctr">
              <a:lnSpc>
                <a:spcPct val="150000"/>
              </a:lnSpc>
            </a:pPr>
            <a:r>
              <a:rPr lang="en-US" altLang="ko-KR" sz="1600" b="1" dirty="0">
                <a:solidFill>
                  <a:srgbClr val="FFFF66"/>
                </a:solidFill>
                <a:latin typeface="휴먼엑스포" panose="02030504000101010101" pitchFamily="18" charset="-127"/>
                <a:ea typeface="휴먼엑스포" panose="02030504000101010101" pitchFamily="18" charset="-127"/>
              </a:rPr>
              <a:t>2022. 09 </a:t>
            </a:r>
          </a:p>
          <a:p>
            <a:pPr algn="ctr">
              <a:lnSpc>
                <a:spcPct val="150000"/>
              </a:lnSpc>
            </a:pPr>
            <a:r>
              <a:rPr lang="ko-KR" altLang="en-US" sz="1600" b="1" dirty="0">
                <a:solidFill>
                  <a:srgbClr val="FFFF66"/>
                </a:solidFill>
                <a:latin typeface="휴먼엑스포" panose="02030504000101010101" pitchFamily="18" charset="-127"/>
                <a:ea typeface="휴먼엑스포" panose="02030504000101010101" pitchFamily="18" charset="-127"/>
              </a:rPr>
              <a:t>단국대학교 정보문화기술연구원</a:t>
            </a:r>
            <a:r>
              <a:rPr lang="en-US" altLang="ko-KR" sz="1600" b="1" dirty="0">
                <a:solidFill>
                  <a:srgbClr val="FFFF66"/>
                </a:solidFill>
                <a:latin typeface="휴먼엑스포" panose="02030504000101010101" pitchFamily="18" charset="-127"/>
                <a:ea typeface="휴먼엑스포" panose="02030504000101010101" pitchFamily="18" charset="-127"/>
              </a:rPr>
              <a:t>/SW</a:t>
            </a:r>
            <a:r>
              <a:rPr lang="ko-KR" altLang="en-US" sz="1600" b="1" dirty="0">
                <a:solidFill>
                  <a:srgbClr val="FFFF66"/>
                </a:solidFill>
                <a:latin typeface="휴먼엑스포" panose="02030504000101010101" pitchFamily="18" charset="-127"/>
                <a:ea typeface="휴먼엑스포" panose="02030504000101010101" pitchFamily="18" charset="-127"/>
              </a:rPr>
              <a:t>학과</a:t>
            </a:r>
            <a:endParaRPr lang="en-US" altLang="ko-KR" sz="1600" b="1" dirty="0">
              <a:solidFill>
                <a:srgbClr val="FFFF66"/>
              </a:solidFill>
              <a:latin typeface="휴먼엑스포" panose="02030504000101010101" pitchFamily="18" charset="-127"/>
              <a:ea typeface="휴먼엑스포" panose="02030504000101010101" pitchFamily="18" charset="-127"/>
            </a:endParaRPr>
          </a:p>
          <a:p>
            <a:pPr algn="ctr">
              <a:lnSpc>
                <a:spcPct val="150000"/>
              </a:lnSpc>
            </a:pPr>
            <a:r>
              <a:rPr lang="ko-KR" altLang="en-US" sz="1600" b="1" dirty="0">
                <a:solidFill>
                  <a:srgbClr val="FFFF66"/>
                </a:solidFill>
                <a:latin typeface="휴먼엑스포" panose="02030504000101010101" pitchFamily="18" charset="-127"/>
                <a:ea typeface="휴먼엑스포" panose="02030504000101010101" pitchFamily="18" charset="-127"/>
              </a:rPr>
              <a:t>원장</a:t>
            </a:r>
            <a:r>
              <a:rPr lang="en-US" altLang="ko-KR" sz="1600" b="1" dirty="0">
                <a:solidFill>
                  <a:srgbClr val="FFFF66"/>
                </a:solidFill>
                <a:latin typeface="휴먼엑스포" panose="02030504000101010101" pitchFamily="18" charset="-127"/>
                <a:ea typeface="휴먼엑스포" panose="02030504000101010101" pitchFamily="18" charset="-127"/>
              </a:rPr>
              <a:t>/</a:t>
            </a:r>
            <a:r>
              <a:rPr lang="ko-KR" altLang="en-US" sz="1600" b="1" dirty="0">
                <a:solidFill>
                  <a:srgbClr val="FFFF66"/>
                </a:solidFill>
                <a:latin typeface="휴먼엑스포" panose="02030504000101010101" pitchFamily="18" charset="-127"/>
                <a:ea typeface="휴먼엑스포" panose="02030504000101010101" pitchFamily="18" charset="-127"/>
              </a:rPr>
              <a:t>교수   이  재  동</a:t>
            </a:r>
            <a:endParaRPr lang="en-US" altLang="ko-KR" sz="1600" b="1" dirty="0">
              <a:solidFill>
                <a:srgbClr val="FFFF66"/>
              </a:solidFill>
              <a:latin typeface="휴먼엑스포" panose="02030504000101010101" pitchFamily="18" charset="-127"/>
              <a:ea typeface="휴먼엑스포" panose="02030504000101010101" pitchFamily="18" charset="-127"/>
            </a:endParaRPr>
          </a:p>
        </p:txBody>
      </p:sp>
    </p:spTree>
    <p:extLst>
      <p:ext uri="{BB962C8B-B14F-4D97-AF65-F5344CB8AC3E}">
        <p14:creationId xmlns:p14="http://schemas.microsoft.com/office/powerpoint/2010/main" val="372793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33353" y="262716"/>
            <a:ext cx="8872903" cy="6066692"/>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cxnSp>
        <p:nvCxnSpPr>
          <p:cNvPr id="9" name="직선 연결선 8"/>
          <p:cNvCxnSpPr/>
          <p:nvPr/>
        </p:nvCxnSpPr>
        <p:spPr>
          <a:xfrm>
            <a:off x="133353" y="590870"/>
            <a:ext cx="90253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27841" y="1291943"/>
            <a:ext cx="89872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3"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18" name="직사각형 17"/>
          <p:cNvSpPr/>
          <p:nvPr/>
        </p:nvSpPr>
        <p:spPr>
          <a:xfrm>
            <a:off x="8959362"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8" name="직사각형 7">
            <a:extLst>
              <a:ext uri="{FF2B5EF4-FFF2-40B4-BE49-F238E27FC236}">
                <a16:creationId xmlns:a16="http://schemas.microsoft.com/office/drawing/2014/main" id="{451E0E86-9FC2-4748-BB37-7B17A5F018F4}"/>
              </a:ext>
            </a:extLst>
          </p:cNvPr>
          <p:cNvSpPr/>
          <p:nvPr/>
        </p:nvSpPr>
        <p:spPr>
          <a:xfrm>
            <a:off x="212485" y="535802"/>
            <a:ext cx="7646656" cy="735842"/>
          </a:xfrm>
          <a:prstGeom prst="rect">
            <a:avLst/>
          </a:prstGeom>
        </p:spPr>
        <p:txBody>
          <a:bodyPr wrap="square">
            <a:spAutoFit/>
          </a:bodyPr>
          <a:lstStyle/>
          <a:p>
            <a:pPr algn="ctr">
              <a:lnSpc>
                <a:spcPct val="150000"/>
              </a:lnSpc>
            </a:pPr>
            <a:r>
              <a:rPr lang="en-US" altLang="ko-KR" sz="3200" b="1" dirty="0">
                <a:latin typeface="+mn-ea"/>
              </a:rPr>
              <a:t>II. Sculpting Change(</a:t>
            </a:r>
            <a:r>
              <a:rPr lang="ko-KR" altLang="en-US" sz="3200" b="1" dirty="0" err="1">
                <a:latin typeface="+mn-ea"/>
              </a:rPr>
              <a:t>기술구현의</a:t>
            </a:r>
            <a:r>
              <a:rPr lang="ko-KR" altLang="en-US" sz="3200" b="1" dirty="0">
                <a:latin typeface="+mn-ea"/>
              </a:rPr>
              <a:t> 변화</a:t>
            </a:r>
            <a:r>
              <a:rPr lang="en-US" altLang="ko-KR" sz="3200" b="1" dirty="0">
                <a:latin typeface="+mn-ea"/>
              </a:rPr>
              <a:t>)</a:t>
            </a:r>
          </a:p>
        </p:txBody>
      </p:sp>
      <p:sp>
        <p:nvSpPr>
          <p:cNvPr id="2" name="Rectangle 2"/>
          <p:cNvSpPr>
            <a:spLocks noChangeArrowheads="1"/>
          </p:cNvSpPr>
          <p:nvPr/>
        </p:nvSpPr>
        <p:spPr bwMode="auto">
          <a:xfrm>
            <a:off x="2"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직사각형 9">
            <a:extLst>
              <a:ext uri="{FF2B5EF4-FFF2-40B4-BE49-F238E27FC236}">
                <a16:creationId xmlns:a16="http://schemas.microsoft.com/office/drawing/2014/main" id="{451E0E86-9FC2-4748-BB37-7B17A5F018F4}"/>
              </a:ext>
            </a:extLst>
          </p:cNvPr>
          <p:cNvSpPr/>
          <p:nvPr/>
        </p:nvSpPr>
        <p:spPr>
          <a:xfrm>
            <a:off x="184641" y="1405314"/>
            <a:ext cx="8042540" cy="503792"/>
          </a:xfrm>
          <a:prstGeom prst="rect">
            <a:avLst/>
          </a:prstGeom>
        </p:spPr>
        <p:txBody>
          <a:bodyPr wrap="square">
            <a:spAutoFit/>
          </a:bodyPr>
          <a:lstStyle/>
          <a:p>
            <a:pPr>
              <a:lnSpc>
                <a:spcPct val="150000"/>
              </a:lnSpc>
            </a:pPr>
            <a:r>
              <a:rPr lang="en-US" altLang="ko-KR" sz="2000" b="1" dirty="0">
                <a:solidFill>
                  <a:srgbClr val="002060"/>
                </a:solidFill>
                <a:latin typeface="+mj-ea"/>
                <a:ea typeface="+mj-ea"/>
              </a:rPr>
              <a:t>(6) Decision Intelligence </a:t>
            </a:r>
            <a:r>
              <a:rPr lang="en-US" altLang="ko-KR" sz="2000" b="1" dirty="0"/>
              <a:t>(</a:t>
            </a:r>
            <a:r>
              <a:rPr lang="ko-KR" altLang="en-US" sz="2000" b="1" dirty="0"/>
              <a:t>의사 결정 지능</a:t>
            </a:r>
            <a:r>
              <a:rPr lang="en-US" altLang="ko-KR" sz="2000" b="1" dirty="0"/>
              <a:t>)</a:t>
            </a:r>
            <a:r>
              <a:rPr lang="en-US" altLang="ko-KR" sz="2000" b="1" dirty="0">
                <a:solidFill>
                  <a:srgbClr val="002060"/>
                </a:solidFill>
                <a:latin typeface="+mj-ea"/>
                <a:ea typeface="+mj-ea"/>
              </a:rPr>
              <a:t> </a:t>
            </a:r>
          </a:p>
        </p:txBody>
      </p:sp>
      <p:sp>
        <p:nvSpPr>
          <p:cNvPr id="12" name="직사각형 11"/>
          <p:cNvSpPr/>
          <p:nvPr/>
        </p:nvSpPr>
        <p:spPr>
          <a:xfrm>
            <a:off x="416274" y="2371411"/>
            <a:ext cx="8098971" cy="3640118"/>
          </a:xfrm>
          <a:prstGeom prst="rect">
            <a:avLst/>
          </a:prstGeom>
          <a:solidFill>
            <a:schemeClr val="bg1">
              <a:lumMod val="9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altLang="ko-KR" dirty="0">
                <a:solidFill>
                  <a:schemeClr val="tx1"/>
                </a:solidFill>
                <a:latin typeface="+mn-ea"/>
              </a:rPr>
              <a:t>Decision-making must proceed with more advanced intelligence</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It is necessary to model the decision-making process as a set to progressively improve the decision-making process within the organization and to strengthen it to support the majority of human decision-making</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(e.g.) Data-Driven Decision Process</a:t>
            </a:r>
          </a:p>
        </p:txBody>
      </p:sp>
    </p:spTree>
    <p:extLst>
      <p:ext uri="{BB962C8B-B14F-4D97-AF65-F5344CB8AC3E}">
        <p14:creationId xmlns:p14="http://schemas.microsoft.com/office/powerpoint/2010/main" val="334370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33353" y="262716"/>
            <a:ext cx="8872903" cy="6066692"/>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cxnSp>
        <p:nvCxnSpPr>
          <p:cNvPr id="9" name="직선 연결선 8"/>
          <p:cNvCxnSpPr/>
          <p:nvPr/>
        </p:nvCxnSpPr>
        <p:spPr>
          <a:xfrm>
            <a:off x="133353" y="590870"/>
            <a:ext cx="90253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27841" y="1291943"/>
            <a:ext cx="89872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3"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18" name="직사각형 17"/>
          <p:cNvSpPr/>
          <p:nvPr/>
        </p:nvSpPr>
        <p:spPr>
          <a:xfrm>
            <a:off x="8959362"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8" name="직사각형 7">
            <a:extLst>
              <a:ext uri="{FF2B5EF4-FFF2-40B4-BE49-F238E27FC236}">
                <a16:creationId xmlns:a16="http://schemas.microsoft.com/office/drawing/2014/main" id="{451E0E86-9FC2-4748-BB37-7B17A5F018F4}"/>
              </a:ext>
            </a:extLst>
          </p:cNvPr>
          <p:cNvSpPr/>
          <p:nvPr/>
        </p:nvSpPr>
        <p:spPr>
          <a:xfrm>
            <a:off x="212485" y="535802"/>
            <a:ext cx="7646656" cy="735842"/>
          </a:xfrm>
          <a:prstGeom prst="rect">
            <a:avLst/>
          </a:prstGeom>
        </p:spPr>
        <p:txBody>
          <a:bodyPr wrap="square">
            <a:spAutoFit/>
          </a:bodyPr>
          <a:lstStyle/>
          <a:p>
            <a:pPr algn="ctr">
              <a:lnSpc>
                <a:spcPct val="150000"/>
              </a:lnSpc>
            </a:pPr>
            <a:r>
              <a:rPr lang="en-US" altLang="ko-KR" sz="3200" b="1" dirty="0">
                <a:latin typeface="+mn-ea"/>
              </a:rPr>
              <a:t>II. Sculpting Change(</a:t>
            </a:r>
            <a:r>
              <a:rPr lang="ko-KR" altLang="en-US" sz="3200" b="1" dirty="0" err="1">
                <a:latin typeface="+mn-ea"/>
              </a:rPr>
              <a:t>기술구현의</a:t>
            </a:r>
            <a:r>
              <a:rPr lang="ko-KR" altLang="en-US" sz="3200" b="1" dirty="0">
                <a:latin typeface="+mn-ea"/>
              </a:rPr>
              <a:t> 변화</a:t>
            </a:r>
            <a:r>
              <a:rPr lang="en-US" altLang="ko-KR" sz="3200" b="1" dirty="0">
                <a:latin typeface="+mn-ea"/>
              </a:rPr>
              <a:t>)</a:t>
            </a:r>
          </a:p>
        </p:txBody>
      </p:sp>
      <p:sp>
        <p:nvSpPr>
          <p:cNvPr id="2" name="Rectangle 2"/>
          <p:cNvSpPr>
            <a:spLocks noChangeArrowheads="1"/>
          </p:cNvSpPr>
          <p:nvPr/>
        </p:nvSpPr>
        <p:spPr bwMode="auto">
          <a:xfrm>
            <a:off x="2"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직사각형 9">
            <a:extLst>
              <a:ext uri="{FF2B5EF4-FFF2-40B4-BE49-F238E27FC236}">
                <a16:creationId xmlns:a16="http://schemas.microsoft.com/office/drawing/2014/main" id="{451E0E86-9FC2-4748-BB37-7B17A5F018F4}"/>
              </a:ext>
            </a:extLst>
          </p:cNvPr>
          <p:cNvSpPr/>
          <p:nvPr/>
        </p:nvSpPr>
        <p:spPr>
          <a:xfrm>
            <a:off x="184641" y="1405314"/>
            <a:ext cx="8042540" cy="553998"/>
          </a:xfrm>
          <a:prstGeom prst="rect">
            <a:avLst/>
          </a:prstGeom>
        </p:spPr>
        <p:txBody>
          <a:bodyPr wrap="square">
            <a:spAutoFit/>
          </a:bodyPr>
          <a:lstStyle/>
          <a:p>
            <a:pPr>
              <a:lnSpc>
                <a:spcPct val="150000"/>
              </a:lnSpc>
            </a:pPr>
            <a:r>
              <a:rPr lang="en-US" altLang="ko-KR" sz="2000" b="1" dirty="0">
                <a:solidFill>
                  <a:srgbClr val="002060"/>
                </a:solidFill>
                <a:latin typeface="+mj-ea"/>
                <a:ea typeface="+mj-ea"/>
              </a:rPr>
              <a:t>(7) </a:t>
            </a:r>
            <a:r>
              <a:rPr lang="en-US" altLang="ko-KR" sz="2000" b="1" dirty="0" err="1">
                <a:solidFill>
                  <a:srgbClr val="002060"/>
                </a:solidFill>
                <a:latin typeface="+mj-ea"/>
                <a:ea typeface="+mj-ea"/>
              </a:rPr>
              <a:t>HyperAutomaion</a:t>
            </a:r>
            <a:r>
              <a:rPr lang="en-US" altLang="ko-KR" sz="2000" b="1" dirty="0">
                <a:solidFill>
                  <a:srgbClr val="002060"/>
                </a:solidFill>
                <a:latin typeface="+mj-ea"/>
                <a:ea typeface="+mj-ea"/>
              </a:rPr>
              <a:t> </a:t>
            </a:r>
            <a:r>
              <a:rPr lang="en-US" altLang="ko-KR" sz="2000" b="1" dirty="0"/>
              <a:t>(</a:t>
            </a:r>
            <a:r>
              <a:rPr lang="ko-KR" altLang="en-US" sz="2000" b="1" dirty="0"/>
              <a:t>초 자동화</a:t>
            </a:r>
            <a:r>
              <a:rPr lang="en-US" altLang="ko-KR" sz="2000" b="1" dirty="0"/>
              <a:t>)</a:t>
            </a:r>
            <a:r>
              <a:rPr lang="en-US" altLang="ko-KR" sz="2000" b="1" dirty="0">
                <a:solidFill>
                  <a:srgbClr val="002060"/>
                </a:solidFill>
                <a:latin typeface="+mj-ea"/>
                <a:ea typeface="+mj-ea"/>
              </a:rPr>
              <a:t> </a:t>
            </a:r>
          </a:p>
        </p:txBody>
      </p:sp>
      <p:sp>
        <p:nvSpPr>
          <p:cNvPr id="12" name="직사각형 11"/>
          <p:cNvSpPr/>
          <p:nvPr/>
        </p:nvSpPr>
        <p:spPr>
          <a:xfrm>
            <a:off x="416274" y="2371411"/>
            <a:ext cx="8098971" cy="3640118"/>
          </a:xfrm>
          <a:prstGeom prst="rect">
            <a:avLst/>
          </a:prstGeom>
          <a:solidFill>
            <a:schemeClr val="bg1">
              <a:lumMod val="9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altLang="ko-KR" sz="2000" dirty="0">
                <a:solidFill>
                  <a:schemeClr val="tx1"/>
                </a:solidFill>
                <a:latin typeface="+mn-ea"/>
              </a:rPr>
              <a:t>Everything that can and should be automated</a:t>
            </a:r>
          </a:p>
          <a:p>
            <a:pPr marL="285750" indent="-285750" algn="just">
              <a:buFont typeface="Arial" panose="020B0604020202020204" pitchFamily="34" charset="0"/>
              <a:buChar char="•"/>
            </a:pPr>
            <a:endParaRPr lang="en-US" altLang="ko-KR" sz="2000" dirty="0">
              <a:solidFill>
                <a:schemeClr val="tx1"/>
              </a:solidFill>
              <a:latin typeface="+mn-ea"/>
            </a:endParaRPr>
          </a:p>
          <a:p>
            <a:pPr marL="285750" indent="-285750" algn="just">
              <a:buFont typeface="Arial" panose="020B0604020202020204" pitchFamily="34" charset="0"/>
              <a:buChar char="•"/>
            </a:pPr>
            <a:r>
              <a:rPr lang="en-US" altLang="ko-KR" sz="2000" dirty="0">
                <a:solidFill>
                  <a:schemeClr val="tx1"/>
                </a:solidFill>
                <a:latin typeface="+mn-ea"/>
              </a:rPr>
              <a:t>Hyper-automation is to create a booster for the growth of your business</a:t>
            </a:r>
          </a:p>
          <a:p>
            <a:pPr marL="285750" indent="-285750" algn="just">
              <a:buFont typeface="Arial" panose="020B0604020202020204" pitchFamily="34" charset="0"/>
              <a:buChar char="•"/>
            </a:pPr>
            <a:endParaRPr lang="en-US" altLang="ko-KR" sz="2000" dirty="0">
              <a:solidFill>
                <a:schemeClr val="tx1"/>
              </a:solidFill>
              <a:latin typeface="+mn-ea"/>
            </a:endParaRPr>
          </a:p>
          <a:p>
            <a:pPr marL="285750" indent="-285750" algn="just">
              <a:buFont typeface="Arial" panose="020B0604020202020204" pitchFamily="34" charset="0"/>
              <a:buChar char="•"/>
            </a:pPr>
            <a:r>
              <a:rPr lang="en-US" altLang="ko-KR" sz="2000" dirty="0">
                <a:solidFill>
                  <a:schemeClr val="tx1"/>
                </a:solidFill>
                <a:latin typeface="+mn-ea"/>
              </a:rPr>
              <a:t>Automating as many business and IT processes as possible</a:t>
            </a:r>
          </a:p>
        </p:txBody>
      </p:sp>
    </p:spTree>
    <p:extLst>
      <p:ext uri="{BB962C8B-B14F-4D97-AF65-F5344CB8AC3E}">
        <p14:creationId xmlns:p14="http://schemas.microsoft.com/office/powerpoint/2010/main" val="43586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33353" y="262716"/>
            <a:ext cx="8872903" cy="6066692"/>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cxnSp>
        <p:nvCxnSpPr>
          <p:cNvPr id="9" name="직선 연결선 8"/>
          <p:cNvCxnSpPr/>
          <p:nvPr/>
        </p:nvCxnSpPr>
        <p:spPr>
          <a:xfrm>
            <a:off x="133353" y="590870"/>
            <a:ext cx="90253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27841" y="1291943"/>
            <a:ext cx="89872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3"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18" name="직사각형 17"/>
          <p:cNvSpPr/>
          <p:nvPr/>
        </p:nvSpPr>
        <p:spPr>
          <a:xfrm>
            <a:off x="8959362"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8" name="직사각형 7">
            <a:extLst>
              <a:ext uri="{FF2B5EF4-FFF2-40B4-BE49-F238E27FC236}">
                <a16:creationId xmlns:a16="http://schemas.microsoft.com/office/drawing/2014/main" id="{451E0E86-9FC2-4748-BB37-7B17A5F018F4}"/>
              </a:ext>
            </a:extLst>
          </p:cNvPr>
          <p:cNvSpPr/>
          <p:nvPr/>
        </p:nvSpPr>
        <p:spPr>
          <a:xfrm>
            <a:off x="212485" y="535802"/>
            <a:ext cx="7646656" cy="735842"/>
          </a:xfrm>
          <a:prstGeom prst="rect">
            <a:avLst/>
          </a:prstGeom>
        </p:spPr>
        <p:txBody>
          <a:bodyPr wrap="square">
            <a:spAutoFit/>
          </a:bodyPr>
          <a:lstStyle/>
          <a:p>
            <a:pPr algn="ctr">
              <a:lnSpc>
                <a:spcPct val="150000"/>
              </a:lnSpc>
            </a:pPr>
            <a:r>
              <a:rPr lang="en-US" altLang="ko-KR" sz="3200" b="1" dirty="0">
                <a:latin typeface="+mn-ea"/>
              </a:rPr>
              <a:t>II. Sculpting Change(</a:t>
            </a:r>
            <a:r>
              <a:rPr lang="ko-KR" altLang="en-US" sz="3200" b="1" dirty="0" err="1">
                <a:latin typeface="+mn-ea"/>
              </a:rPr>
              <a:t>기술구현의</a:t>
            </a:r>
            <a:r>
              <a:rPr lang="ko-KR" altLang="en-US" sz="3200" b="1" dirty="0">
                <a:latin typeface="+mn-ea"/>
              </a:rPr>
              <a:t> 변화</a:t>
            </a:r>
            <a:r>
              <a:rPr lang="en-US" altLang="ko-KR" sz="3200" b="1" dirty="0">
                <a:latin typeface="+mn-ea"/>
              </a:rPr>
              <a:t>)</a:t>
            </a:r>
          </a:p>
        </p:txBody>
      </p:sp>
      <p:sp>
        <p:nvSpPr>
          <p:cNvPr id="2" name="Rectangle 2"/>
          <p:cNvSpPr>
            <a:spLocks noChangeArrowheads="1"/>
          </p:cNvSpPr>
          <p:nvPr/>
        </p:nvSpPr>
        <p:spPr bwMode="auto">
          <a:xfrm>
            <a:off x="2"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직사각형 9">
            <a:extLst>
              <a:ext uri="{FF2B5EF4-FFF2-40B4-BE49-F238E27FC236}">
                <a16:creationId xmlns:a16="http://schemas.microsoft.com/office/drawing/2014/main" id="{451E0E86-9FC2-4748-BB37-7B17A5F018F4}"/>
              </a:ext>
            </a:extLst>
          </p:cNvPr>
          <p:cNvSpPr/>
          <p:nvPr/>
        </p:nvSpPr>
        <p:spPr>
          <a:xfrm>
            <a:off x="184641" y="1405314"/>
            <a:ext cx="8042540" cy="503792"/>
          </a:xfrm>
          <a:prstGeom prst="rect">
            <a:avLst/>
          </a:prstGeom>
        </p:spPr>
        <p:txBody>
          <a:bodyPr wrap="square">
            <a:spAutoFit/>
          </a:bodyPr>
          <a:lstStyle/>
          <a:p>
            <a:pPr>
              <a:lnSpc>
                <a:spcPct val="150000"/>
              </a:lnSpc>
            </a:pPr>
            <a:r>
              <a:rPr lang="en-US" altLang="ko-KR" sz="2000" b="1" dirty="0">
                <a:solidFill>
                  <a:srgbClr val="002060"/>
                </a:solidFill>
                <a:latin typeface="+mj-ea"/>
                <a:ea typeface="+mj-ea"/>
              </a:rPr>
              <a:t>(8) AI Engineering </a:t>
            </a:r>
            <a:r>
              <a:rPr lang="en-US" altLang="ko-KR" sz="2000" b="1" dirty="0"/>
              <a:t>(</a:t>
            </a:r>
            <a:r>
              <a:rPr lang="ko-KR" altLang="en-US" sz="2000" b="1" dirty="0"/>
              <a:t>인공지능 공학</a:t>
            </a:r>
            <a:r>
              <a:rPr lang="en-US" altLang="ko-KR" sz="2000" b="1" dirty="0"/>
              <a:t>)</a:t>
            </a:r>
            <a:r>
              <a:rPr lang="en-US" altLang="ko-KR" sz="2000" b="1" dirty="0">
                <a:solidFill>
                  <a:srgbClr val="002060"/>
                </a:solidFill>
                <a:latin typeface="+mj-ea"/>
                <a:ea typeface="+mj-ea"/>
              </a:rPr>
              <a:t> </a:t>
            </a:r>
          </a:p>
        </p:txBody>
      </p:sp>
      <p:sp>
        <p:nvSpPr>
          <p:cNvPr id="12" name="직사각형 11"/>
          <p:cNvSpPr/>
          <p:nvPr/>
        </p:nvSpPr>
        <p:spPr>
          <a:xfrm>
            <a:off x="416274" y="2371411"/>
            <a:ext cx="8098971" cy="3640118"/>
          </a:xfrm>
          <a:prstGeom prst="rect">
            <a:avLst/>
          </a:prstGeom>
          <a:solidFill>
            <a:schemeClr val="bg1">
              <a:lumMod val="9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To maximize the business value of AI, AI models and applications need to be continuously updated and optimized</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Simply, it is a continuous update</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These areas of AI model update must be formally operationalized and managed to increase business performance</a:t>
            </a:r>
          </a:p>
          <a:p>
            <a:pPr marL="285750" indent="-285750" algn="just">
              <a:buFont typeface="Arial" panose="020B0604020202020204" pitchFamily="34" charset="0"/>
              <a:buChar char="•"/>
            </a:pPr>
            <a:endParaRPr lang="en-US" altLang="ko-KR" dirty="0">
              <a:solidFill>
                <a:schemeClr val="tx1"/>
              </a:solidFill>
              <a:latin typeface="+mn-ea"/>
            </a:endParaRPr>
          </a:p>
        </p:txBody>
      </p:sp>
    </p:spTree>
    <p:extLst>
      <p:ext uri="{BB962C8B-B14F-4D97-AF65-F5344CB8AC3E}">
        <p14:creationId xmlns:p14="http://schemas.microsoft.com/office/powerpoint/2010/main" val="127977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33353" y="262716"/>
            <a:ext cx="8872903" cy="6066692"/>
          </a:xfrm>
          <a:prstGeom prst="rect">
            <a:avLst/>
          </a:prstGeom>
          <a:solidFill>
            <a:srgbClr val="99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cxnSp>
        <p:nvCxnSpPr>
          <p:cNvPr id="9" name="직선 연결선 8"/>
          <p:cNvCxnSpPr/>
          <p:nvPr/>
        </p:nvCxnSpPr>
        <p:spPr>
          <a:xfrm>
            <a:off x="133353" y="590870"/>
            <a:ext cx="90253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27841" y="1291943"/>
            <a:ext cx="89872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3"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18" name="직사각형 17"/>
          <p:cNvSpPr/>
          <p:nvPr/>
        </p:nvSpPr>
        <p:spPr>
          <a:xfrm>
            <a:off x="8959362"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8" name="직사각형 7">
            <a:extLst>
              <a:ext uri="{FF2B5EF4-FFF2-40B4-BE49-F238E27FC236}">
                <a16:creationId xmlns:a16="http://schemas.microsoft.com/office/drawing/2014/main" id="{451E0E86-9FC2-4748-BB37-7B17A5F018F4}"/>
              </a:ext>
            </a:extLst>
          </p:cNvPr>
          <p:cNvSpPr/>
          <p:nvPr/>
        </p:nvSpPr>
        <p:spPr>
          <a:xfrm>
            <a:off x="212484" y="535802"/>
            <a:ext cx="8746875" cy="830997"/>
          </a:xfrm>
          <a:prstGeom prst="rect">
            <a:avLst/>
          </a:prstGeom>
        </p:spPr>
        <p:txBody>
          <a:bodyPr wrap="square">
            <a:spAutoFit/>
          </a:bodyPr>
          <a:lstStyle/>
          <a:p>
            <a:pPr algn="ctr">
              <a:lnSpc>
                <a:spcPct val="150000"/>
              </a:lnSpc>
            </a:pPr>
            <a:r>
              <a:rPr lang="en-US" altLang="ko-KR" sz="3200" b="1" dirty="0">
                <a:latin typeface="+mn-ea"/>
              </a:rPr>
              <a:t>III. Engineering Trust(</a:t>
            </a:r>
            <a:r>
              <a:rPr lang="ko-KR" altLang="en-US" sz="3200" b="1" dirty="0">
                <a:latin typeface="+mn-ea"/>
              </a:rPr>
              <a:t>믿을 수 있는 첨단기술</a:t>
            </a:r>
            <a:r>
              <a:rPr lang="en-US" altLang="ko-KR" sz="3200" b="1" dirty="0">
                <a:latin typeface="+mn-ea"/>
              </a:rPr>
              <a:t>)</a:t>
            </a:r>
          </a:p>
        </p:txBody>
      </p:sp>
      <p:sp>
        <p:nvSpPr>
          <p:cNvPr id="2" name="Rectangle 2"/>
          <p:cNvSpPr>
            <a:spLocks noChangeArrowheads="1"/>
          </p:cNvSpPr>
          <p:nvPr/>
        </p:nvSpPr>
        <p:spPr bwMode="auto">
          <a:xfrm>
            <a:off x="2"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직사각형 9">
            <a:extLst>
              <a:ext uri="{FF2B5EF4-FFF2-40B4-BE49-F238E27FC236}">
                <a16:creationId xmlns:a16="http://schemas.microsoft.com/office/drawing/2014/main" id="{451E0E86-9FC2-4748-BB37-7B17A5F018F4}"/>
              </a:ext>
            </a:extLst>
          </p:cNvPr>
          <p:cNvSpPr/>
          <p:nvPr/>
        </p:nvSpPr>
        <p:spPr>
          <a:xfrm>
            <a:off x="184641" y="1405314"/>
            <a:ext cx="8042540" cy="553998"/>
          </a:xfrm>
          <a:prstGeom prst="rect">
            <a:avLst/>
          </a:prstGeom>
        </p:spPr>
        <p:txBody>
          <a:bodyPr wrap="square">
            <a:spAutoFit/>
          </a:bodyPr>
          <a:lstStyle/>
          <a:p>
            <a:pPr>
              <a:lnSpc>
                <a:spcPct val="150000"/>
              </a:lnSpc>
            </a:pPr>
            <a:r>
              <a:rPr lang="en-US" altLang="ko-KR" sz="2000" b="1" dirty="0">
                <a:solidFill>
                  <a:srgbClr val="002060"/>
                </a:solidFill>
                <a:latin typeface="+mj-ea"/>
                <a:ea typeface="+mj-ea"/>
              </a:rPr>
              <a:t>(9) Data</a:t>
            </a:r>
            <a:r>
              <a:rPr lang="ko-KR" altLang="en-US" sz="2000" b="1" dirty="0">
                <a:solidFill>
                  <a:srgbClr val="002060"/>
                </a:solidFill>
                <a:latin typeface="+mj-ea"/>
                <a:ea typeface="+mj-ea"/>
              </a:rPr>
              <a:t> </a:t>
            </a:r>
            <a:r>
              <a:rPr lang="en-US" altLang="ko-KR" sz="2000" b="1" dirty="0">
                <a:solidFill>
                  <a:srgbClr val="002060"/>
                </a:solidFill>
                <a:latin typeface="+mj-ea"/>
                <a:ea typeface="+mj-ea"/>
              </a:rPr>
              <a:t>Fabric </a:t>
            </a:r>
            <a:r>
              <a:rPr lang="en-US" altLang="ko-KR" sz="2000" b="1" dirty="0"/>
              <a:t>(</a:t>
            </a:r>
            <a:r>
              <a:rPr lang="ko-KR" altLang="en-US" sz="2000" b="1" dirty="0"/>
              <a:t>데이터</a:t>
            </a:r>
            <a:r>
              <a:rPr lang="en-US" altLang="ko-KR" sz="2000" b="1" dirty="0"/>
              <a:t> </a:t>
            </a:r>
            <a:r>
              <a:rPr lang="ko-KR" altLang="en-US" sz="2000" b="1" dirty="0"/>
              <a:t>패브릭</a:t>
            </a:r>
            <a:r>
              <a:rPr lang="en-US" altLang="ko-KR" sz="2000" b="1" dirty="0"/>
              <a:t>)</a:t>
            </a:r>
            <a:r>
              <a:rPr lang="en-US" altLang="ko-KR" sz="2000" b="1" dirty="0">
                <a:solidFill>
                  <a:srgbClr val="002060"/>
                </a:solidFill>
                <a:latin typeface="+mj-ea"/>
                <a:ea typeface="+mj-ea"/>
              </a:rPr>
              <a:t> </a:t>
            </a:r>
          </a:p>
        </p:txBody>
      </p:sp>
      <p:sp>
        <p:nvSpPr>
          <p:cNvPr id="12" name="직사각형 11"/>
          <p:cNvSpPr/>
          <p:nvPr/>
        </p:nvSpPr>
        <p:spPr>
          <a:xfrm>
            <a:off x="416274" y="2371411"/>
            <a:ext cx="8098971" cy="3640118"/>
          </a:xfrm>
          <a:prstGeom prst="rect">
            <a:avLst/>
          </a:prstGeom>
          <a:solidFill>
            <a:schemeClr val="bg1">
              <a:lumMod val="9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Design concept in which multiple data management technologies work to support seamless data access and sharing in a distributed network environment</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rgbClr val="0000FF"/>
                </a:solidFill>
                <a:latin typeface="+mn-ea"/>
              </a:rPr>
              <a:t>Technology to manage data </a:t>
            </a:r>
            <a:r>
              <a:rPr lang="en-US" altLang="ko-KR" dirty="0">
                <a:solidFill>
                  <a:schemeClr val="tx1"/>
                </a:solidFill>
                <a:latin typeface="+mn-ea"/>
              </a:rPr>
              <a:t>that will be accumulated in the future along with a lot of data accumulated over the past time</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Data fabric, like a tightly woven cotton fabric, means that data sources should be ‘structured’ on the business platform so that data sources can be used flexibly and quickly anywhere, anytime</a:t>
            </a:r>
          </a:p>
        </p:txBody>
      </p:sp>
    </p:spTree>
    <p:extLst>
      <p:ext uri="{BB962C8B-B14F-4D97-AF65-F5344CB8AC3E}">
        <p14:creationId xmlns:p14="http://schemas.microsoft.com/office/powerpoint/2010/main" val="112217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33353" y="262716"/>
            <a:ext cx="8872903" cy="6066692"/>
          </a:xfrm>
          <a:prstGeom prst="rect">
            <a:avLst/>
          </a:prstGeom>
          <a:solidFill>
            <a:srgbClr val="99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cxnSp>
        <p:nvCxnSpPr>
          <p:cNvPr id="9" name="직선 연결선 8"/>
          <p:cNvCxnSpPr/>
          <p:nvPr/>
        </p:nvCxnSpPr>
        <p:spPr>
          <a:xfrm>
            <a:off x="133353" y="590870"/>
            <a:ext cx="90253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27841" y="1291943"/>
            <a:ext cx="89872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3"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18" name="직사각형 17"/>
          <p:cNvSpPr/>
          <p:nvPr/>
        </p:nvSpPr>
        <p:spPr>
          <a:xfrm>
            <a:off x="8959362"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8" name="직사각형 7">
            <a:extLst>
              <a:ext uri="{FF2B5EF4-FFF2-40B4-BE49-F238E27FC236}">
                <a16:creationId xmlns:a16="http://schemas.microsoft.com/office/drawing/2014/main" id="{451E0E86-9FC2-4748-BB37-7B17A5F018F4}"/>
              </a:ext>
            </a:extLst>
          </p:cNvPr>
          <p:cNvSpPr/>
          <p:nvPr/>
        </p:nvSpPr>
        <p:spPr>
          <a:xfrm>
            <a:off x="212484" y="535802"/>
            <a:ext cx="8746875" cy="830997"/>
          </a:xfrm>
          <a:prstGeom prst="rect">
            <a:avLst/>
          </a:prstGeom>
        </p:spPr>
        <p:txBody>
          <a:bodyPr wrap="square">
            <a:spAutoFit/>
          </a:bodyPr>
          <a:lstStyle/>
          <a:p>
            <a:pPr algn="ctr">
              <a:lnSpc>
                <a:spcPct val="150000"/>
              </a:lnSpc>
            </a:pPr>
            <a:r>
              <a:rPr lang="en-US" altLang="ko-KR" sz="3200" b="1" dirty="0">
                <a:latin typeface="+mn-ea"/>
              </a:rPr>
              <a:t>III. Engineering Trust(</a:t>
            </a:r>
            <a:r>
              <a:rPr lang="ko-KR" altLang="en-US" sz="3200" b="1" dirty="0">
                <a:latin typeface="+mn-ea"/>
              </a:rPr>
              <a:t>믿을 수 있는 첨단기술</a:t>
            </a:r>
            <a:r>
              <a:rPr lang="en-US" altLang="ko-KR" sz="3200" b="1" dirty="0">
                <a:latin typeface="+mn-ea"/>
              </a:rPr>
              <a:t>)</a:t>
            </a:r>
          </a:p>
        </p:txBody>
      </p:sp>
      <p:sp>
        <p:nvSpPr>
          <p:cNvPr id="2" name="Rectangle 2"/>
          <p:cNvSpPr>
            <a:spLocks noChangeArrowheads="1"/>
          </p:cNvSpPr>
          <p:nvPr/>
        </p:nvSpPr>
        <p:spPr bwMode="auto">
          <a:xfrm>
            <a:off x="2"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직사각형 9">
            <a:extLst>
              <a:ext uri="{FF2B5EF4-FFF2-40B4-BE49-F238E27FC236}">
                <a16:creationId xmlns:a16="http://schemas.microsoft.com/office/drawing/2014/main" id="{451E0E86-9FC2-4748-BB37-7B17A5F018F4}"/>
              </a:ext>
            </a:extLst>
          </p:cNvPr>
          <p:cNvSpPr/>
          <p:nvPr/>
        </p:nvSpPr>
        <p:spPr>
          <a:xfrm>
            <a:off x="184640" y="1405314"/>
            <a:ext cx="8636975" cy="553998"/>
          </a:xfrm>
          <a:prstGeom prst="rect">
            <a:avLst/>
          </a:prstGeom>
        </p:spPr>
        <p:txBody>
          <a:bodyPr wrap="square">
            <a:spAutoFit/>
          </a:bodyPr>
          <a:lstStyle/>
          <a:p>
            <a:pPr>
              <a:lnSpc>
                <a:spcPct val="150000"/>
              </a:lnSpc>
            </a:pPr>
            <a:r>
              <a:rPr lang="en-US" altLang="ko-KR" sz="2000" b="1" dirty="0">
                <a:solidFill>
                  <a:srgbClr val="002060"/>
                </a:solidFill>
                <a:latin typeface="+mj-ea"/>
                <a:ea typeface="+mj-ea"/>
              </a:rPr>
              <a:t>(10) </a:t>
            </a:r>
            <a:r>
              <a:rPr lang="en-US" altLang="ko-KR" sz="2000" b="1" dirty="0">
                <a:latin typeface="+mj-ea"/>
                <a:ea typeface="+mj-ea"/>
              </a:rPr>
              <a:t>Privacy-Enhancing Computation (PEC, </a:t>
            </a:r>
            <a:r>
              <a:rPr lang="ko-KR" altLang="en-US" sz="2000" b="1" dirty="0">
                <a:latin typeface="+mj-ea"/>
                <a:ea typeface="+mj-ea"/>
              </a:rPr>
              <a:t>개인정보보호 강화 컴퓨팅</a:t>
            </a:r>
            <a:r>
              <a:rPr lang="en-US" altLang="ko-KR" sz="2000" b="1" dirty="0">
                <a:latin typeface="+mj-ea"/>
                <a:ea typeface="+mj-ea"/>
              </a:rPr>
              <a:t>)</a:t>
            </a:r>
            <a:r>
              <a:rPr lang="en-US" altLang="ko-KR" sz="2000" b="1" dirty="0">
                <a:solidFill>
                  <a:srgbClr val="002060"/>
                </a:solidFill>
                <a:latin typeface="+mj-ea"/>
                <a:ea typeface="+mj-ea"/>
              </a:rPr>
              <a:t> </a:t>
            </a:r>
          </a:p>
        </p:txBody>
      </p:sp>
      <p:sp>
        <p:nvSpPr>
          <p:cNvPr id="12" name="직사각형 11"/>
          <p:cNvSpPr/>
          <p:nvPr/>
        </p:nvSpPr>
        <p:spPr>
          <a:xfrm>
            <a:off x="416274" y="2371411"/>
            <a:ext cx="8154970" cy="3640118"/>
          </a:xfrm>
          <a:prstGeom prst="rect">
            <a:avLst/>
          </a:prstGeom>
          <a:solidFill>
            <a:schemeClr val="bg1">
              <a:lumMod val="9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sz="2000" dirty="0">
                <a:solidFill>
                  <a:schemeClr val="tx1"/>
                </a:solidFill>
                <a:latin typeface="+mn-ea"/>
              </a:rPr>
              <a:t>Need to realize value by using more diverse data while preserving privacy</a:t>
            </a:r>
          </a:p>
          <a:p>
            <a:pPr marL="285750" indent="-285750" algn="just">
              <a:buFont typeface="Arial" panose="020B0604020202020204" pitchFamily="34" charset="0"/>
              <a:buChar char="•"/>
            </a:pPr>
            <a:endParaRPr lang="en-US" altLang="ko-KR" sz="2000" dirty="0">
              <a:solidFill>
                <a:schemeClr val="tx1"/>
              </a:solidFill>
              <a:latin typeface="+mn-ea"/>
            </a:endParaRP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sz="2000" dirty="0">
                <a:solidFill>
                  <a:schemeClr val="tx1"/>
                </a:solidFill>
                <a:latin typeface="+mn-ea"/>
              </a:rPr>
              <a:t>The technology was introduced in response to the growing need to share data while maintaining the security of personal information</a:t>
            </a:r>
          </a:p>
          <a:p>
            <a:pPr algn="just"/>
            <a:endParaRPr lang="en-US" altLang="ko-KR" dirty="0">
              <a:solidFill>
                <a:schemeClr val="tx1"/>
              </a:solidFill>
              <a:latin typeface="+mn-ea"/>
            </a:endParaRPr>
          </a:p>
        </p:txBody>
      </p:sp>
    </p:spTree>
    <p:extLst>
      <p:ext uri="{BB962C8B-B14F-4D97-AF65-F5344CB8AC3E}">
        <p14:creationId xmlns:p14="http://schemas.microsoft.com/office/powerpoint/2010/main" val="97110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33353" y="262716"/>
            <a:ext cx="8872903" cy="6066692"/>
          </a:xfrm>
          <a:prstGeom prst="rect">
            <a:avLst/>
          </a:prstGeom>
          <a:solidFill>
            <a:srgbClr val="99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cxnSp>
        <p:nvCxnSpPr>
          <p:cNvPr id="9" name="직선 연결선 8"/>
          <p:cNvCxnSpPr/>
          <p:nvPr/>
        </p:nvCxnSpPr>
        <p:spPr>
          <a:xfrm>
            <a:off x="133353" y="590870"/>
            <a:ext cx="90253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27841" y="1291943"/>
            <a:ext cx="89872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3"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18" name="직사각형 17"/>
          <p:cNvSpPr/>
          <p:nvPr/>
        </p:nvSpPr>
        <p:spPr>
          <a:xfrm>
            <a:off x="8959362"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8" name="직사각형 7">
            <a:extLst>
              <a:ext uri="{FF2B5EF4-FFF2-40B4-BE49-F238E27FC236}">
                <a16:creationId xmlns:a16="http://schemas.microsoft.com/office/drawing/2014/main" id="{451E0E86-9FC2-4748-BB37-7B17A5F018F4}"/>
              </a:ext>
            </a:extLst>
          </p:cNvPr>
          <p:cNvSpPr/>
          <p:nvPr/>
        </p:nvSpPr>
        <p:spPr>
          <a:xfrm>
            <a:off x="212484" y="535802"/>
            <a:ext cx="8746875" cy="830997"/>
          </a:xfrm>
          <a:prstGeom prst="rect">
            <a:avLst/>
          </a:prstGeom>
        </p:spPr>
        <p:txBody>
          <a:bodyPr wrap="square">
            <a:spAutoFit/>
          </a:bodyPr>
          <a:lstStyle/>
          <a:p>
            <a:pPr algn="ctr">
              <a:lnSpc>
                <a:spcPct val="150000"/>
              </a:lnSpc>
            </a:pPr>
            <a:r>
              <a:rPr lang="en-US" altLang="ko-KR" sz="3200" b="1" dirty="0">
                <a:latin typeface="+mn-ea"/>
              </a:rPr>
              <a:t>III. Engineering Trust(</a:t>
            </a:r>
            <a:r>
              <a:rPr lang="ko-KR" altLang="en-US" sz="3200" b="1" dirty="0">
                <a:latin typeface="+mn-ea"/>
              </a:rPr>
              <a:t>믿을 수 있는 첨단기술</a:t>
            </a:r>
            <a:r>
              <a:rPr lang="en-US" altLang="ko-KR" sz="3200" b="1" dirty="0">
                <a:latin typeface="+mn-ea"/>
              </a:rPr>
              <a:t>)</a:t>
            </a:r>
          </a:p>
        </p:txBody>
      </p:sp>
      <p:sp>
        <p:nvSpPr>
          <p:cNvPr id="2" name="Rectangle 2"/>
          <p:cNvSpPr>
            <a:spLocks noChangeArrowheads="1"/>
          </p:cNvSpPr>
          <p:nvPr/>
        </p:nvSpPr>
        <p:spPr bwMode="auto">
          <a:xfrm>
            <a:off x="2"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직사각형 9">
            <a:extLst>
              <a:ext uri="{FF2B5EF4-FFF2-40B4-BE49-F238E27FC236}">
                <a16:creationId xmlns:a16="http://schemas.microsoft.com/office/drawing/2014/main" id="{451E0E86-9FC2-4748-BB37-7B17A5F018F4}"/>
              </a:ext>
            </a:extLst>
          </p:cNvPr>
          <p:cNvSpPr/>
          <p:nvPr/>
        </p:nvSpPr>
        <p:spPr>
          <a:xfrm>
            <a:off x="184641" y="1405314"/>
            <a:ext cx="8042540" cy="503792"/>
          </a:xfrm>
          <a:prstGeom prst="rect">
            <a:avLst/>
          </a:prstGeom>
        </p:spPr>
        <p:txBody>
          <a:bodyPr wrap="square">
            <a:spAutoFit/>
          </a:bodyPr>
          <a:lstStyle/>
          <a:p>
            <a:pPr>
              <a:lnSpc>
                <a:spcPct val="150000"/>
              </a:lnSpc>
            </a:pPr>
            <a:r>
              <a:rPr lang="en-US" altLang="ko-KR" sz="2000" b="1" dirty="0">
                <a:solidFill>
                  <a:srgbClr val="002060"/>
                </a:solidFill>
                <a:latin typeface="+mj-ea"/>
                <a:ea typeface="+mj-ea"/>
              </a:rPr>
              <a:t>(11) Cybersecurity Mesh </a:t>
            </a:r>
            <a:r>
              <a:rPr lang="en-US" altLang="ko-KR" sz="2000" b="1" dirty="0"/>
              <a:t>(</a:t>
            </a:r>
            <a:r>
              <a:rPr lang="ko-KR" altLang="en-US" sz="2000" b="1" dirty="0"/>
              <a:t>사이버 보안 메시</a:t>
            </a:r>
            <a:r>
              <a:rPr lang="en-US" altLang="ko-KR" sz="2000" b="1" dirty="0"/>
              <a:t>)</a:t>
            </a:r>
            <a:r>
              <a:rPr lang="en-US" altLang="ko-KR" sz="2000" b="1" dirty="0">
                <a:solidFill>
                  <a:srgbClr val="002060"/>
                </a:solidFill>
                <a:latin typeface="+mj-ea"/>
                <a:ea typeface="+mj-ea"/>
              </a:rPr>
              <a:t> </a:t>
            </a:r>
          </a:p>
        </p:txBody>
      </p:sp>
      <p:sp>
        <p:nvSpPr>
          <p:cNvPr id="12" name="직사각형 11"/>
          <p:cNvSpPr/>
          <p:nvPr/>
        </p:nvSpPr>
        <p:spPr>
          <a:xfrm>
            <a:off x="416274" y="2371411"/>
            <a:ext cx="8098971" cy="3640118"/>
          </a:xfrm>
          <a:prstGeom prst="rect">
            <a:avLst/>
          </a:prstGeom>
          <a:solidFill>
            <a:schemeClr val="bg1">
              <a:lumMod val="9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altLang="ko-KR" dirty="0">
                <a:solidFill>
                  <a:schemeClr val="tx1"/>
                </a:solidFill>
                <a:latin typeface="+mn-ea"/>
              </a:rPr>
              <a:t>It refers to a technology that improves security related to data so that it can be accessed universally and safely even in a distributed and independent computing environment</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It means that we have to avoid the risks of traditional business centralization and take both scalability and security</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Defines security boundaries based on users or identities, allowing secure access to company-owned data in independent and distributed computing environments</a:t>
            </a:r>
          </a:p>
          <a:p>
            <a:pPr algn="just"/>
            <a:endParaRPr lang="en-US" altLang="ko-KR" dirty="0">
              <a:solidFill>
                <a:schemeClr val="tx1"/>
              </a:solidFill>
              <a:latin typeface="+mn-ea"/>
            </a:endParaRPr>
          </a:p>
        </p:txBody>
      </p:sp>
    </p:spTree>
    <p:extLst>
      <p:ext uri="{BB962C8B-B14F-4D97-AF65-F5344CB8AC3E}">
        <p14:creationId xmlns:p14="http://schemas.microsoft.com/office/powerpoint/2010/main" val="125208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33353" y="262716"/>
            <a:ext cx="8872903" cy="6066692"/>
          </a:xfrm>
          <a:prstGeom prst="rect">
            <a:avLst/>
          </a:prstGeom>
          <a:solidFill>
            <a:srgbClr val="99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cxnSp>
        <p:nvCxnSpPr>
          <p:cNvPr id="9" name="직선 연결선 8"/>
          <p:cNvCxnSpPr/>
          <p:nvPr/>
        </p:nvCxnSpPr>
        <p:spPr>
          <a:xfrm>
            <a:off x="133353" y="590870"/>
            <a:ext cx="90253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27841" y="1291943"/>
            <a:ext cx="89872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3"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18" name="직사각형 17"/>
          <p:cNvSpPr/>
          <p:nvPr/>
        </p:nvSpPr>
        <p:spPr>
          <a:xfrm>
            <a:off x="8959362"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8" name="직사각형 7">
            <a:extLst>
              <a:ext uri="{FF2B5EF4-FFF2-40B4-BE49-F238E27FC236}">
                <a16:creationId xmlns:a16="http://schemas.microsoft.com/office/drawing/2014/main" id="{451E0E86-9FC2-4748-BB37-7B17A5F018F4}"/>
              </a:ext>
            </a:extLst>
          </p:cNvPr>
          <p:cNvSpPr/>
          <p:nvPr/>
        </p:nvSpPr>
        <p:spPr>
          <a:xfrm>
            <a:off x="212484" y="535802"/>
            <a:ext cx="8746875" cy="830997"/>
          </a:xfrm>
          <a:prstGeom prst="rect">
            <a:avLst/>
          </a:prstGeom>
        </p:spPr>
        <p:txBody>
          <a:bodyPr wrap="square">
            <a:spAutoFit/>
          </a:bodyPr>
          <a:lstStyle/>
          <a:p>
            <a:pPr algn="ctr">
              <a:lnSpc>
                <a:spcPct val="150000"/>
              </a:lnSpc>
            </a:pPr>
            <a:r>
              <a:rPr lang="en-US" altLang="ko-KR" sz="3200" b="1" dirty="0">
                <a:latin typeface="+mn-ea"/>
              </a:rPr>
              <a:t>III. Engineering Trust(</a:t>
            </a:r>
            <a:r>
              <a:rPr lang="ko-KR" altLang="en-US" sz="3200" b="1" dirty="0">
                <a:latin typeface="+mn-ea"/>
              </a:rPr>
              <a:t>믿을 수 있는 첨단기술</a:t>
            </a:r>
            <a:r>
              <a:rPr lang="en-US" altLang="ko-KR" sz="3200" b="1" dirty="0">
                <a:latin typeface="+mn-ea"/>
              </a:rPr>
              <a:t>)</a:t>
            </a:r>
          </a:p>
        </p:txBody>
      </p:sp>
      <p:sp>
        <p:nvSpPr>
          <p:cNvPr id="2" name="Rectangle 2"/>
          <p:cNvSpPr>
            <a:spLocks noChangeArrowheads="1"/>
          </p:cNvSpPr>
          <p:nvPr/>
        </p:nvSpPr>
        <p:spPr bwMode="auto">
          <a:xfrm>
            <a:off x="2"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직사각형 9">
            <a:extLst>
              <a:ext uri="{FF2B5EF4-FFF2-40B4-BE49-F238E27FC236}">
                <a16:creationId xmlns:a16="http://schemas.microsoft.com/office/drawing/2014/main" id="{451E0E86-9FC2-4748-BB37-7B17A5F018F4}"/>
              </a:ext>
            </a:extLst>
          </p:cNvPr>
          <p:cNvSpPr/>
          <p:nvPr/>
        </p:nvSpPr>
        <p:spPr>
          <a:xfrm>
            <a:off x="184641" y="1405314"/>
            <a:ext cx="8042540" cy="553998"/>
          </a:xfrm>
          <a:prstGeom prst="rect">
            <a:avLst/>
          </a:prstGeom>
        </p:spPr>
        <p:txBody>
          <a:bodyPr wrap="square">
            <a:spAutoFit/>
          </a:bodyPr>
          <a:lstStyle/>
          <a:p>
            <a:pPr>
              <a:lnSpc>
                <a:spcPct val="150000"/>
              </a:lnSpc>
            </a:pPr>
            <a:r>
              <a:rPr lang="en-US" altLang="ko-KR" sz="2000" b="1" dirty="0">
                <a:solidFill>
                  <a:srgbClr val="002060"/>
                </a:solidFill>
                <a:latin typeface="+mj-ea"/>
                <a:ea typeface="+mj-ea"/>
              </a:rPr>
              <a:t>(12) Cloud Native Platforms (CNP, </a:t>
            </a:r>
            <a:r>
              <a:rPr lang="ko-KR" altLang="en-US" sz="2000" b="1" dirty="0" err="1">
                <a:solidFill>
                  <a:srgbClr val="002060"/>
                </a:solidFill>
                <a:latin typeface="+mj-ea"/>
                <a:ea typeface="+mj-ea"/>
              </a:rPr>
              <a:t>클라우드네이티브</a:t>
            </a:r>
            <a:r>
              <a:rPr lang="ko-KR" altLang="en-US" sz="2000" b="1" dirty="0">
                <a:solidFill>
                  <a:srgbClr val="002060"/>
                </a:solidFill>
                <a:latin typeface="+mj-ea"/>
                <a:ea typeface="+mj-ea"/>
              </a:rPr>
              <a:t> 플랫폼</a:t>
            </a:r>
            <a:r>
              <a:rPr lang="en-US" altLang="ko-KR" sz="2000" b="1" dirty="0"/>
              <a:t>)</a:t>
            </a:r>
            <a:r>
              <a:rPr lang="en-US" altLang="ko-KR" sz="2000" b="1" dirty="0">
                <a:solidFill>
                  <a:srgbClr val="002060"/>
                </a:solidFill>
                <a:latin typeface="+mj-ea"/>
                <a:ea typeface="+mj-ea"/>
              </a:rPr>
              <a:t> </a:t>
            </a:r>
          </a:p>
        </p:txBody>
      </p:sp>
      <p:sp>
        <p:nvSpPr>
          <p:cNvPr id="12" name="직사각형 11"/>
          <p:cNvSpPr/>
          <p:nvPr/>
        </p:nvSpPr>
        <p:spPr>
          <a:xfrm>
            <a:off x="416274" y="2371411"/>
            <a:ext cx="8098971" cy="3640118"/>
          </a:xfrm>
          <a:prstGeom prst="rect">
            <a:avLst/>
          </a:prstGeom>
          <a:solidFill>
            <a:schemeClr val="bg1">
              <a:lumMod val="9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altLang="ko-KR" dirty="0">
                <a:solidFill>
                  <a:schemeClr val="tx1"/>
                </a:solidFill>
                <a:latin typeface="+mn-ea"/>
              </a:rPr>
              <a:t>Beyond simply moving the infrastructure of existing enterprises to the cloud, the need for a cloud-native platform that builds an architecture with wide scalability and agility and elasticity is now emerging</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It is a way to minimize the system that has to depend on the infrastructure and maximize the functions of each application</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Delivering more scalable and resilient platform services and infrastructure using the core capabilities of cloud computing</a:t>
            </a:r>
          </a:p>
        </p:txBody>
      </p:sp>
    </p:spTree>
    <p:extLst>
      <p:ext uri="{BB962C8B-B14F-4D97-AF65-F5344CB8AC3E}">
        <p14:creationId xmlns:p14="http://schemas.microsoft.com/office/powerpoint/2010/main" val="35672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133353" y="231112"/>
            <a:ext cx="8872903" cy="6231234"/>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4" name="Rectangle 6"/>
          <p:cNvSpPr txBox="1">
            <a:spLocks noChangeArrowheads="1"/>
          </p:cNvSpPr>
          <p:nvPr/>
        </p:nvSpPr>
        <p:spPr bwMode="auto">
          <a:xfrm>
            <a:off x="2643188" y="5514243"/>
            <a:ext cx="6143625" cy="684334"/>
          </a:xfrm>
          <a:prstGeom prst="rect">
            <a:avLst/>
          </a:prstGeom>
          <a:noFill/>
          <a:ln>
            <a:noFill/>
            <a:miter lim="800000"/>
            <a:headEnd/>
            <a:tailEnd/>
          </a:ln>
        </p:spPr>
        <p:txBody>
          <a:bodyPr anchor="ctr"/>
          <a:lstStyle/>
          <a:p>
            <a:pPr algn="r">
              <a:defRPr/>
            </a:pPr>
            <a:r>
              <a:rPr lang="en-US" altLang="ko-KR" sz="4431" dirty="0">
                <a:solidFill>
                  <a:srgbClr val="FFC000"/>
                </a:solidFill>
                <a:latin typeface="Arial Black" pitchFamily="34" charset="0"/>
                <a:ea typeface="+mj-ea"/>
                <a:cs typeface="+mj-cs"/>
              </a:rPr>
              <a:t>T</a:t>
            </a:r>
            <a:r>
              <a:rPr lang="en-US" altLang="ko-KR" sz="4431" dirty="0">
                <a:solidFill>
                  <a:schemeClr val="bg1"/>
                </a:solidFill>
                <a:latin typeface="Arial Black" pitchFamily="34" charset="0"/>
                <a:ea typeface="+mj-ea"/>
                <a:cs typeface="+mj-cs"/>
              </a:rPr>
              <a:t>hank  you ^^</a:t>
            </a:r>
          </a:p>
        </p:txBody>
      </p:sp>
    </p:spTree>
    <p:extLst>
      <p:ext uri="{BB962C8B-B14F-4D97-AF65-F5344CB8AC3E}">
        <p14:creationId xmlns:p14="http://schemas.microsoft.com/office/powerpoint/2010/main" val="2625967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50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4"/>
                                        </p:tgtEl>
                                        <p:attrNameLst>
                                          <p:attrName>fillcolor</p:attrName>
                                        </p:attrNameLst>
                                      </p:cBhvr>
                                      <p:tavLst>
                                        <p:tav tm="0">
                                          <p:val>
                                            <p:clrVal>
                                              <a:schemeClr val="accent2"/>
                                            </p:clrVal>
                                          </p:val>
                                        </p:tav>
                                        <p:tav tm="50000">
                                          <p:val>
                                            <p:clrVal>
                                              <a:schemeClr val="hlink"/>
                                            </p:clrVal>
                                          </p:val>
                                        </p:tav>
                                      </p:tavLst>
                                    </p:anim>
                                    <p:set>
                                      <p:cBhvr>
                                        <p:cTn id="9" dur="50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33353" y="262715"/>
            <a:ext cx="8872903" cy="6519921"/>
          </a:xfrm>
          <a:prstGeom prst="rect">
            <a:avLst/>
          </a:prstGeom>
          <a:solidFill>
            <a:srgbClr val="0000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16" name="직사각형 15"/>
          <p:cNvSpPr/>
          <p:nvPr/>
        </p:nvSpPr>
        <p:spPr>
          <a:xfrm>
            <a:off x="3"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18" name="직사각형 17"/>
          <p:cNvSpPr/>
          <p:nvPr/>
        </p:nvSpPr>
        <p:spPr>
          <a:xfrm>
            <a:off x="8959362"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2" name="Rectangle 2"/>
          <p:cNvSpPr>
            <a:spLocks noChangeArrowheads="1"/>
          </p:cNvSpPr>
          <p:nvPr/>
        </p:nvSpPr>
        <p:spPr bwMode="auto">
          <a:xfrm>
            <a:off x="2"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028" name="Picture 4" descr="https://skdt.co.kr/wp-content/uploads/2022/03/1-2022-top-technology-trends-1024x9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207" y="719915"/>
            <a:ext cx="7455877" cy="5699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441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43000">
              <a:srgbClr val="7030A0"/>
            </a:gs>
            <a:gs pos="100000">
              <a:srgbClr val="29A2B7"/>
            </a:gs>
          </a:gsLst>
          <a:lin ang="2700000" scaled="1"/>
          <a:tileRect/>
        </a:gradFill>
        <a:effectLst/>
      </p:bgPr>
    </p:bg>
    <p:spTree>
      <p:nvGrpSpPr>
        <p:cNvPr id="1" name=""/>
        <p:cNvGrpSpPr/>
        <p:nvPr/>
      </p:nvGrpSpPr>
      <p:grpSpPr>
        <a:xfrm>
          <a:off x="0" y="0"/>
          <a:ext cx="0" cy="0"/>
          <a:chOff x="0" y="0"/>
          <a:chExt cx="0" cy="0"/>
        </a:xfrm>
      </p:grpSpPr>
      <p:grpSp>
        <p:nvGrpSpPr>
          <p:cNvPr id="8" name="그룹 7"/>
          <p:cNvGrpSpPr/>
          <p:nvPr/>
        </p:nvGrpSpPr>
        <p:grpSpPr>
          <a:xfrm>
            <a:off x="54887" y="781396"/>
            <a:ext cx="9047884" cy="6148338"/>
            <a:chOff x="757691" y="740229"/>
            <a:chExt cx="9324893" cy="5688238"/>
          </a:xfrm>
        </p:grpSpPr>
        <p:sp>
          <p:nvSpPr>
            <p:cNvPr id="7" name="직각 삼각형 6"/>
            <p:cNvSpPr/>
            <p:nvPr/>
          </p:nvSpPr>
          <p:spPr>
            <a:xfrm flipH="1" flipV="1">
              <a:off x="839932" y="5989840"/>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6" name="직각 삼각형 5"/>
            <p:cNvSpPr/>
            <p:nvPr/>
          </p:nvSpPr>
          <p:spPr>
            <a:xfrm flipV="1">
              <a:off x="757691" y="6007552"/>
              <a:ext cx="9242652" cy="420915"/>
            </a:xfrm>
            <a:prstGeom prst="rtTriangle">
              <a:avLst/>
            </a:prstGeom>
            <a:solidFill>
              <a:schemeClr val="tx1">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prstClr val="white"/>
                </a:solidFill>
              </a:endParaRPr>
            </a:p>
          </p:txBody>
        </p:sp>
        <p:sp>
          <p:nvSpPr>
            <p:cNvPr id="5" name="모서리가 둥근 직사각형 4"/>
            <p:cNvSpPr/>
            <p:nvPr/>
          </p:nvSpPr>
          <p:spPr>
            <a:xfrm>
              <a:off x="856343" y="740229"/>
              <a:ext cx="9144000" cy="5480212"/>
            </a:xfrm>
            <a:prstGeom prst="roundRect">
              <a:avLst>
                <a:gd name="adj" fmla="val 20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prstClr val="white"/>
                </a:solidFill>
              </a:endParaRPr>
            </a:p>
          </p:txBody>
        </p:sp>
      </p:grpSp>
      <p:sp>
        <p:nvSpPr>
          <p:cNvPr id="9" name="직사각형 8"/>
          <p:cNvSpPr/>
          <p:nvPr/>
        </p:nvSpPr>
        <p:spPr>
          <a:xfrm>
            <a:off x="134687" y="128723"/>
            <a:ext cx="5930888" cy="415498"/>
          </a:xfrm>
          <a:prstGeom prst="rect">
            <a:avLst/>
          </a:prstGeom>
        </p:spPr>
        <p:txBody>
          <a:bodyPr wrap="square">
            <a:spAutoFit/>
          </a:bodyPr>
          <a:lstStyle/>
          <a:p>
            <a:r>
              <a:rPr lang="en-US" altLang="ko-KR"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1. Gartner Overview</a:t>
            </a:r>
            <a:r>
              <a:rPr lang="ko-KR" altLang="en-US" sz="21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rPr>
              <a:t> </a:t>
            </a:r>
            <a:endParaRPr lang="en-US" altLang="ko-KR" sz="2700" b="1" dirty="0">
              <a:solidFill>
                <a:schemeClr val="bg1"/>
              </a:solidFill>
              <a:effectLst>
                <a:outerShdw blurRad="38100" dist="38100" dir="2700000" algn="tl">
                  <a:srgbClr val="000000">
                    <a:alpha val="43137"/>
                  </a:srgbClr>
                </a:outerShdw>
              </a:effectLst>
              <a:latin typeface="휴먼엑스포" panose="02030504000101010101" pitchFamily="18" charset="-127"/>
              <a:ea typeface="휴먼엑스포" panose="02030504000101010101" pitchFamily="18" charset="-127"/>
            </a:endParaRPr>
          </a:p>
        </p:txBody>
      </p:sp>
      <p:sp>
        <p:nvSpPr>
          <p:cNvPr id="2" name="TextBox 1"/>
          <p:cNvSpPr txBox="1"/>
          <p:nvPr/>
        </p:nvSpPr>
        <p:spPr>
          <a:xfrm>
            <a:off x="495155" y="2565379"/>
            <a:ext cx="8247145" cy="378565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ko-KR" sz="2000" dirty="0">
                <a:latin typeface="+mn-ea"/>
              </a:rPr>
              <a:t>Gartner is the world’s leading research and advisory company</a:t>
            </a:r>
          </a:p>
          <a:p>
            <a:pPr marL="285750" indent="-285750" algn="just">
              <a:lnSpc>
                <a:spcPct val="150000"/>
              </a:lnSpc>
              <a:buFont typeface="Arial" panose="020B0604020202020204" pitchFamily="34" charset="0"/>
              <a:buChar char="•"/>
            </a:pPr>
            <a:r>
              <a:rPr lang="en-US" altLang="ko-KR" sz="2000" dirty="0">
                <a:latin typeface="+mn-ea"/>
              </a:rPr>
              <a:t>Gartner</a:t>
            </a:r>
            <a:r>
              <a:rPr lang="ko-KR" altLang="en-US" sz="2000" dirty="0">
                <a:latin typeface="+mn-ea"/>
              </a:rPr>
              <a:t> </a:t>
            </a:r>
            <a:r>
              <a:rPr lang="en-US" altLang="ko-KR" sz="2000" dirty="0">
                <a:latin typeface="+mn-ea"/>
              </a:rPr>
              <a:t>strategic technologies are expected to reach their peak within the next five years with rapid growth as new technologies with innovative potential and showing a wide range of influences and use cases</a:t>
            </a:r>
          </a:p>
          <a:p>
            <a:pPr marL="285750" indent="-285750" algn="just">
              <a:lnSpc>
                <a:spcPct val="150000"/>
              </a:lnSpc>
              <a:buFont typeface="Arial" panose="020B0604020202020204" pitchFamily="34" charset="0"/>
              <a:buChar char="•"/>
            </a:pPr>
            <a:r>
              <a:rPr lang="en-US" altLang="ko-KR" sz="2000" dirty="0">
                <a:latin typeface="+mn-ea"/>
              </a:rPr>
              <a:t>In 2022, information strategic technology will be presented in accordance with the </a:t>
            </a:r>
            <a:r>
              <a:rPr lang="en-US" altLang="ko-KR" sz="2000" dirty="0">
                <a:solidFill>
                  <a:srgbClr val="FF0000"/>
                </a:solidFill>
                <a:latin typeface="+mn-ea"/>
              </a:rPr>
              <a:t>Accelerating Growth </a:t>
            </a:r>
            <a:r>
              <a:rPr lang="en-US" altLang="ko-KR" sz="2000" dirty="0">
                <a:latin typeface="+mn-ea"/>
              </a:rPr>
              <a:t>and </a:t>
            </a:r>
            <a:r>
              <a:rPr lang="en-US" altLang="ko-KR" sz="2000" dirty="0">
                <a:solidFill>
                  <a:srgbClr val="FF0000"/>
                </a:solidFill>
                <a:latin typeface="+mn-ea"/>
              </a:rPr>
              <a:t>Sculpting Change </a:t>
            </a:r>
            <a:r>
              <a:rPr lang="en-US" altLang="ko-KR" sz="2000" dirty="0">
                <a:latin typeface="+mn-ea"/>
              </a:rPr>
              <a:t>and </a:t>
            </a:r>
            <a:r>
              <a:rPr lang="en-US" altLang="ko-KR" sz="2000" dirty="0">
                <a:solidFill>
                  <a:srgbClr val="FF0000"/>
                </a:solidFill>
                <a:latin typeface="+mn-ea"/>
              </a:rPr>
              <a:t>Engineering Trust </a:t>
            </a:r>
            <a:endParaRPr lang="ko-KR" altLang="en-US" sz="2000" dirty="0">
              <a:solidFill>
                <a:srgbClr val="FF0000"/>
              </a:solidFill>
              <a:latin typeface="+mn-ea"/>
            </a:endParaRPr>
          </a:p>
        </p:txBody>
      </p:sp>
      <p:sp>
        <p:nvSpPr>
          <p:cNvPr id="3" name="직사각형 2"/>
          <p:cNvSpPr/>
          <p:nvPr/>
        </p:nvSpPr>
        <p:spPr>
          <a:xfrm>
            <a:off x="433052" y="1342832"/>
            <a:ext cx="8560340" cy="1015663"/>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ko-KR" sz="2000" dirty="0"/>
              <a:t>Gartner is a research company in the IT field that publishes about 9~12 highly reliable strategic technologies every year</a:t>
            </a:r>
          </a:p>
        </p:txBody>
      </p:sp>
    </p:spTree>
    <p:extLst>
      <p:ext uri="{BB962C8B-B14F-4D97-AF65-F5344CB8AC3E}">
        <p14:creationId xmlns:p14="http://schemas.microsoft.com/office/powerpoint/2010/main" val="3652223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33353" y="262716"/>
            <a:ext cx="8872903" cy="6066692"/>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cxnSp>
        <p:nvCxnSpPr>
          <p:cNvPr id="9" name="직선 연결선 8"/>
          <p:cNvCxnSpPr/>
          <p:nvPr/>
        </p:nvCxnSpPr>
        <p:spPr>
          <a:xfrm>
            <a:off x="118697" y="1434932"/>
            <a:ext cx="90253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118697" y="2532387"/>
            <a:ext cx="89872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3"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18" name="직사각형 17"/>
          <p:cNvSpPr/>
          <p:nvPr/>
        </p:nvSpPr>
        <p:spPr>
          <a:xfrm>
            <a:off x="8959362"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8" name="직사각형 7">
            <a:extLst>
              <a:ext uri="{FF2B5EF4-FFF2-40B4-BE49-F238E27FC236}">
                <a16:creationId xmlns:a16="http://schemas.microsoft.com/office/drawing/2014/main" id="{451E0E86-9FC2-4748-BB37-7B17A5F018F4}"/>
              </a:ext>
            </a:extLst>
          </p:cNvPr>
          <p:cNvSpPr/>
          <p:nvPr/>
        </p:nvSpPr>
        <p:spPr>
          <a:xfrm>
            <a:off x="720953" y="1556733"/>
            <a:ext cx="8042540" cy="735842"/>
          </a:xfrm>
          <a:prstGeom prst="rect">
            <a:avLst/>
          </a:prstGeom>
        </p:spPr>
        <p:txBody>
          <a:bodyPr wrap="square">
            <a:spAutoFit/>
          </a:bodyPr>
          <a:lstStyle/>
          <a:p>
            <a:pPr algn="ctr">
              <a:lnSpc>
                <a:spcPct val="150000"/>
              </a:lnSpc>
            </a:pPr>
            <a:r>
              <a:rPr lang="en-US" altLang="ko-KR" sz="3200" b="1" dirty="0">
                <a:solidFill>
                  <a:schemeClr val="bg1"/>
                </a:solidFill>
                <a:latin typeface="+mn-ea"/>
              </a:rPr>
              <a:t>I. Accelerating Growth (</a:t>
            </a:r>
            <a:r>
              <a:rPr lang="ko-KR" altLang="en-US" sz="3200" b="1" dirty="0" err="1">
                <a:solidFill>
                  <a:schemeClr val="bg1"/>
                </a:solidFill>
                <a:latin typeface="+mn-ea"/>
              </a:rPr>
              <a:t>성장가속</a:t>
            </a:r>
            <a:r>
              <a:rPr lang="en-US" altLang="ko-KR" sz="3200" b="1" dirty="0">
                <a:solidFill>
                  <a:schemeClr val="bg1"/>
                </a:solidFill>
                <a:latin typeface="+mn-ea"/>
              </a:rPr>
              <a:t>)</a:t>
            </a:r>
            <a:endParaRPr lang="en-US" altLang="ko-KR" sz="3200" b="1" dirty="0">
              <a:solidFill>
                <a:srgbClr val="FFFF00"/>
              </a:solidFill>
              <a:latin typeface="+mn-ea"/>
            </a:endParaRPr>
          </a:p>
        </p:txBody>
      </p:sp>
      <p:sp>
        <p:nvSpPr>
          <p:cNvPr id="2" name="Rectangle 2"/>
          <p:cNvSpPr>
            <a:spLocks noChangeArrowheads="1"/>
          </p:cNvSpPr>
          <p:nvPr/>
        </p:nvSpPr>
        <p:spPr bwMode="auto">
          <a:xfrm>
            <a:off x="2"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025" name="_x250606752" descr="EMB000014b030b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108" y="2978911"/>
            <a:ext cx="6702251" cy="2903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83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33353" y="262716"/>
            <a:ext cx="8872903" cy="606669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cxnSp>
        <p:nvCxnSpPr>
          <p:cNvPr id="9" name="직선 연결선 8"/>
          <p:cNvCxnSpPr/>
          <p:nvPr/>
        </p:nvCxnSpPr>
        <p:spPr>
          <a:xfrm>
            <a:off x="133353" y="590870"/>
            <a:ext cx="90253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27841" y="1291943"/>
            <a:ext cx="89872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3"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18" name="직사각형 17"/>
          <p:cNvSpPr/>
          <p:nvPr/>
        </p:nvSpPr>
        <p:spPr>
          <a:xfrm>
            <a:off x="8959362"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8" name="직사각형 7">
            <a:extLst>
              <a:ext uri="{FF2B5EF4-FFF2-40B4-BE49-F238E27FC236}">
                <a16:creationId xmlns:a16="http://schemas.microsoft.com/office/drawing/2014/main" id="{451E0E86-9FC2-4748-BB37-7B17A5F018F4}"/>
              </a:ext>
            </a:extLst>
          </p:cNvPr>
          <p:cNvSpPr/>
          <p:nvPr/>
        </p:nvSpPr>
        <p:spPr>
          <a:xfrm>
            <a:off x="-183399" y="535802"/>
            <a:ext cx="8042540" cy="830997"/>
          </a:xfrm>
          <a:prstGeom prst="rect">
            <a:avLst/>
          </a:prstGeom>
        </p:spPr>
        <p:txBody>
          <a:bodyPr wrap="square">
            <a:spAutoFit/>
          </a:bodyPr>
          <a:lstStyle/>
          <a:p>
            <a:pPr algn="ctr">
              <a:lnSpc>
                <a:spcPct val="150000"/>
              </a:lnSpc>
            </a:pPr>
            <a:r>
              <a:rPr lang="en-US" altLang="ko-KR" sz="3200" b="1" dirty="0">
                <a:latin typeface="+mn-ea"/>
              </a:rPr>
              <a:t> I. Accelerating Growth (</a:t>
            </a:r>
            <a:r>
              <a:rPr lang="ko-KR" altLang="en-US" sz="3200" b="1" dirty="0">
                <a:latin typeface="+mn-ea"/>
              </a:rPr>
              <a:t>성장의</a:t>
            </a:r>
            <a:r>
              <a:rPr lang="en-US" altLang="ko-KR" sz="3200" b="1" dirty="0">
                <a:latin typeface="+mn-ea"/>
              </a:rPr>
              <a:t> </a:t>
            </a:r>
            <a:r>
              <a:rPr lang="ko-KR" altLang="en-US" sz="3200" b="1" dirty="0">
                <a:latin typeface="+mn-ea"/>
              </a:rPr>
              <a:t>가속화</a:t>
            </a:r>
            <a:r>
              <a:rPr lang="en-US" altLang="ko-KR" sz="3200" b="1" dirty="0">
                <a:latin typeface="+mn-ea"/>
              </a:rPr>
              <a:t>)</a:t>
            </a:r>
          </a:p>
        </p:txBody>
      </p:sp>
      <p:sp>
        <p:nvSpPr>
          <p:cNvPr id="2" name="Rectangle 2"/>
          <p:cNvSpPr>
            <a:spLocks noChangeArrowheads="1"/>
          </p:cNvSpPr>
          <p:nvPr/>
        </p:nvSpPr>
        <p:spPr bwMode="auto">
          <a:xfrm>
            <a:off x="2"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직사각형 9">
            <a:extLst>
              <a:ext uri="{FF2B5EF4-FFF2-40B4-BE49-F238E27FC236}">
                <a16:creationId xmlns:a16="http://schemas.microsoft.com/office/drawing/2014/main" id="{451E0E86-9FC2-4748-BB37-7B17A5F018F4}"/>
              </a:ext>
            </a:extLst>
          </p:cNvPr>
          <p:cNvSpPr/>
          <p:nvPr/>
        </p:nvSpPr>
        <p:spPr>
          <a:xfrm>
            <a:off x="184641" y="1405314"/>
            <a:ext cx="8042540" cy="553998"/>
          </a:xfrm>
          <a:prstGeom prst="rect">
            <a:avLst/>
          </a:prstGeom>
        </p:spPr>
        <p:txBody>
          <a:bodyPr wrap="square">
            <a:spAutoFit/>
          </a:bodyPr>
          <a:lstStyle/>
          <a:p>
            <a:pPr>
              <a:lnSpc>
                <a:spcPct val="150000"/>
              </a:lnSpc>
            </a:pPr>
            <a:r>
              <a:rPr lang="en-US" altLang="ko-KR" sz="2000" b="1" dirty="0">
                <a:solidFill>
                  <a:srgbClr val="002060"/>
                </a:solidFill>
                <a:latin typeface="+mj-ea"/>
                <a:ea typeface="+mj-ea"/>
              </a:rPr>
              <a:t>(2) </a:t>
            </a:r>
            <a:r>
              <a:rPr kumimoji="1" lang="en-US" altLang="ko-KR" sz="2000" b="1" dirty="0">
                <a:solidFill>
                  <a:srgbClr val="002060"/>
                </a:solidFill>
                <a:latin typeface="+mj-ea"/>
                <a:ea typeface="+mj-ea"/>
              </a:rPr>
              <a:t>Generative Artificial Intelligence (</a:t>
            </a:r>
            <a:r>
              <a:rPr kumimoji="1" lang="ko-KR" altLang="en-US" sz="2000" b="1" dirty="0">
                <a:solidFill>
                  <a:srgbClr val="002060"/>
                </a:solidFill>
                <a:latin typeface="+mj-ea"/>
                <a:ea typeface="+mj-ea"/>
              </a:rPr>
              <a:t>생산적 인공지능</a:t>
            </a:r>
            <a:r>
              <a:rPr kumimoji="1" lang="en-US" altLang="ko-KR" sz="2000" b="1" dirty="0">
                <a:solidFill>
                  <a:srgbClr val="002060"/>
                </a:solidFill>
                <a:latin typeface="+mj-ea"/>
                <a:ea typeface="+mj-ea"/>
              </a:rPr>
              <a:t>)</a:t>
            </a:r>
            <a:r>
              <a:rPr lang="en-US" altLang="ko-KR" sz="2000" b="1" dirty="0">
                <a:solidFill>
                  <a:srgbClr val="002060"/>
                </a:solidFill>
                <a:latin typeface="+mj-ea"/>
                <a:ea typeface="+mj-ea"/>
              </a:rPr>
              <a:t> </a:t>
            </a:r>
          </a:p>
        </p:txBody>
      </p:sp>
      <p:sp>
        <p:nvSpPr>
          <p:cNvPr id="12" name="직사각형 11"/>
          <p:cNvSpPr/>
          <p:nvPr/>
        </p:nvSpPr>
        <p:spPr>
          <a:xfrm>
            <a:off x="416274" y="2351374"/>
            <a:ext cx="8098971" cy="3258281"/>
          </a:xfrm>
          <a:prstGeom prst="rect">
            <a:avLst/>
          </a:prstGeom>
          <a:solidFill>
            <a:schemeClr val="bg1">
              <a:lumMod val="9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altLang="ko-KR" dirty="0">
                <a:solidFill>
                  <a:schemeClr val="tx1"/>
                </a:solidFill>
                <a:latin typeface="+mn-ea"/>
              </a:rPr>
              <a:t>Generative AI refers to artificial intelligence that generates a result according to the request when the user asks the AI to make something</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A form of artificial intelligence that can learn even digital representations of artifacts and create completely original and new results</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it-IT" altLang="ko-KR" dirty="0">
                <a:solidFill>
                  <a:schemeClr val="tx1"/>
                </a:solidFill>
                <a:latin typeface="+mn-ea"/>
              </a:rPr>
              <a:t>(e.g.) AI DALL.E (Image creation), New Drug Development, Deepfake</a:t>
            </a:r>
            <a:endParaRPr lang="en-US" altLang="ko-KR" dirty="0">
              <a:solidFill>
                <a:schemeClr val="tx1"/>
              </a:solidFill>
              <a:latin typeface="+mn-ea"/>
            </a:endParaRPr>
          </a:p>
        </p:txBody>
      </p:sp>
    </p:spTree>
    <p:extLst>
      <p:ext uri="{BB962C8B-B14F-4D97-AF65-F5344CB8AC3E}">
        <p14:creationId xmlns:p14="http://schemas.microsoft.com/office/powerpoint/2010/main" val="309302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33353" y="262716"/>
            <a:ext cx="8872903" cy="606669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cxnSp>
        <p:nvCxnSpPr>
          <p:cNvPr id="9" name="직선 연결선 8"/>
          <p:cNvCxnSpPr/>
          <p:nvPr/>
        </p:nvCxnSpPr>
        <p:spPr>
          <a:xfrm>
            <a:off x="133353" y="590870"/>
            <a:ext cx="90253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27841" y="1291943"/>
            <a:ext cx="89872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3"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18" name="직사각형 17"/>
          <p:cNvSpPr/>
          <p:nvPr/>
        </p:nvSpPr>
        <p:spPr>
          <a:xfrm>
            <a:off x="8959362"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8" name="직사각형 7">
            <a:extLst>
              <a:ext uri="{FF2B5EF4-FFF2-40B4-BE49-F238E27FC236}">
                <a16:creationId xmlns:a16="http://schemas.microsoft.com/office/drawing/2014/main" id="{451E0E86-9FC2-4748-BB37-7B17A5F018F4}"/>
              </a:ext>
            </a:extLst>
          </p:cNvPr>
          <p:cNvSpPr/>
          <p:nvPr/>
        </p:nvSpPr>
        <p:spPr>
          <a:xfrm>
            <a:off x="-183399" y="535802"/>
            <a:ext cx="8042540" cy="830997"/>
          </a:xfrm>
          <a:prstGeom prst="rect">
            <a:avLst/>
          </a:prstGeom>
        </p:spPr>
        <p:txBody>
          <a:bodyPr wrap="square">
            <a:spAutoFit/>
          </a:bodyPr>
          <a:lstStyle/>
          <a:p>
            <a:pPr algn="ctr">
              <a:lnSpc>
                <a:spcPct val="150000"/>
              </a:lnSpc>
            </a:pPr>
            <a:r>
              <a:rPr lang="en-US" altLang="ko-KR" sz="3200" b="1" dirty="0">
                <a:latin typeface="+mn-ea"/>
              </a:rPr>
              <a:t>I. Accelerating Growth (</a:t>
            </a:r>
            <a:r>
              <a:rPr lang="ko-KR" altLang="en-US" sz="3200" b="1" dirty="0">
                <a:latin typeface="+mn-ea"/>
              </a:rPr>
              <a:t>성장의</a:t>
            </a:r>
            <a:r>
              <a:rPr lang="en-US" altLang="ko-KR" sz="3200" b="1" dirty="0">
                <a:latin typeface="+mn-ea"/>
              </a:rPr>
              <a:t> </a:t>
            </a:r>
            <a:r>
              <a:rPr lang="ko-KR" altLang="en-US" sz="3200" b="1" dirty="0">
                <a:latin typeface="+mn-ea"/>
              </a:rPr>
              <a:t>가속화</a:t>
            </a:r>
            <a:r>
              <a:rPr lang="en-US" altLang="ko-KR" sz="3200" b="1" dirty="0">
                <a:latin typeface="+mn-ea"/>
              </a:rPr>
              <a:t>)</a:t>
            </a:r>
          </a:p>
        </p:txBody>
      </p:sp>
      <p:sp>
        <p:nvSpPr>
          <p:cNvPr id="2" name="Rectangle 2"/>
          <p:cNvSpPr>
            <a:spLocks noChangeArrowheads="1"/>
          </p:cNvSpPr>
          <p:nvPr/>
        </p:nvSpPr>
        <p:spPr bwMode="auto">
          <a:xfrm>
            <a:off x="2"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직사각형 9">
            <a:extLst>
              <a:ext uri="{FF2B5EF4-FFF2-40B4-BE49-F238E27FC236}">
                <a16:creationId xmlns:a16="http://schemas.microsoft.com/office/drawing/2014/main" id="{451E0E86-9FC2-4748-BB37-7B17A5F018F4}"/>
              </a:ext>
            </a:extLst>
          </p:cNvPr>
          <p:cNvSpPr/>
          <p:nvPr/>
        </p:nvSpPr>
        <p:spPr>
          <a:xfrm>
            <a:off x="184641" y="1405314"/>
            <a:ext cx="8042540" cy="503792"/>
          </a:xfrm>
          <a:prstGeom prst="rect">
            <a:avLst/>
          </a:prstGeom>
        </p:spPr>
        <p:txBody>
          <a:bodyPr wrap="square">
            <a:spAutoFit/>
          </a:bodyPr>
          <a:lstStyle/>
          <a:p>
            <a:pPr>
              <a:lnSpc>
                <a:spcPct val="150000"/>
              </a:lnSpc>
            </a:pPr>
            <a:r>
              <a:rPr lang="en-US" altLang="ko-KR" sz="2000" b="1" dirty="0">
                <a:solidFill>
                  <a:srgbClr val="002060"/>
                </a:solidFill>
                <a:latin typeface="+mj-ea"/>
                <a:ea typeface="+mj-ea"/>
              </a:rPr>
              <a:t>(2) </a:t>
            </a:r>
            <a:r>
              <a:rPr lang="en-US" altLang="ko-KR" sz="2000" b="1" dirty="0"/>
              <a:t>Autonomic Systems </a:t>
            </a:r>
            <a:r>
              <a:rPr kumimoji="1" lang="en-US" altLang="ko-KR" sz="2000" b="1" dirty="0">
                <a:solidFill>
                  <a:srgbClr val="002060"/>
                </a:solidFill>
                <a:latin typeface="+mj-ea"/>
                <a:ea typeface="+mj-ea"/>
              </a:rPr>
              <a:t>(</a:t>
            </a:r>
            <a:r>
              <a:rPr kumimoji="1" lang="ko-KR" altLang="en-US" sz="2000" b="1" dirty="0">
                <a:solidFill>
                  <a:srgbClr val="002060"/>
                </a:solidFill>
                <a:latin typeface="+mj-ea"/>
                <a:ea typeface="+mj-ea"/>
              </a:rPr>
              <a:t>자치적</a:t>
            </a:r>
            <a:r>
              <a:rPr kumimoji="1" lang="en-US" altLang="ko-KR" sz="2000" b="1" dirty="0">
                <a:solidFill>
                  <a:srgbClr val="002060"/>
                </a:solidFill>
                <a:latin typeface="+mj-ea"/>
                <a:ea typeface="+mj-ea"/>
              </a:rPr>
              <a:t> </a:t>
            </a:r>
            <a:r>
              <a:rPr kumimoji="1" lang="ko-KR" altLang="en-US" sz="2000" b="1" dirty="0">
                <a:solidFill>
                  <a:srgbClr val="002060"/>
                </a:solidFill>
                <a:latin typeface="+mj-ea"/>
                <a:ea typeface="+mj-ea"/>
              </a:rPr>
              <a:t>독립 시스템</a:t>
            </a:r>
            <a:r>
              <a:rPr kumimoji="1" lang="en-US" altLang="ko-KR" sz="2000" b="1" dirty="0">
                <a:solidFill>
                  <a:srgbClr val="002060"/>
                </a:solidFill>
                <a:latin typeface="+mj-ea"/>
                <a:ea typeface="+mj-ea"/>
              </a:rPr>
              <a:t>)</a:t>
            </a:r>
            <a:r>
              <a:rPr lang="en-US" altLang="ko-KR" sz="2000" b="1" dirty="0">
                <a:solidFill>
                  <a:srgbClr val="002060"/>
                </a:solidFill>
                <a:latin typeface="+mj-ea"/>
                <a:ea typeface="+mj-ea"/>
              </a:rPr>
              <a:t> </a:t>
            </a:r>
          </a:p>
        </p:txBody>
      </p:sp>
      <p:sp>
        <p:nvSpPr>
          <p:cNvPr id="12" name="직사각형 11"/>
          <p:cNvSpPr/>
          <p:nvPr/>
        </p:nvSpPr>
        <p:spPr>
          <a:xfrm>
            <a:off x="416274" y="2371411"/>
            <a:ext cx="8098971" cy="3640118"/>
          </a:xfrm>
          <a:prstGeom prst="rect">
            <a:avLst/>
          </a:prstGeom>
          <a:solidFill>
            <a:schemeClr val="bg1">
              <a:lumMod val="9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altLang="ko-KR" dirty="0">
                <a:solidFill>
                  <a:schemeClr val="tx1"/>
                </a:solidFill>
                <a:latin typeface="+mn-ea"/>
              </a:rPr>
              <a:t>It refers to a system that manages itself according to the surrounding environment</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Without external software update, it can quickly adapt to the changed environment using its own algorithm</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(e.g.) The 5G mobile communication base station uses AI to adjust the antenna direction and angle according to the situation</a:t>
            </a:r>
          </a:p>
        </p:txBody>
      </p:sp>
    </p:spTree>
    <p:extLst>
      <p:ext uri="{BB962C8B-B14F-4D97-AF65-F5344CB8AC3E}">
        <p14:creationId xmlns:p14="http://schemas.microsoft.com/office/powerpoint/2010/main" val="31580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33353" y="262716"/>
            <a:ext cx="8872903" cy="606669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cxnSp>
        <p:nvCxnSpPr>
          <p:cNvPr id="9" name="직선 연결선 8"/>
          <p:cNvCxnSpPr/>
          <p:nvPr/>
        </p:nvCxnSpPr>
        <p:spPr>
          <a:xfrm>
            <a:off x="133353" y="590870"/>
            <a:ext cx="90253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27841" y="1291943"/>
            <a:ext cx="89872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3"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18" name="직사각형 17"/>
          <p:cNvSpPr/>
          <p:nvPr/>
        </p:nvSpPr>
        <p:spPr>
          <a:xfrm>
            <a:off x="8959362"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8" name="직사각형 7">
            <a:extLst>
              <a:ext uri="{FF2B5EF4-FFF2-40B4-BE49-F238E27FC236}">
                <a16:creationId xmlns:a16="http://schemas.microsoft.com/office/drawing/2014/main" id="{451E0E86-9FC2-4748-BB37-7B17A5F018F4}"/>
              </a:ext>
            </a:extLst>
          </p:cNvPr>
          <p:cNvSpPr/>
          <p:nvPr/>
        </p:nvSpPr>
        <p:spPr>
          <a:xfrm>
            <a:off x="-183399" y="535802"/>
            <a:ext cx="8042540" cy="830997"/>
          </a:xfrm>
          <a:prstGeom prst="rect">
            <a:avLst/>
          </a:prstGeom>
        </p:spPr>
        <p:txBody>
          <a:bodyPr wrap="square">
            <a:spAutoFit/>
          </a:bodyPr>
          <a:lstStyle/>
          <a:p>
            <a:pPr algn="ctr">
              <a:lnSpc>
                <a:spcPct val="150000"/>
              </a:lnSpc>
            </a:pPr>
            <a:r>
              <a:rPr lang="en-US" altLang="ko-KR" sz="3200" b="1" dirty="0">
                <a:latin typeface="+mn-ea"/>
              </a:rPr>
              <a:t>I. Accelerating Growth (</a:t>
            </a:r>
            <a:r>
              <a:rPr lang="ko-KR" altLang="en-US" sz="3200" b="1" dirty="0">
                <a:latin typeface="+mn-ea"/>
              </a:rPr>
              <a:t>성장의</a:t>
            </a:r>
            <a:r>
              <a:rPr lang="en-US" altLang="ko-KR" sz="3200" b="1" dirty="0">
                <a:latin typeface="+mn-ea"/>
              </a:rPr>
              <a:t> </a:t>
            </a:r>
            <a:r>
              <a:rPr lang="ko-KR" altLang="en-US" sz="3200" b="1" dirty="0">
                <a:latin typeface="+mn-ea"/>
              </a:rPr>
              <a:t>가속화</a:t>
            </a:r>
            <a:r>
              <a:rPr lang="en-US" altLang="ko-KR" sz="3200" b="1" dirty="0">
                <a:latin typeface="+mn-ea"/>
              </a:rPr>
              <a:t>)</a:t>
            </a:r>
          </a:p>
        </p:txBody>
      </p:sp>
      <p:sp>
        <p:nvSpPr>
          <p:cNvPr id="2" name="Rectangle 2"/>
          <p:cNvSpPr>
            <a:spLocks noChangeArrowheads="1"/>
          </p:cNvSpPr>
          <p:nvPr/>
        </p:nvSpPr>
        <p:spPr bwMode="auto">
          <a:xfrm>
            <a:off x="2"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직사각형 9">
            <a:extLst>
              <a:ext uri="{FF2B5EF4-FFF2-40B4-BE49-F238E27FC236}">
                <a16:creationId xmlns:a16="http://schemas.microsoft.com/office/drawing/2014/main" id="{451E0E86-9FC2-4748-BB37-7B17A5F018F4}"/>
              </a:ext>
            </a:extLst>
          </p:cNvPr>
          <p:cNvSpPr/>
          <p:nvPr/>
        </p:nvSpPr>
        <p:spPr>
          <a:xfrm>
            <a:off x="184641" y="1405314"/>
            <a:ext cx="8042540" cy="553998"/>
          </a:xfrm>
          <a:prstGeom prst="rect">
            <a:avLst/>
          </a:prstGeom>
        </p:spPr>
        <p:txBody>
          <a:bodyPr wrap="square">
            <a:spAutoFit/>
          </a:bodyPr>
          <a:lstStyle/>
          <a:p>
            <a:pPr>
              <a:lnSpc>
                <a:spcPct val="150000"/>
              </a:lnSpc>
            </a:pPr>
            <a:r>
              <a:rPr lang="en-US" altLang="ko-KR" sz="2000" b="1" dirty="0">
                <a:solidFill>
                  <a:srgbClr val="002060"/>
                </a:solidFill>
                <a:latin typeface="+mj-ea"/>
                <a:ea typeface="+mj-ea"/>
              </a:rPr>
              <a:t>(3) </a:t>
            </a:r>
            <a:r>
              <a:rPr lang="en-US" altLang="ko-KR" sz="2000" b="1" dirty="0"/>
              <a:t>Total Experience (TX, </a:t>
            </a:r>
            <a:r>
              <a:rPr lang="ko-KR" altLang="en-US" sz="2000" b="1" dirty="0"/>
              <a:t>종합적 경험</a:t>
            </a:r>
            <a:r>
              <a:rPr lang="en-US" altLang="ko-KR" sz="2000" b="1" dirty="0"/>
              <a:t>)</a:t>
            </a:r>
            <a:r>
              <a:rPr lang="en-US" altLang="ko-KR" sz="2000" b="1" dirty="0">
                <a:solidFill>
                  <a:srgbClr val="002060"/>
                </a:solidFill>
                <a:latin typeface="+mj-ea"/>
                <a:ea typeface="+mj-ea"/>
              </a:rPr>
              <a:t> </a:t>
            </a:r>
          </a:p>
        </p:txBody>
      </p:sp>
      <p:sp>
        <p:nvSpPr>
          <p:cNvPr id="12" name="직사각형 11"/>
          <p:cNvSpPr/>
          <p:nvPr/>
        </p:nvSpPr>
        <p:spPr>
          <a:xfrm>
            <a:off x="416274" y="2371411"/>
            <a:ext cx="8098971" cy="3640118"/>
          </a:xfrm>
          <a:prstGeom prst="rect">
            <a:avLst/>
          </a:prstGeom>
          <a:solidFill>
            <a:schemeClr val="bg1">
              <a:lumMod val="9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altLang="ko-KR" dirty="0">
                <a:solidFill>
                  <a:schemeClr val="tx1"/>
                </a:solidFill>
                <a:latin typeface="+mn-ea"/>
              </a:rPr>
              <a:t>Efforts are needed to </a:t>
            </a:r>
            <a:r>
              <a:rPr lang="en-US" altLang="ko-KR" dirty="0">
                <a:solidFill>
                  <a:srgbClr val="0000FF"/>
                </a:solidFill>
                <a:latin typeface="+mn-ea"/>
              </a:rPr>
              <a:t>integrate all experiences</a:t>
            </a:r>
            <a:r>
              <a:rPr lang="en-US" altLang="ko-KR" dirty="0">
                <a:solidFill>
                  <a:schemeClr val="tx1"/>
                </a:solidFill>
                <a:latin typeface="+mn-ea"/>
              </a:rPr>
              <a:t>, such as customer experience, user experience, employee experience, and multiple experiences, and improve the overall experience of stakeholders</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(e.g.) Customers access the service through various devices and channels, and experience the service in various ways. Will customers be able to receive services tailored to their channels and devices each time?</a:t>
            </a:r>
          </a:p>
        </p:txBody>
      </p:sp>
    </p:spTree>
    <p:extLst>
      <p:ext uri="{BB962C8B-B14F-4D97-AF65-F5344CB8AC3E}">
        <p14:creationId xmlns:p14="http://schemas.microsoft.com/office/powerpoint/2010/main" val="196951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33353" y="262716"/>
            <a:ext cx="8872903" cy="606669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cxnSp>
        <p:nvCxnSpPr>
          <p:cNvPr id="9" name="직선 연결선 8"/>
          <p:cNvCxnSpPr/>
          <p:nvPr/>
        </p:nvCxnSpPr>
        <p:spPr>
          <a:xfrm>
            <a:off x="133353" y="590870"/>
            <a:ext cx="90253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27841" y="1291943"/>
            <a:ext cx="89872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3"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18" name="직사각형 17"/>
          <p:cNvSpPr/>
          <p:nvPr/>
        </p:nvSpPr>
        <p:spPr>
          <a:xfrm>
            <a:off x="8959362"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8" name="직사각형 7">
            <a:extLst>
              <a:ext uri="{FF2B5EF4-FFF2-40B4-BE49-F238E27FC236}">
                <a16:creationId xmlns:a16="http://schemas.microsoft.com/office/drawing/2014/main" id="{451E0E86-9FC2-4748-BB37-7B17A5F018F4}"/>
              </a:ext>
            </a:extLst>
          </p:cNvPr>
          <p:cNvSpPr/>
          <p:nvPr/>
        </p:nvSpPr>
        <p:spPr>
          <a:xfrm>
            <a:off x="-183399" y="535802"/>
            <a:ext cx="8042540" cy="830997"/>
          </a:xfrm>
          <a:prstGeom prst="rect">
            <a:avLst/>
          </a:prstGeom>
        </p:spPr>
        <p:txBody>
          <a:bodyPr wrap="square">
            <a:spAutoFit/>
          </a:bodyPr>
          <a:lstStyle/>
          <a:p>
            <a:pPr algn="ctr">
              <a:lnSpc>
                <a:spcPct val="150000"/>
              </a:lnSpc>
            </a:pPr>
            <a:r>
              <a:rPr lang="en-US" altLang="ko-KR" sz="3200" b="1" dirty="0">
                <a:latin typeface="+mn-ea"/>
              </a:rPr>
              <a:t>I. Accelerating Growth (</a:t>
            </a:r>
            <a:r>
              <a:rPr lang="ko-KR" altLang="en-US" sz="3200" b="1" dirty="0">
                <a:latin typeface="+mn-ea"/>
              </a:rPr>
              <a:t>성장의</a:t>
            </a:r>
            <a:r>
              <a:rPr lang="en-US" altLang="ko-KR" sz="3200" b="1" dirty="0">
                <a:latin typeface="+mn-ea"/>
              </a:rPr>
              <a:t> </a:t>
            </a:r>
            <a:r>
              <a:rPr lang="ko-KR" altLang="en-US" sz="3200" b="1" dirty="0">
                <a:latin typeface="+mn-ea"/>
              </a:rPr>
              <a:t>가속화</a:t>
            </a:r>
            <a:r>
              <a:rPr lang="en-US" altLang="ko-KR" sz="3200" b="1" dirty="0">
                <a:latin typeface="+mn-ea"/>
              </a:rPr>
              <a:t>)</a:t>
            </a:r>
          </a:p>
        </p:txBody>
      </p:sp>
      <p:sp>
        <p:nvSpPr>
          <p:cNvPr id="2" name="Rectangle 2"/>
          <p:cNvSpPr>
            <a:spLocks noChangeArrowheads="1"/>
          </p:cNvSpPr>
          <p:nvPr/>
        </p:nvSpPr>
        <p:spPr bwMode="auto">
          <a:xfrm>
            <a:off x="2"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직사각형 9">
            <a:extLst>
              <a:ext uri="{FF2B5EF4-FFF2-40B4-BE49-F238E27FC236}">
                <a16:creationId xmlns:a16="http://schemas.microsoft.com/office/drawing/2014/main" id="{451E0E86-9FC2-4748-BB37-7B17A5F018F4}"/>
              </a:ext>
            </a:extLst>
          </p:cNvPr>
          <p:cNvSpPr/>
          <p:nvPr/>
        </p:nvSpPr>
        <p:spPr>
          <a:xfrm>
            <a:off x="184641" y="1405314"/>
            <a:ext cx="8042540" cy="503792"/>
          </a:xfrm>
          <a:prstGeom prst="rect">
            <a:avLst/>
          </a:prstGeom>
        </p:spPr>
        <p:txBody>
          <a:bodyPr wrap="square">
            <a:spAutoFit/>
          </a:bodyPr>
          <a:lstStyle/>
          <a:p>
            <a:pPr>
              <a:lnSpc>
                <a:spcPct val="150000"/>
              </a:lnSpc>
            </a:pPr>
            <a:r>
              <a:rPr lang="en-US" altLang="ko-KR" sz="2000" b="1" dirty="0">
                <a:solidFill>
                  <a:srgbClr val="002060"/>
                </a:solidFill>
                <a:latin typeface="+mj-ea"/>
                <a:ea typeface="+mj-ea"/>
              </a:rPr>
              <a:t>(4) </a:t>
            </a:r>
            <a:r>
              <a:rPr lang="en-US" altLang="ko-KR" sz="2000" b="1" dirty="0"/>
              <a:t>Distributed Enterprise (</a:t>
            </a:r>
            <a:r>
              <a:rPr lang="ko-KR" altLang="en-US" sz="2000" b="1" dirty="0" err="1"/>
              <a:t>분산형</a:t>
            </a:r>
            <a:r>
              <a:rPr lang="ko-KR" altLang="en-US" sz="2000" b="1" dirty="0"/>
              <a:t> 기업</a:t>
            </a:r>
            <a:r>
              <a:rPr lang="en-US" altLang="ko-KR" sz="2000" b="1" dirty="0"/>
              <a:t>)</a:t>
            </a:r>
            <a:r>
              <a:rPr lang="en-US" altLang="ko-KR" sz="2000" b="1" dirty="0">
                <a:solidFill>
                  <a:srgbClr val="002060"/>
                </a:solidFill>
                <a:latin typeface="+mj-ea"/>
                <a:ea typeface="+mj-ea"/>
              </a:rPr>
              <a:t> </a:t>
            </a:r>
          </a:p>
        </p:txBody>
      </p:sp>
      <p:sp>
        <p:nvSpPr>
          <p:cNvPr id="12" name="직사각형 11"/>
          <p:cNvSpPr/>
          <p:nvPr/>
        </p:nvSpPr>
        <p:spPr>
          <a:xfrm>
            <a:off x="416274" y="2371411"/>
            <a:ext cx="8098971" cy="3640118"/>
          </a:xfrm>
          <a:prstGeom prst="rect">
            <a:avLst/>
          </a:prstGeom>
          <a:solidFill>
            <a:schemeClr val="bg1">
              <a:lumMod val="9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altLang="ko-KR" dirty="0">
                <a:solidFill>
                  <a:schemeClr val="tx1"/>
                </a:solidFill>
                <a:latin typeface="+mn-ea"/>
              </a:rPr>
              <a:t>Breaking away from the existing centralized corporate operation and business model, independent operation with each distributed system and application, and flexibly connected to each other, must be carried out autonomously</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Transformation into a decentralized enterprise that digitizes user contact points but takes a hybrid business approach that can cover both online and offline</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(e.g.) Virtual Dressing Room or Virtual Makeup, </a:t>
            </a:r>
            <a:r>
              <a:rPr lang="en-US" altLang="ko-KR" dirty="0" err="1">
                <a:solidFill>
                  <a:schemeClr val="tx1"/>
                </a:solidFill>
                <a:latin typeface="+mn-ea"/>
              </a:rPr>
              <a:t>Metaverse</a:t>
            </a:r>
            <a:r>
              <a:rPr lang="en-US" altLang="ko-KR" dirty="0">
                <a:solidFill>
                  <a:schemeClr val="tx1"/>
                </a:solidFill>
                <a:latin typeface="+mn-ea"/>
              </a:rPr>
              <a:t> Christmas Market</a:t>
            </a:r>
          </a:p>
        </p:txBody>
      </p:sp>
    </p:spTree>
    <p:extLst>
      <p:ext uri="{BB962C8B-B14F-4D97-AF65-F5344CB8AC3E}">
        <p14:creationId xmlns:p14="http://schemas.microsoft.com/office/powerpoint/2010/main" val="422933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133353" y="262716"/>
            <a:ext cx="8872903" cy="6066692"/>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cxnSp>
        <p:nvCxnSpPr>
          <p:cNvPr id="9" name="직선 연결선 8"/>
          <p:cNvCxnSpPr/>
          <p:nvPr/>
        </p:nvCxnSpPr>
        <p:spPr>
          <a:xfrm>
            <a:off x="133353" y="590870"/>
            <a:ext cx="90253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27841" y="1291943"/>
            <a:ext cx="8987203"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3"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18" name="직사각형 17"/>
          <p:cNvSpPr/>
          <p:nvPr/>
        </p:nvSpPr>
        <p:spPr>
          <a:xfrm>
            <a:off x="8959362" y="263769"/>
            <a:ext cx="184638" cy="6330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2"/>
          </a:p>
        </p:txBody>
      </p:sp>
      <p:sp>
        <p:nvSpPr>
          <p:cNvPr id="8" name="직사각형 7">
            <a:extLst>
              <a:ext uri="{FF2B5EF4-FFF2-40B4-BE49-F238E27FC236}">
                <a16:creationId xmlns:a16="http://schemas.microsoft.com/office/drawing/2014/main" id="{451E0E86-9FC2-4748-BB37-7B17A5F018F4}"/>
              </a:ext>
            </a:extLst>
          </p:cNvPr>
          <p:cNvSpPr/>
          <p:nvPr/>
        </p:nvSpPr>
        <p:spPr>
          <a:xfrm>
            <a:off x="212485" y="535802"/>
            <a:ext cx="7646656" cy="735842"/>
          </a:xfrm>
          <a:prstGeom prst="rect">
            <a:avLst/>
          </a:prstGeom>
        </p:spPr>
        <p:txBody>
          <a:bodyPr wrap="square">
            <a:spAutoFit/>
          </a:bodyPr>
          <a:lstStyle/>
          <a:p>
            <a:pPr algn="ctr">
              <a:lnSpc>
                <a:spcPct val="150000"/>
              </a:lnSpc>
            </a:pPr>
            <a:r>
              <a:rPr lang="en-US" altLang="ko-KR" sz="3200" b="1" dirty="0">
                <a:latin typeface="+mn-ea"/>
              </a:rPr>
              <a:t>II. Sculpting Change(</a:t>
            </a:r>
            <a:r>
              <a:rPr lang="ko-KR" altLang="en-US" sz="3200" b="1" dirty="0" err="1">
                <a:latin typeface="+mn-ea"/>
              </a:rPr>
              <a:t>기술구현의</a:t>
            </a:r>
            <a:r>
              <a:rPr lang="ko-KR" altLang="en-US" sz="3200" b="1" dirty="0">
                <a:latin typeface="+mn-ea"/>
              </a:rPr>
              <a:t> 변화</a:t>
            </a:r>
            <a:r>
              <a:rPr lang="en-US" altLang="ko-KR" sz="3200" b="1" dirty="0">
                <a:latin typeface="+mn-ea"/>
              </a:rPr>
              <a:t>)</a:t>
            </a:r>
          </a:p>
        </p:txBody>
      </p:sp>
      <p:sp>
        <p:nvSpPr>
          <p:cNvPr id="2" name="Rectangle 2"/>
          <p:cNvSpPr>
            <a:spLocks noChangeArrowheads="1"/>
          </p:cNvSpPr>
          <p:nvPr/>
        </p:nvSpPr>
        <p:spPr bwMode="auto">
          <a:xfrm>
            <a:off x="2"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직사각형 9">
            <a:extLst>
              <a:ext uri="{FF2B5EF4-FFF2-40B4-BE49-F238E27FC236}">
                <a16:creationId xmlns:a16="http://schemas.microsoft.com/office/drawing/2014/main" id="{451E0E86-9FC2-4748-BB37-7B17A5F018F4}"/>
              </a:ext>
            </a:extLst>
          </p:cNvPr>
          <p:cNvSpPr/>
          <p:nvPr/>
        </p:nvSpPr>
        <p:spPr>
          <a:xfrm>
            <a:off x="184641" y="1405314"/>
            <a:ext cx="8042540" cy="553998"/>
          </a:xfrm>
          <a:prstGeom prst="rect">
            <a:avLst/>
          </a:prstGeom>
        </p:spPr>
        <p:txBody>
          <a:bodyPr wrap="square">
            <a:spAutoFit/>
          </a:bodyPr>
          <a:lstStyle/>
          <a:p>
            <a:pPr>
              <a:lnSpc>
                <a:spcPct val="150000"/>
              </a:lnSpc>
            </a:pPr>
            <a:r>
              <a:rPr lang="en-US" altLang="ko-KR" sz="2000" b="1" dirty="0">
                <a:solidFill>
                  <a:srgbClr val="002060"/>
                </a:solidFill>
                <a:latin typeface="+mj-ea"/>
                <a:ea typeface="+mj-ea"/>
              </a:rPr>
              <a:t>(5) </a:t>
            </a:r>
            <a:r>
              <a:rPr lang="en-US" altLang="ko-KR" sz="2000" b="1" dirty="0" err="1">
                <a:solidFill>
                  <a:srgbClr val="002060"/>
                </a:solidFill>
                <a:latin typeface="+mj-ea"/>
                <a:ea typeface="+mj-ea"/>
              </a:rPr>
              <a:t>Composable</a:t>
            </a:r>
            <a:r>
              <a:rPr lang="en-US" altLang="ko-KR" sz="2000" b="1" dirty="0">
                <a:solidFill>
                  <a:srgbClr val="002060"/>
                </a:solidFill>
                <a:latin typeface="+mj-ea"/>
                <a:ea typeface="+mj-ea"/>
              </a:rPr>
              <a:t> Applications </a:t>
            </a:r>
            <a:r>
              <a:rPr lang="en-US" altLang="ko-KR" sz="2000" b="1" dirty="0"/>
              <a:t>(</a:t>
            </a:r>
            <a:r>
              <a:rPr lang="ko-KR" altLang="en-US" sz="2000" b="1" dirty="0" err="1"/>
              <a:t>조합가능</a:t>
            </a:r>
            <a:r>
              <a:rPr lang="ko-KR" altLang="en-US" sz="2000" b="1" dirty="0"/>
              <a:t> 애플리케이션</a:t>
            </a:r>
            <a:r>
              <a:rPr lang="en-US" altLang="ko-KR" sz="2000" b="1" dirty="0"/>
              <a:t>)</a:t>
            </a:r>
            <a:r>
              <a:rPr lang="en-US" altLang="ko-KR" sz="2000" b="1" dirty="0">
                <a:solidFill>
                  <a:srgbClr val="002060"/>
                </a:solidFill>
                <a:latin typeface="+mj-ea"/>
                <a:ea typeface="+mj-ea"/>
              </a:rPr>
              <a:t> </a:t>
            </a:r>
          </a:p>
        </p:txBody>
      </p:sp>
      <p:sp>
        <p:nvSpPr>
          <p:cNvPr id="12" name="직사각형 11"/>
          <p:cNvSpPr/>
          <p:nvPr/>
        </p:nvSpPr>
        <p:spPr>
          <a:xfrm>
            <a:off x="416274" y="2371411"/>
            <a:ext cx="8098971" cy="3640118"/>
          </a:xfrm>
          <a:prstGeom prst="rect">
            <a:avLst/>
          </a:prstGeom>
          <a:solidFill>
            <a:schemeClr val="bg1">
              <a:lumMod val="9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altLang="ko-KR" dirty="0">
                <a:solidFill>
                  <a:schemeClr val="tx1"/>
                </a:solidFill>
                <a:latin typeface="+mn-ea"/>
              </a:rPr>
              <a:t>Applications that anyone in the organization can easily adapt to and use can make new businesses faster and more flexible</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Build each modular component</a:t>
            </a:r>
          </a:p>
          <a:p>
            <a:pPr marL="285750" indent="-285750" algn="just">
              <a:buFont typeface="Arial" panose="020B0604020202020204" pitchFamily="34" charset="0"/>
              <a:buChar char="•"/>
            </a:pPr>
            <a:endParaRPr lang="en-US" altLang="ko-KR" dirty="0">
              <a:solidFill>
                <a:schemeClr val="tx1"/>
              </a:solidFill>
              <a:latin typeface="+mn-ea"/>
            </a:endParaRPr>
          </a:p>
          <a:p>
            <a:pPr marL="285750" indent="-285750" algn="just">
              <a:buFont typeface="Arial" panose="020B0604020202020204" pitchFamily="34" charset="0"/>
              <a:buChar char="•"/>
            </a:pPr>
            <a:r>
              <a:rPr lang="en-US" altLang="ko-KR" dirty="0">
                <a:solidFill>
                  <a:schemeClr val="tx1"/>
                </a:solidFill>
                <a:latin typeface="+mn-ea"/>
              </a:rPr>
              <a:t>(e.g.) Using an app development method that can be done “without knowing the code” is called Low Code, </a:t>
            </a:r>
          </a:p>
          <a:p>
            <a:pPr marL="285750" indent="-285750" algn="just">
              <a:buFont typeface="Arial" panose="020B0604020202020204" pitchFamily="34" charset="0"/>
              <a:buChar char="•"/>
            </a:pPr>
            <a:r>
              <a:rPr lang="en-US" altLang="ko-KR" dirty="0">
                <a:solidFill>
                  <a:schemeClr val="tx1"/>
                </a:solidFill>
                <a:latin typeface="+mn-ea"/>
              </a:rPr>
              <a:t>(e.g.) Low-code programming language ‘</a:t>
            </a:r>
            <a:r>
              <a:rPr lang="en-US" altLang="ko-KR" dirty="0" err="1">
                <a:solidFill>
                  <a:schemeClr val="tx1"/>
                </a:solidFill>
                <a:latin typeface="+mn-ea"/>
              </a:rPr>
              <a:t>PowerFX</a:t>
            </a:r>
            <a:r>
              <a:rPr lang="en-US" altLang="ko-KR" dirty="0">
                <a:solidFill>
                  <a:schemeClr val="tx1"/>
                </a:solidFill>
                <a:latin typeface="+mn-ea"/>
              </a:rPr>
              <a:t>’ that can develop apps with words (Speech)</a:t>
            </a:r>
          </a:p>
        </p:txBody>
      </p:sp>
    </p:spTree>
    <p:extLst>
      <p:ext uri="{BB962C8B-B14F-4D97-AF65-F5344CB8AC3E}">
        <p14:creationId xmlns:p14="http://schemas.microsoft.com/office/powerpoint/2010/main" val="87756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13291</TotalTime>
  <Words>1033</Words>
  <Application>Microsoft Office PowerPoint</Application>
  <PresentationFormat>화면 슬라이드 쇼(4:3)</PresentationFormat>
  <Paragraphs>99</Paragraphs>
  <Slides>17</Slides>
  <Notes>2</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17</vt:i4>
      </vt:variant>
    </vt:vector>
  </HeadingPairs>
  <TitlesOfParts>
    <vt:vector size="25" baseType="lpstr">
      <vt:lpstr>맑은 고딕</vt:lpstr>
      <vt:lpstr>휴먼엑스포</vt:lpstr>
      <vt:lpstr>Arial</vt:lpstr>
      <vt:lpstr>Arial Black</vt:lpstr>
      <vt:lpstr>Calibri</vt:lpstr>
      <vt:lpstr>Calibri Light</vt:lpstr>
      <vt:lpstr>Wingdings</vt:lpstr>
      <vt:lpstr>1_Office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조땡</dc:creator>
  <cp:lastModifiedBy>안 찬웅</cp:lastModifiedBy>
  <cp:revision>405</cp:revision>
  <cp:lastPrinted>2021-09-13T09:55:25Z</cp:lastPrinted>
  <dcterms:created xsi:type="dcterms:W3CDTF">2019-02-08T07:37:09Z</dcterms:created>
  <dcterms:modified xsi:type="dcterms:W3CDTF">2022-10-24T04:07:59Z</dcterms:modified>
</cp:coreProperties>
</file>