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24"/>
  </p:notesMasterIdLst>
  <p:handoutMasterIdLst>
    <p:handoutMasterId r:id="rId25"/>
  </p:handoutMasterIdLst>
  <p:sldIdLst>
    <p:sldId id="315" r:id="rId2"/>
    <p:sldId id="258" r:id="rId3"/>
    <p:sldId id="342" r:id="rId4"/>
    <p:sldId id="294" r:id="rId5"/>
    <p:sldId id="332" r:id="rId6"/>
    <p:sldId id="344" r:id="rId7"/>
    <p:sldId id="334" r:id="rId8"/>
    <p:sldId id="345" r:id="rId9"/>
    <p:sldId id="346" r:id="rId10"/>
    <p:sldId id="347" r:id="rId11"/>
    <p:sldId id="348" r:id="rId12"/>
    <p:sldId id="349" r:id="rId13"/>
    <p:sldId id="350" r:id="rId14"/>
    <p:sldId id="295" r:id="rId15"/>
    <p:sldId id="358" r:id="rId16"/>
    <p:sldId id="357" r:id="rId17"/>
    <p:sldId id="359" r:id="rId18"/>
    <p:sldId id="361" r:id="rId19"/>
    <p:sldId id="362" r:id="rId20"/>
    <p:sldId id="363" r:id="rId21"/>
    <p:sldId id="360" r:id="rId22"/>
    <p:sldId id="324" r:id="rId23"/>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88AA"/>
    <a:srgbClr val="693478"/>
    <a:srgbClr val="0000FF"/>
    <a:srgbClr val="FF66FF"/>
    <a:srgbClr val="0292B0"/>
    <a:srgbClr val="BFBFBF"/>
    <a:srgbClr val="00B0F0"/>
    <a:srgbClr val="2E6CA5"/>
    <a:srgbClr val="0091D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9" autoAdjust="0"/>
    <p:restoredTop sz="95122" autoAdjust="0"/>
  </p:normalViewPr>
  <p:slideViewPr>
    <p:cSldViewPr snapToGrid="0">
      <p:cViewPr varScale="1">
        <p:scale>
          <a:sx n="81" d="100"/>
          <a:sy n="81" d="100"/>
        </p:scale>
        <p:origin x="1747" y="67"/>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7D046965-EFB2-4FB7-A820-561D043A01BD}" type="datetimeFigureOut">
              <a:rPr lang="ko-KR" altLang="en-US" smtClean="0"/>
              <a:t>2022-10-24</a:t>
            </a:fld>
            <a:endParaRPr lang="ko-KR" altLang="en-US"/>
          </a:p>
        </p:txBody>
      </p:sp>
      <p:sp>
        <p:nvSpPr>
          <p:cNvPr id="4" name="바닥글 개체 틀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C6B34252-414F-4197-BB3A-3EBDAD788AC2}" type="slidenum">
              <a:rPr lang="ko-KR" altLang="en-US" smtClean="0"/>
              <a:t>‹#›</a:t>
            </a:fld>
            <a:endParaRPr lang="ko-KR" altLang="en-US"/>
          </a:p>
        </p:txBody>
      </p:sp>
    </p:spTree>
    <p:extLst>
      <p:ext uri="{BB962C8B-B14F-4D97-AF65-F5344CB8AC3E}">
        <p14:creationId xmlns:p14="http://schemas.microsoft.com/office/powerpoint/2010/main" val="3607495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36FBE4BB-792B-4942-BEBC-80EC73FF9B2B}" type="datetimeFigureOut">
              <a:rPr lang="ko-KR" altLang="en-US" smtClean="0"/>
              <a:t>2022-10-24</a:t>
            </a:fld>
            <a:endParaRPr lang="ko-KR" altLang="en-US"/>
          </a:p>
        </p:txBody>
      </p:sp>
      <p:sp>
        <p:nvSpPr>
          <p:cNvPr id="4" name="슬라이드 이미지 개체 틀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50A42923-B531-4032-8F06-0DB015624203}" type="slidenum">
              <a:rPr lang="ko-KR" altLang="en-US" smtClean="0"/>
              <a:t>‹#›</a:t>
            </a:fld>
            <a:endParaRPr lang="ko-KR" altLang="en-US"/>
          </a:p>
        </p:txBody>
      </p:sp>
    </p:spTree>
    <p:extLst>
      <p:ext uri="{BB962C8B-B14F-4D97-AF65-F5344CB8AC3E}">
        <p14:creationId xmlns:p14="http://schemas.microsoft.com/office/powerpoint/2010/main" val="149252647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50A42923-B531-4032-8F06-0DB015624203}" type="slidenum">
              <a:rPr lang="ko-KR" altLang="en-US" smtClean="0"/>
              <a:t>2</a:t>
            </a:fld>
            <a:endParaRPr lang="ko-KR" altLang="en-US"/>
          </a:p>
        </p:txBody>
      </p:sp>
    </p:spTree>
    <p:extLst>
      <p:ext uri="{BB962C8B-B14F-4D97-AF65-F5344CB8AC3E}">
        <p14:creationId xmlns:p14="http://schemas.microsoft.com/office/powerpoint/2010/main" val="3701140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0A42923-B531-4032-8F06-0DB015624203}"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11</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3692102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0A42923-B531-4032-8F06-0DB015624203}"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12</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926589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0A42923-B531-4032-8F06-0DB015624203}"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13</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476286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0A42923-B531-4032-8F06-0DB015624203}"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14</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962018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0A42923-B531-4032-8F06-0DB015624203}"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15</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816915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50A42923-B531-4032-8F06-0DB015624203}" type="slidenum">
              <a:rPr lang="ko-KR" altLang="en-US" smtClean="0"/>
              <a:t>16</a:t>
            </a:fld>
            <a:endParaRPr lang="ko-KR" altLang="en-US"/>
          </a:p>
        </p:txBody>
      </p:sp>
    </p:spTree>
    <p:extLst>
      <p:ext uri="{BB962C8B-B14F-4D97-AF65-F5344CB8AC3E}">
        <p14:creationId xmlns:p14="http://schemas.microsoft.com/office/powerpoint/2010/main" val="486875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50A42923-B531-4032-8F06-0DB015624203}" type="slidenum">
              <a:rPr lang="ko-KR" altLang="en-US" smtClean="0"/>
              <a:t>17</a:t>
            </a:fld>
            <a:endParaRPr lang="ko-KR" altLang="en-US"/>
          </a:p>
        </p:txBody>
      </p:sp>
    </p:spTree>
    <p:extLst>
      <p:ext uri="{BB962C8B-B14F-4D97-AF65-F5344CB8AC3E}">
        <p14:creationId xmlns:p14="http://schemas.microsoft.com/office/powerpoint/2010/main" val="2248503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50A42923-B531-4032-8F06-0DB015624203}" type="slidenum">
              <a:rPr lang="ko-KR" altLang="en-US" smtClean="0"/>
              <a:t>18</a:t>
            </a:fld>
            <a:endParaRPr lang="ko-KR" altLang="en-US"/>
          </a:p>
        </p:txBody>
      </p:sp>
    </p:spTree>
    <p:extLst>
      <p:ext uri="{BB962C8B-B14F-4D97-AF65-F5344CB8AC3E}">
        <p14:creationId xmlns:p14="http://schemas.microsoft.com/office/powerpoint/2010/main" val="2127505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50A42923-B531-4032-8F06-0DB015624203}" type="slidenum">
              <a:rPr lang="ko-KR" altLang="en-US" smtClean="0"/>
              <a:t>19</a:t>
            </a:fld>
            <a:endParaRPr lang="ko-KR" altLang="en-US"/>
          </a:p>
        </p:txBody>
      </p:sp>
    </p:spTree>
    <p:extLst>
      <p:ext uri="{BB962C8B-B14F-4D97-AF65-F5344CB8AC3E}">
        <p14:creationId xmlns:p14="http://schemas.microsoft.com/office/powerpoint/2010/main" val="3134935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50A42923-B531-4032-8F06-0DB015624203}" type="slidenum">
              <a:rPr lang="ko-KR" altLang="en-US" smtClean="0"/>
              <a:t>20</a:t>
            </a:fld>
            <a:endParaRPr lang="ko-KR" altLang="en-US"/>
          </a:p>
        </p:txBody>
      </p:sp>
    </p:spTree>
    <p:extLst>
      <p:ext uri="{BB962C8B-B14F-4D97-AF65-F5344CB8AC3E}">
        <p14:creationId xmlns:p14="http://schemas.microsoft.com/office/powerpoint/2010/main" val="388169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50A42923-B531-4032-8F06-0DB015624203}" type="slidenum">
              <a:rPr lang="ko-KR" altLang="en-US" smtClean="0"/>
              <a:t>3</a:t>
            </a:fld>
            <a:endParaRPr lang="ko-KR" altLang="en-US"/>
          </a:p>
        </p:txBody>
      </p:sp>
    </p:spTree>
    <p:extLst>
      <p:ext uri="{BB962C8B-B14F-4D97-AF65-F5344CB8AC3E}">
        <p14:creationId xmlns:p14="http://schemas.microsoft.com/office/powerpoint/2010/main" val="2128787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0A42923-B531-4032-8F06-0DB015624203}"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21</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734482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97283"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a:p>
        </p:txBody>
      </p:sp>
      <p:sp>
        <p:nvSpPr>
          <p:cNvPr id="9830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D55D8B-8BFB-4BE6-93D6-E1CE051B530F}" type="slidenum">
              <a:rPr lang="ko-KR" altLang="en-US" smtClean="0"/>
              <a:pPr fontAlgn="base">
                <a:spcBef>
                  <a:spcPct val="0"/>
                </a:spcBef>
                <a:spcAft>
                  <a:spcPct val="0"/>
                </a:spcAft>
                <a:defRPr/>
              </a:pPr>
              <a:t>22</a:t>
            </a:fld>
            <a:endParaRPr lang="ko-KR" altLang="en-US"/>
          </a:p>
        </p:txBody>
      </p:sp>
    </p:spTree>
    <p:extLst>
      <p:ext uri="{BB962C8B-B14F-4D97-AF65-F5344CB8AC3E}">
        <p14:creationId xmlns:p14="http://schemas.microsoft.com/office/powerpoint/2010/main" val="3148546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50A42923-B531-4032-8F06-0DB015624203}" type="slidenum">
              <a:rPr lang="ko-KR" altLang="en-US" smtClean="0"/>
              <a:t>4</a:t>
            </a:fld>
            <a:endParaRPr lang="ko-KR" altLang="en-US"/>
          </a:p>
        </p:txBody>
      </p:sp>
    </p:spTree>
    <p:extLst>
      <p:ext uri="{BB962C8B-B14F-4D97-AF65-F5344CB8AC3E}">
        <p14:creationId xmlns:p14="http://schemas.microsoft.com/office/powerpoint/2010/main" val="2648706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50A42923-B531-4032-8F06-0DB015624203}" type="slidenum">
              <a:rPr lang="ko-KR" altLang="en-US" smtClean="0"/>
              <a:t>5</a:t>
            </a:fld>
            <a:endParaRPr lang="ko-KR" altLang="en-US"/>
          </a:p>
        </p:txBody>
      </p:sp>
    </p:spTree>
    <p:extLst>
      <p:ext uri="{BB962C8B-B14F-4D97-AF65-F5344CB8AC3E}">
        <p14:creationId xmlns:p14="http://schemas.microsoft.com/office/powerpoint/2010/main" val="2895251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0A42923-B531-4032-8F06-0DB015624203}"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6</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565883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0A42923-B531-4032-8F06-0DB015624203}"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7</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506529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0A42923-B531-4032-8F06-0DB015624203}"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8</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340519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0A42923-B531-4032-8F06-0DB015624203}"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9</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402699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0A42923-B531-4032-8F06-0DB015624203}"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10</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1103886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E78641C5-3217-49D1-A6DD-0D65DD74BD42}"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49381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F8643DCA-9D2B-4D09-A487-7B2353DB602C}"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93165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640DF39-3C7F-453B-B9AF-FC9E34668ED8}"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538921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CE69DF7E-077C-4AEE-AC14-B43612681E8E}"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3786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FA454659-FE83-48BF-9CC8-6FAA50332367}"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207079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69FA3FF-6A06-4565-A8E6-2EDF2A57E2D6}"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476515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C42CC460-1B87-4F56-B85D-3393CC1D3D3A}"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ko-KR"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4443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7AE0188D-B253-4924-9163-30AA71FDC5EA}"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ko-KR"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189840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CDEFF-AB82-4F33-A89C-ECE0052A5E68}"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ko-KR"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47462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7ADC81DD-E016-4F56-9C1B-C18F8A0E93AB}"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5915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492BFE5D-D39F-45E8-BF88-2CBBD4B81377}"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04567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F195A-2C48-4080-99B2-B1AEC1B2BB4C}"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4189131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3351" y="262716"/>
            <a:ext cx="8872903" cy="606669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cxnSp>
        <p:nvCxnSpPr>
          <p:cNvPr id="9" name="직선 연결선 8"/>
          <p:cNvCxnSpPr/>
          <p:nvPr/>
        </p:nvCxnSpPr>
        <p:spPr>
          <a:xfrm>
            <a:off x="118697" y="1434932"/>
            <a:ext cx="90253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156797" y="3296062"/>
            <a:ext cx="89872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18" name="직사각형 17"/>
          <p:cNvSpPr/>
          <p:nvPr/>
        </p:nvSpPr>
        <p:spPr>
          <a:xfrm>
            <a:off x="8959362"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8" name="직사각형 7">
            <a:extLst>
              <a:ext uri="{FF2B5EF4-FFF2-40B4-BE49-F238E27FC236}">
                <a16:creationId xmlns:a16="http://schemas.microsoft.com/office/drawing/2014/main" id="{451E0E86-9FC2-4748-BB37-7B17A5F018F4}"/>
              </a:ext>
            </a:extLst>
          </p:cNvPr>
          <p:cNvSpPr/>
          <p:nvPr/>
        </p:nvSpPr>
        <p:spPr>
          <a:xfrm>
            <a:off x="720953" y="1556733"/>
            <a:ext cx="8042540" cy="1474506"/>
          </a:xfrm>
          <a:prstGeom prst="rect">
            <a:avLst/>
          </a:prstGeom>
        </p:spPr>
        <p:txBody>
          <a:bodyPr wrap="square">
            <a:spAutoFit/>
          </a:bodyPr>
          <a:lstStyle/>
          <a:p>
            <a:pPr algn="ctr">
              <a:lnSpc>
                <a:spcPct val="150000"/>
              </a:lnSpc>
            </a:pPr>
            <a:r>
              <a:rPr lang="en-US" altLang="ko-KR" sz="3200" b="1" dirty="0">
                <a:solidFill>
                  <a:schemeClr val="bg1"/>
                </a:solidFill>
                <a:latin typeface="+mn-ea"/>
              </a:rPr>
              <a:t>Gartner Top </a:t>
            </a:r>
            <a:r>
              <a:rPr lang="en-US" altLang="ko-KR" sz="3200" b="1" dirty="0">
                <a:solidFill>
                  <a:srgbClr val="FF0000"/>
                </a:solidFill>
                <a:latin typeface="+mn-ea"/>
              </a:rPr>
              <a:t>10</a:t>
            </a:r>
            <a:r>
              <a:rPr lang="en-US" altLang="ko-KR" sz="3200" b="1" dirty="0">
                <a:solidFill>
                  <a:schemeClr val="bg1"/>
                </a:solidFill>
                <a:latin typeface="+mn-ea"/>
              </a:rPr>
              <a:t> Strategic Technology Trends </a:t>
            </a:r>
            <a:r>
              <a:rPr lang="en-US" altLang="ko-KR" sz="3200" b="1" dirty="0">
                <a:solidFill>
                  <a:srgbClr val="FFFF00"/>
                </a:solidFill>
                <a:latin typeface="+mn-ea"/>
              </a:rPr>
              <a:t>2021</a:t>
            </a:r>
          </a:p>
        </p:txBody>
      </p:sp>
      <p:sp>
        <p:nvSpPr>
          <p:cNvPr id="10" name="직사각형 9">
            <a:extLst>
              <a:ext uri="{FF2B5EF4-FFF2-40B4-BE49-F238E27FC236}">
                <a16:creationId xmlns:a16="http://schemas.microsoft.com/office/drawing/2014/main" id="{721056F9-5612-42D0-9E7B-4229804BD954}"/>
              </a:ext>
            </a:extLst>
          </p:cNvPr>
          <p:cNvSpPr/>
          <p:nvPr/>
        </p:nvSpPr>
        <p:spPr>
          <a:xfrm>
            <a:off x="2431833" y="3836552"/>
            <a:ext cx="4343219" cy="1200329"/>
          </a:xfrm>
          <a:prstGeom prst="rect">
            <a:avLst/>
          </a:prstGeom>
        </p:spPr>
        <p:txBody>
          <a:bodyPr wrap="square">
            <a:spAutoFit/>
          </a:bodyPr>
          <a:lstStyle/>
          <a:p>
            <a:pPr algn="ctr">
              <a:lnSpc>
                <a:spcPct val="150000"/>
              </a:lnSpc>
            </a:pPr>
            <a:r>
              <a:rPr lang="en-US" altLang="ko-KR" sz="1600" b="1" dirty="0">
                <a:solidFill>
                  <a:srgbClr val="FFFF00"/>
                </a:solidFill>
                <a:latin typeface="휴먼엑스포" panose="02030504000101010101" pitchFamily="18" charset="-127"/>
                <a:ea typeface="휴먼엑스포" panose="02030504000101010101" pitchFamily="18" charset="-127"/>
              </a:rPr>
              <a:t>2021. </a:t>
            </a:r>
            <a:r>
              <a:rPr lang="en-US" altLang="ko-KR" sz="1600" b="1">
                <a:solidFill>
                  <a:srgbClr val="FFFF00"/>
                </a:solidFill>
                <a:latin typeface="휴먼엑스포" panose="02030504000101010101" pitchFamily="18" charset="-127"/>
                <a:ea typeface="휴먼엑스포" panose="02030504000101010101" pitchFamily="18" charset="-127"/>
              </a:rPr>
              <a:t>09 </a:t>
            </a:r>
            <a:endParaRPr lang="en-US" altLang="ko-KR" sz="1600" b="1" dirty="0">
              <a:solidFill>
                <a:srgbClr val="FFFF00"/>
              </a:solidFill>
              <a:latin typeface="휴먼엑스포" panose="02030504000101010101" pitchFamily="18" charset="-127"/>
              <a:ea typeface="휴먼엑스포" panose="02030504000101010101" pitchFamily="18" charset="-127"/>
            </a:endParaRPr>
          </a:p>
          <a:p>
            <a:pPr algn="ctr">
              <a:lnSpc>
                <a:spcPct val="150000"/>
              </a:lnSpc>
            </a:pPr>
            <a:r>
              <a:rPr lang="ko-KR" altLang="en-US" sz="1600" b="1" dirty="0">
                <a:solidFill>
                  <a:srgbClr val="FFFF00"/>
                </a:solidFill>
                <a:latin typeface="휴먼엑스포" panose="02030504000101010101" pitchFamily="18" charset="-127"/>
                <a:ea typeface="휴먼엑스포" panose="02030504000101010101" pitchFamily="18" charset="-127"/>
              </a:rPr>
              <a:t>단국대학교 정보문화기술연구원</a:t>
            </a:r>
            <a:r>
              <a:rPr lang="en-US" altLang="ko-KR" sz="1600" b="1" dirty="0">
                <a:solidFill>
                  <a:srgbClr val="FFFF00"/>
                </a:solidFill>
                <a:latin typeface="휴먼엑스포" panose="02030504000101010101" pitchFamily="18" charset="-127"/>
                <a:ea typeface="휴먼엑스포" panose="02030504000101010101" pitchFamily="18" charset="-127"/>
              </a:rPr>
              <a:t>/SW</a:t>
            </a:r>
            <a:r>
              <a:rPr lang="ko-KR" altLang="en-US" sz="1600" b="1" dirty="0">
                <a:solidFill>
                  <a:srgbClr val="FFFF00"/>
                </a:solidFill>
                <a:latin typeface="휴먼엑스포" panose="02030504000101010101" pitchFamily="18" charset="-127"/>
                <a:ea typeface="휴먼엑스포" panose="02030504000101010101" pitchFamily="18" charset="-127"/>
              </a:rPr>
              <a:t>학과</a:t>
            </a:r>
            <a:endParaRPr lang="en-US" altLang="ko-KR" sz="1600" b="1" dirty="0">
              <a:solidFill>
                <a:srgbClr val="FFFF00"/>
              </a:solidFill>
              <a:latin typeface="휴먼엑스포" panose="02030504000101010101" pitchFamily="18" charset="-127"/>
              <a:ea typeface="휴먼엑스포" panose="02030504000101010101" pitchFamily="18" charset="-127"/>
            </a:endParaRPr>
          </a:p>
          <a:p>
            <a:pPr algn="ctr">
              <a:lnSpc>
                <a:spcPct val="150000"/>
              </a:lnSpc>
            </a:pPr>
            <a:r>
              <a:rPr lang="ko-KR" altLang="en-US" sz="1600" b="1" dirty="0">
                <a:solidFill>
                  <a:srgbClr val="FFFF00"/>
                </a:solidFill>
                <a:latin typeface="휴먼엑스포" panose="02030504000101010101" pitchFamily="18" charset="-127"/>
                <a:ea typeface="휴먼엑스포" panose="02030504000101010101" pitchFamily="18" charset="-127"/>
              </a:rPr>
              <a:t>원장</a:t>
            </a:r>
            <a:r>
              <a:rPr lang="en-US" altLang="ko-KR" sz="1600" b="1" dirty="0">
                <a:solidFill>
                  <a:srgbClr val="FFFF00"/>
                </a:solidFill>
                <a:latin typeface="휴먼엑스포" panose="02030504000101010101" pitchFamily="18" charset="-127"/>
                <a:ea typeface="휴먼엑스포" panose="02030504000101010101" pitchFamily="18" charset="-127"/>
              </a:rPr>
              <a:t>/</a:t>
            </a:r>
            <a:r>
              <a:rPr lang="ko-KR" altLang="en-US" sz="1600" b="1" dirty="0">
                <a:solidFill>
                  <a:srgbClr val="FFFF00"/>
                </a:solidFill>
                <a:latin typeface="휴먼엑스포" panose="02030504000101010101" pitchFamily="18" charset="-127"/>
                <a:ea typeface="휴먼엑스포" panose="02030504000101010101" pitchFamily="18" charset="-127"/>
              </a:rPr>
              <a:t>교수   이  재  동</a:t>
            </a:r>
            <a:endParaRPr lang="en-US" altLang="ko-KR" sz="1600" b="1" dirty="0">
              <a:solidFill>
                <a:srgbClr val="FFFF00"/>
              </a:solidFill>
              <a:latin typeface="휴먼엑스포" panose="02030504000101010101" pitchFamily="18" charset="-127"/>
              <a:ea typeface="휴먼엑스포" panose="02030504000101010101" pitchFamily="18" charset="-127"/>
            </a:endParaRPr>
          </a:p>
        </p:txBody>
      </p:sp>
    </p:spTree>
    <p:extLst>
      <p:ext uri="{BB962C8B-B14F-4D97-AF65-F5344CB8AC3E}">
        <p14:creationId xmlns:p14="http://schemas.microsoft.com/office/powerpoint/2010/main" val="372793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165111" y="581891"/>
            <a:ext cx="8857591" cy="6201464"/>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grpSp>
      <p:sp>
        <p:nvSpPr>
          <p:cNvPr id="9" name="직사각형 8"/>
          <p:cNvSpPr/>
          <p:nvPr/>
        </p:nvSpPr>
        <p:spPr>
          <a:xfrm>
            <a:off x="165112" y="84085"/>
            <a:ext cx="5930888" cy="415498"/>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100" b="1" noProof="0" dirty="0">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2</a:t>
            </a:r>
            <a:r>
              <a:rPr kumimoji="0" lang="en-US" altLang="ko-KR" sz="2100" b="1" i="0" u="none" strike="noStrike" kern="1200" cap="none" spc="0" normalizeH="0" baseline="0" noProof="0" dirty="0">
                <a:ln>
                  <a:noFill/>
                </a:ln>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cs typeface="+mn-cs"/>
              </a:rPr>
              <a:t>. </a:t>
            </a:r>
            <a:r>
              <a:rPr lang="en-US" altLang="ko-KR" sz="2100" b="1" dirty="0">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Key Strategic Technologies in 2021</a:t>
            </a:r>
            <a:endParaRPr kumimoji="0" lang="en-US" altLang="ko-KR" sz="2700" b="1" i="0" u="none" strike="noStrike" kern="1200" cap="none" spc="0" normalizeH="0" baseline="0" noProof="0" dirty="0">
              <a:ln>
                <a:noFill/>
              </a:ln>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endParaRPr>
          </a:p>
        </p:txBody>
      </p:sp>
      <p:grpSp>
        <p:nvGrpSpPr>
          <p:cNvPr id="12" name="그룹 11"/>
          <p:cNvGrpSpPr/>
          <p:nvPr/>
        </p:nvGrpSpPr>
        <p:grpSpPr>
          <a:xfrm>
            <a:off x="165111" y="774931"/>
            <a:ext cx="5620547" cy="357572"/>
            <a:chOff x="134688" y="620169"/>
            <a:chExt cx="3890156" cy="557028"/>
          </a:xfrm>
        </p:grpSpPr>
        <p:pic>
          <p:nvPicPr>
            <p:cNvPr id="14" name="Picture 5" descr="C:\Users\onnoo_07\Desktop\찌르레기\09\03.png"/>
            <p:cNvPicPr>
              <a:picLocks noChangeAspect="1" noChangeArrowheads="1"/>
            </p:cNvPicPr>
            <p:nvPr/>
          </p:nvPicPr>
          <p:blipFill>
            <a:blip r:embed="rId3" cstate="print">
              <a:extLst>
                <a:ext uri="{28A0092B-C50C-407E-A947-70E740481C1C}">
                  <a14:useLocalDpi xmlns:a14="http://schemas.microsoft.com/office/drawing/2010/main" val="0"/>
                </a:ext>
              </a:extLst>
            </a:blip>
            <a:srcRect t="27483" r="55510" b="64626"/>
            <a:stretch>
              <a:fillRect/>
            </a:stretch>
          </p:blipFill>
          <p:spPr bwMode="auto">
            <a:xfrm>
              <a:off x="134688" y="635860"/>
              <a:ext cx="3563888"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31"/>
            <p:cNvSpPr txBox="1">
              <a:spLocks noChangeArrowheads="1"/>
            </p:cNvSpPr>
            <p:nvPr/>
          </p:nvSpPr>
          <p:spPr bwMode="auto">
            <a:xfrm>
              <a:off x="222685" y="620169"/>
              <a:ext cx="3802159" cy="52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defRPr/>
              </a:pPr>
              <a:r>
                <a:rPr kumimoji="1" lang="en-US" altLang="ko-KR" sz="1400" b="1" i="0" u="none" strike="noStrike" kern="1200" cap="none" spc="0" normalizeH="0" baseline="0" noProof="0" dirty="0">
                  <a:ln>
                    <a:noFill/>
                  </a:ln>
                  <a:solidFill>
                    <a:schemeClr val="bg1"/>
                  </a:solidFill>
                  <a:effectLst/>
                  <a:uLnTx/>
                  <a:uFillTx/>
                  <a:latin typeface="맑은 고딕" panose="020B0503020000020004" pitchFamily="50" charset="-127"/>
                  <a:ea typeface="맑은 고딕" panose="020B0503020000020004" pitchFamily="50" charset="-127"/>
                  <a:cs typeface="+mn-cs"/>
                </a:rPr>
                <a:t>(5) </a:t>
              </a:r>
              <a:r>
                <a:rPr kumimoji="1" lang="ko-KR" altLang="en-US" sz="1600" b="1"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어디서나 운영 </a:t>
              </a:r>
              <a:r>
                <a:rPr lang="ko-KR" altLang="en-US" sz="1600" b="1" dirty="0">
                  <a:solidFill>
                    <a:prstClr val="white"/>
                  </a:solidFill>
                  <a:latin typeface="맑은 고딕" panose="020B0503020000020004" pitchFamily="50" charset="-127"/>
                  <a:ea typeface="맑은 고딕" panose="020B0503020000020004" pitchFamily="50" charset="-127"/>
                </a:rPr>
                <a:t> </a:t>
              </a:r>
              <a:r>
                <a:rPr lang="en-US" altLang="ko-KR" sz="1600" b="1" dirty="0">
                  <a:solidFill>
                    <a:prstClr val="white"/>
                  </a:solidFill>
                  <a:latin typeface="맑은 고딕" panose="020B0503020000020004" pitchFamily="50" charset="-127"/>
                  <a:ea typeface="맑은 고딕" panose="020B0503020000020004" pitchFamily="50" charset="-127"/>
                </a:rPr>
                <a:t>(Anywhere Operation)</a:t>
              </a:r>
            </a:p>
          </p:txBody>
        </p:sp>
      </p:grpSp>
      <p:sp>
        <p:nvSpPr>
          <p:cNvPr id="13" name="직사각형 12"/>
          <p:cNvSpPr/>
          <p:nvPr/>
        </p:nvSpPr>
        <p:spPr>
          <a:xfrm>
            <a:off x="332302" y="1462554"/>
            <a:ext cx="8312934" cy="4322618"/>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ko-KR" dirty="0">
                <a:solidFill>
                  <a:schemeClr val="tx1"/>
                </a:solidFill>
                <a:latin typeface="+mn-ea"/>
              </a:rPr>
              <a:t>To ensure the continuity of business in the non-face-to-face era, it means to achieve digital transformation of information technology infrastructure so that businesses can be operated regardless of location.</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A business and operating model designed to deliver business and services anywhere by applying digital technologies. In other words, the era of digital processing beyond the physical space is coming.</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Examples currently applied include Internet-only banks, remote collaboration frameworks such as Slack and Zoom, and text messages to inform the situation remotely and ask for cooperation.</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 e.g., Bank account opening and management services provided non-face-to-face and/or contactless</a:t>
            </a:r>
          </a:p>
        </p:txBody>
      </p:sp>
    </p:spTree>
    <p:extLst>
      <p:ext uri="{BB962C8B-B14F-4D97-AF65-F5344CB8AC3E}">
        <p14:creationId xmlns:p14="http://schemas.microsoft.com/office/powerpoint/2010/main" val="1621304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165111" y="581891"/>
            <a:ext cx="8857591" cy="6201464"/>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grpSp>
      <p:sp>
        <p:nvSpPr>
          <p:cNvPr id="9" name="직사각형 8"/>
          <p:cNvSpPr/>
          <p:nvPr/>
        </p:nvSpPr>
        <p:spPr>
          <a:xfrm>
            <a:off x="165112" y="84085"/>
            <a:ext cx="5930888" cy="415498"/>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100" b="1" noProof="0" dirty="0">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2</a:t>
            </a:r>
            <a:r>
              <a:rPr kumimoji="0" lang="en-US" altLang="ko-KR" sz="2100" b="1" i="0" u="none" strike="noStrike" kern="1200" cap="none" spc="0" normalizeH="0" baseline="0" noProof="0" dirty="0">
                <a:ln>
                  <a:noFill/>
                </a:ln>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cs typeface="+mn-cs"/>
              </a:rPr>
              <a:t>. </a:t>
            </a:r>
            <a:r>
              <a:rPr lang="en-US" altLang="ko-KR" sz="2100" b="1" dirty="0">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Key Strategic Technologies in 2021</a:t>
            </a:r>
            <a:endParaRPr kumimoji="0" lang="en-US" altLang="ko-KR" sz="2700" b="1" i="0" u="none" strike="noStrike" kern="1200" cap="none" spc="0" normalizeH="0" baseline="0" noProof="0" dirty="0">
              <a:ln>
                <a:noFill/>
              </a:ln>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endParaRPr>
          </a:p>
        </p:txBody>
      </p:sp>
      <p:grpSp>
        <p:nvGrpSpPr>
          <p:cNvPr id="12" name="그룹 11"/>
          <p:cNvGrpSpPr/>
          <p:nvPr/>
        </p:nvGrpSpPr>
        <p:grpSpPr>
          <a:xfrm>
            <a:off x="165111" y="774931"/>
            <a:ext cx="6634538" cy="357572"/>
            <a:chOff x="134688" y="620169"/>
            <a:chExt cx="3572281" cy="557028"/>
          </a:xfrm>
        </p:grpSpPr>
        <p:pic>
          <p:nvPicPr>
            <p:cNvPr id="14" name="Picture 5" descr="C:\Users\onnoo_07\Desktop\찌르레기\09\03.png"/>
            <p:cNvPicPr>
              <a:picLocks noChangeAspect="1" noChangeArrowheads="1"/>
            </p:cNvPicPr>
            <p:nvPr/>
          </p:nvPicPr>
          <p:blipFill>
            <a:blip r:embed="rId3" cstate="print">
              <a:extLst>
                <a:ext uri="{28A0092B-C50C-407E-A947-70E740481C1C}">
                  <a14:useLocalDpi xmlns:a14="http://schemas.microsoft.com/office/drawing/2010/main" val="0"/>
                </a:ext>
              </a:extLst>
            </a:blip>
            <a:srcRect t="27483" r="55510" b="64626"/>
            <a:stretch>
              <a:fillRect/>
            </a:stretch>
          </p:blipFill>
          <p:spPr bwMode="auto">
            <a:xfrm>
              <a:off x="134688" y="635860"/>
              <a:ext cx="3563888"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31"/>
            <p:cNvSpPr txBox="1">
              <a:spLocks noChangeArrowheads="1"/>
            </p:cNvSpPr>
            <p:nvPr/>
          </p:nvSpPr>
          <p:spPr bwMode="auto">
            <a:xfrm>
              <a:off x="222685" y="620169"/>
              <a:ext cx="3484284" cy="527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defRPr/>
              </a:pPr>
              <a:r>
                <a:rPr kumimoji="1" lang="en-US" altLang="ko-KR" sz="1400" b="1" i="0" u="none" strike="noStrike" kern="1200" cap="none" spc="0" normalizeH="0" baseline="0" noProof="0" dirty="0">
                  <a:ln>
                    <a:noFill/>
                  </a:ln>
                  <a:solidFill>
                    <a:schemeClr val="bg1"/>
                  </a:solidFill>
                  <a:effectLst/>
                  <a:uLnTx/>
                  <a:uFillTx/>
                  <a:latin typeface="맑은 고딕" panose="020B0503020000020004" pitchFamily="50" charset="-127"/>
                  <a:ea typeface="맑은 고딕" panose="020B0503020000020004" pitchFamily="50" charset="-127"/>
                  <a:cs typeface="+mn-cs"/>
                </a:rPr>
                <a:t>(6) </a:t>
              </a:r>
              <a:r>
                <a:rPr kumimoji="1" lang="ko-KR" altLang="en-US" sz="1600" b="1"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사이버 보안 메시 </a:t>
              </a:r>
              <a:r>
                <a:rPr lang="ko-KR" altLang="en-US" sz="1600" b="1" dirty="0">
                  <a:solidFill>
                    <a:prstClr val="white"/>
                  </a:solidFill>
                  <a:latin typeface="맑은 고딕" panose="020B0503020000020004" pitchFamily="50" charset="-127"/>
                  <a:ea typeface="맑은 고딕" panose="020B0503020000020004" pitchFamily="50" charset="-127"/>
                </a:rPr>
                <a:t> </a:t>
              </a:r>
              <a:r>
                <a:rPr lang="en-US" altLang="ko-KR" sz="1600" b="1" dirty="0">
                  <a:solidFill>
                    <a:prstClr val="white"/>
                  </a:solidFill>
                  <a:latin typeface="맑은 고딕" panose="020B0503020000020004" pitchFamily="50" charset="-127"/>
                  <a:ea typeface="맑은 고딕" panose="020B0503020000020004" pitchFamily="50" charset="-127"/>
                </a:rPr>
                <a:t>(Cybersecurity Mesh)</a:t>
              </a:r>
            </a:p>
          </p:txBody>
        </p:sp>
      </p:grpSp>
      <p:sp>
        <p:nvSpPr>
          <p:cNvPr id="13" name="직사각형 12"/>
          <p:cNvSpPr/>
          <p:nvPr/>
        </p:nvSpPr>
        <p:spPr>
          <a:xfrm>
            <a:off x="332302" y="1462554"/>
            <a:ext cx="8312934" cy="4322618"/>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ko-KR" dirty="0">
                <a:solidFill>
                  <a:schemeClr val="tx1"/>
                </a:solidFill>
                <a:latin typeface="+mn-ea"/>
              </a:rPr>
              <a:t>The new security in the non-face-to-face era means that a security network must be constructed and guaranteed within the connection between individuals and objects</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 Technology that provides a thorough security system based on the ID of people and things regardless of location</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By composing security based on the identity of objects or people, and enabling rapid management/control of such access with modularized responses, a flexible and dense cybersecurity environment can be created</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In the past, security was achieved by blocking access from outside the system because digital assets such as data were in the security system. How digital assets, wherever they are located, can identify and access the identity of a 'person' or thing</a:t>
            </a:r>
          </a:p>
        </p:txBody>
      </p:sp>
    </p:spTree>
    <p:extLst>
      <p:ext uri="{BB962C8B-B14F-4D97-AF65-F5344CB8AC3E}">
        <p14:creationId xmlns:p14="http://schemas.microsoft.com/office/powerpoint/2010/main" val="1276149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165111" y="581891"/>
            <a:ext cx="8857591" cy="6201464"/>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grpSp>
      <p:sp>
        <p:nvSpPr>
          <p:cNvPr id="9" name="직사각형 8"/>
          <p:cNvSpPr/>
          <p:nvPr/>
        </p:nvSpPr>
        <p:spPr>
          <a:xfrm>
            <a:off x="165112" y="84085"/>
            <a:ext cx="5930888" cy="415498"/>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100" b="1" noProof="0" dirty="0">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2</a:t>
            </a:r>
            <a:r>
              <a:rPr kumimoji="0" lang="en-US" altLang="ko-KR" sz="2100" b="1" i="0" u="none" strike="noStrike" kern="1200" cap="none" spc="0" normalizeH="0" baseline="0" noProof="0" dirty="0">
                <a:ln>
                  <a:noFill/>
                </a:ln>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cs typeface="+mn-cs"/>
              </a:rPr>
              <a:t>. </a:t>
            </a:r>
            <a:r>
              <a:rPr lang="en-US" altLang="ko-KR" sz="2100" b="1" dirty="0">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Key Strategic Technologies in 2021</a:t>
            </a:r>
            <a:endParaRPr kumimoji="0" lang="en-US" altLang="ko-KR" sz="2700" b="1" i="0" u="none" strike="noStrike" kern="1200" cap="none" spc="0" normalizeH="0" baseline="0" noProof="0" dirty="0">
              <a:ln>
                <a:noFill/>
              </a:ln>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endParaRPr>
          </a:p>
        </p:txBody>
      </p:sp>
      <p:grpSp>
        <p:nvGrpSpPr>
          <p:cNvPr id="12" name="그룹 11"/>
          <p:cNvGrpSpPr/>
          <p:nvPr/>
        </p:nvGrpSpPr>
        <p:grpSpPr>
          <a:xfrm>
            <a:off x="165111" y="774931"/>
            <a:ext cx="8621442" cy="357572"/>
            <a:chOff x="134688" y="620169"/>
            <a:chExt cx="4459752" cy="557028"/>
          </a:xfrm>
        </p:grpSpPr>
        <p:pic>
          <p:nvPicPr>
            <p:cNvPr id="14" name="Picture 5" descr="C:\Users\onnoo_07\Desktop\찌르레기\09\03.png"/>
            <p:cNvPicPr>
              <a:picLocks noChangeAspect="1" noChangeArrowheads="1"/>
            </p:cNvPicPr>
            <p:nvPr/>
          </p:nvPicPr>
          <p:blipFill>
            <a:blip r:embed="rId3" cstate="print">
              <a:extLst>
                <a:ext uri="{28A0092B-C50C-407E-A947-70E740481C1C}">
                  <a14:useLocalDpi xmlns:a14="http://schemas.microsoft.com/office/drawing/2010/main" val="0"/>
                </a:ext>
              </a:extLst>
            </a:blip>
            <a:srcRect t="27483" r="55510" b="64626"/>
            <a:stretch>
              <a:fillRect/>
            </a:stretch>
          </p:blipFill>
          <p:spPr bwMode="auto">
            <a:xfrm>
              <a:off x="134688" y="635860"/>
              <a:ext cx="3563888"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31"/>
            <p:cNvSpPr txBox="1">
              <a:spLocks noChangeArrowheads="1"/>
            </p:cNvSpPr>
            <p:nvPr/>
          </p:nvSpPr>
          <p:spPr bwMode="auto">
            <a:xfrm>
              <a:off x="222685" y="620169"/>
              <a:ext cx="4371755" cy="527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defRPr/>
              </a:pPr>
              <a:r>
                <a:rPr kumimoji="1" lang="en-US" altLang="ko-KR" sz="1400" b="1" i="0" u="none" strike="noStrike" kern="1200" cap="none" spc="0" normalizeH="0" baseline="0" noProof="0" dirty="0">
                  <a:ln>
                    <a:noFill/>
                  </a:ln>
                  <a:solidFill>
                    <a:schemeClr val="bg1"/>
                  </a:solidFill>
                  <a:effectLst/>
                  <a:uLnTx/>
                  <a:uFillTx/>
                  <a:latin typeface="맑은 고딕" panose="020B0503020000020004" pitchFamily="50" charset="-127"/>
                  <a:ea typeface="맑은 고딕" panose="020B0503020000020004" pitchFamily="50" charset="-127"/>
                  <a:cs typeface="+mn-cs"/>
                </a:rPr>
                <a:t>(7) </a:t>
              </a:r>
              <a:r>
                <a:rPr kumimoji="1" lang="ko-KR" altLang="en-US" sz="1600" b="1"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지능형 </a:t>
              </a:r>
              <a:r>
                <a:rPr kumimoji="1" lang="ko-KR" altLang="en-US" sz="1600" b="1" i="0" u="none" strike="noStrike" kern="1200" cap="none" spc="0" normalizeH="0" baseline="0" noProof="0" dirty="0" err="1">
                  <a:ln>
                    <a:noFill/>
                  </a:ln>
                  <a:solidFill>
                    <a:prstClr val="white"/>
                  </a:solidFill>
                  <a:effectLst/>
                  <a:uLnTx/>
                  <a:uFillTx/>
                  <a:latin typeface="맑은 고딕" panose="020B0503020000020004" pitchFamily="50" charset="-127"/>
                  <a:ea typeface="맑은 고딕" panose="020B0503020000020004" pitchFamily="50" charset="-127"/>
                  <a:cs typeface="+mn-cs"/>
                </a:rPr>
                <a:t>컴포저블</a:t>
              </a:r>
              <a:r>
                <a:rPr kumimoji="1" lang="ko-KR" altLang="en-US" sz="1600" b="1"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 비즈니스 </a:t>
              </a:r>
              <a:r>
                <a:rPr lang="ko-KR" altLang="en-US" sz="1600" b="1" dirty="0">
                  <a:solidFill>
                    <a:prstClr val="white"/>
                  </a:solidFill>
                  <a:latin typeface="맑은 고딕" panose="020B0503020000020004" pitchFamily="50" charset="-127"/>
                  <a:ea typeface="맑은 고딕" panose="020B0503020000020004" pitchFamily="50" charset="-127"/>
                </a:rPr>
                <a:t> </a:t>
              </a:r>
              <a:r>
                <a:rPr lang="en-US" altLang="ko-KR" sz="1600" b="1" dirty="0">
                  <a:solidFill>
                    <a:prstClr val="white"/>
                  </a:solidFill>
                  <a:latin typeface="맑은 고딕" panose="020B0503020000020004" pitchFamily="50" charset="-127"/>
                  <a:ea typeface="맑은 고딕" panose="020B0503020000020004" pitchFamily="50" charset="-127"/>
                </a:rPr>
                <a:t>(Intelligent Composable Business)</a:t>
              </a:r>
            </a:p>
          </p:txBody>
        </p:sp>
      </p:grpSp>
      <p:sp>
        <p:nvSpPr>
          <p:cNvPr id="13" name="직사각형 12"/>
          <p:cNvSpPr/>
          <p:nvPr/>
        </p:nvSpPr>
        <p:spPr>
          <a:xfrm>
            <a:off x="332302" y="1462553"/>
            <a:ext cx="8312934" cy="4813555"/>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ko-KR" dirty="0">
                <a:solidFill>
                  <a:schemeClr val="tx1"/>
                </a:solidFill>
                <a:latin typeface="+mn-ea"/>
              </a:rPr>
              <a:t>Artificial intelligence technology that helps people make decisions. It is expected that there will be more cases of business operation and new product conception using this technology</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The technology works in a way that contributes to decision-making based on big data built on a wealth of data. It is predicted that this technology will be able to plan new business models, entrust autonomous operations, or build the foundation for new products, services, and channels</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In the future, companies will need to make quick data-based decisions to achieve digital innovation and good business results, so using intelligent composable business processes will make it easier to access information, understand the meaning of this information, and Add your own insight and be able to respond quickly</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 Developing new business services in consideration of the bank's customer behavior trends</a:t>
            </a:r>
          </a:p>
        </p:txBody>
      </p:sp>
    </p:spTree>
    <p:extLst>
      <p:ext uri="{BB962C8B-B14F-4D97-AF65-F5344CB8AC3E}">
        <p14:creationId xmlns:p14="http://schemas.microsoft.com/office/powerpoint/2010/main" val="2087476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165111" y="581891"/>
            <a:ext cx="8857591" cy="6201464"/>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grpSp>
      <p:sp>
        <p:nvSpPr>
          <p:cNvPr id="9" name="직사각형 8"/>
          <p:cNvSpPr/>
          <p:nvPr/>
        </p:nvSpPr>
        <p:spPr>
          <a:xfrm>
            <a:off x="165112" y="84085"/>
            <a:ext cx="5930888" cy="415498"/>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100" b="1" noProof="0" dirty="0">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2</a:t>
            </a:r>
            <a:r>
              <a:rPr kumimoji="0" lang="en-US" altLang="ko-KR" sz="2100" b="1" i="0" u="none" strike="noStrike" kern="1200" cap="none" spc="0" normalizeH="0" baseline="0" noProof="0" dirty="0">
                <a:ln>
                  <a:noFill/>
                </a:ln>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cs typeface="+mn-cs"/>
              </a:rPr>
              <a:t>. </a:t>
            </a:r>
            <a:r>
              <a:rPr lang="en-US" altLang="ko-KR" sz="2100" b="1" dirty="0">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Key Strategic Technologies in 2021</a:t>
            </a:r>
            <a:endParaRPr kumimoji="0" lang="en-US" altLang="ko-KR" sz="2700" b="1" i="0" u="none" strike="noStrike" kern="1200" cap="none" spc="0" normalizeH="0" baseline="0" noProof="0" dirty="0">
              <a:ln>
                <a:noFill/>
              </a:ln>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endParaRPr>
          </a:p>
        </p:txBody>
      </p:sp>
      <p:grpSp>
        <p:nvGrpSpPr>
          <p:cNvPr id="12" name="그룹 11"/>
          <p:cNvGrpSpPr/>
          <p:nvPr/>
        </p:nvGrpSpPr>
        <p:grpSpPr>
          <a:xfrm>
            <a:off x="165111" y="774931"/>
            <a:ext cx="8621442" cy="357572"/>
            <a:chOff x="134688" y="620169"/>
            <a:chExt cx="4459752" cy="557028"/>
          </a:xfrm>
        </p:grpSpPr>
        <p:pic>
          <p:nvPicPr>
            <p:cNvPr id="14" name="Picture 5" descr="C:\Users\onnoo_07\Desktop\찌르레기\09\03.png"/>
            <p:cNvPicPr>
              <a:picLocks noChangeAspect="1" noChangeArrowheads="1"/>
            </p:cNvPicPr>
            <p:nvPr/>
          </p:nvPicPr>
          <p:blipFill>
            <a:blip r:embed="rId3" cstate="print">
              <a:extLst>
                <a:ext uri="{28A0092B-C50C-407E-A947-70E740481C1C}">
                  <a14:useLocalDpi xmlns:a14="http://schemas.microsoft.com/office/drawing/2010/main" val="0"/>
                </a:ext>
              </a:extLst>
            </a:blip>
            <a:srcRect t="27483" r="55510" b="64626"/>
            <a:stretch>
              <a:fillRect/>
            </a:stretch>
          </p:blipFill>
          <p:spPr bwMode="auto">
            <a:xfrm>
              <a:off x="134688" y="635860"/>
              <a:ext cx="3563888"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31"/>
            <p:cNvSpPr txBox="1">
              <a:spLocks noChangeArrowheads="1"/>
            </p:cNvSpPr>
            <p:nvPr/>
          </p:nvSpPr>
          <p:spPr bwMode="auto">
            <a:xfrm>
              <a:off x="222685" y="620169"/>
              <a:ext cx="4371755" cy="527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defRPr/>
              </a:pPr>
              <a:r>
                <a:rPr kumimoji="1" lang="en-US" altLang="ko-KR" sz="1400" b="1" i="0" u="none" strike="noStrike" kern="1200" cap="none" spc="0" normalizeH="0" baseline="0" noProof="0" dirty="0">
                  <a:ln>
                    <a:noFill/>
                  </a:ln>
                  <a:solidFill>
                    <a:schemeClr val="bg1"/>
                  </a:solidFill>
                  <a:effectLst/>
                  <a:uLnTx/>
                  <a:uFillTx/>
                  <a:latin typeface="맑은 고딕" panose="020B0503020000020004" pitchFamily="50" charset="-127"/>
                  <a:ea typeface="맑은 고딕" panose="020B0503020000020004" pitchFamily="50" charset="-127"/>
                  <a:cs typeface="+mn-cs"/>
                </a:rPr>
                <a:t>(8) </a:t>
              </a:r>
              <a:r>
                <a:rPr kumimoji="1" lang="ko-KR" altLang="en-US" sz="1600" b="1"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인공지능 공학 </a:t>
              </a:r>
              <a:r>
                <a:rPr lang="ko-KR" altLang="en-US" sz="1600" b="1" dirty="0">
                  <a:solidFill>
                    <a:prstClr val="white"/>
                  </a:solidFill>
                  <a:latin typeface="맑은 고딕" panose="020B0503020000020004" pitchFamily="50" charset="-127"/>
                  <a:ea typeface="맑은 고딕" panose="020B0503020000020004" pitchFamily="50" charset="-127"/>
                </a:rPr>
                <a:t> </a:t>
              </a:r>
              <a:r>
                <a:rPr lang="en-US" altLang="ko-KR" sz="1600" b="1" dirty="0">
                  <a:solidFill>
                    <a:prstClr val="white"/>
                  </a:solidFill>
                  <a:latin typeface="맑은 고딕" panose="020B0503020000020004" pitchFamily="50" charset="-127"/>
                  <a:ea typeface="맑은 고딕" panose="020B0503020000020004" pitchFamily="50" charset="-127"/>
                </a:rPr>
                <a:t>(AI Engineering)</a:t>
              </a:r>
            </a:p>
          </p:txBody>
        </p:sp>
      </p:grpSp>
      <p:sp>
        <p:nvSpPr>
          <p:cNvPr id="13" name="직사각형 12"/>
          <p:cNvSpPr/>
          <p:nvPr/>
        </p:nvSpPr>
        <p:spPr>
          <a:xfrm>
            <a:off x="332302" y="1462554"/>
            <a:ext cx="8312934" cy="3117760"/>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ko-KR" dirty="0">
                <a:solidFill>
                  <a:schemeClr val="tx1"/>
                </a:solidFill>
                <a:latin typeface="+mn-ea"/>
              </a:rPr>
              <a:t>A technology that makes the product envisioned by AI capable of actual production. Through the development of this technology, we will be able to meet more advanced AI systems</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AI engineering focuses on managing the overall operation of artificial intelligence models, such as machine learning for AI development or knowledge graph for data management and operation.</a:t>
            </a:r>
          </a:p>
        </p:txBody>
      </p:sp>
    </p:spTree>
    <p:extLst>
      <p:ext uri="{BB962C8B-B14F-4D97-AF65-F5344CB8AC3E}">
        <p14:creationId xmlns:p14="http://schemas.microsoft.com/office/powerpoint/2010/main" val="35169144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165111" y="429208"/>
            <a:ext cx="8857591" cy="6354147"/>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grpSp>
      <p:sp>
        <p:nvSpPr>
          <p:cNvPr id="9" name="직사각형 8"/>
          <p:cNvSpPr/>
          <p:nvPr/>
        </p:nvSpPr>
        <p:spPr>
          <a:xfrm>
            <a:off x="165112" y="84085"/>
            <a:ext cx="5930888" cy="415498"/>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100" b="1" noProof="0" dirty="0">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2</a:t>
            </a:r>
            <a:r>
              <a:rPr kumimoji="0" lang="en-US" altLang="ko-KR" sz="2100" b="1" i="0" u="none" strike="noStrike" kern="1200" cap="none" spc="0" normalizeH="0" baseline="0" noProof="0" dirty="0">
                <a:ln>
                  <a:noFill/>
                </a:ln>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cs typeface="+mn-cs"/>
              </a:rPr>
              <a:t>. </a:t>
            </a:r>
            <a:r>
              <a:rPr lang="en-US" altLang="ko-KR" sz="2100" b="1" dirty="0">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Key Strategic Technologies in 2021</a:t>
            </a:r>
            <a:endParaRPr kumimoji="0" lang="en-US" altLang="ko-KR" sz="2700" b="1" i="0" u="none" strike="noStrike" kern="1200" cap="none" spc="0" normalizeH="0" baseline="0" noProof="0" dirty="0">
              <a:ln>
                <a:noFill/>
              </a:ln>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endParaRPr>
          </a:p>
        </p:txBody>
      </p:sp>
      <p:grpSp>
        <p:nvGrpSpPr>
          <p:cNvPr id="12" name="그룹 11"/>
          <p:cNvGrpSpPr/>
          <p:nvPr/>
        </p:nvGrpSpPr>
        <p:grpSpPr>
          <a:xfrm>
            <a:off x="134688" y="635861"/>
            <a:ext cx="3542138" cy="452602"/>
            <a:chOff x="134688" y="635860"/>
            <a:chExt cx="3582198" cy="541337"/>
          </a:xfrm>
        </p:grpSpPr>
        <p:pic>
          <p:nvPicPr>
            <p:cNvPr id="14" name="Picture 5" descr="C:\Users\onnoo_07\Desktop\찌르레기\09\03.png"/>
            <p:cNvPicPr>
              <a:picLocks noChangeAspect="1" noChangeArrowheads="1"/>
            </p:cNvPicPr>
            <p:nvPr/>
          </p:nvPicPr>
          <p:blipFill>
            <a:blip r:embed="rId3" cstate="print">
              <a:extLst>
                <a:ext uri="{28A0092B-C50C-407E-A947-70E740481C1C}">
                  <a14:useLocalDpi xmlns:a14="http://schemas.microsoft.com/office/drawing/2010/main" val="0"/>
                </a:ext>
              </a:extLst>
            </a:blip>
            <a:srcRect t="27483" r="55510" b="64626"/>
            <a:stretch>
              <a:fillRect/>
            </a:stretch>
          </p:blipFill>
          <p:spPr bwMode="auto">
            <a:xfrm>
              <a:off x="134688" y="635860"/>
              <a:ext cx="3563888"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31"/>
            <p:cNvSpPr txBox="1">
              <a:spLocks noChangeArrowheads="1"/>
            </p:cNvSpPr>
            <p:nvPr/>
          </p:nvSpPr>
          <p:spPr bwMode="auto">
            <a:xfrm>
              <a:off x="271578" y="731241"/>
              <a:ext cx="3445308" cy="368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0" fontAlgn="auto" latinLnBrk="1" hangingPunct="0">
                <a:lnSpc>
                  <a:spcPct val="100000"/>
                </a:lnSpc>
                <a:spcBef>
                  <a:spcPts val="0"/>
                </a:spcBef>
                <a:spcAft>
                  <a:spcPts val="0"/>
                </a:spcAft>
                <a:buClrTx/>
                <a:buSzTx/>
                <a:buFontTx/>
                <a:buNone/>
                <a:tabLst/>
                <a:defRPr/>
              </a:pPr>
              <a:r>
                <a:rPr kumimoji="1" lang="en-US" altLang="ko-KR" sz="1400" b="1" i="0" u="none" strike="noStrike" kern="1200" cap="none" spc="0" normalizeH="0" baseline="0" noProof="0" dirty="0">
                  <a:ln>
                    <a:noFill/>
                  </a:ln>
                  <a:solidFill>
                    <a:schemeClr val="bg1"/>
                  </a:solidFill>
                  <a:effectLst/>
                  <a:uLnTx/>
                  <a:uFillTx/>
                  <a:latin typeface="맑은 고딕" panose="020B0503020000020004" pitchFamily="50" charset="-127"/>
                  <a:ea typeface="맑은 고딕" panose="020B0503020000020004" pitchFamily="50" charset="-127"/>
                  <a:cs typeface="+mn-cs"/>
                </a:rPr>
                <a:t>(9) </a:t>
              </a:r>
              <a:r>
                <a:rPr kumimoji="1" lang="ko-KR" altLang="en-US" sz="1400" b="1" i="0" u="none" strike="noStrike" kern="1200" cap="none" spc="0" normalizeH="0" baseline="0" noProof="0" dirty="0" err="1">
                  <a:ln>
                    <a:noFill/>
                  </a:ln>
                  <a:solidFill>
                    <a:schemeClr val="bg1"/>
                  </a:solidFill>
                  <a:effectLst/>
                  <a:uLnTx/>
                  <a:uFillTx/>
                  <a:latin typeface="맑은 고딕" panose="020B0503020000020004" pitchFamily="50" charset="-127"/>
                  <a:ea typeface="맑은 고딕" panose="020B0503020000020004" pitchFamily="50" charset="-127"/>
                  <a:cs typeface="+mn-cs"/>
                </a:rPr>
                <a:t>초자동화</a:t>
              </a:r>
              <a:r>
                <a:rPr kumimoji="1" lang="ko-KR" altLang="en-US" sz="1400" b="1" i="0" u="none" strike="noStrike" kern="1200" cap="none" spc="0" normalizeH="0" baseline="0" noProof="0" dirty="0">
                  <a:ln>
                    <a:noFill/>
                  </a:ln>
                  <a:solidFill>
                    <a:schemeClr val="bg1"/>
                  </a:solidFill>
                  <a:effectLst/>
                  <a:uLnTx/>
                  <a:uFillTx/>
                  <a:latin typeface="맑은 고딕" panose="020B0503020000020004" pitchFamily="50" charset="-127"/>
                  <a:ea typeface="맑은 고딕" panose="020B0503020000020004" pitchFamily="50" charset="-127"/>
                  <a:cs typeface="+mn-cs"/>
                </a:rPr>
                <a:t> </a:t>
              </a:r>
              <a:r>
                <a:rPr kumimoji="1" lang="en-US" altLang="ko-KR" sz="1400" b="1" i="0" u="none" strike="noStrike" kern="1200" cap="none" spc="0" normalizeH="0" baseline="0" noProof="0" dirty="0">
                  <a:ln>
                    <a:noFill/>
                  </a:ln>
                  <a:solidFill>
                    <a:schemeClr val="bg1"/>
                  </a:solidFill>
                  <a:effectLst/>
                  <a:uLnTx/>
                  <a:uFillTx/>
                  <a:latin typeface="맑은 고딕" panose="020B0503020000020004" pitchFamily="50" charset="-127"/>
                  <a:ea typeface="맑은 고딕" panose="020B0503020000020004" pitchFamily="50" charset="-127"/>
                  <a:cs typeface="+mn-cs"/>
                </a:rPr>
                <a:t>(</a:t>
              </a:r>
              <a:r>
                <a:rPr kumimoji="1" lang="en-US" altLang="ko-KR" sz="1400" b="1" i="0" u="none" strike="noStrike" kern="1200" cap="none" spc="0" normalizeH="0" baseline="0" noProof="0" dirty="0" err="1">
                  <a:ln>
                    <a:noFill/>
                  </a:ln>
                  <a:solidFill>
                    <a:schemeClr val="bg1"/>
                  </a:solidFill>
                  <a:effectLst/>
                  <a:uLnTx/>
                  <a:uFillTx/>
                  <a:latin typeface="맑은 고딕" panose="020B0503020000020004" pitchFamily="50" charset="-127"/>
                  <a:ea typeface="맑은 고딕" panose="020B0503020000020004" pitchFamily="50" charset="-127"/>
                  <a:cs typeface="+mn-cs"/>
                </a:rPr>
                <a:t>Hyperautomation</a:t>
              </a:r>
              <a:r>
                <a:rPr kumimoji="1" lang="en-US" altLang="ko-KR" sz="1400" b="1" i="0" u="none" strike="noStrike" kern="1200" cap="none" spc="0" normalizeH="0" baseline="0" noProof="0" dirty="0">
                  <a:ln>
                    <a:noFill/>
                  </a:ln>
                  <a:solidFill>
                    <a:schemeClr val="bg1"/>
                  </a:solidFill>
                  <a:effectLst/>
                  <a:uLnTx/>
                  <a:uFillTx/>
                  <a:latin typeface="맑은 고딕" panose="020B0503020000020004" pitchFamily="50" charset="-127"/>
                  <a:ea typeface="맑은 고딕" panose="020B0503020000020004" pitchFamily="50" charset="-127"/>
                  <a:cs typeface="+mn-cs"/>
                </a:rPr>
                <a:t>)</a:t>
              </a:r>
              <a:endParaRPr kumimoji="1" lang="ko-KR" altLang="en-US" sz="1400" b="1" i="0" u="none" strike="noStrike" kern="1200" cap="none" spc="0" normalizeH="0" baseline="0" noProof="0" dirty="0">
                <a:ln>
                  <a:noFill/>
                </a:ln>
                <a:solidFill>
                  <a:schemeClr val="bg1"/>
                </a:solidFill>
                <a:effectLst/>
                <a:uLnTx/>
                <a:uFillTx/>
                <a:latin typeface="맑은 고딕" panose="020B0503020000020004" pitchFamily="50" charset="-127"/>
                <a:ea typeface="맑은 고딕" panose="020B0503020000020004" pitchFamily="50" charset="-127"/>
                <a:cs typeface="+mn-cs"/>
              </a:endParaRPr>
            </a:p>
          </p:txBody>
        </p:sp>
      </p:grpSp>
      <p:sp>
        <p:nvSpPr>
          <p:cNvPr id="13" name="직사각형 12"/>
          <p:cNvSpPr/>
          <p:nvPr/>
        </p:nvSpPr>
        <p:spPr>
          <a:xfrm>
            <a:off x="800321" y="1224742"/>
            <a:ext cx="7628784" cy="4856044"/>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altLang="ko-KR" sz="1600" dirty="0" err="1">
                <a:solidFill>
                  <a:schemeClr val="tx1"/>
                </a:solidFill>
                <a:latin typeface="+mn-ea"/>
              </a:rPr>
              <a:t>Hyperautomation</a:t>
            </a:r>
            <a:r>
              <a:rPr lang="en-US" altLang="ko-KR" sz="1600" dirty="0">
                <a:solidFill>
                  <a:schemeClr val="tx1"/>
                </a:solidFill>
                <a:latin typeface="+mn-ea"/>
              </a:rPr>
              <a:t> is the combination of multiple machine learning (ML), packaged software, and automation tools to perform tasks</a:t>
            </a:r>
          </a:p>
          <a:p>
            <a:pPr marL="171450" indent="-171450" algn="just">
              <a:buFont typeface="Arial" panose="020B0604020202020204" pitchFamily="34" charset="0"/>
              <a:buChar char="•"/>
            </a:pPr>
            <a:endParaRPr lang="en-US" altLang="ko-KR" sz="1600" dirty="0">
              <a:solidFill>
                <a:schemeClr val="tx1"/>
              </a:solidFill>
              <a:latin typeface="+mn-ea"/>
            </a:endParaRPr>
          </a:p>
          <a:p>
            <a:pPr marL="171450" indent="-171450" algn="just">
              <a:buFont typeface="Arial" panose="020B0604020202020204" pitchFamily="34" charset="0"/>
              <a:buChar char="•"/>
            </a:pPr>
            <a:r>
              <a:rPr lang="en-US" altLang="ko-KR" sz="1600" dirty="0">
                <a:solidFill>
                  <a:schemeClr val="tx1"/>
                </a:solidFill>
                <a:latin typeface="+mn-ea"/>
              </a:rPr>
              <a:t>It will develop into a core industry in the future</a:t>
            </a:r>
          </a:p>
          <a:p>
            <a:pPr marL="171450" indent="-171450" algn="just">
              <a:buFont typeface="Arial" panose="020B0604020202020204" pitchFamily="34" charset="0"/>
              <a:buChar char="•"/>
            </a:pPr>
            <a:endParaRPr lang="en-US" altLang="ko-KR" sz="1600" dirty="0">
              <a:solidFill>
                <a:schemeClr val="tx1"/>
              </a:solidFill>
              <a:latin typeface="+mn-ea"/>
            </a:endParaRPr>
          </a:p>
          <a:p>
            <a:pPr marL="171450" indent="-171450" algn="just">
              <a:buFont typeface="Arial" panose="020B0604020202020204" pitchFamily="34" charset="0"/>
              <a:buChar char="•"/>
            </a:pPr>
            <a:r>
              <a:rPr lang="en-US" altLang="ko-KR" sz="1600" dirty="0" err="1">
                <a:solidFill>
                  <a:schemeClr val="tx1"/>
                </a:solidFill>
                <a:latin typeface="+mn-ea"/>
              </a:rPr>
              <a:t>Hyperautomation</a:t>
            </a:r>
            <a:r>
              <a:rPr lang="en-US" altLang="ko-KR" sz="1600" dirty="0">
                <a:solidFill>
                  <a:schemeClr val="tx1"/>
                </a:solidFill>
                <a:latin typeface="+mn-ea"/>
              </a:rPr>
              <a:t> is not only a wide range of tools, but also a concept that encompasses all phases of the automation itself (including detection, analysis, design, automation, measurement, monitoring, reevaluation, etc.)</a:t>
            </a:r>
          </a:p>
          <a:p>
            <a:pPr algn="just"/>
            <a:endParaRPr lang="en-US" altLang="ko-KR" sz="1600" dirty="0">
              <a:solidFill>
                <a:schemeClr val="tx1"/>
              </a:solidFill>
              <a:latin typeface="+mn-ea"/>
            </a:endParaRPr>
          </a:p>
          <a:p>
            <a:pPr marL="171450" indent="-171450" algn="just">
              <a:buFont typeface="Arial" panose="020B0604020202020204" pitchFamily="34" charset="0"/>
              <a:buChar char="•"/>
            </a:pPr>
            <a:r>
              <a:rPr lang="en-US" altLang="ko-KR" sz="1600" dirty="0">
                <a:solidFill>
                  <a:schemeClr val="tx1"/>
                </a:solidFill>
                <a:latin typeface="+mn-ea"/>
              </a:rPr>
              <a:t>Mainly focused on understanding the scope of automation mechanisms, the relationships between them, and how mechanisms are combined and organized</a:t>
            </a:r>
          </a:p>
          <a:p>
            <a:pPr marL="171450" indent="-171450" algn="just">
              <a:buFont typeface="Arial" panose="020B0604020202020204" pitchFamily="34" charset="0"/>
              <a:buChar char="•"/>
            </a:pPr>
            <a:endParaRPr lang="en-US" altLang="ko-KR" sz="1600" dirty="0">
              <a:solidFill>
                <a:schemeClr val="tx1"/>
              </a:solidFill>
              <a:latin typeface="+mn-ea"/>
            </a:endParaRPr>
          </a:p>
          <a:p>
            <a:pPr marL="171450" indent="-171450" algn="just">
              <a:buFont typeface="Arial" panose="020B0604020202020204" pitchFamily="34" charset="0"/>
              <a:buChar char="•"/>
            </a:pPr>
            <a:r>
              <a:rPr lang="en-US" altLang="ko-KR" sz="1600" dirty="0">
                <a:solidFill>
                  <a:schemeClr val="tx1"/>
                </a:solidFill>
                <a:latin typeface="+mn-ea"/>
              </a:rPr>
              <a:t>RPA(Robotic Process Automation), </a:t>
            </a:r>
            <a:r>
              <a:rPr lang="en-US" altLang="ko-KR" sz="1600" dirty="0" err="1">
                <a:solidFill>
                  <a:schemeClr val="tx1"/>
                </a:solidFill>
                <a:latin typeface="+mn-ea"/>
              </a:rPr>
              <a:t>iBPMS</a:t>
            </a:r>
            <a:r>
              <a:rPr lang="en-US" altLang="ko-KR" sz="1600" dirty="0">
                <a:solidFill>
                  <a:schemeClr val="tx1"/>
                </a:solidFill>
                <a:latin typeface="+mn-ea"/>
              </a:rPr>
              <a:t>(intelligent Business Process Management), Digital Twin etc.</a:t>
            </a:r>
          </a:p>
        </p:txBody>
      </p:sp>
    </p:spTree>
    <p:extLst>
      <p:ext uri="{BB962C8B-B14F-4D97-AF65-F5344CB8AC3E}">
        <p14:creationId xmlns:p14="http://schemas.microsoft.com/office/powerpoint/2010/main" val="80547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165111" y="429208"/>
            <a:ext cx="8857591" cy="6354147"/>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grpSp>
      <p:sp>
        <p:nvSpPr>
          <p:cNvPr id="9" name="직사각형 8"/>
          <p:cNvSpPr/>
          <p:nvPr/>
        </p:nvSpPr>
        <p:spPr>
          <a:xfrm>
            <a:off x="180699" y="221459"/>
            <a:ext cx="5930888" cy="415498"/>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100" b="1" dirty="0">
                <a:solidFill>
                  <a:srgbClr val="0000FF"/>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3</a:t>
            </a:r>
            <a:r>
              <a:rPr kumimoji="0" lang="en-US" altLang="ko-KR" sz="21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cs typeface="+mn-cs"/>
              </a:rPr>
              <a:t>. </a:t>
            </a:r>
            <a:r>
              <a:rPr lang="en-US" altLang="ko-KR" sz="2100" b="1" noProof="0" dirty="0">
                <a:solidFill>
                  <a:srgbClr val="0000FF"/>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Gartner Hype Cycle</a:t>
            </a:r>
            <a:endParaRPr kumimoji="0" lang="en-US" altLang="ko-KR" sz="27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endParaRPr>
          </a:p>
        </p:txBody>
      </p:sp>
      <p:pic>
        <p:nvPicPr>
          <p:cNvPr id="11" name="_x304738384">
            <a:extLst>
              <a:ext uri="{FF2B5EF4-FFF2-40B4-BE49-F238E27FC236}">
                <a16:creationId xmlns:a16="http://schemas.microsoft.com/office/drawing/2014/main" id="{066F00FF-6231-4FFB-B9C8-41C533B9B0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285"/>
          <a:stretch/>
        </p:blipFill>
        <p:spPr bwMode="auto">
          <a:xfrm>
            <a:off x="580292" y="844707"/>
            <a:ext cx="7983415" cy="542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83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43000">
              <a:srgbClr val="7030A0"/>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54887" y="544221"/>
            <a:ext cx="9047884" cy="6385513"/>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prstClr val="white"/>
                </a:solidFill>
              </a:endParaRPr>
            </a:p>
          </p:txBody>
        </p:sp>
      </p:grpSp>
      <p:sp>
        <p:nvSpPr>
          <p:cNvPr id="9" name="직사각형 8"/>
          <p:cNvSpPr/>
          <p:nvPr/>
        </p:nvSpPr>
        <p:spPr>
          <a:xfrm>
            <a:off x="134687" y="128723"/>
            <a:ext cx="6521090" cy="415498"/>
          </a:xfrm>
          <a:prstGeom prst="rect">
            <a:avLst/>
          </a:prstGeom>
        </p:spPr>
        <p:txBody>
          <a:bodyPr wrap="square">
            <a:spAutoFit/>
          </a:bodyPr>
          <a:lstStyle/>
          <a:p>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4. Gartner Trends</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Analysis (2016 ~ 2021)</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endParaRPr lang="en-US" altLang="ko-KR" sz="27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endParaRPr>
          </a:p>
        </p:txBody>
      </p:sp>
      <p:grpSp>
        <p:nvGrpSpPr>
          <p:cNvPr id="11" name="그룹 10"/>
          <p:cNvGrpSpPr/>
          <p:nvPr/>
        </p:nvGrpSpPr>
        <p:grpSpPr>
          <a:xfrm>
            <a:off x="682047" y="1594608"/>
            <a:ext cx="7779906" cy="4024554"/>
            <a:chOff x="682047" y="1594608"/>
            <a:chExt cx="7779906" cy="4024554"/>
          </a:xfrm>
        </p:grpSpPr>
        <p:grpSp>
          <p:nvGrpSpPr>
            <p:cNvPr id="12" name="그룹 11">
              <a:extLst>
                <a:ext uri="{FF2B5EF4-FFF2-40B4-BE49-F238E27FC236}">
                  <a16:creationId xmlns:a16="http://schemas.microsoft.com/office/drawing/2014/main" id="{0B3CF3BA-C3B9-4F0B-97A5-B7D6E2398191}"/>
                </a:ext>
              </a:extLst>
            </p:cNvPr>
            <p:cNvGrpSpPr/>
            <p:nvPr/>
          </p:nvGrpSpPr>
          <p:grpSpPr>
            <a:xfrm>
              <a:off x="682047" y="1594608"/>
              <a:ext cx="7779906" cy="322253"/>
              <a:chOff x="682047" y="610189"/>
              <a:chExt cx="7779906" cy="322253"/>
            </a:xfrm>
          </p:grpSpPr>
          <p:sp>
            <p:nvSpPr>
              <p:cNvPr id="113" name="Rectangle 44">
                <a:extLst>
                  <a:ext uri="{FF2B5EF4-FFF2-40B4-BE49-F238E27FC236}">
                    <a16:creationId xmlns:a16="http://schemas.microsoft.com/office/drawing/2014/main" id="{EDF3F0DD-A086-4532-A0C9-79C45EFB9542}"/>
                  </a:ext>
                </a:extLst>
              </p:cNvPr>
              <p:cNvSpPr/>
              <p:nvPr/>
            </p:nvSpPr>
            <p:spPr>
              <a:xfrm>
                <a:off x="7000830" y="617949"/>
                <a:ext cx="1461123" cy="307778"/>
              </a:xfrm>
              <a:custGeom>
                <a:avLst/>
                <a:gdLst/>
                <a:ahLst/>
                <a:cxnLst/>
                <a:rect l="l" t="t" r="r" b="b"/>
                <a:pathLst>
                  <a:path w="1856605" h="770880">
                    <a:moveTo>
                      <a:pt x="0" y="0"/>
                    </a:moveTo>
                    <a:lnTo>
                      <a:pt x="1393607" y="0"/>
                    </a:lnTo>
                    <a:lnTo>
                      <a:pt x="1393607" y="120149"/>
                    </a:lnTo>
                    <a:lnTo>
                      <a:pt x="1544030" y="120149"/>
                    </a:lnTo>
                    <a:lnTo>
                      <a:pt x="1544030" y="240"/>
                    </a:lnTo>
                    <a:lnTo>
                      <a:pt x="1856605" y="385440"/>
                    </a:lnTo>
                    <a:lnTo>
                      <a:pt x="1544030" y="770640"/>
                    </a:lnTo>
                    <a:lnTo>
                      <a:pt x="1544030" y="650731"/>
                    </a:lnTo>
                    <a:lnTo>
                      <a:pt x="1393607" y="650731"/>
                    </a:lnTo>
                    <a:lnTo>
                      <a:pt x="1393607" y="770880"/>
                    </a:lnTo>
                    <a:lnTo>
                      <a:pt x="0" y="770880"/>
                    </a:lnTo>
                    <a:close/>
                  </a:path>
                </a:pathLst>
              </a:cu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114" name="Rectangle 44">
                <a:extLst>
                  <a:ext uri="{FF2B5EF4-FFF2-40B4-BE49-F238E27FC236}">
                    <a16:creationId xmlns:a16="http://schemas.microsoft.com/office/drawing/2014/main" id="{3BB53D7E-879F-4397-B4B1-624725E19BF1}"/>
                  </a:ext>
                </a:extLst>
              </p:cNvPr>
              <p:cNvSpPr/>
              <p:nvPr/>
            </p:nvSpPr>
            <p:spPr>
              <a:xfrm>
                <a:off x="5737074" y="610189"/>
                <a:ext cx="1461123" cy="307778"/>
              </a:xfrm>
              <a:custGeom>
                <a:avLst/>
                <a:gdLst/>
                <a:ahLst/>
                <a:cxnLst/>
                <a:rect l="l" t="t" r="r" b="b"/>
                <a:pathLst>
                  <a:path w="1856605" h="770880">
                    <a:moveTo>
                      <a:pt x="0" y="0"/>
                    </a:moveTo>
                    <a:lnTo>
                      <a:pt x="1393607" y="0"/>
                    </a:lnTo>
                    <a:lnTo>
                      <a:pt x="1393607" y="120149"/>
                    </a:lnTo>
                    <a:lnTo>
                      <a:pt x="1544030" y="120149"/>
                    </a:lnTo>
                    <a:lnTo>
                      <a:pt x="1544030" y="240"/>
                    </a:lnTo>
                    <a:lnTo>
                      <a:pt x="1856605" y="385440"/>
                    </a:lnTo>
                    <a:lnTo>
                      <a:pt x="1544030" y="770640"/>
                    </a:lnTo>
                    <a:lnTo>
                      <a:pt x="1544030" y="650731"/>
                    </a:lnTo>
                    <a:lnTo>
                      <a:pt x="1393607" y="650731"/>
                    </a:lnTo>
                    <a:lnTo>
                      <a:pt x="1393607" y="770880"/>
                    </a:lnTo>
                    <a:lnTo>
                      <a:pt x="0" y="770880"/>
                    </a:lnTo>
                    <a:close/>
                  </a:path>
                </a:pathLst>
              </a:cu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115" name="TextBox 114">
                <a:extLst>
                  <a:ext uri="{FF2B5EF4-FFF2-40B4-BE49-F238E27FC236}">
                    <a16:creationId xmlns:a16="http://schemas.microsoft.com/office/drawing/2014/main" id="{5EA95DC2-1CD3-4F11-91CF-B4562F6F8293}"/>
                  </a:ext>
                </a:extLst>
              </p:cNvPr>
              <p:cNvSpPr txBox="1"/>
              <p:nvPr/>
            </p:nvSpPr>
            <p:spPr>
              <a:xfrm>
                <a:off x="5991514" y="655443"/>
                <a:ext cx="597917" cy="276999"/>
              </a:xfrm>
              <a:prstGeom prst="rect">
                <a:avLst/>
              </a:prstGeom>
              <a:noFill/>
              <a:ln w="28575">
                <a:noFill/>
              </a:ln>
            </p:spPr>
            <p:txBody>
              <a:bodyPr wrap="square" rtlCol="0">
                <a:spAutoFit/>
              </a:bodyPr>
              <a:lstStyle/>
              <a:p>
                <a:pPr algn="ctr"/>
                <a:r>
                  <a:rPr lang="en-US" altLang="ko-KR" sz="1200" b="1" dirty="0">
                    <a:solidFill>
                      <a:schemeClr val="tx1">
                        <a:lumMod val="75000"/>
                        <a:lumOff val="25000"/>
                      </a:schemeClr>
                    </a:solidFill>
                    <a:latin typeface="맑은 고딕" panose="020B0503020000020004" pitchFamily="50" charset="-127"/>
                    <a:ea typeface="맑은 고딕" panose="020B0503020000020004" pitchFamily="50" charset="-127"/>
                    <a:cs typeface="Arial" pitchFamily="34" charset="0"/>
                  </a:rPr>
                  <a:t>2020</a:t>
                </a:r>
                <a:endParaRPr lang="ko-KR" altLang="en-US" sz="1200" b="1" dirty="0">
                  <a:solidFill>
                    <a:schemeClr val="tx1">
                      <a:lumMod val="75000"/>
                      <a:lumOff val="25000"/>
                    </a:schemeClr>
                  </a:solidFill>
                  <a:latin typeface="맑은 고딕" panose="020B0503020000020004" pitchFamily="50" charset="-127"/>
                  <a:ea typeface="맑은 고딕" panose="020B0503020000020004" pitchFamily="50" charset="-127"/>
                  <a:cs typeface="Arial" pitchFamily="34" charset="0"/>
                </a:endParaRPr>
              </a:p>
            </p:txBody>
          </p:sp>
          <p:sp>
            <p:nvSpPr>
              <p:cNvPr id="116" name="Rectangle 44">
                <a:extLst>
                  <a:ext uri="{FF2B5EF4-FFF2-40B4-BE49-F238E27FC236}">
                    <a16:creationId xmlns:a16="http://schemas.microsoft.com/office/drawing/2014/main" id="{65CA2FFC-92A4-47C9-B1FC-4346F6C281D4}"/>
                  </a:ext>
                </a:extLst>
              </p:cNvPr>
              <p:cNvSpPr/>
              <p:nvPr/>
            </p:nvSpPr>
            <p:spPr>
              <a:xfrm>
                <a:off x="4473317" y="612776"/>
                <a:ext cx="1461123" cy="307778"/>
              </a:xfrm>
              <a:custGeom>
                <a:avLst/>
                <a:gdLst/>
                <a:ahLst/>
                <a:cxnLst/>
                <a:rect l="l" t="t" r="r" b="b"/>
                <a:pathLst>
                  <a:path w="1856605" h="770880">
                    <a:moveTo>
                      <a:pt x="0" y="0"/>
                    </a:moveTo>
                    <a:lnTo>
                      <a:pt x="1393607" y="0"/>
                    </a:lnTo>
                    <a:lnTo>
                      <a:pt x="1393607" y="120149"/>
                    </a:lnTo>
                    <a:lnTo>
                      <a:pt x="1544030" y="120149"/>
                    </a:lnTo>
                    <a:lnTo>
                      <a:pt x="1544030" y="240"/>
                    </a:lnTo>
                    <a:lnTo>
                      <a:pt x="1856605" y="385440"/>
                    </a:lnTo>
                    <a:lnTo>
                      <a:pt x="1544030" y="770640"/>
                    </a:lnTo>
                    <a:lnTo>
                      <a:pt x="1544030" y="650731"/>
                    </a:lnTo>
                    <a:lnTo>
                      <a:pt x="1393607" y="650731"/>
                    </a:lnTo>
                    <a:lnTo>
                      <a:pt x="1393607" y="770880"/>
                    </a:lnTo>
                    <a:lnTo>
                      <a:pt x="0" y="770880"/>
                    </a:lnTo>
                    <a:close/>
                  </a:path>
                </a:pathLst>
              </a:cu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117" name="Rectangle 44">
                <a:extLst>
                  <a:ext uri="{FF2B5EF4-FFF2-40B4-BE49-F238E27FC236}">
                    <a16:creationId xmlns:a16="http://schemas.microsoft.com/office/drawing/2014/main" id="{19FB5FA1-EA95-4E8D-94D1-A6F1E5AAE01A}"/>
                  </a:ext>
                </a:extLst>
              </p:cNvPr>
              <p:cNvSpPr/>
              <p:nvPr/>
            </p:nvSpPr>
            <p:spPr>
              <a:xfrm>
                <a:off x="3209560" y="615363"/>
                <a:ext cx="1461123" cy="307778"/>
              </a:xfrm>
              <a:custGeom>
                <a:avLst/>
                <a:gdLst/>
                <a:ahLst/>
                <a:cxnLst/>
                <a:rect l="l" t="t" r="r" b="b"/>
                <a:pathLst>
                  <a:path w="1856605" h="770880">
                    <a:moveTo>
                      <a:pt x="0" y="0"/>
                    </a:moveTo>
                    <a:lnTo>
                      <a:pt x="1393607" y="0"/>
                    </a:lnTo>
                    <a:lnTo>
                      <a:pt x="1393607" y="120149"/>
                    </a:lnTo>
                    <a:lnTo>
                      <a:pt x="1544030" y="120149"/>
                    </a:lnTo>
                    <a:lnTo>
                      <a:pt x="1544030" y="240"/>
                    </a:lnTo>
                    <a:lnTo>
                      <a:pt x="1856605" y="385440"/>
                    </a:lnTo>
                    <a:lnTo>
                      <a:pt x="1544030" y="770640"/>
                    </a:lnTo>
                    <a:lnTo>
                      <a:pt x="1544030" y="650731"/>
                    </a:lnTo>
                    <a:lnTo>
                      <a:pt x="1393607" y="650731"/>
                    </a:lnTo>
                    <a:lnTo>
                      <a:pt x="1393607" y="770880"/>
                    </a:lnTo>
                    <a:lnTo>
                      <a:pt x="0" y="770880"/>
                    </a:lnTo>
                    <a:close/>
                  </a:path>
                </a:pathLst>
              </a:cu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118" name="Rectangle 44">
                <a:extLst>
                  <a:ext uri="{FF2B5EF4-FFF2-40B4-BE49-F238E27FC236}">
                    <a16:creationId xmlns:a16="http://schemas.microsoft.com/office/drawing/2014/main" id="{49786B0B-6269-4252-9252-0BB8DFD3F6AE}"/>
                  </a:ext>
                </a:extLst>
              </p:cNvPr>
              <p:cNvSpPr/>
              <p:nvPr/>
            </p:nvSpPr>
            <p:spPr>
              <a:xfrm>
                <a:off x="1945804" y="617949"/>
                <a:ext cx="1461123" cy="307778"/>
              </a:xfrm>
              <a:custGeom>
                <a:avLst/>
                <a:gdLst/>
                <a:ahLst/>
                <a:cxnLst/>
                <a:rect l="l" t="t" r="r" b="b"/>
                <a:pathLst>
                  <a:path w="1856605" h="770880">
                    <a:moveTo>
                      <a:pt x="0" y="0"/>
                    </a:moveTo>
                    <a:lnTo>
                      <a:pt x="1393607" y="0"/>
                    </a:lnTo>
                    <a:lnTo>
                      <a:pt x="1393607" y="120149"/>
                    </a:lnTo>
                    <a:lnTo>
                      <a:pt x="1544030" y="120149"/>
                    </a:lnTo>
                    <a:lnTo>
                      <a:pt x="1544030" y="240"/>
                    </a:lnTo>
                    <a:lnTo>
                      <a:pt x="1856605" y="385440"/>
                    </a:lnTo>
                    <a:lnTo>
                      <a:pt x="1544030" y="770640"/>
                    </a:lnTo>
                    <a:lnTo>
                      <a:pt x="1544030" y="650731"/>
                    </a:lnTo>
                    <a:lnTo>
                      <a:pt x="1393607" y="650731"/>
                    </a:lnTo>
                    <a:lnTo>
                      <a:pt x="1393607" y="770880"/>
                    </a:lnTo>
                    <a:lnTo>
                      <a:pt x="0" y="770880"/>
                    </a:lnTo>
                    <a:close/>
                  </a:path>
                </a:pathLst>
              </a:cu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119" name="Rectangle 44">
                <a:extLst>
                  <a:ext uri="{FF2B5EF4-FFF2-40B4-BE49-F238E27FC236}">
                    <a16:creationId xmlns:a16="http://schemas.microsoft.com/office/drawing/2014/main" id="{7D9AA146-A8BB-4CD3-9FCE-501C6FDCA2C1}"/>
                  </a:ext>
                </a:extLst>
              </p:cNvPr>
              <p:cNvSpPr/>
              <p:nvPr/>
            </p:nvSpPr>
            <p:spPr>
              <a:xfrm>
                <a:off x="682047" y="620536"/>
                <a:ext cx="1461123" cy="307778"/>
              </a:xfrm>
              <a:custGeom>
                <a:avLst/>
                <a:gdLst/>
                <a:ahLst/>
                <a:cxnLst/>
                <a:rect l="l" t="t" r="r" b="b"/>
                <a:pathLst>
                  <a:path w="1856605" h="770880">
                    <a:moveTo>
                      <a:pt x="0" y="0"/>
                    </a:moveTo>
                    <a:lnTo>
                      <a:pt x="1393607" y="0"/>
                    </a:lnTo>
                    <a:lnTo>
                      <a:pt x="1393607" y="120149"/>
                    </a:lnTo>
                    <a:lnTo>
                      <a:pt x="1544030" y="120149"/>
                    </a:lnTo>
                    <a:lnTo>
                      <a:pt x="1544030" y="240"/>
                    </a:lnTo>
                    <a:lnTo>
                      <a:pt x="1856605" y="385440"/>
                    </a:lnTo>
                    <a:lnTo>
                      <a:pt x="1544030" y="770640"/>
                    </a:lnTo>
                    <a:lnTo>
                      <a:pt x="1544030" y="650731"/>
                    </a:lnTo>
                    <a:lnTo>
                      <a:pt x="1393607" y="650731"/>
                    </a:lnTo>
                    <a:lnTo>
                      <a:pt x="1393607" y="770880"/>
                    </a:lnTo>
                    <a:lnTo>
                      <a:pt x="0" y="770880"/>
                    </a:lnTo>
                    <a:close/>
                  </a:path>
                </a:pathLst>
              </a:cu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120" name="직사각형 113">
                <a:extLst>
                  <a:ext uri="{FF2B5EF4-FFF2-40B4-BE49-F238E27FC236}">
                    <a16:creationId xmlns:a16="http://schemas.microsoft.com/office/drawing/2014/main" id="{C4AB5C4C-9A92-4A92-B752-AAC556B59894}"/>
                  </a:ext>
                </a:extLst>
              </p:cNvPr>
              <p:cNvSpPr>
                <a:spLocks noChangeArrowheads="1"/>
              </p:cNvSpPr>
              <p:nvPr/>
            </p:nvSpPr>
            <p:spPr bwMode="auto">
              <a:xfrm>
                <a:off x="896389" y="655443"/>
                <a:ext cx="589103" cy="276999"/>
              </a:xfrm>
              <a:prstGeom prst="rect">
                <a:avLst/>
              </a:prstGeom>
              <a:noFill/>
              <a:ln w="2857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200" b="1" dirty="0">
                    <a:solidFill>
                      <a:schemeClr val="tx1">
                        <a:lumMod val="75000"/>
                        <a:lumOff val="25000"/>
                      </a:schemeClr>
                    </a:solidFill>
                    <a:latin typeface="맑은 고딕" panose="020B0503020000020004" pitchFamily="50" charset="-127"/>
                    <a:ea typeface="맑은 고딕" panose="020B0503020000020004" pitchFamily="50" charset="-127"/>
                    <a:cs typeface="Arial" charset="0"/>
                  </a:rPr>
                  <a:t>2016</a:t>
                </a:r>
                <a:endParaRPr lang="ko-KR" altLang="en-US" sz="1200"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121" name="TextBox 120">
                <a:extLst>
                  <a:ext uri="{FF2B5EF4-FFF2-40B4-BE49-F238E27FC236}">
                    <a16:creationId xmlns:a16="http://schemas.microsoft.com/office/drawing/2014/main" id="{FD5B5ECA-E090-4B95-BF30-B36FE2770EE5}"/>
                  </a:ext>
                </a:extLst>
              </p:cNvPr>
              <p:cNvSpPr txBox="1"/>
              <p:nvPr/>
            </p:nvSpPr>
            <p:spPr>
              <a:xfrm>
                <a:off x="2163560" y="655443"/>
                <a:ext cx="597917" cy="276999"/>
              </a:xfrm>
              <a:prstGeom prst="rect">
                <a:avLst/>
              </a:prstGeom>
              <a:noFill/>
              <a:ln w="28575">
                <a:noFill/>
              </a:ln>
            </p:spPr>
            <p:txBody>
              <a:bodyPr wrap="square" rtlCol="0">
                <a:spAutoFit/>
              </a:bodyPr>
              <a:lstStyle/>
              <a:p>
                <a:pPr algn="ctr"/>
                <a:r>
                  <a:rPr lang="en-US" altLang="ko-KR" sz="1200" b="1" dirty="0">
                    <a:solidFill>
                      <a:schemeClr val="tx1">
                        <a:lumMod val="75000"/>
                        <a:lumOff val="25000"/>
                      </a:schemeClr>
                    </a:solidFill>
                    <a:latin typeface="맑은 고딕" panose="020B0503020000020004" pitchFamily="50" charset="-127"/>
                    <a:ea typeface="맑은 고딕" panose="020B0503020000020004" pitchFamily="50" charset="-127"/>
                    <a:cs typeface="Arial" pitchFamily="34" charset="0"/>
                  </a:rPr>
                  <a:t>2017</a:t>
                </a:r>
                <a:endParaRPr lang="ko-KR" altLang="en-US" sz="1200" b="1" dirty="0">
                  <a:solidFill>
                    <a:schemeClr val="tx1">
                      <a:lumMod val="75000"/>
                      <a:lumOff val="25000"/>
                    </a:schemeClr>
                  </a:solidFill>
                  <a:latin typeface="맑은 고딕" panose="020B0503020000020004" pitchFamily="50" charset="-127"/>
                  <a:ea typeface="맑은 고딕" panose="020B0503020000020004" pitchFamily="50" charset="-127"/>
                  <a:cs typeface="Arial" pitchFamily="34" charset="0"/>
                </a:endParaRPr>
              </a:p>
            </p:txBody>
          </p:sp>
          <p:sp>
            <p:nvSpPr>
              <p:cNvPr id="122" name="TextBox 121">
                <a:extLst>
                  <a:ext uri="{FF2B5EF4-FFF2-40B4-BE49-F238E27FC236}">
                    <a16:creationId xmlns:a16="http://schemas.microsoft.com/office/drawing/2014/main" id="{91AB9827-F526-4801-A88F-91347C90CCC3}"/>
                  </a:ext>
                </a:extLst>
              </p:cNvPr>
              <p:cNvSpPr txBox="1"/>
              <p:nvPr/>
            </p:nvSpPr>
            <p:spPr>
              <a:xfrm>
                <a:off x="3439545" y="655443"/>
                <a:ext cx="597917" cy="276999"/>
              </a:xfrm>
              <a:prstGeom prst="rect">
                <a:avLst/>
              </a:prstGeom>
              <a:noFill/>
              <a:ln w="28575">
                <a:noFill/>
              </a:ln>
            </p:spPr>
            <p:txBody>
              <a:bodyPr wrap="square" rtlCol="0">
                <a:spAutoFit/>
              </a:bodyPr>
              <a:lstStyle/>
              <a:p>
                <a:pPr algn="ctr"/>
                <a:r>
                  <a:rPr lang="en-US" altLang="ko-KR" sz="1200" b="1" dirty="0">
                    <a:solidFill>
                      <a:schemeClr val="tx1">
                        <a:lumMod val="75000"/>
                        <a:lumOff val="25000"/>
                      </a:schemeClr>
                    </a:solidFill>
                    <a:latin typeface="맑은 고딕" panose="020B0503020000020004" pitchFamily="50" charset="-127"/>
                    <a:ea typeface="맑은 고딕" panose="020B0503020000020004" pitchFamily="50" charset="-127"/>
                    <a:cs typeface="Arial" pitchFamily="34" charset="0"/>
                  </a:rPr>
                  <a:t>2018</a:t>
                </a:r>
                <a:endParaRPr lang="ko-KR" altLang="en-US" sz="1200" b="1" dirty="0">
                  <a:solidFill>
                    <a:schemeClr val="tx1">
                      <a:lumMod val="75000"/>
                      <a:lumOff val="25000"/>
                    </a:schemeClr>
                  </a:solidFill>
                  <a:latin typeface="맑은 고딕" panose="020B0503020000020004" pitchFamily="50" charset="-127"/>
                  <a:ea typeface="맑은 고딕" panose="020B0503020000020004" pitchFamily="50" charset="-127"/>
                  <a:cs typeface="Arial" pitchFamily="34" charset="0"/>
                </a:endParaRPr>
              </a:p>
            </p:txBody>
          </p:sp>
          <p:sp>
            <p:nvSpPr>
              <p:cNvPr id="123" name="TextBox 122">
                <a:extLst>
                  <a:ext uri="{FF2B5EF4-FFF2-40B4-BE49-F238E27FC236}">
                    <a16:creationId xmlns:a16="http://schemas.microsoft.com/office/drawing/2014/main" id="{5F54C5BE-1A6F-4199-90D1-6BD64DABE25D}"/>
                  </a:ext>
                </a:extLst>
              </p:cNvPr>
              <p:cNvSpPr txBox="1"/>
              <p:nvPr/>
            </p:nvSpPr>
            <p:spPr>
              <a:xfrm>
                <a:off x="4715529" y="655443"/>
                <a:ext cx="597917" cy="276999"/>
              </a:xfrm>
              <a:prstGeom prst="rect">
                <a:avLst/>
              </a:prstGeom>
              <a:noFill/>
              <a:ln w="28575">
                <a:noFill/>
              </a:ln>
            </p:spPr>
            <p:txBody>
              <a:bodyPr wrap="square" rtlCol="0">
                <a:spAutoFit/>
              </a:bodyPr>
              <a:lstStyle/>
              <a:p>
                <a:pPr algn="ctr"/>
                <a:r>
                  <a:rPr lang="en-US" altLang="ko-KR" sz="1200" b="1" dirty="0">
                    <a:solidFill>
                      <a:schemeClr val="tx1">
                        <a:lumMod val="75000"/>
                        <a:lumOff val="25000"/>
                      </a:schemeClr>
                    </a:solidFill>
                    <a:latin typeface="맑은 고딕" panose="020B0503020000020004" pitchFamily="50" charset="-127"/>
                    <a:ea typeface="맑은 고딕" panose="020B0503020000020004" pitchFamily="50" charset="-127"/>
                    <a:cs typeface="Arial" pitchFamily="34" charset="0"/>
                  </a:rPr>
                  <a:t>2019</a:t>
                </a:r>
                <a:endParaRPr lang="ko-KR" altLang="en-US" sz="1200" b="1" dirty="0">
                  <a:solidFill>
                    <a:schemeClr val="tx1">
                      <a:lumMod val="75000"/>
                      <a:lumOff val="25000"/>
                    </a:schemeClr>
                  </a:solidFill>
                  <a:latin typeface="맑은 고딕" panose="020B0503020000020004" pitchFamily="50" charset="-127"/>
                  <a:ea typeface="맑은 고딕" panose="020B0503020000020004" pitchFamily="50" charset="-127"/>
                  <a:cs typeface="Arial" pitchFamily="34" charset="0"/>
                </a:endParaRPr>
              </a:p>
            </p:txBody>
          </p:sp>
          <p:sp>
            <p:nvSpPr>
              <p:cNvPr id="124" name="TextBox 123">
                <a:extLst>
                  <a:ext uri="{FF2B5EF4-FFF2-40B4-BE49-F238E27FC236}">
                    <a16:creationId xmlns:a16="http://schemas.microsoft.com/office/drawing/2014/main" id="{81853394-BD9F-43CB-8F79-47CE72B631A6}"/>
                  </a:ext>
                </a:extLst>
              </p:cNvPr>
              <p:cNvSpPr txBox="1"/>
              <p:nvPr/>
            </p:nvSpPr>
            <p:spPr>
              <a:xfrm>
                <a:off x="7267500" y="655443"/>
                <a:ext cx="597917" cy="276999"/>
              </a:xfrm>
              <a:prstGeom prst="rect">
                <a:avLst/>
              </a:prstGeom>
              <a:noFill/>
              <a:ln w="28575">
                <a:noFill/>
              </a:ln>
            </p:spPr>
            <p:txBody>
              <a:bodyPr wrap="square" rtlCol="0">
                <a:spAutoFit/>
              </a:bodyPr>
              <a:lstStyle/>
              <a:p>
                <a:pPr algn="ctr"/>
                <a:r>
                  <a:rPr lang="en-US" altLang="ko-KR" sz="1200" b="1" dirty="0">
                    <a:solidFill>
                      <a:schemeClr val="tx1">
                        <a:lumMod val="75000"/>
                        <a:lumOff val="25000"/>
                      </a:schemeClr>
                    </a:solidFill>
                    <a:latin typeface="맑은 고딕" panose="020B0503020000020004" pitchFamily="50" charset="-127"/>
                    <a:ea typeface="맑은 고딕" panose="020B0503020000020004" pitchFamily="50" charset="-127"/>
                    <a:cs typeface="Arial" pitchFamily="34" charset="0"/>
                  </a:rPr>
                  <a:t>2021</a:t>
                </a:r>
                <a:endParaRPr lang="ko-KR" altLang="en-US" sz="1200" b="1" dirty="0">
                  <a:solidFill>
                    <a:schemeClr val="tx1">
                      <a:lumMod val="75000"/>
                      <a:lumOff val="25000"/>
                    </a:schemeClr>
                  </a:solidFill>
                  <a:latin typeface="맑은 고딕" panose="020B0503020000020004" pitchFamily="50" charset="-127"/>
                  <a:ea typeface="맑은 고딕" panose="020B0503020000020004" pitchFamily="50" charset="-127"/>
                  <a:cs typeface="Arial" pitchFamily="34" charset="0"/>
                </a:endParaRPr>
              </a:p>
            </p:txBody>
          </p:sp>
        </p:grpSp>
        <p:grpSp>
          <p:nvGrpSpPr>
            <p:cNvPr id="13" name="그룹 12">
              <a:extLst>
                <a:ext uri="{FF2B5EF4-FFF2-40B4-BE49-F238E27FC236}">
                  <a16:creationId xmlns:a16="http://schemas.microsoft.com/office/drawing/2014/main" id="{52951E96-2630-4C28-A64D-5ACA65635FB3}"/>
                </a:ext>
              </a:extLst>
            </p:cNvPr>
            <p:cNvGrpSpPr/>
            <p:nvPr/>
          </p:nvGrpSpPr>
          <p:grpSpPr>
            <a:xfrm>
              <a:off x="742187" y="2029393"/>
              <a:ext cx="901584" cy="3587656"/>
              <a:chOff x="670480" y="1161597"/>
              <a:chExt cx="901584" cy="3587656"/>
            </a:xfrm>
          </p:grpSpPr>
          <p:sp>
            <p:nvSpPr>
              <p:cNvPr id="103" name="직사각형 102">
                <a:extLst>
                  <a:ext uri="{FF2B5EF4-FFF2-40B4-BE49-F238E27FC236}">
                    <a16:creationId xmlns:a16="http://schemas.microsoft.com/office/drawing/2014/main" id="{AD6CDCAB-178F-486D-9708-BBCE3FA5B157}"/>
                  </a:ext>
                </a:extLst>
              </p:cNvPr>
              <p:cNvSpPr/>
              <p:nvPr/>
            </p:nvSpPr>
            <p:spPr>
              <a:xfrm>
                <a:off x="670480" y="1161597"/>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고급 </a:t>
                </a:r>
                <a:r>
                  <a:rPr lang="ko-KR" altLang="en-US" sz="750" dirty="0" err="1">
                    <a:latin typeface="맑은 고딕" panose="020B0503020000020004" pitchFamily="50" charset="-127"/>
                    <a:ea typeface="맑은 고딕" panose="020B0503020000020004" pitchFamily="50" charset="-127"/>
                  </a:rPr>
                  <a:t>머신러닝</a:t>
                </a:r>
                <a:endParaRPr lang="ko-KR" altLang="en-US" sz="750" dirty="0">
                  <a:latin typeface="맑은 고딕" panose="020B0503020000020004" pitchFamily="50" charset="-127"/>
                  <a:ea typeface="맑은 고딕" panose="020B0503020000020004" pitchFamily="50" charset="-127"/>
                </a:endParaRPr>
              </a:p>
            </p:txBody>
          </p:sp>
          <p:sp>
            <p:nvSpPr>
              <p:cNvPr id="104" name="직사각형 103">
                <a:extLst>
                  <a:ext uri="{FF2B5EF4-FFF2-40B4-BE49-F238E27FC236}">
                    <a16:creationId xmlns:a16="http://schemas.microsoft.com/office/drawing/2014/main" id="{2138E42E-20D8-4305-B741-B71C655B294D}"/>
                  </a:ext>
                </a:extLst>
              </p:cNvPr>
              <p:cNvSpPr/>
              <p:nvPr/>
            </p:nvSpPr>
            <p:spPr>
              <a:xfrm>
                <a:off x="670480" y="1521597"/>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디바이스 메시</a:t>
                </a:r>
              </a:p>
            </p:txBody>
          </p:sp>
          <p:sp>
            <p:nvSpPr>
              <p:cNvPr id="105" name="직사각형 104">
                <a:extLst>
                  <a:ext uri="{FF2B5EF4-FFF2-40B4-BE49-F238E27FC236}">
                    <a16:creationId xmlns:a16="http://schemas.microsoft.com/office/drawing/2014/main" id="{0ED50481-4E08-4DED-9CBE-8322ECBADACC}"/>
                  </a:ext>
                </a:extLst>
              </p:cNvPr>
              <p:cNvSpPr/>
              <p:nvPr/>
            </p:nvSpPr>
            <p:spPr>
              <a:xfrm>
                <a:off x="670480" y="1875270"/>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메시 앱과 서비스 </a:t>
                </a:r>
                <a:r>
                  <a:rPr lang="ko-KR" altLang="en-US" sz="750" dirty="0" err="1">
                    <a:latin typeface="맑은 고딕" panose="020B0503020000020004" pitchFamily="50" charset="-127"/>
                    <a:ea typeface="맑은 고딕" panose="020B0503020000020004" pitchFamily="50" charset="-127"/>
                  </a:rPr>
                  <a:t>아키텍쳐</a:t>
                </a:r>
                <a:endParaRPr lang="ko-KR" altLang="en-US" sz="750" dirty="0">
                  <a:latin typeface="맑은 고딕" panose="020B0503020000020004" pitchFamily="50" charset="-127"/>
                  <a:ea typeface="맑은 고딕" panose="020B0503020000020004" pitchFamily="50" charset="-127"/>
                </a:endParaRPr>
              </a:p>
            </p:txBody>
          </p:sp>
          <p:sp>
            <p:nvSpPr>
              <p:cNvPr id="106" name="직사각형 105">
                <a:extLst>
                  <a:ext uri="{FF2B5EF4-FFF2-40B4-BE49-F238E27FC236}">
                    <a16:creationId xmlns:a16="http://schemas.microsoft.com/office/drawing/2014/main" id="{516FACA0-42DD-4EF0-B797-319A57035D01}"/>
                  </a:ext>
                </a:extLst>
              </p:cNvPr>
              <p:cNvSpPr/>
              <p:nvPr/>
            </p:nvSpPr>
            <p:spPr>
              <a:xfrm>
                <a:off x="670480" y="2235270"/>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err="1">
                    <a:latin typeface="맑은 고딕" panose="020B0503020000020004" pitchFamily="50" charset="-127"/>
                    <a:ea typeface="맑은 고딕" panose="020B0503020000020004" pitchFamily="50" charset="-127"/>
                  </a:rPr>
                  <a:t>앰비언트</a:t>
                </a:r>
                <a:r>
                  <a:rPr lang="ko-KR" altLang="en-US" sz="750" dirty="0">
                    <a:latin typeface="맑은 고딕" panose="020B0503020000020004" pitchFamily="50" charset="-127"/>
                    <a:ea typeface="맑은 고딕" panose="020B0503020000020004" pitchFamily="50" charset="-127"/>
                  </a:rPr>
                  <a:t> 사용자 경험</a:t>
                </a:r>
              </a:p>
            </p:txBody>
          </p:sp>
          <p:sp>
            <p:nvSpPr>
              <p:cNvPr id="107" name="직사각형 106">
                <a:extLst>
                  <a:ext uri="{FF2B5EF4-FFF2-40B4-BE49-F238E27FC236}">
                    <a16:creationId xmlns:a16="http://schemas.microsoft.com/office/drawing/2014/main" id="{EF2E72E4-6152-4345-8060-1B43B04DB06A}"/>
                  </a:ext>
                </a:extLst>
              </p:cNvPr>
              <p:cNvSpPr/>
              <p:nvPr/>
            </p:nvSpPr>
            <p:spPr>
              <a:xfrm>
                <a:off x="670480" y="2597538"/>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750" dirty="0">
                    <a:latin typeface="맑은 고딕" panose="020B0503020000020004" pitchFamily="50" charset="-127"/>
                    <a:ea typeface="맑은 고딕" panose="020B0503020000020004" pitchFamily="50" charset="-127"/>
                  </a:rPr>
                  <a:t>3D </a:t>
                </a:r>
                <a:r>
                  <a:rPr lang="ko-KR" altLang="en-US" sz="750" dirty="0">
                    <a:latin typeface="맑은 고딕" panose="020B0503020000020004" pitchFamily="50" charset="-127"/>
                    <a:ea typeface="맑은 고딕" panose="020B0503020000020004" pitchFamily="50" charset="-127"/>
                  </a:rPr>
                  <a:t>프린팅 재료</a:t>
                </a:r>
              </a:p>
            </p:txBody>
          </p:sp>
          <p:sp>
            <p:nvSpPr>
              <p:cNvPr id="108" name="직사각형 107">
                <a:extLst>
                  <a:ext uri="{FF2B5EF4-FFF2-40B4-BE49-F238E27FC236}">
                    <a16:creationId xmlns:a16="http://schemas.microsoft.com/office/drawing/2014/main" id="{1E05872C-4B11-4AF4-BE8B-7BA86983D326}"/>
                  </a:ext>
                </a:extLst>
              </p:cNvPr>
              <p:cNvSpPr/>
              <p:nvPr/>
            </p:nvSpPr>
            <p:spPr>
              <a:xfrm>
                <a:off x="670480" y="2957538"/>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자율 에이전트와 기기</a:t>
                </a:r>
              </a:p>
            </p:txBody>
          </p:sp>
          <p:sp>
            <p:nvSpPr>
              <p:cNvPr id="109" name="직사각형 108">
                <a:extLst>
                  <a:ext uri="{FF2B5EF4-FFF2-40B4-BE49-F238E27FC236}">
                    <a16:creationId xmlns:a16="http://schemas.microsoft.com/office/drawing/2014/main" id="{7115CC32-EDDB-488D-A160-36803EE8EEAD}"/>
                  </a:ext>
                </a:extLst>
              </p:cNvPr>
              <p:cNvSpPr/>
              <p:nvPr/>
            </p:nvSpPr>
            <p:spPr>
              <a:xfrm>
                <a:off x="672064" y="330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750" dirty="0">
                    <a:latin typeface="맑은 고딕" panose="020B0503020000020004" pitchFamily="50" charset="-127"/>
                    <a:ea typeface="맑은 고딕" panose="020B0503020000020004" pitchFamily="50" charset="-127"/>
                  </a:rPr>
                  <a:t>IoT </a:t>
                </a:r>
                <a:r>
                  <a:rPr lang="ko-KR" altLang="en-US" sz="750" dirty="0" err="1">
                    <a:latin typeface="맑은 고딕" panose="020B0503020000020004" pitchFamily="50" charset="-127"/>
                    <a:ea typeface="맑은 고딕" panose="020B0503020000020004" pitchFamily="50" charset="-127"/>
                  </a:rPr>
                  <a:t>아키텍쳐</a:t>
                </a:r>
                <a:r>
                  <a:rPr lang="ko-KR" altLang="en-US" sz="750" dirty="0">
                    <a:latin typeface="맑은 고딕" panose="020B0503020000020004" pitchFamily="50" charset="-127"/>
                    <a:ea typeface="맑은 고딕" panose="020B0503020000020004" pitchFamily="50" charset="-127"/>
                  </a:rPr>
                  <a:t> 및 플랫폼</a:t>
                </a:r>
              </a:p>
            </p:txBody>
          </p:sp>
          <p:sp>
            <p:nvSpPr>
              <p:cNvPr id="110" name="직사각형 109">
                <a:extLst>
                  <a:ext uri="{FF2B5EF4-FFF2-40B4-BE49-F238E27FC236}">
                    <a16:creationId xmlns:a16="http://schemas.microsoft.com/office/drawing/2014/main" id="{CE94BDF9-A1D2-4E50-A26D-D49AD75EE29A}"/>
                  </a:ext>
                </a:extLst>
              </p:cNvPr>
              <p:cNvSpPr/>
              <p:nvPr/>
            </p:nvSpPr>
            <p:spPr>
              <a:xfrm>
                <a:off x="672064" y="366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만물정보</a:t>
                </a:r>
              </a:p>
            </p:txBody>
          </p:sp>
          <p:sp>
            <p:nvSpPr>
              <p:cNvPr id="111" name="직사각형 110">
                <a:extLst>
                  <a:ext uri="{FF2B5EF4-FFF2-40B4-BE49-F238E27FC236}">
                    <a16:creationId xmlns:a16="http://schemas.microsoft.com/office/drawing/2014/main" id="{D545663E-9E1C-455F-961B-3E61294E2E71}"/>
                  </a:ext>
                </a:extLst>
              </p:cNvPr>
              <p:cNvSpPr/>
              <p:nvPr/>
            </p:nvSpPr>
            <p:spPr>
              <a:xfrm>
                <a:off x="672064" y="402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고급 시스템 </a:t>
                </a:r>
                <a:r>
                  <a:rPr lang="ko-KR" altLang="en-US" sz="750" dirty="0" err="1">
                    <a:latin typeface="맑은 고딕" panose="020B0503020000020004" pitchFamily="50" charset="-127"/>
                    <a:ea typeface="맑은 고딕" panose="020B0503020000020004" pitchFamily="50" charset="-127"/>
                  </a:rPr>
                  <a:t>아키텍쳐</a:t>
                </a:r>
                <a:endParaRPr lang="ko-KR" altLang="en-US" sz="750" dirty="0">
                  <a:latin typeface="맑은 고딕" panose="020B0503020000020004" pitchFamily="50" charset="-127"/>
                  <a:ea typeface="맑은 고딕" panose="020B0503020000020004" pitchFamily="50" charset="-127"/>
                </a:endParaRPr>
              </a:p>
            </p:txBody>
          </p:sp>
          <p:sp>
            <p:nvSpPr>
              <p:cNvPr id="112" name="직사각형 111">
                <a:extLst>
                  <a:ext uri="{FF2B5EF4-FFF2-40B4-BE49-F238E27FC236}">
                    <a16:creationId xmlns:a16="http://schemas.microsoft.com/office/drawing/2014/main" id="{D37FDEB6-4307-463A-8DDE-8A66241F0292}"/>
                  </a:ext>
                </a:extLst>
              </p:cNvPr>
              <p:cNvSpPr/>
              <p:nvPr/>
            </p:nvSpPr>
            <p:spPr>
              <a:xfrm>
                <a:off x="672064" y="438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반응형 보안 </a:t>
                </a:r>
                <a:r>
                  <a:rPr lang="ko-KR" altLang="en-US" sz="750" dirty="0" err="1">
                    <a:latin typeface="맑은 고딕" panose="020B0503020000020004" pitchFamily="50" charset="-127"/>
                    <a:ea typeface="맑은 고딕" panose="020B0503020000020004" pitchFamily="50" charset="-127"/>
                  </a:rPr>
                  <a:t>아키텍쳐</a:t>
                </a:r>
                <a:endParaRPr lang="ko-KR" altLang="en-US" sz="750" dirty="0">
                  <a:latin typeface="맑은 고딕" panose="020B0503020000020004" pitchFamily="50" charset="-127"/>
                  <a:ea typeface="맑은 고딕" panose="020B0503020000020004" pitchFamily="50" charset="-127"/>
                </a:endParaRPr>
              </a:p>
            </p:txBody>
          </p:sp>
        </p:grpSp>
        <p:grpSp>
          <p:nvGrpSpPr>
            <p:cNvPr id="14" name="그룹 13">
              <a:extLst>
                <a:ext uri="{FF2B5EF4-FFF2-40B4-BE49-F238E27FC236}">
                  <a16:creationId xmlns:a16="http://schemas.microsoft.com/office/drawing/2014/main" id="{D4396D46-F8AA-42AC-9327-4DEBBC760E1D}"/>
                </a:ext>
              </a:extLst>
            </p:cNvPr>
            <p:cNvGrpSpPr/>
            <p:nvPr/>
          </p:nvGrpSpPr>
          <p:grpSpPr>
            <a:xfrm>
              <a:off x="3286346" y="2031506"/>
              <a:ext cx="904315" cy="3587656"/>
              <a:chOff x="666165" y="1161597"/>
              <a:chExt cx="904315" cy="3587656"/>
            </a:xfrm>
          </p:grpSpPr>
          <p:sp>
            <p:nvSpPr>
              <p:cNvPr id="93" name="직사각형 92">
                <a:extLst>
                  <a:ext uri="{FF2B5EF4-FFF2-40B4-BE49-F238E27FC236}">
                    <a16:creationId xmlns:a16="http://schemas.microsoft.com/office/drawing/2014/main" id="{E31C830E-B201-473C-B9D9-09D57DC2E2FA}"/>
                  </a:ext>
                </a:extLst>
              </p:cNvPr>
              <p:cNvSpPr/>
              <p:nvPr/>
            </p:nvSpPr>
            <p:spPr>
              <a:xfrm>
                <a:off x="670480" y="1161597"/>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750" dirty="0">
                    <a:latin typeface="맑은 고딕" panose="020B0503020000020004" pitchFamily="50" charset="-127"/>
                    <a:ea typeface="맑은 고딕" panose="020B0503020000020004" pitchFamily="50" charset="-127"/>
                  </a:rPr>
                  <a:t>AI </a:t>
                </a:r>
                <a:r>
                  <a:rPr lang="ko-KR" altLang="en-US" sz="750" dirty="0">
                    <a:latin typeface="맑은 고딕" panose="020B0503020000020004" pitchFamily="50" charset="-127"/>
                    <a:ea typeface="맑은 고딕" panose="020B0503020000020004" pitchFamily="50" charset="-127"/>
                  </a:rPr>
                  <a:t>강화 시스템</a:t>
                </a:r>
              </a:p>
            </p:txBody>
          </p:sp>
          <p:sp>
            <p:nvSpPr>
              <p:cNvPr id="94" name="직사각형 93">
                <a:extLst>
                  <a:ext uri="{FF2B5EF4-FFF2-40B4-BE49-F238E27FC236}">
                    <a16:creationId xmlns:a16="http://schemas.microsoft.com/office/drawing/2014/main" id="{F69EFE7E-480F-42AA-B63C-61BEB4431423}"/>
                  </a:ext>
                </a:extLst>
              </p:cNvPr>
              <p:cNvSpPr/>
              <p:nvPr/>
            </p:nvSpPr>
            <p:spPr>
              <a:xfrm>
                <a:off x="670480" y="1521597"/>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몰입 경험</a:t>
                </a:r>
              </a:p>
            </p:txBody>
          </p:sp>
          <p:sp>
            <p:nvSpPr>
              <p:cNvPr id="95" name="직사각형 94">
                <a:extLst>
                  <a:ext uri="{FF2B5EF4-FFF2-40B4-BE49-F238E27FC236}">
                    <a16:creationId xmlns:a16="http://schemas.microsoft.com/office/drawing/2014/main" id="{2B10B7C6-1A20-468D-93EA-0F9FBDA8AC9E}"/>
                  </a:ext>
                </a:extLst>
              </p:cNvPr>
              <p:cNvSpPr/>
              <p:nvPr/>
            </p:nvSpPr>
            <p:spPr>
              <a:xfrm>
                <a:off x="670480" y="1875270"/>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750" dirty="0">
                    <a:latin typeface="맑은 고딕" panose="020B0503020000020004" pitchFamily="50" charset="-127"/>
                    <a:ea typeface="맑은 고딕" panose="020B0503020000020004" pitchFamily="50" charset="-127"/>
                  </a:rPr>
                  <a:t>Digital Twins</a:t>
                </a:r>
                <a:endParaRPr lang="ko-KR" altLang="en-US" sz="750" dirty="0">
                  <a:latin typeface="맑은 고딕" panose="020B0503020000020004" pitchFamily="50" charset="-127"/>
                  <a:ea typeface="맑은 고딕" panose="020B0503020000020004" pitchFamily="50" charset="-127"/>
                </a:endParaRPr>
              </a:p>
            </p:txBody>
          </p:sp>
          <p:sp>
            <p:nvSpPr>
              <p:cNvPr id="96" name="직사각형 95">
                <a:extLst>
                  <a:ext uri="{FF2B5EF4-FFF2-40B4-BE49-F238E27FC236}">
                    <a16:creationId xmlns:a16="http://schemas.microsoft.com/office/drawing/2014/main" id="{C3120D1E-E5BB-4AF7-A0A5-0D24A33F3853}"/>
                  </a:ext>
                </a:extLst>
              </p:cNvPr>
              <p:cNvSpPr/>
              <p:nvPr/>
            </p:nvSpPr>
            <p:spPr>
              <a:xfrm>
                <a:off x="670480" y="2235270"/>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750" dirty="0">
                    <a:latin typeface="맑은 고딕" panose="020B0503020000020004" pitchFamily="50" charset="-127"/>
                    <a:ea typeface="맑은 고딕" panose="020B0503020000020004" pitchFamily="50" charset="-127"/>
                  </a:rPr>
                  <a:t>Blockchain</a:t>
                </a:r>
                <a:endParaRPr lang="ko-KR" altLang="en-US" sz="750" dirty="0">
                  <a:latin typeface="맑은 고딕" panose="020B0503020000020004" pitchFamily="50" charset="-127"/>
                  <a:ea typeface="맑은 고딕" panose="020B0503020000020004" pitchFamily="50" charset="-127"/>
                </a:endParaRPr>
              </a:p>
            </p:txBody>
          </p:sp>
          <p:sp>
            <p:nvSpPr>
              <p:cNvPr id="97" name="직사각형 96">
                <a:extLst>
                  <a:ext uri="{FF2B5EF4-FFF2-40B4-BE49-F238E27FC236}">
                    <a16:creationId xmlns:a16="http://schemas.microsoft.com/office/drawing/2014/main" id="{7BA19401-629D-4784-B027-3F6228E354A2}"/>
                  </a:ext>
                </a:extLst>
              </p:cNvPr>
              <p:cNvSpPr/>
              <p:nvPr/>
            </p:nvSpPr>
            <p:spPr>
              <a:xfrm>
                <a:off x="670480" y="2597538"/>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err="1">
                    <a:latin typeface="맑은 고딕" panose="020B0503020000020004" pitchFamily="50" charset="-127"/>
                    <a:ea typeface="맑은 고딕" panose="020B0503020000020004" pitchFamily="50" charset="-127"/>
                  </a:rPr>
                  <a:t>엣지</a:t>
                </a:r>
                <a:r>
                  <a:rPr lang="ko-KR" altLang="en-US" sz="750" dirty="0">
                    <a:latin typeface="맑은 고딕" panose="020B0503020000020004" pitchFamily="50" charset="-127"/>
                    <a:ea typeface="맑은 고딕" panose="020B0503020000020004" pitchFamily="50" charset="-127"/>
                  </a:rPr>
                  <a:t> 클라우드</a:t>
                </a:r>
              </a:p>
            </p:txBody>
          </p:sp>
          <p:sp>
            <p:nvSpPr>
              <p:cNvPr id="98" name="직사각형 97">
                <a:extLst>
                  <a:ext uri="{FF2B5EF4-FFF2-40B4-BE49-F238E27FC236}">
                    <a16:creationId xmlns:a16="http://schemas.microsoft.com/office/drawing/2014/main" id="{D25886C7-F74D-45BE-898F-19DDF54DEDCE}"/>
                  </a:ext>
                </a:extLst>
              </p:cNvPr>
              <p:cNvSpPr/>
              <p:nvPr/>
            </p:nvSpPr>
            <p:spPr>
              <a:xfrm>
                <a:off x="670480" y="2957538"/>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지능형 앱과 분석</a:t>
                </a:r>
              </a:p>
            </p:txBody>
          </p:sp>
          <p:sp>
            <p:nvSpPr>
              <p:cNvPr id="99" name="직사각형 98">
                <a:extLst>
                  <a:ext uri="{FF2B5EF4-FFF2-40B4-BE49-F238E27FC236}">
                    <a16:creationId xmlns:a16="http://schemas.microsoft.com/office/drawing/2014/main" id="{A9EC28A9-864B-416E-AB18-112F042D301E}"/>
                  </a:ext>
                </a:extLst>
              </p:cNvPr>
              <p:cNvSpPr/>
              <p:nvPr/>
            </p:nvSpPr>
            <p:spPr>
              <a:xfrm>
                <a:off x="666165" y="330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지능형 사물</a:t>
                </a:r>
              </a:p>
            </p:txBody>
          </p:sp>
          <p:sp>
            <p:nvSpPr>
              <p:cNvPr id="100" name="직사각형 99">
                <a:extLst>
                  <a:ext uri="{FF2B5EF4-FFF2-40B4-BE49-F238E27FC236}">
                    <a16:creationId xmlns:a16="http://schemas.microsoft.com/office/drawing/2014/main" id="{FC8DAFF1-371D-4868-BB3E-0B822FFA6264}"/>
                  </a:ext>
                </a:extLst>
              </p:cNvPr>
              <p:cNvSpPr/>
              <p:nvPr/>
            </p:nvSpPr>
            <p:spPr>
              <a:xfrm>
                <a:off x="666165" y="366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대화형 플랫폼</a:t>
                </a:r>
              </a:p>
            </p:txBody>
          </p:sp>
          <p:sp>
            <p:nvSpPr>
              <p:cNvPr id="101" name="직사각형 100">
                <a:extLst>
                  <a:ext uri="{FF2B5EF4-FFF2-40B4-BE49-F238E27FC236}">
                    <a16:creationId xmlns:a16="http://schemas.microsoft.com/office/drawing/2014/main" id="{24374A4C-17C8-4351-8F9A-BF64CC6E6582}"/>
                  </a:ext>
                </a:extLst>
              </p:cNvPr>
              <p:cNvSpPr/>
              <p:nvPr/>
            </p:nvSpPr>
            <p:spPr>
              <a:xfrm>
                <a:off x="666165" y="402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이벤트 기반 모델</a:t>
                </a:r>
              </a:p>
            </p:txBody>
          </p:sp>
          <p:sp>
            <p:nvSpPr>
              <p:cNvPr id="102" name="직사각형 101">
                <a:extLst>
                  <a:ext uri="{FF2B5EF4-FFF2-40B4-BE49-F238E27FC236}">
                    <a16:creationId xmlns:a16="http://schemas.microsoft.com/office/drawing/2014/main" id="{C4C3739B-23F3-4F89-B6DA-2C72C10B0D94}"/>
                  </a:ext>
                </a:extLst>
              </p:cNvPr>
              <p:cNvSpPr/>
              <p:nvPr/>
            </p:nvSpPr>
            <p:spPr>
              <a:xfrm>
                <a:off x="666165" y="438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750" dirty="0">
                    <a:latin typeface="맑은 고딕" panose="020B0503020000020004" pitchFamily="50" charset="-127"/>
                    <a:ea typeface="맑은 고딕" panose="020B0503020000020004" pitchFamily="50" charset="-127"/>
                  </a:rPr>
                  <a:t>CARTA</a:t>
                </a:r>
                <a:endParaRPr lang="ko-KR" altLang="en-US" sz="750" dirty="0">
                  <a:latin typeface="맑은 고딕" panose="020B0503020000020004" pitchFamily="50" charset="-127"/>
                  <a:ea typeface="맑은 고딕" panose="020B0503020000020004" pitchFamily="50" charset="-127"/>
                </a:endParaRPr>
              </a:p>
            </p:txBody>
          </p:sp>
        </p:grpSp>
        <p:grpSp>
          <p:nvGrpSpPr>
            <p:cNvPr id="15" name="그룹 14">
              <a:extLst>
                <a:ext uri="{FF2B5EF4-FFF2-40B4-BE49-F238E27FC236}">
                  <a16:creationId xmlns:a16="http://schemas.microsoft.com/office/drawing/2014/main" id="{6BB92284-B09E-4B1C-8033-C3E1A92C0C16}"/>
                </a:ext>
              </a:extLst>
            </p:cNvPr>
            <p:cNvGrpSpPr/>
            <p:nvPr/>
          </p:nvGrpSpPr>
          <p:grpSpPr>
            <a:xfrm>
              <a:off x="2057853" y="2029393"/>
              <a:ext cx="904315" cy="3587656"/>
              <a:chOff x="666165" y="1161597"/>
              <a:chExt cx="904315" cy="3587656"/>
            </a:xfrm>
          </p:grpSpPr>
          <p:sp>
            <p:nvSpPr>
              <p:cNvPr id="83" name="직사각형 82">
                <a:extLst>
                  <a:ext uri="{FF2B5EF4-FFF2-40B4-BE49-F238E27FC236}">
                    <a16:creationId xmlns:a16="http://schemas.microsoft.com/office/drawing/2014/main" id="{2053ACD3-739B-473A-8988-1DF0CFDA561A}"/>
                  </a:ext>
                </a:extLst>
              </p:cNvPr>
              <p:cNvSpPr/>
              <p:nvPr/>
            </p:nvSpPr>
            <p:spPr>
              <a:xfrm>
                <a:off x="670480" y="1161597"/>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750" dirty="0">
                    <a:latin typeface="맑은 고딕" panose="020B0503020000020004" pitchFamily="50" charset="-127"/>
                    <a:ea typeface="맑은 고딕" panose="020B0503020000020004" pitchFamily="50" charset="-127"/>
                  </a:rPr>
                  <a:t>AI</a:t>
                </a:r>
                <a:r>
                  <a:rPr lang="ko-KR" altLang="en-US" sz="750" dirty="0">
                    <a:latin typeface="맑은 고딕" panose="020B0503020000020004" pitchFamily="50" charset="-127"/>
                    <a:ea typeface="맑은 고딕" panose="020B0503020000020004" pitchFamily="50" charset="-127"/>
                  </a:rPr>
                  <a:t>와 고급 </a:t>
                </a:r>
                <a:r>
                  <a:rPr lang="ko-KR" altLang="en-US" sz="750" dirty="0" err="1">
                    <a:latin typeface="맑은 고딕" panose="020B0503020000020004" pitchFamily="50" charset="-127"/>
                    <a:ea typeface="맑은 고딕" panose="020B0503020000020004" pitchFamily="50" charset="-127"/>
                  </a:rPr>
                  <a:t>머신러닝</a:t>
                </a:r>
                <a:endParaRPr lang="ko-KR" altLang="en-US" sz="750" dirty="0">
                  <a:latin typeface="맑은 고딕" panose="020B0503020000020004" pitchFamily="50" charset="-127"/>
                  <a:ea typeface="맑은 고딕" panose="020B0503020000020004" pitchFamily="50" charset="-127"/>
                </a:endParaRPr>
              </a:p>
            </p:txBody>
          </p:sp>
          <p:sp>
            <p:nvSpPr>
              <p:cNvPr id="84" name="직사각형 83">
                <a:extLst>
                  <a:ext uri="{FF2B5EF4-FFF2-40B4-BE49-F238E27FC236}">
                    <a16:creationId xmlns:a16="http://schemas.microsoft.com/office/drawing/2014/main" id="{98B60674-DFDF-4FDB-9322-456237579B99}"/>
                  </a:ext>
                </a:extLst>
              </p:cNvPr>
              <p:cNvSpPr/>
              <p:nvPr/>
            </p:nvSpPr>
            <p:spPr>
              <a:xfrm>
                <a:off x="670480" y="1521597"/>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750" dirty="0">
                    <a:latin typeface="맑은 고딕" panose="020B0503020000020004" pitchFamily="50" charset="-127"/>
                    <a:ea typeface="맑은 고딕" panose="020B0503020000020004" pitchFamily="50" charset="-127"/>
                  </a:rPr>
                  <a:t>VR/AR</a:t>
                </a:r>
                <a:endParaRPr lang="ko-KR" altLang="en-US" sz="750" dirty="0">
                  <a:latin typeface="맑은 고딕" panose="020B0503020000020004" pitchFamily="50" charset="-127"/>
                  <a:ea typeface="맑은 고딕" panose="020B0503020000020004" pitchFamily="50" charset="-127"/>
                </a:endParaRPr>
              </a:p>
            </p:txBody>
          </p:sp>
          <p:sp>
            <p:nvSpPr>
              <p:cNvPr id="85" name="직사각형 84">
                <a:extLst>
                  <a:ext uri="{FF2B5EF4-FFF2-40B4-BE49-F238E27FC236}">
                    <a16:creationId xmlns:a16="http://schemas.microsoft.com/office/drawing/2014/main" id="{6E62F4D1-9ECC-48B4-B4BD-6353E077DBA6}"/>
                  </a:ext>
                </a:extLst>
              </p:cNvPr>
              <p:cNvSpPr/>
              <p:nvPr/>
            </p:nvSpPr>
            <p:spPr>
              <a:xfrm>
                <a:off x="670480" y="1875270"/>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메시 앱과 서비스 </a:t>
                </a:r>
                <a:r>
                  <a:rPr lang="ko-KR" altLang="en-US" sz="750" dirty="0" err="1">
                    <a:latin typeface="맑은 고딕" panose="020B0503020000020004" pitchFamily="50" charset="-127"/>
                    <a:ea typeface="맑은 고딕" panose="020B0503020000020004" pitchFamily="50" charset="-127"/>
                  </a:rPr>
                  <a:t>아키텍쳐</a:t>
                </a:r>
                <a:endParaRPr lang="ko-KR" altLang="en-US" sz="750" dirty="0">
                  <a:latin typeface="맑은 고딕" panose="020B0503020000020004" pitchFamily="50" charset="-127"/>
                  <a:ea typeface="맑은 고딕" panose="020B0503020000020004" pitchFamily="50" charset="-127"/>
                </a:endParaRPr>
              </a:p>
            </p:txBody>
          </p:sp>
          <p:sp>
            <p:nvSpPr>
              <p:cNvPr id="86" name="직사각형 85">
                <a:extLst>
                  <a:ext uri="{FF2B5EF4-FFF2-40B4-BE49-F238E27FC236}">
                    <a16:creationId xmlns:a16="http://schemas.microsoft.com/office/drawing/2014/main" id="{27717AAE-F77A-4709-A2A4-B28A6B9180E8}"/>
                  </a:ext>
                </a:extLst>
              </p:cNvPr>
              <p:cNvSpPr/>
              <p:nvPr/>
            </p:nvSpPr>
            <p:spPr>
              <a:xfrm>
                <a:off x="670480" y="2235270"/>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750" dirty="0">
                    <a:latin typeface="맑은 고딕" panose="020B0503020000020004" pitchFamily="50" charset="-127"/>
                    <a:ea typeface="맑은 고딕" panose="020B0503020000020004" pitchFamily="50" charset="-127"/>
                  </a:rPr>
                  <a:t>Blockchain</a:t>
                </a:r>
                <a:r>
                  <a:rPr lang="ko-KR" altLang="en-US" sz="750" dirty="0">
                    <a:latin typeface="맑은 고딕" panose="020B0503020000020004" pitchFamily="50" charset="-127"/>
                    <a:ea typeface="맑은 고딕" panose="020B0503020000020004" pitchFamily="50" charset="-127"/>
                  </a:rPr>
                  <a:t>과 분산 장부</a:t>
                </a:r>
              </a:p>
            </p:txBody>
          </p:sp>
          <p:sp>
            <p:nvSpPr>
              <p:cNvPr id="87" name="직사각형 86">
                <a:extLst>
                  <a:ext uri="{FF2B5EF4-FFF2-40B4-BE49-F238E27FC236}">
                    <a16:creationId xmlns:a16="http://schemas.microsoft.com/office/drawing/2014/main" id="{F0604EF0-E62C-4C0B-9AB0-E95FF9F72147}"/>
                  </a:ext>
                </a:extLst>
              </p:cNvPr>
              <p:cNvSpPr/>
              <p:nvPr/>
            </p:nvSpPr>
            <p:spPr>
              <a:xfrm>
                <a:off x="670480" y="2597538"/>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750" dirty="0">
                    <a:latin typeface="맑은 고딕" panose="020B0503020000020004" pitchFamily="50" charset="-127"/>
                    <a:ea typeface="맑은 고딕" panose="020B0503020000020004" pitchFamily="50" charset="-127"/>
                  </a:rPr>
                  <a:t>Digital</a:t>
                </a:r>
                <a:r>
                  <a:rPr lang="ko-KR" altLang="en-US" sz="750" dirty="0">
                    <a:latin typeface="맑은 고딕" panose="020B0503020000020004" pitchFamily="50" charset="-127"/>
                    <a:ea typeface="맑은 고딕" panose="020B0503020000020004" pitchFamily="50" charset="-127"/>
                  </a:rPr>
                  <a:t> </a:t>
                </a:r>
                <a:r>
                  <a:rPr lang="en-US" altLang="ko-KR" sz="750" dirty="0">
                    <a:latin typeface="맑은 고딕" panose="020B0503020000020004" pitchFamily="50" charset="-127"/>
                    <a:ea typeface="맑은 고딕" panose="020B0503020000020004" pitchFamily="50" charset="-127"/>
                  </a:rPr>
                  <a:t>Twins</a:t>
                </a:r>
                <a:endParaRPr lang="ko-KR" altLang="en-US" sz="750" dirty="0">
                  <a:latin typeface="맑은 고딕" panose="020B0503020000020004" pitchFamily="50" charset="-127"/>
                  <a:ea typeface="맑은 고딕" panose="020B0503020000020004" pitchFamily="50" charset="-127"/>
                </a:endParaRPr>
              </a:p>
            </p:txBody>
          </p:sp>
          <p:sp>
            <p:nvSpPr>
              <p:cNvPr id="88" name="직사각형 87">
                <a:extLst>
                  <a:ext uri="{FF2B5EF4-FFF2-40B4-BE49-F238E27FC236}">
                    <a16:creationId xmlns:a16="http://schemas.microsoft.com/office/drawing/2014/main" id="{45A554C2-7377-499F-A070-8905A5F7EF70}"/>
                  </a:ext>
                </a:extLst>
              </p:cNvPr>
              <p:cNvSpPr/>
              <p:nvPr/>
            </p:nvSpPr>
            <p:spPr>
              <a:xfrm>
                <a:off x="670480" y="2957538"/>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지능형 앱</a:t>
                </a:r>
              </a:p>
            </p:txBody>
          </p:sp>
          <p:sp>
            <p:nvSpPr>
              <p:cNvPr id="89" name="직사각형 88">
                <a:extLst>
                  <a:ext uri="{FF2B5EF4-FFF2-40B4-BE49-F238E27FC236}">
                    <a16:creationId xmlns:a16="http://schemas.microsoft.com/office/drawing/2014/main" id="{DCEAF905-316E-48A8-B112-BD1404A2BDE5}"/>
                  </a:ext>
                </a:extLst>
              </p:cNvPr>
              <p:cNvSpPr/>
              <p:nvPr/>
            </p:nvSpPr>
            <p:spPr>
              <a:xfrm>
                <a:off x="666165" y="330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지능형 사물</a:t>
                </a:r>
              </a:p>
            </p:txBody>
          </p:sp>
          <p:sp>
            <p:nvSpPr>
              <p:cNvPr id="90" name="직사각형 89">
                <a:extLst>
                  <a:ext uri="{FF2B5EF4-FFF2-40B4-BE49-F238E27FC236}">
                    <a16:creationId xmlns:a16="http://schemas.microsoft.com/office/drawing/2014/main" id="{F5D17862-A4B1-402D-B1E5-276C7D410B5F}"/>
                  </a:ext>
                </a:extLst>
              </p:cNvPr>
              <p:cNvSpPr/>
              <p:nvPr/>
            </p:nvSpPr>
            <p:spPr>
              <a:xfrm>
                <a:off x="666165" y="366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대화형 시스템</a:t>
                </a:r>
              </a:p>
            </p:txBody>
          </p:sp>
          <p:sp>
            <p:nvSpPr>
              <p:cNvPr id="91" name="직사각형 90">
                <a:extLst>
                  <a:ext uri="{FF2B5EF4-FFF2-40B4-BE49-F238E27FC236}">
                    <a16:creationId xmlns:a16="http://schemas.microsoft.com/office/drawing/2014/main" id="{4A833277-756C-4181-B90F-DA3032694976}"/>
                  </a:ext>
                </a:extLst>
              </p:cNvPr>
              <p:cNvSpPr/>
              <p:nvPr/>
            </p:nvSpPr>
            <p:spPr>
              <a:xfrm>
                <a:off x="666165" y="402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디지털 기술 플랫폼</a:t>
                </a:r>
              </a:p>
            </p:txBody>
          </p:sp>
          <p:sp>
            <p:nvSpPr>
              <p:cNvPr id="92" name="직사각형 91">
                <a:extLst>
                  <a:ext uri="{FF2B5EF4-FFF2-40B4-BE49-F238E27FC236}">
                    <a16:creationId xmlns:a16="http://schemas.microsoft.com/office/drawing/2014/main" id="{A7D13922-2F97-4395-A2F6-21DDCEB9793C}"/>
                  </a:ext>
                </a:extLst>
              </p:cNvPr>
              <p:cNvSpPr/>
              <p:nvPr/>
            </p:nvSpPr>
            <p:spPr>
              <a:xfrm>
                <a:off x="666165" y="438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능동형 보안 </a:t>
                </a:r>
                <a:r>
                  <a:rPr lang="ko-KR" altLang="en-US" sz="750" dirty="0" err="1">
                    <a:latin typeface="맑은 고딕" panose="020B0503020000020004" pitchFamily="50" charset="-127"/>
                    <a:ea typeface="맑은 고딕" panose="020B0503020000020004" pitchFamily="50" charset="-127"/>
                  </a:rPr>
                  <a:t>아키텍쳐</a:t>
                </a:r>
                <a:endParaRPr lang="ko-KR" altLang="en-US" sz="750" dirty="0">
                  <a:latin typeface="맑은 고딕" panose="020B0503020000020004" pitchFamily="50" charset="-127"/>
                  <a:ea typeface="맑은 고딕" panose="020B0503020000020004" pitchFamily="50" charset="-127"/>
                </a:endParaRPr>
              </a:p>
            </p:txBody>
          </p:sp>
        </p:grpSp>
        <p:grpSp>
          <p:nvGrpSpPr>
            <p:cNvPr id="16" name="그룹 15">
              <a:extLst>
                <a:ext uri="{FF2B5EF4-FFF2-40B4-BE49-F238E27FC236}">
                  <a16:creationId xmlns:a16="http://schemas.microsoft.com/office/drawing/2014/main" id="{5192C932-9CE2-4A31-9B8C-366E6CE3320D}"/>
                </a:ext>
              </a:extLst>
            </p:cNvPr>
            <p:cNvGrpSpPr/>
            <p:nvPr/>
          </p:nvGrpSpPr>
          <p:grpSpPr>
            <a:xfrm>
              <a:off x="5840471" y="2031506"/>
              <a:ext cx="904315" cy="3587656"/>
              <a:chOff x="666165" y="1161597"/>
              <a:chExt cx="904315" cy="3587656"/>
            </a:xfrm>
          </p:grpSpPr>
          <p:sp>
            <p:nvSpPr>
              <p:cNvPr id="73" name="직사각형 72">
                <a:extLst>
                  <a:ext uri="{FF2B5EF4-FFF2-40B4-BE49-F238E27FC236}">
                    <a16:creationId xmlns:a16="http://schemas.microsoft.com/office/drawing/2014/main" id="{9DFE9968-374B-4A41-A215-E63C38832A24}"/>
                  </a:ext>
                </a:extLst>
              </p:cNvPr>
              <p:cNvSpPr/>
              <p:nvPr/>
            </p:nvSpPr>
            <p:spPr>
              <a:xfrm>
                <a:off x="670480" y="1161597"/>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분산 클라우드</a:t>
                </a:r>
              </a:p>
            </p:txBody>
          </p:sp>
          <p:sp>
            <p:nvSpPr>
              <p:cNvPr id="74" name="직사각형 73">
                <a:extLst>
                  <a:ext uri="{FF2B5EF4-FFF2-40B4-BE49-F238E27FC236}">
                    <a16:creationId xmlns:a16="http://schemas.microsoft.com/office/drawing/2014/main" id="{4E04C5E4-424F-46DA-AE98-79A78C006B78}"/>
                  </a:ext>
                </a:extLst>
              </p:cNvPr>
              <p:cNvSpPr/>
              <p:nvPr/>
            </p:nvSpPr>
            <p:spPr>
              <a:xfrm>
                <a:off x="670480" y="1521597"/>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다중 경험</a:t>
                </a:r>
              </a:p>
            </p:txBody>
          </p:sp>
          <p:sp>
            <p:nvSpPr>
              <p:cNvPr id="75" name="직사각형 74">
                <a:extLst>
                  <a:ext uri="{FF2B5EF4-FFF2-40B4-BE49-F238E27FC236}">
                    <a16:creationId xmlns:a16="http://schemas.microsoft.com/office/drawing/2014/main" id="{35F88856-CAAF-4610-968E-945DC3D523FC}"/>
                  </a:ext>
                </a:extLst>
              </p:cNvPr>
              <p:cNvSpPr/>
              <p:nvPr/>
            </p:nvSpPr>
            <p:spPr>
              <a:xfrm>
                <a:off x="670480" y="1875270"/>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인간 증강</a:t>
                </a:r>
              </a:p>
            </p:txBody>
          </p:sp>
          <p:sp>
            <p:nvSpPr>
              <p:cNvPr id="76" name="직사각형 75">
                <a:extLst>
                  <a:ext uri="{FF2B5EF4-FFF2-40B4-BE49-F238E27FC236}">
                    <a16:creationId xmlns:a16="http://schemas.microsoft.com/office/drawing/2014/main" id="{50BDA2C5-7BFC-433D-A370-6C68209EBA48}"/>
                  </a:ext>
                </a:extLst>
              </p:cNvPr>
              <p:cNvSpPr/>
              <p:nvPr/>
            </p:nvSpPr>
            <p:spPr>
              <a:xfrm>
                <a:off x="670480" y="2235270"/>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실용적 </a:t>
                </a:r>
                <a:r>
                  <a:rPr lang="en-US" altLang="ko-KR" sz="750" dirty="0">
                    <a:latin typeface="맑은 고딕" panose="020B0503020000020004" pitchFamily="50" charset="-127"/>
                    <a:ea typeface="맑은 고딕" panose="020B0503020000020004" pitchFamily="50" charset="-127"/>
                  </a:rPr>
                  <a:t>Blockchain</a:t>
                </a:r>
                <a:endParaRPr lang="ko-KR" altLang="en-US" sz="750" dirty="0">
                  <a:latin typeface="맑은 고딕" panose="020B0503020000020004" pitchFamily="50" charset="-127"/>
                  <a:ea typeface="맑은 고딕" panose="020B0503020000020004" pitchFamily="50" charset="-127"/>
                </a:endParaRPr>
              </a:p>
            </p:txBody>
          </p:sp>
          <p:sp>
            <p:nvSpPr>
              <p:cNvPr id="77" name="직사각형 76">
                <a:extLst>
                  <a:ext uri="{FF2B5EF4-FFF2-40B4-BE49-F238E27FC236}">
                    <a16:creationId xmlns:a16="http://schemas.microsoft.com/office/drawing/2014/main" id="{3937E8BC-B70D-43EA-BE5C-F132546AC22D}"/>
                  </a:ext>
                </a:extLst>
              </p:cNvPr>
              <p:cNvSpPr/>
              <p:nvPr/>
            </p:nvSpPr>
            <p:spPr>
              <a:xfrm>
                <a:off x="670480" y="2597538"/>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투명성 및 추적성</a:t>
                </a:r>
              </a:p>
            </p:txBody>
          </p:sp>
          <p:sp>
            <p:nvSpPr>
              <p:cNvPr id="78" name="직사각형 77">
                <a:extLst>
                  <a:ext uri="{FF2B5EF4-FFF2-40B4-BE49-F238E27FC236}">
                    <a16:creationId xmlns:a16="http://schemas.microsoft.com/office/drawing/2014/main" id="{B9007814-4C26-482F-8E5E-B71C97FA7A81}"/>
                  </a:ext>
                </a:extLst>
              </p:cNvPr>
              <p:cNvSpPr/>
              <p:nvPr/>
            </p:nvSpPr>
            <p:spPr>
              <a:xfrm>
                <a:off x="670480" y="2957538"/>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강화된 </a:t>
                </a:r>
                <a:r>
                  <a:rPr lang="ko-KR" altLang="en-US" sz="750" dirty="0" err="1">
                    <a:latin typeface="맑은 고딕" panose="020B0503020000020004" pitchFamily="50" charset="-127"/>
                    <a:ea typeface="맑은 고딕" panose="020B0503020000020004" pitchFamily="50" charset="-127"/>
                  </a:rPr>
                  <a:t>엣지</a:t>
                </a:r>
                <a:r>
                  <a:rPr lang="ko-KR" altLang="en-US" sz="750" dirty="0">
                    <a:latin typeface="맑은 고딕" panose="020B0503020000020004" pitchFamily="50" charset="-127"/>
                    <a:ea typeface="맑은 고딕" panose="020B0503020000020004" pitchFamily="50" charset="-127"/>
                  </a:rPr>
                  <a:t> 컴퓨팅</a:t>
                </a:r>
              </a:p>
            </p:txBody>
          </p:sp>
          <p:sp>
            <p:nvSpPr>
              <p:cNvPr id="79" name="직사각형 78">
                <a:extLst>
                  <a:ext uri="{FF2B5EF4-FFF2-40B4-BE49-F238E27FC236}">
                    <a16:creationId xmlns:a16="http://schemas.microsoft.com/office/drawing/2014/main" id="{4188F929-D070-493B-8D4E-E9DE8E3FF535}"/>
                  </a:ext>
                </a:extLst>
              </p:cNvPr>
              <p:cNvSpPr/>
              <p:nvPr/>
            </p:nvSpPr>
            <p:spPr>
              <a:xfrm>
                <a:off x="666165" y="330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초자동화</a:t>
                </a:r>
              </a:p>
            </p:txBody>
          </p:sp>
          <p:sp>
            <p:nvSpPr>
              <p:cNvPr id="80" name="직사각형 79">
                <a:extLst>
                  <a:ext uri="{FF2B5EF4-FFF2-40B4-BE49-F238E27FC236}">
                    <a16:creationId xmlns:a16="http://schemas.microsoft.com/office/drawing/2014/main" id="{7E16DC15-BB3B-4D33-841D-58C08F687AF0}"/>
                  </a:ext>
                </a:extLst>
              </p:cNvPr>
              <p:cNvSpPr/>
              <p:nvPr/>
            </p:nvSpPr>
            <p:spPr>
              <a:xfrm>
                <a:off x="666165" y="366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기술의 대중화</a:t>
                </a:r>
              </a:p>
            </p:txBody>
          </p:sp>
          <p:sp>
            <p:nvSpPr>
              <p:cNvPr id="81" name="직사각형 80">
                <a:extLst>
                  <a:ext uri="{FF2B5EF4-FFF2-40B4-BE49-F238E27FC236}">
                    <a16:creationId xmlns:a16="http://schemas.microsoft.com/office/drawing/2014/main" id="{408B30AF-C093-4A5B-AB3A-3C62649FD4C8}"/>
                  </a:ext>
                </a:extLst>
              </p:cNvPr>
              <p:cNvSpPr/>
              <p:nvPr/>
            </p:nvSpPr>
            <p:spPr>
              <a:xfrm>
                <a:off x="666165" y="402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자율 사물</a:t>
                </a:r>
              </a:p>
            </p:txBody>
          </p:sp>
          <p:sp>
            <p:nvSpPr>
              <p:cNvPr id="82" name="직사각형 81">
                <a:extLst>
                  <a:ext uri="{FF2B5EF4-FFF2-40B4-BE49-F238E27FC236}">
                    <a16:creationId xmlns:a16="http://schemas.microsoft.com/office/drawing/2014/main" id="{34D921C2-D8BA-43F2-899F-FF6DD6D7A943}"/>
                  </a:ext>
                </a:extLst>
              </p:cNvPr>
              <p:cNvSpPr/>
              <p:nvPr/>
            </p:nvSpPr>
            <p:spPr>
              <a:xfrm>
                <a:off x="666165" y="438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750" dirty="0">
                    <a:latin typeface="맑은 고딕" panose="020B0503020000020004" pitchFamily="50" charset="-127"/>
                    <a:ea typeface="맑은 고딕" panose="020B0503020000020004" pitchFamily="50" charset="-127"/>
                  </a:rPr>
                  <a:t>AI</a:t>
                </a:r>
                <a:r>
                  <a:rPr lang="ko-KR" altLang="en-US" sz="750" dirty="0">
                    <a:latin typeface="맑은 고딕" panose="020B0503020000020004" pitchFamily="50" charset="-127"/>
                    <a:ea typeface="맑은 고딕" panose="020B0503020000020004" pitchFamily="50" charset="-127"/>
                  </a:rPr>
                  <a:t> 보안</a:t>
                </a:r>
              </a:p>
            </p:txBody>
          </p:sp>
        </p:grpSp>
        <p:grpSp>
          <p:nvGrpSpPr>
            <p:cNvPr id="17" name="그룹 16">
              <a:extLst>
                <a:ext uri="{FF2B5EF4-FFF2-40B4-BE49-F238E27FC236}">
                  <a16:creationId xmlns:a16="http://schemas.microsoft.com/office/drawing/2014/main" id="{3C994B42-0ACF-4123-99CE-F9A16EEA1C75}"/>
                </a:ext>
              </a:extLst>
            </p:cNvPr>
            <p:cNvGrpSpPr/>
            <p:nvPr/>
          </p:nvGrpSpPr>
          <p:grpSpPr>
            <a:xfrm>
              <a:off x="4562330" y="2029393"/>
              <a:ext cx="904315" cy="3587656"/>
              <a:chOff x="666165" y="1161597"/>
              <a:chExt cx="904315" cy="3587656"/>
            </a:xfrm>
          </p:grpSpPr>
          <p:sp>
            <p:nvSpPr>
              <p:cNvPr id="63" name="직사각형 62">
                <a:extLst>
                  <a:ext uri="{FF2B5EF4-FFF2-40B4-BE49-F238E27FC236}">
                    <a16:creationId xmlns:a16="http://schemas.microsoft.com/office/drawing/2014/main" id="{9B8B409E-C342-4AD5-87F7-62445BF184EE}"/>
                  </a:ext>
                </a:extLst>
              </p:cNvPr>
              <p:cNvSpPr/>
              <p:nvPr/>
            </p:nvSpPr>
            <p:spPr>
              <a:xfrm>
                <a:off x="670480" y="1161597"/>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750" dirty="0">
                    <a:latin typeface="맑은 고딕" panose="020B0503020000020004" pitchFamily="50" charset="-127"/>
                    <a:ea typeface="맑은 고딕" panose="020B0503020000020004" pitchFamily="50" charset="-127"/>
                  </a:rPr>
                  <a:t>AI </a:t>
                </a:r>
                <a:r>
                  <a:rPr lang="ko-KR" altLang="en-US" sz="750" dirty="0">
                    <a:latin typeface="맑은 고딕" panose="020B0503020000020004" pitchFamily="50" charset="-127"/>
                    <a:ea typeface="맑은 고딕" panose="020B0503020000020004" pitchFamily="50" charset="-127"/>
                  </a:rPr>
                  <a:t>기반의 개발</a:t>
                </a:r>
              </a:p>
            </p:txBody>
          </p:sp>
          <p:sp>
            <p:nvSpPr>
              <p:cNvPr id="64" name="직사각형 63">
                <a:extLst>
                  <a:ext uri="{FF2B5EF4-FFF2-40B4-BE49-F238E27FC236}">
                    <a16:creationId xmlns:a16="http://schemas.microsoft.com/office/drawing/2014/main" id="{5C7517AD-1EB0-4EA4-B1D3-BA27E5BDAEDE}"/>
                  </a:ext>
                </a:extLst>
              </p:cNvPr>
              <p:cNvSpPr/>
              <p:nvPr/>
            </p:nvSpPr>
            <p:spPr>
              <a:xfrm>
                <a:off x="670480" y="1521597"/>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몰입 경험</a:t>
                </a:r>
              </a:p>
            </p:txBody>
          </p:sp>
          <p:sp>
            <p:nvSpPr>
              <p:cNvPr id="65" name="직사각형 64">
                <a:extLst>
                  <a:ext uri="{FF2B5EF4-FFF2-40B4-BE49-F238E27FC236}">
                    <a16:creationId xmlns:a16="http://schemas.microsoft.com/office/drawing/2014/main" id="{4010142B-A9ED-4249-A2B1-F3037869A104}"/>
                  </a:ext>
                </a:extLst>
              </p:cNvPr>
              <p:cNvSpPr/>
              <p:nvPr/>
            </p:nvSpPr>
            <p:spPr>
              <a:xfrm>
                <a:off x="670480" y="1875270"/>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750" dirty="0">
                    <a:latin typeface="맑은 고딕" panose="020B0503020000020004" pitchFamily="50" charset="-127"/>
                    <a:ea typeface="맑은 고딕" panose="020B0503020000020004" pitchFamily="50" charset="-127"/>
                  </a:rPr>
                  <a:t>Digital Twins</a:t>
                </a:r>
                <a:endParaRPr lang="ko-KR" altLang="en-US" sz="750" dirty="0">
                  <a:latin typeface="맑은 고딕" panose="020B0503020000020004" pitchFamily="50" charset="-127"/>
                  <a:ea typeface="맑은 고딕" panose="020B0503020000020004" pitchFamily="50" charset="-127"/>
                </a:endParaRPr>
              </a:p>
            </p:txBody>
          </p:sp>
          <p:sp>
            <p:nvSpPr>
              <p:cNvPr id="66" name="직사각형 65">
                <a:extLst>
                  <a:ext uri="{FF2B5EF4-FFF2-40B4-BE49-F238E27FC236}">
                    <a16:creationId xmlns:a16="http://schemas.microsoft.com/office/drawing/2014/main" id="{957F1E50-E374-4D47-ADA7-082402767A94}"/>
                  </a:ext>
                </a:extLst>
              </p:cNvPr>
              <p:cNvSpPr/>
              <p:nvPr/>
            </p:nvSpPr>
            <p:spPr>
              <a:xfrm>
                <a:off x="670480" y="2235270"/>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750" dirty="0">
                    <a:latin typeface="맑은 고딕" panose="020B0503020000020004" pitchFamily="50" charset="-127"/>
                    <a:ea typeface="맑은 고딕" panose="020B0503020000020004" pitchFamily="50" charset="-127"/>
                  </a:rPr>
                  <a:t>Blockchain</a:t>
                </a:r>
                <a:endParaRPr lang="ko-KR" altLang="en-US" sz="750" dirty="0">
                  <a:latin typeface="맑은 고딕" panose="020B0503020000020004" pitchFamily="50" charset="-127"/>
                  <a:ea typeface="맑은 고딕" panose="020B0503020000020004" pitchFamily="50" charset="-127"/>
                </a:endParaRPr>
              </a:p>
            </p:txBody>
          </p:sp>
          <p:sp>
            <p:nvSpPr>
              <p:cNvPr id="67" name="직사각형 66">
                <a:extLst>
                  <a:ext uri="{FF2B5EF4-FFF2-40B4-BE49-F238E27FC236}">
                    <a16:creationId xmlns:a16="http://schemas.microsoft.com/office/drawing/2014/main" id="{8B710E60-994F-41DD-98D4-A21EFC934ED2}"/>
                  </a:ext>
                </a:extLst>
              </p:cNvPr>
              <p:cNvSpPr/>
              <p:nvPr/>
            </p:nvSpPr>
            <p:spPr>
              <a:xfrm>
                <a:off x="670480" y="2597538"/>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강화된 </a:t>
                </a:r>
                <a:r>
                  <a:rPr lang="ko-KR" altLang="en-US" sz="750" dirty="0" err="1">
                    <a:latin typeface="맑은 고딕" panose="020B0503020000020004" pitchFamily="50" charset="-127"/>
                    <a:ea typeface="맑은 고딕" panose="020B0503020000020004" pitchFamily="50" charset="-127"/>
                  </a:rPr>
                  <a:t>엣지</a:t>
                </a:r>
                <a:r>
                  <a:rPr lang="ko-KR" altLang="en-US" sz="750" dirty="0">
                    <a:latin typeface="맑은 고딕" panose="020B0503020000020004" pitchFamily="50" charset="-127"/>
                    <a:ea typeface="맑은 고딕" panose="020B0503020000020004" pitchFamily="50" charset="-127"/>
                  </a:rPr>
                  <a:t> 컴퓨팅</a:t>
                </a:r>
              </a:p>
            </p:txBody>
          </p:sp>
          <p:sp>
            <p:nvSpPr>
              <p:cNvPr id="68" name="직사각형 67">
                <a:extLst>
                  <a:ext uri="{FF2B5EF4-FFF2-40B4-BE49-F238E27FC236}">
                    <a16:creationId xmlns:a16="http://schemas.microsoft.com/office/drawing/2014/main" id="{908D472E-B753-41B3-8C6B-A1F23016D74E}"/>
                  </a:ext>
                </a:extLst>
              </p:cNvPr>
              <p:cNvSpPr/>
              <p:nvPr/>
            </p:nvSpPr>
            <p:spPr>
              <a:xfrm>
                <a:off x="670480" y="2957538"/>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증강 분석</a:t>
                </a:r>
              </a:p>
            </p:txBody>
          </p:sp>
          <p:sp>
            <p:nvSpPr>
              <p:cNvPr id="69" name="직사각형 68">
                <a:extLst>
                  <a:ext uri="{FF2B5EF4-FFF2-40B4-BE49-F238E27FC236}">
                    <a16:creationId xmlns:a16="http://schemas.microsoft.com/office/drawing/2014/main" id="{2DB5F126-7DF3-41E1-B443-3E1B6B2343B5}"/>
                  </a:ext>
                </a:extLst>
              </p:cNvPr>
              <p:cNvSpPr/>
              <p:nvPr/>
            </p:nvSpPr>
            <p:spPr>
              <a:xfrm>
                <a:off x="666165" y="330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사물 자동화</a:t>
                </a:r>
              </a:p>
            </p:txBody>
          </p:sp>
          <p:sp>
            <p:nvSpPr>
              <p:cNvPr id="70" name="직사각형 69">
                <a:extLst>
                  <a:ext uri="{FF2B5EF4-FFF2-40B4-BE49-F238E27FC236}">
                    <a16:creationId xmlns:a16="http://schemas.microsoft.com/office/drawing/2014/main" id="{82E9955D-F110-4FC0-9C8E-B3F3DADF799E}"/>
                  </a:ext>
                </a:extLst>
              </p:cNvPr>
              <p:cNvSpPr/>
              <p:nvPr/>
            </p:nvSpPr>
            <p:spPr>
              <a:xfrm>
                <a:off x="666165" y="366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스마트 공간</a:t>
                </a:r>
              </a:p>
            </p:txBody>
          </p:sp>
          <p:sp>
            <p:nvSpPr>
              <p:cNvPr id="71" name="직사각형 70">
                <a:extLst>
                  <a:ext uri="{FF2B5EF4-FFF2-40B4-BE49-F238E27FC236}">
                    <a16:creationId xmlns:a16="http://schemas.microsoft.com/office/drawing/2014/main" id="{0E532F1B-02FC-4095-B205-FE5104F932BF}"/>
                  </a:ext>
                </a:extLst>
              </p:cNvPr>
              <p:cNvSpPr/>
              <p:nvPr/>
            </p:nvSpPr>
            <p:spPr>
              <a:xfrm>
                <a:off x="666165" y="402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디지털 윤리 및 개인정보보호</a:t>
                </a:r>
              </a:p>
            </p:txBody>
          </p:sp>
          <p:sp>
            <p:nvSpPr>
              <p:cNvPr id="72" name="직사각형 71">
                <a:extLst>
                  <a:ext uri="{FF2B5EF4-FFF2-40B4-BE49-F238E27FC236}">
                    <a16:creationId xmlns:a16="http://schemas.microsoft.com/office/drawing/2014/main" id="{1A814860-203A-4F6F-83EF-48702E743322}"/>
                  </a:ext>
                </a:extLst>
              </p:cNvPr>
              <p:cNvSpPr/>
              <p:nvPr/>
            </p:nvSpPr>
            <p:spPr>
              <a:xfrm>
                <a:off x="666165" y="438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양자 컴퓨팅</a:t>
                </a:r>
              </a:p>
            </p:txBody>
          </p:sp>
        </p:grpSp>
        <p:grpSp>
          <p:nvGrpSpPr>
            <p:cNvPr id="18" name="그룹 17">
              <a:extLst>
                <a:ext uri="{FF2B5EF4-FFF2-40B4-BE49-F238E27FC236}">
                  <a16:creationId xmlns:a16="http://schemas.microsoft.com/office/drawing/2014/main" id="{D43F3116-EC8C-4562-8923-25AD55674438}"/>
                </a:ext>
              </a:extLst>
            </p:cNvPr>
            <p:cNvGrpSpPr/>
            <p:nvPr/>
          </p:nvGrpSpPr>
          <p:grpSpPr>
            <a:xfrm>
              <a:off x="7118613" y="2031506"/>
              <a:ext cx="904315" cy="3587656"/>
              <a:chOff x="666165" y="1161597"/>
              <a:chExt cx="904315" cy="3587656"/>
            </a:xfrm>
          </p:grpSpPr>
          <p:sp>
            <p:nvSpPr>
              <p:cNvPr id="53" name="직사각형 52">
                <a:extLst>
                  <a:ext uri="{FF2B5EF4-FFF2-40B4-BE49-F238E27FC236}">
                    <a16:creationId xmlns:a16="http://schemas.microsoft.com/office/drawing/2014/main" id="{01344823-896F-4E08-95AA-884CA0E37695}"/>
                  </a:ext>
                </a:extLst>
              </p:cNvPr>
              <p:cNvSpPr/>
              <p:nvPr/>
            </p:nvSpPr>
            <p:spPr>
              <a:xfrm>
                <a:off x="670480" y="1161597"/>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분산 클라우드</a:t>
                </a:r>
              </a:p>
            </p:txBody>
          </p:sp>
          <p:sp>
            <p:nvSpPr>
              <p:cNvPr id="54" name="직사각형 53">
                <a:extLst>
                  <a:ext uri="{FF2B5EF4-FFF2-40B4-BE49-F238E27FC236}">
                    <a16:creationId xmlns:a16="http://schemas.microsoft.com/office/drawing/2014/main" id="{FA211666-86B2-4B1D-B23D-C370931DB613}"/>
                  </a:ext>
                </a:extLst>
              </p:cNvPr>
              <p:cNvSpPr/>
              <p:nvPr/>
            </p:nvSpPr>
            <p:spPr>
              <a:xfrm>
                <a:off x="670480" y="1521597"/>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총체적 경험</a:t>
                </a:r>
              </a:p>
            </p:txBody>
          </p:sp>
          <p:sp>
            <p:nvSpPr>
              <p:cNvPr id="55" name="직사각형 54">
                <a:extLst>
                  <a:ext uri="{FF2B5EF4-FFF2-40B4-BE49-F238E27FC236}">
                    <a16:creationId xmlns:a16="http://schemas.microsoft.com/office/drawing/2014/main" id="{1330F68C-5EE2-4D89-92AB-B6823B0826F6}"/>
                  </a:ext>
                </a:extLst>
              </p:cNvPr>
              <p:cNvSpPr/>
              <p:nvPr/>
            </p:nvSpPr>
            <p:spPr>
              <a:xfrm>
                <a:off x="670480" y="1875270"/>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750" dirty="0">
                    <a:latin typeface="맑은 고딕" panose="020B0503020000020004" pitchFamily="50" charset="-127"/>
                    <a:ea typeface="맑은 고딕" panose="020B0503020000020004" pitchFamily="50" charset="-127"/>
                  </a:rPr>
                  <a:t>AI engineering</a:t>
                </a:r>
                <a:endParaRPr lang="ko-KR" altLang="en-US" sz="750" dirty="0">
                  <a:latin typeface="맑은 고딕" panose="020B0503020000020004" pitchFamily="50" charset="-127"/>
                  <a:ea typeface="맑은 고딕" panose="020B0503020000020004" pitchFamily="50" charset="-127"/>
                </a:endParaRPr>
              </a:p>
            </p:txBody>
          </p:sp>
          <p:sp>
            <p:nvSpPr>
              <p:cNvPr id="56" name="직사각형 55">
                <a:extLst>
                  <a:ext uri="{FF2B5EF4-FFF2-40B4-BE49-F238E27FC236}">
                    <a16:creationId xmlns:a16="http://schemas.microsoft.com/office/drawing/2014/main" id="{AF78DA93-9DCD-4556-A479-2059F21EEFDB}"/>
                  </a:ext>
                </a:extLst>
              </p:cNvPr>
              <p:cNvSpPr/>
              <p:nvPr/>
            </p:nvSpPr>
            <p:spPr>
              <a:xfrm>
                <a:off x="670480" y="2235270"/>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행동인터넷</a:t>
                </a:r>
              </a:p>
            </p:txBody>
          </p:sp>
          <p:sp>
            <p:nvSpPr>
              <p:cNvPr id="57" name="직사각형 56">
                <a:extLst>
                  <a:ext uri="{FF2B5EF4-FFF2-40B4-BE49-F238E27FC236}">
                    <a16:creationId xmlns:a16="http://schemas.microsoft.com/office/drawing/2014/main" id="{074BEC03-FF59-4E09-AB33-BB278675B733}"/>
                  </a:ext>
                </a:extLst>
              </p:cNvPr>
              <p:cNvSpPr/>
              <p:nvPr/>
            </p:nvSpPr>
            <p:spPr>
              <a:xfrm>
                <a:off x="670480" y="2597538"/>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750" dirty="0">
                    <a:latin typeface="맑은 고딕" panose="020B0503020000020004" pitchFamily="50" charset="-127"/>
                    <a:ea typeface="맑은 고딕" panose="020B0503020000020004" pitchFamily="50" charset="-127"/>
                  </a:rPr>
                  <a:t>Anywhere operations</a:t>
                </a:r>
                <a:endParaRPr lang="ko-KR" altLang="en-US" sz="750" dirty="0">
                  <a:latin typeface="맑은 고딕" panose="020B0503020000020004" pitchFamily="50" charset="-127"/>
                  <a:ea typeface="맑은 고딕" panose="020B0503020000020004" pitchFamily="50" charset="-127"/>
                </a:endParaRPr>
              </a:p>
            </p:txBody>
          </p:sp>
          <p:sp>
            <p:nvSpPr>
              <p:cNvPr id="58" name="직사각형 57">
                <a:extLst>
                  <a:ext uri="{FF2B5EF4-FFF2-40B4-BE49-F238E27FC236}">
                    <a16:creationId xmlns:a16="http://schemas.microsoft.com/office/drawing/2014/main" id="{495F9935-9BB2-477A-AC38-0194779AD305}"/>
                  </a:ext>
                </a:extLst>
              </p:cNvPr>
              <p:cNvSpPr/>
              <p:nvPr/>
            </p:nvSpPr>
            <p:spPr>
              <a:xfrm>
                <a:off x="670480" y="2957538"/>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사이버보안 메시</a:t>
                </a:r>
              </a:p>
            </p:txBody>
          </p:sp>
          <p:sp>
            <p:nvSpPr>
              <p:cNvPr id="59" name="직사각형 58">
                <a:extLst>
                  <a:ext uri="{FF2B5EF4-FFF2-40B4-BE49-F238E27FC236}">
                    <a16:creationId xmlns:a16="http://schemas.microsoft.com/office/drawing/2014/main" id="{85193336-4E2C-4364-ADF6-E0BD86E9803A}"/>
                  </a:ext>
                </a:extLst>
              </p:cNvPr>
              <p:cNvSpPr/>
              <p:nvPr/>
            </p:nvSpPr>
            <p:spPr>
              <a:xfrm>
                <a:off x="666165" y="330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초자동화</a:t>
                </a:r>
              </a:p>
            </p:txBody>
          </p:sp>
          <p:sp>
            <p:nvSpPr>
              <p:cNvPr id="60" name="직사각형 59">
                <a:extLst>
                  <a:ext uri="{FF2B5EF4-FFF2-40B4-BE49-F238E27FC236}">
                    <a16:creationId xmlns:a16="http://schemas.microsoft.com/office/drawing/2014/main" id="{3EA4AB1D-8E2B-4EF9-A16D-835301415FB9}"/>
                  </a:ext>
                </a:extLst>
              </p:cNvPr>
              <p:cNvSpPr/>
              <p:nvPr/>
            </p:nvSpPr>
            <p:spPr>
              <a:xfrm>
                <a:off x="666165" y="366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개인정보보호 강화 컴퓨팅</a:t>
                </a:r>
              </a:p>
            </p:txBody>
          </p:sp>
          <p:sp>
            <p:nvSpPr>
              <p:cNvPr id="61" name="직사각형 60">
                <a:extLst>
                  <a:ext uri="{FF2B5EF4-FFF2-40B4-BE49-F238E27FC236}">
                    <a16:creationId xmlns:a16="http://schemas.microsoft.com/office/drawing/2014/main" id="{58577231-2111-420D-A336-6CAE83F9046F}"/>
                  </a:ext>
                </a:extLst>
              </p:cNvPr>
              <p:cNvSpPr/>
              <p:nvPr/>
            </p:nvSpPr>
            <p:spPr>
              <a:xfrm>
                <a:off x="666165" y="402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50" dirty="0">
                    <a:latin typeface="맑은 고딕" panose="020B0503020000020004" pitchFamily="50" charset="-127"/>
                    <a:ea typeface="맑은 고딕" panose="020B0503020000020004" pitchFamily="50" charset="-127"/>
                  </a:rPr>
                  <a:t>지능형 구성 가능한 비즈니스</a:t>
                </a:r>
              </a:p>
            </p:txBody>
          </p:sp>
          <p:sp>
            <p:nvSpPr>
              <p:cNvPr id="62" name="직사각형 61">
                <a:extLst>
                  <a:ext uri="{FF2B5EF4-FFF2-40B4-BE49-F238E27FC236}">
                    <a16:creationId xmlns:a16="http://schemas.microsoft.com/office/drawing/2014/main" id="{8E93D579-D3EA-4CAA-A4FA-FDFE42EC6BE2}"/>
                  </a:ext>
                </a:extLst>
              </p:cNvPr>
              <p:cNvSpPr/>
              <p:nvPr/>
            </p:nvSpPr>
            <p:spPr>
              <a:xfrm>
                <a:off x="666165" y="4389253"/>
                <a:ext cx="900000" cy="3600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750" dirty="0">
                  <a:latin typeface="맑은 고딕" panose="020B0503020000020004" pitchFamily="50" charset="-127"/>
                  <a:ea typeface="맑은 고딕" panose="020B0503020000020004" pitchFamily="50" charset="-127"/>
                </a:endParaRPr>
              </a:p>
            </p:txBody>
          </p:sp>
        </p:grpSp>
        <p:cxnSp>
          <p:nvCxnSpPr>
            <p:cNvPr id="19" name="직선 화살표 연결선 18">
              <a:extLst>
                <a:ext uri="{FF2B5EF4-FFF2-40B4-BE49-F238E27FC236}">
                  <a16:creationId xmlns:a16="http://schemas.microsoft.com/office/drawing/2014/main" id="{8BDB1699-73C7-433A-A697-4DE60408E8E4}"/>
                </a:ext>
              </a:extLst>
            </p:cNvPr>
            <p:cNvCxnSpPr>
              <a:stCxn id="111" idx="3"/>
              <a:endCxn id="91" idx="1"/>
            </p:cNvCxnSpPr>
            <p:nvPr/>
          </p:nvCxnSpPr>
          <p:spPr>
            <a:xfrm>
              <a:off x="1643772" y="5077049"/>
              <a:ext cx="4140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직선 화살표 연결선 19">
              <a:extLst>
                <a:ext uri="{FF2B5EF4-FFF2-40B4-BE49-F238E27FC236}">
                  <a16:creationId xmlns:a16="http://schemas.microsoft.com/office/drawing/2014/main" id="{80364A4A-6650-4E32-A8C7-9EA863A482B4}"/>
                </a:ext>
              </a:extLst>
            </p:cNvPr>
            <p:cNvCxnSpPr>
              <a:stCxn id="103" idx="3"/>
              <a:endCxn id="83" idx="1"/>
            </p:cNvCxnSpPr>
            <p:nvPr/>
          </p:nvCxnSpPr>
          <p:spPr>
            <a:xfrm>
              <a:off x="1642187" y="2209393"/>
              <a:ext cx="4199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연결선: 꺾임 251">
              <a:extLst>
                <a:ext uri="{FF2B5EF4-FFF2-40B4-BE49-F238E27FC236}">
                  <a16:creationId xmlns:a16="http://schemas.microsoft.com/office/drawing/2014/main" id="{186F7E14-E346-4522-A4EB-92F146DDAD00}"/>
                </a:ext>
              </a:extLst>
            </p:cNvPr>
            <p:cNvCxnSpPr>
              <a:stCxn id="104" idx="3"/>
              <a:endCxn id="85" idx="1"/>
            </p:cNvCxnSpPr>
            <p:nvPr/>
          </p:nvCxnSpPr>
          <p:spPr>
            <a:xfrm>
              <a:off x="1642187" y="2569394"/>
              <a:ext cx="419980" cy="35367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2" name="직선 화살표 연결선 21">
              <a:extLst>
                <a:ext uri="{FF2B5EF4-FFF2-40B4-BE49-F238E27FC236}">
                  <a16:creationId xmlns:a16="http://schemas.microsoft.com/office/drawing/2014/main" id="{2D134387-A7B7-4999-ACCC-D3808011092A}"/>
                </a:ext>
              </a:extLst>
            </p:cNvPr>
            <p:cNvCxnSpPr>
              <a:stCxn id="105" idx="3"/>
              <a:endCxn id="85" idx="1"/>
            </p:cNvCxnSpPr>
            <p:nvPr/>
          </p:nvCxnSpPr>
          <p:spPr>
            <a:xfrm>
              <a:off x="1642187" y="2923066"/>
              <a:ext cx="4199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연결선: 꺾임 33">
              <a:extLst>
                <a:ext uri="{FF2B5EF4-FFF2-40B4-BE49-F238E27FC236}">
                  <a16:creationId xmlns:a16="http://schemas.microsoft.com/office/drawing/2014/main" id="{8A8C126C-98C1-4473-99EB-B33B9B1CE800}"/>
                </a:ext>
              </a:extLst>
            </p:cNvPr>
            <p:cNvCxnSpPr>
              <a:stCxn id="106" idx="3"/>
              <a:endCxn id="85" idx="1"/>
            </p:cNvCxnSpPr>
            <p:nvPr/>
          </p:nvCxnSpPr>
          <p:spPr>
            <a:xfrm flipV="1">
              <a:off x="1642187" y="2923066"/>
              <a:ext cx="419980" cy="3600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4" name="직선 화살표 연결선 23">
              <a:extLst>
                <a:ext uri="{FF2B5EF4-FFF2-40B4-BE49-F238E27FC236}">
                  <a16:creationId xmlns:a16="http://schemas.microsoft.com/office/drawing/2014/main" id="{F73B9BC3-912A-478E-AA7F-2A3CB1191E1F}"/>
                </a:ext>
              </a:extLst>
            </p:cNvPr>
            <p:cNvCxnSpPr>
              <a:stCxn id="108" idx="3"/>
              <a:endCxn id="88" idx="1"/>
            </p:cNvCxnSpPr>
            <p:nvPr/>
          </p:nvCxnSpPr>
          <p:spPr>
            <a:xfrm>
              <a:off x="1642187" y="4005334"/>
              <a:ext cx="4199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연결선: 꺾임 39">
              <a:extLst>
                <a:ext uri="{FF2B5EF4-FFF2-40B4-BE49-F238E27FC236}">
                  <a16:creationId xmlns:a16="http://schemas.microsoft.com/office/drawing/2014/main" id="{C7A92024-63F8-4F03-A69C-25683F5B9B06}"/>
                </a:ext>
              </a:extLst>
            </p:cNvPr>
            <p:cNvCxnSpPr>
              <a:stCxn id="108" idx="3"/>
              <a:endCxn id="89" idx="1"/>
            </p:cNvCxnSpPr>
            <p:nvPr/>
          </p:nvCxnSpPr>
          <p:spPr>
            <a:xfrm>
              <a:off x="1642188" y="4005335"/>
              <a:ext cx="415665" cy="35171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6" name="직선 화살표 연결선 25">
              <a:extLst>
                <a:ext uri="{FF2B5EF4-FFF2-40B4-BE49-F238E27FC236}">
                  <a16:creationId xmlns:a16="http://schemas.microsoft.com/office/drawing/2014/main" id="{30487BEE-D7EC-492D-ADDC-6600A1EC4602}"/>
                </a:ext>
              </a:extLst>
            </p:cNvPr>
            <p:cNvCxnSpPr>
              <a:stCxn id="112" idx="3"/>
              <a:endCxn id="92" idx="1"/>
            </p:cNvCxnSpPr>
            <p:nvPr/>
          </p:nvCxnSpPr>
          <p:spPr>
            <a:xfrm>
              <a:off x="1643772" y="5437049"/>
              <a:ext cx="4140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직선 화살표 연결선 26">
              <a:extLst>
                <a:ext uri="{FF2B5EF4-FFF2-40B4-BE49-F238E27FC236}">
                  <a16:creationId xmlns:a16="http://schemas.microsoft.com/office/drawing/2014/main" id="{7FCD854A-9069-4675-930A-4B3FCCF2F813}"/>
                </a:ext>
              </a:extLst>
            </p:cNvPr>
            <p:cNvCxnSpPr>
              <a:endCxn id="93" idx="1"/>
            </p:cNvCxnSpPr>
            <p:nvPr/>
          </p:nvCxnSpPr>
          <p:spPr>
            <a:xfrm>
              <a:off x="2957852" y="2209394"/>
              <a:ext cx="332808" cy="2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직선 화살표 연결선 27">
              <a:extLst>
                <a:ext uri="{FF2B5EF4-FFF2-40B4-BE49-F238E27FC236}">
                  <a16:creationId xmlns:a16="http://schemas.microsoft.com/office/drawing/2014/main" id="{13A42532-C7C0-46D6-8AB3-2969860A65AD}"/>
                </a:ext>
              </a:extLst>
            </p:cNvPr>
            <p:cNvCxnSpPr>
              <a:stCxn id="84" idx="3"/>
              <a:endCxn id="94" idx="1"/>
            </p:cNvCxnSpPr>
            <p:nvPr/>
          </p:nvCxnSpPr>
          <p:spPr>
            <a:xfrm>
              <a:off x="2962168" y="2569394"/>
              <a:ext cx="328493" cy="2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직선 화살표 연결선 28">
              <a:extLst>
                <a:ext uri="{FF2B5EF4-FFF2-40B4-BE49-F238E27FC236}">
                  <a16:creationId xmlns:a16="http://schemas.microsoft.com/office/drawing/2014/main" id="{4B5B130E-0D2C-49F1-A92E-9BA77206F075}"/>
                </a:ext>
              </a:extLst>
            </p:cNvPr>
            <p:cNvCxnSpPr>
              <a:stCxn id="86" idx="3"/>
              <a:endCxn id="96" idx="1"/>
            </p:cNvCxnSpPr>
            <p:nvPr/>
          </p:nvCxnSpPr>
          <p:spPr>
            <a:xfrm>
              <a:off x="2962168" y="3283067"/>
              <a:ext cx="328493" cy="2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직선 화살표 연결선 29">
              <a:extLst>
                <a:ext uri="{FF2B5EF4-FFF2-40B4-BE49-F238E27FC236}">
                  <a16:creationId xmlns:a16="http://schemas.microsoft.com/office/drawing/2014/main" id="{4C64D913-A536-4DCE-93AE-49D496347CBD}"/>
                </a:ext>
              </a:extLst>
            </p:cNvPr>
            <p:cNvCxnSpPr>
              <a:stCxn id="88" idx="3"/>
              <a:endCxn id="98" idx="1"/>
            </p:cNvCxnSpPr>
            <p:nvPr/>
          </p:nvCxnSpPr>
          <p:spPr>
            <a:xfrm>
              <a:off x="2962168" y="4005335"/>
              <a:ext cx="328493" cy="2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직선 화살표 연결선 30">
              <a:extLst>
                <a:ext uri="{FF2B5EF4-FFF2-40B4-BE49-F238E27FC236}">
                  <a16:creationId xmlns:a16="http://schemas.microsoft.com/office/drawing/2014/main" id="{D049CAA7-CA30-49BC-8F2D-68CF5532A7A1}"/>
                </a:ext>
              </a:extLst>
            </p:cNvPr>
            <p:cNvCxnSpPr>
              <a:stCxn id="89" idx="3"/>
              <a:endCxn id="99" idx="1"/>
            </p:cNvCxnSpPr>
            <p:nvPr/>
          </p:nvCxnSpPr>
          <p:spPr>
            <a:xfrm>
              <a:off x="2957853" y="4357050"/>
              <a:ext cx="328493" cy="2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연결선: 꺾임 56">
              <a:extLst>
                <a:ext uri="{FF2B5EF4-FFF2-40B4-BE49-F238E27FC236}">
                  <a16:creationId xmlns:a16="http://schemas.microsoft.com/office/drawing/2014/main" id="{BC240BB5-6EEC-4A18-88DE-FD8D08BE463E}"/>
                </a:ext>
              </a:extLst>
            </p:cNvPr>
            <p:cNvCxnSpPr>
              <a:stCxn id="87" idx="3"/>
              <a:endCxn id="95" idx="1"/>
            </p:cNvCxnSpPr>
            <p:nvPr/>
          </p:nvCxnSpPr>
          <p:spPr>
            <a:xfrm flipV="1">
              <a:off x="2962168" y="2925180"/>
              <a:ext cx="328493" cy="7201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3" name="직선 화살표 연결선 32">
              <a:extLst>
                <a:ext uri="{FF2B5EF4-FFF2-40B4-BE49-F238E27FC236}">
                  <a16:creationId xmlns:a16="http://schemas.microsoft.com/office/drawing/2014/main" id="{A4F14BC5-8201-4CA8-A25E-D65FEE58DB3C}"/>
                </a:ext>
              </a:extLst>
            </p:cNvPr>
            <p:cNvCxnSpPr>
              <a:stCxn id="90" idx="3"/>
              <a:endCxn id="100" idx="1"/>
            </p:cNvCxnSpPr>
            <p:nvPr/>
          </p:nvCxnSpPr>
          <p:spPr>
            <a:xfrm>
              <a:off x="2957853" y="4717050"/>
              <a:ext cx="328493" cy="2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직선 화살표 연결선 33">
              <a:extLst>
                <a:ext uri="{FF2B5EF4-FFF2-40B4-BE49-F238E27FC236}">
                  <a16:creationId xmlns:a16="http://schemas.microsoft.com/office/drawing/2014/main" id="{5301794F-ADA4-46A9-BC84-202DE085F82F}"/>
                </a:ext>
              </a:extLst>
            </p:cNvPr>
            <p:cNvCxnSpPr>
              <a:stCxn id="92" idx="3"/>
              <a:endCxn id="102" idx="1"/>
            </p:cNvCxnSpPr>
            <p:nvPr/>
          </p:nvCxnSpPr>
          <p:spPr>
            <a:xfrm>
              <a:off x="2957853" y="5437050"/>
              <a:ext cx="328493" cy="2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직선 화살표 연결선 34">
              <a:extLst>
                <a:ext uri="{FF2B5EF4-FFF2-40B4-BE49-F238E27FC236}">
                  <a16:creationId xmlns:a16="http://schemas.microsoft.com/office/drawing/2014/main" id="{AFE4E32B-6B1A-48B8-80E0-4CE134B1D350}"/>
                </a:ext>
              </a:extLst>
            </p:cNvPr>
            <p:cNvCxnSpPr>
              <a:stCxn id="93" idx="3"/>
              <a:endCxn id="63" idx="1"/>
            </p:cNvCxnSpPr>
            <p:nvPr/>
          </p:nvCxnSpPr>
          <p:spPr>
            <a:xfrm flipV="1">
              <a:off x="4190660" y="2209394"/>
              <a:ext cx="375984" cy="2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직선 화살표 연결선 35">
              <a:extLst>
                <a:ext uri="{FF2B5EF4-FFF2-40B4-BE49-F238E27FC236}">
                  <a16:creationId xmlns:a16="http://schemas.microsoft.com/office/drawing/2014/main" id="{27798432-7842-49B4-99B5-06000078F012}"/>
                </a:ext>
              </a:extLst>
            </p:cNvPr>
            <p:cNvCxnSpPr>
              <a:stCxn id="94" idx="3"/>
              <a:endCxn id="64" idx="1"/>
            </p:cNvCxnSpPr>
            <p:nvPr/>
          </p:nvCxnSpPr>
          <p:spPr>
            <a:xfrm flipV="1">
              <a:off x="4190660" y="2569394"/>
              <a:ext cx="375984" cy="2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직선 화살표 연결선 36">
              <a:extLst>
                <a:ext uri="{FF2B5EF4-FFF2-40B4-BE49-F238E27FC236}">
                  <a16:creationId xmlns:a16="http://schemas.microsoft.com/office/drawing/2014/main" id="{6BE89041-F4F0-4960-A72B-FDD2A165D6EE}"/>
                </a:ext>
              </a:extLst>
            </p:cNvPr>
            <p:cNvCxnSpPr>
              <a:stCxn id="95" idx="3"/>
              <a:endCxn id="65" idx="1"/>
            </p:cNvCxnSpPr>
            <p:nvPr/>
          </p:nvCxnSpPr>
          <p:spPr>
            <a:xfrm flipV="1">
              <a:off x="4190660" y="2923067"/>
              <a:ext cx="375984" cy="2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직선 화살표 연결선 37">
              <a:extLst>
                <a:ext uri="{FF2B5EF4-FFF2-40B4-BE49-F238E27FC236}">
                  <a16:creationId xmlns:a16="http://schemas.microsoft.com/office/drawing/2014/main" id="{64AAC263-6F14-472B-8F87-42D84C49E833}"/>
                </a:ext>
              </a:extLst>
            </p:cNvPr>
            <p:cNvCxnSpPr>
              <a:stCxn id="97" idx="3"/>
              <a:endCxn id="67" idx="1"/>
            </p:cNvCxnSpPr>
            <p:nvPr/>
          </p:nvCxnSpPr>
          <p:spPr>
            <a:xfrm flipV="1">
              <a:off x="4190660" y="3645335"/>
              <a:ext cx="375984" cy="2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직선 화살표 연결선 38">
              <a:extLst>
                <a:ext uri="{FF2B5EF4-FFF2-40B4-BE49-F238E27FC236}">
                  <a16:creationId xmlns:a16="http://schemas.microsoft.com/office/drawing/2014/main" id="{B0269B67-EFAD-4959-AC4A-4A3618D65287}"/>
                </a:ext>
              </a:extLst>
            </p:cNvPr>
            <p:cNvCxnSpPr>
              <a:stCxn id="96" idx="3"/>
              <a:endCxn id="66" idx="1"/>
            </p:cNvCxnSpPr>
            <p:nvPr/>
          </p:nvCxnSpPr>
          <p:spPr>
            <a:xfrm flipV="1">
              <a:off x="4190660" y="3283067"/>
              <a:ext cx="375984" cy="2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연결선: 꺾임 279">
              <a:extLst>
                <a:ext uri="{FF2B5EF4-FFF2-40B4-BE49-F238E27FC236}">
                  <a16:creationId xmlns:a16="http://schemas.microsoft.com/office/drawing/2014/main" id="{E7F5D86D-220C-4FBD-A9AA-F51819DD048B}"/>
                </a:ext>
              </a:extLst>
            </p:cNvPr>
            <p:cNvCxnSpPr>
              <a:stCxn id="100" idx="3"/>
              <a:endCxn id="64" idx="1"/>
            </p:cNvCxnSpPr>
            <p:nvPr/>
          </p:nvCxnSpPr>
          <p:spPr>
            <a:xfrm flipV="1">
              <a:off x="4186346" y="2569394"/>
              <a:ext cx="380299" cy="214976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1" name="직선 화살표 연결선 40">
              <a:extLst>
                <a:ext uri="{FF2B5EF4-FFF2-40B4-BE49-F238E27FC236}">
                  <a16:creationId xmlns:a16="http://schemas.microsoft.com/office/drawing/2014/main" id="{E509FEEA-7B1C-4E52-AEE4-8C1B52975E8B}"/>
                </a:ext>
              </a:extLst>
            </p:cNvPr>
            <p:cNvCxnSpPr>
              <a:stCxn id="99" idx="3"/>
              <a:endCxn id="69" idx="1"/>
            </p:cNvCxnSpPr>
            <p:nvPr/>
          </p:nvCxnSpPr>
          <p:spPr>
            <a:xfrm flipV="1">
              <a:off x="4186345" y="4357050"/>
              <a:ext cx="375984" cy="2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연결선: 꺾임 283">
              <a:extLst>
                <a:ext uri="{FF2B5EF4-FFF2-40B4-BE49-F238E27FC236}">
                  <a16:creationId xmlns:a16="http://schemas.microsoft.com/office/drawing/2014/main" id="{CA4C9C7C-3DB0-4C78-B921-2BA8ABF00A15}"/>
                </a:ext>
              </a:extLst>
            </p:cNvPr>
            <p:cNvCxnSpPr>
              <a:stCxn id="102" idx="3"/>
              <a:endCxn id="71" idx="1"/>
            </p:cNvCxnSpPr>
            <p:nvPr/>
          </p:nvCxnSpPr>
          <p:spPr>
            <a:xfrm flipV="1">
              <a:off x="4186345" y="5077050"/>
              <a:ext cx="375984" cy="36211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연결선: 꺾임 285">
              <a:extLst>
                <a:ext uri="{FF2B5EF4-FFF2-40B4-BE49-F238E27FC236}">
                  <a16:creationId xmlns:a16="http://schemas.microsoft.com/office/drawing/2014/main" id="{F46AAA89-1900-4B2F-A390-88D39E104542}"/>
                </a:ext>
              </a:extLst>
            </p:cNvPr>
            <p:cNvCxnSpPr>
              <a:stCxn id="71" idx="3"/>
            </p:cNvCxnSpPr>
            <p:nvPr/>
          </p:nvCxnSpPr>
          <p:spPr>
            <a:xfrm>
              <a:off x="5462330" y="5077049"/>
              <a:ext cx="371669" cy="34645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4" name="직선 화살표 연결선 43">
              <a:extLst>
                <a:ext uri="{FF2B5EF4-FFF2-40B4-BE49-F238E27FC236}">
                  <a16:creationId xmlns:a16="http://schemas.microsoft.com/office/drawing/2014/main" id="{4E12EC43-C8ED-4407-95FB-B44E5408B208}"/>
                </a:ext>
              </a:extLst>
            </p:cNvPr>
            <p:cNvCxnSpPr>
              <a:stCxn id="64" idx="3"/>
              <a:endCxn id="74" idx="1"/>
            </p:cNvCxnSpPr>
            <p:nvPr/>
          </p:nvCxnSpPr>
          <p:spPr>
            <a:xfrm>
              <a:off x="5466645" y="2569394"/>
              <a:ext cx="378141" cy="2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직선 화살표 연결선 44">
              <a:extLst>
                <a:ext uri="{FF2B5EF4-FFF2-40B4-BE49-F238E27FC236}">
                  <a16:creationId xmlns:a16="http://schemas.microsoft.com/office/drawing/2014/main" id="{1FAD1AAC-478E-43C3-BCD7-94A287350841}"/>
                </a:ext>
              </a:extLst>
            </p:cNvPr>
            <p:cNvCxnSpPr>
              <a:stCxn id="66" idx="3"/>
              <a:endCxn id="76" idx="1"/>
            </p:cNvCxnSpPr>
            <p:nvPr/>
          </p:nvCxnSpPr>
          <p:spPr>
            <a:xfrm>
              <a:off x="5466645" y="3283067"/>
              <a:ext cx="378141" cy="2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연결선: 꺾임 294">
              <a:extLst>
                <a:ext uri="{FF2B5EF4-FFF2-40B4-BE49-F238E27FC236}">
                  <a16:creationId xmlns:a16="http://schemas.microsoft.com/office/drawing/2014/main" id="{5901BE43-EEFC-4437-A810-56F7159714EF}"/>
                </a:ext>
              </a:extLst>
            </p:cNvPr>
            <p:cNvCxnSpPr>
              <a:stCxn id="67" idx="3"/>
              <a:endCxn id="78" idx="1"/>
            </p:cNvCxnSpPr>
            <p:nvPr/>
          </p:nvCxnSpPr>
          <p:spPr>
            <a:xfrm>
              <a:off x="5466645" y="3645335"/>
              <a:ext cx="378141" cy="36211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7" name="직선 화살표 연결선 46">
              <a:extLst>
                <a:ext uri="{FF2B5EF4-FFF2-40B4-BE49-F238E27FC236}">
                  <a16:creationId xmlns:a16="http://schemas.microsoft.com/office/drawing/2014/main" id="{E11EFA79-77FE-4361-ABE4-3655B83C441A}"/>
                </a:ext>
              </a:extLst>
            </p:cNvPr>
            <p:cNvCxnSpPr>
              <a:stCxn id="69" idx="3"/>
              <a:endCxn id="79" idx="1"/>
            </p:cNvCxnSpPr>
            <p:nvPr/>
          </p:nvCxnSpPr>
          <p:spPr>
            <a:xfrm>
              <a:off x="5462330" y="4357050"/>
              <a:ext cx="378141" cy="2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직선 화살표 연결선 47">
              <a:extLst>
                <a:ext uri="{FF2B5EF4-FFF2-40B4-BE49-F238E27FC236}">
                  <a16:creationId xmlns:a16="http://schemas.microsoft.com/office/drawing/2014/main" id="{50D2E45D-4CFC-4CE7-9B69-94BB199BAF83}"/>
                </a:ext>
              </a:extLst>
            </p:cNvPr>
            <p:cNvCxnSpPr>
              <a:stCxn id="73" idx="3"/>
              <a:endCxn id="53" idx="1"/>
            </p:cNvCxnSpPr>
            <p:nvPr/>
          </p:nvCxnSpPr>
          <p:spPr>
            <a:xfrm>
              <a:off x="6744785" y="2211506"/>
              <a:ext cx="3781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직선 화살표 연결선 48">
              <a:extLst>
                <a:ext uri="{FF2B5EF4-FFF2-40B4-BE49-F238E27FC236}">
                  <a16:creationId xmlns:a16="http://schemas.microsoft.com/office/drawing/2014/main" id="{EF44F300-2747-42E4-806E-44D28F9BA441}"/>
                </a:ext>
              </a:extLst>
            </p:cNvPr>
            <p:cNvCxnSpPr>
              <a:stCxn id="74" idx="3"/>
              <a:endCxn id="54" idx="1"/>
            </p:cNvCxnSpPr>
            <p:nvPr/>
          </p:nvCxnSpPr>
          <p:spPr>
            <a:xfrm>
              <a:off x="6744785" y="2571506"/>
              <a:ext cx="3781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연결선: 꺾임 302">
              <a:extLst>
                <a:ext uri="{FF2B5EF4-FFF2-40B4-BE49-F238E27FC236}">
                  <a16:creationId xmlns:a16="http://schemas.microsoft.com/office/drawing/2014/main" id="{5EC787E8-ADAC-4575-B2BE-1484F389C6C9}"/>
                </a:ext>
              </a:extLst>
            </p:cNvPr>
            <p:cNvCxnSpPr>
              <a:stCxn id="82" idx="3"/>
              <a:endCxn id="60" idx="1"/>
            </p:cNvCxnSpPr>
            <p:nvPr/>
          </p:nvCxnSpPr>
          <p:spPr>
            <a:xfrm flipV="1">
              <a:off x="6740470" y="4719162"/>
              <a:ext cx="378142" cy="7200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1" name="직선 화살표 연결선 50">
              <a:extLst>
                <a:ext uri="{FF2B5EF4-FFF2-40B4-BE49-F238E27FC236}">
                  <a16:creationId xmlns:a16="http://schemas.microsoft.com/office/drawing/2014/main" id="{802720A8-7F83-44AB-B96A-47583298EBEC}"/>
                </a:ext>
              </a:extLst>
            </p:cNvPr>
            <p:cNvCxnSpPr>
              <a:stCxn id="79" idx="3"/>
              <a:endCxn id="59" idx="1"/>
            </p:cNvCxnSpPr>
            <p:nvPr/>
          </p:nvCxnSpPr>
          <p:spPr>
            <a:xfrm>
              <a:off x="6740470" y="4359162"/>
              <a:ext cx="3781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연결선: 꺾임 310">
              <a:extLst>
                <a:ext uri="{FF2B5EF4-FFF2-40B4-BE49-F238E27FC236}">
                  <a16:creationId xmlns:a16="http://schemas.microsoft.com/office/drawing/2014/main" id="{7D214BD6-78C4-4E6A-BB7B-1F73E52655C8}"/>
                </a:ext>
              </a:extLst>
            </p:cNvPr>
            <p:cNvCxnSpPr>
              <a:stCxn id="75" idx="3"/>
              <a:endCxn id="56" idx="1"/>
            </p:cNvCxnSpPr>
            <p:nvPr/>
          </p:nvCxnSpPr>
          <p:spPr>
            <a:xfrm>
              <a:off x="6744785" y="2925179"/>
              <a:ext cx="378142" cy="3600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62593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43000">
              <a:srgbClr val="7030A0"/>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54887" y="544221"/>
            <a:ext cx="9047884" cy="6385513"/>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prstClr val="white"/>
                </a:solidFill>
              </a:endParaRPr>
            </a:p>
          </p:txBody>
        </p:sp>
      </p:grpSp>
      <p:sp>
        <p:nvSpPr>
          <p:cNvPr id="9" name="직사각형 8"/>
          <p:cNvSpPr/>
          <p:nvPr/>
        </p:nvSpPr>
        <p:spPr>
          <a:xfrm>
            <a:off x="134687" y="128723"/>
            <a:ext cx="5930888" cy="415498"/>
          </a:xfrm>
          <a:prstGeom prst="rect">
            <a:avLst/>
          </a:prstGeom>
        </p:spPr>
        <p:txBody>
          <a:bodyPr wrap="square">
            <a:spAutoFit/>
          </a:bodyPr>
          <a:lstStyle/>
          <a:p>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4. Gartner Trends</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Analysis (2016 ~ 2021)</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endParaRPr lang="en-US" altLang="ko-KR" sz="27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endParaRPr>
          </a:p>
        </p:txBody>
      </p:sp>
      <p:grpSp>
        <p:nvGrpSpPr>
          <p:cNvPr id="125" name="그룹 124">
            <a:extLst>
              <a:ext uri="{FF2B5EF4-FFF2-40B4-BE49-F238E27FC236}">
                <a16:creationId xmlns:a16="http://schemas.microsoft.com/office/drawing/2014/main" id="{B52C54DC-92D7-4561-B0B1-A86D2273A1FD}"/>
              </a:ext>
            </a:extLst>
          </p:cNvPr>
          <p:cNvGrpSpPr/>
          <p:nvPr/>
        </p:nvGrpSpPr>
        <p:grpSpPr>
          <a:xfrm>
            <a:off x="385232" y="1621271"/>
            <a:ext cx="8466992" cy="3532348"/>
            <a:chOff x="98585" y="1013472"/>
            <a:chExt cx="8946830" cy="3532348"/>
          </a:xfrm>
        </p:grpSpPr>
        <p:sp>
          <p:nvSpPr>
            <p:cNvPr id="126" name="Text Box 8">
              <a:extLst>
                <a:ext uri="{FF2B5EF4-FFF2-40B4-BE49-F238E27FC236}">
                  <a16:creationId xmlns:a16="http://schemas.microsoft.com/office/drawing/2014/main" id="{FA2ECC11-7FC6-421B-9B67-4410F045A014}"/>
                </a:ext>
              </a:extLst>
            </p:cNvPr>
            <p:cNvSpPr txBox="1">
              <a:spLocks noChangeArrowheads="1"/>
            </p:cNvSpPr>
            <p:nvPr/>
          </p:nvSpPr>
          <p:spPr bwMode="auto">
            <a:xfrm rot="16200000">
              <a:off x="945869" y="3640310"/>
              <a:ext cx="1441687" cy="369332"/>
            </a:xfrm>
            <a:prstGeom prst="rect">
              <a:avLst/>
            </a:prstGeom>
            <a:noFill/>
            <a:ln w="9525">
              <a:noFill/>
              <a:miter lim="800000"/>
              <a:headEnd/>
              <a:tailEnd/>
            </a:ln>
            <a:effectLst/>
          </p:spPr>
          <p:txBody>
            <a:bodyPr wrap="square" anchor="ctr">
              <a:spAutoFit/>
            </a:bodyPr>
            <a:lstStyle/>
            <a:p>
              <a:pPr algn="r">
                <a:defRPr/>
              </a:pPr>
              <a:r>
                <a:rPr lang="en-US" altLang="ko-KR" sz="1800" b="1" dirty="0">
                  <a:solidFill>
                    <a:srgbClr val="FBB821"/>
                  </a:solidFill>
                  <a:latin typeface="맑은 고딕" panose="020B0503020000020004" pitchFamily="50" charset="-127"/>
                  <a:ea typeface="맑은 고딕" pitchFamily="50" charset="-127"/>
                </a:rPr>
                <a:t>2017</a:t>
              </a:r>
              <a:endParaRPr lang="ko-KR" altLang="ko-KR" sz="1800" b="1" dirty="0">
                <a:solidFill>
                  <a:srgbClr val="FBB821"/>
                </a:solidFill>
                <a:latin typeface="맑은 고딕" panose="020B0503020000020004" pitchFamily="50" charset="-127"/>
                <a:ea typeface="맑은 고딕" pitchFamily="50" charset="-127"/>
              </a:endParaRPr>
            </a:p>
          </p:txBody>
        </p:sp>
        <p:sp>
          <p:nvSpPr>
            <p:cNvPr id="127" name="Text Box 8">
              <a:extLst>
                <a:ext uri="{FF2B5EF4-FFF2-40B4-BE49-F238E27FC236}">
                  <a16:creationId xmlns:a16="http://schemas.microsoft.com/office/drawing/2014/main" id="{FC1979AA-2D6C-492E-AEF5-E86A004CDEBF}"/>
                </a:ext>
              </a:extLst>
            </p:cNvPr>
            <p:cNvSpPr txBox="1">
              <a:spLocks noChangeArrowheads="1"/>
            </p:cNvSpPr>
            <p:nvPr/>
          </p:nvSpPr>
          <p:spPr bwMode="auto">
            <a:xfrm rot="16200000">
              <a:off x="4256507" y="3640310"/>
              <a:ext cx="1441687" cy="369332"/>
            </a:xfrm>
            <a:prstGeom prst="rect">
              <a:avLst/>
            </a:prstGeom>
            <a:noFill/>
            <a:ln w="9525">
              <a:noFill/>
              <a:miter lim="800000"/>
              <a:headEnd/>
              <a:tailEnd/>
            </a:ln>
            <a:effectLst/>
          </p:spPr>
          <p:txBody>
            <a:bodyPr wrap="square" anchor="ctr">
              <a:spAutoFit/>
            </a:bodyPr>
            <a:lstStyle/>
            <a:p>
              <a:pPr algn="r">
                <a:defRPr/>
              </a:pPr>
              <a:r>
                <a:rPr lang="en-US" altLang="ko-KR" sz="1800" b="1" dirty="0">
                  <a:solidFill>
                    <a:srgbClr val="142635"/>
                  </a:solidFill>
                  <a:latin typeface="맑은 고딕" panose="020B0503020000020004" pitchFamily="50" charset="-127"/>
                  <a:ea typeface="맑은 고딕" pitchFamily="50" charset="-127"/>
                </a:rPr>
                <a:t>2019</a:t>
              </a:r>
              <a:endParaRPr lang="ko-KR" altLang="ko-KR" sz="1800" b="1" dirty="0">
                <a:solidFill>
                  <a:srgbClr val="142635"/>
                </a:solidFill>
                <a:latin typeface="맑은 고딕" panose="020B0503020000020004" pitchFamily="50" charset="-127"/>
                <a:ea typeface="맑은 고딕" pitchFamily="50" charset="-127"/>
              </a:endParaRPr>
            </a:p>
          </p:txBody>
        </p:sp>
        <p:grpSp>
          <p:nvGrpSpPr>
            <p:cNvPr id="128" name="그룹 127">
              <a:extLst>
                <a:ext uri="{FF2B5EF4-FFF2-40B4-BE49-F238E27FC236}">
                  <a16:creationId xmlns:a16="http://schemas.microsoft.com/office/drawing/2014/main" id="{A22CA64C-A4C4-4D93-A04D-A292281B5259}"/>
                </a:ext>
              </a:extLst>
            </p:cNvPr>
            <p:cNvGrpSpPr/>
            <p:nvPr/>
          </p:nvGrpSpPr>
          <p:grpSpPr>
            <a:xfrm>
              <a:off x="98585" y="1013472"/>
              <a:ext cx="8946830" cy="3532348"/>
              <a:chOff x="98585" y="1013472"/>
              <a:chExt cx="8946830" cy="3532348"/>
            </a:xfrm>
          </p:grpSpPr>
          <p:grpSp>
            <p:nvGrpSpPr>
              <p:cNvPr id="129" name="그룹 128">
                <a:extLst>
                  <a:ext uri="{FF2B5EF4-FFF2-40B4-BE49-F238E27FC236}">
                    <a16:creationId xmlns:a16="http://schemas.microsoft.com/office/drawing/2014/main" id="{279571F8-7F3E-4EF2-B5C2-085D1870BF64}"/>
                  </a:ext>
                </a:extLst>
              </p:cNvPr>
              <p:cNvGrpSpPr/>
              <p:nvPr/>
            </p:nvGrpSpPr>
            <p:grpSpPr>
              <a:xfrm>
                <a:off x="98585" y="1013472"/>
                <a:ext cx="8946830" cy="3026114"/>
                <a:chOff x="8387" y="1013472"/>
                <a:chExt cx="8946830" cy="3026114"/>
              </a:xfrm>
            </p:grpSpPr>
            <p:sp>
              <p:nvSpPr>
                <p:cNvPr id="133" name="Text Box 8">
                  <a:extLst>
                    <a:ext uri="{FF2B5EF4-FFF2-40B4-BE49-F238E27FC236}">
                      <a16:creationId xmlns:a16="http://schemas.microsoft.com/office/drawing/2014/main" id="{04C8CB24-EAF5-4D39-80B0-5568D0792092}"/>
                    </a:ext>
                  </a:extLst>
                </p:cNvPr>
                <p:cNvSpPr txBox="1">
                  <a:spLocks noChangeArrowheads="1"/>
                </p:cNvSpPr>
                <p:nvPr/>
              </p:nvSpPr>
              <p:spPr bwMode="auto">
                <a:xfrm rot="16200000">
                  <a:off x="5700460" y="1549650"/>
                  <a:ext cx="1441687" cy="369332"/>
                </a:xfrm>
                <a:prstGeom prst="rect">
                  <a:avLst/>
                </a:prstGeom>
                <a:noFill/>
                <a:ln w="9525">
                  <a:noFill/>
                  <a:miter lim="800000"/>
                  <a:headEnd/>
                  <a:tailEnd/>
                </a:ln>
                <a:effectLst/>
              </p:spPr>
              <p:txBody>
                <a:bodyPr wrap="square" anchor="ctr">
                  <a:spAutoFit/>
                </a:bodyPr>
                <a:lstStyle/>
                <a:p>
                  <a:pPr>
                    <a:defRPr/>
                  </a:pPr>
                  <a:r>
                    <a:rPr lang="en-US" altLang="ko-KR" sz="1800" b="1" dirty="0">
                      <a:solidFill>
                        <a:schemeClr val="accent3">
                          <a:lumMod val="75000"/>
                        </a:schemeClr>
                      </a:solidFill>
                      <a:latin typeface="맑은 고딕" panose="020B0503020000020004" pitchFamily="50" charset="-127"/>
                      <a:ea typeface="맑은 고딕" pitchFamily="50" charset="-127"/>
                    </a:rPr>
                    <a:t>2020</a:t>
                  </a:r>
                  <a:endParaRPr lang="ko-KR" altLang="ko-KR" sz="1800" b="1" dirty="0">
                    <a:solidFill>
                      <a:schemeClr val="accent3">
                        <a:lumMod val="75000"/>
                      </a:schemeClr>
                    </a:solidFill>
                    <a:latin typeface="맑은 고딕" panose="020B0503020000020004" pitchFamily="50" charset="-127"/>
                    <a:ea typeface="맑은 고딕" pitchFamily="50" charset="-127"/>
                  </a:endParaRPr>
                </a:p>
              </p:txBody>
            </p:sp>
            <p:grpSp>
              <p:nvGrpSpPr>
                <p:cNvPr id="134" name="그룹 133">
                  <a:extLst>
                    <a:ext uri="{FF2B5EF4-FFF2-40B4-BE49-F238E27FC236}">
                      <a16:creationId xmlns:a16="http://schemas.microsoft.com/office/drawing/2014/main" id="{44DE8A58-C532-4437-9E17-909E480D1901}"/>
                    </a:ext>
                  </a:extLst>
                </p:cNvPr>
                <p:cNvGrpSpPr/>
                <p:nvPr/>
              </p:nvGrpSpPr>
              <p:grpSpPr>
                <a:xfrm>
                  <a:off x="8387" y="1013472"/>
                  <a:ext cx="8946830" cy="3026114"/>
                  <a:chOff x="8387" y="1013472"/>
                  <a:chExt cx="8946830" cy="3026114"/>
                </a:xfrm>
              </p:grpSpPr>
              <p:sp>
                <p:nvSpPr>
                  <p:cNvPr id="135" name="Text Box 8">
                    <a:extLst>
                      <a:ext uri="{FF2B5EF4-FFF2-40B4-BE49-F238E27FC236}">
                        <a16:creationId xmlns:a16="http://schemas.microsoft.com/office/drawing/2014/main" id="{D674AB1E-4EA9-4EE2-9E40-D967FEA91B3F}"/>
                      </a:ext>
                    </a:extLst>
                  </p:cNvPr>
                  <p:cNvSpPr txBox="1">
                    <a:spLocks noChangeArrowheads="1"/>
                  </p:cNvSpPr>
                  <p:nvPr/>
                </p:nvSpPr>
                <p:spPr bwMode="auto">
                  <a:xfrm rot="16200000">
                    <a:off x="2585385" y="1549649"/>
                    <a:ext cx="1441686" cy="369332"/>
                  </a:xfrm>
                  <a:prstGeom prst="rect">
                    <a:avLst/>
                  </a:prstGeom>
                  <a:noFill/>
                  <a:ln w="9525">
                    <a:noFill/>
                    <a:miter lim="800000"/>
                    <a:headEnd/>
                    <a:tailEnd/>
                  </a:ln>
                  <a:effectLst/>
                </p:spPr>
                <p:txBody>
                  <a:bodyPr wrap="square" anchor="ctr">
                    <a:spAutoFit/>
                  </a:bodyPr>
                  <a:lstStyle/>
                  <a:p>
                    <a:pPr>
                      <a:defRPr/>
                    </a:pPr>
                    <a:r>
                      <a:rPr lang="en-US" altLang="ko-KR" sz="1800" b="1" dirty="0">
                        <a:solidFill>
                          <a:srgbClr val="C7D8DB"/>
                        </a:solidFill>
                        <a:latin typeface="맑은 고딕" panose="020B0503020000020004" pitchFamily="50" charset="-127"/>
                        <a:ea typeface="맑은 고딕" pitchFamily="50" charset="-127"/>
                      </a:rPr>
                      <a:t>2018</a:t>
                    </a:r>
                    <a:endParaRPr lang="ko-KR" altLang="ko-KR" sz="1800" b="1" dirty="0">
                      <a:solidFill>
                        <a:srgbClr val="C7D8DB"/>
                      </a:solidFill>
                      <a:latin typeface="맑은 고딕" panose="020B0503020000020004" pitchFamily="50" charset="-127"/>
                      <a:ea typeface="맑은 고딕" pitchFamily="50" charset="-127"/>
                    </a:endParaRPr>
                  </a:p>
                </p:txBody>
              </p:sp>
              <p:sp>
                <p:nvSpPr>
                  <p:cNvPr id="136" name="Text Box 8">
                    <a:extLst>
                      <a:ext uri="{FF2B5EF4-FFF2-40B4-BE49-F238E27FC236}">
                        <a16:creationId xmlns:a16="http://schemas.microsoft.com/office/drawing/2014/main" id="{81E442DD-F7B0-4CDD-A1EE-E3E1C28783D2}"/>
                      </a:ext>
                    </a:extLst>
                  </p:cNvPr>
                  <p:cNvSpPr txBox="1">
                    <a:spLocks noChangeArrowheads="1"/>
                  </p:cNvSpPr>
                  <p:nvPr/>
                </p:nvSpPr>
                <p:spPr bwMode="auto">
                  <a:xfrm rot="16200000">
                    <a:off x="-527791" y="1549651"/>
                    <a:ext cx="1441687" cy="369332"/>
                  </a:xfrm>
                  <a:prstGeom prst="rect">
                    <a:avLst/>
                  </a:prstGeom>
                  <a:noFill/>
                  <a:ln w="9525">
                    <a:noFill/>
                    <a:miter lim="800000"/>
                    <a:headEnd/>
                    <a:tailEnd/>
                  </a:ln>
                  <a:effectLst/>
                </p:spPr>
                <p:txBody>
                  <a:bodyPr wrap="square" anchor="ctr">
                    <a:spAutoFit/>
                  </a:bodyPr>
                  <a:lstStyle/>
                  <a:p>
                    <a:pPr>
                      <a:defRPr/>
                    </a:pPr>
                    <a:r>
                      <a:rPr lang="en-US" altLang="ko-KR" sz="1800" b="1" dirty="0">
                        <a:solidFill>
                          <a:srgbClr val="4C575D"/>
                        </a:solidFill>
                        <a:latin typeface="맑은 고딕" panose="020B0503020000020004" pitchFamily="50" charset="-127"/>
                        <a:ea typeface="맑은 고딕" pitchFamily="50" charset="-127"/>
                      </a:rPr>
                      <a:t>2016</a:t>
                    </a:r>
                    <a:endParaRPr lang="ko-KR" altLang="ko-KR" sz="1800" b="1" dirty="0">
                      <a:solidFill>
                        <a:srgbClr val="4C575D"/>
                      </a:solidFill>
                      <a:latin typeface="맑은 고딕" panose="020B0503020000020004" pitchFamily="50" charset="-127"/>
                      <a:ea typeface="맑은 고딕" pitchFamily="50" charset="-127"/>
                    </a:endParaRPr>
                  </a:p>
                </p:txBody>
              </p:sp>
              <p:grpSp>
                <p:nvGrpSpPr>
                  <p:cNvPr id="137" name="그룹 136">
                    <a:extLst>
                      <a:ext uri="{FF2B5EF4-FFF2-40B4-BE49-F238E27FC236}">
                        <a16:creationId xmlns:a16="http://schemas.microsoft.com/office/drawing/2014/main" id="{F876C718-1709-4703-A30E-14A724E67E5E}"/>
                      </a:ext>
                    </a:extLst>
                  </p:cNvPr>
                  <p:cNvGrpSpPr/>
                  <p:nvPr/>
                </p:nvGrpSpPr>
                <p:grpSpPr>
                  <a:xfrm>
                    <a:off x="280155" y="1345832"/>
                    <a:ext cx="8675062" cy="2693754"/>
                    <a:chOff x="280155" y="1345832"/>
                    <a:chExt cx="8675062" cy="2693754"/>
                  </a:xfrm>
                </p:grpSpPr>
                <p:cxnSp>
                  <p:nvCxnSpPr>
                    <p:cNvPr id="138" name="직선 연결선 137">
                      <a:extLst>
                        <a:ext uri="{FF2B5EF4-FFF2-40B4-BE49-F238E27FC236}">
                          <a16:creationId xmlns:a16="http://schemas.microsoft.com/office/drawing/2014/main" id="{8A4A59F3-58A3-4CA0-963B-0CC008066719}"/>
                        </a:ext>
                      </a:extLst>
                    </p:cNvPr>
                    <p:cNvCxnSpPr>
                      <a:cxnSpLocks/>
                    </p:cNvCxnSpPr>
                    <p:nvPr/>
                  </p:nvCxnSpPr>
                  <p:spPr>
                    <a:xfrm>
                      <a:off x="440342" y="2775537"/>
                      <a:ext cx="7662980" cy="0"/>
                    </a:xfrm>
                    <a:prstGeom prst="line">
                      <a:avLst/>
                    </a:prstGeom>
                    <a:ln>
                      <a:solidFill>
                        <a:srgbClr val="33333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9" name="타원 138">
                      <a:extLst>
                        <a:ext uri="{FF2B5EF4-FFF2-40B4-BE49-F238E27FC236}">
                          <a16:creationId xmlns:a16="http://schemas.microsoft.com/office/drawing/2014/main" id="{C8981BFA-CAEB-416B-B927-FFF32F46D82A}"/>
                        </a:ext>
                      </a:extLst>
                    </p:cNvPr>
                    <p:cNvSpPr/>
                    <p:nvPr/>
                  </p:nvSpPr>
                  <p:spPr>
                    <a:xfrm>
                      <a:off x="3400678" y="2615347"/>
                      <a:ext cx="320375" cy="320375"/>
                    </a:xfrm>
                    <a:prstGeom prst="ellipse">
                      <a:avLst/>
                    </a:prstGeom>
                    <a:solidFill>
                      <a:srgbClr val="A1B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맑은 고딕" panose="020B0503020000020004" pitchFamily="50" charset="-127"/>
                        <a:ea typeface="맑은 고딕" pitchFamily="50" charset="-127"/>
                      </a:endParaRPr>
                    </a:p>
                  </p:txBody>
                </p:sp>
                <p:sp>
                  <p:nvSpPr>
                    <p:cNvPr id="140" name="TextBox 139">
                      <a:extLst>
                        <a:ext uri="{FF2B5EF4-FFF2-40B4-BE49-F238E27FC236}">
                          <a16:creationId xmlns:a16="http://schemas.microsoft.com/office/drawing/2014/main" id="{66E5E96B-35DF-44CB-A475-35CDD3070964}"/>
                        </a:ext>
                      </a:extLst>
                    </p:cNvPr>
                    <p:cNvSpPr txBox="1"/>
                    <p:nvPr/>
                  </p:nvSpPr>
                  <p:spPr>
                    <a:xfrm>
                      <a:off x="3694917" y="1345832"/>
                      <a:ext cx="2233936" cy="769441"/>
                    </a:xfrm>
                    <a:prstGeom prst="rect">
                      <a:avLst/>
                    </a:prstGeom>
                    <a:noFill/>
                  </p:spPr>
                  <p:txBody>
                    <a:bodyPr wrap="square" rtlCol="0" anchor="ctr">
                      <a:spAutoFit/>
                    </a:bodyPr>
                    <a:lstStyle/>
                    <a:p>
                      <a:r>
                        <a:rPr lang="ko-KR" altLang="en-US" sz="1100" dirty="0">
                          <a:solidFill>
                            <a:srgbClr val="323C44"/>
                          </a:solidFill>
                          <a:latin typeface="맑은 고딕" panose="020B0503020000020004" pitchFamily="50" charset="-127"/>
                          <a:ea typeface="맑은 고딕" panose="020B0503020000020004" pitchFamily="50" charset="-127"/>
                        </a:rPr>
                        <a:t>지능형 디지털 메시와 관련되어 있고</a:t>
                      </a:r>
                      <a:r>
                        <a:rPr lang="en-US" altLang="ko-KR" sz="1100" dirty="0">
                          <a:solidFill>
                            <a:srgbClr val="323C44"/>
                          </a:solidFill>
                          <a:latin typeface="맑은 고딕" panose="020B0503020000020004" pitchFamily="50" charset="-127"/>
                          <a:ea typeface="맑은 고딕" panose="020B0503020000020004" pitchFamily="50" charset="-127"/>
                        </a:rPr>
                        <a:t>, </a:t>
                      </a:r>
                      <a:r>
                        <a:rPr lang="ko-KR" altLang="en-US" sz="1100" dirty="0">
                          <a:solidFill>
                            <a:srgbClr val="323C44"/>
                          </a:solidFill>
                          <a:latin typeface="맑은 고딕" panose="020B0503020000020004" pitchFamily="50" charset="-127"/>
                          <a:ea typeface="맑은 고딕" panose="020B0503020000020004" pitchFamily="50" charset="-127"/>
                        </a:rPr>
                        <a:t>지능형 디지털 메시는 미래 디지털 비즈니스와 생태계를 위한 기초임</a:t>
                      </a:r>
                      <a:endParaRPr lang="en-US" altLang="ko-KR" sz="1100" dirty="0">
                        <a:solidFill>
                          <a:srgbClr val="323C44"/>
                        </a:solidFill>
                        <a:latin typeface="맑은 고딕" panose="020B0503020000020004" pitchFamily="50" charset="-127"/>
                        <a:ea typeface="맑은 고딕" panose="020B0503020000020004" pitchFamily="50" charset="-127"/>
                      </a:endParaRPr>
                    </a:p>
                  </p:txBody>
                </p:sp>
                <p:cxnSp>
                  <p:nvCxnSpPr>
                    <p:cNvPr id="141" name="직선 연결선 140">
                      <a:extLst>
                        <a:ext uri="{FF2B5EF4-FFF2-40B4-BE49-F238E27FC236}">
                          <a16:creationId xmlns:a16="http://schemas.microsoft.com/office/drawing/2014/main" id="{D01AED77-8972-4090-98AB-A3B0CF1F9C40}"/>
                        </a:ext>
                      </a:extLst>
                    </p:cNvPr>
                    <p:cNvCxnSpPr/>
                    <p:nvPr/>
                  </p:nvCxnSpPr>
                  <p:spPr>
                    <a:xfrm flipV="1">
                      <a:off x="3560865" y="1496470"/>
                      <a:ext cx="0" cy="920975"/>
                    </a:xfrm>
                    <a:prstGeom prst="line">
                      <a:avLst/>
                    </a:prstGeom>
                    <a:ln>
                      <a:solidFill>
                        <a:srgbClr val="333334"/>
                      </a:solidFill>
                    </a:ln>
                  </p:spPr>
                  <p:style>
                    <a:lnRef idx="1">
                      <a:schemeClr val="accent1"/>
                    </a:lnRef>
                    <a:fillRef idx="0">
                      <a:schemeClr val="accent1"/>
                    </a:fillRef>
                    <a:effectRef idx="0">
                      <a:schemeClr val="accent1"/>
                    </a:effectRef>
                    <a:fontRef idx="minor">
                      <a:schemeClr val="tx1"/>
                    </a:fontRef>
                  </p:style>
                </p:cxnSp>
                <p:sp>
                  <p:nvSpPr>
                    <p:cNvPr id="142" name="타원 141">
                      <a:extLst>
                        <a:ext uri="{FF2B5EF4-FFF2-40B4-BE49-F238E27FC236}">
                          <a16:creationId xmlns:a16="http://schemas.microsoft.com/office/drawing/2014/main" id="{9FDCFD5B-9F7E-41C7-BF39-3176C9E57A86}"/>
                        </a:ext>
                      </a:extLst>
                    </p:cNvPr>
                    <p:cNvSpPr/>
                    <p:nvPr/>
                  </p:nvSpPr>
                  <p:spPr>
                    <a:xfrm>
                      <a:off x="280155" y="2615349"/>
                      <a:ext cx="320375" cy="320375"/>
                    </a:xfrm>
                    <a:prstGeom prst="ellipse">
                      <a:avLst/>
                    </a:prstGeom>
                    <a:solidFill>
                      <a:srgbClr val="4C5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맑은 고딕" panose="020B0503020000020004" pitchFamily="50" charset="-127"/>
                        <a:ea typeface="맑은 고딕" pitchFamily="50" charset="-127"/>
                      </a:endParaRPr>
                    </a:p>
                  </p:txBody>
                </p:sp>
                <p:cxnSp>
                  <p:nvCxnSpPr>
                    <p:cNvPr id="143" name="직선 연결선 142">
                      <a:extLst>
                        <a:ext uri="{FF2B5EF4-FFF2-40B4-BE49-F238E27FC236}">
                          <a16:creationId xmlns:a16="http://schemas.microsoft.com/office/drawing/2014/main" id="{352D3B8D-D6E5-405E-8954-8933334C3848}"/>
                        </a:ext>
                      </a:extLst>
                    </p:cNvPr>
                    <p:cNvCxnSpPr/>
                    <p:nvPr/>
                  </p:nvCxnSpPr>
                  <p:spPr>
                    <a:xfrm flipV="1">
                      <a:off x="440342" y="1496471"/>
                      <a:ext cx="0" cy="920975"/>
                    </a:xfrm>
                    <a:prstGeom prst="line">
                      <a:avLst/>
                    </a:prstGeom>
                    <a:ln>
                      <a:solidFill>
                        <a:srgbClr val="333334"/>
                      </a:solidFill>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7E91FC67-1672-49A9-B977-EAB982833F55}"/>
                        </a:ext>
                      </a:extLst>
                    </p:cNvPr>
                    <p:cNvSpPr txBox="1"/>
                    <p:nvPr/>
                  </p:nvSpPr>
                  <p:spPr>
                    <a:xfrm>
                      <a:off x="541431" y="1345832"/>
                      <a:ext cx="2446077" cy="938719"/>
                    </a:xfrm>
                    <a:prstGeom prst="rect">
                      <a:avLst/>
                    </a:prstGeom>
                    <a:noFill/>
                  </p:spPr>
                  <p:txBody>
                    <a:bodyPr wrap="square" rtlCol="0" anchor="ctr">
                      <a:spAutoFit/>
                    </a:bodyPr>
                    <a:lstStyle/>
                    <a:p>
                      <a:r>
                        <a:rPr lang="en-US" altLang="ko-KR" sz="1100" dirty="0">
                          <a:solidFill>
                            <a:srgbClr val="323C44"/>
                          </a:solidFill>
                          <a:latin typeface="맑은 고딕" panose="020B0503020000020004" pitchFamily="50" charset="-127"/>
                          <a:ea typeface="맑은 고딕" panose="020B0503020000020004" pitchFamily="50" charset="-127"/>
                        </a:rPr>
                        <a:t>2020</a:t>
                      </a:r>
                      <a:r>
                        <a:rPr lang="ko-KR" altLang="en-US" sz="1100" dirty="0">
                          <a:solidFill>
                            <a:srgbClr val="323C44"/>
                          </a:solidFill>
                          <a:latin typeface="맑은 고딕" panose="020B0503020000020004" pitchFamily="50" charset="-127"/>
                          <a:ea typeface="맑은 고딕" panose="020B0503020000020004" pitchFamily="50" charset="-127"/>
                        </a:rPr>
                        <a:t>년까지 디지털 비즈니스 기회를 구체화하게 될 것으로 예상하며 알고리즘 비즈니스에서 사람이 직접 개입하지 않아도 많은 업무 처리가 가능할 것으로 예측함</a:t>
                      </a:r>
                      <a:endParaRPr lang="en-US" altLang="ko-KR" sz="1100" dirty="0">
                        <a:solidFill>
                          <a:srgbClr val="323C44"/>
                        </a:solidFill>
                        <a:latin typeface="맑은 고딕" panose="020B0503020000020004" pitchFamily="50" charset="-127"/>
                        <a:ea typeface="맑은 고딕" panose="020B0503020000020004" pitchFamily="50" charset="-127"/>
                      </a:endParaRPr>
                    </a:p>
                  </p:txBody>
                </p:sp>
                <p:sp>
                  <p:nvSpPr>
                    <p:cNvPr id="145" name="타원 144">
                      <a:extLst>
                        <a:ext uri="{FF2B5EF4-FFF2-40B4-BE49-F238E27FC236}">
                          <a16:creationId xmlns:a16="http://schemas.microsoft.com/office/drawing/2014/main" id="{175A6BFF-23B9-42C7-A038-384E8D59299C}"/>
                        </a:ext>
                      </a:extLst>
                    </p:cNvPr>
                    <p:cNvSpPr/>
                    <p:nvPr/>
                  </p:nvSpPr>
                  <p:spPr>
                    <a:xfrm>
                      <a:off x="1776347" y="2615350"/>
                      <a:ext cx="320375" cy="320375"/>
                    </a:xfrm>
                    <a:prstGeom prst="ellipse">
                      <a:avLst/>
                    </a:prstGeom>
                    <a:solidFill>
                      <a:srgbClr val="FCC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맑은 고딕" panose="020B0503020000020004" pitchFamily="50" charset="-127"/>
                        <a:ea typeface="맑은 고딕" pitchFamily="50" charset="-127"/>
                      </a:endParaRPr>
                    </a:p>
                  </p:txBody>
                </p:sp>
                <p:sp>
                  <p:nvSpPr>
                    <p:cNvPr id="146" name="TextBox 145">
                      <a:extLst>
                        <a:ext uri="{FF2B5EF4-FFF2-40B4-BE49-F238E27FC236}">
                          <a16:creationId xmlns:a16="http://schemas.microsoft.com/office/drawing/2014/main" id="{18ABDAE8-887C-42DF-899E-7B65E1299FA4}"/>
                        </a:ext>
                      </a:extLst>
                    </p:cNvPr>
                    <p:cNvSpPr txBox="1"/>
                    <p:nvPr/>
                  </p:nvSpPr>
                  <p:spPr>
                    <a:xfrm>
                      <a:off x="2047042" y="3108562"/>
                      <a:ext cx="2524958" cy="769441"/>
                    </a:xfrm>
                    <a:prstGeom prst="rect">
                      <a:avLst/>
                    </a:prstGeom>
                    <a:noFill/>
                  </p:spPr>
                  <p:txBody>
                    <a:bodyPr wrap="square" rtlCol="0" anchor="ctr">
                      <a:spAutoFit/>
                    </a:bodyPr>
                    <a:lstStyle/>
                    <a:p>
                      <a:r>
                        <a:rPr lang="ko-KR" altLang="en-US" sz="1100" dirty="0">
                          <a:solidFill>
                            <a:srgbClr val="323C44"/>
                          </a:solidFill>
                          <a:latin typeface="맑은 고딕" panose="020B0503020000020004" pitchFamily="50" charset="-127"/>
                          <a:ea typeface="맑은 고딕" panose="020B0503020000020004" pitchFamily="50" charset="-127"/>
                        </a:rPr>
                        <a:t>지능형 디지털 </a:t>
                      </a:r>
                      <a:r>
                        <a:rPr lang="ko-KR" altLang="en-US" sz="1100" dirty="0" err="1">
                          <a:solidFill>
                            <a:srgbClr val="323C44"/>
                          </a:solidFill>
                          <a:latin typeface="맑은 고딕" panose="020B0503020000020004" pitchFamily="50" charset="-127"/>
                          <a:ea typeface="맑은 고딕" panose="020B0503020000020004" pitchFamily="50" charset="-127"/>
                        </a:rPr>
                        <a:t>메쉬를</a:t>
                      </a:r>
                      <a:r>
                        <a:rPr lang="ko-KR" altLang="en-US" sz="1100" dirty="0">
                          <a:solidFill>
                            <a:srgbClr val="323C44"/>
                          </a:solidFill>
                          <a:latin typeface="맑은 고딕" panose="020B0503020000020004" pitchFamily="50" charset="-127"/>
                          <a:ea typeface="맑은 고딕" panose="020B0503020000020004" pitchFamily="50" charset="-127"/>
                        </a:rPr>
                        <a:t> 위한 기초를 준비하는 것으로 디지털 세계와 물리적인 세계가 좀 더 긴밀하게 연결되고 있는 상황에 초점을 맞춤</a:t>
                      </a:r>
                      <a:endParaRPr lang="en-US" altLang="ko-KR" sz="1100" dirty="0">
                        <a:solidFill>
                          <a:srgbClr val="323C44"/>
                        </a:solidFill>
                        <a:latin typeface="맑은 고딕" panose="020B0503020000020004" pitchFamily="50" charset="-127"/>
                        <a:ea typeface="맑은 고딕" panose="020B0503020000020004" pitchFamily="50" charset="-127"/>
                      </a:endParaRPr>
                    </a:p>
                  </p:txBody>
                </p:sp>
                <p:cxnSp>
                  <p:nvCxnSpPr>
                    <p:cNvPr id="147" name="직선 연결선 146">
                      <a:extLst>
                        <a:ext uri="{FF2B5EF4-FFF2-40B4-BE49-F238E27FC236}">
                          <a16:creationId xmlns:a16="http://schemas.microsoft.com/office/drawing/2014/main" id="{81EB807C-F2C7-4737-BAD3-39F84169605B}"/>
                        </a:ext>
                      </a:extLst>
                    </p:cNvPr>
                    <p:cNvCxnSpPr/>
                    <p:nvPr/>
                  </p:nvCxnSpPr>
                  <p:spPr>
                    <a:xfrm flipV="1">
                      <a:off x="1945952" y="3092718"/>
                      <a:ext cx="0" cy="920975"/>
                    </a:xfrm>
                    <a:prstGeom prst="line">
                      <a:avLst/>
                    </a:prstGeom>
                    <a:ln>
                      <a:solidFill>
                        <a:srgbClr val="333334"/>
                      </a:solidFill>
                    </a:ln>
                  </p:spPr>
                  <p:style>
                    <a:lnRef idx="1">
                      <a:schemeClr val="accent1"/>
                    </a:lnRef>
                    <a:fillRef idx="0">
                      <a:schemeClr val="accent1"/>
                    </a:fillRef>
                    <a:effectRef idx="0">
                      <a:schemeClr val="accent1"/>
                    </a:effectRef>
                    <a:fontRef idx="minor">
                      <a:schemeClr val="tx1"/>
                    </a:fontRef>
                  </p:style>
                </p:cxnSp>
                <p:sp>
                  <p:nvSpPr>
                    <p:cNvPr id="148" name="타원 147">
                      <a:extLst>
                        <a:ext uri="{FF2B5EF4-FFF2-40B4-BE49-F238E27FC236}">
                          <a16:creationId xmlns:a16="http://schemas.microsoft.com/office/drawing/2014/main" id="{671994D4-DDE6-4BED-BC01-1CD182FAB254}"/>
                        </a:ext>
                      </a:extLst>
                    </p:cNvPr>
                    <p:cNvSpPr/>
                    <p:nvPr/>
                  </p:nvSpPr>
                  <p:spPr>
                    <a:xfrm>
                      <a:off x="5068149" y="2615350"/>
                      <a:ext cx="320375" cy="320375"/>
                    </a:xfrm>
                    <a:prstGeom prst="ellipse">
                      <a:avLst/>
                    </a:prstGeom>
                    <a:solidFill>
                      <a:srgbClr val="1426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맑은 고딕" panose="020B0503020000020004" pitchFamily="50" charset="-127"/>
                        <a:ea typeface="맑은 고딕" pitchFamily="50" charset="-127"/>
                      </a:endParaRPr>
                    </a:p>
                  </p:txBody>
                </p:sp>
                <p:sp>
                  <p:nvSpPr>
                    <p:cNvPr id="149" name="TextBox 148">
                      <a:extLst>
                        <a:ext uri="{FF2B5EF4-FFF2-40B4-BE49-F238E27FC236}">
                          <a16:creationId xmlns:a16="http://schemas.microsoft.com/office/drawing/2014/main" id="{D004498A-67D2-40AE-A8BB-F5E4CBCCEBA6}"/>
                        </a:ext>
                      </a:extLst>
                    </p:cNvPr>
                    <p:cNvSpPr txBox="1"/>
                    <p:nvPr/>
                  </p:nvSpPr>
                  <p:spPr>
                    <a:xfrm>
                      <a:off x="5329425" y="3100867"/>
                      <a:ext cx="2537175" cy="938719"/>
                    </a:xfrm>
                    <a:prstGeom prst="rect">
                      <a:avLst/>
                    </a:prstGeom>
                    <a:noFill/>
                  </p:spPr>
                  <p:txBody>
                    <a:bodyPr wrap="square" rtlCol="0" anchor="ctr">
                      <a:spAutoFit/>
                    </a:bodyPr>
                    <a:lstStyle/>
                    <a:p>
                      <a:r>
                        <a:rPr lang="ko-KR" altLang="en-US" sz="1100" dirty="0">
                          <a:solidFill>
                            <a:srgbClr val="323C44"/>
                          </a:solidFill>
                          <a:latin typeface="맑은 고딕" panose="020B0503020000020004" pitchFamily="50" charset="-127"/>
                          <a:ea typeface="맑은 고딕" panose="020B0503020000020004" pitchFamily="50" charset="-127"/>
                        </a:rPr>
                        <a:t>지능</a:t>
                      </a:r>
                      <a:r>
                        <a:rPr lang="en-US" altLang="ko-KR" sz="1100" dirty="0">
                          <a:solidFill>
                            <a:srgbClr val="323C44"/>
                          </a:solidFill>
                          <a:latin typeface="맑은 고딕" panose="020B0503020000020004" pitchFamily="50" charset="-127"/>
                          <a:ea typeface="맑은 고딕" panose="020B0503020000020004" pitchFamily="50" charset="-127"/>
                        </a:rPr>
                        <a:t>, </a:t>
                      </a:r>
                      <a:r>
                        <a:rPr lang="ko-KR" altLang="en-US" sz="1100" dirty="0">
                          <a:solidFill>
                            <a:srgbClr val="323C44"/>
                          </a:solidFill>
                          <a:latin typeface="맑은 고딕" panose="020B0503020000020004" pitchFamily="50" charset="-127"/>
                          <a:ea typeface="맑은 고딕" panose="020B0503020000020004" pitchFamily="50" charset="-127"/>
                        </a:rPr>
                        <a:t>디지털</a:t>
                      </a:r>
                      <a:r>
                        <a:rPr lang="en-US" altLang="ko-KR" sz="1100" dirty="0">
                          <a:solidFill>
                            <a:srgbClr val="323C44"/>
                          </a:solidFill>
                          <a:latin typeface="맑은 고딕" panose="020B0503020000020004" pitchFamily="50" charset="-127"/>
                          <a:ea typeface="맑은 고딕" panose="020B0503020000020004" pitchFamily="50" charset="-127"/>
                        </a:rPr>
                        <a:t>, </a:t>
                      </a:r>
                      <a:r>
                        <a:rPr lang="ko-KR" altLang="en-US" sz="1100" dirty="0">
                          <a:solidFill>
                            <a:srgbClr val="323C44"/>
                          </a:solidFill>
                          <a:latin typeface="맑은 고딕" panose="020B0503020000020004" pitchFamily="50" charset="-127"/>
                          <a:ea typeface="맑은 고딕" panose="020B0503020000020004" pitchFamily="50" charset="-127"/>
                        </a:rPr>
                        <a:t>메시는 지난 </a:t>
                      </a:r>
                      <a:r>
                        <a:rPr lang="en-US" altLang="ko-KR" sz="1100" dirty="0">
                          <a:solidFill>
                            <a:srgbClr val="323C44"/>
                          </a:solidFill>
                          <a:latin typeface="맑은 고딕" panose="020B0503020000020004" pitchFamily="50" charset="-127"/>
                          <a:ea typeface="맑은 고딕" panose="020B0503020000020004" pitchFamily="50" charset="-127"/>
                        </a:rPr>
                        <a:t>2</a:t>
                      </a:r>
                      <a:r>
                        <a:rPr lang="ko-KR" altLang="en-US" sz="1100" dirty="0">
                          <a:solidFill>
                            <a:srgbClr val="323C44"/>
                          </a:solidFill>
                          <a:latin typeface="맑은 고딕" panose="020B0503020000020004" pitchFamily="50" charset="-127"/>
                          <a:ea typeface="맑은 고딕" panose="020B0503020000020004" pitchFamily="50" charset="-127"/>
                        </a:rPr>
                        <a:t>년간 지속적으로 주목받았던 주제로 </a:t>
                      </a:r>
                      <a:r>
                        <a:rPr lang="en-US" altLang="ko-KR" sz="1100" dirty="0">
                          <a:solidFill>
                            <a:srgbClr val="323C44"/>
                          </a:solidFill>
                          <a:latin typeface="맑은 고딕" panose="020B0503020000020004" pitchFamily="50" charset="-127"/>
                          <a:ea typeface="맑은 고딕" panose="020B0503020000020004" pitchFamily="50" charset="-127"/>
                        </a:rPr>
                        <a:t>2019</a:t>
                      </a:r>
                      <a:r>
                        <a:rPr lang="ko-KR" altLang="en-US" sz="1100" dirty="0">
                          <a:solidFill>
                            <a:srgbClr val="323C44"/>
                          </a:solidFill>
                          <a:latin typeface="맑은 고딕" panose="020B0503020000020004" pitchFamily="50" charset="-127"/>
                          <a:ea typeface="맑은 고딕" panose="020B0503020000020004" pitchFamily="50" charset="-127"/>
                        </a:rPr>
                        <a:t>년에도 주요한 성장 요인으로 꼽히며</a:t>
                      </a:r>
                      <a:r>
                        <a:rPr lang="en-US" altLang="ko-KR" sz="1100" dirty="0">
                          <a:solidFill>
                            <a:srgbClr val="323C44"/>
                          </a:solidFill>
                          <a:latin typeface="맑은 고딕" panose="020B0503020000020004" pitchFamily="50" charset="-127"/>
                          <a:ea typeface="맑은 고딕" panose="020B0503020000020004" pitchFamily="50" charset="-127"/>
                        </a:rPr>
                        <a:t>, </a:t>
                      </a:r>
                      <a:r>
                        <a:rPr lang="ko-KR" altLang="en-US" sz="1100" dirty="0">
                          <a:solidFill>
                            <a:srgbClr val="323C44"/>
                          </a:solidFill>
                          <a:latin typeface="맑은 고딕" panose="020B0503020000020004" pitchFamily="50" charset="-127"/>
                          <a:ea typeface="맑은 고딕" panose="020B0503020000020004" pitchFamily="50" charset="-127"/>
                        </a:rPr>
                        <a:t>이 세 가지는 지속적인 혁신 프로세스를 추진하는 핵심요소임</a:t>
                      </a:r>
                      <a:endParaRPr lang="en-US" altLang="ko-KR" sz="1100" dirty="0">
                        <a:solidFill>
                          <a:srgbClr val="323C44"/>
                        </a:solidFill>
                        <a:latin typeface="맑은 고딕" panose="020B0503020000020004" pitchFamily="50" charset="-127"/>
                        <a:ea typeface="맑은 고딕" panose="020B0503020000020004" pitchFamily="50" charset="-127"/>
                      </a:endParaRPr>
                    </a:p>
                  </p:txBody>
                </p:sp>
                <p:cxnSp>
                  <p:nvCxnSpPr>
                    <p:cNvPr id="150" name="직선 연결선 149">
                      <a:extLst>
                        <a:ext uri="{FF2B5EF4-FFF2-40B4-BE49-F238E27FC236}">
                          <a16:creationId xmlns:a16="http://schemas.microsoft.com/office/drawing/2014/main" id="{D4EAB6B4-19D7-4606-AF7D-2180DA53B1E6}"/>
                        </a:ext>
                      </a:extLst>
                    </p:cNvPr>
                    <p:cNvCxnSpPr/>
                    <p:nvPr/>
                  </p:nvCxnSpPr>
                  <p:spPr>
                    <a:xfrm flipV="1">
                      <a:off x="5237753" y="3092718"/>
                      <a:ext cx="0" cy="920975"/>
                    </a:xfrm>
                    <a:prstGeom prst="line">
                      <a:avLst/>
                    </a:prstGeom>
                    <a:ln>
                      <a:solidFill>
                        <a:srgbClr val="333334"/>
                      </a:solidFill>
                    </a:ln>
                  </p:spPr>
                  <p:style>
                    <a:lnRef idx="1">
                      <a:schemeClr val="accent1"/>
                    </a:lnRef>
                    <a:fillRef idx="0">
                      <a:schemeClr val="accent1"/>
                    </a:fillRef>
                    <a:effectRef idx="0">
                      <a:schemeClr val="accent1"/>
                    </a:effectRef>
                    <a:fontRef idx="minor">
                      <a:schemeClr val="tx1"/>
                    </a:fontRef>
                  </p:style>
                </p:cxnSp>
                <p:sp>
                  <p:nvSpPr>
                    <p:cNvPr id="151" name="타원 150">
                      <a:extLst>
                        <a:ext uri="{FF2B5EF4-FFF2-40B4-BE49-F238E27FC236}">
                          <a16:creationId xmlns:a16="http://schemas.microsoft.com/office/drawing/2014/main" id="{01DF2708-4448-4A2D-A477-C30D6A9778A7}"/>
                        </a:ext>
                      </a:extLst>
                    </p:cNvPr>
                    <p:cNvSpPr/>
                    <p:nvPr/>
                  </p:nvSpPr>
                  <p:spPr>
                    <a:xfrm>
                      <a:off x="6515754" y="2615348"/>
                      <a:ext cx="320375" cy="320375"/>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맑은 고딕" panose="020B0503020000020004" pitchFamily="50" charset="-127"/>
                        <a:ea typeface="맑은 고딕" pitchFamily="50" charset="-127"/>
                      </a:endParaRPr>
                    </a:p>
                  </p:txBody>
                </p:sp>
                <p:sp>
                  <p:nvSpPr>
                    <p:cNvPr id="152" name="TextBox 151">
                      <a:extLst>
                        <a:ext uri="{FF2B5EF4-FFF2-40B4-BE49-F238E27FC236}">
                          <a16:creationId xmlns:a16="http://schemas.microsoft.com/office/drawing/2014/main" id="{66B7195A-4110-4FFD-B7BB-0AC15D6B21FF}"/>
                        </a:ext>
                      </a:extLst>
                    </p:cNvPr>
                    <p:cNvSpPr txBox="1"/>
                    <p:nvPr/>
                  </p:nvSpPr>
                  <p:spPr>
                    <a:xfrm>
                      <a:off x="6809992" y="1345832"/>
                      <a:ext cx="2145225" cy="1107996"/>
                    </a:xfrm>
                    <a:prstGeom prst="rect">
                      <a:avLst/>
                    </a:prstGeom>
                    <a:noFill/>
                  </p:spPr>
                  <p:txBody>
                    <a:bodyPr wrap="square" rtlCol="0" anchor="ctr">
                      <a:spAutoFit/>
                    </a:bodyPr>
                    <a:lstStyle/>
                    <a:p>
                      <a:r>
                        <a:rPr lang="en-US" altLang="ko-KR" sz="1100" b="1" dirty="0">
                          <a:solidFill>
                            <a:srgbClr val="323C44"/>
                          </a:solidFill>
                          <a:latin typeface="맑은 고딕" panose="020B0503020000020004" pitchFamily="50" charset="-127"/>
                          <a:ea typeface="맑은 고딕" panose="020B0503020000020004" pitchFamily="50" charset="-127"/>
                        </a:rPr>
                        <a:t>People-Centric</a:t>
                      </a:r>
                      <a:r>
                        <a:rPr lang="ko-KR" altLang="en-US" sz="1100" b="1" dirty="0">
                          <a:solidFill>
                            <a:srgbClr val="323C44"/>
                          </a:solidFill>
                          <a:latin typeface="맑은 고딕" panose="020B0503020000020004" pitchFamily="50" charset="-127"/>
                          <a:ea typeface="맑은 고딕" panose="020B0503020000020004" pitchFamily="50" charset="-127"/>
                        </a:rPr>
                        <a:t>과 </a:t>
                      </a:r>
                      <a:r>
                        <a:rPr lang="en-US" altLang="ko-KR" sz="1100" b="1" dirty="0">
                          <a:solidFill>
                            <a:srgbClr val="323C44"/>
                          </a:solidFill>
                          <a:latin typeface="맑은 고딕" panose="020B0503020000020004" pitchFamily="50" charset="-127"/>
                          <a:ea typeface="맑은 고딕" panose="020B0503020000020004" pitchFamily="50" charset="-127"/>
                        </a:rPr>
                        <a:t>Smart Spaces,</a:t>
                      </a:r>
                      <a:r>
                        <a:rPr lang="ko-KR" altLang="en-US" sz="1100" b="1" dirty="0">
                          <a:solidFill>
                            <a:srgbClr val="323C44"/>
                          </a:solidFill>
                          <a:latin typeface="맑은 고딕" panose="020B0503020000020004" pitchFamily="50" charset="-127"/>
                          <a:ea typeface="맑은 고딕" panose="020B0503020000020004" pitchFamily="50" charset="-127"/>
                        </a:rPr>
                        <a:t> 두 가지 키워드를 중심으로 특정 기술 한 가지가 아닌 전략기술의 융합을 통한 비즈니스가 이루어진 기술 형태의 구성을 제안하였음</a:t>
                      </a:r>
                      <a:endParaRPr lang="en-US" altLang="ko-KR" sz="1100" b="1" dirty="0">
                        <a:solidFill>
                          <a:srgbClr val="323C44"/>
                        </a:solidFill>
                        <a:latin typeface="맑은 고딕" panose="020B0503020000020004" pitchFamily="50" charset="-127"/>
                        <a:ea typeface="맑은 고딕" panose="020B0503020000020004" pitchFamily="50" charset="-127"/>
                      </a:endParaRPr>
                    </a:p>
                  </p:txBody>
                </p:sp>
                <p:cxnSp>
                  <p:nvCxnSpPr>
                    <p:cNvPr id="153" name="직선 연결선 152">
                      <a:extLst>
                        <a:ext uri="{FF2B5EF4-FFF2-40B4-BE49-F238E27FC236}">
                          <a16:creationId xmlns:a16="http://schemas.microsoft.com/office/drawing/2014/main" id="{3DE0C389-5144-493B-8766-3648B98CD40C}"/>
                        </a:ext>
                      </a:extLst>
                    </p:cNvPr>
                    <p:cNvCxnSpPr/>
                    <p:nvPr/>
                  </p:nvCxnSpPr>
                  <p:spPr>
                    <a:xfrm flipV="1">
                      <a:off x="6675941" y="1496470"/>
                      <a:ext cx="0" cy="920975"/>
                    </a:xfrm>
                    <a:prstGeom prst="line">
                      <a:avLst/>
                    </a:prstGeom>
                    <a:ln>
                      <a:solidFill>
                        <a:srgbClr val="333334"/>
                      </a:solidFill>
                    </a:ln>
                  </p:spPr>
                  <p:style>
                    <a:lnRef idx="1">
                      <a:schemeClr val="accent1"/>
                    </a:lnRef>
                    <a:fillRef idx="0">
                      <a:schemeClr val="accent1"/>
                    </a:fillRef>
                    <a:effectRef idx="0">
                      <a:schemeClr val="accent1"/>
                    </a:effectRef>
                    <a:fontRef idx="minor">
                      <a:schemeClr val="tx1"/>
                    </a:fontRef>
                  </p:style>
                </p:cxnSp>
              </p:grpSp>
            </p:grpSp>
          </p:grpSp>
          <p:grpSp>
            <p:nvGrpSpPr>
              <p:cNvPr id="130" name="그룹 129">
                <a:extLst>
                  <a:ext uri="{FF2B5EF4-FFF2-40B4-BE49-F238E27FC236}">
                    <a16:creationId xmlns:a16="http://schemas.microsoft.com/office/drawing/2014/main" id="{6BACD3B3-11DA-4886-9318-BCC06DDBAF30}"/>
                  </a:ext>
                </a:extLst>
              </p:cNvPr>
              <p:cNvGrpSpPr/>
              <p:nvPr/>
            </p:nvGrpSpPr>
            <p:grpSpPr>
              <a:xfrm>
                <a:off x="7918656" y="2615350"/>
                <a:ext cx="369332" cy="1930470"/>
                <a:chOff x="5822102" y="4035772"/>
                <a:chExt cx="332047" cy="1735583"/>
              </a:xfrm>
            </p:grpSpPr>
            <p:sp>
              <p:nvSpPr>
                <p:cNvPr id="131" name="타원 130">
                  <a:extLst>
                    <a:ext uri="{FF2B5EF4-FFF2-40B4-BE49-F238E27FC236}">
                      <a16:creationId xmlns:a16="http://schemas.microsoft.com/office/drawing/2014/main" id="{C7793B73-DEB3-49D0-A067-2079BDC7F892}"/>
                    </a:ext>
                  </a:extLst>
                </p:cNvPr>
                <p:cNvSpPr/>
                <p:nvPr/>
              </p:nvSpPr>
              <p:spPr>
                <a:xfrm>
                  <a:off x="5844110" y="4035772"/>
                  <a:ext cx="288032" cy="288032"/>
                </a:xfrm>
                <a:prstGeom prst="ellipse">
                  <a:avLst/>
                </a:prstGeom>
                <a:solidFill>
                  <a:srgbClr val="00AD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000" kern="1200" dirty="0">
                    <a:solidFill>
                      <a:schemeClr val="tx1"/>
                    </a:solidFill>
                    <a:latin typeface="맑은 고딕" panose="020B0503020000020004" pitchFamily="50" charset="-127"/>
                    <a:ea typeface="맑은 고딕" pitchFamily="50" charset="-127"/>
                  </a:endParaRPr>
                </a:p>
              </p:txBody>
            </p:sp>
            <p:sp>
              <p:nvSpPr>
                <p:cNvPr id="132" name="Text Box 8">
                  <a:extLst>
                    <a:ext uri="{FF2B5EF4-FFF2-40B4-BE49-F238E27FC236}">
                      <a16:creationId xmlns:a16="http://schemas.microsoft.com/office/drawing/2014/main" id="{C7E21FCB-18DC-4420-A63C-F61F049F0AEE}"/>
                    </a:ext>
                  </a:extLst>
                </p:cNvPr>
                <p:cNvSpPr txBox="1">
                  <a:spLocks noChangeArrowheads="1"/>
                </p:cNvSpPr>
                <p:nvPr/>
              </p:nvSpPr>
              <p:spPr bwMode="auto">
                <a:xfrm rot="16200000">
                  <a:off x="5340054" y="4957259"/>
                  <a:ext cx="1296144" cy="332047"/>
                </a:xfrm>
                <a:prstGeom prst="rect">
                  <a:avLst/>
                </a:prstGeom>
                <a:noFill/>
                <a:ln w="9525">
                  <a:noFill/>
                  <a:miter lim="800000"/>
                  <a:headEnd/>
                  <a:tailEnd/>
                </a:ln>
                <a:effectLst/>
              </p:spPr>
              <p:txBody>
                <a:bodyPr wrap="square" anchor="ctr">
                  <a:spAutoFit/>
                </a:bodyPr>
                <a:lstStyle/>
                <a:p>
                  <a:pPr algn="r">
                    <a:defRPr/>
                  </a:pPr>
                  <a:r>
                    <a:rPr lang="en-US" altLang="ko-KR" sz="1800" b="1" kern="1200" dirty="0">
                      <a:solidFill>
                        <a:srgbClr val="00ADEF"/>
                      </a:solidFill>
                      <a:latin typeface="맑은 고딕" panose="020B0503020000020004" pitchFamily="50" charset="-127"/>
                      <a:ea typeface="맑은 고딕" pitchFamily="50" charset="-127"/>
                      <a:cs typeface="+mn-cs"/>
                    </a:rPr>
                    <a:t>2021</a:t>
                  </a:r>
                  <a:endParaRPr lang="ko-KR" altLang="ko-KR" sz="1800" b="1" kern="1200" dirty="0">
                    <a:solidFill>
                      <a:srgbClr val="00ADEF"/>
                    </a:solidFill>
                    <a:latin typeface="맑은 고딕" panose="020B0503020000020004" pitchFamily="50" charset="-127"/>
                    <a:ea typeface="맑은 고딕" pitchFamily="50" charset="-127"/>
                    <a:cs typeface="+mn-cs"/>
                  </a:endParaRPr>
                </a:p>
              </p:txBody>
            </p:sp>
          </p:grpSp>
        </p:grpSp>
      </p:grpSp>
    </p:spTree>
    <p:extLst>
      <p:ext uri="{BB962C8B-B14F-4D97-AF65-F5344CB8AC3E}">
        <p14:creationId xmlns:p14="http://schemas.microsoft.com/office/powerpoint/2010/main" val="1365862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43000">
              <a:srgbClr val="7030A0"/>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54887" y="544221"/>
            <a:ext cx="9047884" cy="6385513"/>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prstClr val="white"/>
                </a:solidFill>
              </a:endParaRPr>
            </a:p>
          </p:txBody>
        </p:sp>
      </p:grpSp>
      <p:sp>
        <p:nvSpPr>
          <p:cNvPr id="9" name="직사각형 8"/>
          <p:cNvSpPr/>
          <p:nvPr/>
        </p:nvSpPr>
        <p:spPr>
          <a:xfrm>
            <a:off x="134687" y="128723"/>
            <a:ext cx="5930888" cy="415498"/>
          </a:xfrm>
          <a:prstGeom prst="rect">
            <a:avLst/>
          </a:prstGeom>
        </p:spPr>
        <p:txBody>
          <a:bodyPr wrap="square">
            <a:spAutoFit/>
          </a:bodyPr>
          <a:lstStyle/>
          <a:p>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4. Gartner Trends</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Analysis (2016 ~ 2021)</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endParaRPr lang="en-US" altLang="ko-KR" sz="27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endParaRPr>
          </a:p>
        </p:txBody>
      </p:sp>
      <p:grpSp>
        <p:nvGrpSpPr>
          <p:cNvPr id="36" name="그룹 35">
            <a:extLst>
              <a:ext uri="{FF2B5EF4-FFF2-40B4-BE49-F238E27FC236}">
                <a16:creationId xmlns:a16="http://schemas.microsoft.com/office/drawing/2014/main" id="{B2FDC8E8-4394-46BD-AE82-2ACDCD6790C2}"/>
              </a:ext>
            </a:extLst>
          </p:cNvPr>
          <p:cNvGrpSpPr/>
          <p:nvPr/>
        </p:nvGrpSpPr>
        <p:grpSpPr>
          <a:xfrm>
            <a:off x="386861" y="980973"/>
            <a:ext cx="8168054" cy="2219475"/>
            <a:chOff x="0" y="1275327"/>
            <a:chExt cx="8985302" cy="2488797"/>
          </a:xfrm>
        </p:grpSpPr>
        <p:cxnSp>
          <p:nvCxnSpPr>
            <p:cNvPr id="37" name="직선 연결선 36">
              <a:extLst>
                <a:ext uri="{FF2B5EF4-FFF2-40B4-BE49-F238E27FC236}">
                  <a16:creationId xmlns:a16="http://schemas.microsoft.com/office/drawing/2014/main" id="{530DF384-242C-492B-B4F8-8644E84FC45A}"/>
                </a:ext>
              </a:extLst>
            </p:cNvPr>
            <p:cNvCxnSpPr/>
            <p:nvPr/>
          </p:nvCxnSpPr>
          <p:spPr>
            <a:xfrm>
              <a:off x="0" y="2934487"/>
              <a:ext cx="8985302" cy="0"/>
            </a:xfrm>
            <a:prstGeom prst="line">
              <a:avLst/>
            </a:prstGeom>
            <a:ln w="47625" cap="rnd">
              <a:solidFill>
                <a:srgbClr val="08294C"/>
              </a:solidFill>
              <a:prstDash val="sysDot"/>
            </a:ln>
          </p:spPr>
          <p:style>
            <a:lnRef idx="1">
              <a:schemeClr val="accent1"/>
            </a:lnRef>
            <a:fillRef idx="0">
              <a:schemeClr val="accent1"/>
            </a:fillRef>
            <a:effectRef idx="0">
              <a:schemeClr val="accent1"/>
            </a:effectRef>
            <a:fontRef idx="minor">
              <a:schemeClr val="tx1"/>
            </a:fontRef>
          </p:style>
        </p:cxnSp>
        <p:sp>
          <p:nvSpPr>
            <p:cNvPr id="38" name="타원 37">
              <a:extLst>
                <a:ext uri="{FF2B5EF4-FFF2-40B4-BE49-F238E27FC236}">
                  <a16:creationId xmlns:a16="http://schemas.microsoft.com/office/drawing/2014/main" id="{34060FEA-A54D-4FA6-916A-32196C5682B9}"/>
                </a:ext>
              </a:extLst>
            </p:cNvPr>
            <p:cNvSpPr/>
            <p:nvPr/>
          </p:nvSpPr>
          <p:spPr>
            <a:xfrm>
              <a:off x="385408" y="2574484"/>
              <a:ext cx="720000" cy="720000"/>
            </a:xfrm>
            <a:prstGeom prst="ellipse">
              <a:avLst/>
            </a:prstGeom>
            <a:solidFill>
              <a:srgbClr val="08294C"/>
            </a:solidFill>
            <a:ln>
              <a:solidFill>
                <a:srgbClr val="445E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latin typeface="맑은 고딕" panose="020B0503020000020004" pitchFamily="50" charset="-127"/>
                  <a:ea typeface="맑은 고딕" panose="020B0503020000020004" pitchFamily="50" charset="-127"/>
                </a:rPr>
                <a:t>2016</a:t>
              </a:r>
              <a:endParaRPr lang="ko-KR" altLang="en-US" sz="900" b="1" dirty="0">
                <a:latin typeface="맑은 고딕" panose="020B0503020000020004" pitchFamily="50" charset="-127"/>
                <a:ea typeface="맑은 고딕" panose="020B0503020000020004" pitchFamily="50" charset="-127"/>
              </a:endParaRPr>
            </a:p>
          </p:txBody>
        </p:sp>
        <p:sp>
          <p:nvSpPr>
            <p:cNvPr id="39" name="타원 38">
              <a:extLst>
                <a:ext uri="{FF2B5EF4-FFF2-40B4-BE49-F238E27FC236}">
                  <a16:creationId xmlns:a16="http://schemas.microsoft.com/office/drawing/2014/main" id="{F6D583AB-C314-4D82-A0DB-F8C57CC1B298}"/>
                </a:ext>
              </a:extLst>
            </p:cNvPr>
            <p:cNvSpPr/>
            <p:nvPr/>
          </p:nvSpPr>
          <p:spPr>
            <a:xfrm>
              <a:off x="1575915" y="2811948"/>
              <a:ext cx="243714" cy="245073"/>
            </a:xfrm>
            <a:prstGeom prst="ellipse">
              <a:avLst/>
            </a:prstGeom>
            <a:solidFill>
              <a:srgbClr val="08294C"/>
            </a:solidFill>
            <a:ln>
              <a:solidFill>
                <a:srgbClr val="445E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latin typeface="맑은 고딕" panose="020B0503020000020004" pitchFamily="50" charset="-127"/>
                <a:ea typeface="맑은 고딕" panose="020B0503020000020004" pitchFamily="50" charset="-127"/>
              </a:endParaRPr>
            </a:p>
          </p:txBody>
        </p:sp>
        <p:sp>
          <p:nvSpPr>
            <p:cNvPr id="40" name="타원 39">
              <a:extLst>
                <a:ext uri="{FF2B5EF4-FFF2-40B4-BE49-F238E27FC236}">
                  <a16:creationId xmlns:a16="http://schemas.microsoft.com/office/drawing/2014/main" id="{6051FB8F-D507-49EC-8C63-7243FD5FBE5E}"/>
                </a:ext>
              </a:extLst>
            </p:cNvPr>
            <p:cNvSpPr/>
            <p:nvPr/>
          </p:nvSpPr>
          <p:spPr>
            <a:xfrm>
              <a:off x="5385370" y="2828845"/>
              <a:ext cx="243714" cy="245073"/>
            </a:xfrm>
            <a:prstGeom prst="ellipse">
              <a:avLst/>
            </a:prstGeom>
            <a:solidFill>
              <a:srgbClr val="08294C"/>
            </a:solidFill>
            <a:ln>
              <a:solidFill>
                <a:srgbClr val="445E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latin typeface="맑은 고딕" panose="020B0503020000020004" pitchFamily="50" charset="-127"/>
                <a:ea typeface="맑은 고딕" panose="020B0503020000020004" pitchFamily="50" charset="-127"/>
              </a:endParaRPr>
            </a:p>
          </p:txBody>
        </p:sp>
        <p:sp>
          <p:nvSpPr>
            <p:cNvPr id="41" name="타원 40">
              <a:extLst>
                <a:ext uri="{FF2B5EF4-FFF2-40B4-BE49-F238E27FC236}">
                  <a16:creationId xmlns:a16="http://schemas.microsoft.com/office/drawing/2014/main" id="{5CB51D14-0FF6-4848-BAAE-3C455298A074}"/>
                </a:ext>
              </a:extLst>
            </p:cNvPr>
            <p:cNvSpPr/>
            <p:nvPr/>
          </p:nvSpPr>
          <p:spPr>
            <a:xfrm>
              <a:off x="3480643" y="2827589"/>
              <a:ext cx="243714" cy="245073"/>
            </a:xfrm>
            <a:prstGeom prst="ellipse">
              <a:avLst/>
            </a:prstGeom>
            <a:solidFill>
              <a:srgbClr val="08294C"/>
            </a:solidFill>
            <a:ln>
              <a:solidFill>
                <a:srgbClr val="445E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latin typeface="맑은 고딕" panose="020B0503020000020004" pitchFamily="50" charset="-127"/>
                <a:ea typeface="맑은 고딕" panose="020B0503020000020004" pitchFamily="50" charset="-127"/>
              </a:endParaRPr>
            </a:p>
          </p:txBody>
        </p:sp>
        <p:sp>
          <p:nvSpPr>
            <p:cNvPr id="42" name="타원 41">
              <a:extLst>
                <a:ext uri="{FF2B5EF4-FFF2-40B4-BE49-F238E27FC236}">
                  <a16:creationId xmlns:a16="http://schemas.microsoft.com/office/drawing/2014/main" id="{FC54AB0D-1C00-4F0C-AE26-E3E66C871654}"/>
                </a:ext>
              </a:extLst>
            </p:cNvPr>
            <p:cNvSpPr/>
            <p:nvPr/>
          </p:nvSpPr>
          <p:spPr>
            <a:xfrm>
              <a:off x="7290096" y="2827589"/>
              <a:ext cx="243714" cy="245073"/>
            </a:xfrm>
            <a:prstGeom prst="ellipse">
              <a:avLst/>
            </a:prstGeom>
            <a:solidFill>
              <a:srgbClr val="08294C"/>
            </a:solidFill>
            <a:ln>
              <a:solidFill>
                <a:srgbClr val="445E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latin typeface="맑은 고딕" panose="020B0503020000020004" pitchFamily="50" charset="-127"/>
                <a:ea typeface="맑은 고딕" panose="020B0503020000020004" pitchFamily="50" charset="-127"/>
              </a:endParaRPr>
            </a:p>
          </p:txBody>
        </p:sp>
        <p:sp>
          <p:nvSpPr>
            <p:cNvPr id="43" name="타원 42">
              <a:extLst>
                <a:ext uri="{FF2B5EF4-FFF2-40B4-BE49-F238E27FC236}">
                  <a16:creationId xmlns:a16="http://schemas.microsoft.com/office/drawing/2014/main" id="{199D6B8B-2C17-4C5D-BB4C-4892F9109CDE}"/>
                </a:ext>
              </a:extLst>
            </p:cNvPr>
            <p:cNvSpPr/>
            <p:nvPr/>
          </p:nvSpPr>
          <p:spPr>
            <a:xfrm>
              <a:off x="4194864" y="2593373"/>
              <a:ext cx="720000" cy="720000"/>
            </a:xfrm>
            <a:prstGeom prst="ellipse">
              <a:avLst/>
            </a:prstGeom>
            <a:solidFill>
              <a:srgbClr val="08294C"/>
            </a:solidFill>
            <a:ln>
              <a:solidFill>
                <a:srgbClr val="445E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latin typeface="맑은 고딕" panose="020B0503020000020004" pitchFamily="50" charset="-127"/>
                  <a:ea typeface="맑은 고딕" panose="020B0503020000020004" pitchFamily="50" charset="-127"/>
                </a:rPr>
                <a:t>2018</a:t>
              </a:r>
              <a:endParaRPr lang="ko-KR" altLang="en-US" sz="900" b="1" dirty="0">
                <a:latin typeface="맑은 고딕" panose="020B0503020000020004" pitchFamily="50" charset="-127"/>
                <a:ea typeface="맑은 고딕" panose="020B0503020000020004" pitchFamily="50" charset="-127"/>
              </a:endParaRPr>
            </a:p>
          </p:txBody>
        </p:sp>
        <p:sp>
          <p:nvSpPr>
            <p:cNvPr id="44" name="타원 43">
              <a:extLst>
                <a:ext uri="{FF2B5EF4-FFF2-40B4-BE49-F238E27FC236}">
                  <a16:creationId xmlns:a16="http://schemas.microsoft.com/office/drawing/2014/main" id="{95BC4673-0D97-4E5B-933A-F99C0E6B15D5}"/>
                </a:ext>
              </a:extLst>
            </p:cNvPr>
            <p:cNvSpPr/>
            <p:nvPr/>
          </p:nvSpPr>
          <p:spPr>
            <a:xfrm>
              <a:off x="2290136" y="2574484"/>
              <a:ext cx="720000" cy="720000"/>
            </a:xfrm>
            <a:prstGeom prst="ellipse">
              <a:avLst/>
            </a:prstGeom>
            <a:solidFill>
              <a:srgbClr val="08294C"/>
            </a:solidFill>
            <a:ln>
              <a:solidFill>
                <a:srgbClr val="445E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latin typeface="맑은 고딕" panose="020B0503020000020004" pitchFamily="50" charset="-127"/>
                  <a:ea typeface="맑은 고딕" panose="020B0503020000020004" pitchFamily="50" charset="-127"/>
                </a:rPr>
                <a:t>2017</a:t>
              </a:r>
              <a:endParaRPr lang="ko-KR" altLang="en-US" sz="900" b="1" dirty="0">
                <a:latin typeface="맑은 고딕" panose="020B0503020000020004" pitchFamily="50" charset="-127"/>
                <a:ea typeface="맑은 고딕" panose="020B0503020000020004" pitchFamily="50" charset="-127"/>
              </a:endParaRPr>
            </a:p>
          </p:txBody>
        </p:sp>
        <p:sp>
          <p:nvSpPr>
            <p:cNvPr id="45" name="타원 44">
              <a:extLst>
                <a:ext uri="{FF2B5EF4-FFF2-40B4-BE49-F238E27FC236}">
                  <a16:creationId xmlns:a16="http://schemas.microsoft.com/office/drawing/2014/main" id="{CB2FFCDE-9291-4EA5-AE2B-6EB832AB3666}"/>
                </a:ext>
              </a:extLst>
            </p:cNvPr>
            <p:cNvSpPr/>
            <p:nvPr/>
          </p:nvSpPr>
          <p:spPr>
            <a:xfrm>
              <a:off x="8004316" y="2593373"/>
              <a:ext cx="720000" cy="720000"/>
            </a:xfrm>
            <a:prstGeom prst="ellipse">
              <a:avLst/>
            </a:prstGeom>
            <a:solidFill>
              <a:srgbClr val="08294C"/>
            </a:solidFill>
            <a:ln>
              <a:solidFill>
                <a:srgbClr val="445E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latin typeface="맑은 고딕" panose="020B0503020000020004" pitchFamily="50" charset="-127"/>
                  <a:ea typeface="맑은 고딕" panose="020B0503020000020004" pitchFamily="50" charset="-127"/>
                </a:rPr>
                <a:t>2021</a:t>
              </a:r>
              <a:endParaRPr lang="ko-KR" altLang="en-US" sz="900" b="1" dirty="0">
                <a:latin typeface="맑은 고딕" panose="020B0503020000020004" pitchFamily="50" charset="-127"/>
                <a:ea typeface="맑은 고딕" panose="020B0503020000020004" pitchFamily="50" charset="-127"/>
              </a:endParaRPr>
            </a:p>
          </p:txBody>
        </p:sp>
        <p:sp>
          <p:nvSpPr>
            <p:cNvPr id="46" name="타원 45">
              <a:extLst>
                <a:ext uri="{FF2B5EF4-FFF2-40B4-BE49-F238E27FC236}">
                  <a16:creationId xmlns:a16="http://schemas.microsoft.com/office/drawing/2014/main" id="{63B53F88-5DF1-443D-ADF2-4055538B8B4B}"/>
                </a:ext>
              </a:extLst>
            </p:cNvPr>
            <p:cNvSpPr/>
            <p:nvPr/>
          </p:nvSpPr>
          <p:spPr>
            <a:xfrm>
              <a:off x="6099590" y="2571962"/>
              <a:ext cx="720000" cy="720000"/>
            </a:xfrm>
            <a:prstGeom prst="ellipse">
              <a:avLst/>
            </a:prstGeom>
            <a:solidFill>
              <a:srgbClr val="08294C"/>
            </a:solidFill>
            <a:ln>
              <a:solidFill>
                <a:srgbClr val="445E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latin typeface="맑은 고딕" panose="020B0503020000020004" pitchFamily="50" charset="-127"/>
                  <a:ea typeface="맑은 고딕" panose="020B0503020000020004" pitchFamily="50" charset="-127"/>
                </a:rPr>
                <a:t>2019</a:t>
              </a:r>
              <a:endParaRPr lang="ko-KR" altLang="en-US" sz="900" b="1" dirty="0">
                <a:latin typeface="맑은 고딕" panose="020B0503020000020004" pitchFamily="50" charset="-127"/>
                <a:ea typeface="맑은 고딕" panose="020B0503020000020004" pitchFamily="50" charset="-127"/>
              </a:endParaRPr>
            </a:p>
          </p:txBody>
        </p:sp>
        <p:cxnSp>
          <p:nvCxnSpPr>
            <p:cNvPr id="47" name="직선 화살표 연결선 46">
              <a:extLst>
                <a:ext uri="{FF2B5EF4-FFF2-40B4-BE49-F238E27FC236}">
                  <a16:creationId xmlns:a16="http://schemas.microsoft.com/office/drawing/2014/main" id="{F26DADBE-15E3-4B93-84B7-665B713AEBFA}"/>
                </a:ext>
              </a:extLst>
            </p:cNvPr>
            <p:cNvCxnSpPr>
              <a:cxnSpLocks/>
              <a:stCxn id="39" idx="0"/>
            </p:cNvCxnSpPr>
            <p:nvPr/>
          </p:nvCxnSpPr>
          <p:spPr>
            <a:xfrm flipH="1" flipV="1">
              <a:off x="1692774" y="2176423"/>
              <a:ext cx="4998" cy="635525"/>
            </a:xfrm>
            <a:prstGeom prst="straightConnector1">
              <a:avLst/>
            </a:prstGeom>
            <a:ln>
              <a:solidFill>
                <a:srgbClr val="08294C"/>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E8CD016A-F314-4613-9EAE-2C54D9F7E830}"/>
                </a:ext>
              </a:extLst>
            </p:cNvPr>
            <p:cNvCxnSpPr/>
            <p:nvPr/>
          </p:nvCxnSpPr>
          <p:spPr>
            <a:xfrm flipH="1" flipV="1">
              <a:off x="3600000" y="2176423"/>
              <a:ext cx="4998" cy="635525"/>
            </a:xfrm>
            <a:prstGeom prst="straightConnector1">
              <a:avLst/>
            </a:prstGeom>
            <a:ln>
              <a:solidFill>
                <a:srgbClr val="08294C"/>
              </a:solidFill>
              <a:tailEnd type="triangle"/>
            </a:ln>
          </p:spPr>
          <p:style>
            <a:lnRef idx="1">
              <a:schemeClr val="accent1"/>
            </a:lnRef>
            <a:fillRef idx="0">
              <a:schemeClr val="accent1"/>
            </a:fillRef>
            <a:effectRef idx="0">
              <a:schemeClr val="accent1"/>
            </a:effectRef>
            <a:fontRef idx="minor">
              <a:schemeClr val="tx1"/>
            </a:fontRef>
          </p:style>
        </p:cxnSp>
        <p:cxnSp>
          <p:nvCxnSpPr>
            <p:cNvPr id="49" name="직선 화살표 연결선 48">
              <a:extLst>
                <a:ext uri="{FF2B5EF4-FFF2-40B4-BE49-F238E27FC236}">
                  <a16:creationId xmlns:a16="http://schemas.microsoft.com/office/drawing/2014/main" id="{A0DF4AD0-1A8A-4518-A3F3-BF981B38B60F}"/>
                </a:ext>
              </a:extLst>
            </p:cNvPr>
            <p:cNvCxnSpPr/>
            <p:nvPr/>
          </p:nvCxnSpPr>
          <p:spPr>
            <a:xfrm flipH="1" flipV="1">
              <a:off x="5502229" y="2181897"/>
              <a:ext cx="4998" cy="635525"/>
            </a:xfrm>
            <a:prstGeom prst="straightConnector1">
              <a:avLst/>
            </a:prstGeom>
            <a:ln>
              <a:solidFill>
                <a:srgbClr val="08294C"/>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DFFBC185-D3C0-4678-925B-2F0E7F884A59}"/>
                </a:ext>
              </a:extLst>
            </p:cNvPr>
            <p:cNvCxnSpPr/>
            <p:nvPr/>
          </p:nvCxnSpPr>
          <p:spPr>
            <a:xfrm flipH="1" flipV="1">
              <a:off x="7399460" y="2209013"/>
              <a:ext cx="4998" cy="635525"/>
            </a:xfrm>
            <a:prstGeom prst="straightConnector1">
              <a:avLst/>
            </a:prstGeom>
            <a:ln>
              <a:solidFill>
                <a:srgbClr val="08294C"/>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369C1C0-092A-4496-BBA0-96E6E8BD165C}"/>
                </a:ext>
              </a:extLst>
            </p:cNvPr>
            <p:cNvSpPr txBox="1"/>
            <p:nvPr/>
          </p:nvSpPr>
          <p:spPr>
            <a:xfrm>
              <a:off x="199415" y="3313373"/>
              <a:ext cx="1153292" cy="276099"/>
            </a:xfrm>
            <a:prstGeom prst="rect">
              <a:avLst/>
            </a:prstGeom>
            <a:noFill/>
          </p:spPr>
          <p:txBody>
            <a:bodyPr wrap="square" rtlCol="0">
              <a:spAutoFit/>
            </a:bodyPr>
            <a:lstStyle/>
            <a:p>
              <a:pPr algn="ctr"/>
              <a:r>
                <a:rPr lang="ko-KR" altLang="en-US" sz="1000" b="1" dirty="0">
                  <a:latin typeface="맑은 고딕" panose="020B0503020000020004" pitchFamily="50" charset="-127"/>
                  <a:ea typeface="맑은 고딕" panose="020B0503020000020004" pitchFamily="50" charset="-127"/>
                </a:rPr>
                <a:t>고급 </a:t>
              </a:r>
              <a:r>
                <a:rPr lang="ko-KR" altLang="en-US" sz="1000" b="1" dirty="0" err="1">
                  <a:latin typeface="맑은 고딕" panose="020B0503020000020004" pitchFamily="50" charset="-127"/>
                  <a:ea typeface="맑은 고딕" panose="020B0503020000020004" pitchFamily="50" charset="-127"/>
                </a:rPr>
                <a:t>머신러닝</a:t>
              </a:r>
              <a:endParaRPr lang="ko-KR" altLang="en-US" sz="1000" b="1" dirty="0">
                <a:latin typeface="맑은 고딕" panose="020B0503020000020004" pitchFamily="50" charset="-127"/>
                <a:ea typeface="맑은 고딕" panose="020B0503020000020004" pitchFamily="50" charset="-127"/>
              </a:endParaRPr>
            </a:p>
          </p:txBody>
        </p:sp>
        <p:sp>
          <p:nvSpPr>
            <p:cNvPr id="52" name="TextBox 51">
              <a:extLst>
                <a:ext uri="{FF2B5EF4-FFF2-40B4-BE49-F238E27FC236}">
                  <a16:creationId xmlns:a16="http://schemas.microsoft.com/office/drawing/2014/main" id="{AAA68397-D75F-42B2-871C-CCD299BB2734}"/>
                </a:ext>
              </a:extLst>
            </p:cNvPr>
            <p:cNvSpPr txBox="1"/>
            <p:nvPr/>
          </p:nvSpPr>
          <p:spPr>
            <a:xfrm>
              <a:off x="5882946" y="3313373"/>
              <a:ext cx="1153292" cy="450751"/>
            </a:xfrm>
            <a:prstGeom prst="rect">
              <a:avLst/>
            </a:prstGeom>
            <a:noFill/>
          </p:spPr>
          <p:txBody>
            <a:bodyPr wrap="square" rtlCol="0">
              <a:spAutoFit/>
            </a:bodyPr>
            <a:lstStyle/>
            <a:p>
              <a:pPr algn="ctr"/>
              <a:r>
                <a:rPr lang="en-US" altLang="ko-KR" sz="1000" b="1" dirty="0">
                  <a:latin typeface="맑은 고딕" panose="020B0503020000020004" pitchFamily="50" charset="-127"/>
                  <a:ea typeface="맑은 고딕" panose="020B0503020000020004" pitchFamily="50" charset="-127"/>
                </a:rPr>
                <a:t>AI </a:t>
              </a:r>
              <a:r>
                <a:rPr lang="ko-KR" altLang="en-US" sz="1000" b="1" dirty="0">
                  <a:latin typeface="맑은 고딕" panose="020B0503020000020004" pitchFamily="50" charset="-127"/>
                  <a:ea typeface="맑은 고딕" panose="020B0503020000020004" pitchFamily="50" charset="-127"/>
                </a:rPr>
                <a:t>기반의 개발</a:t>
              </a:r>
              <a:r>
                <a:rPr lang="en-US" altLang="ko-KR" sz="1000" b="1" dirty="0">
                  <a:latin typeface="맑은 고딕" panose="020B0503020000020004" pitchFamily="50" charset="-127"/>
                  <a:ea typeface="맑은 고딕" panose="020B0503020000020004" pitchFamily="50" charset="-127"/>
                </a:rPr>
                <a:t>,</a:t>
              </a:r>
            </a:p>
            <a:p>
              <a:pPr algn="ctr"/>
              <a:r>
                <a:rPr lang="ko-KR" altLang="en-US" sz="1000" b="1" dirty="0">
                  <a:latin typeface="맑은 고딕" panose="020B0503020000020004" pitchFamily="50" charset="-127"/>
                  <a:ea typeface="맑은 고딕" panose="020B0503020000020004" pitchFamily="50" charset="-127"/>
                </a:rPr>
                <a:t>증강 분석</a:t>
              </a:r>
            </a:p>
          </p:txBody>
        </p:sp>
        <p:sp>
          <p:nvSpPr>
            <p:cNvPr id="53" name="TextBox 52">
              <a:extLst>
                <a:ext uri="{FF2B5EF4-FFF2-40B4-BE49-F238E27FC236}">
                  <a16:creationId xmlns:a16="http://schemas.microsoft.com/office/drawing/2014/main" id="{4EBB6E18-36A4-4A10-A145-7CEA6EE79188}"/>
                </a:ext>
              </a:extLst>
            </p:cNvPr>
            <p:cNvSpPr txBox="1"/>
            <p:nvPr/>
          </p:nvSpPr>
          <p:spPr>
            <a:xfrm>
              <a:off x="1841029" y="3313371"/>
              <a:ext cx="1451358" cy="276099"/>
            </a:xfrm>
            <a:prstGeom prst="rect">
              <a:avLst/>
            </a:prstGeom>
            <a:noFill/>
          </p:spPr>
          <p:txBody>
            <a:bodyPr wrap="square" rtlCol="0">
              <a:spAutoFit/>
            </a:bodyPr>
            <a:lstStyle/>
            <a:p>
              <a:pPr algn="ctr"/>
              <a:r>
                <a:rPr lang="en-US" altLang="ko-KR" sz="1000" b="1" dirty="0">
                  <a:latin typeface="맑은 고딕" panose="020B0503020000020004" pitchFamily="50" charset="-127"/>
                  <a:ea typeface="맑은 고딕" panose="020B0503020000020004" pitchFamily="50" charset="-127"/>
                </a:rPr>
                <a:t>AI</a:t>
              </a:r>
              <a:r>
                <a:rPr lang="ko-KR" altLang="en-US" sz="1000" b="1" dirty="0">
                  <a:latin typeface="맑은 고딕" panose="020B0503020000020004" pitchFamily="50" charset="-127"/>
                  <a:ea typeface="맑은 고딕" panose="020B0503020000020004" pitchFamily="50" charset="-127"/>
                </a:rPr>
                <a:t>와 고급 </a:t>
              </a:r>
              <a:r>
                <a:rPr lang="ko-KR" altLang="en-US" sz="1000" b="1" dirty="0" err="1">
                  <a:latin typeface="맑은 고딕" panose="020B0503020000020004" pitchFamily="50" charset="-127"/>
                  <a:ea typeface="맑은 고딕" panose="020B0503020000020004" pitchFamily="50" charset="-127"/>
                </a:rPr>
                <a:t>머신러닝</a:t>
              </a:r>
              <a:endParaRPr lang="ko-KR" altLang="en-US" sz="1000" b="1" dirty="0">
                <a:latin typeface="맑은 고딕" panose="020B0503020000020004" pitchFamily="50" charset="-127"/>
                <a:ea typeface="맑은 고딕" panose="020B0503020000020004" pitchFamily="50" charset="-127"/>
              </a:endParaRPr>
            </a:p>
          </p:txBody>
        </p:sp>
        <p:sp>
          <p:nvSpPr>
            <p:cNvPr id="54" name="TextBox 53">
              <a:extLst>
                <a:ext uri="{FF2B5EF4-FFF2-40B4-BE49-F238E27FC236}">
                  <a16:creationId xmlns:a16="http://schemas.microsoft.com/office/drawing/2014/main" id="{F9C137AF-6FC7-43B2-A287-350E6365376C}"/>
                </a:ext>
              </a:extLst>
            </p:cNvPr>
            <p:cNvSpPr txBox="1"/>
            <p:nvPr/>
          </p:nvSpPr>
          <p:spPr>
            <a:xfrm>
              <a:off x="7787670" y="3292631"/>
              <a:ext cx="1153292" cy="430887"/>
            </a:xfrm>
            <a:prstGeom prst="rect">
              <a:avLst/>
            </a:prstGeom>
            <a:noFill/>
          </p:spPr>
          <p:txBody>
            <a:bodyPr wrap="square" rtlCol="0">
              <a:spAutoFit/>
            </a:bodyPr>
            <a:lstStyle/>
            <a:p>
              <a:pPr algn="ctr"/>
              <a:r>
                <a:rPr lang="en-US" altLang="ko-KR" sz="1100" b="1" dirty="0">
                  <a:latin typeface="맑은 고딕" panose="020B0503020000020004" pitchFamily="50" charset="-127"/>
                  <a:ea typeface="맑은 고딕" panose="020B0503020000020004" pitchFamily="50" charset="-127"/>
                </a:rPr>
                <a:t>AI engineering</a:t>
              </a:r>
              <a:endParaRPr lang="ko-KR" altLang="en-US" sz="1100" b="1" dirty="0">
                <a:latin typeface="맑은 고딕" panose="020B0503020000020004" pitchFamily="50" charset="-127"/>
                <a:ea typeface="맑은 고딕" panose="020B0503020000020004" pitchFamily="50" charset="-127"/>
              </a:endParaRPr>
            </a:p>
          </p:txBody>
        </p:sp>
        <p:sp>
          <p:nvSpPr>
            <p:cNvPr id="55" name="TextBox 54">
              <a:extLst>
                <a:ext uri="{FF2B5EF4-FFF2-40B4-BE49-F238E27FC236}">
                  <a16:creationId xmlns:a16="http://schemas.microsoft.com/office/drawing/2014/main" id="{99649866-2D10-48D3-A788-F2DF73AB6880}"/>
                </a:ext>
              </a:extLst>
            </p:cNvPr>
            <p:cNvSpPr txBox="1"/>
            <p:nvPr/>
          </p:nvSpPr>
          <p:spPr>
            <a:xfrm>
              <a:off x="3995354" y="3291962"/>
              <a:ext cx="1153292" cy="276099"/>
            </a:xfrm>
            <a:prstGeom prst="rect">
              <a:avLst/>
            </a:prstGeom>
            <a:noFill/>
          </p:spPr>
          <p:txBody>
            <a:bodyPr wrap="square" rtlCol="0">
              <a:spAutoFit/>
            </a:bodyPr>
            <a:lstStyle/>
            <a:p>
              <a:pPr algn="ctr"/>
              <a:r>
                <a:rPr lang="en-US" altLang="ko-KR" sz="1000" b="1" dirty="0">
                  <a:latin typeface="맑은 고딕" panose="020B0503020000020004" pitchFamily="50" charset="-127"/>
                  <a:ea typeface="맑은 고딕" panose="020B0503020000020004" pitchFamily="50" charset="-127"/>
                </a:rPr>
                <a:t>AI </a:t>
              </a:r>
              <a:r>
                <a:rPr lang="ko-KR" altLang="en-US" sz="1000" b="1" dirty="0">
                  <a:latin typeface="맑은 고딕" panose="020B0503020000020004" pitchFamily="50" charset="-127"/>
                  <a:ea typeface="맑은 고딕" panose="020B0503020000020004" pitchFamily="50" charset="-127"/>
                </a:rPr>
                <a:t>강화 시스템</a:t>
              </a:r>
            </a:p>
          </p:txBody>
        </p:sp>
        <p:sp>
          <p:nvSpPr>
            <p:cNvPr id="56" name="TextBox 55">
              <a:extLst>
                <a:ext uri="{FF2B5EF4-FFF2-40B4-BE49-F238E27FC236}">
                  <a16:creationId xmlns:a16="http://schemas.microsoft.com/office/drawing/2014/main" id="{5B97D9E3-376A-49AD-A9D8-A4BCFA951DC4}"/>
                </a:ext>
              </a:extLst>
            </p:cNvPr>
            <p:cNvSpPr txBox="1"/>
            <p:nvPr/>
          </p:nvSpPr>
          <p:spPr>
            <a:xfrm>
              <a:off x="976076" y="1767690"/>
              <a:ext cx="1433396" cy="276099"/>
            </a:xfrm>
            <a:prstGeom prst="rect">
              <a:avLst/>
            </a:prstGeom>
            <a:noFill/>
          </p:spPr>
          <p:txBody>
            <a:bodyPr wrap="square" rtlCol="0">
              <a:spAutoFit/>
            </a:bodyPr>
            <a:lstStyle/>
            <a:p>
              <a:pPr algn="ctr"/>
              <a:r>
                <a:rPr lang="en-US" altLang="ko-KR" sz="1000" b="1" dirty="0">
                  <a:latin typeface="맑은 고딕" panose="020B0503020000020004" pitchFamily="50" charset="-127"/>
                  <a:ea typeface="맑은 고딕" panose="020B0503020000020004" pitchFamily="50" charset="-127"/>
                </a:rPr>
                <a:t>AI</a:t>
              </a:r>
              <a:r>
                <a:rPr lang="ko-KR" altLang="en-US" sz="1000" b="1" dirty="0">
                  <a:latin typeface="맑은 고딕" panose="020B0503020000020004" pitchFamily="50" charset="-127"/>
                  <a:ea typeface="맑은 고딕" panose="020B0503020000020004" pitchFamily="50" charset="-127"/>
                </a:rPr>
                <a:t> 개념 추가</a:t>
              </a:r>
            </a:p>
          </p:txBody>
        </p:sp>
        <p:sp>
          <p:nvSpPr>
            <p:cNvPr id="57" name="TextBox 56">
              <a:extLst>
                <a:ext uri="{FF2B5EF4-FFF2-40B4-BE49-F238E27FC236}">
                  <a16:creationId xmlns:a16="http://schemas.microsoft.com/office/drawing/2014/main" id="{75AAACF2-5C67-4C1F-AA18-509E3C135151}"/>
                </a:ext>
              </a:extLst>
            </p:cNvPr>
            <p:cNvSpPr txBox="1"/>
            <p:nvPr/>
          </p:nvSpPr>
          <p:spPr>
            <a:xfrm>
              <a:off x="4790528" y="1407720"/>
              <a:ext cx="1512301" cy="988184"/>
            </a:xfrm>
            <a:prstGeom prst="rect">
              <a:avLst/>
            </a:prstGeom>
            <a:noFill/>
          </p:spPr>
          <p:txBody>
            <a:bodyPr wrap="square" rtlCol="0">
              <a:spAutoFit/>
            </a:bodyPr>
            <a:lstStyle/>
            <a:p>
              <a:pPr algn="ctr"/>
              <a:r>
                <a:rPr lang="en-US" altLang="ko-KR" sz="1000" b="1" dirty="0">
                  <a:latin typeface="맑은 고딕" panose="020B0503020000020004" pitchFamily="50" charset="-127"/>
                  <a:ea typeface="맑은 고딕" panose="020B0503020000020004" pitchFamily="50" charset="-127"/>
                </a:rPr>
                <a:t>AI</a:t>
              </a:r>
              <a:r>
                <a:rPr lang="ko-KR" altLang="en-US" sz="1000" b="1" dirty="0">
                  <a:latin typeface="맑은 고딕" panose="020B0503020000020004" pitchFamily="50" charset="-127"/>
                  <a:ea typeface="맑은 고딕" panose="020B0503020000020004" pitchFamily="50" charset="-127"/>
                </a:rPr>
                <a:t>를 실제 개발 도구로 사용</a:t>
              </a:r>
              <a:r>
                <a:rPr lang="en-US" altLang="ko-KR" sz="1000" b="1" dirty="0">
                  <a:latin typeface="맑은 고딕" panose="020B0503020000020004" pitchFamily="50" charset="-127"/>
                  <a:ea typeface="맑은 고딕" panose="020B0503020000020004" pitchFamily="50" charset="-127"/>
                </a:rPr>
                <a:t>,</a:t>
              </a:r>
            </a:p>
            <a:p>
              <a:pPr algn="ctr"/>
              <a:r>
                <a:rPr lang="ko-KR" altLang="en-US" sz="1000" b="1" dirty="0" err="1">
                  <a:latin typeface="맑은 고딕" panose="020B0503020000020004" pitchFamily="50" charset="-127"/>
                  <a:ea typeface="맑은 고딕" panose="020B0503020000020004" pitchFamily="50" charset="-127"/>
                </a:rPr>
                <a:t>머신러닝을</a:t>
              </a:r>
              <a:r>
                <a:rPr lang="ko-KR" altLang="en-US" sz="1000" b="1" dirty="0">
                  <a:latin typeface="맑은 고딕" panose="020B0503020000020004" pitchFamily="50" charset="-127"/>
                  <a:ea typeface="맑은 고딕" panose="020B0503020000020004" pitchFamily="50" charset="-127"/>
                </a:rPr>
                <a:t> 이용하는 증강 분석 개념 추가</a:t>
              </a:r>
              <a:endParaRPr lang="en-US" altLang="ko-KR" sz="1000" b="1" dirty="0">
                <a:latin typeface="맑은 고딕" panose="020B0503020000020004" pitchFamily="50" charset="-127"/>
                <a:ea typeface="맑은 고딕" panose="020B0503020000020004" pitchFamily="50" charset="-127"/>
              </a:endParaRPr>
            </a:p>
            <a:p>
              <a:pPr algn="ctr"/>
              <a:endParaRPr lang="ko-KR" altLang="en-US" sz="1100" b="1" dirty="0">
                <a:latin typeface="맑은 고딕" panose="020B0503020000020004" pitchFamily="50" charset="-127"/>
                <a:ea typeface="맑은 고딕" panose="020B0503020000020004" pitchFamily="50" charset="-127"/>
              </a:endParaRPr>
            </a:p>
          </p:txBody>
        </p:sp>
        <p:sp>
          <p:nvSpPr>
            <p:cNvPr id="58" name="TextBox 57">
              <a:extLst>
                <a:ext uri="{FF2B5EF4-FFF2-40B4-BE49-F238E27FC236}">
                  <a16:creationId xmlns:a16="http://schemas.microsoft.com/office/drawing/2014/main" id="{B47A7FA6-2292-405B-85CA-64AF0773DD16}"/>
                </a:ext>
              </a:extLst>
            </p:cNvPr>
            <p:cNvSpPr txBox="1"/>
            <p:nvPr/>
          </p:nvSpPr>
          <p:spPr>
            <a:xfrm>
              <a:off x="6583971" y="1496868"/>
              <a:ext cx="1791994" cy="624116"/>
            </a:xfrm>
            <a:prstGeom prst="rect">
              <a:avLst/>
            </a:prstGeom>
            <a:noFill/>
          </p:spPr>
          <p:txBody>
            <a:bodyPr wrap="square" rtlCol="0">
              <a:spAutoFit/>
            </a:bodyPr>
            <a:lstStyle/>
            <a:p>
              <a:pPr algn="ctr"/>
              <a:r>
                <a:rPr lang="en-US" altLang="ko-KR" sz="1000" b="1" dirty="0">
                  <a:latin typeface="맑은 고딕" panose="020B0503020000020004" pitchFamily="50" charset="-127"/>
                  <a:ea typeface="맑은 고딕" panose="020B0503020000020004" pitchFamily="50" charset="-127"/>
                </a:rPr>
                <a:t>AI</a:t>
              </a:r>
              <a:r>
                <a:rPr lang="ko-KR" altLang="en-US" sz="1000" b="1" dirty="0">
                  <a:latin typeface="맑은 고딕" panose="020B0503020000020004" pitchFamily="50" charset="-127"/>
                  <a:ea typeface="맑은 고딕" panose="020B0503020000020004" pitchFamily="50" charset="-127"/>
                </a:rPr>
                <a:t> 유지보수 및 확장성을 위한 </a:t>
              </a:r>
              <a:r>
                <a:rPr lang="en-US" altLang="ko-KR" sz="1000" b="1" dirty="0">
                  <a:latin typeface="맑은 고딕" panose="020B0503020000020004" pitchFamily="50" charset="-127"/>
                  <a:ea typeface="맑은 고딕" panose="020B0503020000020004" pitchFamily="50" charset="-127"/>
                </a:rPr>
                <a:t>AI engineering </a:t>
              </a:r>
              <a:r>
                <a:rPr lang="ko-KR" altLang="en-US" sz="1000" b="1" dirty="0">
                  <a:latin typeface="맑은 고딕" panose="020B0503020000020004" pitchFamily="50" charset="-127"/>
                  <a:ea typeface="맑은 고딕" panose="020B0503020000020004" pitchFamily="50" charset="-127"/>
                </a:rPr>
                <a:t>개념 추가</a:t>
              </a:r>
            </a:p>
          </p:txBody>
        </p:sp>
        <p:sp>
          <p:nvSpPr>
            <p:cNvPr id="59" name="TextBox 58">
              <a:extLst>
                <a:ext uri="{FF2B5EF4-FFF2-40B4-BE49-F238E27FC236}">
                  <a16:creationId xmlns:a16="http://schemas.microsoft.com/office/drawing/2014/main" id="{F9BF56E0-8A13-410A-9B62-DEAF7BD544A5}"/>
                </a:ext>
              </a:extLst>
            </p:cNvPr>
            <p:cNvSpPr txBox="1"/>
            <p:nvPr/>
          </p:nvSpPr>
          <p:spPr>
            <a:xfrm>
              <a:off x="2883303" y="1801850"/>
              <a:ext cx="1433396" cy="276099"/>
            </a:xfrm>
            <a:prstGeom prst="rect">
              <a:avLst/>
            </a:prstGeom>
            <a:noFill/>
          </p:spPr>
          <p:txBody>
            <a:bodyPr wrap="square" rtlCol="0">
              <a:spAutoFit/>
            </a:bodyPr>
            <a:lstStyle/>
            <a:p>
              <a:pPr algn="ctr"/>
              <a:r>
                <a:rPr lang="en-US" altLang="ko-KR" sz="1000" b="1" dirty="0">
                  <a:latin typeface="맑은 고딕" panose="020B0503020000020004" pitchFamily="50" charset="-127"/>
                  <a:ea typeface="맑은 고딕" panose="020B0503020000020004" pitchFamily="50" charset="-127"/>
                </a:rPr>
                <a:t>AI</a:t>
              </a:r>
              <a:r>
                <a:rPr lang="ko-KR" altLang="en-US" sz="1000" b="1" dirty="0">
                  <a:latin typeface="맑은 고딕" panose="020B0503020000020004" pitchFamily="50" charset="-127"/>
                  <a:ea typeface="맑은 고딕" panose="020B0503020000020004" pitchFamily="50" charset="-127"/>
                </a:rPr>
                <a:t> 능력 향상</a:t>
              </a:r>
            </a:p>
          </p:txBody>
        </p:sp>
        <p:sp>
          <p:nvSpPr>
            <p:cNvPr id="60" name="TextBox 59">
              <a:extLst>
                <a:ext uri="{FF2B5EF4-FFF2-40B4-BE49-F238E27FC236}">
                  <a16:creationId xmlns:a16="http://schemas.microsoft.com/office/drawing/2014/main" id="{5B97D9E3-376A-49AD-A9D8-A4BCFA951DC4}"/>
                </a:ext>
              </a:extLst>
            </p:cNvPr>
            <p:cNvSpPr txBox="1"/>
            <p:nvPr/>
          </p:nvSpPr>
          <p:spPr>
            <a:xfrm>
              <a:off x="1" y="1275327"/>
              <a:ext cx="677042" cy="414149"/>
            </a:xfrm>
            <a:prstGeom prst="rect">
              <a:avLst/>
            </a:prstGeom>
            <a:noFill/>
          </p:spPr>
          <p:txBody>
            <a:bodyPr wrap="square" rtlCol="0">
              <a:spAutoFit/>
            </a:bodyPr>
            <a:lstStyle/>
            <a:p>
              <a:pPr algn="ctr"/>
              <a:r>
                <a:rPr lang="en-US" altLang="ko-KR" b="1" dirty="0">
                  <a:solidFill>
                    <a:srgbClr val="FF0000"/>
                  </a:solidFill>
                  <a:latin typeface="맑은 고딕" panose="020B0503020000020004" pitchFamily="50" charset="-127"/>
                  <a:ea typeface="맑은 고딕" panose="020B0503020000020004" pitchFamily="50" charset="-127"/>
                </a:rPr>
                <a:t>AI</a:t>
              </a:r>
              <a:endParaRPr lang="ko-KR" altLang="en-US" b="1" dirty="0">
                <a:solidFill>
                  <a:srgbClr val="FF0000"/>
                </a:solidFill>
                <a:latin typeface="맑은 고딕" panose="020B0503020000020004" pitchFamily="50" charset="-127"/>
                <a:ea typeface="맑은 고딕" panose="020B0503020000020004" pitchFamily="50" charset="-127"/>
              </a:endParaRPr>
            </a:p>
          </p:txBody>
        </p:sp>
      </p:grpSp>
      <p:grpSp>
        <p:nvGrpSpPr>
          <p:cNvPr id="61" name="그룹 60"/>
          <p:cNvGrpSpPr/>
          <p:nvPr/>
        </p:nvGrpSpPr>
        <p:grpSpPr>
          <a:xfrm>
            <a:off x="386860" y="3817324"/>
            <a:ext cx="8379071" cy="2223139"/>
            <a:chOff x="0" y="1324150"/>
            <a:chExt cx="8985302" cy="2621832"/>
          </a:xfrm>
        </p:grpSpPr>
        <p:cxnSp>
          <p:nvCxnSpPr>
            <p:cNvPr id="62" name="직선 연결선 61">
              <a:extLst>
                <a:ext uri="{FF2B5EF4-FFF2-40B4-BE49-F238E27FC236}">
                  <a16:creationId xmlns:a16="http://schemas.microsoft.com/office/drawing/2014/main" id="{530DF384-242C-492B-B4F8-8644E84FC45A}"/>
                </a:ext>
              </a:extLst>
            </p:cNvPr>
            <p:cNvCxnSpPr/>
            <p:nvPr/>
          </p:nvCxnSpPr>
          <p:spPr>
            <a:xfrm>
              <a:off x="0" y="2934487"/>
              <a:ext cx="8985302" cy="0"/>
            </a:xfrm>
            <a:prstGeom prst="line">
              <a:avLst/>
            </a:prstGeom>
            <a:ln w="47625" cap="rnd">
              <a:solidFill>
                <a:srgbClr val="0C477F"/>
              </a:solidFill>
              <a:prstDash val="sysDot"/>
            </a:ln>
          </p:spPr>
          <p:style>
            <a:lnRef idx="1">
              <a:schemeClr val="accent1"/>
            </a:lnRef>
            <a:fillRef idx="0">
              <a:schemeClr val="accent1"/>
            </a:fillRef>
            <a:effectRef idx="0">
              <a:schemeClr val="accent1"/>
            </a:effectRef>
            <a:fontRef idx="minor">
              <a:schemeClr val="tx1"/>
            </a:fontRef>
          </p:style>
        </p:cxnSp>
        <p:sp>
          <p:nvSpPr>
            <p:cNvPr id="63" name="타원 62">
              <a:extLst>
                <a:ext uri="{FF2B5EF4-FFF2-40B4-BE49-F238E27FC236}">
                  <a16:creationId xmlns:a16="http://schemas.microsoft.com/office/drawing/2014/main" id="{34060FEA-A54D-4FA6-916A-32196C5682B9}"/>
                </a:ext>
              </a:extLst>
            </p:cNvPr>
            <p:cNvSpPr/>
            <p:nvPr/>
          </p:nvSpPr>
          <p:spPr>
            <a:xfrm>
              <a:off x="385408" y="2574484"/>
              <a:ext cx="720000" cy="720000"/>
            </a:xfrm>
            <a:prstGeom prst="ellipse">
              <a:avLst/>
            </a:prstGeom>
            <a:solidFill>
              <a:srgbClr val="0C477F"/>
            </a:solidFill>
            <a:ln>
              <a:solidFill>
                <a:srgbClr val="0C47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latin typeface="맑은 고딕" panose="020B0503020000020004" pitchFamily="50" charset="-127"/>
                  <a:ea typeface="맑은 고딕" panose="020B0503020000020004" pitchFamily="50" charset="-127"/>
                </a:rPr>
                <a:t>2016</a:t>
              </a:r>
              <a:endParaRPr lang="ko-KR" altLang="en-US" sz="900" b="1" dirty="0">
                <a:latin typeface="맑은 고딕" panose="020B0503020000020004" pitchFamily="50" charset="-127"/>
                <a:ea typeface="맑은 고딕" panose="020B0503020000020004" pitchFamily="50" charset="-127"/>
              </a:endParaRPr>
            </a:p>
          </p:txBody>
        </p:sp>
        <p:sp>
          <p:nvSpPr>
            <p:cNvPr id="64" name="타원 63">
              <a:extLst>
                <a:ext uri="{FF2B5EF4-FFF2-40B4-BE49-F238E27FC236}">
                  <a16:creationId xmlns:a16="http://schemas.microsoft.com/office/drawing/2014/main" id="{F6D583AB-C314-4D82-A0DB-F8C57CC1B298}"/>
                </a:ext>
              </a:extLst>
            </p:cNvPr>
            <p:cNvSpPr/>
            <p:nvPr/>
          </p:nvSpPr>
          <p:spPr>
            <a:xfrm>
              <a:off x="1575915" y="2811948"/>
              <a:ext cx="243714" cy="245073"/>
            </a:xfrm>
            <a:prstGeom prst="ellipse">
              <a:avLst/>
            </a:prstGeom>
            <a:solidFill>
              <a:srgbClr val="0C477F"/>
            </a:solidFill>
            <a:ln>
              <a:solidFill>
                <a:srgbClr val="0C47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맑은 고딕" panose="020B0503020000020004" pitchFamily="50" charset="-127"/>
                <a:ea typeface="맑은 고딕" panose="020B0503020000020004" pitchFamily="50" charset="-127"/>
              </a:endParaRPr>
            </a:p>
          </p:txBody>
        </p:sp>
        <p:sp>
          <p:nvSpPr>
            <p:cNvPr id="65" name="타원 64">
              <a:extLst>
                <a:ext uri="{FF2B5EF4-FFF2-40B4-BE49-F238E27FC236}">
                  <a16:creationId xmlns:a16="http://schemas.microsoft.com/office/drawing/2014/main" id="{6051FB8F-D507-49EC-8C63-7243FD5FBE5E}"/>
                </a:ext>
              </a:extLst>
            </p:cNvPr>
            <p:cNvSpPr/>
            <p:nvPr/>
          </p:nvSpPr>
          <p:spPr>
            <a:xfrm>
              <a:off x="5385370" y="2828845"/>
              <a:ext cx="243714" cy="245073"/>
            </a:xfrm>
            <a:prstGeom prst="ellipse">
              <a:avLst/>
            </a:prstGeom>
            <a:solidFill>
              <a:srgbClr val="0C477F"/>
            </a:solidFill>
            <a:ln>
              <a:solidFill>
                <a:srgbClr val="0C47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맑은 고딕" panose="020B0503020000020004" pitchFamily="50" charset="-127"/>
                <a:ea typeface="맑은 고딕" panose="020B0503020000020004" pitchFamily="50" charset="-127"/>
              </a:endParaRPr>
            </a:p>
          </p:txBody>
        </p:sp>
        <p:sp>
          <p:nvSpPr>
            <p:cNvPr id="66" name="타원 65">
              <a:extLst>
                <a:ext uri="{FF2B5EF4-FFF2-40B4-BE49-F238E27FC236}">
                  <a16:creationId xmlns:a16="http://schemas.microsoft.com/office/drawing/2014/main" id="{5CB51D14-0FF6-4848-BAAE-3C455298A074}"/>
                </a:ext>
              </a:extLst>
            </p:cNvPr>
            <p:cNvSpPr/>
            <p:nvPr/>
          </p:nvSpPr>
          <p:spPr>
            <a:xfrm>
              <a:off x="3480643" y="2827589"/>
              <a:ext cx="243714" cy="245073"/>
            </a:xfrm>
            <a:prstGeom prst="ellipse">
              <a:avLst/>
            </a:prstGeom>
            <a:solidFill>
              <a:srgbClr val="0C477F"/>
            </a:solidFill>
            <a:ln>
              <a:solidFill>
                <a:srgbClr val="0C47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맑은 고딕" panose="020B0503020000020004" pitchFamily="50" charset="-127"/>
                <a:ea typeface="맑은 고딕" panose="020B0503020000020004" pitchFamily="50" charset="-127"/>
              </a:endParaRPr>
            </a:p>
          </p:txBody>
        </p:sp>
        <p:sp>
          <p:nvSpPr>
            <p:cNvPr id="67" name="타원 66">
              <a:extLst>
                <a:ext uri="{FF2B5EF4-FFF2-40B4-BE49-F238E27FC236}">
                  <a16:creationId xmlns:a16="http://schemas.microsoft.com/office/drawing/2014/main" id="{FC54AB0D-1C00-4F0C-AE26-E3E66C871654}"/>
                </a:ext>
              </a:extLst>
            </p:cNvPr>
            <p:cNvSpPr/>
            <p:nvPr/>
          </p:nvSpPr>
          <p:spPr>
            <a:xfrm>
              <a:off x="7290096" y="2827589"/>
              <a:ext cx="243714" cy="245073"/>
            </a:xfrm>
            <a:prstGeom prst="ellipse">
              <a:avLst/>
            </a:prstGeom>
            <a:solidFill>
              <a:srgbClr val="0C477F"/>
            </a:solidFill>
            <a:ln>
              <a:solidFill>
                <a:srgbClr val="0C47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맑은 고딕" panose="020B0503020000020004" pitchFamily="50" charset="-127"/>
                <a:ea typeface="맑은 고딕" panose="020B0503020000020004" pitchFamily="50" charset="-127"/>
              </a:endParaRPr>
            </a:p>
          </p:txBody>
        </p:sp>
        <p:sp>
          <p:nvSpPr>
            <p:cNvPr id="68" name="타원 67">
              <a:extLst>
                <a:ext uri="{FF2B5EF4-FFF2-40B4-BE49-F238E27FC236}">
                  <a16:creationId xmlns:a16="http://schemas.microsoft.com/office/drawing/2014/main" id="{199D6B8B-2C17-4C5D-BB4C-4892F9109CDE}"/>
                </a:ext>
              </a:extLst>
            </p:cNvPr>
            <p:cNvSpPr/>
            <p:nvPr/>
          </p:nvSpPr>
          <p:spPr>
            <a:xfrm>
              <a:off x="4194864" y="2593373"/>
              <a:ext cx="720000" cy="720000"/>
            </a:xfrm>
            <a:prstGeom prst="ellipse">
              <a:avLst/>
            </a:prstGeom>
            <a:solidFill>
              <a:srgbClr val="0C477F"/>
            </a:solidFill>
            <a:ln>
              <a:solidFill>
                <a:srgbClr val="0C47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latin typeface="맑은 고딕" panose="020B0503020000020004" pitchFamily="50" charset="-127"/>
                  <a:ea typeface="맑은 고딕" panose="020B0503020000020004" pitchFamily="50" charset="-127"/>
                </a:rPr>
                <a:t>2019</a:t>
              </a:r>
              <a:endParaRPr lang="ko-KR" altLang="en-US" sz="900" b="1" dirty="0">
                <a:latin typeface="맑은 고딕" panose="020B0503020000020004" pitchFamily="50" charset="-127"/>
                <a:ea typeface="맑은 고딕" panose="020B0503020000020004" pitchFamily="50" charset="-127"/>
              </a:endParaRPr>
            </a:p>
          </p:txBody>
        </p:sp>
        <p:sp>
          <p:nvSpPr>
            <p:cNvPr id="69" name="타원 68">
              <a:extLst>
                <a:ext uri="{FF2B5EF4-FFF2-40B4-BE49-F238E27FC236}">
                  <a16:creationId xmlns:a16="http://schemas.microsoft.com/office/drawing/2014/main" id="{95BC4673-0D97-4E5B-933A-F99C0E6B15D5}"/>
                </a:ext>
              </a:extLst>
            </p:cNvPr>
            <p:cNvSpPr/>
            <p:nvPr/>
          </p:nvSpPr>
          <p:spPr>
            <a:xfrm>
              <a:off x="2290136" y="2574484"/>
              <a:ext cx="720000" cy="720000"/>
            </a:xfrm>
            <a:prstGeom prst="ellipse">
              <a:avLst/>
            </a:prstGeom>
            <a:solidFill>
              <a:srgbClr val="0C477F"/>
            </a:solidFill>
            <a:ln>
              <a:solidFill>
                <a:srgbClr val="0C47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latin typeface="맑은 고딕" panose="020B0503020000020004" pitchFamily="50" charset="-127"/>
                  <a:ea typeface="맑은 고딕" panose="020B0503020000020004" pitchFamily="50" charset="-127"/>
                </a:rPr>
                <a:t>2017</a:t>
              </a:r>
              <a:endParaRPr lang="ko-KR" altLang="en-US" sz="900" b="1" dirty="0">
                <a:latin typeface="맑은 고딕" panose="020B0503020000020004" pitchFamily="50" charset="-127"/>
                <a:ea typeface="맑은 고딕" panose="020B0503020000020004" pitchFamily="50" charset="-127"/>
              </a:endParaRPr>
            </a:p>
          </p:txBody>
        </p:sp>
        <p:sp>
          <p:nvSpPr>
            <p:cNvPr id="70" name="타원 69">
              <a:extLst>
                <a:ext uri="{FF2B5EF4-FFF2-40B4-BE49-F238E27FC236}">
                  <a16:creationId xmlns:a16="http://schemas.microsoft.com/office/drawing/2014/main" id="{CB2FFCDE-9291-4EA5-AE2B-6EB832AB3666}"/>
                </a:ext>
              </a:extLst>
            </p:cNvPr>
            <p:cNvSpPr/>
            <p:nvPr/>
          </p:nvSpPr>
          <p:spPr>
            <a:xfrm>
              <a:off x="8004316" y="2593373"/>
              <a:ext cx="720000" cy="720000"/>
            </a:xfrm>
            <a:prstGeom prst="ellipse">
              <a:avLst/>
            </a:prstGeom>
            <a:solidFill>
              <a:srgbClr val="0C477F"/>
            </a:solidFill>
            <a:ln>
              <a:solidFill>
                <a:srgbClr val="0C47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latin typeface="맑은 고딕" panose="020B0503020000020004" pitchFamily="50" charset="-127"/>
                  <a:ea typeface="맑은 고딕" panose="020B0503020000020004" pitchFamily="50" charset="-127"/>
                </a:rPr>
                <a:t>2021</a:t>
              </a:r>
              <a:endParaRPr lang="ko-KR" altLang="en-US" sz="900" b="1" dirty="0">
                <a:latin typeface="맑은 고딕" panose="020B0503020000020004" pitchFamily="50" charset="-127"/>
                <a:ea typeface="맑은 고딕" panose="020B0503020000020004" pitchFamily="50" charset="-127"/>
              </a:endParaRPr>
            </a:p>
          </p:txBody>
        </p:sp>
        <p:sp>
          <p:nvSpPr>
            <p:cNvPr id="71" name="타원 70">
              <a:extLst>
                <a:ext uri="{FF2B5EF4-FFF2-40B4-BE49-F238E27FC236}">
                  <a16:creationId xmlns:a16="http://schemas.microsoft.com/office/drawing/2014/main" id="{63B53F88-5DF1-443D-ADF2-4055538B8B4B}"/>
                </a:ext>
              </a:extLst>
            </p:cNvPr>
            <p:cNvSpPr/>
            <p:nvPr/>
          </p:nvSpPr>
          <p:spPr>
            <a:xfrm>
              <a:off x="6099590" y="2571962"/>
              <a:ext cx="720000" cy="720000"/>
            </a:xfrm>
            <a:prstGeom prst="ellipse">
              <a:avLst/>
            </a:prstGeom>
            <a:solidFill>
              <a:srgbClr val="0C477F"/>
            </a:solidFill>
            <a:ln>
              <a:solidFill>
                <a:srgbClr val="0C47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latin typeface="맑은 고딕" panose="020B0503020000020004" pitchFamily="50" charset="-127"/>
                  <a:ea typeface="맑은 고딕" panose="020B0503020000020004" pitchFamily="50" charset="-127"/>
                </a:rPr>
                <a:t>2020</a:t>
              </a:r>
              <a:endParaRPr lang="ko-KR" altLang="en-US" sz="900" b="1" dirty="0">
                <a:latin typeface="맑은 고딕" panose="020B0503020000020004" pitchFamily="50" charset="-127"/>
                <a:ea typeface="맑은 고딕" panose="020B0503020000020004" pitchFamily="50" charset="-127"/>
              </a:endParaRPr>
            </a:p>
          </p:txBody>
        </p:sp>
        <p:cxnSp>
          <p:nvCxnSpPr>
            <p:cNvPr id="72" name="직선 화살표 연결선 71">
              <a:extLst>
                <a:ext uri="{FF2B5EF4-FFF2-40B4-BE49-F238E27FC236}">
                  <a16:creationId xmlns:a16="http://schemas.microsoft.com/office/drawing/2014/main" id="{F26DADBE-15E3-4B93-84B7-665B713AEBFA}"/>
                </a:ext>
              </a:extLst>
            </p:cNvPr>
            <p:cNvCxnSpPr>
              <a:cxnSpLocks/>
              <a:stCxn id="64" idx="0"/>
            </p:cNvCxnSpPr>
            <p:nvPr/>
          </p:nvCxnSpPr>
          <p:spPr>
            <a:xfrm flipH="1" flipV="1">
              <a:off x="1692774" y="2176423"/>
              <a:ext cx="4998" cy="635525"/>
            </a:xfrm>
            <a:prstGeom prst="straightConnector1">
              <a:avLst/>
            </a:prstGeom>
            <a:ln>
              <a:solidFill>
                <a:srgbClr val="0C477F"/>
              </a:solidFill>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E8CD016A-F314-4613-9EAE-2C54D9F7E830}"/>
                </a:ext>
              </a:extLst>
            </p:cNvPr>
            <p:cNvCxnSpPr/>
            <p:nvPr/>
          </p:nvCxnSpPr>
          <p:spPr>
            <a:xfrm flipH="1" flipV="1">
              <a:off x="3600000" y="2176423"/>
              <a:ext cx="4998" cy="635525"/>
            </a:xfrm>
            <a:prstGeom prst="straightConnector1">
              <a:avLst/>
            </a:prstGeom>
            <a:ln>
              <a:solidFill>
                <a:srgbClr val="0C477F"/>
              </a:solidFill>
              <a:tailEnd type="triangle"/>
            </a:ln>
          </p:spPr>
          <p:style>
            <a:lnRef idx="1">
              <a:schemeClr val="accent1"/>
            </a:lnRef>
            <a:fillRef idx="0">
              <a:schemeClr val="accent1"/>
            </a:fillRef>
            <a:effectRef idx="0">
              <a:schemeClr val="accent1"/>
            </a:effectRef>
            <a:fontRef idx="minor">
              <a:schemeClr val="tx1"/>
            </a:fontRef>
          </p:style>
        </p:cxnSp>
        <p:cxnSp>
          <p:nvCxnSpPr>
            <p:cNvPr id="74" name="직선 화살표 연결선 73">
              <a:extLst>
                <a:ext uri="{FF2B5EF4-FFF2-40B4-BE49-F238E27FC236}">
                  <a16:creationId xmlns:a16="http://schemas.microsoft.com/office/drawing/2014/main" id="{A0DF4AD0-1A8A-4518-A3F3-BF981B38B60F}"/>
                </a:ext>
              </a:extLst>
            </p:cNvPr>
            <p:cNvCxnSpPr/>
            <p:nvPr/>
          </p:nvCxnSpPr>
          <p:spPr>
            <a:xfrm flipH="1" flipV="1">
              <a:off x="5502229" y="2181897"/>
              <a:ext cx="4998" cy="635525"/>
            </a:xfrm>
            <a:prstGeom prst="straightConnector1">
              <a:avLst/>
            </a:prstGeom>
            <a:ln>
              <a:solidFill>
                <a:srgbClr val="0C477F"/>
              </a:solidFill>
              <a:tailEnd type="triangle"/>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DFFBC185-D3C0-4678-925B-2F0E7F884A59}"/>
                </a:ext>
              </a:extLst>
            </p:cNvPr>
            <p:cNvCxnSpPr/>
            <p:nvPr/>
          </p:nvCxnSpPr>
          <p:spPr>
            <a:xfrm flipH="1" flipV="1">
              <a:off x="7399460" y="2209013"/>
              <a:ext cx="4998" cy="635525"/>
            </a:xfrm>
            <a:prstGeom prst="straightConnector1">
              <a:avLst/>
            </a:prstGeom>
            <a:ln>
              <a:solidFill>
                <a:srgbClr val="0C477F"/>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AA68397-D75F-42B2-871C-CCD299BB2734}"/>
                </a:ext>
              </a:extLst>
            </p:cNvPr>
            <p:cNvSpPr txBox="1"/>
            <p:nvPr/>
          </p:nvSpPr>
          <p:spPr>
            <a:xfrm>
              <a:off x="5796643" y="3313373"/>
              <a:ext cx="1314450" cy="430887"/>
            </a:xfrm>
            <a:prstGeom prst="rect">
              <a:avLst/>
            </a:prstGeom>
            <a:noFill/>
          </p:spPr>
          <p:txBody>
            <a:bodyPr wrap="square" rtlCol="0">
              <a:spAutoFit/>
            </a:bodyPr>
            <a:lstStyle/>
            <a:p>
              <a:pPr algn="ctr"/>
              <a:r>
                <a:rPr lang="ko-KR" altLang="en-US" sz="1100" b="1" dirty="0">
                  <a:latin typeface="맑은 고딕" panose="020B0503020000020004" pitchFamily="50" charset="-127"/>
                  <a:ea typeface="맑은 고딕" panose="020B0503020000020004" pitchFamily="50" charset="-127"/>
                </a:rPr>
                <a:t>인간 증강</a:t>
              </a:r>
              <a:endParaRPr lang="en-US" altLang="ko-KR" sz="1100" b="1" dirty="0">
                <a:latin typeface="맑은 고딕" panose="020B0503020000020004" pitchFamily="50" charset="-127"/>
                <a:ea typeface="맑은 고딕" panose="020B0503020000020004" pitchFamily="50" charset="-127"/>
              </a:endParaRPr>
            </a:p>
            <a:p>
              <a:pPr algn="ctr"/>
              <a:r>
                <a:rPr lang="en-US" altLang="ko-KR" sz="1100" b="1" dirty="0">
                  <a:latin typeface="맑은 고딕" panose="020B0503020000020004" pitchFamily="50" charset="-127"/>
                  <a:ea typeface="맑은 고딕" panose="020B0503020000020004" pitchFamily="50" charset="-127"/>
                </a:rPr>
                <a:t>(</a:t>
              </a:r>
              <a:r>
                <a:rPr lang="ko-KR" altLang="en-US" sz="1100" b="1" dirty="0">
                  <a:latin typeface="맑은 고딕" panose="020B0503020000020004" pitchFamily="50" charset="-127"/>
                  <a:ea typeface="맑은 고딕" panose="020B0503020000020004" pitchFamily="50" charset="-127"/>
                </a:rPr>
                <a:t>물리적 증강</a:t>
              </a:r>
              <a:r>
                <a:rPr lang="en-US" altLang="ko-KR" sz="1100" b="1" dirty="0">
                  <a:latin typeface="맑은 고딕" panose="020B0503020000020004" pitchFamily="50" charset="-127"/>
                  <a:ea typeface="맑은 고딕" panose="020B0503020000020004" pitchFamily="50" charset="-127"/>
                </a:rPr>
                <a:t>)</a:t>
              </a:r>
            </a:p>
          </p:txBody>
        </p:sp>
        <p:sp>
          <p:nvSpPr>
            <p:cNvPr id="77" name="TextBox 76">
              <a:extLst>
                <a:ext uri="{FF2B5EF4-FFF2-40B4-BE49-F238E27FC236}">
                  <a16:creationId xmlns:a16="http://schemas.microsoft.com/office/drawing/2014/main" id="{4EBB6E18-36A4-4A10-A145-7CEA6EE79188}"/>
                </a:ext>
              </a:extLst>
            </p:cNvPr>
            <p:cNvSpPr txBox="1"/>
            <p:nvPr/>
          </p:nvSpPr>
          <p:spPr>
            <a:xfrm>
              <a:off x="1975757" y="3291962"/>
              <a:ext cx="1371600" cy="471865"/>
            </a:xfrm>
            <a:prstGeom prst="rect">
              <a:avLst/>
            </a:prstGeom>
            <a:noFill/>
          </p:spPr>
          <p:txBody>
            <a:bodyPr wrap="square" rtlCol="0">
              <a:spAutoFit/>
            </a:bodyPr>
            <a:lstStyle/>
            <a:p>
              <a:pPr algn="ctr"/>
              <a:r>
                <a:rPr lang="ko-KR" altLang="en-US" sz="1000" b="1" dirty="0">
                  <a:latin typeface="맑은 고딕" panose="020B0503020000020004" pitchFamily="50" charset="-127"/>
                  <a:ea typeface="맑은 고딕" panose="020B0503020000020004" pitchFamily="50" charset="-127"/>
                </a:rPr>
                <a:t>메시 앱과 서비스 </a:t>
              </a:r>
              <a:r>
                <a:rPr lang="ko-KR" altLang="en-US" sz="1000" b="1" dirty="0" err="1">
                  <a:latin typeface="맑은 고딕" panose="020B0503020000020004" pitchFamily="50" charset="-127"/>
                  <a:ea typeface="맑은 고딕" panose="020B0503020000020004" pitchFamily="50" charset="-127"/>
                </a:rPr>
                <a:t>아키텍쳐</a:t>
              </a:r>
              <a:endParaRPr lang="ko-KR" altLang="en-US" sz="1000" b="1" dirty="0">
                <a:latin typeface="맑은 고딕" panose="020B0503020000020004" pitchFamily="50" charset="-127"/>
                <a:ea typeface="맑은 고딕" panose="020B0503020000020004" pitchFamily="50" charset="-127"/>
              </a:endParaRPr>
            </a:p>
          </p:txBody>
        </p:sp>
        <p:sp>
          <p:nvSpPr>
            <p:cNvPr id="78" name="TextBox 77">
              <a:extLst>
                <a:ext uri="{FF2B5EF4-FFF2-40B4-BE49-F238E27FC236}">
                  <a16:creationId xmlns:a16="http://schemas.microsoft.com/office/drawing/2014/main" id="{F9C137AF-6FC7-43B2-A287-350E6365376C}"/>
                </a:ext>
              </a:extLst>
            </p:cNvPr>
            <p:cNvSpPr txBox="1"/>
            <p:nvPr/>
          </p:nvSpPr>
          <p:spPr>
            <a:xfrm>
              <a:off x="7787670" y="3292631"/>
              <a:ext cx="1153292" cy="653351"/>
            </a:xfrm>
            <a:prstGeom prst="rect">
              <a:avLst/>
            </a:prstGeom>
            <a:noFill/>
          </p:spPr>
          <p:txBody>
            <a:bodyPr wrap="square" rtlCol="0">
              <a:spAutoFit/>
            </a:bodyPr>
            <a:lstStyle/>
            <a:p>
              <a:pPr algn="ctr"/>
              <a:r>
                <a:rPr lang="ko-KR" altLang="en-US" sz="1000" b="1" dirty="0">
                  <a:latin typeface="맑은 고딕" panose="020B0503020000020004" pitchFamily="50" charset="-127"/>
                  <a:ea typeface="맑은 고딕" panose="020B0503020000020004" pitchFamily="50" charset="-127"/>
                </a:rPr>
                <a:t>행동 인터넷</a:t>
              </a:r>
              <a:r>
                <a:rPr lang="en-US" altLang="ko-KR" sz="1000" b="1" dirty="0">
                  <a:latin typeface="맑은 고딕" panose="020B0503020000020004" pitchFamily="50" charset="-127"/>
                  <a:ea typeface="맑은 고딕" panose="020B0503020000020004" pitchFamily="50" charset="-127"/>
                </a:rPr>
                <a:t>,</a:t>
              </a:r>
            </a:p>
            <a:p>
              <a:pPr algn="ctr"/>
              <a:r>
                <a:rPr lang="en-US" altLang="ko-KR" sz="1000" b="1" dirty="0">
                  <a:latin typeface="맑은 고딕" panose="020B0503020000020004" pitchFamily="50" charset="-127"/>
                  <a:ea typeface="맑은 고딕" panose="020B0503020000020004" pitchFamily="50" charset="-127"/>
                </a:rPr>
                <a:t>Anywhere operations</a:t>
              </a:r>
              <a:endParaRPr lang="ko-KR" altLang="en-US" sz="1000" b="1" dirty="0">
                <a:latin typeface="맑은 고딕" panose="020B0503020000020004" pitchFamily="50" charset="-127"/>
                <a:ea typeface="맑은 고딕" panose="020B0503020000020004" pitchFamily="50" charset="-127"/>
              </a:endParaRPr>
            </a:p>
          </p:txBody>
        </p:sp>
        <p:sp>
          <p:nvSpPr>
            <p:cNvPr id="79" name="TextBox 78">
              <a:extLst>
                <a:ext uri="{FF2B5EF4-FFF2-40B4-BE49-F238E27FC236}">
                  <a16:creationId xmlns:a16="http://schemas.microsoft.com/office/drawing/2014/main" id="{99649866-2D10-48D3-A788-F2DF73AB6880}"/>
                </a:ext>
              </a:extLst>
            </p:cNvPr>
            <p:cNvSpPr txBox="1"/>
            <p:nvPr/>
          </p:nvSpPr>
          <p:spPr>
            <a:xfrm>
              <a:off x="3995354" y="3291962"/>
              <a:ext cx="1153292" cy="261610"/>
            </a:xfrm>
            <a:prstGeom prst="rect">
              <a:avLst/>
            </a:prstGeom>
            <a:noFill/>
          </p:spPr>
          <p:txBody>
            <a:bodyPr wrap="square" rtlCol="0">
              <a:spAutoFit/>
            </a:bodyPr>
            <a:lstStyle/>
            <a:p>
              <a:pPr algn="ctr"/>
              <a:r>
                <a:rPr lang="ko-KR" altLang="en-US" sz="1100" b="1" dirty="0">
                  <a:latin typeface="맑은 고딕" panose="020B0503020000020004" pitchFamily="50" charset="-127"/>
                  <a:ea typeface="맑은 고딕" panose="020B0503020000020004" pitchFamily="50" charset="-127"/>
                </a:rPr>
                <a:t>스마트 공간</a:t>
              </a:r>
            </a:p>
          </p:txBody>
        </p:sp>
        <p:sp>
          <p:nvSpPr>
            <p:cNvPr id="80" name="TextBox 79">
              <a:extLst>
                <a:ext uri="{FF2B5EF4-FFF2-40B4-BE49-F238E27FC236}">
                  <a16:creationId xmlns:a16="http://schemas.microsoft.com/office/drawing/2014/main" id="{5B97D9E3-376A-49AD-A9D8-A4BCFA951DC4}"/>
                </a:ext>
              </a:extLst>
            </p:cNvPr>
            <p:cNvSpPr txBox="1"/>
            <p:nvPr/>
          </p:nvSpPr>
          <p:spPr>
            <a:xfrm>
              <a:off x="817580" y="1758282"/>
              <a:ext cx="1770378" cy="471865"/>
            </a:xfrm>
            <a:prstGeom prst="rect">
              <a:avLst/>
            </a:prstGeom>
            <a:noFill/>
          </p:spPr>
          <p:txBody>
            <a:bodyPr wrap="square" rtlCol="0">
              <a:spAutoFit/>
            </a:bodyPr>
            <a:lstStyle/>
            <a:p>
              <a:pPr algn="ctr"/>
              <a:r>
                <a:rPr lang="ko-KR" altLang="en-US" sz="1000" b="1" dirty="0">
                  <a:solidFill>
                    <a:schemeClr val="tx1"/>
                  </a:solidFill>
                  <a:latin typeface="맑은 고딕" panose="020B0503020000020004" pitchFamily="50" charset="-127"/>
                  <a:ea typeface="맑은 고딕" panose="020B0503020000020004" pitchFamily="50" charset="-127"/>
                </a:rPr>
                <a:t>메시 개념들과 </a:t>
              </a:r>
              <a:r>
                <a:rPr lang="en-US" altLang="ko-KR" sz="1000" b="1" dirty="0">
                  <a:solidFill>
                    <a:schemeClr val="tx1"/>
                  </a:solidFill>
                  <a:latin typeface="맑은 고딕" panose="020B0503020000020004" pitchFamily="50" charset="-127"/>
                  <a:ea typeface="맑은 고딕" panose="020B0503020000020004" pitchFamily="50" charset="-127"/>
                </a:rPr>
                <a:t>IoT</a:t>
              </a:r>
              <a:r>
                <a:rPr lang="ko-KR" altLang="en-US" sz="1000" b="1" dirty="0">
                  <a:solidFill>
                    <a:schemeClr val="tx1"/>
                  </a:solidFill>
                  <a:latin typeface="맑은 고딕" panose="020B0503020000020004" pitchFamily="50" charset="-127"/>
                  <a:ea typeface="맑은 고딕" panose="020B0503020000020004" pitchFamily="50" charset="-127"/>
                </a:rPr>
                <a:t>개념이 하나로 통합</a:t>
              </a:r>
              <a:endParaRPr lang="en-US" altLang="ko-KR" sz="1000" b="1" dirty="0">
                <a:solidFill>
                  <a:schemeClr val="tx1"/>
                </a:solidFill>
                <a:latin typeface="맑은 고딕" panose="020B0503020000020004" pitchFamily="50" charset="-127"/>
                <a:ea typeface="맑은 고딕" panose="020B0503020000020004" pitchFamily="50" charset="-127"/>
              </a:endParaRPr>
            </a:p>
          </p:txBody>
        </p:sp>
        <p:sp>
          <p:nvSpPr>
            <p:cNvPr id="81" name="TextBox 80">
              <a:extLst>
                <a:ext uri="{FF2B5EF4-FFF2-40B4-BE49-F238E27FC236}">
                  <a16:creationId xmlns:a16="http://schemas.microsoft.com/office/drawing/2014/main" id="{75AAACF2-5C67-4C1F-AA18-509E3C135151}"/>
                </a:ext>
              </a:extLst>
            </p:cNvPr>
            <p:cNvSpPr txBox="1"/>
            <p:nvPr/>
          </p:nvSpPr>
          <p:spPr>
            <a:xfrm>
              <a:off x="4746078" y="1542223"/>
              <a:ext cx="1512301" cy="653351"/>
            </a:xfrm>
            <a:prstGeom prst="rect">
              <a:avLst/>
            </a:prstGeom>
            <a:noFill/>
          </p:spPr>
          <p:txBody>
            <a:bodyPr wrap="square" rtlCol="0">
              <a:spAutoFit/>
            </a:bodyPr>
            <a:lstStyle/>
            <a:p>
              <a:pPr algn="ctr"/>
              <a:r>
                <a:rPr lang="ko-KR" altLang="en-US" sz="1000" b="1" dirty="0">
                  <a:latin typeface="맑은 고딕" panose="020B0503020000020004" pitchFamily="50" charset="-127"/>
                  <a:ea typeface="맑은 고딕" panose="020B0503020000020004" pitchFamily="50" charset="-127"/>
                </a:rPr>
                <a:t>웨어러블 디바이스의 발달로 물리적 증강이 이뤄짐</a:t>
              </a:r>
            </a:p>
          </p:txBody>
        </p:sp>
        <p:sp>
          <p:nvSpPr>
            <p:cNvPr id="82" name="TextBox 81">
              <a:extLst>
                <a:ext uri="{FF2B5EF4-FFF2-40B4-BE49-F238E27FC236}">
                  <a16:creationId xmlns:a16="http://schemas.microsoft.com/office/drawing/2014/main" id="{B47A7FA6-2292-405B-85CA-64AF0773DD16}"/>
                </a:ext>
              </a:extLst>
            </p:cNvPr>
            <p:cNvSpPr txBox="1"/>
            <p:nvPr/>
          </p:nvSpPr>
          <p:spPr>
            <a:xfrm>
              <a:off x="6641483" y="1324150"/>
              <a:ext cx="1512301" cy="938719"/>
            </a:xfrm>
            <a:prstGeom prst="rect">
              <a:avLst/>
            </a:prstGeom>
            <a:noFill/>
          </p:spPr>
          <p:txBody>
            <a:bodyPr wrap="square" rtlCol="0">
              <a:spAutoFit/>
            </a:bodyPr>
            <a:lstStyle/>
            <a:p>
              <a:pPr algn="ctr"/>
              <a:r>
                <a:rPr lang="en-US" altLang="ko-KR" sz="900" b="1" dirty="0">
                  <a:latin typeface="맑은 고딕" panose="020B0503020000020004" pitchFamily="50" charset="-127"/>
                  <a:ea typeface="맑은 고딕" panose="020B0503020000020004" pitchFamily="50" charset="-127"/>
                </a:rPr>
                <a:t>IoT </a:t>
              </a:r>
              <a:r>
                <a:rPr lang="ko-KR" altLang="en-US" sz="900" b="1" dirty="0">
                  <a:latin typeface="맑은 고딕" panose="020B0503020000020004" pitchFamily="50" charset="-127"/>
                  <a:ea typeface="맑은 고딕" panose="020B0503020000020004" pitchFamily="50" charset="-127"/>
                </a:rPr>
                <a:t>기술을 기반으로 한 </a:t>
              </a:r>
              <a:r>
                <a:rPr lang="en-US" altLang="ko-KR" sz="900" b="1" dirty="0" err="1">
                  <a:latin typeface="맑은 고딕" panose="020B0503020000020004" pitchFamily="50" charset="-127"/>
                  <a:ea typeface="맑은 고딕" panose="020B0503020000020004" pitchFamily="50" charset="-127"/>
                </a:rPr>
                <a:t>IoB</a:t>
              </a:r>
              <a:r>
                <a:rPr lang="en-US" altLang="ko-KR" sz="900" b="1" dirty="0">
                  <a:latin typeface="맑은 고딕" panose="020B0503020000020004" pitchFamily="50" charset="-127"/>
                  <a:ea typeface="맑은 고딕" panose="020B0503020000020004" pitchFamily="50" charset="-127"/>
                </a:rPr>
                <a:t> </a:t>
              </a:r>
              <a:r>
                <a:rPr lang="ko-KR" altLang="en-US" sz="900" b="1" dirty="0">
                  <a:latin typeface="맑은 고딕" panose="020B0503020000020004" pitchFamily="50" charset="-127"/>
                  <a:ea typeface="맑은 고딕" panose="020B0503020000020004" pitchFamily="50" charset="-127"/>
                </a:rPr>
                <a:t>기술의 등장</a:t>
              </a:r>
              <a:r>
                <a:rPr lang="en-US" altLang="ko-KR" sz="900" b="1" dirty="0">
                  <a:latin typeface="맑은 고딕" panose="020B0503020000020004" pitchFamily="50" charset="-127"/>
                  <a:ea typeface="맑은 고딕" panose="020B0503020000020004" pitchFamily="50" charset="-127"/>
                </a:rPr>
                <a:t>,</a:t>
              </a:r>
            </a:p>
            <a:p>
              <a:pPr algn="ctr"/>
              <a:r>
                <a:rPr lang="ko-KR" altLang="en-US" sz="900" b="1" dirty="0">
                  <a:latin typeface="맑은 고딕" panose="020B0503020000020004" pitchFamily="50" charset="-127"/>
                  <a:ea typeface="맑은 고딕" panose="020B0503020000020004" pitchFamily="50" charset="-127"/>
                </a:rPr>
                <a:t>연결 기술의 발달로 어디서나 서비스 제공이 가능해짐</a:t>
              </a:r>
              <a:endParaRPr lang="en-US" altLang="ko-KR" sz="900" b="1" dirty="0">
                <a:latin typeface="맑은 고딕" panose="020B0503020000020004" pitchFamily="50" charset="-127"/>
                <a:ea typeface="맑은 고딕" panose="020B0503020000020004" pitchFamily="50" charset="-127"/>
              </a:endParaRPr>
            </a:p>
          </p:txBody>
        </p:sp>
        <p:sp>
          <p:nvSpPr>
            <p:cNvPr id="83" name="TextBox 82">
              <a:extLst>
                <a:ext uri="{FF2B5EF4-FFF2-40B4-BE49-F238E27FC236}">
                  <a16:creationId xmlns:a16="http://schemas.microsoft.com/office/drawing/2014/main" id="{F9BF56E0-8A13-410A-9B62-DEAF7BD544A5}"/>
                </a:ext>
              </a:extLst>
            </p:cNvPr>
            <p:cNvSpPr txBox="1"/>
            <p:nvPr/>
          </p:nvSpPr>
          <p:spPr>
            <a:xfrm>
              <a:off x="2910571" y="1522809"/>
              <a:ext cx="1433396" cy="653351"/>
            </a:xfrm>
            <a:prstGeom prst="rect">
              <a:avLst/>
            </a:prstGeom>
            <a:noFill/>
          </p:spPr>
          <p:txBody>
            <a:bodyPr wrap="square" rtlCol="0">
              <a:spAutoFit/>
            </a:bodyPr>
            <a:lstStyle/>
            <a:p>
              <a:pPr algn="ctr"/>
              <a:r>
                <a:rPr lang="ko-KR" altLang="en-US" sz="1000" b="1" dirty="0">
                  <a:latin typeface="맑은 고딕" panose="020B0503020000020004" pitchFamily="50" charset="-127"/>
                  <a:ea typeface="맑은 고딕" panose="020B0503020000020004" pitchFamily="50" charset="-127"/>
                </a:rPr>
                <a:t>메시 개념이 확장되어 스마트 공간으로 제시</a:t>
              </a:r>
            </a:p>
          </p:txBody>
        </p:sp>
      </p:grpSp>
      <p:sp>
        <p:nvSpPr>
          <p:cNvPr id="84" name="TextBox 83">
            <a:extLst>
              <a:ext uri="{FF2B5EF4-FFF2-40B4-BE49-F238E27FC236}">
                <a16:creationId xmlns:a16="http://schemas.microsoft.com/office/drawing/2014/main" id="{A82347CD-990D-4CC0-96EF-E541AE704DBF}"/>
              </a:ext>
            </a:extLst>
          </p:cNvPr>
          <p:cNvSpPr txBox="1"/>
          <p:nvPr/>
        </p:nvSpPr>
        <p:spPr>
          <a:xfrm>
            <a:off x="249170" y="3493121"/>
            <a:ext cx="1775376" cy="369332"/>
          </a:xfrm>
          <a:prstGeom prst="rect">
            <a:avLst/>
          </a:prstGeom>
          <a:noFill/>
        </p:spPr>
        <p:txBody>
          <a:bodyPr wrap="square" rtlCol="0">
            <a:spAutoFit/>
          </a:bodyPr>
          <a:lstStyle/>
          <a:p>
            <a:r>
              <a:rPr lang="ko-KR" altLang="en-US" b="1" dirty="0">
                <a:solidFill>
                  <a:srgbClr val="FF0000"/>
                </a:solidFill>
                <a:latin typeface="맑은 고딕" panose="020B0503020000020004" pitchFamily="50" charset="-127"/>
                <a:ea typeface="맑은 고딕" panose="020B0503020000020004" pitchFamily="50" charset="-127"/>
              </a:rPr>
              <a:t>연결 </a:t>
            </a:r>
            <a:r>
              <a:rPr lang="en-US" altLang="ko-KR" b="1" dirty="0">
                <a:solidFill>
                  <a:srgbClr val="FF0000"/>
                </a:solidFill>
                <a:latin typeface="맑은 고딕" panose="020B0503020000020004" pitchFamily="50" charset="-127"/>
                <a:ea typeface="맑은 고딕" panose="020B0503020000020004" pitchFamily="50" charset="-127"/>
              </a:rPr>
              <a:t>&amp; </a:t>
            </a:r>
            <a:r>
              <a:rPr lang="en-US" altLang="ko-KR" b="1" dirty="0" err="1">
                <a:solidFill>
                  <a:srgbClr val="FF0000"/>
                </a:solidFill>
                <a:latin typeface="맑은 고딕" panose="020B0503020000020004" pitchFamily="50" charset="-127"/>
                <a:ea typeface="맑은 고딕" panose="020B0503020000020004" pitchFamily="50" charset="-127"/>
              </a:rPr>
              <a:t>IoT</a:t>
            </a:r>
            <a:endParaRPr lang="ko-KR" altLang="en-US" b="1" dirty="0">
              <a:solidFill>
                <a:srgbClr val="FF0000"/>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0641961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43000">
              <a:srgbClr val="7030A0"/>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54887" y="544221"/>
            <a:ext cx="9047884" cy="6385513"/>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prstClr val="white"/>
                </a:solidFill>
              </a:endParaRPr>
            </a:p>
          </p:txBody>
        </p:sp>
      </p:grpSp>
      <p:sp>
        <p:nvSpPr>
          <p:cNvPr id="9" name="직사각형 8"/>
          <p:cNvSpPr/>
          <p:nvPr/>
        </p:nvSpPr>
        <p:spPr>
          <a:xfrm>
            <a:off x="134687" y="128723"/>
            <a:ext cx="5930888" cy="415498"/>
          </a:xfrm>
          <a:prstGeom prst="rect">
            <a:avLst/>
          </a:prstGeom>
        </p:spPr>
        <p:txBody>
          <a:bodyPr wrap="square">
            <a:spAutoFit/>
          </a:bodyPr>
          <a:lstStyle/>
          <a:p>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4. Gartner Trends</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Analysis (2016 ~ 2021)</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endParaRPr lang="en-US" altLang="ko-KR" sz="27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endParaRPr>
          </a:p>
        </p:txBody>
      </p:sp>
      <p:grpSp>
        <p:nvGrpSpPr>
          <p:cNvPr id="85" name="그룹 84"/>
          <p:cNvGrpSpPr/>
          <p:nvPr/>
        </p:nvGrpSpPr>
        <p:grpSpPr>
          <a:xfrm>
            <a:off x="334107" y="645875"/>
            <a:ext cx="8477713" cy="2589229"/>
            <a:chOff x="0" y="878863"/>
            <a:chExt cx="8985302" cy="2854148"/>
          </a:xfrm>
          <a:solidFill>
            <a:srgbClr val="7030A0">
              <a:alpha val="15000"/>
            </a:srgbClr>
          </a:solidFill>
        </p:grpSpPr>
        <p:sp>
          <p:nvSpPr>
            <p:cNvPr id="86" name="TextBox 85">
              <a:extLst>
                <a:ext uri="{FF2B5EF4-FFF2-40B4-BE49-F238E27FC236}">
                  <a16:creationId xmlns:a16="http://schemas.microsoft.com/office/drawing/2014/main" id="{A82347CD-990D-4CC0-96EF-E541AE704DBF}"/>
                </a:ext>
              </a:extLst>
            </p:cNvPr>
            <p:cNvSpPr txBox="1"/>
            <p:nvPr/>
          </p:nvSpPr>
          <p:spPr>
            <a:xfrm>
              <a:off x="0" y="878863"/>
              <a:ext cx="1751675" cy="407121"/>
            </a:xfrm>
            <a:prstGeom prst="rect">
              <a:avLst/>
            </a:prstGeom>
            <a:grpFill/>
            <a:ln w="6350" cmpd="dbl">
              <a:solidFill>
                <a:srgbClr val="0288AA"/>
              </a:solidFill>
            </a:ln>
          </p:spPr>
          <p:txBody>
            <a:bodyPr wrap="square" rtlCol="0">
              <a:spAutoFit/>
            </a:bodyPr>
            <a:lstStyle/>
            <a:p>
              <a:r>
                <a:rPr lang="en-US" altLang="ko-KR" b="1" dirty="0">
                  <a:solidFill>
                    <a:srgbClr val="08294C"/>
                  </a:solidFill>
                  <a:latin typeface="맑은 고딕" panose="020B0503020000020004" pitchFamily="50" charset="-127"/>
                  <a:ea typeface="맑은 고딕" panose="020B0503020000020004" pitchFamily="50" charset="-127"/>
                </a:rPr>
                <a:t>Cloud</a:t>
              </a:r>
            </a:p>
          </p:txBody>
        </p:sp>
        <p:cxnSp>
          <p:nvCxnSpPr>
            <p:cNvPr id="87" name="직선 연결선 86">
              <a:extLst>
                <a:ext uri="{FF2B5EF4-FFF2-40B4-BE49-F238E27FC236}">
                  <a16:creationId xmlns:a16="http://schemas.microsoft.com/office/drawing/2014/main" id="{530DF384-242C-492B-B4F8-8644E84FC45A}"/>
                </a:ext>
              </a:extLst>
            </p:cNvPr>
            <p:cNvCxnSpPr/>
            <p:nvPr/>
          </p:nvCxnSpPr>
          <p:spPr>
            <a:xfrm>
              <a:off x="0" y="2934487"/>
              <a:ext cx="8985302" cy="0"/>
            </a:xfrm>
            <a:prstGeom prst="line">
              <a:avLst/>
            </a:prstGeom>
            <a:grpFill/>
            <a:ln w="6350" cap="rnd" cmpd="dbl">
              <a:solidFill>
                <a:srgbClr val="0288AA"/>
              </a:solidFill>
              <a:prstDash val="sysDot"/>
            </a:ln>
          </p:spPr>
          <p:style>
            <a:lnRef idx="1">
              <a:schemeClr val="accent1"/>
            </a:lnRef>
            <a:fillRef idx="0">
              <a:schemeClr val="accent1"/>
            </a:fillRef>
            <a:effectRef idx="0">
              <a:schemeClr val="accent1"/>
            </a:effectRef>
            <a:fontRef idx="minor">
              <a:schemeClr val="tx1"/>
            </a:fontRef>
          </p:style>
        </p:cxnSp>
        <p:sp>
          <p:nvSpPr>
            <p:cNvPr id="88" name="타원 87">
              <a:extLst>
                <a:ext uri="{FF2B5EF4-FFF2-40B4-BE49-F238E27FC236}">
                  <a16:creationId xmlns:a16="http://schemas.microsoft.com/office/drawing/2014/main" id="{34060FEA-A54D-4FA6-916A-32196C5682B9}"/>
                </a:ext>
              </a:extLst>
            </p:cNvPr>
            <p:cNvSpPr/>
            <p:nvPr/>
          </p:nvSpPr>
          <p:spPr>
            <a:xfrm>
              <a:off x="385408" y="2574484"/>
              <a:ext cx="720000" cy="720000"/>
            </a:xfrm>
            <a:prstGeom prst="ellipse">
              <a:avLst/>
            </a:prstGeom>
            <a:grpFill/>
            <a:ln w="6350" cmpd="dbl">
              <a:solidFill>
                <a:srgbClr val="028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solidFill>
                    <a:srgbClr val="FF0000"/>
                  </a:solidFill>
                  <a:latin typeface="맑은 고딕" panose="020B0503020000020004" pitchFamily="50" charset="-127"/>
                  <a:ea typeface="맑은 고딕" panose="020B0503020000020004" pitchFamily="50" charset="-127"/>
                </a:rPr>
                <a:t>2018</a:t>
              </a:r>
              <a:endParaRPr lang="ko-KR" altLang="en-US" sz="900" b="1" dirty="0">
                <a:solidFill>
                  <a:srgbClr val="FF0000"/>
                </a:solidFill>
                <a:latin typeface="맑은 고딕" panose="020B0503020000020004" pitchFamily="50" charset="-127"/>
                <a:ea typeface="맑은 고딕" panose="020B0503020000020004" pitchFamily="50" charset="-127"/>
              </a:endParaRPr>
            </a:p>
          </p:txBody>
        </p:sp>
        <p:sp>
          <p:nvSpPr>
            <p:cNvPr id="89" name="타원 88">
              <a:extLst>
                <a:ext uri="{FF2B5EF4-FFF2-40B4-BE49-F238E27FC236}">
                  <a16:creationId xmlns:a16="http://schemas.microsoft.com/office/drawing/2014/main" id="{6051FB8F-D507-49EC-8C63-7243FD5FBE5E}"/>
                </a:ext>
              </a:extLst>
            </p:cNvPr>
            <p:cNvSpPr/>
            <p:nvPr/>
          </p:nvSpPr>
          <p:spPr>
            <a:xfrm>
              <a:off x="4433005" y="2828845"/>
              <a:ext cx="243714" cy="245073"/>
            </a:xfrm>
            <a:prstGeom prst="ellipse">
              <a:avLst/>
            </a:prstGeom>
            <a:grpFill/>
            <a:ln w="6350" cmpd="dbl">
              <a:solidFill>
                <a:srgbClr val="028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맑은 고딕" panose="020B0503020000020004" pitchFamily="50" charset="-127"/>
                <a:ea typeface="맑은 고딕" panose="020B0503020000020004" pitchFamily="50" charset="-127"/>
              </a:endParaRPr>
            </a:p>
          </p:txBody>
        </p:sp>
        <p:sp>
          <p:nvSpPr>
            <p:cNvPr id="90" name="타원 89">
              <a:extLst>
                <a:ext uri="{FF2B5EF4-FFF2-40B4-BE49-F238E27FC236}">
                  <a16:creationId xmlns:a16="http://schemas.microsoft.com/office/drawing/2014/main" id="{5CB51D14-0FF6-4848-BAAE-3C455298A074}"/>
                </a:ext>
              </a:extLst>
            </p:cNvPr>
            <p:cNvSpPr/>
            <p:nvPr/>
          </p:nvSpPr>
          <p:spPr>
            <a:xfrm>
              <a:off x="1893369" y="2827589"/>
              <a:ext cx="243714" cy="245073"/>
            </a:xfrm>
            <a:prstGeom prst="ellipse">
              <a:avLst/>
            </a:prstGeom>
            <a:grpFill/>
            <a:ln w="6350" cmpd="dbl">
              <a:solidFill>
                <a:srgbClr val="028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맑은 고딕" panose="020B0503020000020004" pitchFamily="50" charset="-127"/>
                <a:ea typeface="맑은 고딕" panose="020B0503020000020004" pitchFamily="50" charset="-127"/>
              </a:endParaRPr>
            </a:p>
          </p:txBody>
        </p:sp>
        <p:sp>
          <p:nvSpPr>
            <p:cNvPr id="91" name="타원 90">
              <a:extLst>
                <a:ext uri="{FF2B5EF4-FFF2-40B4-BE49-F238E27FC236}">
                  <a16:creationId xmlns:a16="http://schemas.microsoft.com/office/drawing/2014/main" id="{FC54AB0D-1C00-4F0C-AE26-E3E66C871654}"/>
                </a:ext>
              </a:extLst>
            </p:cNvPr>
            <p:cNvSpPr/>
            <p:nvPr/>
          </p:nvSpPr>
          <p:spPr>
            <a:xfrm>
              <a:off x="6972641" y="2827589"/>
              <a:ext cx="243714" cy="245073"/>
            </a:xfrm>
            <a:prstGeom prst="ellipse">
              <a:avLst/>
            </a:prstGeom>
            <a:grpFill/>
            <a:ln w="6350" cmpd="dbl">
              <a:solidFill>
                <a:srgbClr val="028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맑은 고딕" panose="020B0503020000020004" pitchFamily="50" charset="-127"/>
                <a:ea typeface="맑은 고딕" panose="020B0503020000020004" pitchFamily="50" charset="-127"/>
              </a:endParaRPr>
            </a:p>
          </p:txBody>
        </p:sp>
        <p:sp>
          <p:nvSpPr>
            <p:cNvPr id="92" name="타원 91">
              <a:extLst>
                <a:ext uri="{FF2B5EF4-FFF2-40B4-BE49-F238E27FC236}">
                  <a16:creationId xmlns:a16="http://schemas.microsoft.com/office/drawing/2014/main" id="{199D6B8B-2C17-4C5D-BB4C-4892F9109CDE}"/>
                </a:ext>
              </a:extLst>
            </p:cNvPr>
            <p:cNvSpPr/>
            <p:nvPr/>
          </p:nvSpPr>
          <p:spPr>
            <a:xfrm>
              <a:off x="2925044" y="2593373"/>
              <a:ext cx="720000" cy="720000"/>
            </a:xfrm>
            <a:prstGeom prst="ellipse">
              <a:avLst/>
            </a:prstGeom>
            <a:grpFill/>
            <a:ln w="6350" cmpd="dbl">
              <a:solidFill>
                <a:srgbClr val="028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solidFill>
                    <a:srgbClr val="FF0000"/>
                  </a:solidFill>
                  <a:latin typeface="맑은 고딕" panose="020B0503020000020004" pitchFamily="50" charset="-127"/>
                  <a:ea typeface="맑은 고딕" panose="020B0503020000020004" pitchFamily="50" charset="-127"/>
                </a:rPr>
                <a:t>2019</a:t>
              </a:r>
              <a:endParaRPr lang="ko-KR" altLang="en-US" sz="900" b="1" dirty="0">
                <a:solidFill>
                  <a:srgbClr val="FF0000"/>
                </a:solidFill>
                <a:latin typeface="맑은 고딕" panose="020B0503020000020004" pitchFamily="50" charset="-127"/>
                <a:ea typeface="맑은 고딕" panose="020B0503020000020004" pitchFamily="50" charset="-127"/>
              </a:endParaRPr>
            </a:p>
          </p:txBody>
        </p:sp>
        <p:sp>
          <p:nvSpPr>
            <p:cNvPr id="93" name="타원 92">
              <a:extLst>
                <a:ext uri="{FF2B5EF4-FFF2-40B4-BE49-F238E27FC236}">
                  <a16:creationId xmlns:a16="http://schemas.microsoft.com/office/drawing/2014/main" id="{CB2FFCDE-9291-4EA5-AE2B-6EB832AB3666}"/>
                </a:ext>
              </a:extLst>
            </p:cNvPr>
            <p:cNvSpPr/>
            <p:nvPr/>
          </p:nvSpPr>
          <p:spPr>
            <a:xfrm>
              <a:off x="8004316" y="2593373"/>
              <a:ext cx="720000" cy="720000"/>
            </a:xfrm>
            <a:prstGeom prst="ellipse">
              <a:avLst/>
            </a:prstGeom>
            <a:grpFill/>
            <a:ln w="6350" cmpd="dbl">
              <a:solidFill>
                <a:srgbClr val="028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solidFill>
                    <a:srgbClr val="FF0000"/>
                  </a:solidFill>
                  <a:latin typeface="맑은 고딕" panose="020B0503020000020004" pitchFamily="50" charset="-127"/>
                  <a:ea typeface="맑은 고딕" panose="020B0503020000020004" pitchFamily="50" charset="-127"/>
                </a:rPr>
                <a:t>2021</a:t>
              </a:r>
              <a:endParaRPr lang="ko-KR" altLang="en-US" sz="900" b="1" dirty="0">
                <a:solidFill>
                  <a:srgbClr val="FF0000"/>
                </a:solidFill>
                <a:latin typeface="맑은 고딕" panose="020B0503020000020004" pitchFamily="50" charset="-127"/>
                <a:ea typeface="맑은 고딕" panose="020B0503020000020004" pitchFamily="50" charset="-127"/>
              </a:endParaRPr>
            </a:p>
          </p:txBody>
        </p:sp>
        <p:sp>
          <p:nvSpPr>
            <p:cNvPr id="94" name="타원 93">
              <a:extLst>
                <a:ext uri="{FF2B5EF4-FFF2-40B4-BE49-F238E27FC236}">
                  <a16:creationId xmlns:a16="http://schemas.microsoft.com/office/drawing/2014/main" id="{63B53F88-5DF1-443D-ADF2-4055538B8B4B}"/>
                </a:ext>
              </a:extLst>
            </p:cNvPr>
            <p:cNvSpPr/>
            <p:nvPr/>
          </p:nvSpPr>
          <p:spPr>
            <a:xfrm>
              <a:off x="5464680" y="2571962"/>
              <a:ext cx="720000" cy="720000"/>
            </a:xfrm>
            <a:prstGeom prst="ellipse">
              <a:avLst/>
            </a:prstGeom>
            <a:grpFill/>
            <a:ln w="6350" cmpd="dbl">
              <a:solidFill>
                <a:srgbClr val="028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solidFill>
                    <a:srgbClr val="FF0000"/>
                  </a:solidFill>
                  <a:latin typeface="맑은 고딕" panose="020B0503020000020004" pitchFamily="50" charset="-127"/>
                  <a:ea typeface="맑은 고딕" panose="020B0503020000020004" pitchFamily="50" charset="-127"/>
                </a:rPr>
                <a:t>2020</a:t>
              </a:r>
              <a:endParaRPr lang="ko-KR" altLang="en-US" sz="900" b="1" dirty="0">
                <a:solidFill>
                  <a:srgbClr val="FF0000"/>
                </a:solidFill>
                <a:latin typeface="맑은 고딕" panose="020B0503020000020004" pitchFamily="50" charset="-127"/>
                <a:ea typeface="맑은 고딕" panose="020B0503020000020004" pitchFamily="50" charset="-127"/>
              </a:endParaRPr>
            </a:p>
          </p:txBody>
        </p:sp>
        <p:cxnSp>
          <p:nvCxnSpPr>
            <p:cNvPr id="95" name="직선 화살표 연결선 94">
              <a:extLst>
                <a:ext uri="{FF2B5EF4-FFF2-40B4-BE49-F238E27FC236}">
                  <a16:creationId xmlns:a16="http://schemas.microsoft.com/office/drawing/2014/main" id="{E8CD016A-F314-4613-9EAE-2C54D9F7E830}"/>
                </a:ext>
              </a:extLst>
            </p:cNvPr>
            <p:cNvCxnSpPr/>
            <p:nvPr/>
          </p:nvCxnSpPr>
          <p:spPr>
            <a:xfrm flipH="1" flipV="1">
              <a:off x="1999115" y="2209013"/>
              <a:ext cx="4998" cy="635525"/>
            </a:xfrm>
            <a:prstGeom prst="straightConnector1">
              <a:avLst/>
            </a:prstGeom>
            <a:grpFill/>
            <a:ln w="6350" cmpd="dbl">
              <a:solidFill>
                <a:srgbClr val="0288AA"/>
              </a:solidFill>
              <a:tailEnd type="triangle"/>
            </a:ln>
          </p:spPr>
          <p:style>
            <a:lnRef idx="1">
              <a:schemeClr val="accent1"/>
            </a:lnRef>
            <a:fillRef idx="0">
              <a:schemeClr val="accent1"/>
            </a:fillRef>
            <a:effectRef idx="0">
              <a:schemeClr val="accent1"/>
            </a:effectRef>
            <a:fontRef idx="minor">
              <a:schemeClr val="tx1"/>
            </a:fontRef>
          </p:style>
        </p:cxnSp>
        <p:cxnSp>
          <p:nvCxnSpPr>
            <p:cNvPr id="96" name="직선 화살표 연결선 95">
              <a:extLst>
                <a:ext uri="{FF2B5EF4-FFF2-40B4-BE49-F238E27FC236}">
                  <a16:creationId xmlns:a16="http://schemas.microsoft.com/office/drawing/2014/main" id="{A0DF4AD0-1A8A-4518-A3F3-BF981B38B60F}"/>
                </a:ext>
              </a:extLst>
            </p:cNvPr>
            <p:cNvCxnSpPr/>
            <p:nvPr/>
          </p:nvCxnSpPr>
          <p:spPr>
            <a:xfrm flipH="1" flipV="1">
              <a:off x="4553005" y="2175690"/>
              <a:ext cx="4998" cy="635525"/>
            </a:xfrm>
            <a:prstGeom prst="straightConnector1">
              <a:avLst/>
            </a:prstGeom>
            <a:grpFill/>
            <a:ln w="6350" cmpd="dbl">
              <a:solidFill>
                <a:srgbClr val="0288AA"/>
              </a:solidFill>
              <a:tailEnd type="triangle"/>
            </a:ln>
          </p:spPr>
          <p:style>
            <a:lnRef idx="1">
              <a:schemeClr val="accent1"/>
            </a:lnRef>
            <a:fillRef idx="0">
              <a:schemeClr val="accent1"/>
            </a:fillRef>
            <a:effectRef idx="0">
              <a:schemeClr val="accent1"/>
            </a:effectRef>
            <a:fontRef idx="minor">
              <a:schemeClr val="tx1"/>
            </a:fontRef>
          </p:style>
        </p:cxnSp>
        <p:cxnSp>
          <p:nvCxnSpPr>
            <p:cNvPr id="97" name="직선 화살표 연결선 96">
              <a:extLst>
                <a:ext uri="{FF2B5EF4-FFF2-40B4-BE49-F238E27FC236}">
                  <a16:creationId xmlns:a16="http://schemas.microsoft.com/office/drawing/2014/main" id="{DFFBC185-D3C0-4678-925B-2F0E7F884A59}"/>
                </a:ext>
              </a:extLst>
            </p:cNvPr>
            <p:cNvCxnSpPr/>
            <p:nvPr/>
          </p:nvCxnSpPr>
          <p:spPr>
            <a:xfrm flipH="1" flipV="1">
              <a:off x="7096826" y="2167773"/>
              <a:ext cx="4998" cy="635525"/>
            </a:xfrm>
            <a:prstGeom prst="straightConnector1">
              <a:avLst/>
            </a:prstGeom>
            <a:grpFill/>
            <a:ln w="6350" cmpd="dbl">
              <a:solidFill>
                <a:srgbClr val="0288AA"/>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C369C1C0-092A-4496-BBA0-96E6E8BD165C}"/>
                </a:ext>
              </a:extLst>
            </p:cNvPr>
            <p:cNvSpPr txBox="1"/>
            <p:nvPr/>
          </p:nvSpPr>
          <p:spPr>
            <a:xfrm>
              <a:off x="168762" y="3313373"/>
              <a:ext cx="1153292" cy="271413"/>
            </a:xfrm>
            <a:prstGeom prst="rect">
              <a:avLst/>
            </a:prstGeom>
            <a:grpFill/>
            <a:ln w="6350" cmpd="dbl">
              <a:solidFill>
                <a:srgbClr val="0288AA"/>
              </a:solidFill>
            </a:ln>
          </p:spPr>
          <p:txBody>
            <a:bodyPr wrap="square" rtlCol="0">
              <a:spAutoFit/>
            </a:bodyPr>
            <a:lstStyle/>
            <a:p>
              <a:pPr algn="ctr"/>
              <a:r>
                <a:rPr lang="ko-KR" altLang="en-US" sz="1000" b="1" dirty="0" err="1">
                  <a:latin typeface="맑은 고딕" panose="020B0503020000020004" pitchFamily="50" charset="-127"/>
                  <a:ea typeface="맑은 고딕" panose="020B0503020000020004" pitchFamily="50" charset="-127"/>
                </a:rPr>
                <a:t>엣지</a:t>
              </a:r>
              <a:r>
                <a:rPr lang="ko-KR" altLang="en-US" sz="1000" b="1" dirty="0">
                  <a:latin typeface="맑은 고딕" panose="020B0503020000020004" pitchFamily="50" charset="-127"/>
                  <a:ea typeface="맑은 고딕" panose="020B0503020000020004" pitchFamily="50" charset="-127"/>
                </a:rPr>
                <a:t> 클라우드</a:t>
              </a:r>
            </a:p>
          </p:txBody>
        </p:sp>
        <p:sp>
          <p:nvSpPr>
            <p:cNvPr id="99" name="TextBox 98">
              <a:extLst>
                <a:ext uri="{FF2B5EF4-FFF2-40B4-BE49-F238E27FC236}">
                  <a16:creationId xmlns:a16="http://schemas.microsoft.com/office/drawing/2014/main" id="{AAA68397-D75F-42B2-871C-CCD299BB2734}"/>
                </a:ext>
              </a:extLst>
            </p:cNvPr>
            <p:cNvSpPr txBox="1"/>
            <p:nvPr/>
          </p:nvSpPr>
          <p:spPr>
            <a:xfrm>
              <a:off x="5127171" y="3291963"/>
              <a:ext cx="1445079" cy="441048"/>
            </a:xfrm>
            <a:prstGeom prst="rect">
              <a:avLst/>
            </a:prstGeom>
            <a:grpFill/>
            <a:ln w="6350" cmpd="dbl">
              <a:solidFill>
                <a:srgbClr val="0288AA"/>
              </a:solidFill>
            </a:ln>
          </p:spPr>
          <p:txBody>
            <a:bodyPr wrap="square" rtlCol="0">
              <a:spAutoFit/>
            </a:bodyPr>
            <a:lstStyle/>
            <a:p>
              <a:pPr algn="ctr"/>
              <a:r>
                <a:rPr lang="ko-KR" altLang="en-US" sz="1000" b="1" dirty="0">
                  <a:latin typeface="맑은 고딕" panose="020B0503020000020004" pitchFamily="50" charset="-127"/>
                  <a:ea typeface="맑은 고딕" panose="020B0503020000020004" pitchFamily="50" charset="-127"/>
                </a:rPr>
                <a:t>강화된 </a:t>
              </a:r>
              <a:r>
                <a:rPr lang="ko-KR" altLang="en-US" sz="1000" b="1" dirty="0" err="1">
                  <a:latin typeface="맑은 고딕" panose="020B0503020000020004" pitchFamily="50" charset="-127"/>
                  <a:ea typeface="맑은 고딕" panose="020B0503020000020004" pitchFamily="50" charset="-127"/>
                </a:rPr>
                <a:t>엣지</a:t>
              </a:r>
              <a:r>
                <a:rPr lang="ko-KR" altLang="en-US" sz="1000" b="1" dirty="0">
                  <a:latin typeface="맑은 고딕" panose="020B0503020000020004" pitchFamily="50" charset="-127"/>
                  <a:ea typeface="맑은 고딕" panose="020B0503020000020004" pitchFamily="50" charset="-127"/>
                </a:rPr>
                <a:t> 컴퓨팅</a:t>
              </a:r>
              <a:r>
                <a:rPr lang="en-US" altLang="ko-KR" sz="1000" b="1" dirty="0">
                  <a:latin typeface="맑은 고딕" panose="020B0503020000020004" pitchFamily="50" charset="-127"/>
                  <a:ea typeface="맑은 고딕" panose="020B0503020000020004" pitchFamily="50" charset="-127"/>
                </a:rPr>
                <a:t>,</a:t>
              </a:r>
            </a:p>
            <a:p>
              <a:pPr algn="ctr"/>
              <a:r>
                <a:rPr lang="ko-KR" altLang="en-US" sz="1000" b="1" dirty="0">
                  <a:latin typeface="맑은 고딕" panose="020B0503020000020004" pitchFamily="50" charset="-127"/>
                  <a:ea typeface="맑은 고딕" panose="020B0503020000020004" pitchFamily="50" charset="-127"/>
                </a:rPr>
                <a:t>분산 클라우드</a:t>
              </a:r>
            </a:p>
          </p:txBody>
        </p:sp>
        <p:sp>
          <p:nvSpPr>
            <p:cNvPr id="100" name="TextBox 99">
              <a:extLst>
                <a:ext uri="{FF2B5EF4-FFF2-40B4-BE49-F238E27FC236}">
                  <a16:creationId xmlns:a16="http://schemas.microsoft.com/office/drawing/2014/main" id="{F9C137AF-6FC7-43B2-A287-350E6365376C}"/>
                </a:ext>
              </a:extLst>
            </p:cNvPr>
            <p:cNvSpPr txBox="1"/>
            <p:nvPr/>
          </p:nvSpPr>
          <p:spPr>
            <a:xfrm>
              <a:off x="7821918" y="3350426"/>
              <a:ext cx="1153292" cy="271413"/>
            </a:xfrm>
            <a:prstGeom prst="rect">
              <a:avLst/>
            </a:prstGeom>
            <a:grpFill/>
            <a:ln w="6350" cmpd="dbl">
              <a:solidFill>
                <a:srgbClr val="0288AA"/>
              </a:solidFill>
            </a:ln>
          </p:spPr>
          <p:txBody>
            <a:bodyPr wrap="square" rtlCol="0">
              <a:spAutoFit/>
            </a:bodyPr>
            <a:lstStyle/>
            <a:p>
              <a:pPr algn="ctr"/>
              <a:r>
                <a:rPr lang="ko-KR" altLang="en-US" sz="1000" b="1" dirty="0">
                  <a:latin typeface="맑은 고딕" panose="020B0503020000020004" pitchFamily="50" charset="-127"/>
                  <a:ea typeface="맑은 고딕" panose="020B0503020000020004" pitchFamily="50" charset="-127"/>
                </a:rPr>
                <a:t>분산 클라우드</a:t>
              </a:r>
            </a:p>
          </p:txBody>
        </p:sp>
        <p:sp>
          <p:nvSpPr>
            <p:cNvPr id="101" name="TextBox 100">
              <a:extLst>
                <a:ext uri="{FF2B5EF4-FFF2-40B4-BE49-F238E27FC236}">
                  <a16:creationId xmlns:a16="http://schemas.microsoft.com/office/drawing/2014/main" id="{99649866-2D10-48D3-A788-F2DF73AB6880}"/>
                </a:ext>
              </a:extLst>
            </p:cNvPr>
            <p:cNvSpPr txBox="1"/>
            <p:nvPr/>
          </p:nvSpPr>
          <p:spPr>
            <a:xfrm>
              <a:off x="2473779" y="3351845"/>
              <a:ext cx="1608364" cy="271413"/>
            </a:xfrm>
            <a:prstGeom prst="rect">
              <a:avLst/>
            </a:prstGeom>
            <a:grpFill/>
            <a:ln w="6350" cmpd="dbl">
              <a:solidFill>
                <a:srgbClr val="0288AA"/>
              </a:solidFill>
            </a:ln>
          </p:spPr>
          <p:txBody>
            <a:bodyPr wrap="square" rtlCol="0">
              <a:spAutoFit/>
            </a:bodyPr>
            <a:lstStyle/>
            <a:p>
              <a:pPr algn="ctr"/>
              <a:r>
                <a:rPr lang="ko-KR" altLang="en-US" sz="1000" b="1" dirty="0">
                  <a:latin typeface="맑은 고딕" panose="020B0503020000020004" pitchFamily="50" charset="-127"/>
                  <a:ea typeface="맑은 고딕" panose="020B0503020000020004" pitchFamily="50" charset="-127"/>
                </a:rPr>
                <a:t>강화된 </a:t>
              </a:r>
              <a:r>
                <a:rPr lang="ko-KR" altLang="en-US" sz="1000" b="1" dirty="0" err="1">
                  <a:latin typeface="맑은 고딕" panose="020B0503020000020004" pitchFamily="50" charset="-127"/>
                  <a:ea typeface="맑은 고딕" panose="020B0503020000020004" pitchFamily="50" charset="-127"/>
                </a:rPr>
                <a:t>엣지</a:t>
              </a:r>
              <a:r>
                <a:rPr lang="ko-KR" altLang="en-US" sz="1000" b="1" dirty="0">
                  <a:latin typeface="맑은 고딕" panose="020B0503020000020004" pitchFamily="50" charset="-127"/>
                  <a:ea typeface="맑은 고딕" panose="020B0503020000020004" pitchFamily="50" charset="-127"/>
                </a:rPr>
                <a:t> 컴퓨팅</a:t>
              </a:r>
            </a:p>
          </p:txBody>
        </p:sp>
        <p:sp>
          <p:nvSpPr>
            <p:cNvPr id="102" name="TextBox 101">
              <a:extLst>
                <a:ext uri="{FF2B5EF4-FFF2-40B4-BE49-F238E27FC236}">
                  <a16:creationId xmlns:a16="http://schemas.microsoft.com/office/drawing/2014/main" id="{75AAACF2-5C67-4C1F-AA18-509E3C135151}"/>
                </a:ext>
              </a:extLst>
            </p:cNvPr>
            <p:cNvSpPr txBox="1"/>
            <p:nvPr/>
          </p:nvSpPr>
          <p:spPr>
            <a:xfrm>
              <a:off x="3607834" y="1548046"/>
              <a:ext cx="1890342" cy="627644"/>
            </a:xfrm>
            <a:prstGeom prst="rect">
              <a:avLst/>
            </a:prstGeom>
            <a:grpFill/>
            <a:ln w="6350" cmpd="dbl">
              <a:solidFill>
                <a:srgbClr val="0288AA"/>
              </a:solidFill>
            </a:ln>
          </p:spPr>
          <p:txBody>
            <a:bodyPr wrap="square" rtlCol="0">
              <a:spAutoFit/>
            </a:bodyPr>
            <a:lstStyle/>
            <a:p>
              <a:pPr algn="ctr"/>
              <a:r>
                <a:rPr lang="ko-KR" altLang="en-US" sz="1000" b="1" dirty="0">
                  <a:latin typeface="맑은 고딕" panose="020B0503020000020004" pitchFamily="50" charset="-127"/>
                  <a:ea typeface="맑은 고딕" panose="020B0503020000020004" pitchFamily="50" charset="-127"/>
                </a:rPr>
                <a:t>거리 감소 및 스마트 공간 형성 및 증가 방법 주목</a:t>
              </a:r>
              <a:r>
                <a:rPr lang="en-US" altLang="ko-KR" sz="1000" b="1" dirty="0">
                  <a:latin typeface="맑은 고딕" panose="020B0503020000020004" pitchFamily="50" charset="-127"/>
                  <a:ea typeface="맑은 고딕" panose="020B0503020000020004" pitchFamily="50" charset="-127"/>
                </a:rPr>
                <a:t>,</a:t>
              </a:r>
            </a:p>
            <a:p>
              <a:pPr algn="ctr"/>
              <a:r>
                <a:rPr lang="ko-KR" altLang="en-US" sz="1000" b="1" dirty="0">
                  <a:latin typeface="맑은 고딕" panose="020B0503020000020004" pitchFamily="50" charset="-127"/>
                  <a:ea typeface="맑은 고딕" panose="020B0503020000020004" pitchFamily="50" charset="-127"/>
                </a:rPr>
                <a:t>분산 클라우드 개념 추</a:t>
              </a:r>
              <a:r>
                <a:rPr lang="ko-KR" altLang="en-US" sz="1100" b="1" dirty="0">
                  <a:latin typeface="맑은 고딕" panose="020B0503020000020004" pitchFamily="50" charset="-127"/>
                  <a:ea typeface="맑은 고딕" panose="020B0503020000020004" pitchFamily="50" charset="-127"/>
                </a:rPr>
                <a:t>가</a:t>
              </a:r>
            </a:p>
          </p:txBody>
        </p:sp>
        <p:sp>
          <p:nvSpPr>
            <p:cNvPr id="103" name="TextBox 102">
              <a:extLst>
                <a:ext uri="{FF2B5EF4-FFF2-40B4-BE49-F238E27FC236}">
                  <a16:creationId xmlns:a16="http://schemas.microsoft.com/office/drawing/2014/main" id="{B47A7FA6-2292-405B-85CA-64AF0773DD16}"/>
                </a:ext>
              </a:extLst>
            </p:cNvPr>
            <p:cNvSpPr txBox="1"/>
            <p:nvPr/>
          </p:nvSpPr>
          <p:spPr>
            <a:xfrm>
              <a:off x="6255142" y="1690278"/>
              <a:ext cx="1749173" cy="441048"/>
            </a:xfrm>
            <a:prstGeom prst="rect">
              <a:avLst/>
            </a:prstGeom>
            <a:grpFill/>
            <a:ln w="6350" cmpd="dbl">
              <a:solidFill>
                <a:srgbClr val="0288AA"/>
              </a:solidFill>
            </a:ln>
          </p:spPr>
          <p:txBody>
            <a:bodyPr wrap="square" rtlCol="0">
              <a:spAutoFit/>
            </a:bodyPr>
            <a:lstStyle/>
            <a:p>
              <a:pPr algn="ctr"/>
              <a:r>
                <a:rPr lang="en-US" altLang="ko-KR" sz="1000" b="1" dirty="0">
                  <a:latin typeface="맑은 고딕" panose="020B0503020000020004" pitchFamily="50" charset="-127"/>
                  <a:ea typeface="맑은 고딕" panose="020B0503020000020004" pitchFamily="50" charset="-127"/>
                </a:rPr>
                <a:t>COVID-19</a:t>
              </a:r>
              <a:r>
                <a:rPr lang="ko-KR" altLang="en-US" sz="1000" b="1" dirty="0">
                  <a:latin typeface="맑은 고딕" panose="020B0503020000020004" pitchFamily="50" charset="-127"/>
                  <a:ea typeface="맑은 고딕" panose="020B0503020000020004" pitchFamily="50" charset="-127"/>
                </a:rPr>
                <a:t>로 인한 분산 클라우드의 중요성 대두</a:t>
              </a:r>
            </a:p>
          </p:txBody>
        </p:sp>
        <p:sp>
          <p:nvSpPr>
            <p:cNvPr id="104" name="TextBox 103">
              <a:extLst>
                <a:ext uri="{FF2B5EF4-FFF2-40B4-BE49-F238E27FC236}">
                  <a16:creationId xmlns:a16="http://schemas.microsoft.com/office/drawing/2014/main" id="{F9BF56E0-8A13-410A-9B62-DEAF7BD544A5}"/>
                </a:ext>
              </a:extLst>
            </p:cNvPr>
            <p:cNvSpPr txBox="1"/>
            <p:nvPr/>
          </p:nvSpPr>
          <p:spPr>
            <a:xfrm>
              <a:off x="922815" y="1690278"/>
              <a:ext cx="2124688" cy="441048"/>
            </a:xfrm>
            <a:prstGeom prst="rect">
              <a:avLst/>
            </a:prstGeom>
            <a:grpFill/>
            <a:ln w="6350" cmpd="dbl">
              <a:solidFill>
                <a:srgbClr val="0288AA"/>
              </a:solidFill>
            </a:ln>
          </p:spPr>
          <p:txBody>
            <a:bodyPr wrap="square" rtlCol="0">
              <a:spAutoFit/>
            </a:bodyPr>
            <a:lstStyle/>
            <a:p>
              <a:pPr algn="ctr"/>
              <a:r>
                <a:rPr lang="ko-KR" altLang="en-US" sz="1000" b="1" dirty="0">
                  <a:latin typeface="맑은 고딕" panose="020B0503020000020004" pitchFamily="50" charset="-127"/>
                  <a:ea typeface="맑은 고딕" panose="020B0503020000020004" pitchFamily="50" charset="-127"/>
                </a:rPr>
                <a:t>센서</a:t>
              </a:r>
              <a:r>
                <a:rPr lang="en-US" altLang="ko-KR" sz="1000" b="1" dirty="0">
                  <a:latin typeface="맑은 고딕" panose="020B0503020000020004" pitchFamily="50" charset="-127"/>
                  <a:ea typeface="맑은 고딕" panose="020B0503020000020004" pitchFamily="50" charset="-127"/>
                </a:rPr>
                <a:t>, </a:t>
              </a:r>
              <a:r>
                <a:rPr lang="ko-KR" altLang="en-US" sz="1000" b="1" dirty="0">
                  <a:latin typeface="맑은 고딕" panose="020B0503020000020004" pitchFamily="50" charset="-127"/>
                  <a:ea typeface="맑은 고딕" panose="020B0503020000020004" pitchFamily="50" charset="-127"/>
                </a:rPr>
                <a:t>스토리지</a:t>
              </a:r>
              <a:r>
                <a:rPr lang="en-US" altLang="ko-KR" sz="1000" b="1" dirty="0">
                  <a:latin typeface="맑은 고딕" panose="020B0503020000020004" pitchFamily="50" charset="-127"/>
                  <a:ea typeface="맑은 고딕" panose="020B0503020000020004" pitchFamily="50" charset="-127"/>
                </a:rPr>
                <a:t>, AI </a:t>
              </a:r>
              <a:r>
                <a:rPr lang="ko-KR" altLang="en-US" sz="1000" b="1" dirty="0">
                  <a:latin typeface="맑은 고딕" panose="020B0503020000020004" pitchFamily="50" charset="-127"/>
                  <a:ea typeface="맑은 고딕" panose="020B0503020000020004" pitchFamily="50" charset="-127"/>
                </a:rPr>
                <a:t>기능들을 </a:t>
              </a:r>
              <a:r>
                <a:rPr lang="ko-KR" altLang="en-US" sz="1000" b="1" dirty="0" err="1">
                  <a:latin typeface="맑은 고딕" panose="020B0503020000020004" pitchFamily="50" charset="-127"/>
                  <a:ea typeface="맑은 고딕" panose="020B0503020000020004" pitchFamily="50" charset="-127"/>
                </a:rPr>
                <a:t>엣지에</a:t>
              </a:r>
              <a:r>
                <a:rPr lang="ko-KR" altLang="en-US" sz="1000" b="1" dirty="0">
                  <a:latin typeface="맑은 고딕" panose="020B0503020000020004" pitchFamily="50" charset="-127"/>
                  <a:ea typeface="맑은 고딕" panose="020B0503020000020004" pitchFamily="50" charset="-127"/>
                </a:rPr>
                <a:t> 탑재할 예측이 추가됨</a:t>
              </a:r>
            </a:p>
          </p:txBody>
        </p:sp>
      </p:grpSp>
      <p:grpSp>
        <p:nvGrpSpPr>
          <p:cNvPr id="105" name="그룹 104"/>
          <p:cNvGrpSpPr/>
          <p:nvPr/>
        </p:nvGrpSpPr>
        <p:grpSpPr>
          <a:xfrm>
            <a:off x="334107" y="3609682"/>
            <a:ext cx="8688866" cy="2614753"/>
            <a:chOff x="-63308" y="821321"/>
            <a:chExt cx="9093399" cy="3142776"/>
          </a:xfrm>
          <a:solidFill>
            <a:srgbClr val="0288AA">
              <a:alpha val="5000"/>
            </a:srgbClr>
          </a:solidFill>
        </p:grpSpPr>
        <p:sp>
          <p:nvSpPr>
            <p:cNvPr id="106" name="TextBox 105">
              <a:extLst>
                <a:ext uri="{FF2B5EF4-FFF2-40B4-BE49-F238E27FC236}">
                  <a16:creationId xmlns:a16="http://schemas.microsoft.com/office/drawing/2014/main" id="{A82347CD-990D-4CC0-96EF-E541AE704DBF}"/>
                </a:ext>
              </a:extLst>
            </p:cNvPr>
            <p:cNvSpPr txBox="1"/>
            <p:nvPr/>
          </p:nvSpPr>
          <p:spPr>
            <a:xfrm>
              <a:off x="9648" y="821321"/>
              <a:ext cx="3636069" cy="480908"/>
            </a:xfrm>
            <a:prstGeom prst="rect">
              <a:avLst/>
            </a:prstGeom>
            <a:grpFill/>
            <a:ln>
              <a:solidFill>
                <a:srgbClr val="693478"/>
              </a:solidFill>
            </a:ln>
          </p:spPr>
          <p:txBody>
            <a:bodyPr wrap="square" rtlCol="0">
              <a:spAutoFit/>
            </a:bodyPr>
            <a:lstStyle/>
            <a:p>
              <a:r>
                <a:rPr lang="en-US" altLang="ko-KR" sz="2000" b="1" dirty="0">
                  <a:solidFill>
                    <a:srgbClr val="7030A0"/>
                  </a:solidFill>
                  <a:latin typeface="맑은 고딕" panose="020B0503020000020004" pitchFamily="50" charset="-127"/>
                  <a:ea typeface="맑은 고딕" panose="020B0503020000020004" pitchFamily="50" charset="-127"/>
                </a:rPr>
                <a:t>Automation, Digitalization</a:t>
              </a:r>
              <a:r>
                <a:rPr lang="ko-KR" altLang="en-US" sz="2000" b="1" dirty="0">
                  <a:solidFill>
                    <a:srgbClr val="7030A0"/>
                  </a:solidFill>
                  <a:latin typeface="맑은 고딕" panose="020B0503020000020004" pitchFamily="50" charset="-127"/>
                  <a:ea typeface="맑은 고딕" panose="020B0503020000020004" pitchFamily="50" charset="-127"/>
                </a:rPr>
                <a:t> </a:t>
              </a:r>
              <a:endParaRPr lang="en-US" altLang="ko-KR" b="1" dirty="0">
                <a:solidFill>
                  <a:srgbClr val="08294C"/>
                </a:solidFill>
                <a:latin typeface="맑은 고딕" panose="020B0503020000020004" pitchFamily="50" charset="-127"/>
                <a:ea typeface="맑은 고딕" panose="020B0503020000020004" pitchFamily="50" charset="-127"/>
              </a:endParaRPr>
            </a:p>
          </p:txBody>
        </p:sp>
        <p:cxnSp>
          <p:nvCxnSpPr>
            <p:cNvPr id="107" name="직선 연결선 106">
              <a:extLst>
                <a:ext uri="{FF2B5EF4-FFF2-40B4-BE49-F238E27FC236}">
                  <a16:creationId xmlns:a16="http://schemas.microsoft.com/office/drawing/2014/main" id="{530DF384-242C-492B-B4F8-8644E84FC45A}"/>
                </a:ext>
              </a:extLst>
            </p:cNvPr>
            <p:cNvCxnSpPr/>
            <p:nvPr/>
          </p:nvCxnSpPr>
          <p:spPr>
            <a:xfrm>
              <a:off x="0" y="2934487"/>
              <a:ext cx="8985302" cy="0"/>
            </a:xfrm>
            <a:prstGeom prst="line">
              <a:avLst/>
            </a:prstGeom>
            <a:grpFill/>
            <a:ln w="19050" cap="rnd">
              <a:solidFill>
                <a:srgbClr val="693478">
                  <a:alpha val="49000"/>
                </a:srgbClr>
              </a:solidFill>
              <a:prstDash val="sysDot"/>
            </a:ln>
          </p:spPr>
          <p:style>
            <a:lnRef idx="1">
              <a:schemeClr val="accent1"/>
            </a:lnRef>
            <a:fillRef idx="0">
              <a:schemeClr val="accent1"/>
            </a:fillRef>
            <a:effectRef idx="0">
              <a:schemeClr val="accent1"/>
            </a:effectRef>
            <a:fontRef idx="minor">
              <a:schemeClr val="tx1"/>
            </a:fontRef>
          </p:style>
        </p:cxnSp>
        <p:sp>
          <p:nvSpPr>
            <p:cNvPr id="108" name="타원 107">
              <a:extLst>
                <a:ext uri="{FF2B5EF4-FFF2-40B4-BE49-F238E27FC236}">
                  <a16:creationId xmlns:a16="http://schemas.microsoft.com/office/drawing/2014/main" id="{34060FEA-A54D-4FA6-916A-32196C5682B9}"/>
                </a:ext>
              </a:extLst>
            </p:cNvPr>
            <p:cNvSpPr/>
            <p:nvPr/>
          </p:nvSpPr>
          <p:spPr>
            <a:xfrm>
              <a:off x="153338" y="2571750"/>
              <a:ext cx="720000" cy="720000"/>
            </a:xfrm>
            <a:prstGeom prst="ellipse">
              <a:avLst/>
            </a:prstGeom>
            <a:grpFill/>
            <a:ln>
              <a:solidFill>
                <a:srgbClr val="6934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solidFill>
                    <a:srgbClr val="FF0000"/>
                  </a:solidFill>
                  <a:latin typeface="맑은 고딕" panose="020B0503020000020004" pitchFamily="50" charset="-127"/>
                  <a:ea typeface="맑은 고딕" panose="020B0503020000020004" pitchFamily="50" charset="-127"/>
                </a:rPr>
                <a:t>2016</a:t>
              </a:r>
              <a:endParaRPr lang="ko-KR" altLang="en-US" sz="900" b="1" dirty="0">
                <a:solidFill>
                  <a:srgbClr val="FF0000"/>
                </a:solidFill>
                <a:latin typeface="맑은 고딕" panose="020B0503020000020004" pitchFamily="50" charset="-127"/>
                <a:ea typeface="맑은 고딕" panose="020B0503020000020004" pitchFamily="50" charset="-127"/>
              </a:endParaRPr>
            </a:p>
          </p:txBody>
        </p:sp>
        <p:sp>
          <p:nvSpPr>
            <p:cNvPr id="109" name="타원 108">
              <a:extLst>
                <a:ext uri="{FF2B5EF4-FFF2-40B4-BE49-F238E27FC236}">
                  <a16:creationId xmlns:a16="http://schemas.microsoft.com/office/drawing/2014/main" id="{F6D583AB-C314-4D82-A0DB-F8C57CC1B298}"/>
                </a:ext>
              </a:extLst>
            </p:cNvPr>
            <p:cNvSpPr/>
            <p:nvPr/>
          </p:nvSpPr>
          <p:spPr>
            <a:xfrm>
              <a:off x="1185058" y="2827589"/>
              <a:ext cx="243714" cy="245073"/>
            </a:xfrm>
            <a:prstGeom prst="ellipse">
              <a:avLst/>
            </a:prstGeom>
            <a:grpFill/>
            <a:ln>
              <a:solidFill>
                <a:srgbClr val="6934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맑은 고딕" panose="020B0503020000020004" pitchFamily="50" charset="-127"/>
                <a:ea typeface="맑은 고딕" panose="020B0503020000020004" pitchFamily="50" charset="-127"/>
              </a:endParaRPr>
            </a:p>
          </p:txBody>
        </p:sp>
        <p:sp>
          <p:nvSpPr>
            <p:cNvPr id="110" name="타원 109">
              <a:extLst>
                <a:ext uri="{FF2B5EF4-FFF2-40B4-BE49-F238E27FC236}">
                  <a16:creationId xmlns:a16="http://schemas.microsoft.com/office/drawing/2014/main" id="{6051FB8F-D507-49EC-8C63-7243FD5FBE5E}"/>
                </a:ext>
              </a:extLst>
            </p:cNvPr>
            <p:cNvSpPr/>
            <p:nvPr/>
          </p:nvSpPr>
          <p:spPr>
            <a:xfrm>
              <a:off x="5946520" y="2828845"/>
              <a:ext cx="243714" cy="245073"/>
            </a:xfrm>
            <a:prstGeom prst="ellipse">
              <a:avLst/>
            </a:prstGeom>
            <a:grpFill/>
            <a:ln>
              <a:solidFill>
                <a:srgbClr val="6934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맑은 고딕" panose="020B0503020000020004" pitchFamily="50" charset="-127"/>
                <a:ea typeface="맑은 고딕" panose="020B0503020000020004" pitchFamily="50" charset="-127"/>
              </a:endParaRPr>
            </a:p>
          </p:txBody>
        </p:sp>
        <p:sp>
          <p:nvSpPr>
            <p:cNvPr id="111" name="타원 110">
              <a:extLst>
                <a:ext uri="{FF2B5EF4-FFF2-40B4-BE49-F238E27FC236}">
                  <a16:creationId xmlns:a16="http://schemas.microsoft.com/office/drawing/2014/main" id="{5CB51D14-0FF6-4848-BAAE-3C455298A074}"/>
                </a:ext>
              </a:extLst>
            </p:cNvPr>
            <p:cNvSpPr/>
            <p:nvPr/>
          </p:nvSpPr>
          <p:spPr>
            <a:xfrm>
              <a:off x="4359366" y="2827589"/>
              <a:ext cx="243714" cy="245073"/>
            </a:xfrm>
            <a:prstGeom prst="ellipse">
              <a:avLst/>
            </a:prstGeom>
            <a:grpFill/>
            <a:ln>
              <a:solidFill>
                <a:srgbClr val="6934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맑은 고딕" panose="020B0503020000020004" pitchFamily="50" charset="-127"/>
                <a:ea typeface="맑은 고딕" panose="020B0503020000020004" pitchFamily="50" charset="-127"/>
              </a:endParaRPr>
            </a:p>
          </p:txBody>
        </p:sp>
        <p:sp>
          <p:nvSpPr>
            <p:cNvPr id="112" name="타원 111">
              <a:extLst>
                <a:ext uri="{FF2B5EF4-FFF2-40B4-BE49-F238E27FC236}">
                  <a16:creationId xmlns:a16="http://schemas.microsoft.com/office/drawing/2014/main" id="{FC54AB0D-1C00-4F0C-AE26-E3E66C871654}"/>
                </a:ext>
              </a:extLst>
            </p:cNvPr>
            <p:cNvSpPr/>
            <p:nvPr/>
          </p:nvSpPr>
          <p:spPr>
            <a:xfrm>
              <a:off x="7533674" y="2827589"/>
              <a:ext cx="243714" cy="245073"/>
            </a:xfrm>
            <a:prstGeom prst="ellipse">
              <a:avLst/>
            </a:prstGeom>
            <a:grpFill/>
            <a:ln>
              <a:solidFill>
                <a:srgbClr val="6934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맑은 고딕" panose="020B0503020000020004" pitchFamily="50" charset="-127"/>
                <a:ea typeface="맑은 고딕" panose="020B0503020000020004" pitchFamily="50" charset="-127"/>
              </a:endParaRPr>
            </a:p>
          </p:txBody>
        </p:sp>
        <p:sp>
          <p:nvSpPr>
            <p:cNvPr id="113" name="타원 112">
              <a:extLst>
                <a:ext uri="{FF2B5EF4-FFF2-40B4-BE49-F238E27FC236}">
                  <a16:creationId xmlns:a16="http://schemas.microsoft.com/office/drawing/2014/main" id="{199D6B8B-2C17-4C5D-BB4C-4892F9109CDE}"/>
                </a:ext>
              </a:extLst>
            </p:cNvPr>
            <p:cNvSpPr/>
            <p:nvPr/>
          </p:nvSpPr>
          <p:spPr>
            <a:xfrm>
              <a:off x="4914800" y="2593373"/>
              <a:ext cx="720000" cy="720000"/>
            </a:xfrm>
            <a:prstGeom prst="ellipse">
              <a:avLst/>
            </a:prstGeom>
            <a:grpFill/>
            <a:ln>
              <a:solidFill>
                <a:srgbClr val="6934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solidFill>
                    <a:srgbClr val="FF0000"/>
                  </a:solidFill>
                  <a:latin typeface="맑은 고딕" panose="020B0503020000020004" pitchFamily="50" charset="-127"/>
                  <a:ea typeface="맑은 고딕" panose="020B0503020000020004" pitchFamily="50" charset="-127"/>
                </a:rPr>
                <a:t>2019</a:t>
              </a:r>
              <a:endParaRPr lang="ko-KR" altLang="en-US" sz="900" b="1" dirty="0">
                <a:solidFill>
                  <a:srgbClr val="FF0000"/>
                </a:solidFill>
                <a:latin typeface="맑은 고딕" panose="020B0503020000020004" pitchFamily="50" charset="-127"/>
                <a:ea typeface="맑은 고딕" panose="020B0503020000020004" pitchFamily="50" charset="-127"/>
              </a:endParaRPr>
            </a:p>
          </p:txBody>
        </p:sp>
        <p:sp>
          <p:nvSpPr>
            <p:cNvPr id="114" name="타원 113">
              <a:extLst>
                <a:ext uri="{FF2B5EF4-FFF2-40B4-BE49-F238E27FC236}">
                  <a16:creationId xmlns:a16="http://schemas.microsoft.com/office/drawing/2014/main" id="{95BC4673-0D97-4E5B-933A-F99C0E6B15D5}"/>
                </a:ext>
              </a:extLst>
            </p:cNvPr>
            <p:cNvSpPr/>
            <p:nvPr/>
          </p:nvSpPr>
          <p:spPr>
            <a:xfrm>
              <a:off x="3327646" y="2574484"/>
              <a:ext cx="720000" cy="720000"/>
            </a:xfrm>
            <a:prstGeom prst="ellipse">
              <a:avLst/>
            </a:prstGeom>
            <a:grpFill/>
            <a:ln>
              <a:solidFill>
                <a:srgbClr val="6934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solidFill>
                    <a:srgbClr val="FF0000"/>
                  </a:solidFill>
                  <a:latin typeface="맑은 고딕" panose="020B0503020000020004" pitchFamily="50" charset="-127"/>
                  <a:ea typeface="맑은 고딕" panose="020B0503020000020004" pitchFamily="50" charset="-127"/>
                </a:rPr>
                <a:t>2018</a:t>
              </a:r>
              <a:endParaRPr lang="ko-KR" altLang="en-US" sz="900" b="1" dirty="0">
                <a:solidFill>
                  <a:srgbClr val="FF0000"/>
                </a:solidFill>
                <a:latin typeface="맑은 고딕" panose="020B0503020000020004" pitchFamily="50" charset="-127"/>
                <a:ea typeface="맑은 고딕" panose="020B0503020000020004" pitchFamily="50" charset="-127"/>
              </a:endParaRPr>
            </a:p>
          </p:txBody>
        </p:sp>
        <p:sp>
          <p:nvSpPr>
            <p:cNvPr id="115" name="타원 114">
              <a:extLst>
                <a:ext uri="{FF2B5EF4-FFF2-40B4-BE49-F238E27FC236}">
                  <a16:creationId xmlns:a16="http://schemas.microsoft.com/office/drawing/2014/main" id="{CB2FFCDE-9291-4EA5-AE2B-6EB832AB3666}"/>
                </a:ext>
              </a:extLst>
            </p:cNvPr>
            <p:cNvSpPr/>
            <p:nvPr/>
          </p:nvSpPr>
          <p:spPr>
            <a:xfrm>
              <a:off x="8089107" y="2596938"/>
              <a:ext cx="720000" cy="720000"/>
            </a:xfrm>
            <a:prstGeom prst="ellipse">
              <a:avLst/>
            </a:prstGeom>
            <a:grpFill/>
            <a:ln>
              <a:solidFill>
                <a:srgbClr val="6934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solidFill>
                    <a:srgbClr val="FF0000"/>
                  </a:solidFill>
                  <a:latin typeface="맑은 고딕" panose="020B0503020000020004" pitchFamily="50" charset="-127"/>
                  <a:ea typeface="맑은 고딕" panose="020B0503020000020004" pitchFamily="50" charset="-127"/>
                </a:rPr>
                <a:t>2021</a:t>
              </a:r>
              <a:endParaRPr lang="ko-KR" altLang="en-US" sz="900" b="1" dirty="0">
                <a:solidFill>
                  <a:srgbClr val="FF0000"/>
                </a:solidFill>
                <a:latin typeface="맑은 고딕" panose="020B0503020000020004" pitchFamily="50" charset="-127"/>
                <a:ea typeface="맑은 고딕" panose="020B0503020000020004" pitchFamily="50" charset="-127"/>
              </a:endParaRPr>
            </a:p>
          </p:txBody>
        </p:sp>
        <p:sp>
          <p:nvSpPr>
            <p:cNvPr id="116" name="타원 115">
              <a:extLst>
                <a:ext uri="{FF2B5EF4-FFF2-40B4-BE49-F238E27FC236}">
                  <a16:creationId xmlns:a16="http://schemas.microsoft.com/office/drawing/2014/main" id="{63B53F88-5DF1-443D-ADF2-4055538B8B4B}"/>
                </a:ext>
              </a:extLst>
            </p:cNvPr>
            <p:cNvSpPr/>
            <p:nvPr/>
          </p:nvSpPr>
          <p:spPr>
            <a:xfrm>
              <a:off x="6501954" y="2571962"/>
              <a:ext cx="720000" cy="720000"/>
            </a:xfrm>
            <a:prstGeom prst="ellipse">
              <a:avLst/>
            </a:prstGeom>
            <a:grpFill/>
            <a:ln>
              <a:solidFill>
                <a:srgbClr val="6934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solidFill>
                    <a:srgbClr val="FF0000"/>
                  </a:solidFill>
                  <a:latin typeface="맑은 고딕" panose="020B0503020000020004" pitchFamily="50" charset="-127"/>
                  <a:ea typeface="맑은 고딕" panose="020B0503020000020004" pitchFamily="50" charset="-127"/>
                </a:rPr>
                <a:t>2020</a:t>
              </a:r>
              <a:endParaRPr lang="ko-KR" altLang="en-US" sz="900" b="1" dirty="0">
                <a:solidFill>
                  <a:srgbClr val="FF0000"/>
                </a:solidFill>
                <a:latin typeface="맑은 고딕" panose="020B0503020000020004" pitchFamily="50" charset="-127"/>
                <a:ea typeface="맑은 고딕" panose="020B0503020000020004" pitchFamily="50" charset="-127"/>
              </a:endParaRPr>
            </a:p>
          </p:txBody>
        </p:sp>
        <p:cxnSp>
          <p:nvCxnSpPr>
            <p:cNvPr id="117" name="직선 화살표 연결선 116">
              <a:extLst>
                <a:ext uri="{FF2B5EF4-FFF2-40B4-BE49-F238E27FC236}">
                  <a16:creationId xmlns:a16="http://schemas.microsoft.com/office/drawing/2014/main" id="{F26DADBE-15E3-4B93-84B7-665B713AEBFA}"/>
                </a:ext>
              </a:extLst>
            </p:cNvPr>
            <p:cNvCxnSpPr>
              <a:cxnSpLocks/>
            </p:cNvCxnSpPr>
            <p:nvPr/>
          </p:nvCxnSpPr>
          <p:spPr>
            <a:xfrm flipH="1" flipV="1">
              <a:off x="1306685" y="2205140"/>
              <a:ext cx="1092" cy="662799"/>
            </a:xfrm>
            <a:prstGeom prst="straightConnector1">
              <a:avLst/>
            </a:prstGeom>
            <a:grpFill/>
            <a:ln>
              <a:solidFill>
                <a:srgbClr val="693478"/>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직선 화살표 연결선 117">
              <a:extLst>
                <a:ext uri="{FF2B5EF4-FFF2-40B4-BE49-F238E27FC236}">
                  <a16:creationId xmlns:a16="http://schemas.microsoft.com/office/drawing/2014/main" id="{E8CD016A-F314-4613-9EAE-2C54D9F7E830}"/>
                </a:ext>
              </a:extLst>
            </p:cNvPr>
            <p:cNvCxnSpPr/>
            <p:nvPr/>
          </p:nvCxnSpPr>
          <p:spPr>
            <a:xfrm flipH="1" flipV="1">
              <a:off x="2891629" y="2171746"/>
              <a:ext cx="4998" cy="635525"/>
            </a:xfrm>
            <a:prstGeom prst="straightConnector1">
              <a:avLst/>
            </a:prstGeom>
            <a:grpFill/>
            <a:ln>
              <a:solidFill>
                <a:srgbClr val="693478"/>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직선 화살표 연결선 118">
              <a:extLst>
                <a:ext uri="{FF2B5EF4-FFF2-40B4-BE49-F238E27FC236}">
                  <a16:creationId xmlns:a16="http://schemas.microsoft.com/office/drawing/2014/main" id="{A0DF4AD0-1A8A-4518-A3F3-BF981B38B60F}"/>
                </a:ext>
              </a:extLst>
            </p:cNvPr>
            <p:cNvCxnSpPr/>
            <p:nvPr/>
          </p:nvCxnSpPr>
          <p:spPr>
            <a:xfrm flipH="1" flipV="1">
              <a:off x="4472633" y="2189312"/>
              <a:ext cx="4998" cy="635525"/>
            </a:xfrm>
            <a:prstGeom prst="straightConnector1">
              <a:avLst/>
            </a:prstGeom>
            <a:grpFill/>
            <a:ln>
              <a:solidFill>
                <a:srgbClr val="693478"/>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직선 화살표 연결선 119">
              <a:extLst>
                <a:ext uri="{FF2B5EF4-FFF2-40B4-BE49-F238E27FC236}">
                  <a16:creationId xmlns:a16="http://schemas.microsoft.com/office/drawing/2014/main" id="{DFFBC185-D3C0-4678-925B-2F0E7F884A59}"/>
                </a:ext>
              </a:extLst>
            </p:cNvPr>
            <p:cNvCxnSpPr/>
            <p:nvPr/>
          </p:nvCxnSpPr>
          <p:spPr>
            <a:xfrm flipH="1" flipV="1">
              <a:off x="7649440" y="2209013"/>
              <a:ext cx="4998" cy="635525"/>
            </a:xfrm>
            <a:prstGeom prst="straightConnector1">
              <a:avLst/>
            </a:prstGeom>
            <a:grpFill/>
            <a:ln>
              <a:solidFill>
                <a:srgbClr val="693478"/>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C369C1C0-092A-4496-BBA0-96E6E8BD165C}"/>
                </a:ext>
              </a:extLst>
            </p:cNvPr>
            <p:cNvSpPr txBox="1"/>
            <p:nvPr/>
          </p:nvSpPr>
          <p:spPr>
            <a:xfrm>
              <a:off x="-63308" y="3338425"/>
              <a:ext cx="1248366" cy="430887"/>
            </a:xfrm>
            <a:prstGeom prst="rect">
              <a:avLst/>
            </a:prstGeom>
            <a:grpFill/>
            <a:ln>
              <a:solidFill>
                <a:srgbClr val="693478"/>
              </a:solidFill>
            </a:ln>
          </p:spPr>
          <p:txBody>
            <a:bodyPr wrap="square" rtlCol="0">
              <a:spAutoFit/>
            </a:bodyPr>
            <a:lstStyle/>
            <a:p>
              <a:pPr algn="ctr"/>
              <a:r>
                <a:rPr lang="ko-KR" altLang="en-US" sz="1100" b="1" dirty="0">
                  <a:latin typeface="맑은 고딕" panose="020B0503020000020004" pitchFamily="50" charset="-127"/>
                  <a:ea typeface="맑은 고딕" panose="020B0503020000020004" pitchFamily="50" charset="-127"/>
                </a:rPr>
                <a:t>자율 에이전트와 기기</a:t>
              </a:r>
            </a:p>
          </p:txBody>
        </p:sp>
        <p:sp>
          <p:nvSpPr>
            <p:cNvPr id="122" name="TextBox 121">
              <a:extLst>
                <a:ext uri="{FF2B5EF4-FFF2-40B4-BE49-F238E27FC236}">
                  <a16:creationId xmlns:a16="http://schemas.microsoft.com/office/drawing/2014/main" id="{AAA68397-D75F-42B2-871C-CCD299BB2734}"/>
                </a:ext>
              </a:extLst>
            </p:cNvPr>
            <p:cNvSpPr txBox="1"/>
            <p:nvPr/>
          </p:nvSpPr>
          <p:spPr>
            <a:xfrm>
              <a:off x="6285308" y="3274901"/>
              <a:ext cx="1153292" cy="469968"/>
            </a:xfrm>
            <a:prstGeom prst="rect">
              <a:avLst/>
            </a:prstGeom>
            <a:grpFill/>
            <a:ln>
              <a:solidFill>
                <a:srgbClr val="693478"/>
              </a:solidFill>
            </a:ln>
          </p:spPr>
          <p:txBody>
            <a:bodyPr wrap="square" rtlCol="0">
              <a:spAutoFit/>
            </a:bodyPr>
            <a:lstStyle/>
            <a:p>
              <a:pPr algn="ctr"/>
              <a:r>
                <a:rPr lang="ko-KR" altLang="en-US" sz="1000" b="1" dirty="0">
                  <a:latin typeface="맑은 고딕" panose="020B0503020000020004" pitchFamily="50" charset="-127"/>
                  <a:ea typeface="맑은 고딕" panose="020B0503020000020004" pitchFamily="50" charset="-127"/>
                </a:rPr>
                <a:t>초자동화</a:t>
              </a:r>
              <a:r>
                <a:rPr lang="en-US" altLang="ko-KR" sz="1000" b="1" dirty="0">
                  <a:latin typeface="맑은 고딕" panose="020B0503020000020004" pitchFamily="50" charset="-127"/>
                  <a:ea typeface="맑은 고딕" panose="020B0503020000020004" pitchFamily="50" charset="-127"/>
                </a:rPr>
                <a:t>,</a:t>
              </a:r>
            </a:p>
            <a:p>
              <a:pPr algn="ctr"/>
              <a:r>
                <a:rPr lang="ko-KR" altLang="en-US" sz="1000" b="1" dirty="0">
                  <a:latin typeface="맑은 고딕" panose="020B0503020000020004" pitchFamily="50" charset="-127"/>
                  <a:ea typeface="맑은 고딕" panose="020B0503020000020004" pitchFamily="50" charset="-127"/>
                </a:rPr>
                <a:t>자율 사물</a:t>
              </a:r>
            </a:p>
          </p:txBody>
        </p:sp>
        <p:sp>
          <p:nvSpPr>
            <p:cNvPr id="123" name="TextBox 122">
              <a:extLst>
                <a:ext uri="{FF2B5EF4-FFF2-40B4-BE49-F238E27FC236}">
                  <a16:creationId xmlns:a16="http://schemas.microsoft.com/office/drawing/2014/main" id="{4EBB6E18-36A4-4A10-A145-7CEA6EE79188}"/>
                </a:ext>
              </a:extLst>
            </p:cNvPr>
            <p:cNvSpPr txBox="1"/>
            <p:nvPr/>
          </p:nvSpPr>
          <p:spPr>
            <a:xfrm>
              <a:off x="1397367" y="3294869"/>
              <a:ext cx="1281933" cy="650725"/>
            </a:xfrm>
            <a:prstGeom prst="rect">
              <a:avLst/>
            </a:prstGeom>
            <a:grpFill/>
            <a:ln>
              <a:solidFill>
                <a:srgbClr val="693478"/>
              </a:solidFill>
            </a:ln>
          </p:spPr>
          <p:txBody>
            <a:bodyPr wrap="square" rtlCol="0">
              <a:spAutoFit/>
            </a:bodyPr>
            <a:lstStyle/>
            <a:p>
              <a:pPr algn="ctr"/>
              <a:r>
                <a:rPr lang="ko-KR" altLang="en-US" sz="1000" b="1" dirty="0">
                  <a:latin typeface="맑은 고딕" panose="020B0503020000020004" pitchFamily="50" charset="-127"/>
                  <a:ea typeface="맑은 고딕" panose="020B0503020000020004" pitchFamily="50" charset="-127"/>
                </a:rPr>
                <a:t>지능형 앱</a:t>
              </a:r>
              <a:r>
                <a:rPr lang="en-US" altLang="ko-KR" sz="1000" b="1" dirty="0">
                  <a:latin typeface="맑은 고딕" panose="020B0503020000020004" pitchFamily="50" charset="-127"/>
                  <a:ea typeface="맑은 고딕" panose="020B0503020000020004" pitchFamily="50" charset="-127"/>
                </a:rPr>
                <a:t>, </a:t>
              </a:r>
            </a:p>
            <a:p>
              <a:pPr algn="ctr"/>
              <a:r>
                <a:rPr lang="ko-KR" altLang="en-US" sz="1000" b="1" dirty="0">
                  <a:latin typeface="맑은 고딕" panose="020B0503020000020004" pitchFamily="50" charset="-127"/>
                  <a:ea typeface="맑은 고딕" panose="020B0503020000020004" pitchFamily="50" charset="-127"/>
                </a:rPr>
                <a:t>지능형 사물</a:t>
              </a:r>
              <a:r>
                <a:rPr lang="en-US" altLang="ko-KR" sz="1000" b="1" dirty="0">
                  <a:latin typeface="맑은 고딕" panose="020B0503020000020004" pitchFamily="50" charset="-127"/>
                  <a:ea typeface="맑은 고딕" panose="020B0503020000020004" pitchFamily="50" charset="-127"/>
                </a:rPr>
                <a:t>,</a:t>
              </a:r>
            </a:p>
            <a:p>
              <a:pPr algn="ctr"/>
              <a:r>
                <a:rPr lang="en-US" altLang="ko-KR" sz="1000" b="1" dirty="0">
                  <a:latin typeface="맑은 고딕" panose="020B0503020000020004" pitchFamily="50" charset="-127"/>
                  <a:ea typeface="맑은 고딕" panose="020B0503020000020004" pitchFamily="50" charset="-127"/>
                </a:rPr>
                <a:t>Digital Twins</a:t>
              </a:r>
              <a:endParaRPr lang="ko-KR" altLang="en-US" sz="1000" b="1" dirty="0">
                <a:latin typeface="맑은 고딕" panose="020B0503020000020004" pitchFamily="50" charset="-127"/>
                <a:ea typeface="맑은 고딕" panose="020B0503020000020004" pitchFamily="50" charset="-127"/>
              </a:endParaRPr>
            </a:p>
          </p:txBody>
        </p:sp>
        <p:sp>
          <p:nvSpPr>
            <p:cNvPr id="124" name="TextBox 123">
              <a:extLst>
                <a:ext uri="{FF2B5EF4-FFF2-40B4-BE49-F238E27FC236}">
                  <a16:creationId xmlns:a16="http://schemas.microsoft.com/office/drawing/2014/main" id="{F9C137AF-6FC7-43B2-A287-350E6365376C}"/>
                </a:ext>
              </a:extLst>
            </p:cNvPr>
            <p:cNvSpPr txBox="1"/>
            <p:nvPr/>
          </p:nvSpPr>
          <p:spPr>
            <a:xfrm>
              <a:off x="7876799" y="3291775"/>
              <a:ext cx="1153292" cy="261610"/>
            </a:xfrm>
            <a:prstGeom prst="rect">
              <a:avLst/>
            </a:prstGeom>
            <a:grpFill/>
            <a:ln>
              <a:solidFill>
                <a:srgbClr val="693478"/>
              </a:solidFill>
            </a:ln>
          </p:spPr>
          <p:txBody>
            <a:bodyPr wrap="square" rtlCol="0">
              <a:spAutoFit/>
            </a:bodyPr>
            <a:lstStyle/>
            <a:p>
              <a:pPr algn="ctr"/>
              <a:r>
                <a:rPr lang="ko-KR" altLang="en-US" sz="1100" b="1" dirty="0">
                  <a:latin typeface="맑은 고딕" panose="020B0503020000020004" pitchFamily="50" charset="-127"/>
                  <a:ea typeface="맑은 고딕" panose="020B0503020000020004" pitchFamily="50" charset="-127"/>
                </a:rPr>
                <a:t>초자동화</a:t>
              </a:r>
            </a:p>
          </p:txBody>
        </p:sp>
        <p:sp>
          <p:nvSpPr>
            <p:cNvPr id="125" name="TextBox 124">
              <a:extLst>
                <a:ext uri="{FF2B5EF4-FFF2-40B4-BE49-F238E27FC236}">
                  <a16:creationId xmlns:a16="http://schemas.microsoft.com/office/drawing/2014/main" id="{99649866-2D10-48D3-A788-F2DF73AB6880}"/>
                </a:ext>
              </a:extLst>
            </p:cNvPr>
            <p:cNvSpPr txBox="1"/>
            <p:nvPr/>
          </p:nvSpPr>
          <p:spPr>
            <a:xfrm>
              <a:off x="3025322" y="3313373"/>
              <a:ext cx="1237881" cy="650724"/>
            </a:xfrm>
            <a:prstGeom prst="rect">
              <a:avLst/>
            </a:prstGeom>
            <a:grpFill/>
            <a:ln>
              <a:solidFill>
                <a:srgbClr val="693478"/>
              </a:solidFill>
            </a:ln>
          </p:spPr>
          <p:txBody>
            <a:bodyPr wrap="square" rtlCol="0">
              <a:spAutoFit/>
            </a:bodyPr>
            <a:lstStyle/>
            <a:p>
              <a:pPr algn="ctr"/>
              <a:r>
                <a:rPr lang="ko-KR" altLang="en-US" sz="1000" b="1" dirty="0">
                  <a:latin typeface="맑은 고딕" panose="020B0503020000020004" pitchFamily="50" charset="-127"/>
                  <a:ea typeface="맑은 고딕" panose="020B0503020000020004" pitchFamily="50" charset="-127"/>
                </a:rPr>
                <a:t>지능형 앱과 분석</a:t>
              </a:r>
              <a:r>
                <a:rPr lang="en-US" altLang="ko-KR" sz="1000" b="1" dirty="0">
                  <a:latin typeface="맑은 고딕" panose="020B0503020000020004" pitchFamily="50" charset="-127"/>
                  <a:ea typeface="맑은 고딕" panose="020B0503020000020004" pitchFamily="50" charset="-127"/>
                </a:rPr>
                <a:t>,</a:t>
              </a:r>
            </a:p>
            <a:p>
              <a:pPr algn="ctr"/>
              <a:r>
                <a:rPr lang="ko-KR" altLang="en-US" sz="1000" b="1" dirty="0">
                  <a:latin typeface="맑은 고딕" panose="020B0503020000020004" pitchFamily="50" charset="-127"/>
                  <a:ea typeface="맑은 고딕" panose="020B0503020000020004" pitchFamily="50" charset="-127"/>
                </a:rPr>
                <a:t>지능형 사물</a:t>
              </a:r>
              <a:r>
                <a:rPr lang="en-US" altLang="ko-KR" sz="1000" b="1" dirty="0">
                  <a:latin typeface="맑은 고딕" panose="020B0503020000020004" pitchFamily="50" charset="-127"/>
                  <a:ea typeface="맑은 고딕" panose="020B0503020000020004" pitchFamily="50" charset="-127"/>
                </a:rPr>
                <a:t>,</a:t>
              </a:r>
            </a:p>
            <a:p>
              <a:pPr algn="ctr"/>
              <a:r>
                <a:rPr lang="en-US" altLang="ko-KR" sz="1000" b="1" dirty="0">
                  <a:latin typeface="맑은 고딕" panose="020B0503020000020004" pitchFamily="50" charset="-127"/>
                  <a:ea typeface="맑은 고딕" panose="020B0503020000020004" pitchFamily="50" charset="-127"/>
                </a:rPr>
                <a:t>Digital Twins</a:t>
              </a:r>
              <a:endParaRPr lang="ko-KR" altLang="en-US" sz="1000" b="1" dirty="0">
                <a:latin typeface="맑은 고딕" panose="020B0503020000020004" pitchFamily="50" charset="-127"/>
                <a:ea typeface="맑은 고딕" panose="020B0503020000020004" pitchFamily="50" charset="-127"/>
              </a:endParaRPr>
            </a:p>
          </p:txBody>
        </p:sp>
        <p:sp>
          <p:nvSpPr>
            <p:cNvPr id="126" name="TextBox 125">
              <a:extLst>
                <a:ext uri="{FF2B5EF4-FFF2-40B4-BE49-F238E27FC236}">
                  <a16:creationId xmlns:a16="http://schemas.microsoft.com/office/drawing/2014/main" id="{5B97D9E3-376A-49AD-A9D8-A4BCFA951DC4}"/>
                </a:ext>
              </a:extLst>
            </p:cNvPr>
            <p:cNvSpPr txBox="1"/>
            <p:nvPr/>
          </p:nvSpPr>
          <p:spPr>
            <a:xfrm>
              <a:off x="503108" y="1425354"/>
              <a:ext cx="1683843" cy="831481"/>
            </a:xfrm>
            <a:prstGeom prst="rect">
              <a:avLst/>
            </a:prstGeom>
            <a:grpFill/>
            <a:ln>
              <a:solidFill>
                <a:srgbClr val="693478"/>
              </a:solidFill>
            </a:ln>
          </p:spPr>
          <p:txBody>
            <a:bodyPr wrap="square" rtlCol="0">
              <a:spAutoFit/>
            </a:bodyPr>
            <a:lstStyle/>
            <a:p>
              <a:pPr algn="ctr"/>
              <a:r>
                <a:rPr lang="ko-KR" altLang="en-US" sz="1000" b="1" dirty="0">
                  <a:latin typeface="맑은 고딕" panose="020B0503020000020004" pitchFamily="50" charset="-127"/>
                  <a:ea typeface="맑은 고딕" panose="020B0503020000020004" pitchFamily="50" charset="-127"/>
                </a:rPr>
                <a:t>자율 에이전트와 기기가 각각 지능형 앱과 사물로 개념이 </a:t>
              </a:r>
              <a:r>
                <a:rPr lang="ko-KR" altLang="en-US" sz="1000" b="1" dirty="0" err="1">
                  <a:latin typeface="맑은 고딕" panose="020B0503020000020004" pitchFamily="50" charset="-127"/>
                  <a:ea typeface="맑은 고딕" panose="020B0503020000020004" pitchFamily="50" charset="-127"/>
                </a:rPr>
                <a:t>나눠짐</a:t>
              </a:r>
              <a:r>
                <a:rPr lang="en-US" altLang="ko-KR" sz="1000" b="1" dirty="0">
                  <a:latin typeface="맑은 고딕" panose="020B0503020000020004" pitchFamily="50" charset="-127"/>
                  <a:ea typeface="맑은 고딕" panose="020B0503020000020004" pitchFamily="50" charset="-127"/>
                </a:rPr>
                <a:t>,</a:t>
              </a:r>
            </a:p>
            <a:p>
              <a:pPr algn="ctr"/>
              <a:r>
                <a:rPr lang="en-US" altLang="ko-KR" sz="1000" b="1" dirty="0">
                  <a:latin typeface="맑은 고딕" panose="020B0503020000020004" pitchFamily="50" charset="-127"/>
                  <a:ea typeface="맑은 고딕" panose="020B0503020000020004" pitchFamily="50" charset="-127"/>
                </a:rPr>
                <a:t>Digital Twins </a:t>
              </a:r>
              <a:r>
                <a:rPr lang="ko-KR" altLang="en-US" sz="1000" b="1" dirty="0">
                  <a:latin typeface="맑은 고딕" panose="020B0503020000020004" pitchFamily="50" charset="-127"/>
                  <a:ea typeface="맑은 고딕" panose="020B0503020000020004" pitchFamily="50" charset="-127"/>
                </a:rPr>
                <a:t>개념 추가</a:t>
              </a:r>
            </a:p>
          </p:txBody>
        </p:sp>
        <p:sp>
          <p:nvSpPr>
            <p:cNvPr id="127" name="TextBox 126">
              <a:extLst>
                <a:ext uri="{FF2B5EF4-FFF2-40B4-BE49-F238E27FC236}">
                  <a16:creationId xmlns:a16="http://schemas.microsoft.com/office/drawing/2014/main" id="{75AAACF2-5C67-4C1F-AA18-509E3C135151}"/>
                </a:ext>
              </a:extLst>
            </p:cNvPr>
            <p:cNvSpPr txBox="1"/>
            <p:nvPr/>
          </p:nvSpPr>
          <p:spPr>
            <a:xfrm>
              <a:off x="5259891" y="1282334"/>
              <a:ext cx="1622931" cy="831481"/>
            </a:xfrm>
            <a:prstGeom prst="rect">
              <a:avLst/>
            </a:prstGeom>
            <a:grpFill/>
            <a:ln>
              <a:solidFill>
                <a:srgbClr val="693478"/>
              </a:solidFill>
            </a:ln>
          </p:spPr>
          <p:txBody>
            <a:bodyPr wrap="square" rtlCol="0">
              <a:spAutoFit/>
            </a:bodyPr>
            <a:lstStyle/>
            <a:p>
              <a:pPr algn="ctr"/>
              <a:r>
                <a:rPr lang="ko-KR" altLang="en-US" sz="1000" b="1" dirty="0">
                  <a:latin typeface="맑은 고딕" panose="020B0503020000020004" pitchFamily="50" charset="-127"/>
                  <a:ea typeface="맑은 고딕" panose="020B0503020000020004" pitchFamily="50" charset="-127"/>
                </a:rPr>
                <a:t>자동화 개념이 초자동화로 확장</a:t>
              </a:r>
              <a:r>
                <a:rPr lang="en-US" altLang="ko-KR" sz="1000" b="1" dirty="0">
                  <a:latin typeface="맑은 고딕" panose="020B0503020000020004" pitchFamily="50" charset="-127"/>
                  <a:ea typeface="맑은 고딕" panose="020B0503020000020004" pitchFamily="50" charset="-127"/>
                </a:rPr>
                <a:t>,</a:t>
              </a:r>
            </a:p>
            <a:p>
              <a:pPr algn="ctr"/>
              <a:r>
                <a:rPr lang="ko-KR" altLang="en-US" sz="1000" b="1" dirty="0">
                  <a:latin typeface="맑은 고딕" panose="020B0503020000020004" pitchFamily="50" charset="-127"/>
                  <a:ea typeface="맑은 고딕" panose="020B0503020000020004" pitchFamily="50" charset="-127"/>
                </a:rPr>
                <a:t>지능형 사물의 확장 개념인 자율 사물 등장</a:t>
              </a:r>
            </a:p>
          </p:txBody>
        </p:sp>
        <p:sp>
          <p:nvSpPr>
            <p:cNvPr id="128" name="TextBox 127">
              <a:extLst>
                <a:ext uri="{FF2B5EF4-FFF2-40B4-BE49-F238E27FC236}">
                  <a16:creationId xmlns:a16="http://schemas.microsoft.com/office/drawing/2014/main" id="{B47A7FA6-2292-405B-85CA-64AF0773DD16}"/>
                </a:ext>
              </a:extLst>
            </p:cNvPr>
            <p:cNvSpPr txBox="1"/>
            <p:nvPr/>
          </p:nvSpPr>
          <p:spPr>
            <a:xfrm>
              <a:off x="6938833" y="1169772"/>
              <a:ext cx="1565071" cy="831481"/>
            </a:xfrm>
            <a:prstGeom prst="rect">
              <a:avLst/>
            </a:prstGeom>
            <a:grpFill/>
            <a:ln>
              <a:solidFill>
                <a:srgbClr val="693478"/>
              </a:solidFill>
            </a:ln>
          </p:spPr>
          <p:txBody>
            <a:bodyPr wrap="square" rtlCol="0">
              <a:spAutoFit/>
            </a:bodyPr>
            <a:lstStyle/>
            <a:p>
              <a:pPr algn="ctr"/>
              <a:r>
                <a:rPr lang="en-US" altLang="ko-KR" sz="1000" b="1" dirty="0">
                  <a:latin typeface="맑은 고딕" panose="020B0503020000020004" pitchFamily="50" charset="-127"/>
                  <a:ea typeface="맑은 고딕" panose="020B0503020000020004" pitchFamily="50" charset="-127"/>
                </a:rPr>
                <a:t>COVID-19</a:t>
              </a:r>
              <a:r>
                <a:rPr lang="ko-KR" altLang="en-US" sz="1000" b="1" dirty="0">
                  <a:latin typeface="맑은 고딕" panose="020B0503020000020004" pitchFamily="50" charset="-127"/>
                  <a:ea typeface="맑은 고딕" panose="020B0503020000020004" pitchFamily="50" charset="-127"/>
                </a:rPr>
                <a:t>로 인해 </a:t>
              </a:r>
              <a:r>
                <a:rPr lang="en-US" altLang="ko-KR" sz="1000" b="1" dirty="0">
                  <a:latin typeface="맑은 고딕" panose="020B0503020000020004" pitchFamily="50" charset="-127"/>
                  <a:ea typeface="맑은 고딕" panose="020B0503020000020004" pitchFamily="50" charset="-127"/>
                </a:rPr>
                <a:t>Digital First</a:t>
              </a:r>
              <a:r>
                <a:rPr lang="ko-KR" altLang="en-US" sz="1000" b="1" dirty="0">
                  <a:latin typeface="맑은 고딕" panose="020B0503020000020004" pitchFamily="50" charset="-127"/>
                  <a:ea typeface="맑은 고딕" panose="020B0503020000020004" pitchFamily="50" charset="-127"/>
                </a:rPr>
                <a:t>의 요구가 높아져 초자동화의 필요성이 더욱 대두됨</a:t>
              </a:r>
            </a:p>
          </p:txBody>
        </p:sp>
        <p:sp>
          <p:nvSpPr>
            <p:cNvPr id="129" name="TextBox 128">
              <a:extLst>
                <a:ext uri="{FF2B5EF4-FFF2-40B4-BE49-F238E27FC236}">
                  <a16:creationId xmlns:a16="http://schemas.microsoft.com/office/drawing/2014/main" id="{F9BF56E0-8A13-410A-9B62-DEAF7BD544A5}"/>
                </a:ext>
              </a:extLst>
            </p:cNvPr>
            <p:cNvSpPr txBox="1"/>
            <p:nvPr/>
          </p:nvSpPr>
          <p:spPr>
            <a:xfrm>
              <a:off x="3729230" y="1040084"/>
              <a:ext cx="1530661" cy="1192995"/>
            </a:xfrm>
            <a:prstGeom prst="rect">
              <a:avLst/>
            </a:prstGeom>
            <a:grpFill/>
            <a:ln>
              <a:solidFill>
                <a:srgbClr val="693478"/>
              </a:solidFill>
            </a:ln>
          </p:spPr>
          <p:txBody>
            <a:bodyPr wrap="square" rtlCol="0">
              <a:spAutoFit/>
            </a:bodyPr>
            <a:lstStyle/>
            <a:p>
              <a:pPr algn="ctr"/>
              <a:r>
                <a:rPr lang="ko-KR" altLang="en-US" sz="1000" b="1" dirty="0">
                  <a:latin typeface="맑은 고딕" panose="020B0503020000020004" pitchFamily="50" charset="-127"/>
                  <a:ea typeface="맑은 고딕" panose="020B0503020000020004" pitchFamily="50" charset="-127"/>
                </a:rPr>
                <a:t>지능형 앱 개념은 </a:t>
              </a:r>
              <a:r>
                <a:rPr lang="en-US" altLang="ko-KR" sz="1000" b="1" dirty="0">
                  <a:latin typeface="맑은 고딕" panose="020B0503020000020004" pitchFamily="50" charset="-127"/>
                  <a:ea typeface="맑은 고딕" panose="020B0503020000020004" pitchFamily="50" charset="-127"/>
                </a:rPr>
                <a:t>AI</a:t>
              </a:r>
              <a:r>
                <a:rPr lang="ko-KR" altLang="en-US" sz="1000" b="1" dirty="0">
                  <a:latin typeface="맑은 고딕" panose="020B0503020000020004" pitchFamily="50" charset="-127"/>
                  <a:ea typeface="맑은 고딕" panose="020B0503020000020004" pitchFamily="50" charset="-127"/>
                </a:rPr>
                <a:t>로 통합</a:t>
              </a:r>
              <a:r>
                <a:rPr lang="en-US" altLang="ko-KR" sz="1000" b="1" dirty="0">
                  <a:latin typeface="맑은 고딕" panose="020B0503020000020004" pitchFamily="50" charset="-127"/>
                  <a:ea typeface="맑은 고딕" panose="020B0503020000020004" pitchFamily="50" charset="-127"/>
                </a:rPr>
                <a:t>,</a:t>
              </a:r>
            </a:p>
            <a:p>
              <a:pPr algn="ctr"/>
              <a:r>
                <a:rPr lang="ko-KR" altLang="en-US" sz="1000" b="1" dirty="0">
                  <a:latin typeface="맑은 고딕" panose="020B0503020000020004" pitchFamily="50" charset="-127"/>
                  <a:ea typeface="맑은 고딕" panose="020B0503020000020004" pitchFamily="50" charset="-127"/>
                </a:rPr>
                <a:t>지능형 사물을 통한 자동화 개념 추가</a:t>
              </a:r>
              <a:r>
                <a:rPr lang="en-US" altLang="ko-KR" sz="1000" b="1" dirty="0">
                  <a:latin typeface="맑은 고딕" panose="020B0503020000020004" pitchFamily="50" charset="-127"/>
                  <a:ea typeface="맑은 고딕" panose="020B0503020000020004" pitchFamily="50" charset="-127"/>
                </a:rPr>
                <a:t>,</a:t>
              </a:r>
            </a:p>
            <a:p>
              <a:pPr algn="ctr"/>
              <a:r>
                <a:rPr lang="en-US" altLang="ko-KR" sz="1000" b="1" dirty="0">
                  <a:latin typeface="맑은 고딕" panose="020B0503020000020004" pitchFamily="50" charset="-127"/>
                  <a:ea typeface="맑은 고딕" panose="020B0503020000020004" pitchFamily="50" charset="-127"/>
                </a:rPr>
                <a:t>Digital Twins </a:t>
              </a:r>
              <a:r>
                <a:rPr lang="ko-KR" altLang="en-US" sz="1000" b="1" dirty="0">
                  <a:latin typeface="맑은 고딕" panose="020B0503020000020004" pitchFamily="50" charset="-127"/>
                  <a:ea typeface="맑은 고딕" panose="020B0503020000020004" pitchFamily="50" charset="-127"/>
                </a:rPr>
                <a:t>향후 전망 예측 추가</a:t>
              </a:r>
            </a:p>
          </p:txBody>
        </p:sp>
        <p:sp>
          <p:nvSpPr>
            <p:cNvPr id="130" name="타원 129">
              <a:extLst>
                <a:ext uri="{FF2B5EF4-FFF2-40B4-BE49-F238E27FC236}">
                  <a16:creationId xmlns:a16="http://schemas.microsoft.com/office/drawing/2014/main" id="{30321132-5B75-444D-A199-1EC84FD1A16F}"/>
                </a:ext>
              </a:extLst>
            </p:cNvPr>
            <p:cNvSpPr/>
            <p:nvPr/>
          </p:nvSpPr>
          <p:spPr>
            <a:xfrm>
              <a:off x="1740492" y="2578905"/>
              <a:ext cx="720000" cy="720000"/>
            </a:xfrm>
            <a:prstGeom prst="ellipse">
              <a:avLst/>
            </a:prstGeom>
            <a:grpFill/>
            <a:ln>
              <a:solidFill>
                <a:srgbClr val="6934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900" b="1" dirty="0">
                  <a:solidFill>
                    <a:srgbClr val="FF0000"/>
                  </a:solidFill>
                  <a:latin typeface="맑은 고딕" panose="020B0503020000020004" pitchFamily="50" charset="-127"/>
                  <a:ea typeface="맑은 고딕" panose="020B0503020000020004" pitchFamily="50" charset="-127"/>
                </a:rPr>
                <a:t>2017</a:t>
              </a:r>
              <a:endParaRPr lang="ko-KR" altLang="en-US" sz="900" b="1" dirty="0">
                <a:solidFill>
                  <a:srgbClr val="FF0000"/>
                </a:solidFill>
                <a:latin typeface="맑은 고딕" panose="020B0503020000020004" pitchFamily="50" charset="-127"/>
                <a:ea typeface="맑은 고딕" panose="020B0503020000020004" pitchFamily="50" charset="-127"/>
              </a:endParaRPr>
            </a:p>
          </p:txBody>
        </p:sp>
        <p:sp>
          <p:nvSpPr>
            <p:cNvPr id="131" name="타원 130">
              <a:extLst>
                <a:ext uri="{FF2B5EF4-FFF2-40B4-BE49-F238E27FC236}">
                  <a16:creationId xmlns:a16="http://schemas.microsoft.com/office/drawing/2014/main" id="{F260FE9B-EDD6-46FD-8061-107BB2B1656C}"/>
                </a:ext>
              </a:extLst>
            </p:cNvPr>
            <p:cNvSpPr/>
            <p:nvPr/>
          </p:nvSpPr>
          <p:spPr>
            <a:xfrm>
              <a:off x="2772212" y="2816368"/>
              <a:ext cx="243714" cy="245073"/>
            </a:xfrm>
            <a:prstGeom prst="ellipse">
              <a:avLst/>
            </a:prstGeom>
            <a:grpFill/>
            <a:ln>
              <a:solidFill>
                <a:srgbClr val="6934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맑은 고딕" panose="020B0503020000020004" pitchFamily="50" charset="-127"/>
                <a:ea typeface="맑은 고딕" panose="020B0503020000020004" pitchFamily="50" charset="-127"/>
              </a:endParaRPr>
            </a:p>
          </p:txBody>
        </p:sp>
        <p:cxnSp>
          <p:nvCxnSpPr>
            <p:cNvPr id="132" name="직선 화살표 연결선 131">
              <a:extLst>
                <a:ext uri="{FF2B5EF4-FFF2-40B4-BE49-F238E27FC236}">
                  <a16:creationId xmlns:a16="http://schemas.microsoft.com/office/drawing/2014/main" id="{3E1A8BBD-A42B-4443-BB24-CF6AB09051DB}"/>
                </a:ext>
              </a:extLst>
            </p:cNvPr>
            <p:cNvCxnSpPr/>
            <p:nvPr/>
          </p:nvCxnSpPr>
          <p:spPr>
            <a:xfrm flipH="1" flipV="1">
              <a:off x="6054156" y="2189312"/>
              <a:ext cx="4998" cy="635525"/>
            </a:xfrm>
            <a:prstGeom prst="straightConnector1">
              <a:avLst/>
            </a:prstGeom>
            <a:grpFill/>
            <a:ln>
              <a:solidFill>
                <a:srgbClr val="693478"/>
              </a:solidFill>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5AD0DE48-40A4-4127-98C7-72E6516FF395}"/>
                </a:ext>
              </a:extLst>
            </p:cNvPr>
            <p:cNvSpPr txBox="1"/>
            <p:nvPr/>
          </p:nvSpPr>
          <p:spPr>
            <a:xfrm>
              <a:off x="4693817" y="3338425"/>
              <a:ext cx="1153292" cy="469968"/>
            </a:xfrm>
            <a:prstGeom prst="rect">
              <a:avLst/>
            </a:prstGeom>
            <a:grpFill/>
            <a:ln>
              <a:solidFill>
                <a:srgbClr val="693478"/>
              </a:solidFill>
            </a:ln>
          </p:spPr>
          <p:txBody>
            <a:bodyPr wrap="square" rtlCol="0">
              <a:spAutoFit/>
            </a:bodyPr>
            <a:lstStyle/>
            <a:p>
              <a:pPr algn="ctr"/>
              <a:r>
                <a:rPr lang="ko-KR" altLang="en-US" sz="1000" b="1" dirty="0">
                  <a:latin typeface="맑은 고딕" panose="020B0503020000020004" pitchFamily="50" charset="-127"/>
                  <a:ea typeface="맑은 고딕" panose="020B0503020000020004" pitchFamily="50" charset="-127"/>
                </a:rPr>
                <a:t>사물 자동화</a:t>
              </a:r>
              <a:r>
                <a:rPr lang="en-US" altLang="ko-KR" sz="1000" b="1" dirty="0">
                  <a:latin typeface="맑은 고딕" panose="020B0503020000020004" pitchFamily="50" charset="-127"/>
                  <a:ea typeface="맑은 고딕" panose="020B0503020000020004" pitchFamily="50" charset="-127"/>
                </a:rPr>
                <a:t>,</a:t>
              </a:r>
            </a:p>
            <a:p>
              <a:pPr algn="ctr"/>
              <a:r>
                <a:rPr lang="en-US" altLang="ko-KR" sz="1000" b="1" dirty="0">
                  <a:latin typeface="맑은 고딕" panose="020B0503020000020004" pitchFamily="50" charset="-127"/>
                  <a:ea typeface="맑은 고딕" panose="020B0503020000020004" pitchFamily="50" charset="-127"/>
                </a:rPr>
                <a:t>Digital Twins</a:t>
              </a:r>
              <a:endParaRPr lang="ko-KR" altLang="en-US" sz="1000" b="1" dirty="0">
                <a:latin typeface="맑은 고딕" panose="020B0503020000020004" pitchFamily="50" charset="-127"/>
                <a:ea typeface="맑은 고딕" panose="020B0503020000020004" pitchFamily="50" charset="-127"/>
              </a:endParaRPr>
            </a:p>
          </p:txBody>
        </p:sp>
        <p:sp>
          <p:nvSpPr>
            <p:cNvPr id="134" name="TextBox 133">
              <a:extLst>
                <a:ext uri="{FF2B5EF4-FFF2-40B4-BE49-F238E27FC236}">
                  <a16:creationId xmlns:a16="http://schemas.microsoft.com/office/drawing/2014/main" id="{01501AC8-7995-434A-A1D8-D03AA1F7D1F9}"/>
                </a:ext>
              </a:extLst>
            </p:cNvPr>
            <p:cNvSpPr txBox="1"/>
            <p:nvPr/>
          </p:nvSpPr>
          <p:spPr>
            <a:xfrm>
              <a:off x="2166067" y="1536063"/>
              <a:ext cx="1548482" cy="650724"/>
            </a:xfrm>
            <a:prstGeom prst="rect">
              <a:avLst/>
            </a:prstGeom>
            <a:grpFill/>
            <a:ln>
              <a:solidFill>
                <a:srgbClr val="693478"/>
              </a:solidFill>
            </a:ln>
          </p:spPr>
          <p:txBody>
            <a:bodyPr wrap="square" rtlCol="0">
              <a:spAutoFit/>
            </a:bodyPr>
            <a:lstStyle/>
            <a:p>
              <a:pPr algn="ctr"/>
              <a:r>
                <a:rPr lang="ko-KR" altLang="en-US" sz="1000" b="1" dirty="0">
                  <a:latin typeface="맑은 고딕" panose="020B0503020000020004" pitchFamily="50" charset="-127"/>
                  <a:ea typeface="맑은 고딕" panose="020B0503020000020004" pitchFamily="50" charset="-127"/>
                </a:rPr>
                <a:t>지능형 앱과 </a:t>
              </a:r>
              <a:r>
                <a:rPr lang="en-US" altLang="ko-KR" sz="1000" b="1" dirty="0">
                  <a:latin typeface="맑은 고딕" panose="020B0503020000020004" pitchFamily="50" charset="-127"/>
                  <a:ea typeface="맑은 고딕" panose="020B0503020000020004" pitchFamily="50" charset="-127"/>
                </a:rPr>
                <a:t>Digital Twins</a:t>
              </a:r>
              <a:r>
                <a:rPr lang="ko-KR" altLang="en-US" sz="1000" b="1" dirty="0">
                  <a:latin typeface="맑은 고딕" panose="020B0503020000020004" pitchFamily="50" charset="-127"/>
                  <a:ea typeface="맑은 고딕" panose="020B0503020000020004" pitchFamily="50" charset="-127"/>
                </a:rPr>
                <a:t>의 개념이 구체화 됨</a:t>
              </a:r>
            </a:p>
          </p:txBody>
        </p:sp>
      </p:grpSp>
    </p:spTree>
    <p:extLst>
      <p:ext uri="{BB962C8B-B14F-4D97-AF65-F5344CB8AC3E}">
        <p14:creationId xmlns:p14="http://schemas.microsoft.com/office/powerpoint/2010/main" val="2096920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43000">
              <a:srgbClr val="7030A0"/>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54887" y="781396"/>
            <a:ext cx="9047884" cy="6148338"/>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prstClr val="white"/>
                </a:solidFill>
              </a:endParaRPr>
            </a:p>
          </p:txBody>
        </p:sp>
      </p:grpSp>
      <p:sp>
        <p:nvSpPr>
          <p:cNvPr id="9" name="직사각형 8"/>
          <p:cNvSpPr/>
          <p:nvPr/>
        </p:nvSpPr>
        <p:spPr>
          <a:xfrm>
            <a:off x="134687" y="128723"/>
            <a:ext cx="5930888" cy="415498"/>
          </a:xfrm>
          <a:prstGeom prst="rect">
            <a:avLst/>
          </a:prstGeom>
        </p:spPr>
        <p:txBody>
          <a:bodyPr wrap="square">
            <a:spAutoFit/>
          </a:bodyPr>
          <a:lstStyle/>
          <a:p>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1. Gartner Overview</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endParaRPr lang="en-US" altLang="ko-KR" sz="27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endParaRPr>
          </a:p>
        </p:txBody>
      </p:sp>
      <p:sp>
        <p:nvSpPr>
          <p:cNvPr id="2" name="TextBox 1"/>
          <p:cNvSpPr txBox="1"/>
          <p:nvPr/>
        </p:nvSpPr>
        <p:spPr>
          <a:xfrm>
            <a:off x="495155" y="2565379"/>
            <a:ext cx="8247145" cy="336278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ko-KR" dirty="0">
                <a:latin typeface="+mn-ea"/>
              </a:rPr>
              <a:t>Gartner is the world’s leading research and advisory company</a:t>
            </a:r>
          </a:p>
          <a:p>
            <a:pPr marL="285750" indent="-285750" algn="just">
              <a:lnSpc>
                <a:spcPct val="150000"/>
              </a:lnSpc>
              <a:buFont typeface="Arial" panose="020B0604020202020204" pitchFamily="34" charset="0"/>
              <a:buChar char="•"/>
            </a:pPr>
            <a:r>
              <a:rPr lang="en-US" altLang="ko-KR" dirty="0">
                <a:latin typeface="+mn-ea"/>
              </a:rPr>
              <a:t>Gartner</a:t>
            </a:r>
            <a:r>
              <a:rPr lang="ko-KR" altLang="en-US" dirty="0">
                <a:latin typeface="+mn-ea"/>
              </a:rPr>
              <a:t> </a:t>
            </a:r>
            <a:r>
              <a:rPr lang="en-US" altLang="ko-KR" dirty="0">
                <a:latin typeface="+mn-ea"/>
              </a:rPr>
              <a:t>strategic technologies are expected to reach their peak within the next five years with rapid growth as new technologies with innovative potential and showing a wide range of influences and use cases</a:t>
            </a:r>
          </a:p>
          <a:p>
            <a:pPr marL="285750" indent="-285750" algn="just">
              <a:lnSpc>
                <a:spcPct val="150000"/>
              </a:lnSpc>
              <a:buFont typeface="Arial" panose="020B0604020202020204" pitchFamily="34" charset="0"/>
              <a:buChar char="•"/>
            </a:pPr>
            <a:r>
              <a:rPr lang="en-US" altLang="ko-KR" dirty="0">
                <a:latin typeface="+mn-ea"/>
              </a:rPr>
              <a:t>In 2021, information strategic technology will be presented in accordance with the </a:t>
            </a:r>
            <a:r>
              <a:rPr lang="en-US" altLang="ko-KR" dirty="0">
                <a:solidFill>
                  <a:srgbClr val="0000FF"/>
                </a:solidFill>
                <a:latin typeface="+mn-ea"/>
              </a:rPr>
              <a:t>flexibility</a:t>
            </a:r>
            <a:r>
              <a:rPr lang="en-US" altLang="ko-KR" dirty="0">
                <a:latin typeface="+mn-ea"/>
              </a:rPr>
              <a:t> and </a:t>
            </a:r>
            <a:r>
              <a:rPr lang="en-US" altLang="ko-KR" dirty="0">
                <a:solidFill>
                  <a:srgbClr val="0000FF"/>
                </a:solidFill>
                <a:latin typeface="+mn-ea"/>
              </a:rPr>
              <a:t>continuity</a:t>
            </a:r>
            <a:r>
              <a:rPr lang="en-US" altLang="ko-KR" dirty="0">
                <a:latin typeface="+mn-ea"/>
              </a:rPr>
              <a:t> of business and information technology reflecting the non-face-to-face environment and the COVID-19 environment</a:t>
            </a:r>
            <a:endParaRPr lang="ko-KR" altLang="en-US" dirty="0">
              <a:latin typeface="+mn-ea"/>
            </a:endParaRPr>
          </a:p>
        </p:txBody>
      </p:sp>
      <p:sp>
        <p:nvSpPr>
          <p:cNvPr id="3" name="직사각형 2"/>
          <p:cNvSpPr/>
          <p:nvPr/>
        </p:nvSpPr>
        <p:spPr>
          <a:xfrm>
            <a:off x="433052" y="1342832"/>
            <a:ext cx="8560340" cy="967957"/>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ko-KR" sz="2000" dirty="0"/>
              <a:t>Gartner is a research company in the IT field that publishes 10 highly reliable strategic technologies every year</a:t>
            </a:r>
          </a:p>
        </p:txBody>
      </p:sp>
    </p:spTree>
    <p:extLst>
      <p:ext uri="{BB962C8B-B14F-4D97-AF65-F5344CB8AC3E}">
        <p14:creationId xmlns:p14="http://schemas.microsoft.com/office/powerpoint/2010/main" val="3652223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43000">
              <a:srgbClr val="7030A0"/>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54887" y="544221"/>
            <a:ext cx="9047884" cy="6385513"/>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prstClr val="white"/>
                </a:solidFill>
              </a:endParaRPr>
            </a:p>
          </p:txBody>
        </p:sp>
      </p:grpSp>
      <p:sp>
        <p:nvSpPr>
          <p:cNvPr id="9" name="직사각형 8"/>
          <p:cNvSpPr/>
          <p:nvPr/>
        </p:nvSpPr>
        <p:spPr>
          <a:xfrm>
            <a:off x="134687" y="128723"/>
            <a:ext cx="5930888" cy="415498"/>
          </a:xfrm>
          <a:prstGeom prst="rect">
            <a:avLst/>
          </a:prstGeom>
        </p:spPr>
        <p:txBody>
          <a:bodyPr wrap="square">
            <a:spAutoFit/>
          </a:bodyPr>
          <a:lstStyle/>
          <a:p>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4. Gartner Trends</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Analysis (2016 ~ 2021)</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endParaRPr lang="en-US" altLang="ko-KR" sz="27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endParaRPr>
          </a:p>
        </p:txBody>
      </p:sp>
      <p:grpSp>
        <p:nvGrpSpPr>
          <p:cNvPr id="57" name="그룹 56"/>
          <p:cNvGrpSpPr/>
          <p:nvPr/>
        </p:nvGrpSpPr>
        <p:grpSpPr>
          <a:xfrm>
            <a:off x="150608" y="735665"/>
            <a:ext cx="8808754" cy="2884549"/>
            <a:chOff x="0" y="859711"/>
            <a:chExt cx="8985302" cy="2884549"/>
          </a:xfrm>
        </p:grpSpPr>
        <p:sp>
          <p:nvSpPr>
            <p:cNvPr id="58" name="TextBox 57">
              <a:extLst>
                <a:ext uri="{FF2B5EF4-FFF2-40B4-BE49-F238E27FC236}">
                  <a16:creationId xmlns:a16="http://schemas.microsoft.com/office/drawing/2014/main" id="{A82347CD-990D-4CC0-96EF-E541AE704DBF}"/>
                </a:ext>
              </a:extLst>
            </p:cNvPr>
            <p:cNvSpPr txBox="1"/>
            <p:nvPr/>
          </p:nvSpPr>
          <p:spPr>
            <a:xfrm>
              <a:off x="199415" y="859711"/>
              <a:ext cx="1792783" cy="400110"/>
            </a:xfrm>
            <a:prstGeom prst="rect">
              <a:avLst/>
            </a:prstGeom>
            <a:noFill/>
          </p:spPr>
          <p:txBody>
            <a:bodyPr wrap="square" rtlCol="0">
              <a:spAutoFit/>
            </a:bodyPr>
            <a:lstStyle/>
            <a:p>
              <a:r>
                <a:rPr lang="en-US" altLang="ko-KR" sz="2000" b="1" dirty="0">
                  <a:solidFill>
                    <a:srgbClr val="EF7D87"/>
                  </a:solidFill>
                  <a:latin typeface="맑은 고딕" panose="020B0503020000020004" pitchFamily="50" charset="-127"/>
                  <a:ea typeface="맑은 고딕" panose="020B0503020000020004" pitchFamily="50" charset="-127"/>
                </a:rPr>
                <a:t>Experience</a:t>
              </a:r>
              <a:endParaRPr lang="en-US" altLang="ko-KR" sz="2000" b="1" dirty="0">
                <a:solidFill>
                  <a:srgbClr val="08294C"/>
                </a:solidFill>
                <a:latin typeface="맑은 고딕" panose="020B0503020000020004" pitchFamily="50" charset="-127"/>
                <a:ea typeface="맑은 고딕" panose="020B0503020000020004" pitchFamily="50" charset="-127"/>
              </a:endParaRPr>
            </a:p>
          </p:txBody>
        </p:sp>
        <p:cxnSp>
          <p:nvCxnSpPr>
            <p:cNvPr id="59" name="직선 연결선 58">
              <a:extLst>
                <a:ext uri="{FF2B5EF4-FFF2-40B4-BE49-F238E27FC236}">
                  <a16:creationId xmlns:a16="http://schemas.microsoft.com/office/drawing/2014/main" id="{530DF384-242C-492B-B4F8-8644E84FC45A}"/>
                </a:ext>
              </a:extLst>
            </p:cNvPr>
            <p:cNvCxnSpPr/>
            <p:nvPr/>
          </p:nvCxnSpPr>
          <p:spPr>
            <a:xfrm>
              <a:off x="0" y="2934487"/>
              <a:ext cx="8985302" cy="0"/>
            </a:xfrm>
            <a:prstGeom prst="line">
              <a:avLst/>
            </a:prstGeom>
            <a:ln w="47625" cap="rnd">
              <a:solidFill>
                <a:srgbClr val="EF7D87"/>
              </a:solidFill>
              <a:prstDash val="sysDot"/>
            </a:ln>
          </p:spPr>
          <p:style>
            <a:lnRef idx="1">
              <a:schemeClr val="accent1"/>
            </a:lnRef>
            <a:fillRef idx="0">
              <a:schemeClr val="accent1"/>
            </a:fillRef>
            <a:effectRef idx="0">
              <a:schemeClr val="accent1"/>
            </a:effectRef>
            <a:fontRef idx="minor">
              <a:schemeClr val="tx1"/>
            </a:fontRef>
          </p:style>
        </p:cxnSp>
        <p:sp>
          <p:nvSpPr>
            <p:cNvPr id="60" name="타원 59">
              <a:extLst>
                <a:ext uri="{FF2B5EF4-FFF2-40B4-BE49-F238E27FC236}">
                  <a16:creationId xmlns:a16="http://schemas.microsoft.com/office/drawing/2014/main" id="{34060FEA-A54D-4FA6-916A-32196C5682B9}"/>
                </a:ext>
              </a:extLst>
            </p:cNvPr>
            <p:cNvSpPr/>
            <p:nvPr/>
          </p:nvSpPr>
          <p:spPr>
            <a:xfrm>
              <a:off x="385408" y="2574484"/>
              <a:ext cx="720000" cy="720000"/>
            </a:xfrm>
            <a:prstGeom prst="ellipse">
              <a:avLst/>
            </a:prstGeom>
            <a:solidFill>
              <a:srgbClr val="EF7D87"/>
            </a:solidFill>
            <a:ln>
              <a:solidFill>
                <a:srgbClr val="EF7D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1050" b="1" dirty="0">
                  <a:latin typeface="맑은 고딕" panose="020B0503020000020004" pitchFamily="50" charset="-127"/>
                  <a:ea typeface="맑은 고딕" panose="020B0503020000020004" pitchFamily="50" charset="-127"/>
                </a:rPr>
                <a:t>2017</a:t>
              </a:r>
              <a:endParaRPr lang="ko-KR" altLang="en-US" sz="1050" b="1" dirty="0">
                <a:latin typeface="맑은 고딕" panose="020B0503020000020004" pitchFamily="50" charset="-127"/>
                <a:ea typeface="맑은 고딕" panose="020B0503020000020004" pitchFamily="50" charset="-127"/>
              </a:endParaRPr>
            </a:p>
          </p:txBody>
        </p:sp>
        <p:sp>
          <p:nvSpPr>
            <p:cNvPr id="61" name="타원 60">
              <a:extLst>
                <a:ext uri="{FF2B5EF4-FFF2-40B4-BE49-F238E27FC236}">
                  <a16:creationId xmlns:a16="http://schemas.microsoft.com/office/drawing/2014/main" id="{F6D583AB-C314-4D82-A0DB-F8C57CC1B298}"/>
                </a:ext>
              </a:extLst>
            </p:cNvPr>
            <p:cNvSpPr/>
            <p:nvPr/>
          </p:nvSpPr>
          <p:spPr>
            <a:xfrm>
              <a:off x="1575915" y="2811948"/>
              <a:ext cx="243714" cy="245073"/>
            </a:xfrm>
            <a:prstGeom prst="ellipse">
              <a:avLst/>
            </a:prstGeom>
            <a:solidFill>
              <a:srgbClr val="EF7D87"/>
            </a:solidFill>
            <a:ln>
              <a:solidFill>
                <a:srgbClr val="EF7D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맑은 고딕" panose="020B0503020000020004" pitchFamily="50" charset="-127"/>
                <a:ea typeface="맑은 고딕" panose="020B0503020000020004" pitchFamily="50" charset="-127"/>
              </a:endParaRPr>
            </a:p>
          </p:txBody>
        </p:sp>
        <p:sp>
          <p:nvSpPr>
            <p:cNvPr id="62" name="타원 61">
              <a:extLst>
                <a:ext uri="{FF2B5EF4-FFF2-40B4-BE49-F238E27FC236}">
                  <a16:creationId xmlns:a16="http://schemas.microsoft.com/office/drawing/2014/main" id="{6051FB8F-D507-49EC-8C63-7243FD5FBE5E}"/>
                </a:ext>
              </a:extLst>
            </p:cNvPr>
            <p:cNvSpPr/>
            <p:nvPr/>
          </p:nvSpPr>
          <p:spPr>
            <a:xfrm>
              <a:off x="5385370" y="2828845"/>
              <a:ext cx="243714" cy="245073"/>
            </a:xfrm>
            <a:prstGeom prst="ellipse">
              <a:avLst/>
            </a:prstGeom>
            <a:solidFill>
              <a:srgbClr val="EF7D87"/>
            </a:solidFill>
            <a:ln>
              <a:solidFill>
                <a:srgbClr val="EF7D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맑은 고딕" panose="020B0503020000020004" pitchFamily="50" charset="-127"/>
                <a:ea typeface="맑은 고딕" panose="020B0503020000020004" pitchFamily="50" charset="-127"/>
              </a:endParaRPr>
            </a:p>
          </p:txBody>
        </p:sp>
        <p:sp>
          <p:nvSpPr>
            <p:cNvPr id="63" name="타원 62">
              <a:extLst>
                <a:ext uri="{FF2B5EF4-FFF2-40B4-BE49-F238E27FC236}">
                  <a16:creationId xmlns:a16="http://schemas.microsoft.com/office/drawing/2014/main" id="{5CB51D14-0FF6-4848-BAAE-3C455298A074}"/>
                </a:ext>
              </a:extLst>
            </p:cNvPr>
            <p:cNvSpPr/>
            <p:nvPr/>
          </p:nvSpPr>
          <p:spPr>
            <a:xfrm>
              <a:off x="3480643" y="2827589"/>
              <a:ext cx="243714" cy="245073"/>
            </a:xfrm>
            <a:prstGeom prst="ellipse">
              <a:avLst/>
            </a:prstGeom>
            <a:solidFill>
              <a:srgbClr val="EF7D87"/>
            </a:solidFill>
            <a:ln>
              <a:solidFill>
                <a:srgbClr val="EF7D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맑은 고딕" panose="020B0503020000020004" pitchFamily="50" charset="-127"/>
                <a:ea typeface="맑은 고딕" panose="020B0503020000020004" pitchFamily="50" charset="-127"/>
              </a:endParaRPr>
            </a:p>
          </p:txBody>
        </p:sp>
        <p:sp>
          <p:nvSpPr>
            <p:cNvPr id="64" name="타원 63">
              <a:extLst>
                <a:ext uri="{FF2B5EF4-FFF2-40B4-BE49-F238E27FC236}">
                  <a16:creationId xmlns:a16="http://schemas.microsoft.com/office/drawing/2014/main" id="{FC54AB0D-1C00-4F0C-AE26-E3E66C871654}"/>
                </a:ext>
              </a:extLst>
            </p:cNvPr>
            <p:cNvSpPr/>
            <p:nvPr/>
          </p:nvSpPr>
          <p:spPr>
            <a:xfrm>
              <a:off x="7290096" y="2827589"/>
              <a:ext cx="243714" cy="245073"/>
            </a:xfrm>
            <a:prstGeom prst="ellipse">
              <a:avLst/>
            </a:prstGeom>
            <a:solidFill>
              <a:srgbClr val="EF7D87"/>
            </a:solidFill>
            <a:ln>
              <a:solidFill>
                <a:srgbClr val="EF7D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맑은 고딕" panose="020B0503020000020004" pitchFamily="50" charset="-127"/>
                <a:ea typeface="맑은 고딕" panose="020B0503020000020004" pitchFamily="50" charset="-127"/>
              </a:endParaRPr>
            </a:p>
          </p:txBody>
        </p:sp>
        <p:sp>
          <p:nvSpPr>
            <p:cNvPr id="65" name="타원 64">
              <a:extLst>
                <a:ext uri="{FF2B5EF4-FFF2-40B4-BE49-F238E27FC236}">
                  <a16:creationId xmlns:a16="http://schemas.microsoft.com/office/drawing/2014/main" id="{199D6B8B-2C17-4C5D-BB4C-4892F9109CDE}"/>
                </a:ext>
              </a:extLst>
            </p:cNvPr>
            <p:cNvSpPr/>
            <p:nvPr/>
          </p:nvSpPr>
          <p:spPr>
            <a:xfrm>
              <a:off x="4194864" y="2593373"/>
              <a:ext cx="720000" cy="720000"/>
            </a:xfrm>
            <a:prstGeom prst="ellipse">
              <a:avLst/>
            </a:prstGeom>
            <a:solidFill>
              <a:srgbClr val="EF7D87"/>
            </a:solidFill>
            <a:ln>
              <a:solidFill>
                <a:srgbClr val="EF7D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1050" b="1" dirty="0">
                  <a:latin typeface="맑은 고딕" panose="020B0503020000020004" pitchFamily="50" charset="-127"/>
                  <a:ea typeface="맑은 고딕" panose="020B0503020000020004" pitchFamily="50" charset="-127"/>
                </a:rPr>
                <a:t>2019</a:t>
              </a:r>
              <a:endParaRPr lang="ko-KR" altLang="en-US" sz="1050" b="1" dirty="0">
                <a:latin typeface="맑은 고딕" panose="020B0503020000020004" pitchFamily="50" charset="-127"/>
                <a:ea typeface="맑은 고딕" panose="020B0503020000020004" pitchFamily="50" charset="-127"/>
              </a:endParaRPr>
            </a:p>
          </p:txBody>
        </p:sp>
        <p:sp>
          <p:nvSpPr>
            <p:cNvPr id="66" name="타원 65">
              <a:extLst>
                <a:ext uri="{FF2B5EF4-FFF2-40B4-BE49-F238E27FC236}">
                  <a16:creationId xmlns:a16="http://schemas.microsoft.com/office/drawing/2014/main" id="{95BC4673-0D97-4E5B-933A-F99C0E6B15D5}"/>
                </a:ext>
              </a:extLst>
            </p:cNvPr>
            <p:cNvSpPr/>
            <p:nvPr/>
          </p:nvSpPr>
          <p:spPr>
            <a:xfrm>
              <a:off x="2290136" y="2574484"/>
              <a:ext cx="720000" cy="720000"/>
            </a:xfrm>
            <a:prstGeom prst="ellipse">
              <a:avLst/>
            </a:prstGeom>
            <a:solidFill>
              <a:srgbClr val="EF7D87"/>
            </a:solidFill>
            <a:ln>
              <a:solidFill>
                <a:srgbClr val="EF7D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1050" b="1" dirty="0">
                  <a:latin typeface="맑은 고딕" panose="020B0503020000020004" pitchFamily="50" charset="-127"/>
                  <a:ea typeface="맑은 고딕" panose="020B0503020000020004" pitchFamily="50" charset="-127"/>
                </a:rPr>
                <a:t>2018</a:t>
              </a:r>
              <a:endParaRPr lang="ko-KR" altLang="en-US" sz="1050" b="1" dirty="0">
                <a:latin typeface="맑은 고딕" panose="020B0503020000020004" pitchFamily="50" charset="-127"/>
                <a:ea typeface="맑은 고딕" panose="020B0503020000020004" pitchFamily="50" charset="-127"/>
              </a:endParaRPr>
            </a:p>
          </p:txBody>
        </p:sp>
        <p:sp>
          <p:nvSpPr>
            <p:cNvPr id="67" name="타원 66">
              <a:extLst>
                <a:ext uri="{FF2B5EF4-FFF2-40B4-BE49-F238E27FC236}">
                  <a16:creationId xmlns:a16="http://schemas.microsoft.com/office/drawing/2014/main" id="{CB2FFCDE-9291-4EA5-AE2B-6EB832AB3666}"/>
                </a:ext>
              </a:extLst>
            </p:cNvPr>
            <p:cNvSpPr/>
            <p:nvPr/>
          </p:nvSpPr>
          <p:spPr>
            <a:xfrm>
              <a:off x="8004316" y="2593373"/>
              <a:ext cx="720000" cy="720000"/>
            </a:xfrm>
            <a:prstGeom prst="ellipse">
              <a:avLst/>
            </a:prstGeom>
            <a:solidFill>
              <a:srgbClr val="EF7D87"/>
            </a:solidFill>
            <a:ln>
              <a:solidFill>
                <a:srgbClr val="EF7D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1050" b="1" dirty="0">
                  <a:latin typeface="맑은 고딕" panose="020B0503020000020004" pitchFamily="50" charset="-127"/>
                  <a:ea typeface="맑은 고딕" panose="020B0503020000020004" pitchFamily="50" charset="-127"/>
                </a:rPr>
                <a:t>2021</a:t>
              </a:r>
              <a:endParaRPr lang="ko-KR" altLang="en-US" sz="1050" b="1" dirty="0">
                <a:latin typeface="맑은 고딕" panose="020B0503020000020004" pitchFamily="50" charset="-127"/>
                <a:ea typeface="맑은 고딕" panose="020B0503020000020004" pitchFamily="50" charset="-127"/>
              </a:endParaRPr>
            </a:p>
          </p:txBody>
        </p:sp>
        <p:sp>
          <p:nvSpPr>
            <p:cNvPr id="68" name="타원 67">
              <a:extLst>
                <a:ext uri="{FF2B5EF4-FFF2-40B4-BE49-F238E27FC236}">
                  <a16:creationId xmlns:a16="http://schemas.microsoft.com/office/drawing/2014/main" id="{63B53F88-5DF1-443D-ADF2-4055538B8B4B}"/>
                </a:ext>
              </a:extLst>
            </p:cNvPr>
            <p:cNvSpPr/>
            <p:nvPr/>
          </p:nvSpPr>
          <p:spPr>
            <a:xfrm>
              <a:off x="6099590" y="2571962"/>
              <a:ext cx="720000" cy="720000"/>
            </a:xfrm>
            <a:prstGeom prst="ellipse">
              <a:avLst/>
            </a:prstGeom>
            <a:solidFill>
              <a:srgbClr val="EF7D87"/>
            </a:solidFill>
            <a:ln>
              <a:solidFill>
                <a:srgbClr val="EF7D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1050" b="1" dirty="0">
                  <a:latin typeface="맑은 고딕" panose="020B0503020000020004" pitchFamily="50" charset="-127"/>
                  <a:ea typeface="맑은 고딕" panose="020B0503020000020004" pitchFamily="50" charset="-127"/>
                </a:rPr>
                <a:t>2020</a:t>
              </a:r>
              <a:endParaRPr lang="ko-KR" altLang="en-US" sz="1050" b="1" dirty="0">
                <a:latin typeface="맑은 고딕" panose="020B0503020000020004" pitchFamily="50" charset="-127"/>
                <a:ea typeface="맑은 고딕" panose="020B0503020000020004" pitchFamily="50" charset="-127"/>
              </a:endParaRPr>
            </a:p>
          </p:txBody>
        </p:sp>
        <p:cxnSp>
          <p:nvCxnSpPr>
            <p:cNvPr id="69" name="직선 화살표 연결선 68">
              <a:extLst>
                <a:ext uri="{FF2B5EF4-FFF2-40B4-BE49-F238E27FC236}">
                  <a16:creationId xmlns:a16="http://schemas.microsoft.com/office/drawing/2014/main" id="{F26DADBE-15E3-4B93-84B7-665B713AEBFA}"/>
                </a:ext>
              </a:extLst>
            </p:cNvPr>
            <p:cNvCxnSpPr>
              <a:cxnSpLocks/>
              <a:stCxn id="61" idx="0"/>
            </p:cNvCxnSpPr>
            <p:nvPr/>
          </p:nvCxnSpPr>
          <p:spPr>
            <a:xfrm flipH="1" flipV="1">
              <a:off x="1692774" y="2176423"/>
              <a:ext cx="4998" cy="635525"/>
            </a:xfrm>
            <a:prstGeom prst="straightConnector1">
              <a:avLst/>
            </a:prstGeom>
            <a:ln>
              <a:solidFill>
                <a:srgbClr val="EF7D87"/>
              </a:solidFill>
              <a:tailEnd type="triangle"/>
            </a:ln>
          </p:spPr>
          <p:style>
            <a:lnRef idx="1">
              <a:schemeClr val="accent1"/>
            </a:lnRef>
            <a:fillRef idx="0">
              <a:schemeClr val="accent1"/>
            </a:fillRef>
            <a:effectRef idx="0">
              <a:schemeClr val="accent1"/>
            </a:effectRef>
            <a:fontRef idx="minor">
              <a:schemeClr val="tx1"/>
            </a:fontRef>
          </p:style>
        </p:cxnSp>
        <p:cxnSp>
          <p:nvCxnSpPr>
            <p:cNvPr id="70" name="직선 화살표 연결선 69">
              <a:extLst>
                <a:ext uri="{FF2B5EF4-FFF2-40B4-BE49-F238E27FC236}">
                  <a16:creationId xmlns:a16="http://schemas.microsoft.com/office/drawing/2014/main" id="{E8CD016A-F314-4613-9EAE-2C54D9F7E830}"/>
                </a:ext>
              </a:extLst>
            </p:cNvPr>
            <p:cNvCxnSpPr/>
            <p:nvPr/>
          </p:nvCxnSpPr>
          <p:spPr>
            <a:xfrm flipH="1" flipV="1">
              <a:off x="3600000" y="2176423"/>
              <a:ext cx="4998" cy="635525"/>
            </a:xfrm>
            <a:prstGeom prst="straightConnector1">
              <a:avLst/>
            </a:prstGeom>
            <a:ln>
              <a:solidFill>
                <a:srgbClr val="EF7D87"/>
              </a:solidFill>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A0DF4AD0-1A8A-4518-A3F3-BF981B38B60F}"/>
                </a:ext>
              </a:extLst>
            </p:cNvPr>
            <p:cNvCxnSpPr/>
            <p:nvPr/>
          </p:nvCxnSpPr>
          <p:spPr>
            <a:xfrm flipH="1" flipV="1">
              <a:off x="5502229" y="2181897"/>
              <a:ext cx="4998" cy="635525"/>
            </a:xfrm>
            <a:prstGeom prst="straightConnector1">
              <a:avLst/>
            </a:prstGeom>
            <a:ln>
              <a:solidFill>
                <a:srgbClr val="EF7D87"/>
              </a:solidFill>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DFFBC185-D3C0-4678-925B-2F0E7F884A59}"/>
                </a:ext>
              </a:extLst>
            </p:cNvPr>
            <p:cNvCxnSpPr/>
            <p:nvPr/>
          </p:nvCxnSpPr>
          <p:spPr>
            <a:xfrm flipH="1" flipV="1">
              <a:off x="7399460" y="2209013"/>
              <a:ext cx="4998" cy="635525"/>
            </a:xfrm>
            <a:prstGeom prst="straightConnector1">
              <a:avLst/>
            </a:prstGeom>
            <a:ln>
              <a:solidFill>
                <a:srgbClr val="EF7D87"/>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369C1C0-092A-4496-BBA0-96E6E8BD165C}"/>
                </a:ext>
              </a:extLst>
            </p:cNvPr>
            <p:cNvSpPr txBox="1"/>
            <p:nvPr/>
          </p:nvSpPr>
          <p:spPr>
            <a:xfrm>
              <a:off x="199415" y="3313373"/>
              <a:ext cx="1153292" cy="430887"/>
            </a:xfrm>
            <a:prstGeom prst="rect">
              <a:avLst/>
            </a:prstGeom>
            <a:noFill/>
          </p:spPr>
          <p:txBody>
            <a:bodyPr wrap="square" rtlCol="0">
              <a:spAutoFit/>
            </a:bodyPr>
            <a:lstStyle/>
            <a:p>
              <a:pPr algn="ctr"/>
              <a:r>
                <a:rPr lang="en-US" altLang="ko-KR" sz="1100" b="1" dirty="0">
                  <a:latin typeface="맑은 고딕" panose="020B0503020000020004" pitchFamily="50" charset="-127"/>
                  <a:ea typeface="맑은 고딕" panose="020B0503020000020004" pitchFamily="50" charset="-127"/>
                </a:rPr>
                <a:t>VR/AR,</a:t>
              </a:r>
            </a:p>
            <a:p>
              <a:pPr algn="ctr"/>
              <a:r>
                <a:rPr lang="ko-KR" altLang="en-US" sz="1100" b="1" dirty="0">
                  <a:latin typeface="맑은 고딕" panose="020B0503020000020004" pitchFamily="50" charset="-127"/>
                  <a:ea typeface="맑은 고딕" panose="020B0503020000020004" pitchFamily="50" charset="-127"/>
                </a:rPr>
                <a:t>대화형 시스템</a:t>
              </a:r>
            </a:p>
          </p:txBody>
        </p:sp>
        <p:sp>
          <p:nvSpPr>
            <p:cNvPr id="74" name="TextBox 73">
              <a:extLst>
                <a:ext uri="{FF2B5EF4-FFF2-40B4-BE49-F238E27FC236}">
                  <a16:creationId xmlns:a16="http://schemas.microsoft.com/office/drawing/2014/main" id="{AAA68397-D75F-42B2-871C-CCD299BB2734}"/>
                </a:ext>
              </a:extLst>
            </p:cNvPr>
            <p:cNvSpPr txBox="1"/>
            <p:nvPr/>
          </p:nvSpPr>
          <p:spPr>
            <a:xfrm>
              <a:off x="5865806" y="3313373"/>
              <a:ext cx="1326930" cy="430887"/>
            </a:xfrm>
            <a:prstGeom prst="rect">
              <a:avLst/>
            </a:prstGeom>
            <a:noFill/>
          </p:spPr>
          <p:txBody>
            <a:bodyPr wrap="square" rtlCol="0">
              <a:spAutoFit/>
            </a:bodyPr>
            <a:lstStyle/>
            <a:p>
              <a:pPr algn="ctr"/>
              <a:r>
                <a:rPr lang="ko-KR" altLang="en-US" sz="1100" b="1" dirty="0">
                  <a:latin typeface="맑은 고딕" panose="020B0503020000020004" pitchFamily="50" charset="-127"/>
                  <a:ea typeface="맑은 고딕" panose="020B0503020000020004" pitchFamily="50" charset="-127"/>
                </a:rPr>
                <a:t>다중 경험</a:t>
              </a:r>
              <a:r>
                <a:rPr lang="en-US" altLang="ko-KR" sz="1100" b="1" dirty="0">
                  <a:latin typeface="맑은 고딕" panose="020B0503020000020004" pitchFamily="50" charset="-127"/>
                  <a:ea typeface="맑은 고딕" panose="020B0503020000020004" pitchFamily="50" charset="-127"/>
                </a:rPr>
                <a:t>,</a:t>
              </a:r>
            </a:p>
            <a:p>
              <a:pPr algn="ctr"/>
              <a:r>
                <a:rPr lang="ko-KR" altLang="en-US" sz="1100" b="1" dirty="0">
                  <a:latin typeface="맑은 고딕" panose="020B0503020000020004" pitchFamily="50" charset="-127"/>
                  <a:ea typeface="맑은 고딕" panose="020B0503020000020004" pitchFamily="50" charset="-127"/>
                </a:rPr>
                <a:t>인간 증강</a:t>
              </a:r>
              <a:r>
                <a:rPr lang="en-US" altLang="ko-KR" sz="1100" b="1" dirty="0">
                  <a:latin typeface="맑은 고딕" panose="020B0503020000020004" pitchFamily="50" charset="-127"/>
                  <a:ea typeface="맑은 고딕" panose="020B0503020000020004" pitchFamily="50" charset="-127"/>
                </a:rPr>
                <a:t>(</a:t>
              </a:r>
              <a:r>
                <a:rPr lang="ko-KR" altLang="en-US" sz="1100" b="1" dirty="0">
                  <a:latin typeface="맑은 고딕" panose="020B0503020000020004" pitchFamily="50" charset="-127"/>
                  <a:ea typeface="맑은 고딕" panose="020B0503020000020004" pitchFamily="50" charset="-127"/>
                </a:rPr>
                <a:t>인지적</a:t>
              </a:r>
              <a:r>
                <a:rPr lang="en-US" altLang="ko-KR" sz="1100" b="1" dirty="0">
                  <a:latin typeface="맑은 고딕" panose="020B0503020000020004" pitchFamily="50" charset="-127"/>
                  <a:ea typeface="맑은 고딕" panose="020B0503020000020004" pitchFamily="50" charset="-127"/>
                </a:rPr>
                <a:t>)</a:t>
              </a:r>
              <a:endParaRPr lang="ko-KR" altLang="en-US" sz="1100" b="1" dirty="0">
                <a:latin typeface="맑은 고딕" panose="020B0503020000020004" pitchFamily="50" charset="-127"/>
                <a:ea typeface="맑은 고딕" panose="020B0503020000020004" pitchFamily="50" charset="-127"/>
              </a:endParaRPr>
            </a:p>
          </p:txBody>
        </p:sp>
        <p:sp>
          <p:nvSpPr>
            <p:cNvPr id="75" name="TextBox 74">
              <a:extLst>
                <a:ext uri="{FF2B5EF4-FFF2-40B4-BE49-F238E27FC236}">
                  <a16:creationId xmlns:a16="http://schemas.microsoft.com/office/drawing/2014/main" id="{4EBB6E18-36A4-4A10-A145-7CEA6EE79188}"/>
                </a:ext>
              </a:extLst>
            </p:cNvPr>
            <p:cNvSpPr txBox="1"/>
            <p:nvPr/>
          </p:nvSpPr>
          <p:spPr>
            <a:xfrm>
              <a:off x="2073490" y="3291962"/>
              <a:ext cx="1153292" cy="430887"/>
            </a:xfrm>
            <a:prstGeom prst="rect">
              <a:avLst/>
            </a:prstGeom>
            <a:noFill/>
          </p:spPr>
          <p:txBody>
            <a:bodyPr wrap="square" rtlCol="0">
              <a:spAutoFit/>
            </a:bodyPr>
            <a:lstStyle/>
            <a:p>
              <a:pPr algn="ctr"/>
              <a:r>
                <a:rPr lang="ko-KR" altLang="en-US" sz="1100" b="1" dirty="0">
                  <a:latin typeface="맑은 고딕" panose="020B0503020000020004" pitchFamily="50" charset="-127"/>
                  <a:ea typeface="맑은 고딕" panose="020B0503020000020004" pitchFamily="50" charset="-127"/>
                </a:rPr>
                <a:t>대화형 플랫폼</a:t>
              </a:r>
              <a:r>
                <a:rPr lang="en-US" altLang="ko-KR" sz="1100" b="1" dirty="0">
                  <a:latin typeface="맑은 고딕" panose="020B0503020000020004" pitchFamily="50" charset="-127"/>
                  <a:ea typeface="맑은 고딕" panose="020B0503020000020004" pitchFamily="50" charset="-127"/>
                </a:rPr>
                <a:t>,</a:t>
              </a:r>
            </a:p>
            <a:p>
              <a:pPr algn="ctr"/>
              <a:r>
                <a:rPr lang="ko-KR" altLang="en-US" sz="1100" b="1" dirty="0">
                  <a:latin typeface="맑은 고딕" panose="020B0503020000020004" pitchFamily="50" charset="-127"/>
                  <a:ea typeface="맑은 고딕" panose="020B0503020000020004" pitchFamily="50" charset="-127"/>
                </a:rPr>
                <a:t>몰입 경험</a:t>
              </a:r>
            </a:p>
          </p:txBody>
        </p:sp>
        <p:sp>
          <p:nvSpPr>
            <p:cNvPr id="76" name="TextBox 75">
              <a:extLst>
                <a:ext uri="{FF2B5EF4-FFF2-40B4-BE49-F238E27FC236}">
                  <a16:creationId xmlns:a16="http://schemas.microsoft.com/office/drawing/2014/main" id="{F9C137AF-6FC7-43B2-A287-350E6365376C}"/>
                </a:ext>
              </a:extLst>
            </p:cNvPr>
            <p:cNvSpPr txBox="1"/>
            <p:nvPr/>
          </p:nvSpPr>
          <p:spPr>
            <a:xfrm>
              <a:off x="7787670" y="3292631"/>
              <a:ext cx="1153292" cy="261610"/>
            </a:xfrm>
            <a:prstGeom prst="rect">
              <a:avLst/>
            </a:prstGeom>
            <a:noFill/>
          </p:spPr>
          <p:txBody>
            <a:bodyPr wrap="square" rtlCol="0">
              <a:spAutoFit/>
            </a:bodyPr>
            <a:lstStyle/>
            <a:p>
              <a:pPr algn="ctr"/>
              <a:r>
                <a:rPr lang="ko-KR" altLang="en-US" sz="1100" b="1" dirty="0">
                  <a:solidFill>
                    <a:srgbClr val="FF0000"/>
                  </a:solidFill>
                  <a:latin typeface="맑은 고딕" panose="020B0503020000020004" pitchFamily="50" charset="-127"/>
                  <a:ea typeface="맑은 고딕" panose="020B0503020000020004" pitchFamily="50" charset="-127"/>
                </a:rPr>
                <a:t>총체적 경험</a:t>
              </a:r>
            </a:p>
          </p:txBody>
        </p:sp>
        <p:sp>
          <p:nvSpPr>
            <p:cNvPr id="77" name="TextBox 76">
              <a:extLst>
                <a:ext uri="{FF2B5EF4-FFF2-40B4-BE49-F238E27FC236}">
                  <a16:creationId xmlns:a16="http://schemas.microsoft.com/office/drawing/2014/main" id="{99649866-2D10-48D3-A788-F2DF73AB6880}"/>
                </a:ext>
              </a:extLst>
            </p:cNvPr>
            <p:cNvSpPr txBox="1"/>
            <p:nvPr/>
          </p:nvSpPr>
          <p:spPr>
            <a:xfrm>
              <a:off x="3995354" y="3291962"/>
              <a:ext cx="1153292" cy="261610"/>
            </a:xfrm>
            <a:prstGeom prst="rect">
              <a:avLst/>
            </a:prstGeom>
            <a:noFill/>
          </p:spPr>
          <p:txBody>
            <a:bodyPr wrap="square" rtlCol="0">
              <a:spAutoFit/>
            </a:bodyPr>
            <a:lstStyle/>
            <a:p>
              <a:pPr algn="ctr"/>
              <a:r>
                <a:rPr lang="ko-KR" altLang="en-US" sz="1100" b="1" dirty="0">
                  <a:latin typeface="맑은 고딕" panose="020B0503020000020004" pitchFamily="50" charset="-127"/>
                  <a:ea typeface="맑은 고딕" panose="020B0503020000020004" pitchFamily="50" charset="-127"/>
                </a:rPr>
                <a:t>몰입 경험</a:t>
              </a:r>
            </a:p>
          </p:txBody>
        </p:sp>
        <p:sp>
          <p:nvSpPr>
            <p:cNvPr id="78" name="TextBox 77">
              <a:extLst>
                <a:ext uri="{FF2B5EF4-FFF2-40B4-BE49-F238E27FC236}">
                  <a16:creationId xmlns:a16="http://schemas.microsoft.com/office/drawing/2014/main" id="{5B97D9E3-376A-49AD-A9D8-A4BCFA951DC4}"/>
                </a:ext>
              </a:extLst>
            </p:cNvPr>
            <p:cNvSpPr txBox="1"/>
            <p:nvPr/>
          </p:nvSpPr>
          <p:spPr>
            <a:xfrm>
              <a:off x="905054" y="1421297"/>
              <a:ext cx="1582138" cy="938719"/>
            </a:xfrm>
            <a:prstGeom prst="rect">
              <a:avLst/>
            </a:prstGeom>
            <a:noFill/>
          </p:spPr>
          <p:txBody>
            <a:bodyPr wrap="square" rtlCol="0">
              <a:spAutoFit/>
            </a:bodyPr>
            <a:lstStyle/>
            <a:p>
              <a:pPr algn="ctr"/>
              <a:r>
                <a:rPr lang="ko-KR" altLang="en-US" sz="1100" b="1" dirty="0">
                  <a:latin typeface="맑은 고딕" panose="020B0503020000020004" pitchFamily="50" charset="-127"/>
                  <a:ea typeface="맑은 고딕" panose="020B0503020000020004" pitchFamily="50" charset="-127"/>
                </a:rPr>
                <a:t>대화형 시스템 개념이 플랫폼으로 확장</a:t>
              </a:r>
              <a:r>
                <a:rPr lang="en-US" altLang="ko-KR" sz="1100" b="1" dirty="0">
                  <a:latin typeface="맑은 고딕" panose="020B0503020000020004" pitchFamily="50" charset="-127"/>
                  <a:ea typeface="맑은 고딕" panose="020B0503020000020004" pitchFamily="50" charset="-127"/>
                </a:rPr>
                <a:t>,</a:t>
              </a:r>
            </a:p>
            <a:p>
              <a:pPr algn="ctr"/>
              <a:r>
                <a:rPr lang="en-US" altLang="ko-KR" sz="1100" b="1" dirty="0">
                  <a:latin typeface="맑은 고딕" panose="020B0503020000020004" pitchFamily="50" charset="-127"/>
                  <a:ea typeface="맑은 고딕" panose="020B0503020000020004" pitchFamily="50" charset="-127"/>
                </a:rPr>
                <a:t>VR/AR </a:t>
              </a:r>
              <a:r>
                <a:rPr lang="ko-KR" altLang="en-US" sz="1100" b="1" dirty="0">
                  <a:latin typeface="맑은 고딕" panose="020B0503020000020004" pitchFamily="50" charset="-127"/>
                  <a:ea typeface="맑은 고딕" panose="020B0503020000020004" pitchFamily="50" charset="-127"/>
                </a:rPr>
                <a:t>기술의 통합 및 가치 하락</a:t>
              </a:r>
              <a:endParaRPr lang="en-US" altLang="ko-KR" sz="1100" b="1" dirty="0">
                <a:latin typeface="맑은 고딕" panose="020B0503020000020004" pitchFamily="50" charset="-127"/>
                <a:ea typeface="맑은 고딕" panose="020B0503020000020004" pitchFamily="50" charset="-127"/>
              </a:endParaRPr>
            </a:p>
            <a:p>
              <a:pPr algn="ctr"/>
              <a:endParaRPr lang="ko-KR" altLang="en-US" sz="1100" b="1" dirty="0">
                <a:latin typeface="맑은 고딕" panose="020B0503020000020004" pitchFamily="50" charset="-127"/>
                <a:ea typeface="맑은 고딕" panose="020B0503020000020004" pitchFamily="50" charset="-127"/>
              </a:endParaRPr>
            </a:p>
          </p:txBody>
        </p:sp>
        <p:sp>
          <p:nvSpPr>
            <p:cNvPr id="79" name="TextBox 78">
              <a:extLst>
                <a:ext uri="{FF2B5EF4-FFF2-40B4-BE49-F238E27FC236}">
                  <a16:creationId xmlns:a16="http://schemas.microsoft.com/office/drawing/2014/main" id="{75AAACF2-5C67-4C1F-AA18-509E3C135151}"/>
                </a:ext>
              </a:extLst>
            </p:cNvPr>
            <p:cNvSpPr txBox="1"/>
            <p:nvPr/>
          </p:nvSpPr>
          <p:spPr>
            <a:xfrm>
              <a:off x="4736152" y="1554637"/>
              <a:ext cx="1627936" cy="600164"/>
            </a:xfrm>
            <a:prstGeom prst="rect">
              <a:avLst/>
            </a:prstGeom>
            <a:noFill/>
          </p:spPr>
          <p:txBody>
            <a:bodyPr wrap="square" rtlCol="0">
              <a:spAutoFit/>
            </a:bodyPr>
            <a:lstStyle/>
            <a:p>
              <a:pPr algn="ctr"/>
              <a:r>
                <a:rPr lang="ko-KR" altLang="en-US" sz="1100" b="1" dirty="0">
                  <a:latin typeface="맑은 고딕" panose="020B0503020000020004" pitchFamily="50" charset="-127"/>
                  <a:ea typeface="맑은 고딕" panose="020B0503020000020004" pitchFamily="50" charset="-127"/>
                </a:rPr>
                <a:t>몰입 경험 개념 확장 및 제공된 경험을 통해 인지적 증강이 이뤄짐</a:t>
              </a:r>
            </a:p>
          </p:txBody>
        </p:sp>
        <p:sp>
          <p:nvSpPr>
            <p:cNvPr id="80" name="TextBox 79">
              <a:extLst>
                <a:ext uri="{FF2B5EF4-FFF2-40B4-BE49-F238E27FC236}">
                  <a16:creationId xmlns:a16="http://schemas.microsoft.com/office/drawing/2014/main" id="{B47A7FA6-2292-405B-85CA-64AF0773DD16}"/>
                </a:ext>
              </a:extLst>
            </p:cNvPr>
            <p:cNvSpPr txBox="1"/>
            <p:nvPr/>
          </p:nvSpPr>
          <p:spPr>
            <a:xfrm>
              <a:off x="6597985" y="1896946"/>
              <a:ext cx="1627936" cy="261610"/>
            </a:xfrm>
            <a:prstGeom prst="rect">
              <a:avLst/>
            </a:prstGeom>
            <a:noFill/>
          </p:spPr>
          <p:txBody>
            <a:bodyPr wrap="square" rtlCol="0">
              <a:spAutoFit/>
            </a:bodyPr>
            <a:lstStyle/>
            <a:p>
              <a:pPr algn="ctr"/>
              <a:r>
                <a:rPr lang="ko-KR" altLang="en-US" sz="1100" b="1" dirty="0">
                  <a:latin typeface="맑은 고딕" panose="020B0503020000020004" pitchFamily="50" charset="-127"/>
                  <a:ea typeface="맑은 고딕" panose="020B0503020000020004" pitchFamily="50" charset="-127"/>
                </a:rPr>
                <a:t>다중 경험 개념의 확장</a:t>
              </a:r>
            </a:p>
          </p:txBody>
        </p:sp>
        <p:sp>
          <p:nvSpPr>
            <p:cNvPr id="81" name="TextBox 80">
              <a:extLst>
                <a:ext uri="{FF2B5EF4-FFF2-40B4-BE49-F238E27FC236}">
                  <a16:creationId xmlns:a16="http://schemas.microsoft.com/office/drawing/2014/main" id="{F9BF56E0-8A13-410A-9B62-DEAF7BD544A5}"/>
                </a:ext>
              </a:extLst>
            </p:cNvPr>
            <p:cNvSpPr txBox="1"/>
            <p:nvPr/>
          </p:nvSpPr>
          <p:spPr>
            <a:xfrm>
              <a:off x="2835341" y="1763094"/>
              <a:ext cx="1582137" cy="430887"/>
            </a:xfrm>
            <a:prstGeom prst="rect">
              <a:avLst/>
            </a:prstGeom>
            <a:noFill/>
          </p:spPr>
          <p:txBody>
            <a:bodyPr wrap="square" rtlCol="0">
              <a:spAutoFit/>
            </a:bodyPr>
            <a:lstStyle/>
            <a:p>
              <a:pPr algn="ctr"/>
              <a:r>
                <a:rPr lang="ko-KR" altLang="en-US" sz="1100" b="1" dirty="0">
                  <a:latin typeface="맑은 고딕" panose="020B0503020000020004" pitchFamily="50" charset="-127"/>
                  <a:ea typeface="맑은 고딕" panose="020B0503020000020004" pitchFamily="50" charset="-127"/>
                </a:rPr>
                <a:t>대화형 플랫폼과 기존 몰입 경험이 통합</a:t>
              </a:r>
            </a:p>
          </p:txBody>
        </p:sp>
      </p:grpSp>
      <p:grpSp>
        <p:nvGrpSpPr>
          <p:cNvPr id="148" name="그룹 147"/>
          <p:cNvGrpSpPr/>
          <p:nvPr/>
        </p:nvGrpSpPr>
        <p:grpSpPr>
          <a:xfrm>
            <a:off x="150608" y="3786491"/>
            <a:ext cx="8808754" cy="2529849"/>
            <a:chOff x="0" y="892814"/>
            <a:chExt cx="9002122" cy="2711086"/>
          </a:xfrm>
        </p:grpSpPr>
        <p:cxnSp>
          <p:nvCxnSpPr>
            <p:cNvPr id="149" name="직선 연결선 148">
              <a:extLst>
                <a:ext uri="{FF2B5EF4-FFF2-40B4-BE49-F238E27FC236}">
                  <a16:creationId xmlns:a16="http://schemas.microsoft.com/office/drawing/2014/main" id="{530DF384-242C-492B-B4F8-8644E84FC45A}"/>
                </a:ext>
              </a:extLst>
            </p:cNvPr>
            <p:cNvCxnSpPr/>
            <p:nvPr/>
          </p:nvCxnSpPr>
          <p:spPr>
            <a:xfrm>
              <a:off x="0" y="2934487"/>
              <a:ext cx="8985302" cy="0"/>
            </a:xfrm>
            <a:prstGeom prst="line">
              <a:avLst/>
            </a:prstGeom>
            <a:ln w="47625" cap="rnd">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nvGrpSpPr>
            <p:cNvPr id="150" name="그룹 149"/>
            <p:cNvGrpSpPr/>
            <p:nvPr/>
          </p:nvGrpSpPr>
          <p:grpSpPr>
            <a:xfrm>
              <a:off x="277570" y="892814"/>
              <a:ext cx="8724552" cy="2711086"/>
              <a:chOff x="277570" y="892814"/>
              <a:chExt cx="8724552" cy="2711086"/>
            </a:xfrm>
          </p:grpSpPr>
          <p:sp>
            <p:nvSpPr>
              <p:cNvPr id="151" name="TextBox 150">
                <a:extLst>
                  <a:ext uri="{FF2B5EF4-FFF2-40B4-BE49-F238E27FC236}">
                    <a16:creationId xmlns:a16="http://schemas.microsoft.com/office/drawing/2014/main" id="{A82347CD-990D-4CC0-96EF-E541AE704DBF}"/>
                  </a:ext>
                </a:extLst>
              </p:cNvPr>
              <p:cNvSpPr txBox="1"/>
              <p:nvPr/>
            </p:nvSpPr>
            <p:spPr>
              <a:xfrm>
                <a:off x="385408" y="892814"/>
                <a:ext cx="2281248" cy="428774"/>
              </a:xfrm>
              <a:prstGeom prst="rect">
                <a:avLst/>
              </a:prstGeom>
              <a:noFill/>
            </p:spPr>
            <p:txBody>
              <a:bodyPr wrap="square" rtlCol="0">
                <a:spAutoFit/>
              </a:bodyPr>
              <a:lstStyle/>
              <a:p>
                <a:r>
                  <a:rPr lang="en-US" altLang="ko-KR" sz="2000" b="1" dirty="0">
                    <a:solidFill>
                      <a:srgbClr val="C00000"/>
                    </a:solidFill>
                    <a:latin typeface="맑은 고딕" panose="020B0503020000020004" pitchFamily="50" charset="-127"/>
                    <a:ea typeface="맑은 고딕" panose="020B0503020000020004" pitchFamily="50" charset="-127"/>
                  </a:rPr>
                  <a:t>Digital Business</a:t>
                </a:r>
                <a:endParaRPr lang="en-US" altLang="ko-KR" b="1" dirty="0">
                  <a:solidFill>
                    <a:srgbClr val="08294C"/>
                  </a:solidFill>
                  <a:latin typeface="맑은 고딕" panose="020B0503020000020004" pitchFamily="50" charset="-127"/>
                  <a:ea typeface="맑은 고딕" panose="020B0503020000020004" pitchFamily="50" charset="-127"/>
                </a:endParaRPr>
              </a:p>
            </p:txBody>
          </p:sp>
          <p:sp>
            <p:nvSpPr>
              <p:cNvPr id="152" name="타원 151">
                <a:extLst>
                  <a:ext uri="{FF2B5EF4-FFF2-40B4-BE49-F238E27FC236}">
                    <a16:creationId xmlns:a16="http://schemas.microsoft.com/office/drawing/2014/main" id="{34060FEA-A54D-4FA6-916A-32196C5682B9}"/>
                  </a:ext>
                </a:extLst>
              </p:cNvPr>
              <p:cNvSpPr/>
              <p:nvPr/>
            </p:nvSpPr>
            <p:spPr>
              <a:xfrm>
                <a:off x="2971375" y="2558168"/>
                <a:ext cx="720000" cy="720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1050" b="1" dirty="0">
                    <a:latin typeface="맑은 고딕" panose="020B0503020000020004" pitchFamily="50" charset="-127"/>
                    <a:ea typeface="맑은 고딕" panose="020B0503020000020004" pitchFamily="50" charset="-127"/>
                  </a:rPr>
                  <a:t>2017</a:t>
                </a:r>
                <a:endParaRPr lang="ko-KR" altLang="en-US" sz="1050" b="1" dirty="0">
                  <a:latin typeface="맑은 고딕" panose="020B0503020000020004" pitchFamily="50" charset="-127"/>
                  <a:ea typeface="맑은 고딕" panose="020B0503020000020004" pitchFamily="50" charset="-127"/>
                </a:endParaRPr>
              </a:p>
            </p:txBody>
          </p:sp>
          <p:sp>
            <p:nvSpPr>
              <p:cNvPr id="153" name="타원 152">
                <a:extLst>
                  <a:ext uri="{FF2B5EF4-FFF2-40B4-BE49-F238E27FC236}">
                    <a16:creationId xmlns:a16="http://schemas.microsoft.com/office/drawing/2014/main" id="{6051FB8F-D507-49EC-8C63-7243FD5FBE5E}"/>
                  </a:ext>
                </a:extLst>
              </p:cNvPr>
              <p:cNvSpPr/>
              <p:nvPr/>
            </p:nvSpPr>
            <p:spPr>
              <a:xfrm>
                <a:off x="4369896" y="2827588"/>
                <a:ext cx="243714" cy="24507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맑은 고딕" panose="020B0503020000020004" pitchFamily="50" charset="-127"/>
                  <a:ea typeface="맑은 고딕" panose="020B0503020000020004" pitchFamily="50" charset="-127"/>
                </a:endParaRPr>
              </a:p>
            </p:txBody>
          </p:sp>
          <p:sp>
            <p:nvSpPr>
              <p:cNvPr id="154" name="타원 153">
                <a:extLst>
                  <a:ext uri="{FF2B5EF4-FFF2-40B4-BE49-F238E27FC236}">
                    <a16:creationId xmlns:a16="http://schemas.microsoft.com/office/drawing/2014/main" id="{199D6B8B-2C17-4C5D-BB4C-4892F9109CDE}"/>
                  </a:ext>
                </a:extLst>
              </p:cNvPr>
              <p:cNvSpPr/>
              <p:nvPr/>
            </p:nvSpPr>
            <p:spPr>
              <a:xfrm>
                <a:off x="5292131" y="2593373"/>
                <a:ext cx="720000" cy="720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1050" b="1" dirty="0">
                    <a:latin typeface="맑은 고딕" panose="020B0503020000020004" pitchFamily="50" charset="-127"/>
                    <a:ea typeface="맑은 고딕" panose="020B0503020000020004" pitchFamily="50" charset="-127"/>
                  </a:rPr>
                  <a:t>2018</a:t>
                </a:r>
                <a:endParaRPr lang="ko-KR" altLang="en-US" sz="1050" b="1" dirty="0">
                  <a:latin typeface="맑은 고딕" panose="020B0503020000020004" pitchFamily="50" charset="-127"/>
                  <a:ea typeface="맑은 고딕" panose="020B0503020000020004" pitchFamily="50" charset="-127"/>
                </a:endParaRPr>
              </a:p>
            </p:txBody>
          </p:sp>
          <p:sp>
            <p:nvSpPr>
              <p:cNvPr id="155" name="타원 154">
                <a:extLst>
                  <a:ext uri="{FF2B5EF4-FFF2-40B4-BE49-F238E27FC236}">
                    <a16:creationId xmlns:a16="http://schemas.microsoft.com/office/drawing/2014/main" id="{CB2FFCDE-9291-4EA5-AE2B-6EB832AB3666}"/>
                  </a:ext>
                </a:extLst>
              </p:cNvPr>
              <p:cNvSpPr/>
              <p:nvPr/>
            </p:nvSpPr>
            <p:spPr>
              <a:xfrm>
                <a:off x="7612888" y="2593373"/>
                <a:ext cx="720000" cy="720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1050" b="1" dirty="0">
                    <a:latin typeface="맑은 고딕" panose="020B0503020000020004" pitchFamily="50" charset="-127"/>
                    <a:ea typeface="맑은 고딕" panose="020B0503020000020004" pitchFamily="50" charset="-127"/>
                  </a:rPr>
                  <a:t>2021</a:t>
                </a:r>
                <a:endParaRPr lang="ko-KR" altLang="en-US" sz="1050" b="1" dirty="0">
                  <a:latin typeface="맑은 고딕" panose="020B0503020000020004" pitchFamily="50" charset="-127"/>
                  <a:ea typeface="맑은 고딕" panose="020B0503020000020004" pitchFamily="50" charset="-127"/>
                </a:endParaRPr>
              </a:p>
            </p:txBody>
          </p:sp>
          <p:sp>
            <p:nvSpPr>
              <p:cNvPr id="156" name="TextBox 155">
                <a:extLst>
                  <a:ext uri="{FF2B5EF4-FFF2-40B4-BE49-F238E27FC236}">
                    <a16:creationId xmlns:a16="http://schemas.microsoft.com/office/drawing/2014/main" id="{C369C1C0-092A-4496-BBA0-96E6E8BD165C}"/>
                  </a:ext>
                </a:extLst>
              </p:cNvPr>
              <p:cNvSpPr txBox="1"/>
              <p:nvPr/>
            </p:nvSpPr>
            <p:spPr>
              <a:xfrm>
                <a:off x="277570" y="3313373"/>
                <a:ext cx="1575723" cy="261610"/>
              </a:xfrm>
              <a:prstGeom prst="rect">
                <a:avLst/>
              </a:prstGeom>
              <a:noFill/>
            </p:spPr>
            <p:txBody>
              <a:bodyPr wrap="square" rtlCol="0">
                <a:spAutoFit/>
              </a:bodyPr>
              <a:lstStyle/>
              <a:p>
                <a:pPr algn="ctr"/>
                <a:r>
                  <a:rPr lang="ko-KR" altLang="en-US" sz="1100" b="1" dirty="0">
                    <a:latin typeface="맑은 고딕" panose="020B0503020000020004" pitchFamily="50" charset="-127"/>
                    <a:ea typeface="맑은 고딕" panose="020B0503020000020004" pitchFamily="50" charset="-127"/>
                  </a:rPr>
                  <a:t>고급 시스템 </a:t>
                </a:r>
                <a:r>
                  <a:rPr lang="ko-KR" altLang="en-US" sz="1100" b="1" dirty="0" err="1">
                    <a:latin typeface="맑은 고딕" panose="020B0503020000020004" pitchFamily="50" charset="-127"/>
                    <a:ea typeface="맑은 고딕" panose="020B0503020000020004" pitchFamily="50" charset="-127"/>
                  </a:rPr>
                  <a:t>아키텍쳐</a:t>
                </a:r>
                <a:endParaRPr lang="ko-KR" altLang="en-US" sz="1100" b="1" dirty="0">
                  <a:latin typeface="맑은 고딕" panose="020B0503020000020004" pitchFamily="50" charset="-127"/>
                  <a:ea typeface="맑은 고딕" panose="020B0503020000020004" pitchFamily="50" charset="-127"/>
                </a:endParaRPr>
              </a:p>
            </p:txBody>
          </p:sp>
          <p:sp>
            <p:nvSpPr>
              <p:cNvPr id="157" name="TextBox 156">
                <a:extLst>
                  <a:ext uri="{FF2B5EF4-FFF2-40B4-BE49-F238E27FC236}">
                    <a16:creationId xmlns:a16="http://schemas.microsoft.com/office/drawing/2014/main" id="{F9C137AF-6FC7-43B2-A287-350E6365376C}"/>
                  </a:ext>
                </a:extLst>
              </p:cNvPr>
              <p:cNvSpPr txBox="1"/>
              <p:nvPr/>
            </p:nvSpPr>
            <p:spPr>
              <a:xfrm>
                <a:off x="6943653" y="3342290"/>
                <a:ext cx="2058469" cy="261610"/>
              </a:xfrm>
              <a:prstGeom prst="rect">
                <a:avLst/>
              </a:prstGeom>
              <a:noFill/>
            </p:spPr>
            <p:txBody>
              <a:bodyPr wrap="square" rtlCol="0">
                <a:spAutoFit/>
              </a:bodyPr>
              <a:lstStyle/>
              <a:p>
                <a:pPr algn="ctr"/>
                <a:r>
                  <a:rPr lang="ko-KR" altLang="en-US" sz="1100" b="1" dirty="0">
                    <a:latin typeface="맑은 고딕" panose="020B0503020000020004" pitchFamily="50" charset="-127"/>
                    <a:ea typeface="맑은 고딕" panose="020B0503020000020004" pitchFamily="50" charset="-127"/>
                  </a:rPr>
                  <a:t>지능형 구성 가능한 비즈니스</a:t>
                </a:r>
              </a:p>
            </p:txBody>
          </p:sp>
          <p:sp>
            <p:nvSpPr>
              <p:cNvPr id="158" name="TextBox 157">
                <a:extLst>
                  <a:ext uri="{FF2B5EF4-FFF2-40B4-BE49-F238E27FC236}">
                    <a16:creationId xmlns:a16="http://schemas.microsoft.com/office/drawing/2014/main" id="{99649866-2D10-48D3-A788-F2DF73AB6880}"/>
                  </a:ext>
                </a:extLst>
              </p:cNvPr>
              <p:cNvSpPr txBox="1"/>
              <p:nvPr/>
            </p:nvSpPr>
            <p:spPr>
              <a:xfrm>
                <a:off x="4960054" y="3342290"/>
                <a:ext cx="1344089" cy="261610"/>
              </a:xfrm>
              <a:prstGeom prst="rect">
                <a:avLst/>
              </a:prstGeom>
              <a:noFill/>
            </p:spPr>
            <p:txBody>
              <a:bodyPr wrap="square" rtlCol="0">
                <a:spAutoFit/>
              </a:bodyPr>
              <a:lstStyle/>
              <a:p>
                <a:pPr algn="ctr"/>
                <a:r>
                  <a:rPr lang="ko-KR" altLang="en-US" sz="1100" b="1" dirty="0">
                    <a:latin typeface="맑은 고딕" panose="020B0503020000020004" pitchFamily="50" charset="-127"/>
                    <a:ea typeface="맑은 고딕" panose="020B0503020000020004" pitchFamily="50" charset="-127"/>
                  </a:rPr>
                  <a:t>이벤트 기반 모델</a:t>
                </a:r>
              </a:p>
            </p:txBody>
          </p:sp>
          <p:sp>
            <p:nvSpPr>
              <p:cNvPr id="159" name="타원 158">
                <a:extLst>
                  <a:ext uri="{FF2B5EF4-FFF2-40B4-BE49-F238E27FC236}">
                    <a16:creationId xmlns:a16="http://schemas.microsoft.com/office/drawing/2014/main" id="{A4954A4F-AC1D-4668-AFBF-FBB7E48ED0A0}"/>
                  </a:ext>
                </a:extLst>
              </p:cNvPr>
              <p:cNvSpPr/>
              <p:nvPr/>
            </p:nvSpPr>
            <p:spPr>
              <a:xfrm>
                <a:off x="650619" y="2558168"/>
                <a:ext cx="720000" cy="720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ko-KR" sz="1050" b="1" dirty="0">
                    <a:latin typeface="맑은 고딕" panose="020B0503020000020004" pitchFamily="50" charset="-127"/>
                    <a:ea typeface="맑은 고딕" panose="020B0503020000020004" pitchFamily="50" charset="-127"/>
                  </a:rPr>
                  <a:t>2016</a:t>
                </a:r>
                <a:endParaRPr lang="ko-KR" altLang="en-US" sz="1050" b="1" dirty="0">
                  <a:latin typeface="맑은 고딕" panose="020B0503020000020004" pitchFamily="50" charset="-127"/>
                  <a:ea typeface="맑은 고딕" panose="020B0503020000020004" pitchFamily="50" charset="-127"/>
                </a:endParaRPr>
              </a:p>
            </p:txBody>
          </p:sp>
          <p:sp>
            <p:nvSpPr>
              <p:cNvPr id="160" name="타원 159">
                <a:extLst>
                  <a:ext uri="{FF2B5EF4-FFF2-40B4-BE49-F238E27FC236}">
                    <a16:creationId xmlns:a16="http://schemas.microsoft.com/office/drawing/2014/main" id="{8953BDD1-1A15-450E-BAF1-CDF3C41A463A}"/>
                  </a:ext>
                </a:extLst>
              </p:cNvPr>
              <p:cNvSpPr/>
              <p:nvPr/>
            </p:nvSpPr>
            <p:spPr>
              <a:xfrm>
                <a:off x="2049140" y="2827587"/>
                <a:ext cx="243714" cy="24507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맑은 고딕" panose="020B0503020000020004" pitchFamily="50" charset="-127"/>
                  <a:ea typeface="맑은 고딕" panose="020B0503020000020004" pitchFamily="50" charset="-127"/>
                </a:endParaRPr>
              </a:p>
            </p:txBody>
          </p:sp>
          <p:sp>
            <p:nvSpPr>
              <p:cNvPr id="161" name="TextBox 160">
                <a:extLst>
                  <a:ext uri="{FF2B5EF4-FFF2-40B4-BE49-F238E27FC236}">
                    <a16:creationId xmlns:a16="http://schemas.microsoft.com/office/drawing/2014/main" id="{CD91651E-A6A1-4715-A2B2-C669E99AC7BB}"/>
                  </a:ext>
                </a:extLst>
              </p:cNvPr>
              <p:cNvSpPr txBox="1"/>
              <p:nvPr/>
            </p:nvSpPr>
            <p:spPr>
              <a:xfrm>
                <a:off x="2543514" y="3319511"/>
                <a:ext cx="1575723" cy="261610"/>
              </a:xfrm>
              <a:prstGeom prst="rect">
                <a:avLst/>
              </a:prstGeom>
              <a:noFill/>
            </p:spPr>
            <p:txBody>
              <a:bodyPr wrap="square" rtlCol="0">
                <a:spAutoFit/>
              </a:bodyPr>
              <a:lstStyle/>
              <a:p>
                <a:pPr algn="ctr"/>
                <a:r>
                  <a:rPr lang="ko-KR" altLang="en-US" sz="1100" b="1" dirty="0">
                    <a:latin typeface="맑은 고딕" panose="020B0503020000020004" pitchFamily="50" charset="-127"/>
                    <a:ea typeface="맑은 고딕" panose="020B0503020000020004" pitchFamily="50" charset="-127"/>
                  </a:rPr>
                  <a:t>디지털 기술 플랫폼</a:t>
                </a:r>
              </a:p>
            </p:txBody>
          </p:sp>
          <p:cxnSp>
            <p:nvCxnSpPr>
              <p:cNvPr id="162" name="직선 화살표 연결선 161">
                <a:extLst>
                  <a:ext uri="{FF2B5EF4-FFF2-40B4-BE49-F238E27FC236}">
                    <a16:creationId xmlns:a16="http://schemas.microsoft.com/office/drawing/2014/main" id="{62685DFC-D209-4009-9CA2-55AD771CE875}"/>
                  </a:ext>
                </a:extLst>
              </p:cNvPr>
              <p:cNvCxnSpPr>
                <a:cxnSpLocks/>
              </p:cNvCxnSpPr>
              <p:nvPr/>
            </p:nvCxnSpPr>
            <p:spPr>
              <a:xfrm flipH="1" flipV="1">
                <a:off x="2152134" y="2185102"/>
                <a:ext cx="4998" cy="6355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5B712BE0-6E44-47B7-9C34-AAD40E3EA9E0}"/>
                  </a:ext>
                </a:extLst>
              </p:cNvPr>
              <p:cNvSpPr txBox="1"/>
              <p:nvPr/>
            </p:nvSpPr>
            <p:spPr>
              <a:xfrm>
                <a:off x="996410" y="1667823"/>
                <a:ext cx="2311447" cy="430887"/>
              </a:xfrm>
              <a:prstGeom prst="rect">
                <a:avLst/>
              </a:prstGeom>
              <a:noFill/>
            </p:spPr>
            <p:txBody>
              <a:bodyPr wrap="square" rtlCol="0">
                <a:spAutoFit/>
              </a:bodyPr>
              <a:lstStyle/>
              <a:p>
                <a:pPr algn="ctr"/>
                <a:r>
                  <a:rPr lang="ko-KR" altLang="en-US" sz="1100" b="1" dirty="0">
                    <a:latin typeface="맑은 고딕" panose="020B0503020000020004" pitchFamily="50" charset="-127"/>
                    <a:ea typeface="맑은 고딕" panose="020B0503020000020004" pitchFamily="50" charset="-127"/>
                  </a:rPr>
                  <a:t>고급 시스템 </a:t>
                </a:r>
                <a:r>
                  <a:rPr lang="ko-KR" altLang="en-US" sz="1100" b="1" dirty="0" err="1">
                    <a:latin typeface="맑은 고딕" panose="020B0503020000020004" pitchFamily="50" charset="-127"/>
                    <a:ea typeface="맑은 고딕" panose="020B0503020000020004" pitchFamily="50" charset="-127"/>
                  </a:rPr>
                  <a:t>아키텍쳐는</a:t>
                </a:r>
                <a:r>
                  <a:rPr lang="ko-KR" altLang="en-US" sz="1100" b="1" dirty="0">
                    <a:latin typeface="맑은 고딕" panose="020B0503020000020004" pitchFamily="50" charset="-127"/>
                    <a:ea typeface="맑은 고딕" panose="020B0503020000020004" pitchFamily="50" charset="-127"/>
                  </a:rPr>
                  <a:t> 디지털 기술 플랫폼의 구성 요소로 통합</a:t>
                </a:r>
              </a:p>
            </p:txBody>
          </p:sp>
          <p:cxnSp>
            <p:nvCxnSpPr>
              <p:cNvPr id="164" name="직선 화살표 연결선 163">
                <a:extLst>
                  <a:ext uri="{FF2B5EF4-FFF2-40B4-BE49-F238E27FC236}">
                    <a16:creationId xmlns:a16="http://schemas.microsoft.com/office/drawing/2014/main" id="{3157B805-AB75-4DA4-82FB-927A43C7C943}"/>
                  </a:ext>
                </a:extLst>
              </p:cNvPr>
              <p:cNvCxnSpPr>
                <a:cxnSpLocks/>
              </p:cNvCxnSpPr>
              <p:nvPr/>
            </p:nvCxnSpPr>
            <p:spPr>
              <a:xfrm flipH="1" flipV="1">
                <a:off x="4484256" y="2192062"/>
                <a:ext cx="4998" cy="6355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AD51E922-B70A-4316-BA4B-AC3F5EC9ACA2}"/>
                  </a:ext>
                </a:extLst>
              </p:cNvPr>
              <p:cNvSpPr txBox="1"/>
              <p:nvPr/>
            </p:nvSpPr>
            <p:spPr>
              <a:xfrm>
                <a:off x="3307857" y="1824911"/>
                <a:ext cx="2311447" cy="261610"/>
              </a:xfrm>
              <a:prstGeom prst="rect">
                <a:avLst/>
              </a:prstGeom>
              <a:noFill/>
            </p:spPr>
            <p:txBody>
              <a:bodyPr wrap="square" rtlCol="0">
                <a:spAutoFit/>
              </a:bodyPr>
              <a:lstStyle/>
              <a:p>
                <a:pPr algn="ctr"/>
                <a:r>
                  <a:rPr lang="ko-KR" altLang="en-US" sz="1100" b="1" dirty="0">
                    <a:latin typeface="맑은 고딕" panose="020B0503020000020004" pitchFamily="50" charset="-127"/>
                    <a:ea typeface="맑은 고딕" panose="020B0503020000020004" pitchFamily="50" charset="-127"/>
                  </a:rPr>
                  <a:t>구체적인 모델의 제시</a:t>
                </a:r>
              </a:p>
            </p:txBody>
          </p:sp>
        </p:grpSp>
      </p:grpSp>
    </p:spTree>
    <p:extLst>
      <p:ext uri="{BB962C8B-B14F-4D97-AF65-F5344CB8AC3E}">
        <p14:creationId xmlns:p14="http://schemas.microsoft.com/office/powerpoint/2010/main" val="3076750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165111" y="429208"/>
            <a:ext cx="8857591" cy="6354147"/>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grpSp>
      <p:sp>
        <p:nvSpPr>
          <p:cNvPr id="9" name="직사각형 8"/>
          <p:cNvSpPr/>
          <p:nvPr/>
        </p:nvSpPr>
        <p:spPr>
          <a:xfrm>
            <a:off x="180699" y="221459"/>
            <a:ext cx="5930888" cy="415498"/>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100" b="1" dirty="0">
                <a:solidFill>
                  <a:srgbClr val="0000FF"/>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5</a:t>
            </a:r>
            <a:r>
              <a:rPr kumimoji="0" lang="en-US" altLang="ko-KR" sz="21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cs typeface="+mn-cs"/>
              </a:rPr>
              <a:t>. Review </a:t>
            </a:r>
            <a:endParaRPr kumimoji="0" lang="en-US" altLang="ko-KR" sz="27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endParaRPr>
          </a:p>
        </p:txBody>
      </p:sp>
      <p:sp>
        <p:nvSpPr>
          <p:cNvPr id="10" name="직사각형 9"/>
          <p:cNvSpPr/>
          <p:nvPr/>
        </p:nvSpPr>
        <p:spPr>
          <a:xfrm>
            <a:off x="445233" y="954516"/>
            <a:ext cx="8312934" cy="4813555"/>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ko-KR" sz="1600" dirty="0">
                <a:solidFill>
                  <a:schemeClr val="tx1"/>
                </a:solidFill>
                <a:latin typeface="+mn-ea"/>
              </a:rPr>
              <a:t>First of all, it is possible to confirm the continuous interest and development of AI technology, and although AI technology and machine learning technology were only partially applied to real life in 2021, it was revealed that they have been lit up based on predictions in 2017. As the platform and mesh technology develop, you can check the keywords of AI technology that are increasingly combined with other elements</a:t>
            </a:r>
          </a:p>
          <a:p>
            <a:pPr marL="285750" indent="-285750" algn="just">
              <a:buFont typeface="Arial" panose="020B0604020202020204" pitchFamily="34" charset="0"/>
              <a:buChar char="•"/>
            </a:pPr>
            <a:endParaRPr lang="en-US" altLang="ko-KR" sz="1600" dirty="0">
              <a:solidFill>
                <a:schemeClr val="tx1"/>
              </a:solidFill>
              <a:latin typeface="+mn-ea"/>
            </a:endParaRPr>
          </a:p>
          <a:p>
            <a:pPr marL="285750" indent="-285750" algn="just">
              <a:buFont typeface="Arial" panose="020B0604020202020204" pitchFamily="34" charset="0"/>
              <a:buChar char="•"/>
            </a:pPr>
            <a:r>
              <a:rPr lang="en-US" altLang="ko-KR" sz="1600" dirty="0">
                <a:solidFill>
                  <a:schemeClr val="tx1"/>
                </a:solidFill>
                <a:latin typeface="+mn-ea"/>
              </a:rPr>
              <a:t>In addition, security technology keywords tend to materialize as time goes by. If the structure of a dynamically applied security system has been studied in the past, as AI technology and big data utilization platforms develop, security that can be dynamically applied to more diverse and specific situations Tendency to focus on technology</a:t>
            </a:r>
          </a:p>
          <a:p>
            <a:pPr marL="285750" indent="-285750" algn="just">
              <a:buFont typeface="Arial" panose="020B0604020202020204" pitchFamily="34" charset="0"/>
              <a:buChar char="•"/>
            </a:pPr>
            <a:endParaRPr lang="en-US" altLang="ko-KR" sz="1600" dirty="0">
              <a:solidFill>
                <a:schemeClr val="tx1"/>
              </a:solidFill>
              <a:latin typeface="+mn-ea"/>
            </a:endParaRPr>
          </a:p>
          <a:p>
            <a:pPr marL="285750" indent="-285750" algn="just">
              <a:buFont typeface="Arial" panose="020B0604020202020204" pitchFamily="34" charset="0"/>
              <a:buChar char="•"/>
            </a:pPr>
            <a:r>
              <a:rPr lang="en-US" altLang="ko-KR" sz="1600" dirty="0">
                <a:solidFill>
                  <a:schemeClr val="tx1"/>
                </a:solidFill>
                <a:latin typeface="+mn-ea"/>
              </a:rPr>
              <a:t>Among the keywords that existed and were merged with other technologies, there were keywords that had high potential before, such as </a:t>
            </a:r>
            <a:r>
              <a:rPr lang="en-US" altLang="ko-KR" sz="1600" dirty="0" err="1">
                <a:solidFill>
                  <a:schemeClr val="tx1"/>
                </a:solidFill>
                <a:latin typeface="+mn-ea"/>
              </a:rPr>
              <a:t>IoT</a:t>
            </a:r>
            <a:r>
              <a:rPr lang="en-US" altLang="ko-KR" sz="1600" dirty="0">
                <a:solidFill>
                  <a:schemeClr val="tx1"/>
                </a:solidFill>
                <a:latin typeface="+mn-ea"/>
              </a:rPr>
              <a:t> and 3D printer, which were previously illuminated. As printers are commercialized to some extent and applied to everyday life, technologies with lower potential naturally tend to deviate from keywords.</a:t>
            </a:r>
          </a:p>
        </p:txBody>
      </p:sp>
    </p:spTree>
    <p:extLst>
      <p:ext uri="{BB962C8B-B14F-4D97-AF65-F5344CB8AC3E}">
        <p14:creationId xmlns:p14="http://schemas.microsoft.com/office/powerpoint/2010/main" val="2560459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133353" y="395654"/>
            <a:ext cx="8872903" cy="606669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4" name="Rectangle 6"/>
          <p:cNvSpPr txBox="1">
            <a:spLocks noChangeArrowheads="1"/>
          </p:cNvSpPr>
          <p:nvPr/>
        </p:nvSpPr>
        <p:spPr bwMode="auto">
          <a:xfrm>
            <a:off x="2643188" y="5514243"/>
            <a:ext cx="6143625" cy="684334"/>
          </a:xfrm>
          <a:prstGeom prst="rect">
            <a:avLst/>
          </a:prstGeom>
          <a:noFill/>
          <a:ln>
            <a:noFill/>
            <a:miter lim="800000"/>
            <a:headEnd/>
            <a:tailEnd/>
          </a:ln>
        </p:spPr>
        <p:txBody>
          <a:bodyPr anchor="ctr"/>
          <a:lstStyle/>
          <a:p>
            <a:pPr algn="r">
              <a:defRPr/>
            </a:pPr>
            <a:r>
              <a:rPr lang="en-US" altLang="ko-KR" sz="4431" dirty="0">
                <a:solidFill>
                  <a:srgbClr val="FFC000"/>
                </a:solidFill>
                <a:latin typeface="Arial Black" pitchFamily="34" charset="0"/>
                <a:ea typeface="+mj-ea"/>
                <a:cs typeface="+mj-cs"/>
              </a:rPr>
              <a:t>T</a:t>
            </a:r>
            <a:r>
              <a:rPr lang="en-US" altLang="ko-KR" sz="4431" dirty="0">
                <a:solidFill>
                  <a:schemeClr val="bg1"/>
                </a:solidFill>
                <a:latin typeface="Arial Black" pitchFamily="34" charset="0"/>
                <a:ea typeface="+mj-ea"/>
                <a:cs typeface="+mj-cs"/>
              </a:rPr>
              <a:t>hank  you ^^</a:t>
            </a:r>
          </a:p>
        </p:txBody>
      </p:sp>
    </p:spTree>
    <p:extLst>
      <p:ext uri="{BB962C8B-B14F-4D97-AF65-F5344CB8AC3E}">
        <p14:creationId xmlns:p14="http://schemas.microsoft.com/office/powerpoint/2010/main" val="2625967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50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4"/>
                                        </p:tgtEl>
                                        <p:attrNameLst>
                                          <p:attrName>fillcolor</p:attrName>
                                        </p:attrNameLst>
                                      </p:cBhvr>
                                      <p:tavLst>
                                        <p:tav tm="0">
                                          <p:val>
                                            <p:clrVal>
                                              <a:schemeClr val="accent2"/>
                                            </p:clrVal>
                                          </p:val>
                                        </p:tav>
                                        <p:tav tm="50000">
                                          <p:val>
                                            <p:clrVal>
                                              <a:schemeClr val="hlink"/>
                                            </p:clrVal>
                                          </p:val>
                                        </p:tav>
                                      </p:tavLst>
                                    </p:anim>
                                    <p:set>
                                      <p:cBhvr>
                                        <p:cTn id="9" dur="50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43000">
              <a:srgbClr val="7030A0"/>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54887" y="544221"/>
            <a:ext cx="9047884" cy="6385513"/>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prstClr val="white"/>
                </a:solidFill>
              </a:endParaRPr>
            </a:p>
          </p:txBody>
        </p:sp>
      </p:grpSp>
      <p:sp>
        <p:nvSpPr>
          <p:cNvPr id="9" name="직사각형 8"/>
          <p:cNvSpPr/>
          <p:nvPr/>
        </p:nvSpPr>
        <p:spPr>
          <a:xfrm>
            <a:off x="134687" y="128723"/>
            <a:ext cx="5930888" cy="415498"/>
          </a:xfrm>
          <a:prstGeom prst="rect">
            <a:avLst/>
          </a:prstGeom>
        </p:spPr>
        <p:txBody>
          <a:bodyPr wrap="square">
            <a:spAutoFit/>
          </a:bodyPr>
          <a:lstStyle/>
          <a:p>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1. Gartner Overview</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endParaRPr lang="en-US" altLang="ko-KR" sz="27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endParaRPr>
          </a:p>
        </p:txBody>
      </p:sp>
      <p:sp>
        <p:nvSpPr>
          <p:cNvPr id="2" name="TextBox 1"/>
          <p:cNvSpPr txBox="1"/>
          <p:nvPr/>
        </p:nvSpPr>
        <p:spPr>
          <a:xfrm>
            <a:off x="495155" y="1027526"/>
            <a:ext cx="8247145" cy="115268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ko-KR" sz="1600" dirty="0">
                <a:latin typeface="+mn-ea"/>
              </a:rPr>
              <a:t>The two core themes in 2020 are </a:t>
            </a:r>
            <a:r>
              <a:rPr lang="en-US" altLang="ko-KR" sz="1600" dirty="0">
                <a:solidFill>
                  <a:srgbClr val="0000FF"/>
                </a:solidFill>
                <a:latin typeface="+mn-ea"/>
              </a:rPr>
              <a:t>People centric</a:t>
            </a:r>
            <a:r>
              <a:rPr lang="en-US" altLang="ko-KR" sz="1600" dirty="0">
                <a:latin typeface="+mn-ea"/>
              </a:rPr>
              <a:t> and </a:t>
            </a:r>
            <a:r>
              <a:rPr lang="en-US" altLang="ko-KR" sz="1600" dirty="0">
                <a:solidFill>
                  <a:srgbClr val="0000FF"/>
                </a:solidFill>
                <a:latin typeface="+mn-ea"/>
              </a:rPr>
              <a:t>Smart space</a:t>
            </a:r>
            <a:endParaRPr lang="en-US" altLang="ko-KR" sz="1600" dirty="0">
              <a:latin typeface="+mn-ea"/>
            </a:endParaRPr>
          </a:p>
          <a:p>
            <a:pPr marL="285750" indent="-285750" algn="just">
              <a:lnSpc>
                <a:spcPct val="150000"/>
              </a:lnSpc>
              <a:buFont typeface="Arial" panose="020B0604020202020204" pitchFamily="34" charset="0"/>
              <a:buChar char="•"/>
            </a:pPr>
            <a:r>
              <a:rPr lang="en-US" altLang="ko-KR" sz="1600" b="1" dirty="0">
                <a:solidFill>
                  <a:srgbClr val="FF0000"/>
                </a:solidFill>
                <a:latin typeface="+mn-ea"/>
              </a:rPr>
              <a:t>People-Centric,</a:t>
            </a:r>
            <a:r>
              <a:rPr lang="en-US" altLang="ko-KR" sz="1600" dirty="0">
                <a:latin typeface="+mn-ea"/>
              </a:rPr>
              <a:t> </a:t>
            </a:r>
            <a:r>
              <a:rPr lang="en-US" altLang="ko-KR" sz="1600" dirty="0">
                <a:solidFill>
                  <a:srgbClr val="0000FF"/>
                </a:solidFill>
                <a:latin typeface="+mn-ea"/>
              </a:rPr>
              <a:t>Location Independence </a:t>
            </a:r>
            <a:r>
              <a:rPr lang="en-US" altLang="ko-KR" sz="1600" dirty="0">
                <a:latin typeface="+mn-ea"/>
              </a:rPr>
              <a:t>and </a:t>
            </a:r>
            <a:r>
              <a:rPr lang="en-US" altLang="ko-KR" sz="1600" dirty="0">
                <a:solidFill>
                  <a:srgbClr val="7030A0"/>
                </a:solidFill>
                <a:latin typeface="+mn-ea"/>
              </a:rPr>
              <a:t>Resiliency Delivery</a:t>
            </a:r>
            <a:r>
              <a:rPr lang="en-US" altLang="ko-KR" sz="1600" b="1" dirty="0">
                <a:solidFill>
                  <a:srgbClr val="7030A0"/>
                </a:solidFill>
                <a:latin typeface="+mn-ea"/>
              </a:rPr>
              <a:t> </a:t>
            </a:r>
            <a:r>
              <a:rPr lang="en-US" altLang="ko-KR" sz="1600" dirty="0">
                <a:latin typeface="+mn-ea"/>
              </a:rPr>
              <a:t>as key trends in 2021</a:t>
            </a:r>
          </a:p>
        </p:txBody>
      </p:sp>
      <p:sp>
        <p:nvSpPr>
          <p:cNvPr id="10" name="TextBox 9"/>
          <p:cNvSpPr txBox="1"/>
          <p:nvPr/>
        </p:nvSpPr>
        <p:spPr>
          <a:xfrm>
            <a:off x="559313" y="2200097"/>
            <a:ext cx="8025374" cy="3605539"/>
          </a:xfrm>
          <a:prstGeom prst="rect">
            <a:avLst/>
          </a:prstGeom>
          <a:noFill/>
        </p:spPr>
        <p:txBody>
          <a:bodyPr wrap="square" rtlCol="0">
            <a:spAutoFit/>
          </a:bodyPr>
          <a:lstStyle/>
          <a:p>
            <a:pPr marL="212400" indent="-212400" algn="just">
              <a:lnSpc>
                <a:spcPct val="150000"/>
              </a:lnSpc>
              <a:buFontTx/>
              <a:buChar char="-"/>
            </a:pPr>
            <a:r>
              <a:rPr lang="en-US" altLang="ko-KR" sz="1400" b="1" dirty="0">
                <a:solidFill>
                  <a:srgbClr val="FF0000"/>
                </a:solidFill>
                <a:latin typeface="+mn-ea"/>
              </a:rPr>
              <a:t>People-centric</a:t>
            </a:r>
            <a:r>
              <a:rPr lang="en-US" altLang="ko-KR" sz="1400" dirty="0">
                <a:latin typeface="+mn-ea"/>
              </a:rPr>
              <a:t> </a:t>
            </a:r>
            <a:r>
              <a:rPr lang="en-US" altLang="ko-KR" sz="1400" b="1" dirty="0">
                <a:latin typeface="+mn-ea"/>
              </a:rPr>
              <a:t>Any technological development is ultimately made for humans</a:t>
            </a:r>
            <a:r>
              <a:rPr lang="en-US" altLang="ko-KR" sz="1400" dirty="0">
                <a:latin typeface="+mn-ea"/>
              </a:rPr>
              <a:t>. Putting humans at the center of technology strategy emphasizes the most important aspect of technology. In other words, it shows how technology affects consumers, employees, business partners, society, and other members.</a:t>
            </a:r>
          </a:p>
          <a:p>
            <a:pPr marL="212400" indent="-212400" algn="just">
              <a:lnSpc>
                <a:spcPct val="150000"/>
              </a:lnSpc>
              <a:buFontTx/>
              <a:buChar char="-"/>
            </a:pPr>
            <a:r>
              <a:rPr lang="en-US" altLang="ko-KR" sz="1400" b="1" dirty="0">
                <a:solidFill>
                  <a:srgbClr val="0000FF"/>
                </a:solidFill>
                <a:latin typeface="+mn-ea"/>
              </a:rPr>
              <a:t>Location Independence </a:t>
            </a:r>
            <a:r>
              <a:rPr lang="en-US" altLang="ko-KR" sz="1400" dirty="0">
                <a:latin typeface="+mn-ea"/>
              </a:rPr>
              <a:t>It refers to new technologies that will allow customers, employees, partners &amp; vendors to overcome physical distances and connect ecosystems. The concept of a company goes beyond offline and also exists online. In other words, </a:t>
            </a:r>
            <a:r>
              <a:rPr lang="en-US" altLang="ko-KR" sz="1400" b="1" dirty="0">
                <a:latin typeface="+mn-ea"/>
              </a:rPr>
              <a:t>it no longer consumes physical time to move</a:t>
            </a:r>
          </a:p>
          <a:p>
            <a:pPr marL="212400" indent="-212400" algn="just">
              <a:lnSpc>
                <a:spcPct val="150000"/>
              </a:lnSpc>
              <a:buFontTx/>
              <a:buChar char="-"/>
            </a:pPr>
            <a:r>
              <a:rPr lang="en-US" altLang="ko-KR" sz="1400" b="1" dirty="0">
                <a:solidFill>
                  <a:srgbClr val="7030A0"/>
                </a:solidFill>
                <a:latin typeface="+mn-ea"/>
              </a:rPr>
              <a:t>Resiliency Delivery </a:t>
            </a:r>
            <a:r>
              <a:rPr lang="en-US" altLang="ko-KR" sz="1400" dirty="0">
                <a:latin typeface="+mn-ea"/>
              </a:rPr>
              <a:t>It means that even if business is paralyzed in crisis situations such as economic downturn, natural disasters, or pandemics such as </a:t>
            </a:r>
            <a:r>
              <a:rPr lang="en-US" altLang="ko-KR" sz="1400" dirty="0" err="1">
                <a:latin typeface="+mn-ea"/>
              </a:rPr>
              <a:t>Covid</a:t>
            </a:r>
            <a:r>
              <a:rPr lang="en-US" altLang="ko-KR" sz="1400" dirty="0">
                <a:latin typeface="+mn-ea"/>
              </a:rPr>
              <a:t> 19, it can be restored/recovered through IT technology.</a:t>
            </a:r>
            <a:endParaRPr lang="en-US" altLang="ko-KR" sz="1400" b="1" dirty="0">
              <a:latin typeface="+mn-ea"/>
            </a:endParaRPr>
          </a:p>
        </p:txBody>
      </p:sp>
    </p:spTree>
    <p:extLst>
      <p:ext uri="{BB962C8B-B14F-4D97-AF65-F5344CB8AC3E}">
        <p14:creationId xmlns:p14="http://schemas.microsoft.com/office/powerpoint/2010/main" val="1207834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rgbClr val="7030A0"/>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96116" y="557934"/>
            <a:ext cx="9047884" cy="6385513"/>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prstClr val="white"/>
                </a:solidFill>
              </a:endParaRPr>
            </a:p>
          </p:txBody>
        </p:sp>
      </p:grpSp>
      <p:sp>
        <p:nvSpPr>
          <p:cNvPr id="9" name="직사각형 8"/>
          <p:cNvSpPr/>
          <p:nvPr/>
        </p:nvSpPr>
        <p:spPr>
          <a:xfrm>
            <a:off x="165111" y="84085"/>
            <a:ext cx="7574038" cy="415498"/>
          </a:xfrm>
          <a:prstGeom prst="rect">
            <a:avLst/>
          </a:prstGeom>
        </p:spPr>
        <p:txBody>
          <a:bodyPr wrap="square">
            <a:spAutoFit/>
          </a:bodyPr>
          <a:lstStyle/>
          <a:p>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1. Gartner Overview</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참고</a:t>
            </a:r>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2019 </a:t>
            </a:r>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sym typeface="Wingdings" panose="05000000000000000000" pitchFamily="2" charset="2"/>
              </a:rPr>
              <a:t> </a:t>
            </a:r>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2020)</a:t>
            </a:r>
            <a:endParaRPr lang="en-US" altLang="ko-KR" sz="27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endParaRPr>
          </a:p>
        </p:txBody>
      </p:sp>
      <p:sp>
        <p:nvSpPr>
          <p:cNvPr id="61" name="모서리가 둥근 직사각형 60"/>
          <p:cNvSpPr/>
          <p:nvPr/>
        </p:nvSpPr>
        <p:spPr>
          <a:xfrm>
            <a:off x="574551" y="1168952"/>
            <a:ext cx="2797521" cy="5086993"/>
          </a:xfrm>
          <a:prstGeom prst="roundRect">
            <a:avLst>
              <a:gd name="adj" fmla="val 8576"/>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모서리가 둥근 직사각형 1"/>
          <p:cNvSpPr/>
          <p:nvPr/>
        </p:nvSpPr>
        <p:spPr>
          <a:xfrm>
            <a:off x="1145575" y="970371"/>
            <a:ext cx="1681018" cy="397163"/>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2019</a:t>
            </a:r>
            <a:r>
              <a:rPr lang="ko-KR" altLang="en-US" dirty="0"/>
              <a:t>년</a:t>
            </a:r>
          </a:p>
        </p:txBody>
      </p:sp>
      <p:sp>
        <p:nvSpPr>
          <p:cNvPr id="3" name="직사각형 2"/>
          <p:cNvSpPr/>
          <p:nvPr/>
        </p:nvSpPr>
        <p:spPr>
          <a:xfrm>
            <a:off x="711493" y="1495285"/>
            <a:ext cx="2530764" cy="273473"/>
          </a:xfrm>
          <a:prstGeom prst="rect">
            <a:avLst/>
          </a:prstGeom>
          <a:solidFill>
            <a:schemeClr val="accent4">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rgbClr val="0000FF"/>
                </a:solidFill>
              </a:rPr>
              <a:t>Intelligent</a:t>
            </a:r>
            <a:endParaRPr lang="ko-KR" altLang="en-US" sz="1200" b="1" dirty="0">
              <a:solidFill>
                <a:srgbClr val="0000FF"/>
              </a:solidFill>
            </a:endParaRPr>
          </a:p>
        </p:txBody>
      </p:sp>
      <p:sp>
        <p:nvSpPr>
          <p:cNvPr id="34" name="직사각형 33"/>
          <p:cNvSpPr/>
          <p:nvPr/>
        </p:nvSpPr>
        <p:spPr>
          <a:xfrm>
            <a:off x="711493" y="1802575"/>
            <a:ext cx="2530764" cy="27347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a:solidFill>
                  <a:schemeClr val="tx1"/>
                </a:solidFill>
              </a:rPr>
              <a:t>Autonomous Things</a:t>
            </a:r>
            <a:endParaRPr lang="ko-KR" altLang="en-US" sz="1100" b="1" dirty="0">
              <a:solidFill>
                <a:schemeClr val="tx1"/>
              </a:solidFill>
            </a:endParaRPr>
          </a:p>
        </p:txBody>
      </p:sp>
      <p:sp>
        <p:nvSpPr>
          <p:cNvPr id="35" name="직사각형 34"/>
          <p:cNvSpPr/>
          <p:nvPr/>
        </p:nvSpPr>
        <p:spPr>
          <a:xfrm>
            <a:off x="711493" y="2109865"/>
            <a:ext cx="2530764" cy="273473"/>
          </a:xfrm>
          <a:prstGeom prst="rect">
            <a:avLst/>
          </a:prstGeom>
          <a:solidFill>
            <a:srgbClr val="2E6C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a:solidFill>
                  <a:schemeClr val="tx1"/>
                </a:solidFill>
              </a:rPr>
              <a:t>Augmented Analytics</a:t>
            </a:r>
            <a:endParaRPr lang="ko-KR" altLang="en-US" sz="1100" b="1" dirty="0">
              <a:solidFill>
                <a:schemeClr val="tx1"/>
              </a:solidFill>
            </a:endParaRPr>
          </a:p>
        </p:txBody>
      </p:sp>
      <p:sp>
        <p:nvSpPr>
          <p:cNvPr id="36" name="직사각형 35"/>
          <p:cNvSpPr/>
          <p:nvPr/>
        </p:nvSpPr>
        <p:spPr>
          <a:xfrm>
            <a:off x="711493" y="2417156"/>
            <a:ext cx="2530764" cy="273473"/>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a:solidFill>
                  <a:schemeClr val="tx1"/>
                </a:solidFill>
              </a:rPr>
              <a:t>AI-Driven Development</a:t>
            </a:r>
            <a:endParaRPr lang="ko-KR" altLang="en-US" sz="1100" b="1" dirty="0">
              <a:solidFill>
                <a:schemeClr val="tx1"/>
              </a:solidFill>
            </a:endParaRPr>
          </a:p>
        </p:txBody>
      </p:sp>
      <p:sp>
        <p:nvSpPr>
          <p:cNvPr id="50" name="직사각형 49"/>
          <p:cNvSpPr/>
          <p:nvPr/>
        </p:nvSpPr>
        <p:spPr>
          <a:xfrm>
            <a:off x="707930" y="2818380"/>
            <a:ext cx="2530764" cy="273473"/>
          </a:xfrm>
          <a:prstGeom prst="rect">
            <a:avLst/>
          </a:prstGeom>
          <a:solidFill>
            <a:schemeClr val="accent4">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rgbClr val="0000FF"/>
                </a:solidFill>
              </a:rPr>
              <a:t>Digital</a:t>
            </a:r>
            <a:endParaRPr lang="ko-KR" altLang="en-US" sz="1200" b="1" dirty="0">
              <a:solidFill>
                <a:srgbClr val="0000FF"/>
              </a:solidFill>
            </a:endParaRPr>
          </a:p>
        </p:txBody>
      </p:sp>
      <p:sp>
        <p:nvSpPr>
          <p:cNvPr id="51" name="직사각형 50"/>
          <p:cNvSpPr/>
          <p:nvPr/>
        </p:nvSpPr>
        <p:spPr>
          <a:xfrm>
            <a:off x="707929" y="3125670"/>
            <a:ext cx="2540001" cy="27347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a:solidFill>
                  <a:schemeClr val="tx1"/>
                </a:solidFill>
              </a:rPr>
              <a:t>Digital Twins</a:t>
            </a:r>
            <a:endParaRPr lang="ko-KR" altLang="en-US" sz="1100" b="1" dirty="0">
              <a:solidFill>
                <a:schemeClr val="tx1"/>
              </a:solidFill>
            </a:endParaRPr>
          </a:p>
        </p:txBody>
      </p:sp>
      <p:sp>
        <p:nvSpPr>
          <p:cNvPr id="52" name="직사각형 51"/>
          <p:cNvSpPr/>
          <p:nvPr/>
        </p:nvSpPr>
        <p:spPr>
          <a:xfrm>
            <a:off x="707930" y="3432960"/>
            <a:ext cx="2530764" cy="27347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a:solidFill>
                  <a:schemeClr val="tx1"/>
                </a:solidFill>
              </a:rPr>
              <a:t>Empowered Edge</a:t>
            </a:r>
            <a:endParaRPr lang="ko-KR" altLang="en-US" sz="1100" b="1" dirty="0">
              <a:solidFill>
                <a:schemeClr val="tx1"/>
              </a:solidFill>
            </a:endParaRPr>
          </a:p>
        </p:txBody>
      </p:sp>
      <p:sp>
        <p:nvSpPr>
          <p:cNvPr id="53" name="직사각형 52"/>
          <p:cNvSpPr/>
          <p:nvPr/>
        </p:nvSpPr>
        <p:spPr>
          <a:xfrm>
            <a:off x="707930" y="3740251"/>
            <a:ext cx="2530764" cy="273473"/>
          </a:xfrm>
          <a:prstGeom prst="rect">
            <a:avLst/>
          </a:prstGeom>
          <a:solidFill>
            <a:srgbClr val="2E6C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a:solidFill>
                  <a:schemeClr val="tx1"/>
                </a:solidFill>
              </a:rPr>
              <a:t>Immersive Experience</a:t>
            </a:r>
            <a:endParaRPr lang="ko-KR" altLang="en-US" sz="1100" b="1" dirty="0">
              <a:solidFill>
                <a:schemeClr val="tx1"/>
              </a:solidFill>
            </a:endParaRPr>
          </a:p>
        </p:txBody>
      </p:sp>
      <p:sp>
        <p:nvSpPr>
          <p:cNvPr id="54" name="직사각형 53"/>
          <p:cNvSpPr/>
          <p:nvPr/>
        </p:nvSpPr>
        <p:spPr>
          <a:xfrm>
            <a:off x="717167" y="4141475"/>
            <a:ext cx="2530764" cy="273473"/>
          </a:xfrm>
          <a:prstGeom prst="rect">
            <a:avLst/>
          </a:prstGeom>
          <a:solidFill>
            <a:schemeClr val="accent4">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rgbClr val="0000FF"/>
                </a:solidFill>
              </a:rPr>
              <a:t>Mesh</a:t>
            </a:r>
            <a:endParaRPr lang="ko-KR" altLang="en-US" sz="1200" b="1" dirty="0">
              <a:solidFill>
                <a:srgbClr val="0000FF"/>
              </a:solidFill>
            </a:endParaRPr>
          </a:p>
        </p:txBody>
      </p:sp>
      <p:sp>
        <p:nvSpPr>
          <p:cNvPr id="55" name="직사각형 54"/>
          <p:cNvSpPr/>
          <p:nvPr/>
        </p:nvSpPr>
        <p:spPr>
          <a:xfrm>
            <a:off x="717167" y="4448765"/>
            <a:ext cx="2530764" cy="273473"/>
          </a:xfrm>
          <a:prstGeom prst="rect">
            <a:avLst/>
          </a:prstGeom>
          <a:solidFill>
            <a:srgbClr val="2E6C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err="1">
                <a:solidFill>
                  <a:schemeClr val="tx1"/>
                </a:solidFill>
              </a:rPr>
              <a:t>Blockchain</a:t>
            </a:r>
            <a:endParaRPr lang="ko-KR" altLang="en-US" sz="1100" b="1" dirty="0">
              <a:solidFill>
                <a:schemeClr val="tx1"/>
              </a:solidFill>
            </a:endParaRPr>
          </a:p>
        </p:txBody>
      </p:sp>
      <p:sp>
        <p:nvSpPr>
          <p:cNvPr id="56" name="직사각형 55"/>
          <p:cNvSpPr/>
          <p:nvPr/>
        </p:nvSpPr>
        <p:spPr>
          <a:xfrm>
            <a:off x="717167" y="4756055"/>
            <a:ext cx="2530764" cy="273473"/>
          </a:xfrm>
          <a:prstGeom prst="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a:solidFill>
                  <a:schemeClr val="tx1"/>
                </a:solidFill>
              </a:rPr>
              <a:t>Smart Spaces</a:t>
            </a:r>
            <a:endParaRPr lang="ko-KR" altLang="en-US" sz="1100" b="1" dirty="0">
              <a:solidFill>
                <a:schemeClr val="tx1"/>
              </a:solidFill>
            </a:endParaRPr>
          </a:p>
        </p:txBody>
      </p:sp>
      <p:sp>
        <p:nvSpPr>
          <p:cNvPr id="58" name="직사각형 57"/>
          <p:cNvSpPr/>
          <p:nvPr/>
        </p:nvSpPr>
        <p:spPr>
          <a:xfrm>
            <a:off x="717167" y="5155592"/>
            <a:ext cx="2530764" cy="273473"/>
          </a:xfrm>
          <a:prstGeom prst="rect">
            <a:avLst/>
          </a:prstGeom>
          <a:solidFill>
            <a:schemeClr val="accent4">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rgbClr val="0000FF"/>
                </a:solidFill>
              </a:rPr>
              <a:t>All boundary</a:t>
            </a:r>
            <a:endParaRPr lang="ko-KR" altLang="en-US" sz="1200" b="1" dirty="0">
              <a:solidFill>
                <a:srgbClr val="0000FF"/>
              </a:solidFill>
            </a:endParaRPr>
          </a:p>
        </p:txBody>
      </p:sp>
      <p:sp>
        <p:nvSpPr>
          <p:cNvPr id="59" name="직사각형 58"/>
          <p:cNvSpPr/>
          <p:nvPr/>
        </p:nvSpPr>
        <p:spPr>
          <a:xfrm>
            <a:off x="717167" y="5462882"/>
            <a:ext cx="2530764" cy="273473"/>
          </a:xfrm>
          <a:prstGeom prst="rect">
            <a:avLst/>
          </a:prstGeom>
          <a:solidFill>
            <a:srgbClr val="2E6C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a:solidFill>
                  <a:schemeClr val="tx1"/>
                </a:solidFill>
              </a:rPr>
              <a:t>Digital Ethics and Privacy</a:t>
            </a:r>
            <a:endParaRPr lang="ko-KR" altLang="en-US" sz="1100" b="1" dirty="0">
              <a:solidFill>
                <a:schemeClr val="tx1"/>
              </a:solidFill>
            </a:endParaRPr>
          </a:p>
        </p:txBody>
      </p:sp>
      <p:sp>
        <p:nvSpPr>
          <p:cNvPr id="60" name="직사각형 59"/>
          <p:cNvSpPr/>
          <p:nvPr/>
        </p:nvSpPr>
        <p:spPr>
          <a:xfrm>
            <a:off x="717167" y="5770172"/>
            <a:ext cx="2530764" cy="27347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a:solidFill>
                  <a:schemeClr val="tx1"/>
                </a:solidFill>
              </a:rPr>
              <a:t>Quantum Computing</a:t>
            </a:r>
            <a:endParaRPr lang="ko-KR" altLang="en-US" sz="1100" b="1" dirty="0">
              <a:solidFill>
                <a:schemeClr val="tx1"/>
              </a:solidFill>
            </a:endParaRPr>
          </a:p>
        </p:txBody>
      </p:sp>
      <p:sp>
        <p:nvSpPr>
          <p:cNvPr id="62" name="모서리가 둥근 직사각형 61"/>
          <p:cNvSpPr/>
          <p:nvPr/>
        </p:nvSpPr>
        <p:spPr>
          <a:xfrm>
            <a:off x="5868788" y="1168952"/>
            <a:ext cx="2797521" cy="5086993"/>
          </a:xfrm>
          <a:prstGeom prst="roundRect">
            <a:avLst>
              <a:gd name="adj" fmla="val 8576"/>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모서리가 둥근 직사각형 62"/>
          <p:cNvSpPr/>
          <p:nvPr/>
        </p:nvSpPr>
        <p:spPr>
          <a:xfrm>
            <a:off x="6439812" y="970371"/>
            <a:ext cx="1681018" cy="39716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2020</a:t>
            </a:r>
            <a:r>
              <a:rPr lang="ko-KR" altLang="en-US" dirty="0"/>
              <a:t>년</a:t>
            </a:r>
          </a:p>
        </p:txBody>
      </p:sp>
      <p:sp>
        <p:nvSpPr>
          <p:cNvPr id="64" name="직사각형 63"/>
          <p:cNvSpPr/>
          <p:nvPr/>
        </p:nvSpPr>
        <p:spPr>
          <a:xfrm>
            <a:off x="6005730" y="1495285"/>
            <a:ext cx="2530764" cy="273473"/>
          </a:xfrm>
          <a:prstGeom prst="rect">
            <a:avLst/>
          </a:prstGeom>
          <a:solidFill>
            <a:schemeClr val="accent4">
              <a:lumMod val="20000"/>
              <a:lumOff val="80000"/>
            </a:schemeClr>
          </a:solidFill>
          <a:ln w="28575">
            <a:solidFill>
              <a:srgbClr val="C00000">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rgbClr val="0000FF"/>
                </a:solidFill>
              </a:rPr>
              <a:t>인간중심</a:t>
            </a:r>
            <a:r>
              <a:rPr lang="en-US" altLang="ko-KR" sz="1200" b="1" dirty="0">
                <a:solidFill>
                  <a:srgbClr val="0000FF"/>
                </a:solidFill>
              </a:rPr>
              <a:t>(People-centric)</a:t>
            </a:r>
            <a:endParaRPr lang="ko-KR" altLang="en-US" sz="1200" b="1" dirty="0">
              <a:solidFill>
                <a:srgbClr val="0000FF"/>
              </a:solidFill>
            </a:endParaRPr>
          </a:p>
        </p:txBody>
      </p:sp>
      <p:sp>
        <p:nvSpPr>
          <p:cNvPr id="65" name="직사각형 64"/>
          <p:cNvSpPr/>
          <p:nvPr/>
        </p:nvSpPr>
        <p:spPr>
          <a:xfrm>
            <a:off x="6005730" y="1802575"/>
            <a:ext cx="2530764" cy="372368"/>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err="1">
                <a:solidFill>
                  <a:schemeClr val="tx1"/>
                </a:solidFill>
              </a:rPr>
              <a:t>초자동화</a:t>
            </a:r>
            <a:endParaRPr lang="en-US" altLang="ko-KR" sz="1100" b="1" dirty="0">
              <a:solidFill>
                <a:schemeClr val="tx1"/>
              </a:solidFill>
            </a:endParaRPr>
          </a:p>
          <a:p>
            <a:pPr algn="ctr"/>
            <a:r>
              <a:rPr lang="en-US" altLang="ko-KR" sz="1100" b="1" dirty="0">
                <a:solidFill>
                  <a:schemeClr val="tx1"/>
                </a:solidFill>
              </a:rPr>
              <a:t>(</a:t>
            </a:r>
            <a:r>
              <a:rPr lang="en-US" altLang="ko-KR" sz="1100" b="1" dirty="0" err="1">
                <a:solidFill>
                  <a:schemeClr val="tx1"/>
                </a:solidFill>
              </a:rPr>
              <a:t>Hyperautomation</a:t>
            </a:r>
            <a:r>
              <a:rPr lang="en-US" altLang="ko-KR" sz="1100" b="1" dirty="0">
                <a:solidFill>
                  <a:schemeClr val="tx1"/>
                </a:solidFill>
              </a:rPr>
              <a:t>)</a:t>
            </a:r>
          </a:p>
        </p:txBody>
      </p:sp>
      <p:sp>
        <p:nvSpPr>
          <p:cNvPr id="66" name="직사각형 65"/>
          <p:cNvSpPr/>
          <p:nvPr/>
        </p:nvSpPr>
        <p:spPr>
          <a:xfrm>
            <a:off x="6005730" y="2211717"/>
            <a:ext cx="2530764" cy="372368"/>
          </a:xfrm>
          <a:prstGeom prst="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solidFill>
                  <a:schemeClr val="tx1"/>
                </a:solidFill>
              </a:rPr>
              <a:t>다중 경험</a:t>
            </a:r>
            <a:endParaRPr lang="en-US" altLang="ko-KR" sz="1100" b="1" dirty="0">
              <a:solidFill>
                <a:schemeClr val="tx1"/>
              </a:solidFill>
            </a:endParaRPr>
          </a:p>
          <a:p>
            <a:pPr algn="ctr"/>
            <a:r>
              <a:rPr lang="en-US" altLang="ko-KR" sz="1100" b="1" dirty="0">
                <a:solidFill>
                  <a:schemeClr val="tx1"/>
                </a:solidFill>
              </a:rPr>
              <a:t>(</a:t>
            </a:r>
            <a:r>
              <a:rPr lang="en-US" altLang="ko-KR" sz="1100" b="1" dirty="0" err="1">
                <a:solidFill>
                  <a:schemeClr val="tx1"/>
                </a:solidFill>
              </a:rPr>
              <a:t>Multiexperience</a:t>
            </a:r>
            <a:r>
              <a:rPr lang="en-US" altLang="ko-KR" sz="1100" b="1" dirty="0">
                <a:solidFill>
                  <a:schemeClr val="tx1"/>
                </a:solidFill>
              </a:rPr>
              <a:t>)</a:t>
            </a:r>
          </a:p>
        </p:txBody>
      </p:sp>
      <p:sp>
        <p:nvSpPr>
          <p:cNvPr id="67" name="직사각형 66"/>
          <p:cNvSpPr/>
          <p:nvPr/>
        </p:nvSpPr>
        <p:spPr>
          <a:xfrm>
            <a:off x="6005730" y="2620859"/>
            <a:ext cx="2530764" cy="372368"/>
          </a:xfrm>
          <a:prstGeom prst="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solidFill>
                  <a:schemeClr val="tx1"/>
                </a:solidFill>
              </a:rPr>
              <a:t>전문성의 민주화</a:t>
            </a:r>
            <a:endParaRPr lang="en-US" altLang="ko-KR" sz="1100" b="1" dirty="0">
              <a:solidFill>
                <a:schemeClr val="tx1"/>
              </a:solidFill>
            </a:endParaRPr>
          </a:p>
          <a:p>
            <a:pPr algn="ctr"/>
            <a:r>
              <a:rPr lang="en-US" altLang="ko-KR" sz="1100" b="1" dirty="0">
                <a:solidFill>
                  <a:schemeClr val="tx1"/>
                </a:solidFill>
              </a:rPr>
              <a:t>(Democratization of Expertise)</a:t>
            </a:r>
            <a:endParaRPr lang="ko-KR" altLang="en-US" sz="1100" b="1" dirty="0">
              <a:solidFill>
                <a:schemeClr val="tx1"/>
              </a:solidFill>
            </a:endParaRPr>
          </a:p>
        </p:txBody>
      </p:sp>
      <p:sp>
        <p:nvSpPr>
          <p:cNvPr id="78" name="직사각형 77"/>
          <p:cNvSpPr/>
          <p:nvPr/>
        </p:nvSpPr>
        <p:spPr>
          <a:xfrm>
            <a:off x="6005730" y="3030001"/>
            <a:ext cx="2530764" cy="372368"/>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solidFill>
                  <a:schemeClr val="tx1"/>
                </a:solidFill>
              </a:rPr>
              <a:t>인간 증강</a:t>
            </a:r>
            <a:endParaRPr lang="en-US" altLang="ko-KR" sz="1100" b="1" dirty="0">
              <a:solidFill>
                <a:schemeClr val="tx1"/>
              </a:solidFill>
            </a:endParaRPr>
          </a:p>
          <a:p>
            <a:pPr algn="ctr"/>
            <a:r>
              <a:rPr lang="en-US" altLang="ko-KR" sz="1100" b="1" dirty="0">
                <a:solidFill>
                  <a:schemeClr val="tx1"/>
                </a:solidFill>
              </a:rPr>
              <a:t>(Human Augmentation)</a:t>
            </a:r>
            <a:endParaRPr lang="ko-KR" altLang="en-US" sz="1100" b="1" dirty="0">
              <a:solidFill>
                <a:schemeClr val="tx1"/>
              </a:solidFill>
            </a:endParaRPr>
          </a:p>
        </p:txBody>
      </p:sp>
      <p:sp>
        <p:nvSpPr>
          <p:cNvPr id="79" name="직사각형 78"/>
          <p:cNvSpPr/>
          <p:nvPr/>
        </p:nvSpPr>
        <p:spPr>
          <a:xfrm>
            <a:off x="6005730" y="3439141"/>
            <a:ext cx="2530764" cy="372368"/>
          </a:xfrm>
          <a:prstGeom prst="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solidFill>
                  <a:schemeClr val="tx1"/>
                </a:solidFill>
              </a:rPr>
              <a:t>투명성 및 </a:t>
            </a:r>
            <a:r>
              <a:rPr lang="ko-KR" altLang="en-US" sz="1100" b="1" dirty="0" err="1">
                <a:solidFill>
                  <a:schemeClr val="tx1"/>
                </a:solidFill>
              </a:rPr>
              <a:t>추적성</a:t>
            </a:r>
            <a:endParaRPr lang="en-US" altLang="ko-KR" sz="1100" b="1" dirty="0">
              <a:solidFill>
                <a:schemeClr val="tx1"/>
              </a:solidFill>
            </a:endParaRPr>
          </a:p>
          <a:p>
            <a:pPr algn="ctr"/>
            <a:r>
              <a:rPr lang="en-US" altLang="ko-KR" sz="1100" b="1" dirty="0">
                <a:solidFill>
                  <a:schemeClr val="tx1"/>
                </a:solidFill>
              </a:rPr>
              <a:t>(Transparency and Traceability)</a:t>
            </a:r>
            <a:endParaRPr lang="ko-KR" altLang="en-US" sz="1100" b="1" dirty="0">
              <a:solidFill>
                <a:schemeClr val="tx1"/>
              </a:solidFill>
            </a:endParaRPr>
          </a:p>
        </p:txBody>
      </p:sp>
      <p:sp>
        <p:nvSpPr>
          <p:cNvPr id="86" name="직사각형 85"/>
          <p:cNvSpPr/>
          <p:nvPr/>
        </p:nvSpPr>
        <p:spPr>
          <a:xfrm>
            <a:off x="5996405" y="3868002"/>
            <a:ext cx="2530764" cy="273473"/>
          </a:xfrm>
          <a:prstGeom prst="rect">
            <a:avLst/>
          </a:prstGeom>
          <a:solidFill>
            <a:schemeClr val="accent4">
              <a:lumMod val="20000"/>
              <a:lumOff val="80000"/>
            </a:schemeClr>
          </a:solidFill>
          <a:ln w="28575">
            <a:solidFill>
              <a:srgbClr val="C00000">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rgbClr val="0000FF"/>
                </a:solidFill>
              </a:rPr>
              <a:t>스마트 공간</a:t>
            </a:r>
            <a:r>
              <a:rPr lang="en-US" altLang="ko-KR" sz="1200" b="1" dirty="0">
                <a:solidFill>
                  <a:srgbClr val="0000FF"/>
                </a:solidFill>
              </a:rPr>
              <a:t>(Smart spaces)</a:t>
            </a:r>
            <a:endParaRPr lang="ko-KR" altLang="en-US" sz="1200" b="1" dirty="0">
              <a:solidFill>
                <a:srgbClr val="0000FF"/>
              </a:solidFill>
            </a:endParaRPr>
          </a:p>
        </p:txBody>
      </p:sp>
      <p:sp>
        <p:nvSpPr>
          <p:cNvPr id="87" name="직사각형 86"/>
          <p:cNvSpPr/>
          <p:nvPr/>
        </p:nvSpPr>
        <p:spPr>
          <a:xfrm>
            <a:off x="5996405" y="4175292"/>
            <a:ext cx="2530764" cy="372368"/>
          </a:xfrm>
          <a:prstGeom prst="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solidFill>
                  <a:schemeClr val="tx1"/>
                </a:solidFill>
              </a:rPr>
              <a:t>자율권을 가진 </a:t>
            </a:r>
            <a:r>
              <a:rPr lang="ko-KR" altLang="en-US" sz="1100" b="1" dirty="0" err="1">
                <a:solidFill>
                  <a:schemeClr val="tx1"/>
                </a:solidFill>
              </a:rPr>
              <a:t>엣지</a:t>
            </a:r>
            <a:endParaRPr lang="en-US" altLang="ko-KR" sz="1100" b="1" dirty="0">
              <a:solidFill>
                <a:schemeClr val="tx1"/>
              </a:solidFill>
            </a:endParaRPr>
          </a:p>
          <a:p>
            <a:pPr algn="ctr"/>
            <a:r>
              <a:rPr lang="en-US" altLang="ko-KR" sz="1100" b="1" dirty="0">
                <a:solidFill>
                  <a:schemeClr val="tx1"/>
                </a:solidFill>
              </a:rPr>
              <a:t>(Empowered Edge)</a:t>
            </a:r>
            <a:endParaRPr lang="ko-KR" altLang="en-US" sz="1100" b="1" dirty="0">
              <a:solidFill>
                <a:schemeClr val="tx1"/>
              </a:solidFill>
            </a:endParaRPr>
          </a:p>
        </p:txBody>
      </p:sp>
      <p:sp>
        <p:nvSpPr>
          <p:cNvPr id="88" name="직사각형 87"/>
          <p:cNvSpPr/>
          <p:nvPr/>
        </p:nvSpPr>
        <p:spPr>
          <a:xfrm>
            <a:off x="5996405" y="4584434"/>
            <a:ext cx="2530764" cy="372368"/>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err="1">
                <a:solidFill>
                  <a:schemeClr val="tx1"/>
                </a:solidFill>
              </a:rPr>
              <a:t>분산형</a:t>
            </a:r>
            <a:r>
              <a:rPr lang="ko-KR" altLang="en-US" sz="1100" b="1" dirty="0">
                <a:solidFill>
                  <a:schemeClr val="tx1"/>
                </a:solidFill>
              </a:rPr>
              <a:t> </a:t>
            </a:r>
            <a:r>
              <a:rPr lang="ko-KR" altLang="en-US" sz="1100" b="1" dirty="0" err="1">
                <a:solidFill>
                  <a:schemeClr val="tx1"/>
                </a:solidFill>
              </a:rPr>
              <a:t>클라우드</a:t>
            </a:r>
            <a:endParaRPr lang="en-US" altLang="ko-KR" sz="1100" b="1" dirty="0">
              <a:solidFill>
                <a:schemeClr val="tx1"/>
              </a:solidFill>
            </a:endParaRPr>
          </a:p>
          <a:p>
            <a:pPr algn="ctr"/>
            <a:r>
              <a:rPr lang="en-US" altLang="ko-KR" sz="1100" b="1" dirty="0">
                <a:solidFill>
                  <a:schemeClr val="tx1"/>
                </a:solidFill>
              </a:rPr>
              <a:t>(Distributed Cloud)</a:t>
            </a:r>
            <a:endParaRPr lang="ko-KR" altLang="en-US" sz="1100" b="1" dirty="0">
              <a:solidFill>
                <a:schemeClr val="tx1"/>
              </a:solidFill>
            </a:endParaRPr>
          </a:p>
        </p:txBody>
      </p:sp>
      <p:sp>
        <p:nvSpPr>
          <p:cNvPr id="89" name="직사각형 88"/>
          <p:cNvSpPr/>
          <p:nvPr/>
        </p:nvSpPr>
        <p:spPr>
          <a:xfrm>
            <a:off x="5996405" y="4993576"/>
            <a:ext cx="2530764" cy="372368"/>
          </a:xfrm>
          <a:prstGeom prst="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err="1">
                <a:solidFill>
                  <a:schemeClr val="tx1"/>
                </a:solidFill>
              </a:rPr>
              <a:t>자율사물</a:t>
            </a:r>
            <a:endParaRPr lang="en-US" altLang="ko-KR" sz="1100" b="1" dirty="0">
              <a:solidFill>
                <a:schemeClr val="tx1"/>
              </a:solidFill>
            </a:endParaRPr>
          </a:p>
          <a:p>
            <a:pPr algn="ctr"/>
            <a:r>
              <a:rPr lang="en-US" altLang="ko-KR" sz="1100" b="1" dirty="0">
                <a:solidFill>
                  <a:schemeClr val="tx1"/>
                </a:solidFill>
              </a:rPr>
              <a:t>(Autonomous Things)</a:t>
            </a:r>
            <a:endParaRPr lang="ko-KR" altLang="en-US" sz="1100" b="1" dirty="0">
              <a:solidFill>
                <a:schemeClr val="tx1"/>
              </a:solidFill>
            </a:endParaRPr>
          </a:p>
        </p:txBody>
      </p:sp>
      <p:sp>
        <p:nvSpPr>
          <p:cNvPr id="90" name="직사각형 89"/>
          <p:cNvSpPr/>
          <p:nvPr/>
        </p:nvSpPr>
        <p:spPr>
          <a:xfrm>
            <a:off x="5996405" y="5402718"/>
            <a:ext cx="2530764" cy="372368"/>
          </a:xfrm>
          <a:prstGeom prst="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solidFill>
                  <a:schemeClr val="tx1"/>
                </a:solidFill>
              </a:rPr>
              <a:t>실용적 </a:t>
            </a:r>
            <a:r>
              <a:rPr lang="ko-KR" altLang="en-US" sz="1100" b="1" dirty="0" err="1">
                <a:solidFill>
                  <a:schemeClr val="tx1"/>
                </a:solidFill>
              </a:rPr>
              <a:t>블록체인</a:t>
            </a:r>
            <a:endParaRPr lang="en-US" altLang="ko-KR" sz="1100" b="1" dirty="0">
              <a:solidFill>
                <a:schemeClr val="tx1"/>
              </a:solidFill>
            </a:endParaRPr>
          </a:p>
          <a:p>
            <a:pPr algn="ctr"/>
            <a:r>
              <a:rPr lang="en-US" altLang="ko-KR" sz="1100" b="1" dirty="0">
                <a:solidFill>
                  <a:schemeClr val="tx1"/>
                </a:solidFill>
              </a:rPr>
              <a:t>(Practical </a:t>
            </a:r>
            <a:r>
              <a:rPr lang="en-US" altLang="ko-KR" sz="1100" b="1" dirty="0" err="1">
                <a:solidFill>
                  <a:schemeClr val="tx1"/>
                </a:solidFill>
              </a:rPr>
              <a:t>Blockchain</a:t>
            </a:r>
            <a:r>
              <a:rPr lang="en-US" altLang="ko-KR" sz="1100" b="1" dirty="0">
                <a:solidFill>
                  <a:schemeClr val="tx1"/>
                </a:solidFill>
              </a:rPr>
              <a:t>)</a:t>
            </a:r>
            <a:endParaRPr lang="ko-KR" altLang="en-US" sz="1100" b="1" dirty="0">
              <a:solidFill>
                <a:schemeClr val="tx1"/>
              </a:solidFill>
            </a:endParaRPr>
          </a:p>
        </p:txBody>
      </p:sp>
      <p:sp>
        <p:nvSpPr>
          <p:cNvPr id="91" name="직사각형 90"/>
          <p:cNvSpPr/>
          <p:nvPr/>
        </p:nvSpPr>
        <p:spPr>
          <a:xfrm>
            <a:off x="5996405" y="5811858"/>
            <a:ext cx="2530764" cy="372368"/>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b="1" dirty="0">
                <a:solidFill>
                  <a:schemeClr val="tx1"/>
                </a:solidFill>
              </a:rPr>
              <a:t>인공지능 보안</a:t>
            </a:r>
            <a:endParaRPr lang="en-US" altLang="ko-KR" sz="1100" b="1" dirty="0">
              <a:solidFill>
                <a:schemeClr val="tx1"/>
              </a:solidFill>
            </a:endParaRPr>
          </a:p>
          <a:p>
            <a:pPr algn="ctr"/>
            <a:r>
              <a:rPr lang="en-US" altLang="ko-KR" sz="1100" b="1" dirty="0">
                <a:solidFill>
                  <a:schemeClr val="tx1"/>
                </a:solidFill>
              </a:rPr>
              <a:t>(AI Security)</a:t>
            </a:r>
            <a:endParaRPr lang="ko-KR" altLang="en-US" sz="1100" b="1" dirty="0">
              <a:solidFill>
                <a:schemeClr val="tx1"/>
              </a:solidFill>
            </a:endParaRPr>
          </a:p>
        </p:txBody>
      </p:sp>
      <p:sp>
        <p:nvSpPr>
          <p:cNvPr id="115" name="모서리가 둥근 직사각형 114"/>
          <p:cNvSpPr/>
          <p:nvPr/>
        </p:nvSpPr>
        <p:spPr>
          <a:xfrm>
            <a:off x="5721784" y="4238666"/>
            <a:ext cx="534154" cy="22469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a:t>유지</a:t>
            </a:r>
          </a:p>
        </p:txBody>
      </p:sp>
      <p:sp>
        <p:nvSpPr>
          <p:cNvPr id="116" name="모서리가 둥근 직사각형 115"/>
          <p:cNvSpPr/>
          <p:nvPr/>
        </p:nvSpPr>
        <p:spPr>
          <a:xfrm>
            <a:off x="5721367" y="5069096"/>
            <a:ext cx="534154" cy="22469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a:t>유지</a:t>
            </a:r>
          </a:p>
        </p:txBody>
      </p:sp>
      <p:cxnSp>
        <p:nvCxnSpPr>
          <p:cNvPr id="125" name="꺾인 연결선 124"/>
          <p:cNvCxnSpPr>
            <a:stCxn id="52" idx="3"/>
            <a:endCxn id="115" idx="1"/>
          </p:cNvCxnSpPr>
          <p:nvPr/>
        </p:nvCxnSpPr>
        <p:spPr>
          <a:xfrm>
            <a:off x="3238694" y="3569697"/>
            <a:ext cx="2483090" cy="781315"/>
          </a:xfrm>
          <a:prstGeom prst="bentConnector3">
            <a:avLst>
              <a:gd name="adj1" fmla="val 11352"/>
            </a:avLst>
          </a:prstGeom>
          <a:ln w="1905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6" name="꺾인 연결선 125"/>
          <p:cNvCxnSpPr>
            <a:stCxn id="34" idx="3"/>
            <a:endCxn id="116" idx="1"/>
          </p:cNvCxnSpPr>
          <p:nvPr/>
        </p:nvCxnSpPr>
        <p:spPr>
          <a:xfrm>
            <a:off x="3242257" y="1939312"/>
            <a:ext cx="2479110" cy="3242130"/>
          </a:xfrm>
          <a:prstGeom prst="bentConnector3">
            <a:avLst>
              <a:gd name="adj1" fmla="val 19689"/>
            </a:avLst>
          </a:prstGeom>
          <a:ln w="1905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5" name="모서리가 둥근 직사각형 134"/>
          <p:cNvSpPr/>
          <p:nvPr/>
        </p:nvSpPr>
        <p:spPr>
          <a:xfrm>
            <a:off x="5721367" y="5476556"/>
            <a:ext cx="534154" cy="2246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a:t>변경</a:t>
            </a:r>
          </a:p>
        </p:txBody>
      </p:sp>
      <p:sp>
        <p:nvSpPr>
          <p:cNvPr id="136" name="모서리가 둥근 직사각형 135"/>
          <p:cNvSpPr/>
          <p:nvPr/>
        </p:nvSpPr>
        <p:spPr>
          <a:xfrm>
            <a:off x="5721367" y="3519416"/>
            <a:ext cx="534154" cy="2246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a:t>변경</a:t>
            </a:r>
          </a:p>
        </p:txBody>
      </p:sp>
      <p:cxnSp>
        <p:nvCxnSpPr>
          <p:cNvPr id="137" name="꺾인 연결선 136"/>
          <p:cNvCxnSpPr>
            <a:stCxn id="59" idx="3"/>
            <a:endCxn id="136" idx="1"/>
          </p:cNvCxnSpPr>
          <p:nvPr/>
        </p:nvCxnSpPr>
        <p:spPr>
          <a:xfrm flipV="1">
            <a:off x="3247931" y="3631762"/>
            <a:ext cx="2473436" cy="1967857"/>
          </a:xfrm>
          <a:prstGeom prst="bentConnector3">
            <a:avLst>
              <a:gd name="adj1" fmla="val 29137"/>
            </a:avLst>
          </a:prstGeom>
          <a:ln w="19050">
            <a:solidFill>
              <a:srgbClr val="2E6CA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2" name="꺾인 연결선 141"/>
          <p:cNvCxnSpPr>
            <a:stCxn id="55" idx="3"/>
            <a:endCxn id="135" idx="1"/>
          </p:cNvCxnSpPr>
          <p:nvPr/>
        </p:nvCxnSpPr>
        <p:spPr>
          <a:xfrm>
            <a:off x="3247931" y="4585502"/>
            <a:ext cx="2473436" cy="1003400"/>
          </a:xfrm>
          <a:prstGeom prst="bentConnector3">
            <a:avLst>
              <a:gd name="adj1" fmla="val 50000"/>
            </a:avLst>
          </a:prstGeom>
          <a:ln w="19050">
            <a:solidFill>
              <a:srgbClr val="2E6CA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5" name="모서리가 둥근 직사각형 144"/>
          <p:cNvSpPr/>
          <p:nvPr/>
        </p:nvSpPr>
        <p:spPr>
          <a:xfrm>
            <a:off x="5721367" y="2286117"/>
            <a:ext cx="534154" cy="2246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a:t>변경</a:t>
            </a:r>
          </a:p>
        </p:txBody>
      </p:sp>
      <p:cxnSp>
        <p:nvCxnSpPr>
          <p:cNvPr id="146" name="꺾인 연결선 145"/>
          <p:cNvCxnSpPr>
            <a:stCxn id="53" idx="3"/>
            <a:endCxn id="145" idx="1"/>
          </p:cNvCxnSpPr>
          <p:nvPr/>
        </p:nvCxnSpPr>
        <p:spPr>
          <a:xfrm flipV="1">
            <a:off x="3238694" y="2398463"/>
            <a:ext cx="2482673" cy="1478525"/>
          </a:xfrm>
          <a:prstGeom prst="bentConnector3">
            <a:avLst>
              <a:gd name="adj1" fmla="val 50000"/>
            </a:avLst>
          </a:prstGeom>
          <a:ln w="19050">
            <a:solidFill>
              <a:srgbClr val="2E6CA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9" name="모서리가 둥근 직사각형 148"/>
          <p:cNvSpPr/>
          <p:nvPr/>
        </p:nvSpPr>
        <p:spPr>
          <a:xfrm>
            <a:off x="5725615" y="3898920"/>
            <a:ext cx="534154" cy="22469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a:t>확대</a:t>
            </a:r>
          </a:p>
        </p:txBody>
      </p:sp>
      <p:cxnSp>
        <p:nvCxnSpPr>
          <p:cNvPr id="150" name="꺾인 연결선 149"/>
          <p:cNvCxnSpPr>
            <a:stCxn id="56" idx="3"/>
            <a:endCxn id="149" idx="1"/>
          </p:cNvCxnSpPr>
          <p:nvPr/>
        </p:nvCxnSpPr>
        <p:spPr>
          <a:xfrm flipV="1">
            <a:off x="3247931" y="4011266"/>
            <a:ext cx="2477684" cy="881526"/>
          </a:xfrm>
          <a:prstGeom prst="bentConnector3">
            <a:avLst>
              <a:gd name="adj1" fmla="val 59476"/>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4" name="모서리가 둥근 직사각형 153"/>
          <p:cNvSpPr/>
          <p:nvPr/>
        </p:nvSpPr>
        <p:spPr>
          <a:xfrm>
            <a:off x="2924750" y="5793623"/>
            <a:ext cx="534154" cy="22469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z="900" b="1" dirty="0"/>
              <a:t>없어짐</a:t>
            </a:r>
          </a:p>
        </p:txBody>
      </p:sp>
      <p:sp>
        <p:nvSpPr>
          <p:cNvPr id="156" name="모서리가 둥근 직사각형 155"/>
          <p:cNvSpPr/>
          <p:nvPr/>
        </p:nvSpPr>
        <p:spPr>
          <a:xfrm>
            <a:off x="5729328" y="2700744"/>
            <a:ext cx="534154" cy="2246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dirty="0"/>
              <a:t>변경</a:t>
            </a:r>
          </a:p>
        </p:txBody>
      </p:sp>
      <p:cxnSp>
        <p:nvCxnSpPr>
          <p:cNvPr id="157" name="꺾인 연결선 156"/>
          <p:cNvCxnSpPr>
            <a:stCxn id="35" idx="3"/>
            <a:endCxn id="156" idx="1"/>
          </p:cNvCxnSpPr>
          <p:nvPr/>
        </p:nvCxnSpPr>
        <p:spPr>
          <a:xfrm>
            <a:off x="3242257" y="2246602"/>
            <a:ext cx="2487071" cy="566488"/>
          </a:xfrm>
          <a:prstGeom prst="bentConnector3">
            <a:avLst>
              <a:gd name="adj1" fmla="val 28887"/>
            </a:avLst>
          </a:prstGeom>
          <a:ln w="19050">
            <a:solidFill>
              <a:srgbClr val="2E6CA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4" name="타원 173"/>
          <p:cNvSpPr/>
          <p:nvPr/>
        </p:nvSpPr>
        <p:spPr>
          <a:xfrm>
            <a:off x="5721367" y="3082991"/>
            <a:ext cx="516048" cy="2850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900" b="1" dirty="0"/>
              <a:t>NEW</a:t>
            </a:r>
            <a:endParaRPr lang="ko-KR" altLang="en-US" sz="900" b="1" dirty="0"/>
          </a:p>
        </p:txBody>
      </p:sp>
      <p:sp>
        <p:nvSpPr>
          <p:cNvPr id="175" name="타원 174"/>
          <p:cNvSpPr/>
          <p:nvPr/>
        </p:nvSpPr>
        <p:spPr>
          <a:xfrm>
            <a:off x="5729328" y="5862011"/>
            <a:ext cx="516048" cy="2850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900" b="1" dirty="0"/>
              <a:t>NEW</a:t>
            </a:r>
            <a:endParaRPr lang="ko-KR" altLang="en-US" sz="900" b="1" dirty="0"/>
          </a:p>
        </p:txBody>
      </p:sp>
      <p:sp>
        <p:nvSpPr>
          <p:cNvPr id="176" name="타원 175"/>
          <p:cNvSpPr/>
          <p:nvPr/>
        </p:nvSpPr>
        <p:spPr>
          <a:xfrm>
            <a:off x="5728905" y="1469868"/>
            <a:ext cx="516048" cy="2850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900" b="1" dirty="0"/>
              <a:t>NEW</a:t>
            </a:r>
            <a:endParaRPr lang="ko-KR" altLang="en-US" sz="900" b="1" dirty="0"/>
          </a:p>
        </p:txBody>
      </p:sp>
      <p:sp>
        <p:nvSpPr>
          <p:cNvPr id="178" name="TextBox 177"/>
          <p:cNvSpPr txBox="1"/>
          <p:nvPr/>
        </p:nvSpPr>
        <p:spPr>
          <a:xfrm>
            <a:off x="4363984" y="2060942"/>
            <a:ext cx="1358064" cy="338554"/>
          </a:xfrm>
          <a:prstGeom prst="rect">
            <a:avLst/>
          </a:prstGeom>
          <a:noFill/>
        </p:spPr>
        <p:txBody>
          <a:bodyPr wrap="none" rtlCol="0">
            <a:spAutoFit/>
          </a:bodyPr>
          <a:lstStyle/>
          <a:p>
            <a:pPr algn="ctr"/>
            <a:r>
              <a:rPr lang="ko-KR" altLang="en-US" sz="800" b="1" dirty="0">
                <a:latin typeface="+mj-ea"/>
                <a:ea typeface="+mj-ea"/>
              </a:rPr>
              <a:t>인식 및 상호 작용 모델의</a:t>
            </a:r>
            <a:endParaRPr lang="en-US" altLang="ko-KR" sz="800" b="1" dirty="0">
              <a:latin typeface="+mj-ea"/>
              <a:ea typeface="+mj-ea"/>
            </a:endParaRPr>
          </a:p>
          <a:p>
            <a:pPr algn="ctr"/>
            <a:r>
              <a:rPr lang="ko-KR" altLang="en-US" sz="800" b="1" dirty="0">
                <a:latin typeface="+mj-ea"/>
                <a:ea typeface="+mj-ea"/>
              </a:rPr>
              <a:t>다중화</a:t>
            </a:r>
            <a:r>
              <a:rPr lang="en-US" altLang="ko-KR" sz="800" b="1" dirty="0">
                <a:latin typeface="+mj-ea"/>
                <a:ea typeface="+mj-ea"/>
              </a:rPr>
              <a:t>(VR/AR/</a:t>
            </a:r>
            <a:r>
              <a:rPr lang="en-US" altLang="ko-KR" sz="800" b="1" dirty="0" err="1">
                <a:latin typeface="+mj-ea"/>
                <a:ea typeface="+mj-ea"/>
              </a:rPr>
              <a:t>MR</a:t>
            </a:r>
            <a:r>
              <a:rPr lang="en-US" altLang="ko-KR" sz="800" b="1" dirty="0">
                <a:latin typeface="+mj-ea"/>
                <a:ea typeface="+mj-ea"/>
              </a:rPr>
              <a:t>)</a:t>
            </a:r>
            <a:endParaRPr lang="ko-KR" altLang="en-US" sz="800" b="1" dirty="0">
              <a:latin typeface="+mj-ea"/>
              <a:ea typeface="+mj-ea"/>
            </a:endParaRPr>
          </a:p>
        </p:txBody>
      </p:sp>
      <p:sp>
        <p:nvSpPr>
          <p:cNvPr id="179" name="TextBox 178"/>
          <p:cNvSpPr txBox="1"/>
          <p:nvPr/>
        </p:nvSpPr>
        <p:spPr>
          <a:xfrm>
            <a:off x="4466650" y="2484523"/>
            <a:ext cx="1322798" cy="338554"/>
          </a:xfrm>
          <a:prstGeom prst="rect">
            <a:avLst/>
          </a:prstGeom>
          <a:noFill/>
        </p:spPr>
        <p:txBody>
          <a:bodyPr wrap="none" rtlCol="0">
            <a:spAutoFit/>
          </a:bodyPr>
          <a:lstStyle/>
          <a:p>
            <a:pPr algn="ctr"/>
            <a:r>
              <a:rPr lang="ko-KR" altLang="en-US" sz="800" b="1" dirty="0" err="1">
                <a:latin typeface="+mj-ea"/>
                <a:ea typeface="+mj-ea"/>
              </a:rPr>
              <a:t>증강분석</a:t>
            </a:r>
            <a:r>
              <a:rPr lang="ko-KR" altLang="en-US" sz="800" b="1" dirty="0">
                <a:latin typeface="+mj-ea"/>
                <a:ea typeface="+mj-ea"/>
              </a:rPr>
              <a:t> 플랫폼으로</a:t>
            </a:r>
            <a:endParaRPr lang="en-US" altLang="ko-KR" sz="800" b="1" dirty="0">
              <a:latin typeface="+mj-ea"/>
              <a:ea typeface="+mj-ea"/>
            </a:endParaRPr>
          </a:p>
          <a:p>
            <a:pPr algn="ctr"/>
            <a:r>
              <a:rPr lang="en-US" altLang="ko-KR" sz="800" b="1" dirty="0">
                <a:latin typeface="+mj-ea"/>
                <a:ea typeface="+mj-ea"/>
              </a:rPr>
              <a:t>AI </a:t>
            </a:r>
            <a:r>
              <a:rPr lang="ko-KR" altLang="en-US" sz="800" b="1" dirty="0">
                <a:latin typeface="+mj-ea"/>
                <a:ea typeface="+mj-ea"/>
              </a:rPr>
              <a:t>분석 전문성의 민주화</a:t>
            </a:r>
          </a:p>
        </p:txBody>
      </p:sp>
      <p:sp>
        <p:nvSpPr>
          <p:cNvPr id="180" name="TextBox 179"/>
          <p:cNvSpPr txBox="1"/>
          <p:nvPr/>
        </p:nvSpPr>
        <p:spPr>
          <a:xfrm>
            <a:off x="4516785" y="3170752"/>
            <a:ext cx="1181734" cy="461665"/>
          </a:xfrm>
          <a:prstGeom prst="rect">
            <a:avLst/>
          </a:prstGeom>
          <a:noFill/>
        </p:spPr>
        <p:txBody>
          <a:bodyPr wrap="none" rtlCol="0">
            <a:spAutoFit/>
          </a:bodyPr>
          <a:lstStyle/>
          <a:p>
            <a:pPr algn="ctr"/>
            <a:r>
              <a:rPr lang="ko-KR" altLang="en-US" sz="800" b="1" dirty="0">
                <a:latin typeface="+mn-ea"/>
              </a:rPr>
              <a:t>투명성과 </a:t>
            </a:r>
            <a:r>
              <a:rPr lang="ko-KR" altLang="en-US" sz="800" b="1" dirty="0" err="1">
                <a:latin typeface="+mn-ea"/>
              </a:rPr>
              <a:t>추적성은</a:t>
            </a:r>
            <a:endParaRPr lang="en-US" altLang="ko-KR" sz="800" b="1" dirty="0">
              <a:latin typeface="+mn-ea"/>
            </a:endParaRPr>
          </a:p>
          <a:p>
            <a:pPr algn="ctr"/>
            <a:r>
              <a:rPr lang="ko-KR" altLang="en-US" sz="800" b="1" dirty="0">
                <a:latin typeface="+mn-ea"/>
              </a:rPr>
              <a:t>디지털 윤리와 개인</a:t>
            </a:r>
            <a:endParaRPr lang="en-US" altLang="ko-KR" sz="800" b="1" dirty="0">
              <a:latin typeface="+mn-ea"/>
            </a:endParaRPr>
          </a:p>
          <a:p>
            <a:pPr algn="ctr"/>
            <a:r>
              <a:rPr lang="ko-KR" altLang="en-US" sz="800" b="1" dirty="0">
                <a:latin typeface="+mn-ea"/>
              </a:rPr>
              <a:t>정보보호 요구를 충족</a:t>
            </a:r>
          </a:p>
        </p:txBody>
      </p:sp>
      <p:sp>
        <p:nvSpPr>
          <p:cNvPr id="181" name="TextBox 180"/>
          <p:cNvSpPr txBox="1"/>
          <p:nvPr/>
        </p:nvSpPr>
        <p:spPr>
          <a:xfrm>
            <a:off x="4708809" y="3984051"/>
            <a:ext cx="902811" cy="369332"/>
          </a:xfrm>
          <a:prstGeom prst="rect">
            <a:avLst/>
          </a:prstGeom>
          <a:noFill/>
        </p:spPr>
        <p:txBody>
          <a:bodyPr wrap="none" rtlCol="0">
            <a:spAutoFit/>
          </a:bodyPr>
          <a:lstStyle/>
          <a:p>
            <a:pPr algn="ctr"/>
            <a:r>
              <a:rPr lang="ko-KR" altLang="en-US" sz="900" b="1" dirty="0">
                <a:solidFill>
                  <a:srgbClr val="FF0000"/>
                </a:solidFill>
              </a:rPr>
              <a:t>스마트 공간의</a:t>
            </a:r>
            <a:endParaRPr lang="en-US" altLang="ko-KR" sz="900" b="1" dirty="0">
              <a:solidFill>
                <a:srgbClr val="FF0000"/>
              </a:solidFill>
            </a:endParaRPr>
          </a:p>
          <a:p>
            <a:pPr algn="ctr"/>
            <a:r>
              <a:rPr lang="ko-KR" altLang="en-US" sz="900" b="1" dirty="0">
                <a:solidFill>
                  <a:srgbClr val="FF0000"/>
                </a:solidFill>
              </a:rPr>
              <a:t>중요성 확대</a:t>
            </a:r>
          </a:p>
        </p:txBody>
      </p:sp>
      <p:sp>
        <p:nvSpPr>
          <p:cNvPr id="183" name="TextBox 182"/>
          <p:cNvSpPr txBox="1"/>
          <p:nvPr/>
        </p:nvSpPr>
        <p:spPr>
          <a:xfrm>
            <a:off x="4141211" y="5574374"/>
            <a:ext cx="1649811" cy="369332"/>
          </a:xfrm>
          <a:prstGeom prst="rect">
            <a:avLst/>
          </a:prstGeom>
          <a:noFill/>
        </p:spPr>
        <p:txBody>
          <a:bodyPr wrap="none" rtlCol="0">
            <a:spAutoFit/>
          </a:bodyPr>
          <a:lstStyle/>
          <a:p>
            <a:pPr algn="ctr"/>
            <a:r>
              <a:rPr lang="ko-KR" altLang="en-US" sz="900" b="1" dirty="0" err="1">
                <a:latin typeface="+mn-ea"/>
              </a:rPr>
              <a:t>블록체인</a:t>
            </a:r>
            <a:r>
              <a:rPr lang="ko-KR" altLang="en-US" sz="900" b="1" dirty="0">
                <a:latin typeface="+mn-ea"/>
              </a:rPr>
              <a:t> 개념을</a:t>
            </a:r>
            <a:endParaRPr lang="en-US" altLang="ko-KR" sz="900" b="1" dirty="0">
              <a:latin typeface="+mn-ea"/>
            </a:endParaRPr>
          </a:p>
          <a:p>
            <a:pPr algn="ctr"/>
            <a:r>
              <a:rPr lang="ko-KR" altLang="en-US" sz="900" b="1" dirty="0">
                <a:latin typeface="+mn-ea"/>
              </a:rPr>
              <a:t>실용적으로 활용하는 단계로</a:t>
            </a:r>
            <a:endParaRPr lang="ko-KR" altLang="en-US" sz="900" b="1" dirty="0"/>
          </a:p>
        </p:txBody>
      </p:sp>
      <p:sp>
        <p:nvSpPr>
          <p:cNvPr id="184" name="타원 183"/>
          <p:cNvSpPr/>
          <p:nvPr/>
        </p:nvSpPr>
        <p:spPr>
          <a:xfrm>
            <a:off x="5728905" y="1840391"/>
            <a:ext cx="516048" cy="2850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900" b="1" dirty="0"/>
              <a:t>NEW</a:t>
            </a:r>
            <a:endParaRPr lang="ko-KR" altLang="en-US" sz="900" b="1" dirty="0"/>
          </a:p>
        </p:txBody>
      </p:sp>
      <p:sp>
        <p:nvSpPr>
          <p:cNvPr id="68" name="타원 67"/>
          <p:cNvSpPr/>
          <p:nvPr/>
        </p:nvSpPr>
        <p:spPr>
          <a:xfrm>
            <a:off x="5676490" y="4632838"/>
            <a:ext cx="516048" cy="2850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900" b="1" dirty="0"/>
              <a:t>NEW</a:t>
            </a:r>
            <a:endParaRPr lang="ko-KR" altLang="en-US" sz="900" b="1" dirty="0"/>
          </a:p>
        </p:txBody>
      </p:sp>
      <p:cxnSp>
        <p:nvCxnSpPr>
          <p:cNvPr id="23" name="꺾인 연결선 22"/>
          <p:cNvCxnSpPr>
            <a:stCxn id="51" idx="3"/>
            <a:endCxn id="184" idx="2"/>
          </p:cNvCxnSpPr>
          <p:nvPr/>
        </p:nvCxnSpPr>
        <p:spPr>
          <a:xfrm flipV="1">
            <a:off x="3247930" y="1982936"/>
            <a:ext cx="2480975" cy="12794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꺾인 연결선 15"/>
          <p:cNvCxnSpPr>
            <a:stCxn id="36" idx="3"/>
          </p:cNvCxnSpPr>
          <p:nvPr/>
        </p:nvCxnSpPr>
        <p:spPr>
          <a:xfrm>
            <a:off x="3242257" y="2553893"/>
            <a:ext cx="2763473" cy="371543"/>
          </a:xfrm>
          <a:prstGeom prst="bentConnector3">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089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43000">
              <a:srgbClr val="7030A0"/>
            </a:gs>
            <a:gs pos="100000">
              <a:srgbClr val="29A2B7"/>
            </a:gs>
          </a:gsLst>
          <a:lin ang="2700000" scaled="1"/>
          <a:tileRect/>
        </a:gradFill>
        <a:effectLst/>
      </p:bgPr>
    </p:bg>
    <p:spTree>
      <p:nvGrpSpPr>
        <p:cNvPr id="1" name=""/>
        <p:cNvGrpSpPr/>
        <p:nvPr/>
      </p:nvGrpSpPr>
      <p:grpSpPr>
        <a:xfrm>
          <a:off x="0" y="0"/>
          <a:ext cx="0" cy="0"/>
          <a:chOff x="0" y="0"/>
          <a:chExt cx="0" cy="0"/>
        </a:xfrm>
      </p:grpSpPr>
      <p:sp>
        <p:nvSpPr>
          <p:cNvPr id="9" name="직사각형 8"/>
          <p:cNvSpPr/>
          <p:nvPr/>
        </p:nvSpPr>
        <p:spPr>
          <a:xfrm>
            <a:off x="134687" y="314743"/>
            <a:ext cx="7532205" cy="415498"/>
          </a:xfrm>
          <a:prstGeom prst="rect">
            <a:avLst/>
          </a:prstGeom>
        </p:spPr>
        <p:txBody>
          <a:bodyPr wrap="square">
            <a:spAutoFit/>
          </a:bodyPr>
          <a:lstStyle/>
          <a:p>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2. Gartner key Strategic Technology (2019 ~ 2021)</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endParaRPr lang="en-US" altLang="ko-KR" sz="27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endParaRPr>
          </a:p>
        </p:txBody>
      </p:sp>
      <p:graphicFrame>
        <p:nvGraphicFramePr>
          <p:cNvPr id="4" name="표 3"/>
          <p:cNvGraphicFramePr>
            <a:graphicFrameLocks noGrp="1"/>
          </p:cNvGraphicFramePr>
          <p:nvPr>
            <p:extLst>
              <p:ext uri="{D42A27DB-BD31-4B8C-83A1-F6EECF244321}">
                <p14:modId xmlns:p14="http://schemas.microsoft.com/office/powerpoint/2010/main" val="4057795341"/>
              </p:ext>
            </p:extLst>
          </p:nvPr>
        </p:nvGraphicFramePr>
        <p:xfrm>
          <a:off x="134687" y="929085"/>
          <a:ext cx="2922879" cy="5622067"/>
        </p:xfrm>
        <a:graphic>
          <a:graphicData uri="http://schemas.openxmlformats.org/drawingml/2006/table">
            <a:tbl>
              <a:tblPr firstRow="1" bandRow="1">
                <a:tableStyleId>{5C22544A-7EE6-4342-B048-85BDC9FD1C3A}</a:tableStyleId>
              </a:tblPr>
              <a:tblGrid>
                <a:gridCol w="912717">
                  <a:extLst>
                    <a:ext uri="{9D8B030D-6E8A-4147-A177-3AD203B41FA5}">
                      <a16:colId xmlns:a16="http://schemas.microsoft.com/office/drawing/2014/main" val="3814128719"/>
                    </a:ext>
                  </a:extLst>
                </a:gridCol>
                <a:gridCol w="2010162">
                  <a:extLst>
                    <a:ext uri="{9D8B030D-6E8A-4147-A177-3AD203B41FA5}">
                      <a16:colId xmlns:a16="http://schemas.microsoft.com/office/drawing/2014/main" val="1904585231"/>
                    </a:ext>
                  </a:extLst>
                </a:gridCol>
              </a:tblGrid>
              <a:tr h="477621">
                <a:tc gridSpan="2">
                  <a:txBody>
                    <a:bodyPr/>
                    <a:lstStyle/>
                    <a:p>
                      <a:pPr algn="ctr" latinLnBrk="1"/>
                      <a:r>
                        <a:rPr lang="en-US" altLang="ko-KR" sz="1600" dirty="0">
                          <a:latin typeface="+mn-ea"/>
                          <a:ea typeface="+mn-ea"/>
                        </a:rPr>
                        <a:t>2019</a:t>
                      </a:r>
                      <a:endParaRPr lang="ko-KR" altLang="en-US" sz="1600" dirty="0">
                        <a:latin typeface="+mn-ea"/>
                        <a:ea typeface="+mn-ea"/>
                      </a:endParaRPr>
                    </a:p>
                  </a:txBody>
                  <a:tcPr/>
                </a:tc>
                <a:tc hMerge="1">
                  <a:txBody>
                    <a:bodyPr/>
                    <a:lstStyle/>
                    <a:p>
                      <a:pPr latinLnBrk="1"/>
                      <a:endParaRPr lang="ko-KR" altLang="en-US" dirty="0"/>
                    </a:p>
                  </a:txBody>
                  <a:tcPr/>
                </a:tc>
                <a:extLst>
                  <a:ext uri="{0D108BD9-81ED-4DB2-BD59-A6C34878D82A}">
                    <a16:rowId xmlns:a16="http://schemas.microsoft.com/office/drawing/2014/main" val="518946849"/>
                  </a:ext>
                </a:extLst>
              </a:tr>
              <a:tr h="502789">
                <a:tc>
                  <a:txBody>
                    <a:bodyPr/>
                    <a:lstStyle/>
                    <a:p>
                      <a:pPr algn="ctr" latinLnBrk="1"/>
                      <a:r>
                        <a:rPr lang="en-US" altLang="ko-KR" sz="1200" dirty="0">
                          <a:solidFill>
                            <a:srgbClr val="0000FF"/>
                          </a:solidFill>
                          <a:latin typeface="+mn-ea"/>
                          <a:ea typeface="+mn-ea"/>
                        </a:rPr>
                        <a:t>Key Trend</a:t>
                      </a:r>
                      <a:endParaRPr lang="ko-KR" altLang="en-US" sz="1200" dirty="0">
                        <a:solidFill>
                          <a:srgbClr val="0000FF"/>
                        </a:solidFill>
                        <a:latin typeface="+mn-ea"/>
                        <a:ea typeface="+mn-ea"/>
                      </a:endParaRPr>
                    </a:p>
                  </a:txBody>
                  <a:tcPr>
                    <a:solidFill>
                      <a:schemeClr val="accent4">
                        <a:lumMod val="60000"/>
                        <a:lumOff val="40000"/>
                      </a:schemeClr>
                    </a:solidFill>
                  </a:tcPr>
                </a:tc>
                <a:tc>
                  <a:txBody>
                    <a:bodyPr/>
                    <a:lstStyle/>
                    <a:p>
                      <a:pPr algn="ctr" latinLnBrk="1"/>
                      <a:r>
                        <a:rPr lang="en-US" altLang="ko-KR" sz="1200" dirty="0">
                          <a:solidFill>
                            <a:srgbClr val="0000FF"/>
                          </a:solidFill>
                          <a:latin typeface="+mn-ea"/>
                          <a:ea typeface="+mn-ea"/>
                        </a:rPr>
                        <a:t>Strategic Technologies</a:t>
                      </a:r>
                      <a:endParaRPr lang="ko-KR" altLang="en-US" sz="1200" dirty="0">
                        <a:solidFill>
                          <a:srgbClr val="0000FF"/>
                        </a:solidFill>
                        <a:latin typeface="+mn-ea"/>
                        <a:ea typeface="+mn-ea"/>
                      </a:endParaRPr>
                    </a:p>
                  </a:txBody>
                  <a:tcPr>
                    <a:solidFill>
                      <a:schemeClr val="accent4">
                        <a:lumMod val="60000"/>
                        <a:lumOff val="40000"/>
                      </a:schemeClr>
                    </a:solidFill>
                  </a:tcPr>
                </a:tc>
                <a:extLst>
                  <a:ext uri="{0D108BD9-81ED-4DB2-BD59-A6C34878D82A}">
                    <a16:rowId xmlns:a16="http://schemas.microsoft.com/office/drawing/2014/main" val="1109380885"/>
                  </a:ext>
                </a:extLst>
              </a:tr>
              <a:tr h="352371">
                <a:tc rowSpan="3">
                  <a:txBody>
                    <a:bodyPr/>
                    <a:lstStyle/>
                    <a:p>
                      <a:pPr algn="ctr" latinLnBrk="1"/>
                      <a:endParaRPr lang="en-US" altLang="ko-KR" sz="1200" dirty="0">
                        <a:latin typeface="+mn-ea"/>
                        <a:ea typeface="+mn-ea"/>
                      </a:endParaRPr>
                    </a:p>
                    <a:p>
                      <a:pPr algn="ctr" latinLnBrk="1"/>
                      <a:r>
                        <a:rPr lang="en-US" altLang="ko-KR" sz="1100" dirty="0">
                          <a:latin typeface="+mn-ea"/>
                          <a:ea typeface="+mn-ea"/>
                        </a:rPr>
                        <a:t>Intelligent</a:t>
                      </a:r>
                      <a:endParaRPr lang="ko-KR" altLang="en-US" sz="1100" dirty="0">
                        <a:latin typeface="+mn-ea"/>
                        <a:ea typeface="+mn-ea"/>
                      </a:endParaRPr>
                    </a:p>
                  </a:txBody>
                  <a:tcPr>
                    <a:solidFill>
                      <a:schemeClr val="accent1">
                        <a:lumMod val="40000"/>
                        <a:lumOff val="60000"/>
                      </a:schemeClr>
                    </a:solidFill>
                  </a:tcPr>
                </a:tc>
                <a:tc>
                  <a:txBody>
                    <a:bodyPr/>
                    <a:lstStyle/>
                    <a:p>
                      <a:pPr algn="ctr" latinLnBrk="1"/>
                      <a:r>
                        <a:rPr lang="en-US" altLang="ko-KR" sz="1200" dirty="0">
                          <a:latin typeface="+mn-ea"/>
                          <a:ea typeface="+mn-ea"/>
                        </a:rPr>
                        <a:t>(1) Autonomous things</a:t>
                      </a:r>
                      <a:endParaRPr lang="ko-KR" altLang="en-US" sz="1200" dirty="0">
                        <a:latin typeface="+mn-ea"/>
                        <a:ea typeface="+mn-ea"/>
                      </a:endParaRPr>
                    </a:p>
                  </a:txBody>
                  <a:tcPr>
                    <a:solidFill>
                      <a:schemeClr val="accent1">
                        <a:lumMod val="40000"/>
                        <a:lumOff val="60000"/>
                      </a:schemeClr>
                    </a:solidFill>
                  </a:tcPr>
                </a:tc>
                <a:extLst>
                  <a:ext uri="{0D108BD9-81ED-4DB2-BD59-A6C34878D82A}">
                    <a16:rowId xmlns:a16="http://schemas.microsoft.com/office/drawing/2014/main" val="4252330811"/>
                  </a:ext>
                </a:extLst>
              </a:tr>
              <a:tr h="352371">
                <a:tc vMerge="1">
                  <a:txBody>
                    <a:bodyPr/>
                    <a:lstStyle/>
                    <a:p>
                      <a:pPr latinLnBrk="1"/>
                      <a:endParaRPr lang="ko-KR" altLang="en-US"/>
                    </a:p>
                  </a:txBody>
                  <a:tcPr/>
                </a:tc>
                <a:tc>
                  <a:txBody>
                    <a:bodyPr/>
                    <a:lstStyle/>
                    <a:p>
                      <a:pPr algn="ctr" latinLnBrk="1"/>
                      <a:r>
                        <a:rPr lang="en-US" altLang="ko-KR" sz="1200" dirty="0">
                          <a:latin typeface="+mn-ea"/>
                          <a:ea typeface="+mn-ea"/>
                        </a:rPr>
                        <a:t>(2) Augmented</a:t>
                      </a:r>
                      <a:r>
                        <a:rPr lang="en-US" altLang="ko-KR" sz="1200" baseline="0" dirty="0">
                          <a:latin typeface="+mn-ea"/>
                          <a:ea typeface="+mn-ea"/>
                        </a:rPr>
                        <a:t> Analytics</a:t>
                      </a:r>
                      <a:endParaRPr lang="ko-KR" altLang="en-US" sz="1200" dirty="0">
                        <a:latin typeface="+mn-ea"/>
                        <a:ea typeface="+mn-ea"/>
                      </a:endParaRPr>
                    </a:p>
                  </a:txBody>
                  <a:tcPr>
                    <a:solidFill>
                      <a:schemeClr val="accent1">
                        <a:lumMod val="40000"/>
                        <a:lumOff val="60000"/>
                      </a:schemeClr>
                    </a:solidFill>
                  </a:tcPr>
                </a:tc>
                <a:extLst>
                  <a:ext uri="{0D108BD9-81ED-4DB2-BD59-A6C34878D82A}">
                    <a16:rowId xmlns:a16="http://schemas.microsoft.com/office/drawing/2014/main" val="822408531"/>
                  </a:ext>
                </a:extLst>
              </a:tr>
              <a:tr h="449308">
                <a:tc vMerge="1">
                  <a:txBody>
                    <a:bodyPr/>
                    <a:lstStyle/>
                    <a:p>
                      <a:pPr latinLnBrk="1"/>
                      <a:endParaRPr lang="ko-KR" altLang="en-US"/>
                    </a:p>
                  </a:txBody>
                  <a:tcPr/>
                </a:tc>
                <a:tc>
                  <a:txBody>
                    <a:bodyPr/>
                    <a:lstStyle/>
                    <a:p>
                      <a:pPr algn="ctr" latinLnBrk="1"/>
                      <a:r>
                        <a:rPr lang="en-US" altLang="ko-KR" sz="1200" dirty="0">
                          <a:latin typeface="+mn-ea"/>
                          <a:ea typeface="+mn-ea"/>
                        </a:rPr>
                        <a:t>(3) AI Driven Development</a:t>
                      </a:r>
                      <a:endParaRPr lang="ko-KR" altLang="en-US" sz="1200" dirty="0">
                        <a:latin typeface="+mn-ea"/>
                        <a:ea typeface="+mn-ea"/>
                      </a:endParaRPr>
                    </a:p>
                  </a:txBody>
                  <a:tcPr>
                    <a:solidFill>
                      <a:schemeClr val="accent1">
                        <a:lumMod val="40000"/>
                        <a:lumOff val="60000"/>
                      </a:schemeClr>
                    </a:solidFill>
                  </a:tcPr>
                </a:tc>
                <a:extLst>
                  <a:ext uri="{0D108BD9-81ED-4DB2-BD59-A6C34878D82A}">
                    <a16:rowId xmlns:a16="http://schemas.microsoft.com/office/drawing/2014/main" val="250194961"/>
                  </a:ext>
                </a:extLst>
              </a:tr>
              <a:tr h="352371">
                <a:tc rowSpan="3">
                  <a:txBody>
                    <a:bodyPr/>
                    <a:lstStyle/>
                    <a:p>
                      <a:pPr algn="ctr" latinLnBrk="1"/>
                      <a:endParaRPr lang="en-US" altLang="ko-KR" sz="1200" dirty="0">
                        <a:latin typeface="+mn-ea"/>
                        <a:ea typeface="+mn-ea"/>
                      </a:endParaRPr>
                    </a:p>
                    <a:p>
                      <a:pPr algn="ctr" latinLnBrk="1"/>
                      <a:r>
                        <a:rPr lang="en-US" altLang="ko-KR" sz="1200" dirty="0">
                          <a:latin typeface="+mn-ea"/>
                          <a:ea typeface="+mn-ea"/>
                        </a:rPr>
                        <a:t>Digital</a:t>
                      </a:r>
                      <a:endParaRPr lang="ko-KR" altLang="en-US" sz="1200" dirty="0">
                        <a:latin typeface="+mn-ea"/>
                        <a:ea typeface="+mn-ea"/>
                      </a:endParaRPr>
                    </a:p>
                  </a:txBody>
                  <a:tcPr>
                    <a:solidFill>
                      <a:schemeClr val="accent6">
                        <a:lumMod val="40000"/>
                        <a:lumOff val="60000"/>
                      </a:schemeClr>
                    </a:solidFill>
                  </a:tcPr>
                </a:tc>
                <a:tc>
                  <a:txBody>
                    <a:bodyPr/>
                    <a:lstStyle/>
                    <a:p>
                      <a:pPr algn="ctr" latinLnBrk="1"/>
                      <a:r>
                        <a:rPr lang="en-US" altLang="ko-KR" sz="1200" dirty="0">
                          <a:latin typeface="+mn-ea"/>
                          <a:ea typeface="+mn-ea"/>
                        </a:rPr>
                        <a:t>(4) Digital Twin</a:t>
                      </a:r>
                      <a:endParaRPr lang="ko-KR" altLang="en-US" sz="1200" dirty="0">
                        <a:latin typeface="+mn-ea"/>
                        <a:ea typeface="+mn-ea"/>
                      </a:endParaRPr>
                    </a:p>
                  </a:txBody>
                  <a:tcPr>
                    <a:solidFill>
                      <a:schemeClr val="accent6">
                        <a:lumMod val="40000"/>
                        <a:lumOff val="60000"/>
                      </a:schemeClr>
                    </a:solidFill>
                  </a:tcPr>
                </a:tc>
                <a:extLst>
                  <a:ext uri="{0D108BD9-81ED-4DB2-BD59-A6C34878D82A}">
                    <a16:rowId xmlns:a16="http://schemas.microsoft.com/office/drawing/2014/main" val="1252739632"/>
                  </a:ext>
                </a:extLst>
              </a:tr>
              <a:tr h="352371">
                <a:tc vMerge="1">
                  <a:txBody>
                    <a:bodyPr/>
                    <a:lstStyle/>
                    <a:p>
                      <a:pPr latinLnBrk="1"/>
                      <a:endParaRPr lang="ko-KR" altLang="en-US"/>
                    </a:p>
                  </a:txBody>
                  <a:tcPr/>
                </a:tc>
                <a:tc>
                  <a:txBody>
                    <a:bodyPr/>
                    <a:lstStyle/>
                    <a:p>
                      <a:pPr algn="ctr" latinLnBrk="1"/>
                      <a:r>
                        <a:rPr lang="en-US" altLang="ko-KR" sz="1200" dirty="0">
                          <a:latin typeface="+mn-ea"/>
                          <a:ea typeface="+mn-ea"/>
                        </a:rPr>
                        <a:t>(5) Empowered Edge</a:t>
                      </a:r>
                      <a:endParaRPr lang="ko-KR" altLang="en-US" sz="1200" dirty="0">
                        <a:latin typeface="+mn-ea"/>
                        <a:ea typeface="+mn-ea"/>
                      </a:endParaRPr>
                    </a:p>
                  </a:txBody>
                  <a:tcPr>
                    <a:solidFill>
                      <a:schemeClr val="accent6">
                        <a:lumMod val="40000"/>
                        <a:lumOff val="60000"/>
                      </a:schemeClr>
                    </a:solidFill>
                  </a:tcPr>
                </a:tc>
                <a:extLst>
                  <a:ext uri="{0D108BD9-81ED-4DB2-BD59-A6C34878D82A}">
                    <a16:rowId xmlns:a16="http://schemas.microsoft.com/office/drawing/2014/main" val="2899615600"/>
                  </a:ext>
                </a:extLst>
              </a:tr>
              <a:tr h="352371">
                <a:tc vMerge="1">
                  <a:txBody>
                    <a:bodyPr/>
                    <a:lstStyle/>
                    <a:p>
                      <a:pPr latinLnBrk="1"/>
                      <a:endParaRPr lang="ko-KR" altLang="en-US"/>
                    </a:p>
                  </a:txBody>
                  <a:tcPr/>
                </a:tc>
                <a:tc>
                  <a:txBody>
                    <a:bodyPr/>
                    <a:lstStyle/>
                    <a:p>
                      <a:pPr algn="ctr" latinLnBrk="1"/>
                      <a:r>
                        <a:rPr lang="en-US" altLang="ko-KR" sz="1200" dirty="0">
                          <a:latin typeface="+mn-ea"/>
                          <a:ea typeface="+mn-ea"/>
                        </a:rPr>
                        <a:t>(6) Immersive Experience</a:t>
                      </a:r>
                      <a:endParaRPr lang="ko-KR" altLang="en-US" sz="1200" dirty="0">
                        <a:latin typeface="+mn-ea"/>
                        <a:ea typeface="+mn-ea"/>
                      </a:endParaRPr>
                    </a:p>
                  </a:txBody>
                  <a:tcPr>
                    <a:solidFill>
                      <a:schemeClr val="accent6">
                        <a:lumMod val="40000"/>
                        <a:lumOff val="60000"/>
                      </a:schemeClr>
                    </a:solidFill>
                  </a:tcPr>
                </a:tc>
                <a:extLst>
                  <a:ext uri="{0D108BD9-81ED-4DB2-BD59-A6C34878D82A}">
                    <a16:rowId xmlns:a16="http://schemas.microsoft.com/office/drawing/2014/main" val="4183192355"/>
                  </a:ext>
                </a:extLst>
              </a:tr>
              <a:tr h="403858">
                <a:tc rowSpan="2">
                  <a:txBody>
                    <a:bodyPr/>
                    <a:lstStyle/>
                    <a:p>
                      <a:pPr algn="ctr" latinLnBrk="1"/>
                      <a:endParaRPr lang="en-US" altLang="ko-KR" sz="1200" dirty="0">
                        <a:latin typeface="+mn-ea"/>
                        <a:ea typeface="+mn-ea"/>
                      </a:endParaRPr>
                    </a:p>
                    <a:p>
                      <a:pPr algn="ctr" latinLnBrk="1"/>
                      <a:r>
                        <a:rPr lang="en-US" altLang="ko-KR" sz="1200" dirty="0">
                          <a:latin typeface="+mn-ea"/>
                          <a:ea typeface="+mn-ea"/>
                        </a:rPr>
                        <a:t>Mesh</a:t>
                      </a:r>
                      <a:endParaRPr lang="ko-KR" altLang="en-US" sz="1200" dirty="0">
                        <a:latin typeface="+mn-ea"/>
                        <a:ea typeface="+mn-ea"/>
                      </a:endParaRPr>
                    </a:p>
                  </a:txBody>
                  <a:tcPr>
                    <a:solidFill>
                      <a:schemeClr val="accent5">
                        <a:lumMod val="40000"/>
                        <a:lumOff val="60000"/>
                      </a:schemeClr>
                    </a:solidFill>
                  </a:tcPr>
                </a:tc>
                <a:tc>
                  <a:txBody>
                    <a:bodyPr/>
                    <a:lstStyle/>
                    <a:p>
                      <a:pPr algn="ctr" latinLnBrk="1"/>
                      <a:r>
                        <a:rPr lang="en-US" altLang="ko-KR" sz="1200" dirty="0">
                          <a:latin typeface="+mn-ea"/>
                          <a:ea typeface="+mn-ea"/>
                        </a:rPr>
                        <a:t>(7) </a:t>
                      </a:r>
                      <a:r>
                        <a:rPr lang="en-US" altLang="ko-KR" sz="1200" dirty="0" err="1">
                          <a:latin typeface="+mn-ea"/>
                          <a:ea typeface="+mn-ea"/>
                        </a:rPr>
                        <a:t>Blockchain</a:t>
                      </a:r>
                      <a:endParaRPr lang="ko-KR" altLang="en-US" sz="1200" dirty="0">
                        <a:latin typeface="+mn-ea"/>
                        <a:ea typeface="+mn-ea"/>
                      </a:endParaRPr>
                    </a:p>
                  </a:txBody>
                  <a:tcPr>
                    <a:solidFill>
                      <a:schemeClr val="accent5">
                        <a:lumMod val="40000"/>
                        <a:lumOff val="60000"/>
                      </a:schemeClr>
                    </a:solidFill>
                  </a:tcPr>
                </a:tc>
                <a:extLst>
                  <a:ext uri="{0D108BD9-81ED-4DB2-BD59-A6C34878D82A}">
                    <a16:rowId xmlns:a16="http://schemas.microsoft.com/office/drawing/2014/main" val="2575939914"/>
                  </a:ext>
                </a:extLst>
              </a:tr>
              <a:tr h="403858">
                <a:tc vMerge="1">
                  <a:txBody>
                    <a:bodyPr/>
                    <a:lstStyle/>
                    <a:p>
                      <a:pPr latinLnBrk="1"/>
                      <a:endParaRPr lang="ko-KR" altLang="en-US"/>
                    </a:p>
                  </a:txBody>
                  <a:tcPr/>
                </a:tc>
                <a:tc>
                  <a:txBody>
                    <a:bodyPr/>
                    <a:lstStyle/>
                    <a:p>
                      <a:pPr algn="ctr" latinLnBrk="1"/>
                      <a:r>
                        <a:rPr lang="en-US" altLang="ko-KR" sz="1200" dirty="0">
                          <a:latin typeface="+mn-ea"/>
                          <a:ea typeface="+mn-ea"/>
                        </a:rPr>
                        <a:t>(8) Smart Spaces</a:t>
                      </a:r>
                      <a:endParaRPr lang="ko-KR" altLang="en-US" sz="1200" dirty="0">
                        <a:latin typeface="+mn-ea"/>
                        <a:ea typeface="+mn-ea"/>
                      </a:endParaRPr>
                    </a:p>
                  </a:txBody>
                  <a:tcPr>
                    <a:solidFill>
                      <a:schemeClr val="accent5">
                        <a:lumMod val="40000"/>
                        <a:lumOff val="60000"/>
                      </a:schemeClr>
                    </a:solidFill>
                  </a:tcPr>
                </a:tc>
                <a:extLst>
                  <a:ext uri="{0D108BD9-81ED-4DB2-BD59-A6C34878D82A}">
                    <a16:rowId xmlns:a16="http://schemas.microsoft.com/office/drawing/2014/main" val="2295637278"/>
                  </a:ext>
                </a:extLst>
              </a:tr>
              <a:tr h="502789">
                <a:tc rowSpan="2">
                  <a:txBody>
                    <a:bodyPr/>
                    <a:lstStyle/>
                    <a:p>
                      <a:pPr algn="ctr" latinLnBrk="1"/>
                      <a:endParaRPr lang="en-US" altLang="ko-KR" sz="1100" dirty="0">
                        <a:latin typeface="+mn-ea"/>
                        <a:ea typeface="+mn-ea"/>
                      </a:endParaRPr>
                    </a:p>
                    <a:p>
                      <a:pPr algn="ctr" latinLnBrk="1"/>
                      <a:r>
                        <a:rPr lang="en-US" altLang="ko-KR" sz="1100" dirty="0">
                          <a:latin typeface="+mn-ea"/>
                          <a:ea typeface="+mn-ea"/>
                        </a:rPr>
                        <a:t>All Boundary</a:t>
                      </a:r>
                      <a:endParaRPr lang="ko-KR" altLang="en-US" sz="1100" dirty="0">
                        <a:latin typeface="+mn-ea"/>
                        <a:ea typeface="+mn-ea"/>
                      </a:endParaRPr>
                    </a:p>
                  </a:txBody>
                  <a:tcPr>
                    <a:solidFill>
                      <a:schemeClr val="accent6">
                        <a:lumMod val="40000"/>
                        <a:lumOff val="6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mn-ea"/>
                          <a:ea typeface="+mn-ea"/>
                        </a:rPr>
                        <a:t>(9) Digital Ethics and Privacy</a:t>
                      </a:r>
                      <a:endParaRPr lang="ko-KR" altLang="en-US" sz="1200" dirty="0">
                        <a:latin typeface="+mn-ea"/>
                        <a:ea typeface="+mn-ea"/>
                      </a:endParaRPr>
                    </a:p>
                  </a:txBody>
                  <a:tcPr>
                    <a:solidFill>
                      <a:schemeClr val="accent6">
                        <a:lumMod val="40000"/>
                        <a:lumOff val="60000"/>
                      </a:schemeClr>
                    </a:solidFill>
                  </a:tcPr>
                </a:tc>
                <a:extLst>
                  <a:ext uri="{0D108BD9-81ED-4DB2-BD59-A6C34878D82A}">
                    <a16:rowId xmlns:a16="http://schemas.microsoft.com/office/drawing/2014/main" val="3859872302"/>
                  </a:ext>
                </a:extLst>
              </a:tr>
              <a:tr h="352371">
                <a:tc vMerge="1">
                  <a:txBody>
                    <a:bodyPr/>
                    <a:lstStyle/>
                    <a:p>
                      <a:pPr latinLnBrk="1"/>
                      <a:endParaRPr lang="ko-KR" altLang="en-US"/>
                    </a:p>
                  </a:txBody>
                  <a:tcPr/>
                </a:tc>
                <a:tc>
                  <a:txBody>
                    <a:bodyPr/>
                    <a:lstStyle/>
                    <a:p>
                      <a:pPr algn="ctr" latinLnBrk="1"/>
                      <a:r>
                        <a:rPr lang="en-US" altLang="ko-KR" sz="1200" dirty="0">
                          <a:latin typeface="+mn-ea"/>
                          <a:ea typeface="+mn-ea"/>
                        </a:rPr>
                        <a:t>(10) Quantum Computing</a:t>
                      </a:r>
                      <a:endParaRPr lang="ko-KR" altLang="en-US" sz="1200" dirty="0">
                        <a:latin typeface="+mn-ea"/>
                        <a:ea typeface="+mn-ea"/>
                      </a:endParaRPr>
                    </a:p>
                  </a:txBody>
                  <a:tcPr>
                    <a:solidFill>
                      <a:schemeClr val="accent6">
                        <a:lumMod val="40000"/>
                        <a:lumOff val="60000"/>
                      </a:schemeClr>
                    </a:solidFill>
                  </a:tcPr>
                </a:tc>
                <a:extLst>
                  <a:ext uri="{0D108BD9-81ED-4DB2-BD59-A6C34878D82A}">
                    <a16:rowId xmlns:a16="http://schemas.microsoft.com/office/drawing/2014/main" val="4020955368"/>
                  </a:ext>
                </a:extLst>
              </a:tr>
              <a:tr h="759726">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t>Mesh means a network, and here it refers to a state in which various digital devices are closely connected</a:t>
                      </a:r>
                    </a:p>
                  </a:txBody>
                  <a:tcPr/>
                </a:tc>
                <a:tc hMerge="1">
                  <a:txBody>
                    <a:bodyPr/>
                    <a:lstStyle/>
                    <a:p>
                      <a:pPr latinLnBrk="1"/>
                      <a:endParaRPr lang="ko-KR" altLang="en-US" sz="1400" dirty="0">
                        <a:latin typeface="+mn-ea"/>
                        <a:ea typeface="+mn-ea"/>
                      </a:endParaRPr>
                    </a:p>
                  </a:txBody>
                  <a:tcPr/>
                </a:tc>
                <a:extLst>
                  <a:ext uri="{0D108BD9-81ED-4DB2-BD59-A6C34878D82A}">
                    <a16:rowId xmlns:a16="http://schemas.microsoft.com/office/drawing/2014/main" val="3693175249"/>
                  </a:ext>
                </a:extLst>
              </a:tr>
            </a:tbl>
          </a:graphicData>
        </a:graphic>
      </p:graphicFrame>
      <p:graphicFrame>
        <p:nvGraphicFramePr>
          <p:cNvPr id="11" name="표 10"/>
          <p:cNvGraphicFramePr>
            <a:graphicFrameLocks noGrp="1"/>
          </p:cNvGraphicFramePr>
          <p:nvPr>
            <p:extLst>
              <p:ext uri="{D42A27DB-BD31-4B8C-83A1-F6EECF244321}">
                <p14:modId xmlns:p14="http://schemas.microsoft.com/office/powerpoint/2010/main" val="629103714"/>
              </p:ext>
            </p:extLst>
          </p:nvPr>
        </p:nvGraphicFramePr>
        <p:xfrm>
          <a:off x="3125585" y="929085"/>
          <a:ext cx="2701124" cy="5605987"/>
        </p:xfrm>
        <a:graphic>
          <a:graphicData uri="http://schemas.openxmlformats.org/drawingml/2006/table">
            <a:tbl>
              <a:tblPr firstRow="1" bandRow="1">
                <a:tableStyleId>{5C22544A-7EE6-4342-B048-85BDC9FD1C3A}</a:tableStyleId>
              </a:tblPr>
              <a:tblGrid>
                <a:gridCol w="793826">
                  <a:extLst>
                    <a:ext uri="{9D8B030D-6E8A-4147-A177-3AD203B41FA5}">
                      <a16:colId xmlns:a16="http://schemas.microsoft.com/office/drawing/2014/main" val="3814128719"/>
                    </a:ext>
                  </a:extLst>
                </a:gridCol>
                <a:gridCol w="1907298">
                  <a:extLst>
                    <a:ext uri="{9D8B030D-6E8A-4147-A177-3AD203B41FA5}">
                      <a16:colId xmlns:a16="http://schemas.microsoft.com/office/drawing/2014/main" val="1904585231"/>
                    </a:ext>
                  </a:extLst>
                </a:gridCol>
              </a:tblGrid>
              <a:tr h="380962">
                <a:tc gridSpan="2">
                  <a:txBody>
                    <a:bodyPr/>
                    <a:lstStyle/>
                    <a:p>
                      <a:pPr algn="ctr" latinLnBrk="1"/>
                      <a:r>
                        <a:rPr lang="en-US" altLang="ko-KR" sz="1600" dirty="0">
                          <a:solidFill>
                            <a:srgbClr val="0000FF"/>
                          </a:solidFill>
                          <a:latin typeface="+mn-ea"/>
                          <a:ea typeface="+mn-ea"/>
                        </a:rPr>
                        <a:t>2020</a:t>
                      </a:r>
                      <a:endParaRPr lang="ko-KR" altLang="en-US" sz="1600" dirty="0">
                        <a:solidFill>
                          <a:srgbClr val="0000FF"/>
                        </a:solidFill>
                        <a:latin typeface="+mn-ea"/>
                        <a:ea typeface="+mn-ea"/>
                      </a:endParaRPr>
                    </a:p>
                  </a:txBody>
                  <a:tcPr/>
                </a:tc>
                <a:tc hMerge="1">
                  <a:txBody>
                    <a:bodyPr/>
                    <a:lstStyle/>
                    <a:p>
                      <a:pPr latinLnBrk="1"/>
                      <a:endParaRPr lang="ko-KR" altLang="en-US" dirty="0"/>
                    </a:p>
                  </a:txBody>
                  <a:tcPr/>
                </a:tc>
                <a:extLst>
                  <a:ext uri="{0D108BD9-81ED-4DB2-BD59-A6C34878D82A}">
                    <a16:rowId xmlns:a16="http://schemas.microsoft.com/office/drawing/2014/main" val="518946849"/>
                  </a:ext>
                </a:extLst>
              </a:tr>
              <a:tr h="478080">
                <a:tc>
                  <a:txBody>
                    <a:bodyPr/>
                    <a:lstStyle/>
                    <a:p>
                      <a:pPr algn="ctr" latinLnBrk="1"/>
                      <a:r>
                        <a:rPr lang="en-US" altLang="ko-KR" sz="1200" dirty="0">
                          <a:solidFill>
                            <a:srgbClr val="0000FF"/>
                          </a:solidFill>
                          <a:latin typeface="+mn-ea"/>
                          <a:ea typeface="+mn-ea"/>
                        </a:rPr>
                        <a:t>Key Trend</a:t>
                      </a:r>
                      <a:endParaRPr lang="ko-KR" altLang="en-US" sz="1200" dirty="0">
                        <a:solidFill>
                          <a:srgbClr val="0000FF"/>
                        </a:solidFill>
                        <a:latin typeface="+mn-ea"/>
                        <a:ea typeface="+mn-ea"/>
                      </a:endParaRPr>
                    </a:p>
                  </a:txBody>
                  <a:tcPr>
                    <a:solidFill>
                      <a:schemeClr val="accent4"/>
                    </a:solidFill>
                  </a:tcPr>
                </a:tc>
                <a:tc>
                  <a:txBody>
                    <a:bodyPr/>
                    <a:lstStyle/>
                    <a:p>
                      <a:pPr algn="ctr" latinLnBrk="1"/>
                      <a:r>
                        <a:rPr lang="en-US" altLang="ko-KR" sz="1200" dirty="0">
                          <a:solidFill>
                            <a:srgbClr val="0000FF"/>
                          </a:solidFill>
                          <a:latin typeface="+mn-ea"/>
                          <a:ea typeface="+mn-ea"/>
                        </a:rPr>
                        <a:t>Strategic Technologies</a:t>
                      </a:r>
                      <a:endParaRPr lang="ko-KR" altLang="en-US" sz="1200" dirty="0">
                        <a:solidFill>
                          <a:srgbClr val="0000FF"/>
                        </a:solidFill>
                        <a:latin typeface="+mn-ea"/>
                        <a:ea typeface="+mn-ea"/>
                      </a:endParaRPr>
                    </a:p>
                  </a:txBody>
                  <a:tcPr>
                    <a:solidFill>
                      <a:schemeClr val="accent4"/>
                    </a:solidFill>
                  </a:tcPr>
                </a:tc>
                <a:extLst>
                  <a:ext uri="{0D108BD9-81ED-4DB2-BD59-A6C34878D82A}">
                    <a16:rowId xmlns:a16="http://schemas.microsoft.com/office/drawing/2014/main" val="1109380885"/>
                  </a:ext>
                </a:extLst>
              </a:tr>
              <a:tr h="293047">
                <a:tc rowSpan="5">
                  <a:txBody>
                    <a:bodyPr/>
                    <a:lstStyle/>
                    <a:p>
                      <a:pPr algn="ctr" latinLnBrk="1"/>
                      <a:endParaRPr lang="en-US" altLang="ko-KR" sz="1200" dirty="0">
                        <a:latin typeface="+mn-ea"/>
                        <a:ea typeface="+mn-ea"/>
                      </a:endParaRPr>
                    </a:p>
                    <a:p>
                      <a:pPr algn="ctr" latinLnBrk="1"/>
                      <a:endParaRPr lang="en-US" altLang="ko-KR" sz="1200" dirty="0">
                        <a:latin typeface="+mn-ea"/>
                        <a:ea typeface="+mn-ea"/>
                      </a:endParaRPr>
                    </a:p>
                    <a:p>
                      <a:pPr algn="ctr" latinLnBrk="1"/>
                      <a:r>
                        <a:rPr lang="en-US" altLang="ko-KR" sz="1200" dirty="0">
                          <a:solidFill>
                            <a:srgbClr val="0000FF"/>
                          </a:solidFill>
                          <a:latin typeface="+mn-ea"/>
                          <a:ea typeface="+mn-ea"/>
                        </a:rPr>
                        <a:t>People Centric</a:t>
                      </a:r>
                    </a:p>
                  </a:txBody>
                  <a:tcPr>
                    <a:solidFill>
                      <a:schemeClr val="accent4">
                        <a:lumMod val="40000"/>
                        <a:lumOff val="60000"/>
                      </a:schemeClr>
                    </a:solidFill>
                  </a:tcPr>
                </a:tc>
                <a:tc>
                  <a:txBody>
                    <a:bodyPr/>
                    <a:lstStyle/>
                    <a:p>
                      <a:pPr algn="ctr" latinLnBrk="1"/>
                      <a:r>
                        <a:rPr lang="en-US" altLang="ko-KR" sz="1200" dirty="0">
                          <a:latin typeface="+mn-ea"/>
                          <a:ea typeface="+mn-ea"/>
                        </a:rPr>
                        <a:t>(1) </a:t>
                      </a:r>
                      <a:r>
                        <a:rPr lang="en-US" altLang="ko-KR" sz="1200" dirty="0" err="1">
                          <a:latin typeface="+mn-ea"/>
                          <a:ea typeface="+mn-ea"/>
                        </a:rPr>
                        <a:t>Hyperautomation</a:t>
                      </a:r>
                      <a:endParaRPr lang="ko-KR" altLang="en-US" sz="1200" dirty="0">
                        <a:latin typeface="+mn-ea"/>
                        <a:ea typeface="+mn-ea"/>
                      </a:endParaRPr>
                    </a:p>
                  </a:txBody>
                  <a:tcPr>
                    <a:solidFill>
                      <a:schemeClr val="accent4">
                        <a:lumMod val="40000"/>
                        <a:lumOff val="60000"/>
                      </a:schemeClr>
                    </a:solidFill>
                  </a:tcPr>
                </a:tc>
                <a:extLst>
                  <a:ext uri="{0D108BD9-81ED-4DB2-BD59-A6C34878D82A}">
                    <a16:rowId xmlns:a16="http://schemas.microsoft.com/office/drawing/2014/main" val="4252330811"/>
                  </a:ext>
                </a:extLst>
              </a:tr>
              <a:tr h="293047">
                <a:tc vMerge="1">
                  <a:txBody>
                    <a:bodyPr/>
                    <a:lstStyle/>
                    <a:p>
                      <a:pPr latinLnBrk="1"/>
                      <a:endParaRPr lang="ko-KR" altLang="en-US"/>
                    </a:p>
                  </a:txBody>
                  <a:tcPr/>
                </a:tc>
                <a:tc>
                  <a:txBody>
                    <a:bodyPr/>
                    <a:lstStyle/>
                    <a:p>
                      <a:pPr algn="ctr" latinLnBrk="1"/>
                      <a:r>
                        <a:rPr lang="en-US" altLang="ko-KR" sz="1200" dirty="0">
                          <a:latin typeface="+mn-ea"/>
                          <a:ea typeface="+mn-ea"/>
                        </a:rPr>
                        <a:t>(2) </a:t>
                      </a:r>
                      <a:r>
                        <a:rPr lang="en-US" altLang="ko-KR" sz="1200" dirty="0" err="1">
                          <a:latin typeface="+mn-ea"/>
                          <a:ea typeface="+mn-ea"/>
                        </a:rPr>
                        <a:t>Multiexperience</a:t>
                      </a:r>
                      <a:endParaRPr lang="ko-KR" altLang="en-US" sz="1200" dirty="0">
                        <a:latin typeface="+mn-ea"/>
                        <a:ea typeface="+mn-ea"/>
                      </a:endParaRPr>
                    </a:p>
                  </a:txBody>
                  <a:tcPr>
                    <a:solidFill>
                      <a:schemeClr val="accent4">
                        <a:lumMod val="40000"/>
                        <a:lumOff val="60000"/>
                      </a:schemeClr>
                    </a:solidFill>
                  </a:tcPr>
                </a:tc>
                <a:extLst>
                  <a:ext uri="{0D108BD9-81ED-4DB2-BD59-A6C34878D82A}">
                    <a16:rowId xmlns:a16="http://schemas.microsoft.com/office/drawing/2014/main" val="822408531"/>
                  </a:ext>
                </a:extLst>
              </a:tr>
              <a:tr h="293047">
                <a:tc vMerge="1">
                  <a:txBody>
                    <a:bodyPr/>
                    <a:lstStyle/>
                    <a:p>
                      <a:pPr latinLnBrk="1"/>
                      <a:endParaRPr lang="ko-KR" altLang="en-US"/>
                    </a:p>
                  </a:txBody>
                  <a:tcPr/>
                </a:tc>
                <a:tc>
                  <a:txBody>
                    <a:bodyPr/>
                    <a:lstStyle/>
                    <a:p>
                      <a:pPr algn="ctr" latinLnBrk="1"/>
                      <a:r>
                        <a:rPr lang="en-US" altLang="ko-KR" sz="1200" dirty="0">
                          <a:latin typeface="+mn-ea"/>
                          <a:ea typeface="+mn-ea"/>
                        </a:rPr>
                        <a:t>(3) Democratization</a:t>
                      </a:r>
                      <a:endParaRPr lang="ko-KR" altLang="en-US" sz="1200" dirty="0">
                        <a:latin typeface="+mn-ea"/>
                        <a:ea typeface="+mn-ea"/>
                      </a:endParaRPr>
                    </a:p>
                  </a:txBody>
                  <a:tcPr>
                    <a:solidFill>
                      <a:schemeClr val="accent4">
                        <a:lumMod val="40000"/>
                        <a:lumOff val="60000"/>
                      </a:schemeClr>
                    </a:solidFill>
                  </a:tcPr>
                </a:tc>
                <a:extLst>
                  <a:ext uri="{0D108BD9-81ED-4DB2-BD59-A6C34878D82A}">
                    <a16:rowId xmlns:a16="http://schemas.microsoft.com/office/drawing/2014/main" val="250194961"/>
                  </a:ext>
                </a:extLst>
              </a:tr>
              <a:tr h="459147">
                <a:tc vMerge="1">
                  <a:txBody>
                    <a:bodyPr/>
                    <a:lstStyle/>
                    <a:p>
                      <a:pPr latinLnBrk="1"/>
                      <a:endParaRPr lang="ko-KR" altLang="en-US"/>
                    </a:p>
                  </a:txBody>
                  <a:tcPr/>
                </a:tc>
                <a:tc>
                  <a:txBody>
                    <a:bodyPr/>
                    <a:lstStyle/>
                    <a:p>
                      <a:pPr algn="ctr" latinLnBrk="1"/>
                      <a:r>
                        <a:rPr lang="en-US" altLang="ko-KR" sz="1200" dirty="0">
                          <a:latin typeface="+mn-ea"/>
                          <a:ea typeface="+mn-ea"/>
                        </a:rPr>
                        <a:t>(4) Human Augmentation</a:t>
                      </a:r>
                      <a:endParaRPr lang="ko-KR" altLang="en-US" sz="1200" dirty="0">
                        <a:latin typeface="+mn-ea"/>
                        <a:ea typeface="+mn-ea"/>
                      </a:endParaRPr>
                    </a:p>
                  </a:txBody>
                  <a:tcPr>
                    <a:solidFill>
                      <a:schemeClr val="accent4">
                        <a:lumMod val="40000"/>
                        <a:lumOff val="60000"/>
                      </a:schemeClr>
                    </a:solidFill>
                  </a:tcPr>
                </a:tc>
                <a:extLst>
                  <a:ext uri="{0D108BD9-81ED-4DB2-BD59-A6C34878D82A}">
                    <a16:rowId xmlns:a16="http://schemas.microsoft.com/office/drawing/2014/main" val="1289546398"/>
                  </a:ext>
                </a:extLst>
              </a:tr>
              <a:tr h="478080">
                <a:tc vMerge="1">
                  <a:txBody>
                    <a:bodyPr/>
                    <a:lstStyle/>
                    <a:p>
                      <a:pPr latinLnBrk="1"/>
                      <a:endParaRPr lang="ko-KR" altLang="en-US"/>
                    </a:p>
                  </a:txBody>
                  <a:tcPr/>
                </a:tc>
                <a:tc>
                  <a:txBody>
                    <a:bodyPr/>
                    <a:lstStyle/>
                    <a:p>
                      <a:pPr algn="ctr" latinLnBrk="1"/>
                      <a:r>
                        <a:rPr lang="en-US" altLang="ko-KR" sz="1200" dirty="0">
                          <a:latin typeface="+mn-ea"/>
                          <a:ea typeface="+mn-ea"/>
                        </a:rPr>
                        <a:t>(5) Transparency and Traceability</a:t>
                      </a:r>
                      <a:endParaRPr lang="ko-KR" altLang="en-US" sz="1200" dirty="0">
                        <a:latin typeface="+mn-ea"/>
                        <a:ea typeface="+mn-ea"/>
                      </a:endParaRPr>
                    </a:p>
                  </a:txBody>
                  <a:tcPr>
                    <a:solidFill>
                      <a:schemeClr val="accent4">
                        <a:lumMod val="40000"/>
                        <a:lumOff val="60000"/>
                      </a:schemeClr>
                    </a:solidFill>
                  </a:tcPr>
                </a:tc>
                <a:extLst>
                  <a:ext uri="{0D108BD9-81ED-4DB2-BD59-A6C34878D82A}">
                    <a16:rowId xmlns:a16="http://schemas.microsoft.com/office/drawing/2014/main" val="1795746817"/>
                  </a:ext>
                </a:extLst>
              </a:tr>
              <a:tr h="459147">
                <a:tc rowSpan="5">
                  <a:txBody>
                    <a:bodyPr/>
                    <a:lstStyle/>
                    <a:p>
                      <a:pPr algn="ctr" latinLnBrk="1"/>
                      <a:endParaRPr lang="en-US" altLang="ko-KR" sz="1200" dirty="0">
                        <a:latin typeface="+mn-ea"/>
                        <a:ea typeface="+mn-ea"/>
                      </a:endParaRPr>
                    </a:p>
                    <a:p>
                      <a:pPr algn="ctr" latinLnBrk="1"/>
                      <a:endParaRPr lang="en-US" altLang="ko-KR" sz="1200" dirty="0">
                        <a:latin typeface="+mn-ea"/>
                        <a:ea typeface="+mn-ea"/>
                      </a:endParaRPr>
                    </a:p>
                    <a:p>
                      <a:pPr algn="ctr" latinLnBrk="1"/>
                      <a:r>
                        <a:rPr lang="en-US" altLang="ko-KR" sz="1200" dirty="0">
                          <a:solidFill>
                            <a:srgbClr val="0000FF"/>
                          </a:solidFill>
                          <a:latin typeface="+mn-ea"/>
                          <a:ea typeface="+mn-ea"/>
                        </a:rPr>
                        <a:t>Smart</a:t>
                      </a:r>
                      <a:r>
                        <a:rPr lang="en-US" altLang="ko-KR" sz="1200" baseline="0" dirty="0">
                          <a:solidFill>
                            <a:srgbClr val="0000FF"/>
                          </a:solidFill>
                          <a:latin typeface="+mn-ea"/>
                          <a:ea typeface="+mn-ea"/>
                        </a:rPr>
                        <a:t> Space</a:t>
                      </a:r>
                      <a:endParaRPr lang="ko-KR" altLang="en-US" sz="1200" dirty="0">
                        <a:solidFill>
                          <a:srgbClr val="0000FF"/>
                        </a:solidFill>
                        <a:latin typeface="+mn-ea"/>
                        <a:ea typeface="+mn-ea"/>
                      </a:endParaRPr>
                    </a:p>
                  </a:txBody>
                  <a:tcPr>
                    <a:solidFill>
                      <a:schemeClr val="accent2">
                        <a:lumMod val="40000"/>
                        <a:lumOff val="60000"/>
                      </a:schemeClr>
                    </a:solidFill>
                  </a:tcPr>
                </a:tc>
                <a:tc>
                  <a:txBody>
                    <a:bodyPr/>
                    <a:lstStyle/>
                    <a:p>
                      <a:pPr algn="ctr" latinLnBrk="1"/>
                      <a:r>
                        <a:rPr lang="en-US" altLang="ko-KR" sz="1200" dirty="0">
                          <a:latin typeface="+mn-ea"/>
                          <a:ea typeface="+mn-ea"/>
                        </a:rPr>
                        <a:t>(6) The Empowered Edge</a:t>
                      </a:r>
                      <a:endParaRPr lang="ko-KR" altLang="en-US" sz="1200" dirty="0">
                        <a:latin typeface="+mn-ea"/>
                        <a:ea typeface="+mn-ea"/>
                      </a:endParaRPr>
                    </a:p>
                  </a:txBody>
                  <a:tcPr>
                    <a:solidFill>
                      <a:schemeClr val="accent2">
                        <a:lumMod val="40000"/>
                        <a:lumOff val="60000"/>
                      </a:schemeClr>
                    </a:solidFill>
                  </a:tcPr>
                </a:tc>
                <a:extLst>
                  <a:ext uri="{0D108BD9-81ED-4DB2-BD59-A6C34878D82A}">
                    <a16:rowId xmlns:a16="http://schemas.microsoft.com/office/drawing/2014/main" val="1252739632"/>
                  </a:ext>
                </a:extLst>
              </a:tr>
              <a:tr h="293047">
                <a:tc vMerge="1">
                  <a:txBody>
                    <a:bodyPr/>
                    <a:lstStyle/>
                    <a:p>
                      <a:pPr latinLnBrk="1"/>
                      <a:endParaRPr lang="ko-KR" altLang="en-US"/>
                    </a:p>
                  </a:txBody>
                  <a:tcPr/>
                </a:tc>
                <a:tc>
                  <a:txBody>
                    <a:bodyPr/>
                    <a:lstStyle/>
                    <a:p>
                      <a:pPr algn="ctr" latinLnBrk="1"/>
                      <a:r>
                        <a:rPr lang="en-US" altLang="ko-KR" sz="1200" dirty="0">
                          <a:latin typeface="+mn-ea"/>
                          <a:ea typeface="+mn-ea"/>
                        </a:rPr>
                        <a:t>(7) Distributed Cloud</a:t>
                      </a:r>
                      <a:endParaRPr lang="ko-KR" altLang="en-US" sz="1200" dirty="0">
                        <a:latin typeface="+mn-ea"/>
                        <a:ea typeface="+mn-ea"/>
                      </a:endParaRPr>
                    </a:p>
                  </a:txBody>
                  <a:tcPr>
                    <a:solidFill>
                      <a:schemeClr val="accent2">
                        <a:lumMod val="40000"/>
                        <a:lumOff val="60000"/>
                      </a:schemeClr>
                    </a:solidFill>
                  </a:tcPr>
                </a:tc>
                <a:extLst>
                  <a:ext uri="{0D108BD9-81ED-4DB2-BD59-A6C34878D82A}">
                    <a16:rowId xmlns:a16="http://schemas.microsoft.com/office/drawing/2014/main" val="2899615600"/>
                  </a:ext>
                </a:extLst>
              </a:tr>
              <a:tr h="293047">
                <a:tc vMerge="1">
                  <a:txBody>
                    <a:bodyPr/>
                    <a:lstStyle/>
                    <a:p>
                      <a:pPr latinLnBrk="1"/>
                      <a:endParaRPr lang="ko-KR" altLang="en-US"/>
                    </a:p>
                  </a:txBody>
                  <a:tcPr/>
                </a:tc>
                <a:tc>
                  <a:txBody>
                    <a:bodyPr/>
                    <a:lstStyle/>
                    <a:p>
                      <a:pPr algn="ctr" latinLnBrk="1"/>
                      <a:r>
                        <a:rPr lang="en-US" altLang="ko-KR" sz="1200" dirty="0">
                          <a:latin typeface="+mn-ea"/>
                          <a:ea typeface="+mn-ea"/>
                        </a:rPr>
                        <a:t>(8) Autonomous Things</a:t>
                      </a:r>
                      <a:endParaRPr lang="ko-KR" altLang="en-US" sz="1200" dirty="0">
                        <a:latin typeface="+mn-ea"/>
                        <a:ea typeface="+mn-ea"/>
                      </a:endParaRPr>
                    </a:p>
                  </a:txBody>
                  <a:tcPr>
                    <a:solidFill>
                      <a:schemeClr val="accent2">
                        <a:lumMod val="40000"/>
                        <a:lumOff val="60000"/>
                      </a:schemeClr>
                    </a:solidFill>
                  </a:tcPr>
                </a:tc>
                <a:extLst>
                  <a:ext uri="{0D108BD9-81ED-4DB2-BD59-A6C34878D82A}">
                    <a16:rowId xmlns:a16="http://schemas.microsoft.com/office/drawing/2014/main" val="4183192355"/>
                  </a:ext>
                </a:extLst>
              </a:tr>
              <a:tr h="310208">
                <a:tc vMerge="1">
                  <a:txBody>
                    <a:bodyPr/>
                    <a:lstStyle/>
                    <a:p>
                      <a:pPr algn="ctr" latinLnBrk="1"/>
                      <a:endParaRPr lang="en-US" altLang="ko-KR" sz="1400" dirty="0">
                        <a:latin typeface="+mn-ea"/>
                        <a:ea typeface="+mn-ea"/>
                      </a:endParaRPr>
                    </a:p>
                  </a:txBody>
                  <a:tcPr/>
                </a:tc>
                <a:tc>
                  <a:txBody>
                    <a:bodyPr/>
                    <a:lstStyle/>
                    <a:p>
                      <a:pPr algn="ctr" latinLnBrk="1"/>
                      <a:r>
                        <a:rPr lang="en-US" altLang="ko-KR" sz="1200" dirty="0">
                          <a:latin typeface="+mn-ea"/>
                          <a:ea typeface="+mn-ea"/>
                        </a:rPr>
                        <a:t>(9) Practical </a:t>
                      </a:r>
                      <a:r>
                        <a:rPr lang="en-US" altLang="ko-KR" sz="1200" dirty="0" err="1">
                          <a:latin typeface="+mn-ea"/>
                          <a:ea typeface="+mn-ea"/>
                        </a:rPr>
                        <a:t>Blockchain</a:t>
                      </a:r>
                      <a:endParaRPr lang="ko-KR" altLang="en-US" sz="1200" dirty="0">
                        <a:latin typeface="+mn-ea"/>
                        <a:ea typeface="+mn-ea"/>
                      </a:endParaRPr>
                    </a:p>
                  </a:txBody>
                  <a:tcPr>
                    <a:solidFill>
                      <a:schemeClr val="accent2">
                        <a:lumMod val="40000"/>
                        <a:lumOff val="60000"/>
                      </a:schemeClr>
                    </a:solidFill>
                  </a:tcPr>
                </a:tc>
                <a:extLst>
                  <a:ext uri="{0D108BD9-81ED-4DB2-BD59-A6C34878D82A}">
                    <a16:rowId xmlns:a16="http://schemas.microsoft.com/office/drawing/2014/main" val="2575939914"/>
                  </a:ext>
                </a:extLst>
              </a:tr>
              <a:tr h="310208">
                <a:tc vMerge="1">
                  <a:txBody>
                    <a:bodyPr/>
                    <a:lstStyle/>
                    <a:p>
                      <a:pPr latinLnBrk="1"/>
                      <a:endParaRPr lang="ko-KR" altLang="en-US"/>
                    </a:p>
                  </a:txBody>
                  <a:tcPr/>
                </a:tc>
                <a:tc>
                  <a:txBody>
                    <a:bodyPr/>
                    <a:lstStyle/>
                    <a:p>
                      <a:pPr algn="ctr" latinLnBrk="1"/>
                      <a:r>
                        <a:rPr lang="en-US" altLang="ko-KR" sz="1200" dirty="0">
                          <a:latin typeface="+mn-ea"/>
                          <a:ea typeface="+mn-ea"/>
                        </a:rPr>
                        <a:t>(10) AI Security</a:t>
                      </a:r>
                      <a:endParaRPr lang="ko-KR" altLang="en-US" sz="1200" dirty="0">
                        <a:latin typeface="+mn-ea"/>
                        <a:ea typeface="+mn-ea"/>
                      </a:endParaRPr>
                    </a:p>
                  </a:txBody>
                  <a:tcPr>
                    <a:solidFill>
                      <a:schemeClr val="accent2">
                        <a:lumMod val="40000"/>
                        <a:lumOff val="60000"/>
                      </a:schemeClr>
                    </a:solidFill>
                  </a:tcPr>
                </a:tc>
                <a:extLst>
                  <a:ext uri="{0D108BD9-81ED-4DB2-BD59-A6C34878D82A}">
                    <a16:rowId xmlns:a16="http://schemas.microsoft.com/office/drawing/2014/main" val="2295637278"/>
                  </a:ext>
                </a:extLst>
              </a:tr>
              <a:tr h="1262539">
                <a:tc gridSpan="2">
                  <a:txBody>
                    <a:bodyPr/>
                    <a:lstStyle/>
                    <a:p>
                      <a:pPr algn="ctr" latinLnBrk="1"/>
                      <a:r>
                        <a:rPr lang="en-US" altLang="ko-KR" sz="1100" dirty="0">
                          <a:latin typeface="+mn-ea"/>
                          <a:ea typeface="+mn-ea"/>
                        </a:rPr>
                        <a:t>The </a:t>
                      </a:r>
                      <a:r>
                        <a:rPr lang="en-US" altLang="ko-KR" sz="1100" b="1" dirty="0">
                          <a:latin typeface="+mn-ea"/>
                          <a:ea typeface="+mn-ea"/>
                        </a:rPr>
                        <a:t>Human-Centered Smart Space </a:t>
                      </a:r>
                      <a:r>
                        <a:rPr lang="en-US" altLang="ko-KR" sz="1100" dirty="0">
                          <a:latin typeface="+mn-ea"/>
                          <a:ea typeface="+mn-ea"/>
                        </a:rPr>
                        <a:t>is a structure used to shape and evaluate the key impacts of Gartner's strategic technology trends for 2020, highlighting the most important aspect of technology that puts </a:t>
                      </a:r>
                      <a:r>
                        <a:rPr lang="en-US" altLang="ko-KR" sz="1100" b="1" dirty="0">
                          <a:latin typeface="+mn-ea"/>
                          <a:ea typeface="+mn-ea"/>
                        </a:rPr>
                        <a:t>humans at the center of technology strategies</a:t>
                      </a:r>
                      <a:endParaRPr lang="ko-KR" altLang="en-US" sz="1100" b="1" dirty="0">
                        <a:latin typeface="+mn-ea"/>
                        <a:ea typeface="+mn-ea"/>
                      </a:endParaRPr>
                    </a:p>
                  </a:txBody>
                  <a:tcPr/>
                </a:tc>
                <a:tc hMerge="1">
                  <a:txBody>
                    <a:bodyPr/>
                    <a:lstStyle/>
                    <a:p>
                      <a:pPr algn="ctr" latinLnBrk="1"/>
                      <a:endParaRPr lang="ko-KR" altLang="en-US" sz="1400" dirty="0">
                        <a:latin typeface="+mn-ea"/>
                        <a:ea typeface="+mn-ea"/>
                      </a:endParaRPr>
                    </a:p>
                  </a:txBody>
                  <a:tcPr/>
                </a:tc>
                <a:extLst>
                  <a:ext uri="{0D108BD9-81ED-4DB2-BD59-A6C34878D82A}">
                    <a16:rowId xmlns:a16="http://schemas.microsoft.com/office/drawing/2014/main" val="3859872302"/>
                  </a:ext>
                </a:extLst>
              </a:tr>
            </a:tbl>
          </a:graphicData>
        </a:graphic>
      </p:graphicFrame>
      <p:graphicFrame>
        <p:nvGraphicFramePr>
          <p:cNvPr id="5" name="표 4">
            <a:extLst>
              <a:ext uri="{FF2B5EF4-FFF2-40B4-BE49-F238E27FC236}">
                <a16:creationId xmlns:a16="http://schemas.microsoft.com/office/drawing/2014/main" id="{0A1EDEDB-2D5B-4085-873F-45B2F72AAC5D}"/>
              </a:ext>
            </a:extLst>
          </p:cNvPr>
          <p:cNvGraphicFramePr>
            <a:graphicFrameLocks noGrp="1"/>
          </p:cNvGraphicFramePr>
          <p:nvPr>
            <p:extLst>
              <p:ext uri="{D42A27DB-BD31-4B8C-83A1-F6EECF244321}">
                <p14:modId xmlns:p14="http://schemas.microsoft.com/office/powerpoint/2010/main" val="3031121485"/>
              </p:ext>
            </p:extLst>
          </p:nvPr>
        </p:nvGraphicFramePr>
        <p:xfrm>
          <a:off x="5893211" y="929085"/>
          <a:ext cx="3182604" cy="5632059"/>
        </p:xfrm>
        <a:graphic>
          <a:graphicData uri="http://schemas.openxmlformats.org/drawingml/2006/table">
            <a:tbl>
              <a:tblPr firstRow="1" bandRow="1">
                <a:tableStyleId>{5C22544A-7EE6-4342-B048-85BDC9FD1C3A}</a:tableStyleId>
              </a:tblPr>
              <a:tblGrid>
                <a:gridCol w="1131044">
                  <a:extLst>
                    <a:ext uri="{9D8B030D-6E8A-4147-A177-3AD203B41FA5}">
                      <a16:colId xmlns:a16="http://schemas.microsoft.com/office/drawing/2014/main" val="3814128719"/>
                    </a:ext>
                  </a:extLst>
                </a:gridCol>
                <a:gridCol w="2051560">
                  <a:extLst>
                    <a:ext uri="{9D8B030D-6E8A-4147-A177-3AD203B41FA5}">
                      <a16:colId xmlns:a16="http://schemas.microsoft.com/office/drawing/2014/main" val="1904585231"/>
                    </a:ext>
                  </a:extLst>
                </a:gridCol>
              </a:tblGrid>
              <a:tr h="415195">
                <a:tc gridSpan="2">
                  <a:txBody>
                    <a:bodyPr/>
                    <a:lstStyle/>
                    <a:p>
                      <a:pPr algn="ctr" latinLnBrk="1"/>
                      <a:r>
                        <a:rPr lang="en-US" altLang="ko-KR" sz="1600" dirty="0">
                          <a:solidFill>
                            <a:srgbClr val="FF0000"/>
                          </a:solidFill>
                          <a:latin typeface="+mn-ea"/>
                          <a:ea typeface="+mn-ea"/>
                        </a:rPr>
                        <a:t>2021</a:t>
                      </a:r>
                      <a:endParaRPr lang="ko-KR" altLang="en-US" sz="1600" dirty="0">
                        <a:solidFill>
                          <a:srgbClr val="FF0000"/>
                        </a:solidFill>
                        <a:latin typeface="+mn-ea"/>
                        <a:ea typeface="+mn-ea"/>
                      </a:endParaRPr>
                    </a:p>
                  </a:txBody>
                  <a:tcPr/>
                </a:tc>
                <a:tc hMerge="1">
                  <a:txBody>
                    <a:bodyPr/>
                    <a:lstStyle/>
                    <a:p>
                      <a:pPr latinLnBrk="1"/>
                      <a:endParaRPr lang="ko-KR" altLang="en-US" dirty="0"/>
                    </a:p>
                  </a:txBody>
                  <a:tcPr/>
                </a:tc>
                <a:extLst>
                  <a:ext uri="{0D108BD9-81ED-4DB2-BD59-A6C34878D82A}">
                    <a16:rowId xmlns:a16="http://schemas.microsoft.com/office/drawing/2014/main" val="518946849"/>
                  </a:ext>
                </a:extLst>
              </a:tr>
              <a:tr h="437071">
                <a:tc>
                  <a:txBody>
                    <a:bodyPr/>
                    <a:lstStyle/>
                    <a:p>
                      <a:pPr algn="ctr" latinLnBrk="1"/>
                      <a:r>
                        <a:rPr lang="en-US" altLang="ko-KR" sz="1200" dirty="0">
                          <a:solidFill>
                            <a:srgbClr val="0000FF"/>
                          </a:solidFill>
                          <a:latin typeface="+mn-ea"/>
                          <a:ea typeface="+mn-ea"/>
                        </a:rPr>
                        <a:t>Key Trend</a:t>
                      </a:r>
                      <a:endParaRPr lang="ko-KR" altLang="en-US" sz="1200" dirty="0">
                        <a:solidFill>
                          <a:srgbClr val="0000FF"/>
                        </a:solidFill>
                        <a:latin typeface="+mn-ea"/>
                        <a:ea typeface="+mn-ea"/>
                      </a:endParaRPr>
                    </a:p>
                  </a:txBody>
                  <a:tcPr>
                    <a:solidFill>
                      <a:schemeClr val="accent4">
                        <a:lumMod val="60000"/>
                        <a:lumOff val="40000"/>
                      </a:schemeClr>
                    </a:solidFill>
                  </a:tcPr>
                </a:tc>
                <a:tc>
                  <a:txBody>
                    <a:bodyPr/>
                    <a:lstStyle/>
                    <a:p>
                      <a:pPr algn="ctr" latinLnBrk="1"/>
                      <a:r>
                        <a:rPr lang="en-US" altLang="ko-KR" sz="1200" dirty="0">
                          <a:solidFill>
                            <a:srgbClr val="0000FF"/>
                          </a:solidFill>
                          <a:latin typeface="+mn-ea"/>
                          <a:ea typeface="+mn-ea"/>
                        </a:rPr>
                        <a:t>Strategic Technologies</a:t>
                      </a:r>
                      <a:endParaRPr lang="ko-KR" altLang="en-US" sz="1200" dirty="0">
                        <a:solidFill>
                          <a:srgbClr val="0000FF"/>
                        </a:solidFill>
                        <a:latin typeface="+mn-ea"/>
                        <a:ea typeface="+mn-ea"/>
                      </a:endParaRPr>
                    </a:p>
                  </a:txBody>
                  <a:tcPr>
                    <a:solidFill>
                      <a:schemeClr val="accent4">
                        <a:lumMod val="60000"/>
                        <a:lumOff val="40000"/>
                      </a:schemeClr>
                    </a:solidFill>
                  </a:tcPr>
                </a:tc>
                <a:extLst>
                  <a:ext uri="{0D108BD9-81ED-4DB2-BD59-A6C34878D82A}">
                    <a16:rowId xmlns:a16="http://schemas.microsoft.com/office/drawing/2014/main" val="1109380885"/>
                  </a:ext>
                </a:extLst>
              </a:tr>
              <a:tr h="488562">
                <a:tc rowSpan="3">
                  <a:txBody>
                    <a:bodyPr/>
                    <a:lstStyle/>
                    <a:p>
                      <a:pPr algn="ctr" latinLnBrk="1"/>
                      <a:endParaRPr lang="en-US" altLang="ko-KR" sz="1200" dirty="0">
                        <a:latin typeface="+mn-ea"/>
                        <a:ea typeface="+mn-ea"/>
                      </a:endParaRPr>
                    </a:p>
                    <a:p>
                      <a:pPr algn="ctr" latinLnBrk="1"/>
                      <a:endParaRPr lang="en-US" altLang="ko-KR" sz="1200" dirty="0">
                        <a:solidFill>
                          <a:srgbClr val="FF0000"/>
                        </a:solidFill>
                        <a:latin typeface="+mn-ea"/>
                        <a:ea typeface="+mn-ea"/>
                      </a:endParaRPr>
                    </a:p>
                    <a:p>
                      <a:pPr algn="ctr" latinLnBrk="1"/>
                      <a:r>
                        <a:rPr lang="en-US" altLang="ko-KR" sz="1200" dirty="0">
                          <a:solidFill>
                            <a:srgbClr val="FF0000"/>
                          </a:solidFill>
                          <a:latin typeface="+mn-ea"/>
                          <a:ea typeface="+mn-ea"/>
                        </a:rPr>
                        <a:t>People Centric</a:t>
                      </a:r>
                      <a:endParaRPr lang="ko-KR" altLang="en-US" sz="1200" dirty="0">
                        <a:solidFill>
                          <a:srgbClr val="FF0000"/>
                        </a:solidFill>
                        <a:latin typeface="+mn-ea"/>
                        <a:ea typeface="+mn-ea"/>
                      </a:endParaRPr>
                    </a:p>
                  </a:txBody>
                  <a:tcPr>
                    <a:solidFill>
                      <a:schemeClr val="accent1">
                        <a:lumMod val="40000"/>
                        <a:lumOff val="60000"/>
                      </a:schemeClr>
                    </a:solidFill>
                  </a:tcPr>
                </a:tc>
                <a:tc>
                  <a:txBody>
                    <a:bodyPr/>
                    <a:lstStyle/>
                    <a:p>
                      <a:pPr algn="ctr" latinLnBrk="1"/>
                      <a:r>
                        <a:rPr lang="en-US" altLang="ko-KR" sz="1200" dirty="0">
                          <a:latin typeface="+mn-ea"/>
                          <a:ea typeface="+mn-ea"/>
                        </a:rPr>
                        <a:t>(1) </a:t>
                      </a:r>
                      <a:r>
                        <a:rPr lang="en-US" altLang="ko-KR" sz="1200" dirty="0" err="1">
                          <a:latin typeface="+mn-ea"/>
                          <a:ea typeface="+mn-ea"/>
                        </a:rPr>
                        <a:t>IoB</a:t>
                      </a:r>
                      <a:r>
                        <a:rPr lang="en-US" altLang="ko-KR" sz="1200" dirty="0">
                          <a:latin typeface="+mn-ea"/>
                          <a:ea typeface="+mn-ea"/>
                        </a:rPr>
                        <a:t> : Internet of Behaviors</a:t>
                      </a:r>
                      <a:endParaRPr lang="ko-KR" altLang="en-US" sz="1200" dirty="0">
                        <a:latin typeface="+mn-ea"/>
                        <a:ea typeface="+mn-ea"/>
                      </a:endParaRPr>
                    </a:p>
                  </a:txBody>
                  <a:tcPr>
                    <a:solidFill>
                      <a:schemeClr val="accent1">
                        <a:lumMod val="40000"/>
                        <a:lumOff val="60000"/>
                      </a:schemeClr>
                    </a:solidFill>
                  </a:tcPr>
                </a:tc>
                <a:extLst>
                  <a:ext uri="{0D108BD9-81ED-4DB2-BD59-A6C34878D82A}">
                    <a16:rowId xmlns:a16="http://schemas.microsoft.com/office/drawing/2014/main" val="4252330811"/>
                  </a:ext>
                </a:extLst>
              </a:tr>
              <a:tr h="447210">
                <a:tc vMerge="1">
                  <a:txBody>
                    <a:bodyPr/>
                    <a:lstStyle/>
                    <a:p>
                      <a:pPr latinLnBrk="1"/>
                      <a:endParaRPr lang="ko-KR" altLang="en-US"/>
                    </a:p>
                  </a:txBody>
                  <a:tcPr/>
                </a:tc>
                <a:tc>
                  <a:txBody>
                    <a:bodyPr/>
                    <a:lstStyle/>
                    <a:p>
                      <a:pPr algn="ctr" latinLnBrk="1"/>
                      <a:r>
                        <a:rPr lang="en-US" altLang="ko-KR" sz="1200" dirty="0">
                          <a:latin typeface="+mn-ea"/>
                          <a:ea typeface="+mn-ea"/>
                        </a:rPr>
                        <a:t>(2) Total Experience Strategy</a:t>
                      </a:r>
                      <a:endParaRPr lang="ko-KR" altLang="en-US" sz="1200" dirty="0">
                        <a:latin typeface="+mn-ea"/>
                        <a:ea typeface="+mn-ea"/>
                      </a:endParaRPr>
                    </a:p>
                  </a:txBody>
                  <a:tcPr>
                    <a:solidFill>
                      <a:schemeClr val="accent1">
                        <a:lumMod val="40000"/>
                        <a:lumOff val="60000"/>
                      </a:schemeClr>
                    </a:solidFill>
                  </a:tcPr>
                </a:tc>
                <a:extLst>
                  <a:ext uri="{0D108BD9-81ED-4DB2-BD59-A6C34878D82A}">
                    <a16:rowId xmlns:a16="http://schemas.microsoft.com/office/drawing/2014/main" val="822408531"/>
                  </a:ext>
                </a:extLst>
              </a:tr>
              <a:tr h="488562">
                <a:tc vMerge="1">
                  <a:txBody>
                    <a:bodyPr/>
                    <a:lstStyle/>
                    <a:p>
                      <a:pPr latinLnBrk="1"/>
                      <a:endParaRPr lang="ko-KR" altLang="en-US"/>
                    </a:p>
                  </a:txBody>
                  <a:tcPr/>
                </a:tc>
                <a:tc>
                  <a:txBody>
                    <a:bodyPr/>
                    <a:lstStyle/>
                    <a:p>
                      <a:pPr algn="ctr" latinLnBrk="1"/>
                      <a:r>
                        <a:rPr lang="en-US" altLang="ko-KR" sz="1200" dirty="0">
                          <a:latin typeface="+mn-ea"/>
                          <a:ea typeface="+mn-ea"/>
                        </a:rPr>
                        <a:t>(3) Privacy Enhancing Computing</a:t>
                      </a:r>
                      <a:endParaRPr lang="ko-KR" altLang="en-US" sz="1200" dirty="0">
                        <a:latin typeface="+mn-ea"/>
                        <a:ea typeface="+mn-ea"/>
                      </a:endParaRPr>
                    </a:p>
                  </a:txBody>
                  <a:tcPr>
                    <a:solidFill>
                      <a:schemeClr val="accent1">
                        <a:lumMod val="40000"/>
                        <a:lumOff val="60000"/>
                      </a:schemeClr>
                    </a:solidFill>
                  </a:tcPr>
                </a:tc>
                <a:extLst>
                  <a:ext uri="{0D108BD9-81ED-4DB2-BD59-A6C34878D82A}">
                    <a16:rowId xmlns:a16="http://schemas.microsoft.com/office/drawing/2014/main" val="250194961"/>
                  </a:ext>
                </a:extLst>
              </a:tr>
              <a:tr h="306315">
                <a:tc rowSpan="3">
                  <a:txBody>
                    <a:bodyPr/>
                    <a:lstStyle/>
                    <a:p>
                      <a:pPr algn="ctr" latinLnBrk="1"/>
                      <a:endParaRPr lang="en-US" altLang="ko-KR" sz="1200" dirty="0">
                        <a:latin typeface="+mn-ea"/>
                        <a:ea typeface="+mn-ea"/>
                      </a:endParaRPr>
                    </a:p>
                    <a:p>
                      <a:pPr algn="ctr" latinLnBrk="1"/>
                      <a:r>
                        <a:rPr lang="en-US" altLang="ko-KR" sz="1200" dirty="0">
                          <a:solidFill>
                            <a:srgbClr val="FF0000"/>
                          </a:solidFill>
                          <a:latin typeface="+mn-ea"/>
                          <a:ea typeface="+mn-ea"/>
                        </a:rPr>
                        <a:t>Location </a:t>
                      </a:r>
                      <a:r>
                        <a:rPr lang="en-US" altLang="ko-KR" sz="1100" dirty="0">
                          <a:solidFill>
                            <a:srgbClr val="FF0000"/>
                          </a:solidFill>
                          <a:latin typeface="+mn-ea"/>
                          <a:ea typeface="+mn-ea"/>
                        </a:rPr>
                        <a:t>Independence</a:t>
                      </a:r>
                      <a:endParaRPr lang="ko-KR" altLang="en-US" sz="1100" dirty="0">
                        <a:solidFill>
                          <a:srgbClr val="FF0000"/>
                        </a:solidFill>
                        <a:latin typeface="+mn-ea"/>
                        <a:ea typeface="+mn-ea"/>
                      </a:endParaRPr>
                    </a:p>
                  </a:txBody>
                  <a:tcPr>
                    <a:solidFill>
                      <a:schemeClr val="accent6">
                        <a:lumMod val="40000"/>
                        <a:lumOff val="60000"/>
                      </a:schemeClr>
                    </a:solidFill>
                  </a:tcPr>
                </a:tc>
                <a:tc>
                  <a:txBody>
                    <a:bodyPr/>
                    <a:lstStyle/>
                    <a:p>
                      <a:pPr algn="ctr" latinLnBrk="1"/>
                      <a:r>
                        <a:rPr lang="en-US" altLang="ko-KR" sz="1200" dirty="0">
                          <a:latin typeface="+mn-ea"/>
                          <a:ea typeface="+mn-ea"/>
                        </a:rPr>
                        <a:t>(4) Distributed Cloud</a:t>
                      </a:r>
                      <a:endParaRPr lang="ko-KR" altLang="en-US" sz="1200" dirty="0">
                        <a:latin typeface="+mn-ea"/>
                        <a:ea typeface="+mn-ea"/>
                      </a:endParaRPr>
                    </a:p>
                  </a:txBody>
                  <a:tcPr>
                    <a:solidFill>
                      <a:schemeClr val="accent6">
                        <a:lumMod val="40000"/>
                        <a:lumOff val="60000"/>
                      </a:schemeClr>
                    </a:solidFill>
                  </a:tcPr>
                </a:tc>
                <a:extLst>
                  <a:ext uri="{0D108BD9-81ED-4DB2-BD59-A6C34878D82A}">
                    <a16:rowId xmlns:a16="http://schemas.microsoft.com/office/drawing/2014/main" val="1252739632"/>
                  </a:ext>
                </a:extLst>
              </a:tr>
              <a:tr h="306315">
                <a:tc vMerge="1">
                  <a:txBody>
                    <a:bodyPr/>
                    <a:lstStyle/>
                    <a:p>
                      <a:pPr latinLnBrk="1"/>
                      <a:endParaRPr lang="ko-KR" altLang="en-US"/>
                    </a:p>
                  </a:txBody>
                  <a:tcPr/>
                </a:tc>
                <a:tc>
                  <a:txBody>
                    <a:bodyPr/>
                    <a:lstStyle/>
                    <a:p>
                      <a:pPr algn="ctr" latinLnBrk="1"/>
                      <a:r>
                        <a:rPr lang="en-US" altLang="ko-KR" sz="1200" dirty="0">
                          <a:latin typeface="+mn-ea"/>
                          <a:ea typeface="+mn-ea"/>
                        </a:rPr>
                        <a:t>(5) Anywhere Operations</a:t>
                      </a:r>
                      <a:endParaRPr lang="ko-KR" altLang="en-US" sz="1200" dirty="0">
                        <a:latin typeface="+mn-ea"/>
                        <a:ea typeface="+mn-ea"/>
                      </a:endParaRPr>
                    </a:p>
                  </a:txBody>
                  <a:tcPr>
                    <a:solidFill>
                      <a:schemeClr val="accent6">
                        <a:lumMod val="40000"/>
                        <a:lumOff val="60000"/>
                      </a:schemeClr>
                    </a:solidFill>
                  </a:tcPr>
                </a:tc>
                <a:extLst>
                  <a:ext uri="{0D108BD9-81ED-4DB2-BD59-A6C34878D82A}">
                    <a16:rowId xmlns:a16="http://schemas.microsoft.com/office/drawing/2014/main" val="2899615600"/>
                  </a:ext>
                </a:extLst>
              </a:tr>
              <a:tr h="306315">
                <a:tc vMerge="1">
                  <a:txBody>
                    <a:bodyPr/>
                    <a:lstStyle/>
                    <a:p>
                      <a:pPr latinLnBrk="1"/>
                      <a:endParaRPr lang="ko-KR" altLang="en-US"/>
                    </a:p>
                  </a:txBody>
                  <a:tcPr/>
                </a:tc>
                <a:tc>
                  <a:txBody>
                    <a:bodyPr/>
                    <a:lstStyle/>
                    <a:p>
                      <a:pPr algn="ctr" latinLnBrk="1"/>
                      <a:r>
                        <a:rPr lang="en-US" altLang="ko-KR" sz="1200" dirty="0">
                          <a:latin typeface="+mn-ea"/>
                          <a:ea typeface="+mn-ea"/>
                        </a:rPr>
                        <a:t>(6) Cybersecurity mesh</a:t>
                      </a:r>
                      <a:endParaRPr lang="ko-KR" altLang="en-US" sz="1200" dirty="0">
                        <a:latin typeface="+mn-ea"/>
                        <a:ea typeface="+mn-ea"/>
                      </a:endParaRPr>
                    </a:p>
                  </a:txBody>
                  <a:tcPr>
                    <a:solidFill>
                      <a:schemeClr val="accent6">
                        <a:lumMod val="40000"/>
                        <a:lumOff val="60000"/>
                      </a:schemeClr>
                    </a:solidFill>
                  </a:tcPr>
                </a:tc>
                <a:extLst>
                  <a:ext uri="{0D108BD9-81ED-4DB2-BD59-A6C34878D82A}">
                    <a16:rowId xmlns:a16="http://schemas.microsoft.com/office/drawing/2014/main" val="4183192355"/>
                  </a:ext>
                </a:extLst>
              </a:tr>
              <a:tr h="488562">
                <a:tc rowSpan="3">
                  <a:txBody>
                    <a:bodyPr/>
                    <a:lstStyle/>
                    <a:p>
                      <a:pPr algn="ctr" latinLnBrk="1"/>
                      <a:endParaRPr lang="en-US" altLang="ko-KR" sz="1200" dirty="0">
                        <a:latin typeface="+mn-ea"/>
                        <a:ea typeface="+mn-ea"/>
                      </a:endParaRPr>
                    </a:p>
                    <a:p>
                      <a:pPr algn="ctr" latinLnBrk="1"/>
                      <a:r>
                        <a:rPr lang="en-US" altLang="ko-KR" sz="1200" dirty="0">
                          <a:solidFill>
                            <a:srgbClr val="FF0000"/>
                          </a:solidFill>
                          <a:latin typeface="+mn-ea"/>
                          <a:ea typeface="+mn-ea"/>
                        </a:rPr>
                        <a:t>Resilience Delivery</a:t>
                      </a:r>
                      <a:endParaRPr lang="ko-KR" altLang="en-US" sz="1200" dirty="0">
                        <a:solidFill>
                          <a:srgbClr val="FF0000"/>
                        </a:solidFill>
                        <a:latin typeface="+mn-ea"/>
                        <a:ea typeface="+mn-ea"/>
                      </a:endParaRPr>
                    </a:p>
                  </a:txBody>
                  <a:tcPr>
                    <a:solidFill>
                      <a:schemeClr val="accent5">
                        <a:lumMod val="40000"/>
                        <a:lumOff val="60000"/>
                      </a:schemeClr>
                    </a:solidFill>
                  </a:tcPr>
                </a:tc>
                <a:tc>
                  <a:txBody>
                    <a:bodyPr/>
                    <a:lstStyle/>
                    <a:p>
                      <a:pPr algn="ctr" latinLnBrk="1"/>
                      <a:r>
                        <a:rPr lang="en-US" altLang="ko-KR" sz="1200" dirty="0">
                          <a:latin typeface="+mn-ea"/>
                          <a:ea typeface="+mn-ea"/>
                        </a:rPr>
                        <a:t>(7) Intelligent </a:t>
                      </a:r>
                      <a:r>
                        <a:rPr lang="en-US" altLang="ko-KR" sz="1200" dirty="0" err="1">
                          <a:latin typeface="+mn-ea"/>
                          <a:ea typeface="+mn-ea"/>
                        </a:rPr>
                        <a:t>Compasable</a:t>
                      </a:r>
                      <a:r>
                        <a:rPr lang="en-US" altLang="ko-KR" sz="1200" dirty="0">
                          <a:latin typeface="+mn-ea"/>
                          <a:ea typeface="+mn-ea"/>
                        </a:rPr>
                        <a:t> Business</a:t>
                      </a:r>
                      <a:endParaRPr lang="ko-KR" altLang="en-US" sz="1200" dirty="0">
                        <a:latin typeface="+mn-ea"/>
                        <a:ea typeface="+mn-ea"/>
                      </a:endParaRPr>
                    </a:p>
                  </a:txBody>
                  <a:tcPr>
                    <a:solidFill>
                      <a:schemeClr val="accent5">
                        <a:lumMod val="40000"/>
                        <a:lumOff val="60000"/>
                      </a:schemeClr>
                    </a:solidFill>
                  </a:tcPr>
                </a:tc>
                <a:extLst>
                  <a:ext uri="{0D108BD9-81ED-4DB2-BD59-A6C34878D82A}">
                    <a16:rowId xmlns:a16="http://schemas.microsoft.com/office/drawing/2014/main" val="2575939914"/>
                  </a:ext>
                </a:extLst>
              </a:tr>
              <a:tr h="293137">
                <a:tc vMerge="1">
                  <a:txBody>
                    <a:bodyPr/>
                    <a:lstStyle/>
                    <a:p>
                      <a:pPr latinLnBrk="1"/>
                      <a:endParaRPr lang="ko-KR" altLang="en-US"/>
                    </a:p>
                  </a:txBody>
                  <a:tcPr/>
                </a:tc>
                <a:tc>
                  <a:txBody>
                    <a:bodyPr/>
                    <a:lstStyle/>
                    <a:p>
                      <a:pPr algn="ctr" latinLnBrk="1"/>
                      <a:r>
                        <a:rPr lang="en-US" altLang="ko-KR" sz="1200" dirty="0">
                          <a:latin typeface="+mn-ea"/>
                          <a:ea typeface="+mn-ea"/>
                        </a:rPr>
                        <a:t>(8) AI Engineering</a:t>
                      </a:r>
                      <a:endParaRPr lang="ko-KR" altLang="en-US" sz="1200" dirty="0">
                        <a:latin typeface="+mn-ea"/>
                        <a:ea typeface="+mn-ea"/>
                      </a:endParaRPr>
                    </a:p>
                  </a:txBody>
                  <a:tcPr>
                    <a:solidFill>
                      <a:schemeClr val="accent5">
                        <a:lumMod val="40000"/>
                        <a:lumOff val="60000"/>
                      </a:schemeClr>
                    </a:solidFill>
                  </a:tcPr>
                </a:tc>
                <a:extLst>
                  <a:ext uri="{0D108BD9-81ED-4DB2-BD59-A6C34878D82A}">
                    <a16:rowId xmlns:a16="http://schemas.microsoft.com/office/drawing/2014/main" val="2295637278"/>
                  </a:ext>
                </a:extLst>
              </a:tr>
              <a:tr h="293137">
                <a:tc vMerge="1">
                  <a:txBody>
                    <a:bodyPr/>
                    <a:lstStyle/>
                    <a:p>
                      <a:pPr latinLnBrk="1"/>
                      <a:endParaRPr lang="ko-KR" altLang="en-US"/>
                    </a:p>
                  </a:txBody>
                  <a:tcPr/>
                </a:tc>
                <a:tc>
                  <a:txBody>
                    <a:bodyPr/>
                    <a:lstStyle/>
                    <a:p>
                      <a:pPr algn="ctr" latinLnBrk="1"/>
                      <a:r>
                        <a:rPr lang="en-US" altLang="ko-KR" sz="1200" dirty="0">
                          <a:latin typeface="+mn-ea"/>
                          <a:ea typeface="+mn-ea"/>
                        </a:rPr>
                        <a:t>(9) </a:t>
                      </a:r>
                      <a:r>
                        <a:rPr lang="en-US" altLang="ko-KR" sz="1200" dirty="0" err="1">
                          <a:latin typeface="+mn-ea"/>
                          <a:ea typeface="+mn-ea"/>
                        </a:rPr>
                        <a:t>HyperAutomation</a:t>
                      </a:r>
                      <a:endParaRPr lang="ko-KR" altLang="en-US" sz="1200" dirty="0">
                        <a:latin typeface="+mn-ea"/>
                        <a:ea typeface="+mn-ea"/>
                      </a:endParaRPr>
                    </a:p>
                  </a:txBody>
                  <a:tcPr>
                    <a:solidFill>
                      <a:schemeClr val="accent5">
                        <a:lumMod val="40000"/>
                        <a:lumOff val="60000"/>
                      </a:schemeClr>
                    </a:solidFill>
                  </a:tcPr>
                </a:tc>
                <a:extLst>
                  <a:ext uri="{0D108BD9-81ED-4DB2-BD59-A6C34878D82A}">
                    <a16:rowId xmlns:a16="http://schemas.microsoft.com/office/drawing/2014/main" val="1731311978"/>
                  </a:ext>
                </a:extLst>
              </a:tr>
              <a:tr h="1351688">
                <a:tc gridSpan="2">
                  <a:txBody>
                    <a:bodyPr/>
                    <a:lstStyle/>
                    <a:p>
                      <a:pPr algn="ctr" latinLnBrk="1"/>
                      <a:r>
                        <a:rPr lang="en-US" altLang="ko-KR" sz="1100" dirty="0">
                          <a:latin typeface="+mn-ea"/>
                          <a:ea typeface="+mn-ea"/>
                        </a:rPr>
                        <a:t>Due to COVID-19, many companies have been forced to rapidly </a:t>
                      </a:r>
                      <a:r>
                        <a:rPr lang="en-US" altLang="ko-KR" sz="1100" b="1" dirty="0">
                          <a:latin typeface="+mn-ea"/>
                          <a:ea typeface="+mn-ea"/>
                        </a:rPr>
                        <a:t>transition to digital</a:t>
                      </a:r>
                      <a:r>
                        <a:rPr lang="en-US" altLang="ko-KR" sz="1100" dirty="0">
                          <a:latin typeface="+mn-ea"/>
                          <a:ea typeface="+mn-ea"/>
                        </a:rPr>
                        <a:t>, and as a result, in recent years, the maturity of technologies such as AI, Big Data, Cloud, and IoT, which can be called digital new technologies, have evolved to the stage of commercialization.</a:t>
                      </a:r>
                      <a:endParaRPr lang="ko-KR" altLang="en-US" sz="1100" dirty="0">
                        <a:latin typeface="+mn-ea"/>
                        <a:ea typeface="+mn-ea"/>
                      </a:endParaRPr>
                    </a:p>
                  </a:txBody>
                  <a:tcPr>
                    <a:solidFill>
                      <a:schemeClr val="accent6">
                        <a:lumMod val="40000"/>
                        <a:lumOff val="60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latin typeface="+mn-ea"/>
                        <a:ea typeface="+mn-ea"/>
                      </a:endParaRPr>
                    </a:p>
                  </a:txBody>
                  <a:tcPr>
                    <a:solidFill>
                      <a:schemeClr val="accent6">
                        <a:lumMod val="40000"/>
                        <a:lumOff val="60000"/>
                      </a:schemeClr>
                    </a:solidFill>
                  </a:tcPr>
                </a:tc>
                <a:extLst>
                  <a:ext uri="{0D108BD9-81ED-4DB2-BD59-A6C34878D82A}">
                    <a16:rowId xmlns:a16="http://schemas.microsoft.com/office/drawing/2014/main" val="3859872302"/>
                  </a:ext>
                </a:extLst>
              </a:tr>
            </a:tbl>
          </a:graphicData>
        </a:graphic>
      </p:graphicFrame>
    </p:spTree>
    <p:extLst>
      <p:ext uri="{BB962C8B-B14F-4D97-AF65-F5344CB8AC3E}">
        <p14:creationId xmlns:p14="http://schemas.microsoft.com/office/powerpoint/2010/main" val="1437449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165111" y="581891"/>
            <a:ext cx="8857591" cy="6201464"/>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grpSp>
      <p:sp>
        <p:nvSpPr>
          <p:cNvPr id="9" name="직사각형 8"/>
          <p:cNvSpPr/>
          <p:nvPr/>
        </p:nvSpPr>
        <p:spPr>
          <a:xfrm>
            <a:off x="165112" y="84085"/>
            <a:ext cx="5930888" cy="415498"/>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100" b="1" noProof="0" dirty="0">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2</a:t>
            </a:r>
            <a:r>
              <a:rPr kumimoji="0" lang="en-US" altLang="ko-KR" sz="2100" b="1" i="0" u="none" strike="noStrike" kern="1200" cap="none" spc="0" normalizeH="0" baseline="0" noProof="0" dirty="0">
                <a:ln>
                  <a:noFill/>
                </a:ln>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cs typeface="+mn-cs"/>
              </a:rPr>
              <a:t>. </a:t>
            </a:r>
            <a:r>
              <a:rPr lang="en-US" altLang="ko-KR" sz="2100" b="1" dirty="0">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Key Strategic Technologies in 2021</a:t>
            </a:r>
            <a:endParaRPr kumimoji="0" lang="en-US" altLang="ko-KR" sz="2700" b="1" i="0" u="none" strike="noStrike" kern="1200" cap="none" spc="0" normalizeH="0" baseline="0" noProof="0" dirty="0">
              <a:ln>
                <a:noFill/>
              </a:ln>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endParaRPr>
          </a:p>
        </p:txBody>
      </p:sp>
      <p:grpSp>
        <p:nvGrpSpPr>
          <p:cNvPr id="12" name="그룹 11"/>
          <p:cNvGrpSpPr/>
          <p:nvPr/>
        </p:nvGrpSpPr>
        <p:grpSpPr>
          <a:xfrm>
            <a:off x="165111" y="774931"/>
            <a:ext cx="5027303" cy="345439"/>
            <a:chOff x="134688" y="620169"/>
            <a:chExt cx="3563888" cy="557028"/>
          </a:xfrm>
        </p:grpSpPr>
        <p:pic>
          <p:nvPicPr>
            <p:cNvPr id="14" name="Picture 5" descr="C:\Users\onnoo_07\Desktop\찌르레기\09\03.png"/>
            <p:cNvPicPr>
              <a:picLocks noChangeAspect="1" noChangeArrowheads="1"/>
            </p:cNvPicPr>
            <p:nvPr/>
          </p:nvPicPr>
          <p:blipFill>
            <a:blip r:embed="rId3" cstate="print">
              <a:extLst>
                <a:ext uri="{28A0092B-C50C-407E-A947-70E740481C1C}">
                  <a14:useLocalDpi xmlns:a14="http://schemas.microsoft.com/office/drawing/2010/main" val="0"/>
                </a:ext>
              </a:extLst>
            </a:blip>
            <a:srcRect t="27483" r="55510" b="64626"/>
            <a:stretch>
              <a:fillRect/>
            </a:stretch>
          </p:blipFill>
          <p:spPr bwMode="auto">
            <a:xfrm>
              <a:off x="134688" y="635860"/>
              <a:ext cx="3563888"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31"/>
            <p:cNvSpPr txBox="1">
              <a:spLocks noChangeArrowheads="1"/>
            </p:cNvSpPr>
            <p:nvPr/>
          </p:nvSpPr>
          <p:spPr bwMode="auto">
            <a:xfrm>
              <a:off x="222685" y="620169"/>
              <a:ext cx="3445308" cy="54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defRPr/>
              </a:pPr>
              <a:r>
                <a:rPr kumimoji="1" lang="en-US" altLang="ko-KR" sz="1400" b="1" i="0" u="none" strike="noStrike" kern="1200" cap="none" spc="0" normalizeH="0" baseline="0" noProof="0" dirty="0">
                  <a:ln>
                    <a:noFill/>
                  </a:ln>
                  <a:solidFill>
                    <a:schemeClr val="bg1"/>
                  </a:solidFill>
                  <a:effectLst/>
                  <a:uLnTx/>
                  <a:uFillTx/>
                  <a:latin typeface="맑은 고딕" panose="020B0503020000020004" pitchFamily="50" charset="-127"/>
                  <a:ea typeface="맑은 고딕" panose="020B0503020000020004" pitchFamily="50" charset="-127"/>
                  <a:cs typeface="+mn-cs"/>
                </a:rPr>
                <a:t>(1) </a:t>
              </a:r>
              <a:r>
                <a:rPr lang="ko-KR" altLang="en-US" sz="1600" b="1" dirty="0">
                  <a:solidFill>
                    <a:prstClr val="white"/>
                  </a:solidFill>
                  <a:latin typeface="맑은 고딕" panose="020B0503020000020004" pitchFamily="50" charset="-127"/>
                  <a:ea typeface="맑은 고딕" panose="020B0503020000020004" pitchFamily="50" charset="-127"/>
                </a:rPr>
                <a:t>행동</a:t>
              </a:r>
              <a:r>
                <a:rPr kumimoji="1" lang="ko-KR" altLang="en-US" sz="1600" b="1"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 인터넷 </a:t>
              </a:r>
              <a:r>
                <a:rPr lang="ko-KR" altLang="en-US" sz="1600" b="1" dirty="0">
                  <a:solidFill>
                    <a:prstClr val="white"/>
                  </a:solidFill>
                  <a:latin typeface="맑은 고딕" panose="020B0503020000020004" pitchFamily="50" charset="-127"/>
                  <a:ea typeface="맑은 고딕" panose="020B0503020000020004" pitchFamily="50" charset="-127"/>
                </a:rPr>
                <a:t> </a:t>
              </a:r>
              <a:r>
                <a:rPr lang="en-US" altLang="ko-KR" sz="1600" b="1" dirty="0">
                  <a:solidFill>
                    <a:prstClr val="white"/>
                  </a:solidFill>
                  <a:latin typeface="맑은 고딕" panose="020B0503020000020004" pitchFamily="50" charset="-127"/>
                  <a:ea typeface="맑은 고딕" panose="020B0503020000020004" pitchFamily="50" charset="-127"/>
                </a:rPr>
                <a:t>(Internet of Behaviors)</a:t>
              </a:r>
            </a:p>
          </p:txBody>
        </p:sp>
      </p:grpSp>
      <p:sp>
        <p:nvSpPr>
          <p:cNvPr id="13" name="직사각형 12"/>
          <p:cNvSpPr/>
          <p:nvPr/>
        </p:nvSpPr>
        <p:spPr>
          <a:xfrm>
            <a:off x="393752" y="1303858"/>
            <a:ext cx="8098971" cy="4707671"/>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ko-KR" sz="1600" dirty="0">
                <a:solidFill>
                  <a:schemeClr val="tx1"/>
                </a:solidFill>
                <a:latin typeface="+mn-ea"/>
              </a:rPr>
              <a:t>Technology that turns people's behavior into big data</a:t>
            </a:r>
          </a:p>
          <a:p>
            <a:pPr marL="285750" indent="-285750" algn="just">
              <a:buFont typeface="Arial" panose="020B0604020202020204" pitchFamily="34" charset="0"/>
              <a:buChar char="•"/>
            </a:pPr>
            <a:endParaRPr lang="en-US" altLang="ko-KR" sz="1600" dirty="0">
              <a:solidFill>
                <a:schemeClr val="tx1"/>
              </a:solidFill>
              <a:latin typeface="+mn-ea"/>
            </a:endParaRPr>
          </a:p>
          <a:p>
            <a:pPr marL="285750" indent="-285750" algn="just">
              <a:buFont typeface="Arial" panose="020B0604020202020204" pitchFamily="34" charset="0"/>
              <a:buChar char="•"/>
            </a:pPr>
            <a:r>
              <a:rPr lang="en-US" altLang="ko-KR" sz="1600" dirty="0">
                <a:solidFill>
                  <a:schemeClr val="tx1"/>
                </a:solidFill>
                <a:latin typeface="+mn-ea"/>
              </a:rPr>
              <a:t>Internet that collects, analyzes and predicts human habit or behavior data to induce specific behavior</a:t>
            </a:r>
          </a:p>
          <a:p>
            <a:pPr marL="285750" indent="-285750" algn="just">
              <a:buFont typeface="Arial" panose="020B0604020202020204" pitchFamily="34" charset="0"/>
              <a:buChar char="•"/>
            </a:pPr>
            <a:endParaRPr lang="en-US" altLang="ko-KR" sz="1600" dirty="0">
              <a:solidFill>
                <a:schemeClr val="tx1"/>
              </a:solidFill>
              <a:latin typeface="+mn-ea"/>
            </a:endParaRPr>
          </a:p>
          <a:p>
            <a:pPr marL="285750" indent="-285750" algn="just">
              <a:buFont typeface="Arial" panose="020B0604020202020204" pitchFamily="34" charset="0"/>
              <a:buChar char="•"/>
            </a:pPr>
            <a:r>
              <a:rPr lang="en-US" altLang="ko-KR" sz="1600" dirty="0">
                <a:solidFill>
                  <a:schemeClr val="tx1"/>
                </a:solidFill>
                <a:latin typeface="+mn-ea"/>
              </a:rPr>
              <a:t>It is predicted that many actions will become big data in the future and will be used in government policies and corporate strategies</a:t>
            </a:r>
          </a:p>
          <a:p>
            <a:pPr marL="285750" indent="-285750" algn="just">
              <a:buFont typeface="Arial" panose="020B0604020202020204" pitchFamily="34" charset="0"/>
              <a:buChar char="•"/>
            </a:pPr>
            <a:endParaRPr lang="en-US" altLang="ko-KR" sz="1600" dirty="0">
              <a:solidFill>
                <a:schemeClr val="tx1"/>
              </a:solidFill>
              <a:latin typeface="+mn-ea"/>
            </a:endParaRPr>
          </a:p>
          <a:p>
            <a:pPr marL="285750" indent="-285750" algn="just">
              <a:buFont typeface="Arial" panose="020B0604020202020204" pitchFamily="34" charset="0"/>
              <a:buChar char="•"/>
            </a:pPr>
            <a:r>
              <a:rPr lang="en-US" altLang="ko-KR" sz="1600" dirty="0">
                <a:solidFill>
                  <a:schemeClr val="tx1"/>
                </a:solidFill>
                <a:latin typeface="+mn-ea"/>
              </a:rPr>
              <a:t>Based on the data, it collects and analyzes behaviors in daily life or online space, i.e., which sites or stores you mainly used, which products you regularly purchase, which posts you liked on social media, and how many videos you watched. It recommends the best option to people. For example, if a user regularly purchases diapers or formula, the information 'parents raising children' is input, and baby products or toys are recommended based on that information</a:t>
            </a:r>
          </a:p>
          <a:p>
            <a:pPr marL="285750" indent="-285750" algn="just">
              <a:buFont typeface="Arial" panose="020B0604020202020204" pitchFamily="34" charset="0"/>
              <a:buChar char="•"/>
            </a:pPr>
            <a:endParaRPr lang="en-US" altLang="ko-KR" sz="1600" dirty="0">
              <a:solidFill>
                <a:schemeClr val="tx1"/>
              </a:solidFill>
              <a:latin typeface="+mn-ea"/>
            </a:endParaRPr>
          </a:p>
          <a:p>
            <a:pPr marL="285750" indent="-285750" algn="just">
              <a:buFont typeface="Arial" panose="020B0604020202020204" pitchFamily="34" charset="0"/>
              <a:buChar char="•"/>
            </a:pPr>
            <a:r>
              <a:rPr lang="en-US" altLang="ko-KR" sz="1600" dirty="0">
                <a:solidFill>
                  <a:schemeClr val="tx1"/>
                </a:solidFill>
                <a:latin typeface="+mn-ea"/>
              </a:rPr>
              <a:t>'</a:t>
            </a:r>
            <a:r>
              <a:rPr lang="en-US" altLang="ko-KR" sz="1600" dirty="0" err="1">
                <a:solidFill>
                  <a:schemeClr val="tx1"/>
                </a:solidFill>
                <a:latin typeface="+mn-ea"/>
              </a:rPr>
              <a:t>Healum</a:t>
            </a:r>
            <a:r>
              <a:rPr lang="en-US" altLang="ko-KR" sz="1600" dirty="0">
                <a:solidFill>
                  <a:schemeClr val="tx1"/>
                </a:solidFill>
                <a:latin typeface="+mn-ea"/>
              </a:rPr>
              <a:t>', which checks users' health information in real time and provides customized medical services and contents, and '</a:t>
            </a:r>
            <a:r>
              <a:rPr lang="en-US" altLang="ko-KR" sz="1600" dirty="0" err="1">
                <a:solidFill>
                  <a:schemeClr val="tx1"/>
                </a:solidFill>
                <a:latin typeface="+mn-ea"/>
              </a:rPr>
              <a:t>Breinify</a:t>
            </a:r>
            <a:r>
              <a:rPr lang="en-US" altLang="ko-KR" sz="1600" dirty="0">
                <a:solidFill>
                  <a:schemeClr val="tx1"/>
                </a:solidFill>
                <a:latin typeface="+mn-ea"/>
              </a:rPr>
              <a:t>', which collects consumer data using artificial intelligence and behavioral algorithms to understand the real-time purchase process</a:t>
            </a:r>
          </a:p>
        </p:txBody>
      </p:sp>
    </p:spTree>
    <p:extLst>
      <p:ext uri="{BB962C8B-B14F-4D97-AF65-F5344CB8AC3E}">
        <p14:creationId xmlns:p14="http://schemas.microsoft.com/office/powerpoint/2010/main" val="1896790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165111" y="581891"/>
            <a:ext cx="8857591" cy="6201464"/>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grpSp>
      <p:sp>
        <p:nvSpPr>
          <p:cNvPr id="9" name="직사각형 8"/>
          <p:cNvSpPr/>
          <p:nvPr/>
        </p:nvSpPr>
        <p:spPr>
          <a:xfrm>
            <a:off x="165112" y="84085"/>
            <a:ext cx="5930888" cy="415498"/>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100" b="1" noProof="0" dirty="0">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2</a:t>
            </a:r>
            <a:r>
              <a:rPr kumimoji="0" lang="en-US" altLang="ko-KR" sz="2100" b="1" i="0" u="none" strike="noStrike" kern="1200" cap="none" spc="0" normalizeH="0" baseline="0" noProof="0" dirty="0">
                <a:ln>
                  <a:noFill/>
                </a:ln>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cs typeface="+mn-cs"/>
              </a:rPr>
              <a:t>. </a:t>
            </a:r>
            <a:r>
              <a:rPr lang="en-US" altLang="ko-KR" sz="2100" b="1" dirty="0">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Key Strategic Technologies in 2021</a:t>
            </a:r>
            <a:endParaRPr kumimoji="0" lang="en-US" altLang="ko-KR" sz="2700" b="1" i="0" u="none" strike="noStrike" kern="1200" cap="none" spc="0" normalizeH="0" baseline="0" noProof="0" dirty="0">
              <a:ln>
                <a:noFill/>
              </a:ln>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endParaRPr>
          </a:p>
        </p:txBody>
      </p:sp>
      <p:grpSp>
        <p:nvGrpSpPr>
          <p:cNvPr id="12" name="그룹 11"/>
          <p:cNvGrpSpPr/>
          <p:nvPr/>
        </p:nvGrpSpPr>
        <p:grpSpPr>
          <a:xfrm>
            <a:off x="165111" y="774931"/>
            <a:ext cx="5027303" cy="345439"/>
            <a:chOff x="134688" y="620169"/>
            <a:chExt cx="3563888" cy="557028"/>
          </a:xfrm>
        </p:grpSpPr>
        <p:pic>
          <p:nvPicPr>
            <p:cNvPr id="14" name="Picture 5" descr="C:\Users\onnoo_07\Desktop\찌르레기\09\03.png"/>
            <p:cNvPicPr>
              <a:picLocks noChangeAspect="1" noChangeArrowheads="1"/>
            </p:cNvPicPr>
            <p:nvPr/>
          </p:nvPicPr>
          <p:blipFill>
            <a:blip r:embed="rId3" cstate="print">
              <a:extLst>
                <a:ext uri="{28A0092B-C50C-407E-A947-70E740481C1C}">
                  <a14:useLocalDpi xmlns:a14="http://schemas.microsoft.com/office/drawing/2010/main" val="0"/>
                </a:ext>
              </a:extLst>
            </a:blip>
            <a:srcRect t="27483" r="55510" b="64626"/>
            <a:stretch>
              <a:fillRect/>
            </a:stretch>
          </p:blipFill>
          <p:spPr bwMode="auto">
            <a:xfrm>
              <a:off x="134688" y="635860"/>
              <a:ext cx="3563888"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31"/>
            <p:cNvSpPr txBox="1">
              <a:spLocks noChangeArrowheads="1"/>
            </p:cNvSpPr>
            <p:nvPr/>
          </p:nvSpPr>
          <p:spPr bwMode="auto">
            <a:xfrm>
              <a:off x="222685" y="620169"/>
              <a:ext cx="3445308" cy="54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defRPr/>
              </a:pPr>
              <a:r>
                <a:rPr kumimoji="1" lang="en-US" altLang="ko-KR" sz="1400" b="1" i="0" u="none" strike="noStrike" kern="1200" cap="none" spc="0" normalizeH="0" baseline="0" noProof="0" dirty="0">
                  <a:ln>
                    <a:noFill/>
                  </a:ln>
                  <a:solidFill>
                    <a:schemeClr val="bg1"/>
                  </a:solidFill>
                  <a:effectLst/>
                  <a:uLnTx/>
                  <a:uFillTx/>
                  <a:latin typeface="맑은 고딕" panose="020B0503020000020004" pitchFamily="50" charset="-127"/>
                  <a:ea typeface="맑은 고딕" panose="020B0503020000020004" pitchFamily="50" charset="-127"/>
                  <a:cs typeface="+mn-cs"/>
                </a:rPr>
                <a:t>(2) </a:t>
              </a:r>
              <a:r>
                <a:rPr lang="ko-KR" altLang="en-US" sz="1600" b="1" dirty="0">
                  <a:solidFill>
                    <a:prstClr val="white"/>
                  </a:solidFill>
                  <a:latin typeface="맑은 고딕" panose="020B0503020000020004" pitchFamily="50" charset="-127"/>
                  <a:ea typeface="맑은 고딕" panose="020B0503020000020004" pitchFamily="50" charset="-127"/>
                </a:rPr>
                <a:t>총체적 경험</a:t>
              </a:r>
              <a:r>
                <a:rPr kumimoji="1" lang="ko-KR" altLang="en-US" sz="1600" b="1"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 </a:t>
              </a:r>
              <a:r>
                <a:rPr lang="ko-KR" altLang="en-US" sz="1600" b="1" dirty="0">
                  <a:solidFill>
                    <a:prstClr val="white"/>
                  </a:solidFill>
                  <a:latin typeface="맑은 고딕" panose="020B0503020000020004" pitchFamily="50" charset="-127"/>
                  <a:ea typeface="맑은 고딕" panose="020B0503020000020004" pitchFamily="50" charset="-127"/>
                </a:rPr>
                <a:t> </a:t>
              </a:r>
              <a:r>
                <a:rPr lang="en-US" altLang="ko-KR" sz="1600" b="1" dirty="0">
                  <a:solidFill>
                    <a:prstClr val="white"/>
                  </a:solidFill>
                  <a:latin typeface="맑은 고딕" panose="020B0503020000020004" pitchFamily="50" charset="-127"/>
                  <a:ea typeface="맑은 고딕" panose="020B0503020000020004" pitchFamily="50" charset="-127"/>
                </a:rPr>
                <a:t>(Total Experience)</a:t>
              </a:r>
            </a:p>
          </p:txBody>
        </p:sp>
      </p:grpSp>
      <p:sp>
        <p:nvSpPr>
          <p:cNvPr id="13" name="직사각형 12"/>
          <p:cNvSpPr/>
          <p:nvPr/>
        </p:nvSpPr>
        <p:spPr>
          <a:xfrm>
            <a:off x="393752" y="1587731"/>
            <a:ext cx="8098971" cy="4322618"/>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ko-KR" dirty="0">
                <a:solidFill>
                  <a:schemeClr val="tx1"/>
                </a:solidFill>
                <a:latin typeface="+mn-ea"/>
              </a:rPr>
              <a:t>An extended version of the multi-experience. A more sophisticated digital world experience will be possible due to technological development, and fields and areas are expected to expand</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b="1" dirty="0">
                <a:solidFill>
                  <a:schemeClr val="tx1"/>
                </a:solidFill>
                <a:latin typeface="+mn-ea"/>
              </a:rPr>
              <a:t>Strategies for business innovation by combining diverse experiences of customers, employees and users</a:t>
            </a:r>
            <a:endParaRPr lang="en-US" altLang="ko-KR" dirty="0">
              <a:solidFill>
                <a:schemeClr val="tx1"/>
              </a:solidFill>
              <a:latin typeface="+mn-ea"/>
            </a:endParaRP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This is a strategy that aims to achieve a competitive advantage by providing an opportunity to differentiate from competitors by making overall improvements by experiencing all factors in technology</a:t>
            </a:r>
          </a:p>
        </p:txBody>
      </p:sp>
    </p:spTree>
    <p:extLst>
      <p:ext uri="{BB962C8B-B14F-4D97-AF65-F5344CB8AC3E}">
        <p14:creationId xmlns:p14="http://schemas.microsoft.com/office/powerpoint/2010/main" val="4179428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165111" y="581891"/>
            <a:ext cx="8857591" cy="6201464"/>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grpSp>
      <p:sp>
        <p:nvSpPr>
          <p:cNvPr id="9" name="직사각형 8"/>
          <p:cNvSpPr/>
          <p:nvPr/>
        </p:nvSpPr>
        <p:spPr>
          <a:xfrm>
            <a:off x="165112" y="84085"/>
            <a:ext cx="5930888" cy="415498"/>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100" b="1" noProof="0" dirty="0">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2</a:t>
            </a:r>
            <a:r>
              <a:rPr kumimoji="0" lang="en-US" altLang="ko-KR" sz="2100" b="1" i="0" u="none" strike="noStrike" kern="1200" cap="none" spc="0" normalizeH="0" baseline="0" noProof="0" dirty="0">
                <a:ln>
                  <a:noFill/>
                </a:ln>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cs typeface="+mn-cs"/>
              </a:rPr>
              <a:t>. </a:t>
            </a:r>
            <a:r>
              <a:rPr lang="en-US" altLang="ko-KR" sz="2100" b="1" dirty="0">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Key Strategic Technologies in 2021</a:t>
            </a:r>
            <a:endParaRPr kumimoji="0" lang="en-US" altLang="ko-KR" sz="2700" b="1" i="0" u="none" strike="noStrike" kern="1200" cap="none" spc="0" normalizeH="0" baseline="0" noProof="0" dirty="0">
              <a:ln>
                <a:noFill/>
              </a:ln>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endParaRPr>
          </a:p>
        </p:txBody>
      </p:sp>
      <p:grpSp>
        <p:nvGrpSpPr>
          <p:cNvPr id="12" name="그룹 11"/>
          <p:cNvGrpSpPr/>
          <p:nvPr/>
        </p:nvGrpSpPr>
        <p:grpSpPr>
          <a:xfrm>
            <a:off x="165111" y="774931"/>
            <a:ext cx="7391158" cy="357572"/>
            <a:chOff x="134688" y="620169"/>
            <a:chExt cx="3890156" cy="557028"/>
          </a:xfrm>
        </p:grpSpPr>
        <p:pic>
          <p:nvPicPr>
            <p:cNvPr id="14" name="Picture 5" descr="C:\Users\onnoo_07\Desktop\찌르레기\09\03.png"/>
            <p:cNvPicPr>
              <a:picLocks noChangeAspect="1" noChangeArrowheads="1"/>
            </p:cNvPicPr>
            <p:nvPr/>
          </p:nvPicPr>
          <p:blipFill>
            <a:blip r:embed="rId3" cstate="print">
              <a:extLst>
                <a:ext uri="{28A0092B-C50C-407E-A947-70E740481C1C}">
                  <a14:useLocalDpi xmlns:a14="http://schemas.microsoft.com/office/drawing/2010/main" val="0"/>
                </a:ext>
              </a:extLst>
            </a:blip>
            <a:srcRect t="27483" r="55510" b="64626"/>
            <a:stretch>
              <a:fillRect/>
            </a:stretch>
          </p:blipFill>
          <p:spPr bwMode="auto">
            <a:xfrm>
              <a:off x="134688" y="635860"/>
              <a:ext cx="3563888"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31"/>
            <p:cNvSpPr txBox="1">
              <a:spLocks noChangeArrowheads="1"/>
            </p:cNvSpPr>
            <p:nvPr/>
          </p:nvSpPr>
          <p:spPr bwMode="auto">
            <a:xfrm>
              <a:off x="222685" y="620169"/>
              <a:ext cx="3802159" cy="52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defRPr/>
              </a:pPr>
              <a:r>
                <a:rPr kumimoji="1" lang="en-US" altLang="ko-KR" sz="1400" b="1" i="0" u="none" strike="noStrike" kern="1200" cap="none" spc="0" normalizeH="0" baseline="0" noProof="0" dirty="0">
                  <a:ln>
                    <a:noFill/>
                  </a:ln>
                  <a:solidFill>
                    <a:schemeClr val="bg1"/>
                  </a:solidFill>
                  <a:effectLst/>
                  <a:uLnTx/>
                  <a:uFillTx/>
                  <a:latin typeface="맑은 고딕" panose="020B0503020000020004" pitchFamily="50" charset="-127"/>
                  <a:ea typeface="맑은 고딕" panose="020B0503020000020004" pitchFamily="50" charset="-127"/>
                  <a:cs typeface="+mn-cs"/>
                </a:rPr>
                <a:t>(3) </a:t>
              </a:r>
              <a:r>
                <a:rPr kumimoji="1" lang="ko-KR" altLang="en-US" sz="1600" b="1"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개인정보보호 강화 컴퓨팅 </a:t>
              </a:r>
              <a:r>
                <a:rPr lang="ko-KR" altLang="en-US" sz="1600" b="1" dirty="0">
                  <a:solidFill>
                    <a:prstClr val="white"/>
                  </a:solidFill>
                  <a:latin typeface="맑은 고딕" panose="020B0503020000020004" pitchFamily="50" charset="-127"/>
                  <a:ea typeface="맑은 고딕" panose="020B0503020000020004" pitchFamily="50" charset="-127"/>
                </a:rPr>
                <a:t> </a:t>
              </a:r>
              <a:r>
                <a:rPr lang="en-US" altLang="ko-KR" sz="1600" b="1" dirty="0">
                  <a:solidFill>
                    <a:prstClr val="white"/>
                  </a:solidFill>
                  <a:latin typeface="맑은 고딕" panose="020B0503020000020004" pitchFamily="50" charset="-127"/>
                  <a:ea typeface="맑은 고딕" panose="020B0503020000020004" pitchFamily="50" charset="-127"/>
                </a:rPr>
                <a:t>(Privacy Enhancing Computation)</a:t>
              </a:r>
            </a:p>
          </p:txBody>
        </p:sp>
      </p:grpSp>
      <p:sp>
        <p:nvSpPr>
          <p:cNvPr id="13" name="직사각형 12"/>
          <p:cNvSpPr/>
          <p:nvPr/>
        </p:nvSpPr>
        <p:spPr>
          <a:xfrm>
            <a:off x="332302" y="1462554"/>
            <a:ext cx="8312934" cy="4322618"/>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ko-KR" dirty="0">
                <a:solidFill>
                  <a:schemeClr val="tx1"/>
                </a:solidFill>
                <a:latin typeface="+mn-ea"/>
              </a:rPr>
              <a:t>Privacy Enhancing Computation means an environment that observes the following three points</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It is predicted that data sharing between institutions and companies will become more active in the future, and encryption methods will be diversified accordingly</a:t>
            </a:r>
          </a:p>
          <a:p>
            <a:pPr marL="285750" indent="-285750" algn="just">
              <a:buFont typeface="Arial" panose="020B0604020202020204" pitchFamily="34" charset="0"/>
              <a:buChar char="•"/>
            </a:pPr>
            <a:endParaRPr lang="en-US" altLang="ko-KR" dirty="0">
              <a:solidFill>
                <a:schemeClr val="tx1"/>
              </a:solidFill>
              <a:latin typeface="+mn-ea"/>
            </a:endParaRPr>
          </a:p>
          <a:p>
            <a:pPr marL="800100" lvl="1" indent="-342900" algn="just">
              <a:buAutoNum type="arabicParenR"/>
            </a:pPr>
            <a:r>
              <a:rPr lang="en-US" altLang="ko-KR" dirty="0">
                <a:solidFill>
                  <a:schemeClr val="tx1"/>
                </a:solidFill>
                <a:latin typeface="+mn-ea"/>
              </a:rPr>
              <a:t>Reliable data storage  </a:t>
            </a:r>
          </a:p>
          <a:p>
            <a:pPr marL="800100" lvl="1" indent="-342900" algn="just">
              <a:buAutoNum type="arabicParenR"/>
            </a:pPr>
            <a:r>
              <a:rPr lang="en-US" altLang="ko-KR" dirty="0">
                <a:solidFill>
                  <a:schemeClr val="tx1"/>
                </a:solidFill>
                <a:latin typeface="+mn-ea"/>
              </a:rPr>
              <a:t>Distributed work for data analysis   </a:t>
            </a:r>
          </a:p>
          <a:p>
            <a:pPr marL="800100" lvl="1" indent="-342900" algn="just">
              <a:buAutoNum type="arabicParenR"/>
            </a:pPr>
            <a:r>
              <a:rPr lang="en-US" altLang="ko-KR" dirty="0">
                <a:solidFill>
                  <a:schemeClr val="tx1"/>
                </a:solidFill>
                <a:latin typeface="+mn-ea"/>
              </a:rPr>
              <a:t>Automatic data encryption</a:t>
            </a:r>
          </a:p>
        </p:txBody>
      </p:sp>
    </p:spTree>
    <p:extLst>
      <p:ext uri="{BB962C8B-B14F-4D97-AF65-F5344CB8AC3E}">
        <p14:creationId xmlns:p14="http://schemas.microsoft.com/office/powerpoint/2010/main" val="3850098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165111" y="581891"/>
            <a:ext cx="8857591" cy="6201464"/>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35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grpSp>
      <p:sp>
        <p:nvSpPr>
          <p:cNvPr id="9" name="직사각형 8"/>
          <p:cNvSpPr/>
          <p:nvPr/>
        </p:nvSpPr>
        <p:spPr>
          <a:xfrm>
            <a:off x="165112" y="84085"/>
            <a:ext cx="5930888" cy="415498"/>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100" b="1" noProof="0" dirty="0">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2</a:t>
            </a:r>
            <a:r>
              <a:rPr kumimoji="0" lang="en-US" altLang="ko-KR" sz="2100" b="1" i="0" u="none" strike="noStrike" kern="1200" cap="none" spc="0" normalizeH="0" baseline="0" noProof="0" dirty="0">
                <a:ln>
                  <a:noFill/>
                </a:ln>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cs typeface="+mn-cs"/>
              </a:rPr>
              <a:t>. </a:t>
            </a:r>
            <a:r>
              <a:rPr lang="en-US" altLang="ko-KR" sz="2100" b="1" dirty="0">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Key Strategic Technologies in 2021</a:t>
            </a:r>
            <a:endParaRPr kumimoji="0" lang="en-US" altLang="ko-KR" sz="2700" b="1" i="0" u="none" strike="noStrike" kern="1200" cap="none" spc="0" normalizeH="0" baseline="0" noProof="0" dirty="0">
              <a:ln>
                <a:noFill/>
              </a:ln>
              <a:effectLst>
                <a:outerShdw blurRad="38100" dist="38100" dir="2700000" algn="tl">
                  <a:srgbClr val="000000">
                    <a:alpha val="43137"/>
                  </a:srgbClr>
                </a:outerShdw>
              </a:effectLst>
              <a:uLnTx/>
              <a:uFillTx/>
              <a:latin typeface="휴먼엑스포" panose="02030504000101010101" pitchFamily="18" charset="-127"/>
              <a:ea typeface="휴먼엑스포" panose="02030504000101010101" pitchFamily="18" charset="-127"/>
            </a:endParaRPr>
          </a:p>
        </p:txBody>
      </p:sp>
      <p:grpSp>
        <p:nvGrpSpPr>
          <p:cNvPr id="12" name="그룹 11"/>
          <p:cNvGrpSpPr/>
          <p:nvPr/>
        </p:nvGrpSpPr>
        <p:grpSpPr>
          <a:xfrm>
            <a:off x="165111" y="774931"/>
            <a:ext cx="7391158" cy="357572"/>
            <a:chOff x="134688" y="620169"/>
            <a:chExt cx="3890156" cy="557028"/>
          </a:xfrm>
        </p:grpSpPr>
        <p:pic>
          <p:nvPicPr>
            <p:cNvPr id="14" name="Picture 5" descr="C:\Users\onnoo_07\Desktop\찌르레기\09\03.png"/>
            <p:cNvPicPr>
              <a:picLocks noChangeAspect="1" noChangeArrowheads="1"/>
            </p:cNvPicPr>
            <p:nvPr/>
          </p:nvPicPr>
          <p:blipFill>
            <a:blip r:embed="rId3" cstate="print">
              <a:extLst>
                <a:ext uri="{28A0092B-C50C-407E-A947-70E740481C1C}">
                  <a14:useLocalDpi xmlns:a14="http://schemas.microsoft.com/office/drawing/2010/main" val="0"/>
                </a:ext>
              </a:extLst>
            </a:blip>
            <a:srcRect t="27483" r="55510" b="64626"/>
            <a:stretch>
              <a:fillRect/>
            </a:stretch>
          </p:blipFill>
          <p:spPr bwMode="auto">
            <a:xfrm>
              <a:off x="134688" y="635860"/>
              <a:ext cx="3563888"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31"/>
            <p:cNvSpPr txBox="1">
              <a:spLocks noChangeArrowheads="1"/>
            </p:cNvSpPr>
            <p:nvPr/>
          </p:nvSpPr>
          <p:spPr bwMode="auto">
            <a:xfrm>
              <a:off x="222685" y="620169"/>
              <a:ext cx="3802159" cy="52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anose="020B0600000101010101" pitchFamily="50" charset="-127"/>
                  <a:ea typeface="굴림" panose="020B0600000101010101" pitchFamily="50" charset="-127"/>
                </a:defRPr>
              </a:lvl1pPr>
              <a:lvl2pPr marL="742950" indent="-285750" eaLnBrk="0" hangingPunct="0">
                <a:defRPr kumimoji="1">
                  <a:solidFill>
                    <a:schemeClr val="tx1"/>
                  </a:solidFill>
                  <a:latin typeface="굴림" panose="020B0600000101010101" pitchFamily="50" charset="-127"/>
                  <a:ea typeface="굴림" panose="020B0600000101010101" pitchFamily="50" charset="-127"/>
                </a:defRPr>
              </a:lvl2pPr>
              <a:lvl3pPr marL="1143000" indent="-228600" eaLnBrk="0" hangingPunct="0">
                <a:defRPr kumimoji="1">
                  <a:solidFill>
                    <a:schemeClr val="tx1"/>
                  </a:solidFill>
                  <a:latin typeface="굴림" panose="020B0600000101010101" pitchFamily="50" charset="-127"/>
                  <a:ea typeface="굴림" panose="020B0600000101010101" pitchFamily="50" charset="-127"/>
                </a:defRPr>
              </a:lvl3pPr>
              <a:lvl4pPr marL="1600200" indent="-228600" eaLnBrk="0" hangingPunct="0">
                <a:defRPr kumimoji="1">
                  <a:solidFill>
                    <a:schemeClr val="tx1"/>
                  </a:solidFill>
                  <a:latin typeface="굴림" panose="020B0600000101010101" pitchFamily="50" charset="-127"/>
                  <a:ea typeface="굴림" panose="020B0600000101010101" pitchFamily="50" charset="-127"/>
                </a:defRPr>
              </a:lvl4pPr>
              <a:lvl5pPr marL="2057400" indent="-228600" eaLnBrk="0" hangingPunct="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defRPr/>
              </a:pPr>
              <a:r>
                <a:rPr kumimoji="1" lang="en-US" altLang="ko-KR" sz="1400" b="1" i="0" u="none" strike="noStrike" kern="1200" cap="none" spc="0" normalizeH="0" baseline="0" noProof="0" dirty="0">
                  <a:ln>
                    <a:noFill/>
                  </a:ln>
                  <a:solidFill>
                    <a:schemeClr val="bg1"/>
                  </a:solidFill>
                  <a:effectLst/>
                  <a:uLnTx/>
                  <a:uFillTx/>
                  <a:latin typeface="맑은 고딕" panose="020B0503020000020004" pitchFamily="50" charset="-127"/>
                  <a:ea typeface="맑은 고딕" panose="020B0503020000020004" pitchFamily="50" charset="-127"/>
                  <a:cs typeface="+mn-cs"/>
                </a:rPr>
                <a:t>(4) </a:t>
              </a:r>
              <a:r>
                <a:rPr kumimoji="1" lang="ko-KR" altLang="en-US" sz="1600" b="1" i="0" u="none" strike="noStrike" kern="120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분산 클라우드 </a:t>
              </a:r>
              <a:r>
                <a:rPr lang="ko-KR" altLang="en-US" sz="1600" b="1" dirty="0">
                  <a:solidFill>
                    <a:prstClr val="white"/>
                  </a:solidFill>
                  <a:latin typeface="맑은 고딕" panose="020B0503020000020004" pitchFamily="50" charset="-127"/>
                  <a:ea typeface="맑은 고딕" panose="020B0503020000020004" pitchFamily="50" charset="-127"/>
                </a:rPr>
                <a:t> </a:t>
              </a:r>
              <a:r>
                <a:rPr lang="en-US" altLang="ko-KR" sz="1600" b="1" dirty="0">
                  <a:solidFill>
                    <a:prstClr val="white"/>
                  </a:solidFill>
                  <a:latin typeface="맑은 고딕" panose="020B0503020000020004" pitchFamily="50" charset="-127"/>
                  <a:ea typeface="맑은 고딕" panose="020B0503020000020004" pitchFamily="50" charset="-127"/>
                </a:rPr>
                <a:t>(Distributed Cloud)</a:t>
              </a:r>
            </a:p>
          </p:txBody>
        </p:sp>
      </p:grpSp>
      <p:sp>
        <p:nvSpPr>
          <p:cNvPr id="13" name="직사각형 12"/>
          <p:cNvSpPr/>
          <p:nvPr/>
        </p:nvSpPr>
        <p:spPr>
          <a:xfrm>
            <a:off x="332302" y="1462554"/>
            <a:ext cx="8312934" cy="4322618"/>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ko-KR" dirty="0">
                <a:solidFill>
                  <a:schemeClr val="tx1"/>
                </a:solidFill>
                <a:latin typeface="+mn-ea"/>
              </a:rPr>
              <a:t>Technology for distributing cloud servers in each region. This is expected to reduce server management costs and increase the use of low-latency areas</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Distributed management of data prevents service delays and enables rapid provision of existing services. Decentralization of data increases the flexibility of physical data expansion and management, and reduces the burden of environmental support and service operation</a:t>
            </a:r>
          </a:p>
        </p:txBody>
      </p:sp>
    </p:spTree>
    <p:extLst>
      <p:ext uri="{BB962C8B-B14F-4D97-AF65-F5344CB8AC3E}">
        <p14:creationId xmlns:p14="http://schemas.microsoft.com/office/powerpoint/2010/main" val="3257982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1_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13176</TotalTime>
  <Words>2685</Words>
  <Application>Microsoft Office PowerPoint</Application>
  <PresentationFormat>화면 슬라이드 쇼(4:3)</PresentationFormat>
  <Paragraphs>432</Paragraphs>
  <Slides>22</Slides>
  <Notes>21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22</vt:i4>
      </vt:variant>
    </vt:vector>
  </HeadingPairs>
  <TitlesOfParts>
    <vt:vector size="30" baseType="lpstr">
      <vt:lpstr>맑은 고딕</vt:lpstr>
      <vt:lpstr>휴먼엑스포</vt:lpstr>
      <vt:lpstr>Arial</vt:lpstr>
      <vt:lpstr>Arial Black</vt:lpstr>
      <vt:lpstr>Calibri</vt:lpstr>
      <vt:lpstr>Calibri Light</vt:lpstr>
      <vt:lpstr>Wingdings</vt:lpstr>
      <vt:lpstr>1_Office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조땡</dc:creator>
  <cp:lastModifiedBy>안 찬웅</cp:lastModifiedBy>
  <cp:revision>392</cp:revision>
  <cp:lastPrinted>2021-09-13T09:55:25Z</cp:lastPrinted>
  <dcterms:created xsi:type="dcterms:W3CDTF">2019-02-08T07:37:09Z</dcterms:created>
  <dcterms:modified xsi:type="dcterms:W3CDTF">2022-10-24T04:07:47Z</dcterms:modified>
</cp:coreProperties>
</file>