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0.xml" ContentType="application/vnd.ms-powerpoint.comments+xml"/>
  <Override PartName="/ppt/comments/modernComment_1B4_5498FD28.xml" ContentType="application/vnd.ms-powerpoint.comments+xml"/>
  <Override PartName="/ppt/comments/modernComment_1B5_D08BB29B.xml" ContentType="application/vnd.ms-powerpoint.comments+xml"/>
  <Override PartName="/ppt/comments/modernComment_1A3_A24E010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0" r:id="rId3"/>
    <p:sldId id="436" r:id="rId4"/>
    <p:sldId id="437" r:id="rId5"/>
    <p:sldId id="419" r:id="rId6"/>
    <p:sldId id="439" r:id="rId7"/>
    <p:sldId id="390" r:id="rId8"/>
    <p:sldId id="420" r:id="rId9"/>
    <p:sldId id="424" r:id="rId10"/>
    <p:sldId id="421" r:id="rId1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2880">
          <p15:clr>
            <a:srgbClr val="A4A3A4"/>
          </p15:clr>
        </p15:guide>
        <p15:guide id="4" pos="340">
          <p15:clr>
            <a:srgbClr val="A4A3A4"/>
          </p15:clr>
        </p15:guide>
        <p15:guide id="5" pos="612">
          <p15:clr>
            <a:srgbClr val="A4A3A4"/>
          </p15:clr>
        </p15:guide>
        <p15:guide id="6" pos="3560">
          <p15:clr>
            <a:srgbClr val="A4A3A4"/>
          </p15:clr>
        </p15:guide>
        <p15:guide id="7" pos="5329">
          <p15:clr>
            <a:srgbClr val="A4A3A4"/>
          </p15:clr>
        </p15:guide>
        <p15:guide id="8" pos="3878">
          <p15:clr>
            <a:srgbClr val="A4A3A4"/>
          </p15:clr>
        </p15:guide>
        <p15:guide id="9" pos="501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DF28B6-EFF0-2C9B-4A68-947126FEEF31}" name="안 찬웅" initials="안찬" userId="b5e4a7c922a5f6a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66"/>
    <a:srgbClr val="FF66CC"/>
    <a:srgbClr val="CC99FF"/>
    <a:srgbClr val="0000CC"/>
    <a:srgbClr val="FFFF75"/>
    <a:srgbClr val="9966FF"/>
    <a:srgbClr val="0066FF"/>
    <a:srgbClr val="F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8" autoAdjust="0"/>
    <p:restoredTop sz="89130" autoAdjust="0"/>
  </p:normalViewPr>
  <p:slideViewPr>
    <p:cSldViewPr>
      <p:cViewPr varScale="1">
        <p:scale>
          <a:sx n="85" d="100"/>
          <a:sy n="85" d="100"/>
        </p:scale>
        <p:origin x="1315" y="72"/>
      </p:cViewPr>
      <p:guideLst>
        <p:guide orient="horz" pos="3974"/>
        <p:guide orient="horz" pos="845"/>
        <p:guide pos="2880"/>
        <p:guide pos="340"/>
        <p:guide pos="612"/>
        <p:guide pos="3560"/>
        <p:guide pos="5329"/>
        <p:guide pos="3878"/>
        <p:guide pos="50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389C1C-3F32-408A-B7B3-34ACFD0C1C86}" authorId="{D8DF28B6-EFF0-2C9B-4A68-947126FEEF31}" created="2022-09-27T07:46:00.045">
    <pc:sldMkLst xmlns:pc="http://schemas.microsoft.com/office/powerpoint/2013/main/command">
      <pc:docMk/>
      <pc:sldMk cId="0" sldId="256"/>
    </pc:sldMkLst>
    <p188:txBody>
      <a:bodyPr/>
      <a:lstStyle/>
      <a:p>
        <a:r>
          <a:rPr lang="ko-KR" altLang="en-US"/>
          <a:t>플랫폼이 무엇인가? (정의) 4가지
왜 중요한가? 
플랫폼에 사람이 모이면 다른 부과적인 일들이 일어난다.
Ex) 서울역 -&gt; 약속장소, 음식점 생김 등등</a:t>
        </a:r>
      </a:p>
    </p188:txBody>
  </p188:cm>
</p188:cmLst>
</file>

<file path=ppt/comments/modernComment_1A3_A24E01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E2D354-9126-434E-9FD2-2CFE21375B93}" authorId="{D8DF28B6-EFF0-2C9B-4A68-947126FEEF31}" created="2022-09-27T07:37:57.798">
    <pc:sldMkLst xmlns:pc="http://schemas.microsoft.com/office/powerpoint/2013/main/command">
      <pc:docMk/>
      <pc:sldMk cId="2723021071" sldId="419"/>
    </pc:sldMkLst>
    <p188:txBody>
      <a:bodyPr/>
      <a:lstStyle/>
      <a:p>
        <a:r>
          <a:rPr lang="ko-KR" altLang="en-US"/>
          <a:t>Origin 플랫폼 - 프랑스어 / 나무 발판</a:t>
        </a:r>
      </a:p>
    </p188:txBody>
  </p188:cm>
</p188:cmLst>
</file>

<file path=ppt/comments/modernComment_1B4_5498FD2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BCA768-D331-4DE6-9D64-307D0369F836}" authorId="{D8DF28B6-EFF0-2C9B-4A68-947126FEEF31}" created="2022-09-27T07:26:41.96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19312424" sldId="436"/>
      <ac:spMk id="5" creationId="{00000000-0000-0000-0000-000000000000}"/>
    </ac:deMkLst>
    <p188:txBody>
      <a:bodyPr/>
      <a:lstStyle/>
      <a:p>
        <a:r>
          <a:rPr lang="ko-KR" altLang="en-US"/>
          <a:t>Google - H/W가 약하다</a:t>
        </a:r>
      </a:p>
    </p188:txBody>
  </p188:cm>
</p188:cmLst>
</file>

<file path=ppt/comments/modernComment_1B5_D08BB29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B2705C-8B1E-4E8D-A91B-18D2510BFB25}" authorId="{D8DF28B6-EFF0-2C9B-4A68-947126FEEF31}" created="2022-09-27T07:34:19.771">
    <pc:sldMkLst xmlns:pc="http://schemas.microsoft.com/office/powerpoint/2013/main/command">
      <pc:docMk/>
      <pc:sldMk cId="3498816155" sldId="437"/>
    </pc:sldMkLst>
    <p188:txBody>
      <a:bodyPr/>
      <a:lstStyle/>
      <a:p>
        <a:r>
          <a:rPr lang="ko-KR" altLang="en-US"/>
          <a:t>빠르게 변화하는 사회에 맞추어 플랫폼을 개발해 개개인의 니즈를 충족시킨다.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83377-3840-474F-B66D-6687E1D53654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84AE6-50E7-4EAB-A547-479D239E174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396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4B4ED-A837-4A56-9C24-F1C55FACFB40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FD184-748C-4744-9A92-BD9ADAFD5E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2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69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2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9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28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6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77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1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2CCAE-4117-4778-8D7F-D9AF2FD17265}" type="datetimeFigureOut">
              <a:rPr lang="ko-KR" altLang="en-US" smtClean="0"/>
              <a:pPr/>
              <a:t>2022-09-27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6DBB6-1069-4A4E-85F5-A7E9864A36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0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4_5498FD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5_D08BB29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A3_A24E010F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1331640" y="2276872"/>
            <a:ext cx="6552728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Platform Overview(1)  </a:t>
            </a:r>
            <a:r>
              <a:rPr lang="ko-KR" altLang="en-US" sz="44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플랫폼 개요 </a:t>
            </a:r>
            <a:endParaRPr lang="en-US" altLang="ko-KR" sz="44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33352" y="395654"/>
            <a:ext cx="8892066" cy="60909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30" name="직사각형 29"/>
          <p:cNvSpPr/>
          <p:nvPr/>
        </p:nvSpPr>
        <p:spPr>
          <a:xfrm>
            <a:off x="360484" y="534867"/>
            <a:ext cx="6205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041" indent="-422041">
              <a:buFont typeface="Wingdings" panose="05000000000000000000" pitchFamily="2" charset="2"/>
              <a:buChar char="v"/>
              <a:defRPr/>
            </a:pPr>
            <a:r>
              <a:rPr lang="en-US" altLang="ko-KR" sz="3200" dirty="0"/>
              <a:t>Platform classification (fields)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177210"/>
              </p:ext>
            </p:extLst>
          </p:nvPr>
        </p:nvGraphicFramePr>
        <p:xfrm>
          <a:off x="360484" y="1844824"/>
          <a:ext cx="8436716" cy="336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53860">
                  <a:extLst>
                    <a:ext uri="{9D8B030D-6E8A-4147-A177-3AD203B41FA5}">
                      <a16:colId xmlns:a16="http://schemas.microsoft.com/office/drawing/2014/main" val="463828134"/>
                    </a:ext>
                  </a:extLst>
                </a:gridCol>
                <a:gridCol w="4254011">
                  <a:extLst>
                    <a:ext uri="{9D8B030D-6E8A-4147-A177-3AD203B41FA5}">
                      <a16:colId xmlns:a16="http://schemas.microsoft.com/office/drawing/2014/main" val="1813399794"/>
                    </a:ext>
                  </a:extLst>
                </a:gridCol>
                <a:gridCol w="2728845">
                  <a:extLst>
                    <a:ext uri="{9D8B030D-6E8A-4147-A177-3AD203B41FA5}">
                      <a16:colId xmlns:a16="http://schemas.microsoft.com/office/drawing/2014/main" val="1050153804"/>
                    </a:ext>
                  </a:extLst>
                </a:gridCol>
              </a:tblGrid>
              <a:tr h="4092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000FF"/>
                          </a:solidFill>
                        </a:rPr>
                        <a:t>분야</a:t>
                      </a:r>
                      <a:r>
                        <a:rPr lang="en-US" altLang="ko-KR" sz="1400" b="1" dirty="0">
                          <a:solidFill>
                            <a:srgbClr val="0000FF"/>
                          </a:solidFill>
                        </a:rPr>
                        <a:t>(Fields)</a:t>
                      </a:r>
                      <a:endParaRPr lang="ko-KR" altLang="en-US" sz="1400" b="1" dirty="0">
                        <a:solidFill>
                          <a:srgbClr val="0000FF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Platform</a:t>
                      </a:r>
                      <a:r>
                        <a:rPr lang="en-US" altLang="ko-KR" sz="1400" b="1" baseline="0" dirty="0"/>
                        <a:t> Definition</a:t>
                      </a:r>
                      <a:endParaRPr lang="ko-KR" altLang="en-US" sz="1400" b="1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Examples</a:t>
                      </a:r>
                      <a:endParaRPr lang="ko-KR" altLang="en-US" sz="1400" b="1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289728427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Game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Platform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Console or application to play game S / W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Play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Station 4, X Box, Steam, Origin, etc.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710608982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Social</a:t>
                      </a:r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Platform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 that opens the way for online users to communicate and share information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Facebook, Twitter,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Kakao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Instagram, etc.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072746004"/>
                  </a:ext>
                </a:extLst>
              </a:tr>
              <a:tr h="667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Commerce platform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An online commerce platform that acts as an intermediary between suppliers and consumers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</a:t>
                      </a:r>
                      <a:r>
                        <a:rPr lang="en-US" altLang="ko-KR" sz="1400" b="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street,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4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Coupang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en-US" altLang="ko-KR" sz="1400" b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Gmarket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etc.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015903863"/>
                  </a:ext>
                </a:extLst>
              </a:tr>
              <a:tr h="9491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AI Platform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A platform that provides data analysis, cloud, natural language processing, image recognition and more from AI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Azure,</a:t>
                      </a:r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AWS AI, Siri,</a:t>
                      </a:r>
                    </a:p>
                    <a:p>
                      <a:pPr algn="ctr" latinLnBrk="1"/>
                      <a:r>
                        <a:rPr lang="en-US" altLang="ko-KR" sz="14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SK NUGU, etc.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59307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98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2213738" y="332656"/>
            <a:ext cx="468052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66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Platform ?</a:t>
            </a:r>
            <a:r>
              <a:rPr lang="en-US" altLang="ko-KR" sz="6600" b="1" dirty="0">
                <a:solidFill>
                  <a:srgbClr val="9999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647564" y="1765481"/>
            <a:ext cx="7812868" cy="2554545"/>
          </a:xfrm>
          <a:prstGeom prst="rect">
            <a:avLst/>
          </a:prstGeom>
          <a:noFill/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9999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3200" b="1" u="sng" dirty="0">
                <a:solidFill>
                  <a:srgbClr val="0000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Two obvious/definite facts</a:t>
            </a:r>
          </a:p>
          <a:p>
            <a:pPr algn="ctr"/>
            <a:endParaRPr lang="en-US" altLang="ko-KR" sz="3200" b="1" dirty="0">
              <a:solidFill>
                <a:srgbClr val="9999FF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514350" indent="-514350" algn="ctr">
              <a:buAutoNum type="arabicPeriod"/>
            </a:pPr>
            <a:r>
              <a:rPr lang="en-US" altLang="ko-KR" sz="3200" b="1" dirty="0">
                <a:latin typeface="+mn-ea"/>
                <a:cs typeface="Times New Roman" pitchFamily="18" charset="0"/>
              </a:rPr>
              <a:t>No one knows the future</a:t>
            </a:r>
          </a:p>
          <a:p>
            <a:pPr marL="514350" indent="-514350" algn="ctr">
              <a:buFontTx/>
              <a:buAutoNum type="arabicPeriod"/>
            </a:pPr>
            <a:r>
              <a:rPr lang="en-US" altLang="ko-KR" sz="3200" b="1" dirty="0">
                <a:latin typeface="+mn-ea"/>
              </a:rPr>
              <a:t>The importance of the platform continues to grow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647564" y="4509120"/>
            <a:ext cx="7812868" cy="1877437"/>
          </a:xfrm>
          <a:prstGeom prst="rect">
            <a:avLst/>
          </a:prstGeom>
          <a:noFill/>
          <a:ln w="9525">
            <a:solidFill>
              <a:srgbClr val="FF66CC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9999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800" dirty="0">
                <a:latin typeface="+mn-ea"/>
              </a:rPr>
              <a:t>The protagonist that made Google a powerful company in a short time</a:t>
            </a:r>
          </a:p>
          <a:p>
            <a:pPr algn="ctr"/>
            <a:endParaRPr lang="en-US" altLang="ko-KR" sz="2800" dirty="0">
              <a:latin typeface="+mn-ea"/>
            </a:endParaRPr>
          </a:p>
          <a:p>
            <a:pPr algn="ctr"/>
            <a:r>
              <a:rPr lang="ko-KR" altLang="en-US" sz="2000" b="1" dirty="0">
                <a:solidFill>
                  <a:srgbClr val="9999FF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lang="en-US" altLang="ko-KR" sz="2400" b="1" dirty="0">
                <a:solidFill>
                  <a:srgbClr val="FF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PLATFORM</a:t>
            </a:r>
            <a:endParaRPr lang="en-US" altLang="ko-KR" sz="28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>
            <a:spLocks noChangeArrowheads="1"/>
          </p:cNvSpPr>
          <p:nvPr/>
        </p:nvSpPr>
        <p:spPr bwMode="auto">
          <a:xfrm>
            <a:off x="611560" y="816387"/>
            <a:ext cx="7992888" cy="2462213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rgbClr val="FF0000"/>
                </a:solidFill>
                <a:latin typeface="+mn-ea"/>
                <a:cs typeface="Times New Roman" pitchFamily="18" charset="0"/>
              </a:rPr>
              <a:t> </a:t>
            </a:r>
            <a:r>
              <a:rPr lang="en-US" altLang="ko-KR" sz="2400" b="1" dirty="0">
                <a:latin typeface="+mn-ea"/>
                <a:cs typeface="Times New Roman" pitchFamily="18" charset="0"/>
              </a:rPr>
              <a:t>Platform Big 4 Companies for 1990 ~ </a:t>
            </a:r>
            <a:r>
              <a:rPr lang="en-US" altLang="ko-KR" sz="1600" b="1" dirty="0">
                <a:latin typeface="+mn-ea"/>
                <a:cs typeface="Times New Roman" pitchFamily="18" charset="0"/>
              </a:rPr>
              <a:t>early</a:t>
            </a:r>
            <a:r>
              <a:rPr lang="en-US" altLang="ko-KR" sz="2400" b="1" dirty="0">
                <a:latin typeface="+mn-ea"/>
                <a:cs typeface="Times New Roman" pitchFamily="18" charset="0"/>
              </a:rPr>
              <a:t> 2000s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b="1" dirty="0">
                <a:latin typeface="+mn-ea"/>
                <a:cs typeface="Times New Roman" pitchFamily="18" charset="0"/>
              </a:rPr>
              <a:t> </a:t>
            </a:r>
            <a:r>
              <a:rPr lang="en-US" altLang="ko-KR" sz="2400" b="1" dirty="0">
                <a:latin typeface="+mn-ea"/>
                <a:cs typeface="Times New Roman" pitchFamily="18" charset="0"/>
              </a:rPr>
              <a:t>MS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Intel 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Cisco – </a:t>
            </a:r>
            <a:r>
              <a:rPr lang="ko-KR" altLang="en-US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네트워크 회사</a:t>
            </a:r>
            <a:endParaRPr lang="en-US" altLang="ko-KR" sz="24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Dell – PC </a:t>
            </a:r>
            <a:r>
              <a:rPr lang="ko-KR" altLang="en-US" sz="24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회사</a:t>
            </a:r>
            <a:endParaRPr lang="en-US" altLang="ko-KR" sz="2400" b="1" dirty="0"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611560" y="3615607"/>
            <a:ext cx="7992887" cy="2308324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ko-KR" sz="28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Platform Big 4 for 2008 ~ Now</a:t>
            </a:r>
          </a:p>
          <a:p>
            <a:pPr marL="914400" lvl="1" indent="-457200" algn="just">
              <a:buFont typeface="+mj-ea"/>
              <a:buAutoNum type="circleNumDbPlain"/>
            </a:pP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Wingdings" panose="05000000000000000000" pitchFamily="2" charset="2"/>
            </a:endParaRPr>
          </a:p>
          <a:p>
            <a:pPr marL="914400" lvl="1" indent="-457200" algn="just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Apple </a:t>
            </a:r>
          </a:p>
          <a:p>
            <a:pPr marL="914400" lvl="1" indent="-457200" algn="just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Google  </a:t>
            </a:r>
          </a:p>
          <a:p>
            <a:pPr marL="914400" lvl="1" indent="-457200" algn="just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Amazon  </a:t>
            </a:r>
          </a:p>
          <a:p>
            <a:pPr marL="914400" lvl="1" indent="-457200" algn="just">
              <a:buFont typeface="+mj-ea"/>
              <a:buAutoNum type="circleNumDbPlain"/>
            </a:pP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Meta (Facebook) </a:t>
            </a:r>
            <a:endParaRPr lang="en-US" altLang="ko-KR" sz="2000" b="1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931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107504" y="928464"/>
            <a:ext cx="8856984" cy="4832092"/>
          </a:xfrm>
          <a:prstGeom prst="rect">
            <a:avLst/>
          </a:prstGeom>
          <a:noFill/>
          <a:ln w="9525">
            <a:solidFill>
              <a:srgbClr val="9966FF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u"/>
            </a:pPr>
            <a:r>
              <a:rPr lang="en-US" altLang="ko-KR" sz="2800" b="1" dirty="0"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b="1" dirty="0">
                <a:solidFill>
                  <a:srgbClr val="0000FF"/>
                </a:solidFill>
              </a:rPr>
              <a:t>Why the platform is getting attention in the smart era</a:t>
            </a:r>
            <a:br>
              <a:rPr lang="en-US" altLang="ko-KR" sz="2400" b="1" dirty="0"/>
            </a:b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“All business competition is moving to platform wars”</a:t>
            </a:r>
          </a:p>
          <a:p>
            <a:pPr marL="342900" indent="-342900" algn="just"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rgbClr val="FF0000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800100" lvl="1" indent="-468000" algn="just">
              <a:buFont typeface="+mj-ea"/>
              <a:buAutoNum type="circleNumDbPlain"/>
            </a:pPr>
            <a:r>
              <a:rPr lang="en-US" altLang="ko-KR" sz="2000" dirty="0"/>
              <a:t>Expanding their revenue or growing into big companies</a:t>
            </a:r>
          </a:p>
          <a:p>
            <a:pPr marL="800100" lvl="1" indent="-468000" algn="just">
              <a:buFont typeface="+mj-ea"/>
              <a:buAutoNum type="circleNumDbPlain"/>
            </a:pPr>
            <a:endParaRPr lang="en-US" altLang="ko-KR" sz="2000" dirty="0"/>
          </a:p>
          <a:p>
            <a:pPr marL="800100" lvl="1" indent="-468000" algn="just">
              <a:buFont typeface="+mj-ea"/>
              <a:buAutoNum type="circleNumDbPlain"/>
            </a:pPr>
            <a:r>
              <a:rPr lang="en-US" altLang="ko-KR" sz="2000" dirty="0"/>
              <a:t>Rapidly Advancing Technologies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A company does not provide all services, but responds quickly through partnerships/alliances</a:t>
            </a:r>
          </a:p>
          <a:p>
            <a:pPr marL="800100" lvl="1" indent="-468000" algn="just">
              <a:buFont typeface="+mj-ea"/>
              <a:buAutoNum type="circleNumDbPlain"/>
            </a:pPr>
            <a:endParaRPr lang="en-US" altLang="ko-KR" sz="2000" dirty="0"/>
          </a:p>
          <a:p>
            <a:pPr marL="800100" lvl="1" indent="-468000" algn="just">
              <a:buFont typeface="+mj-ea"/>
              <a:buAutoNum type="circleNumDbPlain"/>
            </a:pPr>
            <a:r>
              <a:rPr lang="en-US" altLang="ko-KR" sz="2000" dirty="0"/>
              <a:t>Due to the intensification of global competition, the demands of various customers and the acceleration of technological innovation, the life cycle of products is minimized, and various types of small-volume production are required</a:t>
            </a:r>
          </a:p>
          <a:p>
            <a:pPr marL="800100" lvl="1" indent="-468000" algn="just">
              <a:buFont typeface="+mj-ea"/>
              <a:buAutoNum type="circleNumDbPlain"/>
            </a:pPr>
            <a:endParaRPr lang="en-US" altLang="ko-KR" sz="2000" dirty="0"/>
          </a:p>
          <a:p>
            <a:pPr marL="800100" lvl="1" indent="-468000" algn="just">
              <a:buFont typeface="+mj-ea"/>
              <a:buAutoNum type="circleNumDbPlain"/>
            </a:pPr>
            <a:r>
              <a:rPr lang="en-US" altLang="ko-KR" sz="2000" dirty="0"/>
              <a:t>Digital convergence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integration into new media, heterogenous industries take place and activates through the platform</a:t>
            </a:r>
            <a:endParaRPr lang="en-US" altLang="ko-KR" sz="2000" b="1" dirty="0">
              <a:solidFill>
                <a:srgbClr val="FF0000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881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179512" y="260648"/>
            <a:ext cx="8820058" cy="6264696"/>
          </a:xfrm>
          <a:prstGeom prst="rect">
            <a:avLst/>
          </a:prstGeom>
          <a:solidFill>
            <a:srgbClr val="FFF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62"/>
          </a:p>
        </p:txBody>
      </p:sp>
      <p:sp>
        <p:nvSpPr>
          <p:cNvPr id="8" name="직사각형 7"/>
          <p:cNvSpPr/>
          <p:nvPr/>
        </p:nvSpPr>
        <p:spPr>
          <a:xfrm>
            <a:off x="310877" y="681134"/>
            <a:ext cx="77017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2041" indent="-422041">
              <a:buFont typeface="Wingdings" panose="05000000000000000000" pitchFamily="2" charset="2"/>
              <a:buChar char="v"/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+mn-ea"/>
                <a:cs typeface="Times New Roman" pitchFamily="18" charset="0"/>
              </a:rPr>
              <a:t>Change Process of Platform Definition/Meaning</a:t>
            </a:r>
            <a:endParaRPr lang="ko-KR" altLang="en-US" sz="2400" b="1" dirty="0">
              <a:solidFill>
                <a:srgbClr val="0000FF"/>
              </a:solidFill>
              <a:latin typeface="+mn-ea"/>
              <a:cs typeface="Times New Roman" pitchFamily="18" charset="0"/>
            </a:endParaRPr>
          </a:p>
        </p:txBody>
      </p:sp>
      <p:sp>
        <p:nvSpPr>
          <p:cNvPr id="12" name="TextBox 2"/>
          <p:cNvSpPr txBox="1"/>
          <p:nvPr/>
        </p:nvSpPr>
        <p:spPr>
          <a:xfrm>
            <a:off x="1305505" y="1924872"/>
            <a:ext cx="647934" cy="49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92" dirty="0"/>
              <a:t>기원</a:t>
            </a:r>
            <a:endParaRPr lang="en-US" altLang="ko-KR" sz="1292" dirty="0"/>
          </a:p>
          <a:p>
            <a:pPr algn="ctr"/>
            <a:r>
              <a:rPr lang="en-US" altLang="ko-KR" sz="1292" dirty="0">
                <a:solidFill>
                  <a:srgbClr val="FF0000"/>
                </a:solidFill>
              </a:rPr>
              <a:t>Origin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4218960" y="1924872"/>
            <a:ext cx="514886" cy="49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92" dirty="0"/>
              <a:t>과거</a:t>
            </a:r>
            <a:endParaRPr lang="en-US" altLang="ko-KR" sz="1292" dirty="0"/>
          </a:p>
          <a:p>
            <a:pPr algn="ctr"/>
            <a:r>
              <a:rPr lang="en-US" altLang="ko-KR" sz="1292" dirty="0">
                <a:solidFill>
                  <a:srgbClr val="FF0000"/>
                </a:solidFill>
              </a:rPr>
              <a:t>Past</a:t>
            </a:r>
          </a:p>
        </p:txBody>
      </p:sp>
      <p:sp>
        <p:nvSpPr>
          <p:cNvPr id="14" name="TextBox 12"/>
          <p:cNvSpPr txBox="1"/>
          <p:nvPr/>
        </p:nvSpPr>
        <p:spPr>
          <a:xfrm>
            <a:off x="6961614" y="1924872"/>
            <a:ext cx="738536" cy="49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92" dirty="0"/>
              <a:t>현재</a:t>
            </a:r>
            <a:endParaRPr lang="en-US" altLang="ko-KR" sz="1292" dirty="0"/>
          </a:p>
          <a:p>
            <a:pPr algn="ctr"/>
            <a:r>
              <a:rPr lang="en-US" altLang="ko-KR" sz="1292" dirty="0">
                <a:solidFill>
                  <a:srgbClr val="FF0000"/>
                </a:solidFill>
              </a:rPr>
              <a:t>Present</a:t>
            </a:r>
          </a:p>
        </p:txBody>
      </p:sp>
      <p:pic>
        <p:nvPicPr>
          <p:cNvPr id="15" name="Picture 2" descr="train platform png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73" y="2939854"/>
            <a:ext cx="1542720" cy="104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그룹 15"/>
          <p:cNvGrpSpPr/>
          <p:nvPr/>
        </p:nvGrpSpPr>
        <p:grpSpPr>
          <a:xfrm>
            <a:off x="3293123" y="2909745"/>
            <a:ext cx="2397683" cy="1208600"/>
            <a:chOff x="3275856" y="2105593"/>
            <a:chExt cx="2597490" cy="1309317"/>
          </a:xfrm>
        </p:grpSpPr>
        <p:grpSp>
          <p:nvGrpSpPr>
            <p:cNvPr id="25" name="그룹 24"/>
            <p:cNvGrpSpPr/>
            <p:nvPr/>
          </p:nvGrpSpPr>
          <p:grpSpPr>
            <a:xfrm>
              <a:off x="3275856" y="2105593"/>
              <a:ext cx="1309751" cy="1309317"/>
              <a:chOff x="3334257" y="2165491"/>
              <a:chExt cx="2121376" cy="2120674"/>
            </a:xfrm>
          </p:grpSpPr>
          <p:pic>
            <p:nvPicPr>
              <p:cNvPr id="27" name="Picture 4" descr="operating system png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168"/>
              <a:stretch/>
            </p:blipFill>
            <p:spPr bwMode="auto">
              <a:xfrm>
                <a:off x="3381440" y="2165491"/>
                <a:ext cx="2074193" cy="1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4" descr="operating system png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505"/>
              <a:stretch/>
            </p:blipFill>
            <p:spPr bwMode="auto">
              <a:xfrm>
                <a:off x="3334257" y="3190789"/>
                <a:ext cx="2101840" cy="1095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Picture 6" descr="hardware png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56" b="36133"/>
            <a:stretch/>
          </p:blipFill>
          <p:spPr bwMode="auto">
            <a:xfrm>
              <a:off x="4513599" y="2105594"/>
              <a:ext cx="1359747" cy="1266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Picture 10" descr="business platform pngì ëí ì´ë¯¸ì§ ê²ìê²°ê³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279" y="2897346"/>
            <a:ext cx="1931203" cy="128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/>
          <p:cNvCxnSpPr/>
          <p:nvPr/>
        </p:nvCxnSpPr>
        <p:spPr>
          <a:xfrm>
            <a:off x="998646" y="2589561"/>
            <a:ext cx="6979237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629472" y="2407844"/>
            <a:ext cx="0" cy="435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489564" y="2407844"/>
            <a:ext cx="0" cy="435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347727" y="2407844"/>
            <a:ext cx="0" cy="43543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5"/>
          <p:cNvSpPr txBox="1"/>
          <p:nvPr/>
        </p:nvSpPr>
        <p:spPr>
          <a:xfrm>
            <a:off x="632194" y="4153707"/>
            <a:ext cx="1807354" cy="49000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92" b="1" dirty="0"/>
              <a:t>The meaning of the </a:t>
            </a:r>
          </a:p>
          <a:p>
            <a:pPr algn="ctr"/>
            <a:r>
              <a:rPr lang="en-US" altLang="ko-KR" sz="1292" b="1" dirty="0">
                <a:solidFill>
                  <a:srgbClr val="0000FF"/>
                </a:solidFill>
              </a:rPr>
              <a:t>Station Platform</a:t>
            </a:r>
          </a:p>
        </p:txBody>
      </p:sp>
      <p:sp>
        <p:nvSpPr>
          <p:cNvPr id="23" name="TextBox 26"/>
          <p:cNvSpPr txBox="1"/>
          <p:nvPr/>
        </p:nvSpPr>
        <p:spPr>
          <a:xfrm>
            <a:off x="2892230" y="4137100"/>
            <a:ext cx="2800452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Foundational OS</a:t>
            </a:r>
            <a:r>
              <a:rPr lang="en-US" altLang="ko-KR" sz="1400" dirty="0"/>
              <a:t>, the underlying </a:t>
            </a:r>
          </a:p>
          <a:p>
            <a:pPr algn="ctr"/>
            <a:r>
              <a:rPr lang="en-US" altLang="ko-KR" sz="1400" dirty="0"/>
              <a:t>Hardware Platform</a:t>
            </a:r>
          </a:p>
        </p:txBody>
      </p:sp>
      <p:sp>
        <p:nvSpPr>
          <p:cNvPr id="24" name="TextBox 27"/>
          <p:cNvSpPr txBox="1"/>
          <p:nvPr/>
        </p:nvSpPr>
        <p:spPr>
          <a:xfrm>
            <a:off x="5744408" y="4137100"/>
            <a:ext cx="3203435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/>
              <a:t>Everything on which the foundation is connected, Converged, broadly  </a:t>
            </a:r>
            <a:r>
              <a:rPr lang="en-US" altLang="ko-KR" sz="1400" b="1" dirty="0">
                <a:solidFill>
                  <a:srgbClr val="FF0000"/>
                </a:solidFill>
              </a:rPr>
              <a:t>Expanded Platform</a:t>
            </a: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gray">
          <a:xfrm>
            <a:off x="632193" y="5108867"/>
            <a:ext cx="8315649" cy="111096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just"/>
            <a:r>
              <a:rPr lang="en-US" altLang="ko-KR" sz="1600" dirty="0"/>
              <a:t>In the era of transition to a hyper-connected society, H/W and S/W are converged and the needs of open ecosystem is highlighted. Therefore, the scope of the platform is changed to the meaning of enabling the operation or operation of Services, Contents, S/W or H/W more broadly than in the past.</a:t>
            </a:r>
          </a:p>
        </p:txBody>
      </p:sp>
    </p:spTree>
    <p:extLst>
      <p:ext uri="{BB962C8B-B14F-4D97-AF65-F5344CB8AC3E}">
        <p14:creationId xmlns:p14="http://schemas.microsoft.com/office/powerpoint/2010/main" val="27230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485546" y="1046434"/>
            <a:ext cx="8172908" cy="4801314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dirty="0"/>
              <a:t>Platform is a compound word of </a:t>
            </a:r>
            <a:r>
              <a:rPr lang="en-US" altLang="ko-KR" b="1" dirty="0"/>
              <a:t>'plat'</a:t>
            </a:r>
            <a:r>
              <a:rPr lang="en-US" altLang="ko-KR" dirty="0"/>
              <a:t> and </a:t>
            </a:r>
            <a:r>
              <a:rPr lang="en-US" altLang="ko-KR" b="1" dirty="0"/>
              <a:t>'form'</a:t>
            </a:r>
            <a:r>
              <a:rPr lang="en-US" altLang="ko-KR" dirty="0"/>
              <a:t> which means </a:t>
            </a:r>
            <a:r>
              <a:rPr lang="en-US" altLang="ko-KR" b="1" dirty="0"/>
              <a:t>'form of a divided land’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A space that can be used in various forms depending on the purpose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sz="2000" b="1" dirty="0">
              <a:latin typeface="+mn-ea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+mn-ea"/>
                <a:cs typeface="Times New Roman" pitchFamily="18" charset="0"/>
              </a:rPr>
              <a:t>A platform is a flat, </a:t>
            </a:r>
            <a:r>
              <a:rPr lang="en-US" altLang="ko-KR" sz="2000" b="1" dirty="0">
                <a:latin typeface="+mn-ea"/>
                <a:cs typeface="Times New Roman" pitchFamily="18" charset="0"/>
              </a:rPr>
              <a:t>raised structure</a:t>
            </a:r>
            <a:r>
              <a:rPr lang="en-US" altLang="ko-KR" sz="2000" dirty="0">
                <a:latin typeface="+mn-ea"/>
                <a:cs typeface="Times New Roman" pitchFamily="18" charset="0"/>
              </a:rPr>
              <a:t>, usually made of wood, which people stand on when they make speeches or give a performance 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sz="2000" dirty="0">
              <a:latin typeface="+mn-ea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sz="2000" dirty="0">
                <a:solidFill>
                  <a:srgbClr val="0000FF"/>
                </a:solidFill>
              </a:rPr>
              <a:t>(v1) </a:t>
            </a:r>
            <a:r>
              <a:rPr lang="en-US" altLang="ko-KR" sz="2000" dirty="0"/>
              <a:t>A flat place installed above the ground by the railroad to make it easier for passengers to get on and off the train at the station (Korean Dictionary)</a:t>
            </a:r>
            <a:endParaRPr lang="en-US" altLang="ko-KR" sz="2000" dirty="0">
              <a:latin typeface="+mn-ea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sz="2000" b="1" dirty="0">
              <a:latin typeface="+mn-ea"/>
              <a:cs typeface="Times New Roman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(v2) </a:t>
            </a:r>
            <a:r>
              <a:rPr lang="en-US" altLang="ko-KR" b="1" dirty="0"/>
              <a:t>(Computer Appearance: Foundation/basis Platform)                  </a:t>
            </a:r>
            <a:r>
              <a:rPr lang="en-US" altLang="ko-KR" dirty="0"/>
              <a:t>A frame or skeleton that forms the basis for a specific device or system, etc. The hardware (CPU, AP) or software that underlies a computer system (OS, Window, Android, iOS etc.)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229285"/>
            <a:ext cx="41764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u="sng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Platform Definition (1)</a:t>
            </a:r>
            <a:r>
              <a:rPr lang="ko-KR" altLang="en-US" sz="2400" b="1" u="sng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en-US" altLang="ko-KR" sz="2400" b="1" u="sng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8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3861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3861048"/>
            <a:ext cx="9144000" cy="2996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611560" y="1250707"/>
            <a:ext cx="7488832" cy="424731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b="1" dirty="0"/>
              <a:t>(v3) (Emerging Internet: Intermediate Platform)                       </a:t>
            </a:r>
            <a:r>
              <a:rPr lang="en-US" altLang="ko-KR" dirty="0"/>
              <a:t>A place where users meet and interact with each other, that is, where buyers and sellers meet and create transactions. (</a:t>
            </a:r>
            <a:r>
              <a:rPr lang="en-US" altLang="ko-KR" dirty="0" err="1"/>
              <a:t>Naver</a:t>
            </a:r>
            <a:r>
              <a:rPr lang="en-US" altLang="ko-KR" dirty="0"/>
              <a:t>, Facebook, eBay, Amazon, etc.)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</a:t>
            </a:r>
            <a:r>
              <a:rPr lang="en-US" altLang="ko-KR" dirty="0"/>
              <a:t>Make money by creating various business models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dirty="0"/>
              <a:t>(v3) A place where people gather, a place where services that people need and want are traded and reproduced while being used, a contact point where the interests of various businesses meet</a:t>
            </a:r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ko-KR" b="1" dirty="0">
                <a:solidFill>
                  <a:srgbClr val="0000FF"/>
                </a:solidFill>
              </a:rPr>
              <a:t>(v3) A place, market : A marketplace/interface that connects various business entities at the same time, where transactions take place 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olidFill>
                  <a:srgbClr val="0000FF"/>
                </a:solidFill>
              </a:rPr>
              <a:t>장</a:t>
            </a:r>
            <a:r>
              <a:rPr lang="en-US" altLang="ko-KR" b="1" dirty="0">
                <a:solidFill>
                  <a:srgbClr val="0000FF"/>
                </a:solidFill>
              </a:rPr>
              <a:t>(</a:t>
            </a:r>
            <a:r>
              <a:rPr lang="ko-KR" altLang="en-US" b="1" dirty="0">
                <a:solidFill>
                  <a:srgbClr val="0000FF"/>
                </a:solidFill>
              </a:rPr>
              <a:t>場</a:t>
            </a:r>
            <a:r>
              <a:rPr lang="en-US" altLang="ko-KR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6" name="TextBox 25"/>
          <p:cNvSpPr txBox="1">
            <a:spLocks noChangeArrowheads="1"/>
          </p:cNvSpPr>
          <p:nvPr/>
        </p:nvSpPr>
        <p:spPr bwMode="auto">
          <a:xfrm>
            <a:off x="395536" y="229285"/>
            <a:ext cx="41764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2400" b="1" u="sng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Platform Definition (2)</a:t>
            </a:r>
            <a:r>
              <a:rPr lang="ko-KR" altLang="en-US" sz="2400" b="1" u="sng" dirty="0">
                <a:solidFill>
                  <a:srgbClr val="0000FF"/>
                </a:solidFill>
                <a:latin typeface="+mn-ea"/>
                <a:cs typeface="Times New Roman" pitchFamily="18" charset="0"/>
                <a:sym typeface="Wingdings" panose="05000000000000000000" pitchFamily="2" charset="2"/>
              </a:rPr>
              <a:t> </a:t>
            </a:r>
            <a:endParaRPr lang="en-US" altLang="ko-KR" sz="2400" b="1" u="sng" dirty="0">
              <a:solidFill>
                <a:srgbClr val="0000FF"/>
              </a:solidFill>
              <a:latin typeface="+mn-ea"/>
              <a:cs typeface="Times New Roman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rgbClr val="FFFF75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1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15218"/>
              </p:ext>
            </p:extLst>
          </p:nvPr>
        </p:nvGraphicFramePr>
        <p:xfrm>
          <a:off x="398352" y="1916832"/>
          <a:ext cx="8136902" cy="35119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63828134"/>
                    </a:ext>
                  </a:extLst>
                </a:gridCol>
                <a:gridCol w="3510555">
                  <a:extLst>
                    <a:ext uri="{9D8B030D-6E8A-4147-A177-3AD203B41FA5}">
                      <a16:colId xmlns:a16="http://schemas.microsoft.com/office/drawing/2014/main" val="2416350370"/>
                    </a:ext>
                  </a:extLst>
                </a:gridCol>
                <a:gridCol w="2538116">
                  <a:extLst>
                    <a:ext uri="{9D8B030D-6E8A-4147-A177-3AD203B41FA5}">
                      <a16:colId xmlns:a16="http://schemas.microsoft.com/office/drawing/2014/main" val="1050153804"/>
                    </a:ext>
                  </a:extLst>
                </a:gridCol>
              </a:tblGrid>
              <a:tr h="6684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</a:rPr>
                        <a:t>외형</a:t>
                      </a:r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(Appearance)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 Definition</a:t>
                      </a:r>
                      <a:endParaRPr lang="ko-KR" altLang="en-US" sz="1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Examples</a:t>
                      </a:r>
                      <a:endParaRPr lang="ko-KR" altLang="en-US" sz="14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289728427"/>
                  </a:ext>
                </a:extLst>
              </a:tr>
              <a:tr h="637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현실계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(Real</a:t>
                      </a:r>
                      <a:r>
                        <a:rPr lang="en-US" altLang="ko-KR" sz="1400" baseline="0" dirty="0"/>
                        <a:t> world)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Meaning of platform, station</a:t>
                      </a:r>
                    </a:p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Classroom,</a:t>
                      </a:r>
                      <a:r>
                        <a:rPr lang="en-US" altLang="ko-KR" sz="1400" baseline="0" dirty="0"/>
                        <a:t> Terminal, Department store, Train Platform,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710608982"/>
                  </a:ext>
                </a:extLst>
              </a:tr>
              <a:tr h="4911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하드웨어</a:t>
                      </a:r>
                      <a:r>
                        <a:rPr lang="en-US" altLang="ko-KR" sz="1400" dirty="0"/>
                        <a:t>(Hardware)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Basis/Foundation for driving S/W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CPU, PC, Game Console,</a:t>
                      </a:r>
                      <a:r>
                        <a:rPr lang="en-US" altLang="ko-KR" sz="1400" baseline="0" dirty="0"/>
                        <a:t>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015903863"/>
                  </a:ext>
                </a:extLst>
              </a:tr>
              <a:tr h="6841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소프트웨어</a:t>
                      </a:r>
                      <a:r>
                        <a:rPr lang="en-US" altLang="ko-KR" sz="1400" dirty="0"/>
                        <a:t>(Software)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Framework or foundation for development, work/run and operation of S/W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O/S,</a:t>
                      </a:r>
                      <a:r>
                        <a:rPr lang="en-US" altLang="ko-KR" sz="1400" baseline="0" dirty="0"/>
                        <a:t> Android, Middleware, Database,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593075741"/>
                  </a:ext>
                </a:extLst>
              </a:tr>
              <a:tr h="903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서비스</a:t>
                      </a:r>
                      <a:r>
                        <a:rPr lang="en-US" altLang="ko-KR" sz="1400" b="1" dirty="0"/>
                        <a:t>(Service)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An interactive service or ecosystem that acts as a supplier and consumer at the same time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Portal Service, SNS, Commerce,</a:t>
                      </a:r>
                      <a:r>
                        <a:rPr lang="en-US" altLang="ko-KR" sz="1400" baseline="0" dirty="0"/>
                        <a:t>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3044934460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395536" y="723622"/>
            <a:ext cx="7920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041" indent="-422041">
              <a:buFont typeface="Wingdings" panose="05000000000000000000" pitchFamily="2" charset="2"/>
              <a:buChar char="v"/>
              <a:defRPr/>
            </a:pPr>
            <a:r>
              <a:rPr lang="en-US" altLang="ko-KR" sz="3200" dirty="0"/>
              <a:t>Platform Classification (Appearance)</a:t>
            </a:r>
          </a:p>
        </p:txBody>
      </p:sp>
    </p:spTree>
    <p:extLst>
      <p:ext uri="{BB962C8B-B14F-4D97-AF65-F5344CB8AC3E}">
        <p14:creationId xmlns:p14="http://schemas.microsoft.com/office/powerpoint/2010/main" val="186622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60484" y="534867"/>
            <a:ext cx="6205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2041" indent="-422041">
              <a:buFont typeface="Wingdings" panose="05000000000000000000" pitchFamily="2" charset="2"/>
              <a:buChar char="v"/>
              <a:defRPr/>
            </a:pPr>
            <a:r>
              <a:rPr lang="en-US" altLang="ko-KR" sz="3200" dirty="0"/>
              <a:t>Platform Classification (Role)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886468"/>
              </p:ext>
            </p:extLst>
          </p:nvPr>
        </p:nvGraphicFramePr>
        <p:xfrm>
          <a:off x="654949" y="1916832"/>
          <a:ext cx="7848872" cy="24419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71208">
                  <a:extLst>
                    <a:ext uri="{9D8B030D-6E8A-4147-A177-3AD203B41FA5}">
                      <a16:colId xmlns:a16="http://schemas.microsoft.com/office/drawing/2014/main" val="463828134"/>
                    </a:ext>
                  </a:extLst>
                </a:gridCol>
                <a:gridCol w="3629392">
                  <a:extLst>
                    <a:ext uri="{9D8B030D-6E8A-4147-A177-3AD203B41FA5}">
                      <a16:colId xmlns:a16="http://schemas.microsoft.com/office/drawing/2014/main" val="181339979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050153804"/>
                    </a:ext>
                  </a:extLst>
                </a:gridCol>
              </a:tblGrid>
              <a:tr h="5439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0000FF"/>
                          </a:solidFill>
                        </a:rPr>
                        <a:t>역할</a:t>
                      </a:r>
                      <a:r>
                        <a:rPr lang="en-US" altLang="ko-KR" sz="1400" dirty="0">
                          <a:solidFill>
                            <a:srgbClr val="0000FF"/>
                          </a:solidFill>
                        </a:rPr>
                        <a:t>(Role)</a:t>
                      </a:r>
                      <a:endParaRPr lang="ko-KR" altLang="en-US" sz="1400" dirty="0">
                        <a:solidFill>
                          <a:srgbClr val="0000FF"/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Platform Definition</a:t>
                      </a:r>
                      <a:endParaRPr lang="ko-KR" altLang="en-US" sz="1400" dirty="0"/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Examples</a:t>
                      </a:r>
                      <a:endParaRPr lang="ko-KR" altLang="en-US" sz="1400" dirty="0"/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4289728427"/>
                  </a:ext>
                </a:extLst>
              </a:tr>
              <a:tr h="586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기반형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(Based type)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The platform on which to implement the functions required by users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O/S,</a:t>
                      </a:r>
                      <a:r>
                        <a:rPr lang="en-US" altLang="ko-KR" sz="1400" baseline="0" dirty="0"/>
                        <a:t> CPU, </a:t>
                      </a:r>
                      <a:r>
                        <a:rPr lang="en-US" altLang="ko-KR" sz="1400" baseline="0" dirty="0" err="1"/>
                        <a:t>mAP</a:t>
                      </a:r>
                      <a:r>
                        <a:rPr lang="en-US" altLang="ko-KR" sz="1400" baseline="0" dirty="0"/>
                        <a:t>,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1710608982"/>
                  </a:ext>
                </a:extLst>
              </a:tr>
              <a:tr h="586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매개형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(Mediated</a:t>
                      </a:r>
                      <a:r>
                        <a:rPr lang="en-US" altLang="ko-KR" sz="1400" baseline="0" dirty="0"/>
                        <a:t> type)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Space for interaction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SNS, </a:t>
                      </a:r>
                      <a:r>
                        <a:rPr lang="en-US" altLang="ko-KR" sz="1400" dirty="0" err="1"/>
                        <a:t>Kakao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aseline="0" dirty="0"/>
                        <a:t> 11</a:t>
                      </a:r>
                      <a:r>
                        <a:rPr lang="en-US" altLang="ko-KR" sz="1400" baseline="30000" dirty="0"/>
                        <a:t>th</a:t>
                      </a:r>
                      <a:r>
                        <a:rPr lang="en-US" altLang="ko-KR" sz="1400" baseline="0" dirty="0"/>
                        <a:t> Street, G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en-US" altLang="ko-KR" sz="1400" baseline="0" dirty="0"/>
                        <a:t>Market,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2015903863"/>
                  </a:ext>
                </a:extLst>
              </a:tr>
              <a:tr h="5867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복합형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(Hybrid type)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Platform where foundation/Base type and intermediary form</a:t>
                      </a:r>
                    </a:p>
                  </a:txBody>
                  <a:tcPr marL="84406" marR="84406" marT="42203" marB="4220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Apple</a:t>
                      </a:r>
                      <a:r>
                        <a:rPr lang="en-US" altLang="ko-KR" sz="1400" baseline="0" dirty="0"/>
                        <a:t> Platform, MS Platform, </a:t>
                      </a:r>
                      <a:r>
                        <a:rPr lang="en-US" altLang="ko-KR" sz="1400" baseline="0" dirty="0" err="1"/>
                        <a:t>nVidia</a:t>
                      </a:r>
                      <a:r>
                        <a:rPr lang="en-US" altLang="ko-KR" sz="1400" baseline="0" dirty="0"/>
                        <a:t> Platform, etc.</a:t>
                      </a:r>
                      <a:endParaRPr lang="ko-KR" altLang="en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4406" marR="84406" marT="42203" marB="42203" anchor="ctr"/>
                </a:tc>
                <a:extLst>
                  <a:ext uri="{0D108BD9-81ED-4DB2-BD59-A6C34878D82A}">
                    <a16:rowId xmlns:a16="http://schemas.microsoft.com/office/drawing/2014/main" val="593075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8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26210</TotalTime>
  <Words>880</Words>
  <Application>Microsoft Office PowerPoint</Application>
  <PresentationFormat>화면 슬라이드 쇼(4:3)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함초롬바탕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Power, CT</dc:title>
  <dc:creator>miraekium</dc:creator>
  <cp:lastModifiedBy>안 찬웅</cp:lastModifiedBy>
  <cp:revision>650</cp:revision>
  <cp:lastPrinted>2019-09-16T05:18:07Z</cp:lastPrinted>
  <dcterms:created xsi:type="dcterms:W3CDTF">2010-04-05T14:10:20Z</dcterms:created>
  <dcterms:modified xsi:type="dcterms:W3CDTF">2022-09-27T08:02:22Z</dcterms:modified>
</cp:coreProperties>
</file>