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B8_BA3D862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36" r:id="rId2"/>
    <p:sldId id="393" r:id="rId3"/>
    <p:sldId id="437" r:id="rId4"/>
    <p:sldId id="438" r:id="rId5"/>
    <p:sldId id="394" r:id="rId6"/>
    <p:sldId id="422" r:id="rId7"/>
    <p:sldId id="428" r:id="rId8"/>
    <p:sldId id="413" r:id="rId9"/>
    <p:sldId id="430" r:id="rId10"/>
    <p:sldId id="431" r:id="rId11"/>
    <p:sldId id="433" r:id="rId12"/>
    <p:sldId id="440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pos="2880">
          <p15:clr>
            <a:srgbClr val="A4A3A4"/>
          </p15:clr>
        </p15:guide>
        <p15:guide id="4" pos="340">
          <p15:clr>
            <a:srgbClr val="A4A3A4"/>
          </p15:clr>
        </p15:guide>
        <p15:guide id="5" pos="612">
          <p15:clr>
            <a:srgbClr val="A4A3A4"/>
          </p15:clr>
        </p15:guide>
        <p15:guide id="6" pos="3560">
          <p15:clr>
            <a:srgbClr val="A4A3A4"/>
          </p15:clr>
        </p15:guide>
        <p15:guide id="7" pos="5329">
          <p15:clr>
            <a:srgbClr val="A4A3A4"/>
          </p15:clr>
        </p15:guide>
        <p15:guide id="8" pos="3878">
          <p15:clr>
            <a:srgbClr val="A4A3A4"/>
          </p15:clr>
        </p15:guide>
        <p15:guide id="9" pos="501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DF28B6-EFF0-2C9B-4A68-947126FEEF31}" name="안 찬웅" initials="안찬" userId="b5e4a7c922a5f6a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FF"/>
    <a:srgbClr val="FFFF66"/>
    <a:srgbClr val="FFFFFF"/>
    <a:srgbClr val="FF66CC"/>
    <a:srgbClr val="CC99FF"/>
    <a:srgbClr val="0000CC"/>
    <a:srgbClr val="FFFF75"/>
    <a:srgbClr val="0066FF"/>
    <a:srgbClr val="F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89130" autoAdjust="0"/>
  </p:normalViewPr>
  <p:slideViewPr>
    <p:cSldViewPr>
      <p:cViewPr>
        <p:scale>
          <a:sx n="96" d="100"/>
          <a:sy n="96" d="100"/>
        </p:scale>
        <p:origin x="206" y="-384"/>
      </p:cViewPr>
      <p:guideLst>
        <p:guide orient="horz" pos="3974"/>
        <p:guide orient="horz" pos="845"/>
        <p:guide pos="2880"/>
        <p:guide pos="340"/>
        <p:guide pos="612"/>
        <p:guide pos="3560"/>
        <p:guide pos="5329"/>
        <p:guide pos="3878"/>
        <p:guide pos="50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modernComment_1B8_BA3D86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5F4747-364A-449A-B27F-116F3D09D19E}" authorId="{D8DF28B6-EFF0-2C9B-4A68-947126FEEF31}" created="2022-09-27T08:34:29.709">
    <pc:sldMkLst xmlns:pc="http://schemas.microsoft.com/office/powerpoint/2013/main/command">
      <pc:docMk/>
      <pc:sldMk cId="3124594222" sldId="440"/>
    </pc:sldMkLst>
    <p188:txBody>
      <a:bodyPr/>
      <a:lstStyle/>
      <a:p>
        <a:r>
          <a:rPr lang="ko-KR" altLang="en-US"/>
          <a:t>어떤 방향으로 할지
타겟을 누구로 할지? - 고객이 누구인지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83377-3840-474F-B66D-6687E1D53654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84AE6-50E7-4EAB-A547-479D239E1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96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4B4ED-A837-4A56-9C24-F1C55FACFB40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FD184-748C-4744-9A92-BD9ADAFD5E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2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9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2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8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6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7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1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B8_BA3D862E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971600" y="2564904"/>
            <a:ext cx="72728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Platform Overview </a:t>
            </a:r>
            <a:r>
              <a:rPr lang="en-US" altLang="ko-KR" sz="4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6722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404664"/>
            <a:ext cx="4896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/>
              <a:t>Platform Basic Strategy and Success</a:t>
            </a: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678637" y="913380"/>
            <a:ext cx="7632848" cy="369331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Smartization</a:t>
            </a:r>
            <a:r>
              <a:rPr lang="en-US" altLang="ko-KR" dirty="0"/>
              <a:t> = </a:t>
            </a:r>
            <a:r>
              <a:rPr lang="en-US" altLang="ko-KR" dirty="0" err="1"/>
              <a:t>Softwareization</a:t>
            </a:r>
            <a:r>
              <a:rPr lang="en-US" altLang="ko-KR" dirty="0"/>
              <a:t>, that is, Smart Revolution = Software Revolution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Platform strategy is the strategy of creating an ecosystem beyond the framework of a company (Harvard, Andrei </a:t>
            </a:r>
            <a:r>
              <a:rPr lang="en-US" altLang="ko-KR" dirty="0" err="1"/>
              <a:t>Hagiu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Platform companies should be ecosystem creators, and CEOs should be architects who excite customers and should be PD (program director)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err="1"/>
              <a:t>Shusuke</a:t>
            </a:r>
            <a:r>
              <a:rPr lang="en-US" altLang="ko-KR" dirty="0"/>
              <a:t> “Make people excited”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국민을 </a:t>
            </a:r>
            <a:r>
              <a:rPr lang="ko-KR" altLang="en-US" sz="1400" dirty="0" err="1">
                <a:latin typeface="+mn-ea"/>
              </a:rPr>
              <a:t>흥분시켜라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Steve Jobs “Exciting the App”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앱을 </a:t>
            </a:r>
            <a:r>
              <a:rPr lang="ko-KR" altLang="en-US" sz="1400" dirty="0" err="1">
                <a:latin typeface="+mn-ea"/>
              </a:rPr>
              <a:t>흥분시켜라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678637" y="4678623"/>
            <a:ext cx="7632848" cy="1200329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(Platform success function/factor)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Attractive Platform = </a:t>
            </a:r>
            <a:r>
              <a:rPr lang="en-US" altLang="ko-KR" b="1" dirty="0"/>
              <a:t>f{Killer Contents + Serendipity}</a:t>
            </a:r>
          </a:p>
          <a:p>
            <a:endParaRPr lang="en-US" altLang="ko-KR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31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430022"/>
            <a:ext cx="4896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/>
              <a:t>Platform building strategy</a:t>
            </a: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791580" y="943272"/>
            <a:ext cx="7560840" cy="560153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Determine business domain</a:t>
            </a:r>
            <a:br>
              <a:rPr lang="en-US" altLang="ko-KR" dirty="0"/>
            </a:br>
            <a:r>
              <a:rPr lang="en-US" altLang="ko-KR" dirty="0"/>
              <a:t>- What industry and what value will it provide?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Determine the target group</a:t>
            </a:r>
            <a:br>
              <a:rPr lang="en-US" altLang="ko-KR" dirty="0"/>
            </a:br>
            <a:r>
              <a:rPr lang="en-US" altLang="ko-KR" dirty="0"/>
              <a:t>- What to point out 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System that groups on the platform can actively exchange</a:t>
            </a:r>
            <a:br>
              <a:rPr lang="en-US" altLang="ko-KR" dirty="0"/>
            </a:br>
            <a:r>
              <a:rPr lang="en-US" altLang="ko-KR" dirty="0"/>
              <a:t>- Network effect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Ready killer content service</a:t>
            </a:r>
            <a:br>
              <a:rPr lang="en-US" altLang="ko-KR" dirty="0"/>
            </a:br>
            <a:r>
              <a:rPr lang="en-US" altLang="ko-KR" dirty="0"/>
              <a:t> - What kind of platform?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Price strategy, build business model</a:t>
            </a:r>
            <a:br>
              <a:rPr lang="en-US" altLang="ko-KR" dirty="0"/>
            </a:br>
            <a:r>
              <a:rPr lang="en-US" altLang="ko-KR" dirty="0"/>
              <a:t>- How do you create profit from any group?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Offers attractiveness beyond price</a:t>
            </a:r>
            <a:br>
              <a:rPr lang="en-US" altLang="ko-KR" dirty="0"/>
            </a:br>
            <a:r>
              <a:rPr lang="en-US" altLang="ko-KR" dirty="0"/>
              <a:t> - (Example) rating system for sellers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Establish and manage platform rules</a:t>
            </a:r>
            <a:br>
              <a:rPr lang="en-US" altLang="ko-KR" dirty="0"/>
            </a:br>
            <a:r>
              <a:rPr lang="en-US" altLang="ko-KR" dirty="0"/>
              <a:t>- Image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Pay attention to government regulations, guidance, patent infringement, etc. Strategies to build an ecosystem away from existing companies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Make a strategy to evolve/grow constantly/always</a:t>
            </a:r>
            <a:br>
              <a:rPr lang="en-US" altLang="ko-KR" dirty="0"/>
            </a:br>
            <a:r>
              <a:rPr lang="en-US" altLang="ko-KR" dirty="0"/>
              <a:t>- Providing services based on fundamental needs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817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543162"/>
            <a:ext cx="48965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dirty="0"/>
              <a:t>Platform building strategy</a:t>
            </a: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611560" y="1196752"/>
            <a:ext cx="7200800" cy="5078313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사업 도메인을 결정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어떤 업종</a:t>
            </a: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어떤 가치 제공 할지 </a:t>
            </a: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?</a:t>
            </a: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타깃이 되는 그룹을 결정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어떤 점을 내세울지 </a:t>
            </a: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플랫폼내 그룹이 활발하게 교류할 수 있는 시스템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네트워크 효과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킬러 콘텐츠 서비스를 준비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어떤 플랫폼인지 </a:t>
            </a: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가격전략</a:t>
            </a: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비즈니스 모델을 구축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어떤 그룹으로부터 어떻게 수익 창출 </a:t>
            </a: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가격 외 매력을 그룹에 제공한다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(</a:t>
            </a: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예</a:t>
            </a: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) </a:t>
            </a:r>
            <a:r>
              <a:rPr lang="ko-KR" altLang="en-US" b="1" dirty="0" err="1">
                <a:latin typeface="+mn-ea"/>
                <a:cs typeface="Times New Roman" pitchFamily="18" charset="0"/>
                <a:sym typeface="Wingdings" panose="05000000000000000000" pitchFamily="2" charset="2"/>
              </a:rPr>
              <a:t>판매자에</a:t>
            </a: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대한 평가 시스템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플랫폼의 규칙을 제정하고 관리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이미지 관리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독점금지법 등 정부의 규제와 지도</a:t>
            </a:r>
            <a:r>
              <a:rPr lang="en-US" altLang="ko-KR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특허권 침해 등에 주의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기존 단위의 기업에서 벗어나 생태계 구축 전략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항상 진화하기 위한 전략을 세운다 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근본적 욕구에 기반한 서비스 제공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45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565389"/>
            <a:ext cx="4896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8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Role of Platform</a:t>
            </a: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539552" y="1174565"/>
            <a:ext cx="8280920" cy="46166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latin typeface="+mn-ea"/>
              </a:rPr>
              <a:t>Used to increase business leverage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600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Apple's platform opening </a:t>
            </a:r>
            <a:r>
              <a:rPr lang="en-US" altLang="ko-KR" sz="1600" dirty="0">
                <a:sym typeface="Wingdings" panose="05000000000000000000" pitchFamily="2" charset="2"/>
              </a:rPr>
              <a:t> increase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the utility of the company (Appstore)</a:t>
            </a:r>
            <a:endParaRPr lang="en-US" altLang="ko-KR" sz="1600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Amazon also open their platform(ICT &amp; logistics) to the outside </a:t>
            </a:r>
            <a:r>
              <a:rPr lang="en-US" altLang="ko-KR" sz="1600" dirty="0">
                <a:sym typeface="Wingdings" panose="05000000000000000000" pitchFamily="2" charset="2"/>
              </a:rPr>
              <a:t> Diversify product items</a:t>
            </a:r>
            <a:endParaRPr lang="en-US" altLang="ko-KR" sz="1600" dirty="0"/>
          </a:p>
          <a:p>
            <a:pPr lvl="1"/>
            <a:endParaRPr lang="en-US" altLang="ko-KR" sz="1600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/>
              <a:t>Platform is the foundation of building a strong business model</a:t>
            </a:r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600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A valuable platform that gathers a lot of people creates a variety of business models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600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/>
              <a:t>Core power of service-based economy</a:t>
            </a:r>
            <a:endParaRPr lang="ko-KR" altLang="en-US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If a service gives you as many resources as you want, in the way you want, and as many times as you need, it fits well with platform attributes</a:t>
            </a:r>
            <a:endParaRPr lang="en-US" altLang="ko-KR" sz="1600" b="1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Platform users are the main body of production and consumption, so the economic power they create has the ability to self-evolve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600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898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565389"/>
            <a:ext cx="4896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8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Role of Platform 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(Continue)</a:t>
            </a: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539552" y="1307665"/>
            <a:ext cx="7920880" cy="42165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A platform’s business model is what creates a corporate </a:t>
            </a:r>
            <a:r>
              <a:rPr lang="en-US" altLang="ko-KR" b="1" dirty="0">
                <a:latin typeface="+mn-ea"/>
              </a:rPr>
              <a:t>ecosystem </a:t>
            </a:r>
            <a:r>
              <a:rPr lang="en-US" altLang="ko-KR" dirty="0">
                <a:latin typeface="+mn-ea"/>
              </a:rPr>
              <a:t>and where business takes place. Traditional business models, on the other hand, are simply making and selling products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The platform provides a solution for creating activities and inviting participants to join them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+mn-ea"/>
              </a:rPr>
              <a:t>Killer content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Fun and satisfaction (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Serendipity</a:t>
            </a:r>
            <a:r>
              <a:rPr lang="en-US" altLang="ko-KR" dirty="0">
                <a:latin typeface="+mn-ea"/>
              </a:rPr>
              <a:t>: unexpected fun)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The most important aspect of platform strategy is to entertain the platform participants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Apple's iPhone (smartphone platform): A set of interfaces (apps, iTunes, music providers, etc.) that serve to create front-facing production and back-facing business contacts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1251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565389"/>
            <a:ext cx="48965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8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Core of Platform Biz.</a:t>
            </a: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95536" y="1798945"/>
            <a:ext cx="8064896" cy="41242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dirty="0"/>
              <a:t>The core of the platform business is the double-sided market, which serves as both a supplier and a consumer</a:t>
            </a:r>
            <a:br>
              <a:rPr lang="en-US" altLang="ko-KR" sz="2400" dirty="0"/>
            </a:b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New ecosystem creation/organization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O2O economic revitalization (ex: nation of delivery, Uber etc.)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Revitalizing the Sharing Economy (ex: Uber, Airbnb etc.)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Marginal cost reduction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/>
              <a:t>Activation of the Subscription Economy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003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520082"/>
            <a:ext cx="489654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u="sng" dirty="0">
                <a:latin typeface="+mj-lt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Value of platform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rgbClr val="FFFF75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467544" y="1401743"/>
            <a:ext cx="8208912" cy="480131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ko-KR" dirty="0"/>
              <a:t>A platform designed to be used for a variety of purposes is valued</a:t>
            </a:r>
          </a:p>
          <a:p>
            <a:pPr algn="just"/>
            <a:endParaRPr lang="en-US" altLang="ko-KR" dirty="0"/>
          </a:p>
          <a:p>
            <a:pPr marL="342900" indent="-342900" algn="just">
              <a:buFont typeface="+mj-lt"/>
              <a:buAutoNum type="arabicPeriod"/>
            </a:pPr>
            <a:r>
              <a:rPr lang="en-US" altLang="ko-KR" dirty="0"/>
              <a:t>The platform’s value depends on what function the platform performs</a:t>
            </a:r>
            <a:br>
              <a:rPr lang="en-US" altLang="ko-KR" dirty="0"/>
            </a:br>
            <a:endParaRPr lang="en-US" altLang="ko-KR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ko-KR" dirty="0"/>
              <a:t>The value would be great if it functions to carry out the core business, but relatively less if it serves as a platform for customer service</a:t>
            </a:r>
          </a:p>
          <a:p>
            <a:pPr algn="just"/>
            <a:endParaRPr lang="en-US" altLang="ko-KR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r>
              <a:rPr lang="en-US" altLang="ko-KR" dirty="0"/>
              <a:t>2.  Economic value comes from repeated use and sharing of the platform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The platform allows for the use of a single skeleton repeatedly, which saves costs due to the economies of scope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3.  The platform also provides network effects</a:t>
            </a:r>
            <a:br>
              <a:rPr lang="en-US" altLang="ko-KR" dirty="0"/>
            </a:br>
            <a:endParaRPr lang="en-US" altLang="ko-KR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altLang="ko-KR" dirty="0"/>
              <a:t>The more participants, the more network effect is generated and the value is maximized</a:t>
            </a:r>
          </a:p>
        </p:txBody>
      </p:sp>
    </p:spTree>
    <p:extLst>
      <p:ext uri="{BB962C8B-B14F-4D97-AF65-F5344CB8AC3E}">
        <p14:creationId xmlns:p14="http://schemas.microsoft.com/office/powerpoint/2010/main" val="25351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1979712" y="1624938"/>
            <a:ext cx="4536504" cy="1938992"/>
          </a:xfrm>
          <a:prstGeom prst="rect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sz="20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MP3 Player</a:t>
            </a:r>
            <a:r>
              <a:rPr lang="ko-KR" altLang="en-US" sz="20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디지털캐스트</a:t>
            </a:r>
            <a:r>
              <a:rPr lang="en-US" altLang="ko-KR" sz="16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sz="2000" b="1" dirty="0" err="1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DialPad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새롬기술</a:t>
            </a:r>
            <a:r>
              <a:rPr lang="en-US" altLang="ko-KR" sz="16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)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sz="20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IPTV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sz="2000" b="1" dirty="0" err="1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WiBro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 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sz="2000" b="1" dirty="0" err="1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ILoveSchool</a:t>
            </a:r>
            <a:endParaRPr lang="en-US" altLang="ko-KR" sz="2000" b="1" dirty="0">
              <a:solidFill>
                <a:srgbClr val="0000FF"/>
              </a:solidFill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sz="2000" b="1" dirty="0" err="1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CyWorld</a:t>
            </a:r>
            <a:endParaRPr lang="en-US" altLang="ko-KR" sz="2000" b="1" dirty="0">
              <a:solidFill>
                <a:srgbClr val="0000FF"/>
              </a:solidFill>
              <a:latin typeface="+mn-ea"/>
              <a:cs typeface="Times New Roman" pitchFamily="18" charset="0"/>
              <a:sym typeface="Wingdings" panose="05000000000000000000" pitchFamily="2" charset="2"/>
            </a:endParaRP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95536" y="4185203"/>
            <a:ext cx="8208912" cy="193899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à"/>
            </a:pPr>
            <a:r>
              <a:rPr lang="ko-KR" altLang="en-US" sz="24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	</a:t>
            </a:r>
            <a:r>
              <a:rPr lang="en-US" altLang="ko-KR" sz="2400" dirty="0"/>
              <a:t>Lack of understanding of </a:t>
            </a:r>
            <a:r>
              <a:rPr lang="en-US" altLang="ko-KR" sz="2400" b="1" dirty="0"/>
              <a:t>PLATFORM</a:t>
            </a:r>
            <a:r>
              <a:rPr lang="en-US" altLang="ko-KR" sz="2400" dirty="0"/>
              <a:t> properties 	and strategies</a:t>
            </a:r>
          </a:p>
          <a:p>
            <a:pPr marL="742950" lvl="1" indent="-285750" algn="just">
              <a:buFont typeface="Wingdings" panose="05000000000000000000" pitchFamily="2" charset="2"/>
              <a:buChar char="à"/>
            </a:pPr>
            <a:r>
              <a:rPr lang="en-US" altLang="ko-KR" sz="2400" dirty="0"/>
              <a:t>  Lack of system for creative content development</a:t>
            </a:r>
          </a:p>
          <a:p>
            <a:pPr marL="742950" lvl="1" indent="-285750" algn="just">
              <a:buFont typeface="Wingdings" panose="05000000000000000000" pitchFamily="2" charset="2"/>
              <a:buChar char="à"/>
            </a:pPr>
            <a:r>
              <a:rPr lang="en-US" altLang="ko-KR" sz="2400" dirty="0"/>
              <a:t>  Failure to grow into a global platform</a:t>
            </a:r>
          </a:p>
          <a:p>
            <a:pPr marL="742950" lvl="1" indent="-285750" algn="just">
              <a:buFont typeface="Wingdings" panose="05000000000000000000" pitchFamily="2" charset="2"/>
              <a:buChar char="à"/>
            </a:pPr>
            <a:r>
              <a:rPr lang="en-US" altLang="ko-KR" sz="2400" dirty="0"/>
              <a:t>  Failure to build an </a:t>
            </a:r>
            <a:r>
              <a:rPr lang="en-US" altLang="ko-KR" sz="2400" b="1" dirty="0"/>
              <a:t>ecosystem</a:t>
            </a: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395536" y="766304"/>
            <a:ext cx="64807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dirty="0">
                <a:solidFill>
                  <a:srgbClr val="FF0000"/>
                </a:solidFill>
              </a:rPr>
              <a:t>Cause of failure </a:t>
            </a:r>
            <a:r>
              <a:rPr lang="en-US" altLang="ko-KR" sz="2400" dirty="0"/>
              <a:t>of Korean companies</a:t>
            </a:r>
          </a:p>
        </p:txBody>
      </p:sp>
    </p:spTree>
    <p:extLst>
      <p:ext uri="{BB962C8B-B14F-4D97-AF65-F5344CB8AC3E}">
        <p14:creationId xmlns:p14="http://schemas.microsoft.com/office/powerpoint/2010/main" val="201366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1763688" y="3861048"/>
            <a:ext cx="6264696" cy="584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ko-KR" altLang="en-US" sz="2400" b="1" dirty="0">
                <a:solidFill>
                  <a:srgbClr val="0000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sz="3200" b="1" dirty="0">
                <a:solidFill>
                  <a:srgbClr val="0000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Open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ko-KR" altLang="en-US" sz="12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개방</a:t>
            </a:r>
            <a:r>
              <a:rPr lang="en-US" altLang="ko-KR" sz="12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) </a:t>
            </a:r>
            <a:r>
              <a:rPr lang="en-US" altLang="ko-KR" sz="32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and </a:t>
            </a:r>
            <a:r>
              <a:rPr lang="en-US" altLang="ko-KR" sz="32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Cooperation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협력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endParaRPr lang="en-US" altLang="ko-KR" sz="1200" b="1" dirty="0">
              <a:solidFill>
                <a:srgbClr val="FF0000"/>
              </a:solidFill>
              <a:latin typeface="+mn-ea"/>
              <a:cs typeface="Times New Roman" pitchFamily="18" charset="0"/>
              <a:sym typeface="Wingdings" panose="05000000000000000000" pitchFamily="2" charset="2"/>
            </a:endParaRPr>
          </a:p>
        </p:txBody>
      </p:sp>
      <p:sp>
        <p:nvSpPr>
          <p:cNvPr id="8" name="TextBox 25"/>
          <p:cNvSpPr txBox="1">
            <a:spLocks noChangeArrowheads="1"/>
          </p:cNvSpPr>
          <p:nvPr/>
        </p:nvSpPr>
        <p:spPr bwMode="auto">
          <a:xfrm>
            <a:off x="683568" y="1916832"/>
            <a:ext cx="81369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dirty="0"/>
              <a:t>Operating Principles and Components of the Platform</a:t>
            </a:r>
          </a:p>
        </p:txBody>
      </p:sp>
    </p:spTree>
    <p:extLst>
      <p:ext uri="{BB962C8B-B14F-4D97-AF65-F5344CB8AC3E}">
        <p14:creationId xmlns:p14="http://schemas.microsoft.com/office/powerpoint/2010/main" val="52274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23528" y="178357"/>
            <a:ext cx="489654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u="sng" dirty="0">
                <a:latin typeface="+mj-lt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Components of Platform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rgbClr val="FFFF75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590515" y="971754"/>
            <a:ext cx="8208912" cy="147732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First,</a:t>
            </a:r>
            <a:r>
              <a:rPr lang="en-US" altLang="ko-KR" dirty="0"/>
              <a:t> hardware + device (complementary material): physical framework that conveys value</a:t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</a:rPr>
              <a:t>Second</a:t>
            </a:r>
            <a:r>
              <a:rPr lang="en-US" altLang="ko-KR" dirty="0"/>
              <a:t>, software + contents: hardware works</a:t>
            </a:r>
            <a:br>
              <a:rPr lang="en-US" altLang="ko-KR" dirty="0"/>
            </a:br>
            <a:r>
              <a:rPr lang="en-US" altLang="ko-KR" dirty="0">
                <a:solidFill>
                  <a:srgbClr val="0000FF"/>
                </a:solidFill>
              </a:rPr>
              <a:t>Third</a:t>
            </a:r>
            <a:r>
              <a:rPr lang="en-US" altLang="ko-KR" dirty="0"/>
              <a:t>, the interface: supports access to a solution consisting of hardware and software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8529"/>
              </p:ext>
            </p:extLst>
          </p:nvPr>
        </p:nvGraphicFramePr>
        <p:xfrm>
          <a:off x="585898" y="2565371"/>
          <a:ext cx="82089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709622361"/>
                    </a:ext>
                  </a:extLst>
                </a:gridCol>
                <a:gridCol w="1389197">
                  <a:extLst>
                    <a:ext uri="{9D8B030D-6E8A-4147-A177-3AD203B41FA5}">
                      <a16:colId xmlns:a16="http://schemas.microsoft.com/office/drawing/2014/main" val="282290303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641298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51716703"/>
                    </a:ext>
                  </a:extLst>
                </a:gridCol>
                <a:gridCol w="1588793">
                  <a:extLst>
                    <a:ext uri="{9D8B030D-6E8A-4147-A177-3AD203B41FA5}">
                      <a16:colId xmlns:a16="http://schemas.microsoft.com/office/drawing/2014/main" val="874458148"/>
                    </a:ext>
                  </a:extLst>
                </a:gridCol>
                <a:gridCol w="1414498">
                  <a:extLst>
                    <a:ext uri="{9D8B030D-6E8A-4147-A177-3AD203B41FA5}">
                      <a16:colId xmlns:a16="http://schemas.microsoft.com/office/drawing/2014/main" val="2233094760"/>
                    </a:ext>
                  </a:extLst>
                </a:gridCol>
              </a:tblGrid>
              <a:tr h="374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00FF"/>
                          </a:solidFill>
                        </a:rPr>
                        <a:t>Components</a:t>
                      </a:r>
                      <a:endParaRPr lang="ko-KR" altLang="en-US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</a:t>
                      </a:r>
                      <a:r>
                        <a:rPr lang="en-US" altLang="ko-KR" baseline="0" dirty="0"/>
                        <a:t> Station, Airport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iTunes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Amazon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Facebook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93694"/>
                  </a:ext>
                </a:extLst>
              </a:tr>
              <a:tr h="88023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HW</a:t>
                      </a:r>
                      <a:r>
                        <a:rPr lang="en-US" altLang="ko-KR" sz="1200" b="1" baseline="0" dirty="0"/>
                        <a:t> + Complementary goods</a:t>
                      </a:r>
                      <a:r>
                        <a:rPr lang="ko-KR" altLang="en-US" sz="1200" b="1" baseline="0" dirty="0"/>
                        <a:t> </a:t>
                      </a:r>
                      <a:r>
                        <a:rPr lang="en-US" altLang="ko-KR" sz="1200" b="1" baseline="0" dirty="0"/>
                        <a:t>(Device)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Physical framework that conveys platform value</a:t>
                      </a:r>
                    </a:p>
                    <a:p>
                      <a:pPr algn="ctr"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Train, Airplane, Terminal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System for storing and distributing music and apps: iPhone, iPod, iPad,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Shopping system such as catalogue, payment for shopping, and delivery system: computer, smartphone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System for storing, utilizing, storing and analyzing user's social information: computer, smartphone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022353"/>
                  </a:ext>
                </a:extLst>
              </a:tr>
              <a:tr h="88023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SW</a:t>
                      </a:r>
                      <a:r>
                        <a:rPr lang="en-US" altLang="ko-KR" sz="1200" b="1" baseline="0" dirty="0"/>
                        <a:t> + Contents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Intangible software and content that drives/operates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Staff service activities and operational know-how (ticketing, check-in, immigration services,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App, Music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Product information, Customer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Connection information between people, photos posted by customers, articles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26185"/>
                  </a:ext>
                </a:extLst>
              </a:tr>
              <a:tr h="880239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Interface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Enabling objects to interact with each other: spatial means, languages, programming languages, etc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Airport Rail / Bus, Runway</a:t>
                      </a:r>
                    </a:p>
                    <a:p>
                      <a:pPr algn="ctr"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iOS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Internet, App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Internet, App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99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435441"/>
            <a:ext cx="518457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dirty="0"/>
              <a:t>Role of Platform Participants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rgbClr val="FFFF75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611560" y="1132581"/>
            <a:ext cx="7632848" cy="1477328"/>
          </a:xfrm>
          <a:prstGeom prst="rect">
            <a:avLst/>
          </a:prstGeom>
          <a:noFill/>
          <a:ln w="9525">
            <a:solidFill>
              <a:srgbClr val="FFFF66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n-ea"/>
              </a:rPr>
              <a:t>Platform participants are the objects that make up the business ecosystem around the platform.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Platformer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Evangelist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b="1" dirty="0" err="1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Complementor</a:t>
            </a:r>
            <a:endParaRPr lang="en-US" altLang="ko-KR" b="1" dirty="0">
              <a:solidFill>
                <a:srgbClr val="0000FF"/>
              </a:solidFill>
              <a:latin typeface="+mn-ea"/>
              <a:cs typeface="Times New Roman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34668"/>
              </p:ext>
            </p:extLst>
          </p:nvPr>
        </p:nvGraphicFramePr>
        <p:xfrm>
          <a:off x="611560" y="2783578"/>
          <a:ext cx="7632848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263">
                  <a:extLst>
                    <a:ext uri="{9D8B030D-6E8A-4147-A177-3AD203B41FA5}">
                      <a16:colId xmlns:a16="http://schemas.microsoft.com/office/drawing/2014/main" val="1140488789"/>
                    </a:ext>
                  </a:extLst>
                </a:gridCol>
                <a:gridCol w="1744651">
                  <a:extLst>
                    <a:ext uri="{9D8B030D-6E8A-4147-A177-3AD203B41FA5}">
                      <a16:colId xmlns:a16="http://schemas.microsoft.com/office/drawing/2014/main" val="1129423727"/>
                    </a:ext>
                  </a:extLst>
                </a:gridCol>
                <a:gridCol w="4288934">
                  <a:extLst>
                    <a:ext uri="{9D8B030D-6E8A-4147-A177-3AD203B41FA5}">
                      <a16:colId xmlns:a16="http://schemas.microsoft.com/office/drawing/2014/main" val="1812449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Participants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Example</a:t>
                      </a:r>
                      <a:r>
                        <a:rPr lang="en-US" altLang="ko-KR" sz="1400" baseline="0" dirty="0"/>
                        <a:t> of ecosystem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Role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4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Platformer   (</a:t>
                      </a:r>
                      <a:r>
                        <a:rPr lang="ko-KR" altLang="en-US" sz="1800" dirty="0"/>
                        <a:t>리더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Ecosystem organizer</a:t>
                      </a:r>
                    </a:p>
                    <a:p>
                      <a:pPr algn="ctr" latinLnBrk="1"/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Decide what devices, content and delivery methods to include on the platform, and design and design what ecosystems to 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42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Evangelist    (</a:t>
                      </a:r>
                      <a:r>
                        <a:rPr lang="ko-KR" altLang="en-US" sz="1800" dirty="0"/>
                        <a:t>전도사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Business (App) Excavator</a:t>
                      </a:r>
                    </a:p>
                    <a:p>
                      <a:pPr algn="ctr" latinLnBrk="1"/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Foreign relations management diplomat actively attracting ecosystem partners to their platform to create ecosystems; Accelerate the growth of the platform's complementary ecosystem</a:t>
                      </a:r>
                    </a:p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4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Complementor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보완자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App Developer/ Program Provider/ Venture Company</a:t>
                      </a:r>
                    </a:p>
                    <a:p>
                      <a:pPr algn="ctr" latinLnBrk="1"/>
                      <a:endParaRPr lang="ko-KR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Develop and sell products or services that complement the platform. Implement innovations that add value based on existing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9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7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26552</TotalTime>
  <Words>1134</Words>
  <Application>Microsoft Office PowerPoint</Application>
  <PresentationFormat>화면 슬라이드 쇼(4:3)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함초롬바탕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Power, CT</dc:title>
  <dc:creator>miraekium</dc:creator>
  <cp:lastModifiedBy>안 찬웅</cp:lastModifiedBy>
  <cp:revision>659</cp:revision>
  <cp:lastPrinted>2018-03-23T03:12:33Z</cp:lastPrinted>
  <dcterms:created xsi:type="dcterms:W3CDTF">2010-04-05T14:10:20Z</dcterms:created>
  <dcterms:modified xsi:type="dcterms:W3CDTF">2022-09-27T09:10:32Z</dcterms:modified>
</cp:coreProperties>
</file>