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C3_5407A0C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434" r:id="rId2"/>
    <p:sldId id="429" r:id="rId3"/>
    <p:sldId id="452" r:id="rId4"/>
    <p:sldId id="396" r:id="rId5"/>
    <p:sldId id="453" r:id="rId6"/>
    <p:sldId id="397" r:id="rId7"/>
    <p:sldId id="454" r:id="rId8"/>
    <p:sldId id="451" r:id="rId9"/>
    <p:sldId id="402" r:id="rId10"/>
    <p:sldId id="455" r:id="rId11"/>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74">
          <p15:clr>
            <a:srgbClr val="A4A3A4"/>
          </p15:clr>
        </p15:guide>
        <p15:guide id="2" orient="horz" pos="845">
          <p15:clr>
            <a:srgbClr val="A4A3A4"/>
          </p15:clr>
        </p15:guide>
        <p15:guide id="3" pos="2880">
          <p15:clr>
            <a:srgbClr val="A4A3A4"/>
          </p15:clr>
        </p15:guide>
        <p15:guide id="4" pos="340">
          <p15:clr>
            <a:srgbClr val="A4A3A4"/>
          </p15:clr>
        </p15:guide>
        <p15:guide id="5" pos="612">
          <p15:clr>
            <a:srgbClr val="A4A3A4"/>
          </p15:clr>
        </p15:guide>
        <p15:guide id="6" pos="3560">
          <p15:clr>
            <a:srgbClr val="A4A3A4"/>
          </p15:clr>
        </p15:guide>
        <p15:guide id="7" pos="5329">
          <p15:clr>
            <a:srgbClr val="A4A3A4"/>
          </p15:clr>
        </p15:guide>
        <p15:guide id="8" pos="3878">
          <p15:clr>
            <a:srgbClr val="A4A3A4"/>
          </p15:clr>
        </p15:guide>
        <p15:guide id="9" pos="5012">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DF28B6-EFF0-2C9B-4A68-947126FEEF31}" name="안 찬웅" initials="안찬" userId="b5e4a7c922a5f6a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9966FF"/>
    <a:srgbClr val="FFFF66"/>
    <a:srgbClr val="FF66CC"/>
    <a:srgbClr val="CC99FF"/>
    <a:srgbClr val="0000CC"/>
    <a:srgbClr val="FFFF75"/>
    <a:srgbClr val="0066FF"/>
    <a:srgbClr val="FC36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89130" autoAdjust="0"/>
  </p:normalViewPr>
  <p:slideViewPr>
    <p:cSldViewPr>
      <p:cViewPr varScale="1">
        <p:scale>
          <a:sx n="85" d="100"/>
          <a:sy n="85" d="100"/>
        </p:scale>
        <p:origin x="518" y="72"/>
      </p:cViewPr>
      <p:guideLst>
        <p:guide orient="horz" pos="3974"/>
        <p:guide orient="horz" pos="845"/>
        <p:guide pos="2880"/>
        <p:guide pos="340"/>
        <p:guide pos="612"/>
        <p:guide pos="3560"/>
        <p:guide pos="5329"/>
        <p:guide pos="3878"/>
        <p:guide pos="501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C3_5407A0C9.xml><?xml version="1.0" encoding="utf-8"?>
<p188:cmLst xmlns:a="http://schemas.openxmlformats.org/drawingml/2006/main" xmlns:r="http://schemas.openxmlformats.org/officeDocument/2006/relationships" xmlns:p188="http://schemas.microsoft.com/office/powerpoint/2018/8/main">
  <p188:cm id="{B0D3E7EC-747A-4D09-B0F1-9D918DB06DE4}" authorId="{D8DF28B6-EFF0-2C9B-4A68-947126FEEF31}" created="2022-10-04T07:44:39.678">
    <pc:sldMkLst xmlns:pc="http://schemas.microsoft.com/office/powerpoint/2013/main/command">
      <pc:docMk/>
      <pc:sldMk cId="1409786057" sldId="451"/>
    </pc:sldMkLst>
    <p188:txBody>
      <a:bodyPr/>
      <a:lstStyle/>
      <a:p>
        <a:r>
          <a:rPr lang="ko-KR" altLang="en-US"/>
          <a:t>MS가 모바일 부분에서 고전하는 이유?</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20B83377-3840-474F-B66D-6687E1D53654}" type="datetimeFigureOut">
              <a:rPr lang="ko-KR" altLang="en-US" smtClean="0"/>
              <a:pPr/>
              <a:t>2022-10-04</a:t>
            </a:fld>
            <a:endParaRPr lang="ko-KR" altLang="en-US"/>
          </a:p>
        </p:txBody>
      </p:sp>
      <p:sp>
        <p:nvSpPr>
          <p:cNvPr id="4" name="바닥글 개체 틀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96784AE6-50E7-4EAB-A547-479D239E174B}" type="slidenum">
              <a:rPr lang="ko-KR" altLang="en-US" smtClean="0"/>
              <a:pPr/>
              <a:t>‹#›</a:t>
            </a:fld>
            <a:endParaRPr lang="ko-KR" altLang="en-US"/>
          </a:p>
        </p:txBody>
      </p:sp>
    </p:spTree>
    <p:extLst>
      <p:ext uri="{BB962C8B-B14F-4D97-AF65-F5344CB8AC3E}">
        <p14:creationId xmlns:p14="http://schemas.microsoft.com/office/powerpoint/2010/main" val="930396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F24B4ED-A837-4A56-9C24-F1C55FACFB40}" type="datetimeFigureOut">
              <a:rPr lang="ko-KR" altLang="en-US" smtClean="0"/>
              <a:pPr/>
              <a:t>2022-10-04</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6DFD184-748C-4744-9A92-BD9ADAFD5EEE}" type="slidenum">
              <a:rPr lang="ko-KR" altLang="en-US" smtClean="0"/>
              <a:pPr/>
              <a:t>‹#›</a:t>
            </a:fld>
            <a:endParaRPr lang="ko-KR" altLang="en-US"/>
          </a:p>
        </p:txBody>
      </p:sp>
    </p:spTree>
    <p:extLst>
      <p:ext uri="{BB962C8B-B14F-4D97-AF65-F5344CB8AC3E}">
        <p14:creationId xmlns:p14="http://schemas.microsoft.com/office/powerpoint/2010/main" val="16701229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p:spPr>
        <p:txBody>
          <a:bodyPr anchor="b"/>
          <a:lstStyle>
            <a:lvl1pPr algn="ctr">
              <a:defRPr sz="4500"/>
            </a:lvl1pPr>
          </a:lstStyle>
          <a:p>
            <a:r>
              <a:rPr lang="ko-KR" altLang="en-US"/>
              <a:t>마스터 제목 스타일 편집</a:t>
            </a:r>
          </a:p>
        </p:txBody>
      </p:sp>
      <p:sp>
        <p:nvSpPr>
          <p:cNvPr id="3" name="부제목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7322CCAE-4117-4778-8D7F-D9AF2FD17265}" type="datetimeFigureOut">
              <a:rPr lang="ko-KR" altLang="en-US" smtClean="0"/>
              <a:pPr/>
              <a:t>2022-10-04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B16DBB6-1069-4A4E-85F5-A7E9864A36E2}" type="slidenum">
              <a:rPr lang="ko-KR" altLang="en-US" smtClean="0"/>
              <a:pPr/>
              <a:t>‹#›</a:t>
            </a:fld>
            <a:endParaRPr lang="ko-KR" altLang="en-US"/>
          </a:p>
        </p:txBody>
      </p:sp>
    </p:spTree>
    <p:extLst>
      <p:ext uri="{BB962C8B-B14F-4D97-AF65-F5344CB8AC3E}">
        <p14:creationId xmlns:p14="http://schemas.microsoft.com/office/powerpoint/2010/main" val="324469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22CCAE-4117-4778-8D7F-D9AF2FD17265}" type="datetimeFigureOut">
              <a:rPr lang="ko-KR" altLang="en-US" smtClean="0"/>
              <a:pPr/>
              <a:t>2022-10-04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B16DBB6-1069-4A4E-85F5-A7E9864A36E2}" type="slidenum">
              <a:rPr lang="ko-KR" altLang="en-US" smtClean="0"/>
              <a:pPr/>
              <a:t>‹#›</a:t>
            </a:fld>
            <a:endParaRPr lang="ko-KR" altLang="en-US"/>
          </a:p>
        </p:txBody>
      </p:sp>
    </p:spTree>
    <p:extLst>
      <p:ext uri="{BB962C8B-B14F-4D97-AF65-F5344CB8AC3E}">
        <p14:creationId xmlns:p14="http://schemas.microsoft.com/office/powerpoint/2010/main" val="78422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22CCAE-4117-4778-8D7F-D9AF2FD17265}" type="datetimeFigureOut">
              <a:rPr lang="ko-KR" altLang="en-US" smtClean="0"/>
              <a:pPr/>
              <a:t>2022-10-04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B16DBB6-1069-4A4E-85F5-A7E9864A36E2}" type="slidenum">
              <a:rPr lang="ko-KR" altLang="en-US" smtClean="0"/>
              <a:pPr/>
              <a:t>‹#›</a:t>
            </a:fld>
            <a:endParaRPr lang="ko-KR" altLang="en-US"/>
          </a:p>
        </p:txBody>
      </p:sp>
    </p:spTree>
    <p:extLst>
      <p:ext uri="{BB962C8B-B14F-4D97-AF65-F5344CB8AC3E}">
        <p14:creationId xmlns:p14="http://schemas.microsoft.com/office/powerpoint/2010/main" val="188069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22CCAE-4117-4778-8D7F-D9AF2FD17265}" type="datetimeFigureOut">
              <a:rPr lang="ko-KR" altLang="en-US" smtClean="0"/>
              <a:pPr/>
              <a:t>2022-10-04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B16DBB6-1069-4A4E-85F5-A7E9864A36E2}" type="slidenum">
              <a:rPr lang="ko-KR" altLang="en-US" smtClean="0"/>
              <a:pPr/>
              <a:t>‹#›</a:t>
            </a:fld>
            <a:endParaRPr lang="ko-KR" altLang="en-US"/>
          </a:p>
        </p:txBody>
      </p:sp>
    </p:spTree>
    <p:extLst>
      <p:ext uri="{BB962C8B-B14F-4D97-AF65-F5344CB8AC3E}">
        <p14:creationId xmlns:p14="http://schemas.microsoft.com/office/powerpoint/2010/main" val="276567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4500"/>
            </a:lvl1pPr>
          </a:lstStyle>
          <a:p>
            <a:r>
              <a:rPr lang="ko-KR" altLang="en-US"/>
              <a:t>마스터 제목 스타일 편집</a:t>
            </a:r>
          </a:p>
        </p:txBody>
      </p:sp>
      <p:sp>
        <p:nvSpPr>
          <p:cNvPr id="3" name="텍스트 개체 틀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7322CCAE-4117-4778-8D7F-D9AF2FD17265}" type="datetimeFigureOut">
              <a:rPr lang="ko-KR" altLang="en-US" smtClean="0"/>
              <a:pPr/>
              <a:t>2022-10-04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B16DBB6-1069-4A4E-85F5-A7E9864A36E2}" type="slidenum">
              <a:rPr lang="ko-KR" altLang="en-US" smtClean="0"/>
              <a:pPr/>
              <a:t>‹#›</a:t>
            </a:fld>
            <a:endParaRPr lang="ko-KR" altLang="en-US"/>
          </a:p>
        </p:txBody>
      </p:sp>
    </p:spTree>
    <p:extLst>
      <p:ext uri="{BB962C8B-B14F-4D97-AF65-F5344CB8AC3E}">
        <p14:creationId xmlns:p14="http://schemas.microsoft.com/office/powerpoint/2010/main" val="223512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322CCAE-4117-4778-8D7F-D9AF2FD17265}" type="datetimeFigureOut">
              <a:rPr lang="ko-KR" altLang="en-US" smtClean="0"/>
              <a:pPr/>
              <a:t>2022-10-04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B16DBB6-1069-4A4E-85F5-A7E9864A36E2}" type="slidenum">
              <a:rPr lang="ko-KR" altLang="en-US" smtClean="0"/>
              <a:pPr/>
              <a:t>‹#›</a:t>
            </a:fld>
            <a:endParaRPr lang="ko-KR" altLang="en-US"/>
          </a:p>
        </p:txBody>
      </p:sp>
    </p:spTree>
    <p:extLst>
      <p:ext uri="{BB962C8B-B14F-4D97-AF65-F5344CB8AC3E}">
        <p14:creationId xmlns:p14="http://schemas.microsoft.com/office/powerpoint/2010/main" val="164628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4" name="내용 개체 틀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322CCAE-4117-4778-8D7F-D9AF2FD17265}" type="datetimeFigureOut">
              <a:rPr lang="ko-KR" altLang="en-US" smtClean="0"/>
              <a:pPr/>
              <a:t>2022-10-04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B16DBB6-1069-4A4E-85F5-A7E9864A36E2}" type="slidenum">
              <a:rPr lang="ko-KR" altLang="en-US" smtClean="0"/>
              <a:pPr/>
              <a:t>‹#›</a:t>
            </a:fld>
            <a:endParaRPr lang="ko-KR" altLang="en-US"/>
          </a:p>
        </p:txBody>
      </p:sp>
    </p:spTree>
    <p:extLst>
      <p:ext uri="{BB962C8B-B14F-4D97-AF65-F5344CB8AC3E}">
        <p14:creationId xmlns:p14="http://schemas.microsoft.com/office/powerpoint/2010/main" val="1121361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322CCAE-4117-4778-8D7F-D9AF2FD17265}" type="datetimeFigureOut">
              <a:rPr lang="ko-KR" altLang="en-US" smtClean="0"/>
              <a:pPr/>
              <a:t>2022-10-04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B16DBB6-1069-4A4E-85F5-A7E9864A36E2}" type="slidenum">
              <a:rPr lang="ko-KR" altLang="en-US" smtClean="0"/>
              <a:pPr/>
              <a:t>‹#›</a:t>
            </a:fld>
            <a:endParaRPr lang="ko-KR" altLang="en-US"/>
          </a:p>
        </p:txBody>
      </p:sp>
    </p:spTree>
    <p:extLst>
      <p:ext uri="{BB962C8B-B14F-4D97-AF65-F5344CB8AC3E}">
        <p14:creationId xmlns:p14="http://schemas.microsoft.com/office/powerpoint/2010/main" val="6641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322CCAE-4117-4778-8D7F-D9AF2FD17265}" type="datetimeFigureOut">
              <a:rPr lang="ko-KR" altLang="en-US" smtClean="0"/>
              <a:pPr/>
              <a:t>2022-10-04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B16DBB6-1069-4A4E-85F5-A7E9864A36E2}" type="slidenum">
              <a:rPr lang="ko-KR" altLang="en-US" smtClean="0"/>
              <a:pPr/>
              <a:t>‹#›</a:t>
            </a:fld>
            <a:endParaRPr lang="ko-KR" altLang="en-US"/>
          </a:p>
        </p:txBody>
      </p:sp>
    </p:spTree>
    <p:extLst>
      <p:ext uri="{BB962C8B-B14F-4D97-AF65-F5344CB8AC3E}">
        <p14:creationId xmlns:p14="http://schemas.microsoft.com/office/powerpoint/2010/main" val="73888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내용 개체 틀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7322CCAE-4117-4778-8D7F-D9AF2FD17265}" type="datetimeFigureOut">
              <a:rPr lang="ko-KR" altLang="en-US" smtClean="0"/>
              <a:pPr/>
              <a:t>2022-10-04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B16DBB6-1069-4A4E-85F5-A7E9864A36E2}" type="slidenum">
              <a:rPr lang="ko-KR" altLang="en-US" smtClean="0"/>
              <a:pPr/>
              <a:t>‹#›</a:t>
            </a:fld>
            <a:endParaRPr lang="ko-KR" altLang="en-US"/>
          </a:p>
        </p:txBody>
      </p:sp>
    </p:spTree>
    <p:extLst>
      <p:ext uri="{BB962C8B-B14F-4D97-AF65-F5344CB8AC3E}">
        <p14:creationId xmlns:p14="http://schemas.microsoft.com/office/powerpoint/2010/main" val="112677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그림 개체 틀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ko-KR" altLang="en-US"/>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7322CCAE-4117-4778-8D7F-D9AF2FD17265}" type="datetimeFigureOut">
              <a:rPr lang="ko-KR" altLang="en-US" smtClean="0"/>
              <a:pPr/>
              <a:t>2022-10-04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B16DBB6-1069-4A4E-85F5-A7E9864A36E2}" type="slidenum">
              <a:rPr lang="ko-KR" altLang="en-US" smtClean="0"/>
              <a:pPr/>
              <a:t>‹#›</a:t>
            </a:fld>
            <a:endParaRPr lang="ko-KR" altLang="en-US"/>
          </a:p>
        </p:txBody>
      </p:sp>
    </p:spTree>
    <p:extLst>
      <p:ext uri="{BB962C8B-B14F-4D97-AF65-F5344CB8AC3E}">
        <p14:creationId xmlns:p14="http://schemas.microsoft.com/office/powerpoint/2010/main" val="124941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22CCAE-4117-4778-8D7F-D9AF2FD17265}" type="datetimeFigureOut">
              <a:rPr lang="ko-KR" altLang="en-US" smtClean="0"/>
              <a:pPr/>
              <a:t>2022-10-04</a:t>
            </a:fld>
            <a:endParaRPr lang="ko-KR" altLang="en-US"/>
          </a:p>
        </p:txBody>
      </p:sp>
      <p:sp>
        <p:nvSpPr>
          <p:cNvPr id="5" name="바닥글 개체 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16DBB6-1069-4A4E-85F5-A7E9864A36E2}" type="slidenum">
              <a:rPr lang="ko-KR" altLang="en-US" smtClean="0"/>
              <a:pPr/>
              <a:t>‹#›</a:t>
            </a:fld>
            <a:endParaRPr lang="ko-KR" altLang="en-US"/>
          </a:p>
        </p:txBody>
      </p:sp>
    </p:spTree>
    <p:extLst>
      <p:ext uri="{BB962C8B-B14F-4D97-AF65-F5344CB8AC3E}">
        <p14:creationId xmlns:p14="http://schemas.microsoft.com/office/powerpoint/2010/main" val="2258026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C3_5407A0C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0" y="0"/>
            <a:ext cx="9144000" cy="38610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0" name="직사각형 9"/>
          <p:cNvSpPr/>
          <p:nvPr/>
        </p:nvSpPr>
        <p:spPr>
          <a:xfrm>
            <a:off x="0" y="3861048"/>
            <a:ext cx="9144000" cy="2996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8" name="TextBox 25"/>
          <p:cNvSpPr txBox="1">
            <a:spLocks noChangeArrowheads="1"/>
          </p:cNvSpPr>
          <p:nvPr/>
        </p:nvSpPr>
        <p:spPr bwMode="auto">
          <a:xfrm>
            <a:off x="647564" y="2780928"/>
            <a:ext cx="7848872" cy="707886"/>
          </a:xfrm>
          <a:prstGeom prst="rect">
            <a:avLst/>
          </a:prstGeom>
          <a:noFill/>
          <a:ln w="9525">
            <a:noFill/>
            <a:miter lim="800000"/>
            <a:headEnd/>
            <a:tailEnd/>
          </a:ln>
        </p:spPr>
        <p:txBody>
          <a:bodyPr wrap="square" anchor="ctr">
            <a:spAutoFit/>
          </a:bodyPr>
          <a:lstStyle/>
          <a:p>
            <a:r>
              <a:rPr lang="ko-KR" altLang="en-US" sz="4000" b="1" dirty="0">
                <a:solidFill>
                  <a:srgbClr val="00B0F0"/>
                </a:solidFill>
                <a:latin typeface="Times New Roman" pitchFamily="18" charset="0"/>
                <a:cs typeface="Times New Roman" pitchFamily="18" charset="0"/>
                <a:sym typeface="Wingdings" panose="05000000000000000000" pitchFamily="2" charset="2"/>
              </a:rPr>
              <a:t>플랫폼 비즈니스 모델 그리고 사례</a:t>
            </a:r>
            <a:endParaRPr lang="en-US" altLang="ko-KR" sz="4000" b="1" u="sng" dirty="0">
              <a:solidFill>
                <a:srgbClr val="00B0F0"/>
              </a:solidFill>
              <a:latin typeface="Times New Roman" pitchFamily="18" charset="0"/>
              <a:ea typeface="맑은 고딕" pitchFamily="50" charset="-127"/>
              <a:cs typeface="Times New Roman" pitchFamily="18" charset="0"/>
              <a:sym typeface="Wingdings" panose="05000000000000000000" pitchFamily="2" charset="2"/>
            </a:endParaRPr>
          </a:p>
        </p:txBody>
      </p:sp>
    </p:spTree>
    <p:extLst>
      <p:ext uri="{BB962C8B-B14F-4D97-AF65-F5344CB8AC3E}">
        <p14:creationId xmlns:p14="http://schemas.microsoft.com/office/powerpoint/2010/main" val="225929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iterate type="lt">
                                    <p:tmPct val="0"/>
                                  </p:iterate>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5"/>
          <p:cNvSpPr txBox="1">
            <a:spLocks noChangeArrowheads="1"/>
          </p:cNvSpPr>
          <p:nvPr/>
        </p:nvSpPr>
        <p:spPr bwMode="auto">
          <a:xfrm>
            <a:off x="683568" y="1273695"/>
            <a:ext cx="7920880" cy="3693319"/>
          </a:xfrm>
          <a:prstGeom prst="rect">
            <a:avLst/>
          </a:prstGeom>
          <a:noFill/>
          <a:ln w="9525">
            <a:solidFill>
              <a:schemeClr val="accent1"/>
            </a:solidFill>
            <a:miter lim="800000"/>
            <a:headEnd/>
            <a:tailEnd/>
          </a:ln>
        </p:spPr>
        <p:txBody>
          <a:bodyPr wrap="square" anchor="ctr">
            <a:spAutoFit/>
          </a:bodyPr>
          <a:lstStyle/>
          <a:p>
            <a:pPr fontAlgn="base"/>
            <a:r>
              <a:rPr lang="en-US" altLang="ko-KR" b="1" dirty="0">
                <a:latin typeface="+mn-ea"/>
              </a:rPr>
              <a:t>(Future prospect ?)</a:t>
            </a:r>
          </a:p>
          <a:p>
            <a:pPr fontAlgn="base"/>
            <a:endParaRPr lang="en-US" altLang="ko-KR" b="1" dirty="0">
              <a:latin typeface="+mn-ea"/>
            </a:endParaRPr>
          </a:p>
          <a:p>
            <a:pPr marL="342900" indent="-342900" fontAlgn="base">
              <a:buFont typeface="Wingdings" panose="05000000000000000000" pitchFamily="2" charset="2"/>
              <a:buChar char="l"/>
            </a:pP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New business success will not be easy due to fundamental problems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sym typeface="Wingdings" panose="05000000000000000000" pitchFamily="2" charset="2"/>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Innovative approach required</a:t>
            </a:r>
          </a:p>
          <a:p>
            <a:pPr marL="342900" indent="-342900" fontAlgn="base">
              <a:buFont typeface="Wingdings" panose="05000000000000000000" pitchFamily="2" charset="2"/>
              <a:buChar char="l"/>
            </a:pPr>
            <a:endParaRPr lang="en-US" altLang="ko-KR" dirty="0">
              <a:latin typeface="함초롬바탕" panose="02030604000101010101" pitchFamily="18" charset="-127"/>
              <a:ea typeface="함초롬바탕" panose="02030604000101010101" pitchFamily="18" charset="-127"/>
              <a:cs typeface="함초롬바탕" panose="02030604000101010101" pitchFamily="18" charset="-127"/>
            </a:endParaRPr>
          </a:p>
          <a:p>
            <a:pPr marL="342900" indent="-342900" algn="just" fontAlgn="base">
              <a:buFont typeface="Wingdings" panose="05000000000000000000" pitchFamily="2" charset="2"/>
              <a:buChar char="l"/>
            </a:pP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To abandoning the Windows monopoly strategy, such as releasing Microsoft Office to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macOS</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iOS and Android, the strategy of embracing the Linux environment under the name of WSL and investing aggressively in Cloud Computing has been very successful, and since in 2018, it is in a perfect recovery. It has been successful and is called MAGA along with Apple, Google, and Amazon, and is said to have re-entered the heart of Silicon Valley</a:t>
            </a:r>
          </a:p>
          <a:p>
            <a:pPr marL="342900" indent="-342900" fontAlgn="base">
              <a:buFont typeface="Wingdings" panose="05000000000000000000" pitchFamily="2" charset="2"/>
              <a:buChar char="l"/>
            </a:pPr>
            <a:endParaRPr lang="en-US" altLang="ko-KR"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155656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500" fill="hold"/>
                                        <p:tgtEl>
                                          <p:spTgt spid="7"/>
                                        </p:tgtEl>
                                        <p:attrNameLst>
                                          <p:attrName>ppt_w</p:attrName>
                                        </p:attrNameLst>
                                      </p:cBhvr>
                                      <p:tavLst>
                                        <p:tav tm="0">
                                          <p:val>
                                            <p:fltVal val="0"/>
                                          </p:val>
                                        </p:tav>
                                        <p:tav tm="100000">
                                          <p:val>
                                            <p:strVal val="#ppt_w"/>
                                          </p:val>
                                        </p:tav>
                                      </p:tavLst>
                                    </p:anim>
                                    <p:anim calcmode="lin" valueType="num">
                                      <p:cBhvr>
                                        <p:cTn id="8" dur="1500" fill="hold"/>
                                        <p:tgtEl>
                                          <p:spTgt spid="7"/>
                                        </p:tgtEl>
                                        <p:attrNameLst>
                                          <p:attrName>ppt_h</p:attrName>
                                        </p:attrNameLst>
                                      </p:cBhvr>
                                      <p:tavLst>
                                        <p:tav tm="0">
                                          <p:val>
                                            <p:fltVal val="0"/>
                                          </p:val>
                                        </p:tav>
                                        <p:tav tm="100000">
                                          <p:val>
                                            <p:strVal val="#ppt_h"/>
                                          </p:val>
                                        </p:tav>
                                      </p:tavLst>
                                    </p:anim>
                                    <p:anim calcmode="lin" valueType="num">
                                      <p:cBhvr>
                                        <p:cTn id="9" dur="1500" fill="hold"/>
                                        <p:tgtEl>
                                          <p:spTgt spid="7"/>
                                        </p:tgtEl>
                                        <p:attrNameLst>
                                          <p:attrName>style.rotation</p:attrName>
                                        </p:attrNameLst>
                                      </p:cBhvr>
                                      <p:tavLst>
                                        <p:tav tm="0">
                                          <p:val>
                                            <p:fltVal val="90"/>
                                          </p:val>
                                        </p:tav>
                                        <p:tav tm="100000">
                                          <p:val>
                                            <p:fltVal val="0"/>
                                          </p:val>
                                        </p:tav>
                                      </p:tavLst>
                                    </p:anim>
                                    <p:animEffect transition="in" filter="fade">
                                      <p:cBhvr>
                                        <p:cTn id="10"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0" y="0"/>
            <a:ext cx="9144000" cy="386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0" name="직사각형 9"/>
          <p:cNvSpPr/>
          <p:nvPr/>
        </p:nvSpPr>
        <p:spPr>
          <a:xfrm>
            <a:off x="0" y="3861048"/>
            <a:ext cx="9144000" cy="2996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6" name="TextBox 25"/>
          <p:cNvSpPr txBox="1">
            <a:spLocks noChangeArrowheads="1"/>
          </p:cNvSpPr>
          <p:nvPr/>
        </p:nvSpPr>
        <p:spPr bwMode="auto">
          <a:xfrm>
            <a:off x="395536" y="519644"/>
            <a:ext cx="5976664" cy="677108"/>
          </a:xfrm>
          <a:prstGeom prst="rect">
            <a:avLst/>
          </a:prstGeom>
          <a:noFill/>
          <a:ln w="9525">
            <a:noFill/>
            <a:miter lim="800000"/>
            <a:headEnd/>
            <a:tailEnd/>
          </a:ln>
        </p:spPr>
        <p:txBody>
          <a:bodyPr wrap="square" anchor="ctr">
            <a:spAutoFit/>
          </a:bodyPr>
          <a:lstStyle/>
          <a:p>
            <a:pPr marL="285750" indent="-285750">
              <a:buFont typeface="Wingdings" panose="05000000000000000000" pitchFamily="2" charset="2"/>
              <a:buChar char="l"/>
            </a:pPr>
            <a:r>
              <a:rPr lang="en-US" altLang="ko-KR" sz="2400" b="1" u="sng" dirty="0">
                <a:latin typeface="맑은 고딕" panose="020B0503020000020004" pitchFamily="50" charset="-127"/>
                <a:ea typeface="맑은 고딕" panose="020B0503020000020004" pitchFamily="50" charset="-127"/>
                <a:cs typeface="Times New Roman" pitchFamily="18" charset="0"/>
                <a:sym typeface="Wingdings" panose="05000000000000000000" pitchFamily="2" charset="2"/>
              </a:rPr>
              <a:t>Open Market </a:t>
            </a:r>
            <a:r>
              <a:rPr lang="en-US" altLang="ko-KR" sz="2000" b="1" u="sng" dirty="0">
                <a:latin typeface="맑은 고딕" panose="020B0503020000020004" pitchFamily="50" charset="-127"/>
                <a:ea typeface="맑은 고딕" panose="020B0503020000020004" pitchFamily="50" charset="-127"/>
                <a:cs typeface="Times New Roman" pitchFamily="18" charset="0"/>
                <a:sym typeface="Wingdings" panose="05000000000000000000" pitchFamily="2" charset="2"/>
              </a:rPr>
              <a:t>(Online Shopping Website)</a:t>
            </a:r>
          </a:p>
          <a:p>
            <a:pPr marL="285750" indent="-285750">
              <a:buFont typeface="Wingdings" panose="05000000000000000000" pitchFamily="2" charset="2"/>
              <a:buChar char="l"/>
            </a:pPr>
            <a:endParaRPr lang="en-US" altLang="ko-KR" sz="1400" b="1" dirty="0">
              <a:latin typeface="Times New Roman" pitchFamily="18" charset="0"/>
              <a:ea typeface="맑은 고딕" pitchFamily="50" charset="-127"/>
              <a:cs typeface="Times New Roman" pitchFamily="18" charset="0"/>
            </a:endParaRPr>
          </a:p>
        </p:txBody>
      </p:sp>
      <p:sp>
        <p:nvSpPr>
          <p:cNvPr id="7" name="TextBox 25"/>
          <p:cNvSpPr txBox="1">
            <a:spLocks noChangeArrowheads="1"/>
          </p:cNvSpPr>
          <p:nvPr/>
        </p:nvSpPr>
        <p:spPr bwMode="auto">
          <a:xfrm>
            <a:off x="539552" y="1710099"/>
            <a:ext cx="8136904" cy="4001095"/>
          </a:xfrm>
          <a:prstGeom prst="rect">
            <a:avLst/>
          </a:prstGeom>
          <a:noFill/>
          <a:ln w="9525">
            <a:solidFill>
              <a:srgbClr val="00B050"/>
            </a:solidFill>
            <a:miter lim="800000"/>
            <a:headEnd/>
            <a:tailEnd/>
          </a:ln>
        </p:spPr>
        <p:txBody>
          <a:bodyPr wrap="square" anchor="ctr">
            <a:spAutoFit/>
          </a:bodyPr>
          <a:lstStyle/>
          <a:p>
            <a:pPr marL="285750" indent="-285750" algn="just" fontAlgn="base">
              <a:buFont typeface="Wingdings" panose="05000000000000000000" pitchFamily="2" charset="2"/>
              <a:buChar char="ü"/>
            </a:pPr>
            <a:r>
              <a:rPr lang="en-US" altLang="ko-KR" sz="1600" b="1" dirty="0">
                <a:latin typeface="+mn-ea"/>
              </a:rPr>
              <a:t>Online</a:t>
            </a:r>
            <a:r>
              <a:rPr lang="ko-KR" altLang="en-US" sz="1600" b="1" dirty="0">
                <a:latin typeface="+mn-ea"/>
              </a:rPr>
              <a:t> </a:t>
            </a:r>
            <a:r>
              <a:rPr lang="en-US" altLang="ko-KR" sz="1600" b="1" dirty="0">
                <a:latin typeface="+mn-ea"/>
              </a:rPr>
              <a:t>Direct Marketplace</a:t>
            </a:r>
          </a:p>
          <a:p>
            <a:pPr marL="285750" indent="-285750" algn="just" fontAlgn="base">
              <a:buFont typeface="Wingdings" panose="05000000000000000000" pitchFamily="2" charset="2"/>
              <a:buChar char="ü"/>
            </a:pPr>
            <a:endParaRPr lang="en-US" altLang="ko-KR" sz="1600" dirty="0">
              <a:latin typeface="+mn-ea"/>
            </a:endParaRPr>
          </a:p>
          <a:p>
            <a:pPr marL="285750" indent="-285750" algn="just" fontAlgn="base">
              <a:buFont typeface="Wingdings" panose="05000000000000000000" pitchFamily="2" charset="2"/>
              <a:buChar char="ü"/>
            </a:pPr>
            <a:r>
              <a:rPr lang="en-US" altLang="ko-KR" sz="1600" dirty="0">
                <a:latin typeface="+mn-ea"/>
              </a:rPr>
              <a:t>An e-commerce site </a:t>
            </a:r>
            <a:r>
              <a:rPr lang="en-US" altLang="ko-KR" sz="1600" dirty="0">
                <a:latin typeface="+mn-ea"/>
                <a:sym typeface="Wingdings" panose="05000000000000000000" pitchFamily="2" charset="2"/>
              </a:rPr>
              <a:t></a:t>
            </a:r>
            <a:r>
              <a:rPr lang="ko-KR" altLang="en-US" sz="1600" dirty="0">
                <a:latin typeface="+mn-ea"/>
              </a:rPr>
              <a:t> </a:t>
            </a:r>
            <a:r>
              <a:rPr lang="en-US" altLang="ko-KR" sz="1600" b="1" dirty="0">
                <a:solidFill>
                  <a:srgbClr val="0000FF"/>
                </a:solidFill>
                <a:latin typeface="+mn-ea"/>
              </a:rPr>
              <a:t>Mediated platform </a:t>
            </a:r>
            <a:r>
              <a:rPr lang="en-US" altLang="ko-KR" sz="1600" dirty="0">
                <a:latin typeface="+mn-ea"/>
              </a:rPr>
              <a:t>that allows you to sell products directly to buyers through stores opened by individuals or small businesses online. </a:t>
            </a:r>
            <a:r>
              <a:rPr lang="en-US" altLang="ko-KR" sz="1600" dirty="0"/>
              <a:t>Individuals and small retailers can freely trade products online. </a:t>
            </a:r>
            <a:endParaRPr lang="en-US" altLang="ko-KR" sz="1600" dirty="0">
              <a:latin typeface="+mn-ea"/>
            </a:endParaRPr>
          </a:p>
          <a:p>
            <a:pPr marL="285750" indent="-285750" algn="just" fontAlgn="base">
              <a:buFont typeface="Wingdings" panose="05000000000000000000" pitchFamily="2" charset="2"/>
              <a:buChar char="ü"/>
            </a:pPr>
            <a:endParaRPr lang="en-US" altLang="ko-KR" sz="1600" dirty="0">
              <a:latin typeface="+mn-ea"/>
            </a:endParaRPr>
          </a:p>
          <a:p>
            <a:pPr marL="285750" indent="-285750" algn="just" fontAlgn="base">
              <a:buFont typeface="Wingdings" panose="05000000000000000000" pitchFamily="2" charset="2"/>
              <a:buChar char="ü"/>
            </a:pPr>
            <a:r>
              <a:rPr lang="en-US" altLang="ko-KR" sz="1600" dirty="0">
                <a:latin typeface="+mn-ea"/>
              </a:rPr>
              <a:t>The open market is Korean style expression </a:t>
            </a:r>
            <a:r>
              <a:rPr lang="en-US" altLang="ko-KR" sz="1600" dirty="0">
                <a:latin typeface="+mn-ea"/>
                <a:sym typeface="Wingdings" panose="05000000000000000000" pitchFamily="2" charset="2"/>
              </a:rPr>
              <a:t></a:t>
            </a:r>
            <a:r>
              <a:rPr lang="en-US" altLang="ko-KR" sz="1600" dirty="0">
                <a:latin typeface="+mn-ea"/>
              </a:rPr>
              <a:t> </a:t>
            </a:r>
            <a:r>
              <a:rPr lang="en-US" altLang="ko-KR" sz="1600" b="1" dirty="0">
                <a:latin typeface="+mn-ea"/>
              </a:rPr>
              <a:t>Online Shopping Website</a:t>
            </a:r>
          </a:p>
          <a:p>
            <a:pPr marL="285750" indent="-285750" algn="just" fontAlgn="base">
              <a:buFont typeface="Wingdings" panose="05000000000000000000" pitchFamily="2" charset="2"/>
              <a:buChar char="ü"/>
            </a:pPr>
            <a:endParaRPr lang="en-US" altLang="ko-KR" sz="1600" dirty="0">
              <a:latin typeface="+mn-ea"/>
            </a:endParaRPr>
          </a:p>
          <a:p>
            <a:pPr marL="285750" indent="-285750" algn="just" fontAlgn="base">
              <a:buFont typeface="Wingdings" panose="05000000000000000000" pitchFamily="2" charset="2"/>
              <a:buChar char="ü"/>
            </a:pPr>
            <a:r>
              <a:rPr lang="en-US" altLang="ko-KR" sz="1600" dirty="0">
                <a:latin typeface="+mn-ea"/>
              </a:rPr>
              <a:t>Unlike general internet shopping malls operated by home shopping, department stores, or large marts, open markets can sell products directly to buyers without any intermediate distribution margin between product producers and sellers.</a:t>
            </a:r>
            <a:br>
              <a:rPr lang="en-US" altLang="ko-KR" sz="1600" dirty="0">
                <a:latin typeface="+mn-ea"/>
              </a:rPr>
            </a:br>
            <a:endParaRPr lang="en-US" altLang="ko-KR" sz="1600" dirty="0">
              <a:latin typeface="+mn-ea"/>
            </a:endParaRPr>
          </a:p>
          <a:p>
            <a:pPr marL="742950" lvl="1" indent="-285750" algn="just" fontAlgn="base">
              <a:buFont typeface="Wingdings" panose="05000000000000000000" pitchFamily="2" charset="2"/>
              <a:buChar char="§"/>
            </a:pPr>
            <a:r>
              <a:rPr lang="en-US" altLang="ko-KR" sz="1600" b="1" dirty="0"/>
              <a:t>11th Avenue</a:t>
            </a:r>
            <a:r>
              <a:rPr lang="en-US" altLang="ko-KR" sz="1600" dirty="0"/>
              <a:t>, eBay (acquired Auction + G Market </a:t>
            </a:r>
            <a:r>
              <a:rPr lang="en-US" altLang="ko-KR" sz="1600" dirty="0">
                <a:sym typeface="Wingdings" panose="05000000000000000000" pitchFamily="2" charset="2"/>
              </a:rPr>
              <a:t> eBay Korea</a:t>
            </a:r>
            <a:r>
              <a:rPr lang="en-US" altLang="ko-KR" sz="1600" dirty="0"/>
              <a:t>)</a:t>
            </a:r>
          </a:p>
          <a:p>
            <a:pPr marL="742950" lvl="1" indent="-285750" algn="just" fontAlgn="base">
              <a:buFont typeface="Wingdings" panose="05000000000000000000" pitchFamily="2" charset="2"/>
              <a:buChar char="§"/>
            </a:pPr>
            <a:r>
              <a:rPr lang="en-US" altLang="ko-KR" sz="1600" b="1" dirty="0"/>
              <a:t>Amazon</a:t>
            </a:r>
            <a:r>
              <a:rPr lang="en-US" altLang="ko-KR" sz="1600" dirty="0"/>
              <a:t> sells both direct  purchase and open market</a:t>
            </a:r>
          </a:p>
          <a:p>
            <a:pPr marL="742950" lvl="1" indent="-285750" fontAlgn="base">
              <a:buFont typeface="Wingdings" panose="05000000000000000000" pitchFamily="2" charset="2"/>
              <a:buChar char="§"/>
            </a:pPr>
            <a:r>
              <a:rPr lang="en-US" altLang="ko-KR" sz="1600" dirty="0"/>
              <a:t>Japan's </a:t>
            </a:r>
            <a:r>
              <a:rPr lang="en-US" altLang="ko-KR" sz="1600" b="1" dirty="0" err="1"/>
              <a:t>Rakuten</a:t>
            </a:r>
            <a:r>
              <a:rPr lang="en-US" altLang="ko-KR" sz="1600" dirty="0"/>
              <a:t> &amp; China's </a:t>
            </a:r>
            <a:r>
              <a:rPr lang="en-US" altLang="ko-KR" sz="1600" b="1" dirty="0" err="1"/>
              <a:t>Taobao</a:t>
            </a:r>
            <a:r>
              <a:rPr lang="en-US" altLang="ko-KR" sz="1600" b="1" dirty="0"/>
              <a:t> (</a:t>
            </a:r>
            <a:r>
              <a:rPr lang="en-US" altLang="ko-KR" sz="1600" dirty="0"/>
              <a:t>by Alibaba</a:t>
            </a:r>
            <a:r>
              <a:rPr lang="en-US" altLang="ko-KR" sz="1600" b="1" dirty="0"/>
              <a:t>)</a:t>
            </a:r>
            <a:br>
              <a:rPr lang="en-US" altLang="ko-KR" sz="1600" dirty="0"/>
            </a:br>
            <a:endParaRPr lang="ko-KR" altLang="en-US" sz="1400" dirty="0"/>
          </a:p>
        </p:txBody>
      </p:sp>
    </p:spTree>
    <p:extLst>
      <p:ext uri="{BB962C8B-B14F-4D97-AF65-F5344CB8AC3E}">
        <p14:creationId xmlns:p14="http://schemas.microsoft.com/office/powerpoint/2010/main" val="544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par>
                          <p:cTn id="8" fill="hold">
                            <p:stCondLst>
                              <p:cond delay="2000"/>
                            </p:stCondLst>
                            <p:childTnLst>
                              <p:par>
                                <p:cTn id="9" presetID="8" presetClass="entr" presetSubtype="16" fill="hold" grpId="0" nodeType="afterEffect">
                                  <p:stCondLst>
                                    <p:cond delay="0"/>
                                  </p:stCondLst>
                                  <p:iterate type="lt">
                                    <p:tmPct val="0"/>
                                  </p:iterate>
                                  <p:childTnLst>
                                    <p:set>
                                      <p:cBhvr>
                                        <p:cTn id="10" dur="1" fill="hold">
                                          <p:stCondLst>
                                            <p:cond delay="0"/>
                                          </p:stCondLst>
                                        </p:cTn>
                                        <p:tgtEl>
                                          <p:spTgt spid="7"/>
                                        </p:tgtEl>
                                        <p:attrNameLst>
                                          <p:attrName>style.visibility</p:attrName>
                                        </p:attrNameLst>
                                      </p:cBhvr>
                                      <p:to>
                                        <p:strVal val="visible"/>
                                      </p:to>
                                    </p:set>
                                    <p:animEffect transition="in" filter="diamond(in)">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0" y="0"/>
            <a:ext cx="9144000" cy="386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0" name="직사각형 9"/>
          <p:cNvSpPr/>
          <p:nvPr/>
        </p:nvSpPr>
        <p:spPr>
          <a:xfrm>
            <a:off x="0" y="3861048"/>
            <a:ext cx="9144000" cy="2996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6" name="TextBox 25"/>
          <p:cNvSpPr txBox="1">
            <a:spLocks noChangeArrowheads="1"/>
          </p:cNvSpPr>
          <p:nvPr/>
        </p:nvSpPr>
        <p:spPr bwMode="auto">
          <a:xfrm>
            <a:off x="395536" y="404664"/>
            <a:ext cx="4896544" cy="677108"/>
          </a:xfrm>
          <a:prstGeom prst="rect">
            <a:avLst/>
          </a:prstGeom>
          <a:noFill/>
          <a:ln w="9525">
            <a:noFill/>
            <a:miter lim="800000"/>
            <a:headEnd/>
            <a:tailEnd/>
          </a:ln>
        </p:spPr>
        <p:txBody>
          <a:bodyPr wrap="square" anchor="ctr">
            <a:spAutoFit/>
          </a:bodyPr>
          <a:lstStyle/>
          <a:p>
            <a:pPr marL="285750" indent="-285750">
              <a:buFont typeface="Wingdings" panose="05000000000000000000" pitchFamily="2" charset="2"/>
              <a:buChar char="l"/>
            </a:pPr>
            <a:r>
              <a:rPr lang="en-US" altLang="ko-KR" sz="2400" b="1" u="sng" dirty="0">
                <a:latin typeface="Times New Roman" pitchFamily="18" charset="0"/>
                <a:ea typeface="맑은 고딕" pitchFamily="50" charset="-127"/>
                <a:cs typeface="Times New Roman" pitchFamily="18" charset="0"/>
                <a:sym typeface="Wingdings" panose="05000000000000000000" pitchFamily="2" charset="2"/>
              </a:rPr>
              <a:t>Open Market</a:t>
            </a:r>
          </a:p>
          <a:p>
            <a:pPr marL="285750" indent="-285750">
              <a:buFont typeface="Wingdings" panose="05000000000000000000" pitchFamily="2" charset="2"/>
              <a:buChar char="l"/>
            </a:pPr>
            <a:endParaRPr lang="en-US" altLang="ko-KR" sz="1400" b="1" dirty="0">
              <a:latin typeface="Times New Roman" pitchFamily="18" charset="0"/>
              <a:ea typeface="맑은 고딕" pitchFamily="50" charset="-127"/>
              <a:cs typeface="Times New Roman" pitchFamily="18" charset="0"/>
            </a:endParaRPr>
          </a:p>
        </p:txBody>
      </p:sp>
      <p:sp>
        <p:nvSpPr>
          <p:cNvPr id="7" name="TextBox 25"/>
          <p:cNvSpPr txBox="1">
            <a:spLocks noChangeArrowheads="1"/>
          </p:cNvSpPr>
          <p:nvPr/>
        </p:nvSpPr>
        <p:spPr bwMode="auto">
          <a:xfrm>
            <a:off x="539552" y="1419816"/>
            <a:ext cx="8064896" cy="3431709"/>
          </a:xfrm>
          <a:prstGeom prst="rect">
            <a:avLst/>
          </a:prstGeom>
          <a:noFill/>
          <a:ln w="9525">
            <a:solidFill>
              <a:srgbClr val="00B050"/>
            </a:solidFill>
            <a:miter lim="800000"/>
            <a:headEnd/>
            <a:tailEnd/>
          </a:ln>
        </p:spPr>
        <p:txBody>
          <a:bodyPr wrap="square" anchor="ctr">
            <a:spAutoFit/>
          </a:bodyPr>
          <a:lstStyle/>
          <a:p>
            <a:pPr fontAlgn="base"/>
            <a:r>
              <a:rPr lang="en-US" altLang="ko-KR" sz="1600" dirty="0"/>
              <a:t>(</a:t>
            </a:r>
            <a:r>
              <a:rPr lang="en-US" altLang="ko-KR" sz="2000" b="1" dirty="0"/>
              <a:t>Virtuous cycle structure </a:t>
            </a:r>
            <a:r>
              <a:rPr lang="en-US" altLang="ko-KR" sz="1600" b="1" dirty="0"/>
              <a:t>for Open market platform)</a:t>
            </a:r>
          </a:p>
          <a:p>
            <a:pPr fontAlgn="base"/>
            <a:endParaRPr lang="en-US" altLang="ko-KR" sz="1600" b="1" dirty="0"/>
          </a:p>
          <a:p>
            <a:pPr marL="742950" lvl="1" indent="-285750" fontAlgn="base">
              <a:buFont typeface="Wingdings" panose="05000000000000000000" pitchFamily="2" charset="2"/>
              <a:buChar char="§"/>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Relatively inexpensive product sales (low fees/commission)</a:t>
            </a:r>
          </a:p>
          <a:p>
            <a:pPr marL="742950" lvl="1" indent="-285750" fontAlgn="base">
              <a:lnSpc>
                <a:spcPct val="150000"/>
              </a:lnSpc>
              <a:buFont typeface="Wingdings" panose="05000000000000000000" pitchFamily="2" charset="2"/>
              <a:buChar char="§"/>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Inexpensive(cheap), so attracting many buyers </a:t>
            </a:r>
          </a:p>
          <a:p>
            <a:pPr marL="742950" lvl="1" indent="-285750" fontAlgn="base">
              <a:buFont typeface="Wingdings" panose="05000000000000000000" pitchFamily="2" charset="2"/>
              <a:buChar char="§"/>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Many buyers </a:t>
            </a: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sym typeface="Wingdings" panose="05000000000000000000" pitchFamily="2" charset="2"/>
              </a:rPr>
              <a:t></a:t>
            </a: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 margin can be further reduced (quick sales at small profits)</a:t>
            </a:r>
          </a:p>
          <a:p>
            <a:pPr marL="742950" lvl="1" indent="-285750" fontAlgn="base">
              <a:lnSpc>
                <a:spcPct val="150000"/>
              </a:lnSpc>
              <a:buFont typeface="Wingdings" panose="05000000000000000000" pitchFamily="2" charset="2"/>
              <a:buChar char="§"/>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Get cheaper, More buyers</a:t>
            </a:r>
          </a:p>
          <a:p>
            <a:pPr marL="742950" lvl="1" indent="-285750" fontAlgn="base">
              <a:buFont typeface="Wingdings" panose="05000000000000000000" pitchFamily="2" charset="2"/>
              <a:buChar char="§"/>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Open Market collects more buyers through media ads., events, coupons, and more</a:t>
            </a:r>
          </a:p>
          <a:p>
            <a:pPr marL="742950" lvl="1" indent="-285750" fontAlgn="base">
              <a:lnSpc>
                <a:spcPct val="150000"/>
              </a:lnSpc>
              <a:buFont typeface="Wingdings" panose="05000000000000000000" pitchFamily="2" charset="2"/>
              <a:buChar char="ü"/>
            </a:pPr>
            <a:endParaRPr lang="ko-KR" altLang="en-US" sz="14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8869" y="5196191"/>
            <a:ext cx="2455059" cy="1296144"/>
          </a:xfrm>
          <a:prstGeom prst="rect">
            <a:avLst/>
          </a:prstGeom>
        </p:spPr>
      </p:pic>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5185755"/>
            <a:ext cx="1206388" cy="1080120"/>
          </a:xfrm>
          <a:prstGeom prst="rect">
            <a:avLst/>
          </a:prstGeom>
        </p:spPr>
      </p:pic>
    </p:spTree>
    <p:extLst>
      <p:ext uri="{BB962C8B-B14F-4D97-AF65-F5344CB8AC3E}">
        <p14:creationId xmlns:p14="http://schemas.microsoft.com/office/powerpoint/2010/main" val="137484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par>
                          <p:cTn id="8" fill="hold">
                            <p:stCondLst>
                              <p:cond delay="2000"/>
                            </p:stCondLst>
                            <p:childTnLst>
                              <p:par>
                                <p:cTn id="9" presetID="8" presetClass="entr" presetSubtype="16" fill="hold" grpId="0" nodeType="afterEffect">
                                  <p:stCondLst>
                                    <p:cond delay="0"/>
                                  </p:stCondLst>
                                  <p:iterate type="lt">
                                    <p:tmPct val="0"/>
                                  </p:iterate>
                                  <p:childTnLst>
                                    <p:set>
                                      <p:cBhvr>
                                        <p:cTn id="10" dur="1" fill="hold">
                                          <p:stCondLst>
                                            <p:cond delay="0"/>
                                          </p:stCondLst>
                                        </p:cTn>
                                        <p:tgtEl>
                                          <p:spTgt spid="7"/>
                                        </p:tgtEl>
                                        <p:attrNameLst>
                                          <p:attrName>style.visibility</p:attrName>
                                        </p:attrNameLst>
                                      </p:cBhvr>
                                      <p:to>
                                        <p:strVal val="visible"/>
                                      </p:to>
                                    </p:set>
                                    <p:animEffect transition="in" filter="diamond(in)">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0" y="0"/>
            <a:ext cx="9144000" cy="386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0" name="직사각형 9"/>
          <p:cNvSpPr/>
          <p:nvPr/>
        </p:nvSpPr>
        <p:spPr>
          <a:xfrm>
            <a:off x="0" y="3861048"/>
            <a:ext cx="9144000" cy="2996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6" name="TextBox 25"/>
          <p:cNvSpPr txBox="1">
            <a:spLocks noChangeArrowheads="1"/>
          </p:cNvSpPr>
          <p:nvPr/>
        </p:nvSpPr>
        <p:spPr bwMode="auto">
          <a:xfrm>
            <a:off x="395536" y="363543"/>
            <a:ext cx="4896544" cy="677108"/>
          </a:xfrm>
          <a:prstGeom prst="rect">
            <a:avLst/>
          </a:prstGeom>
          <a:noFill/>
          <a:ln w="9525">
            <a:noFill/>
            <a:miter lim="800000"/>
            <a:headEnd/>
            <a:tailEnd/>
          </a:ln>
        </p:spPr>
        <p:txBody>
          <a:bodyPr wrap="square" anchor="ctr">
            <a:spAutoFit/>
          </a:bodyPr>
          <a:lstStyle/>
          <a:p>
            <a:pPr marL="285750" indent="-285750">
              <a:buFont typeface="Wingdings" panose="05000000000000000000" pitchFamily="2" charset="2"/>
              <a:buChar char="l"/>
            </a:pPr>
            <a:r>
              <a:rPr lang="en-US" altLang="ko-KR" sz="2400" b="1" u="sng" dirty="0">
                <a:latin typeface="+mj-ea"/>
                <a:ea typeface="+mj-ea"/>
                <a:cs typeface="Times New Roman" pitchFamily="18" charset="0"/>
                <a:sym typeface="Wingdings" panose="05000000000000000000" pitchFamily="2" charset="2"/>
              </a:rPr>
              <a:t>SNS (Social Media)</a:t>
            </a:r>
          </a:p>
          <a:p>
            <a:pPr marL="285750" indent="-285750">
              <a:buFont typeface="Wingdings" panose="05000000000000000000" pitchFamily="2" charset="2"/>
              <a:buChar char="l"/>
            </a:pPr>
            <a:endParaRPr lang="en-US" altLang="ko-KR" sz="1400" b="1" dirty="0">
              <a:solidFill>
                <a:srgbClr val="FFFF75"/>
              </a:solidFill>
              <a:latin typeface="Times New Roman" pitchFamily="18" charset="0"/>
              <a:ea typeface="맑은 고딕" pitchFamily="50" charset="-127"/>
              <a:cs typeface="Times New Roman" pitchFamily="18" charset="0"/>
            </a:endParaRPr>
          </a:p>
        </p:txBody>
      </p:sp>
      <p:sp>
        <p:nvSpPr>
          <p:cNvPr id="7" name="TextBox 25"/>
          <p:cNvSpPr txBox="1">
            <a:spLocks noChangeArrowheads="1"/>
          </p:cNvSpPr>
          <p:nvPr/>
        </p:nvSpPr>
        <p:spPr bwMode="auto">
          <a:xfrm>
            <a:off x="539552" y="1268760"/>
            <a:ext cx="8064896" cy="4647426"/>
          </a:xfrm>
          <a:prstGeom prst="rect">
            <a:avLst/>
          </a:prstGeom>
          <a:noFill/>
          <a:ln w="9525">
            <a:solidFill>
              <a:srgbClr val="00B050"/>
            </a:solidFill>
            <a:miter lim="800000"/>
            <a:headEnd/>
            <a:tailEnd/>
          </a:ln>
        </p:spPr>
        <p:txBody>
          <a:bodyPr wrap="square" anchor="ctr">
            <a:spAutoFit/>
          </a:bodyPr>
          <a:lstStyle/>
          <a:p>
            <a:pPr marL="285750" lvl="0" indent="-285750" algn="just" fontAlgn="base">
              <a:buFont typeface="Wingdings" panose="05000000000000000000" pitchFamily="2" charset="2"/>
              <a:buChar char="ü"/>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Online service that builds a network of people who share certain interests or activities</a:t>
            </a:r>
          </a:p>
          <a:p>
            <a:pPr marL="285750" lvl="0" indent="-285750" algn="just" fontAlgn="base">
              <a:buFont typeface="Wingdings" panose="05000000000000000000" pitchFamily="2" charset="2"/>
              <a:buChar char="ü"/>
            </a:pPr>
            <a:endPar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lvl="0" indent="-285750" algn="just" fontAlgn="base">
              <a:buFont typeface="Wingdings" panose="05000000000000000000" pitchFamily="2" charset="2"/>
              <a:buChar char="ü"/>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Services that mediate and facilitate social relationships and interactions among users</a:t>
            </a:r>
          </a:p>
          <a:p>
            <a:pPr marL="285750" lvl="0" indent="-285750" algn="just" fontAlgn="base">
              <a:buFont typeface="Wingdings" panose="05000000000000000000" pitchFamily="2" charset="2"/>
              <a:buChar char="ü"/>
            </a:pPr>
            <a:endPar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lvl="0" indent="-285750" algn="just" fontAlgn="base">
              <a:buFont typeface="Wingdings" panose="05000000000000000000" pitchFamily="2" charset="2"/>
              <a:buChar char="ü"/>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(Wikipedia) An online service or platform that builds and shows an exchange or exchange between people who share their interests or activities.</a:t>
            </a:r>
          </a:p>
          <a:p>
            <a:pPr marL="285750" lvl="0" indent="-285750" algn="just" fontAlgn="base">
              <a:buFont typeface="Wingdings" panose="05000000000000000000" pitchFamily="2" charset="2"/>
              <a:buChar char="ü"/>
            </a:pPr>
            <a:endPar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lvl="0" indent="-285750" algn="just" fontAlgn="base">
              <a:buFont typeface="Wingdings" panose="05000000000000000000" pitchFamily="2" charset="2"/>
              <a:buChar char="ü"/>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Social media in English. Person-Centered Relationships and Services</a:t>
            </a:r>
          </a:p>
          <a:p>
            <a:pPr marL="285750" lvl="0" indent="-285750" algn="just" fontAlgn="base">
              <a:buFont typeface="Wingdings" panose="05000000000000000000" pitchFamily="2" charset="2"/>
              <a:buChar char="ü"/>
            </a:pPr>
            <a:endPar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lvl="0" indent="-285750" algn="just" fontAlgn="base">
              <a:buFont typeface="Wingdings" panose="05000000000000000000" pitchFamily="2" charset="2"/>
              <a:buChar char="ü"/>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e.g.</a:t>
            </a: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Instagram, YouTube, Facebook, Twitter,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TikTok</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LinkedIn etc.</a:t>
            </a:r>
          </a:p>
          <a:p>
            <a:pPr marL="285750" lvl="0" indent="-285750" fontAlgn="base">
              <a:buFont typeface="Wingdings" panose="05000000000000000000" pitchFamily="2" charset="2"/>
              <a:buChar char="ü"/>
            </a:pPr>
            <a:endParaRPr lang="en-US" altLang="ko-KR" sz="1600" dirty="0">
              <a:latin typeface="+mn-ea"/>
            </a:endParaRPr>
          </a:p>
        </p:txBody>
      </p:sp>
    </p:spTree>
    <p:extLst>
      <p:ext uri="{BB962C8B-B14F-4D97-AF65-F5344CB8AC3E}">
        <p14:creationId xmlns:p14="http://schemas.microsoft.com/office/powerpoint/2010/main" val="262349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par>
                          <p:cTn id="8" fill="hold">
                            <p:stCondLst>
                              <p:cond delay="2000"/>
                            </p:stCondLst>
                            <p:childTnLst>
                              <p:par>
                                <p:cTn id="9" presetID="8" presetClass="entr" presetSubtype="16" fill="hold" grpId="0" nodeType="afterEffect">
                                  <p:stCondLst>
                                    <p:cond delay="0"/>
                                  </p:stCondLst>
                                  <p:iterate type="lt">
                                    <p:tmPct val="0"/>
                                  </p:iterate>
                                  <p:childTnLst>
                                    <p:set>
                                      <p:cBhvr>
                                        <p:cTn id="10" dur="1" fill="hold">
                                          <p:stCondLst>
                                            <p:cond delay="0"/>
                                          </p:stCondLst>
                                        </p:cTn>
                                        <p:tgtEl>
                                          <p:spTgt spid="7"/>
                                        </p:tgtEl>
                                        <p:attrNameLst>
                                          <p:attrName>style.visibility</p:attrName>
                                        </p:attrNameLst>
                                      </p:cBhvr>
                                      <p:to>
                                        <p:strVal val="visible"/>
                                      </p:to>
                                    </p:set>
                                    <p:animEffect transition="in" filter="diamond(in)">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0" y="0"/>
            <a:ext cx="9144000" cy="386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0" name="직사각형 9"/>
          <p:cNvSpPr/>
          <p:nvPr/>
        </p:nvSpPr>
        <p:spPr>
          <a:xfrm>
            <a:off x="0" y="3861048"/>
            <a:ext cx="9144000" cy="2996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6" name="TextBox 25"/>
          <p:cNvSpPr txBox="1">
            <a:spLocks noChangeArrowheads="1"/>
          </p:cNvSpPr>
          <p:nvPr/>
        </p:nvSpPr>
        <p:spPr bwMode="auto">
          <a:xfrm>
            <a:off x="395536" y="363543"/>
            <a:ext cx="4896544" cy="677108"/>
          </a:xfrm>
          <a:prstGeom prst="rect">
            <a:avLst/>
          </a:prstGeom>
          <a:noFill/>
          <a:ln w="9525">
            <a:noFill/>
            <a:miter lim="800000"/>
            <a:headEnd/>
            <a:tailEnd/>
          </a:ln>
        </p:spPr>
        <p:txBody>
          <a:bodyPr wrap="square" anchor="ctr">
            <a:spAutoFit/>
          </a:bodyPr>
          <a:lstStyle/>
          <a:p>
            <a:pPr marL="285750" indent="-285750">
              <a:buFont typeface="Wingdings" panose="05000000000000000000" pitchFamily="2" charset="2"/>
              <a:buChar char="l"/>
            </a:pPr>
            <a:r>
              <a:rPr lang="en-US" altLang="ko-KR" sz="2400" b="1" u="sng" dirty="0">
                <a:latin typeface="+mj-ea"/>
                <a:ea typeface="+mj-ea"/>
                <a:cs typeface="Times New Roman" pitchFamily="18" charset="0"/>
                <a:sym typeface="Wingdings" panose="05000000000000000000" pitchFamily="2" charset="2"/>
              </a:rPr>
              <a:t>SNS (Social Media)</a:t>
            </a:r>
          </a:p>
          <a:p>
            <a:pPr marL="285750" indent="-285750">
              <a:buFont typeface="Wingdings" panose="05000000000000000000" pitchFamily="2" charset="2"/>
              <a:buChar char="l"/>
            </a:pPr>
            <a:endParaRPr lang="en-US" altLang="ko-KR" sz="1400" b="1" dirty="0">
              <a:solidFill>
                <a:srgbClr val="FFFF75"/>
              </a:solidFill>
              <a:latin typeface="Times New Roman" pitchFamily="18" charset="0"/>
              <a:ea typeface="맑은 고딕" pitchFamily="50" charset="-127"/>
              <a:cs typeface="Times New Roman" pitchFamily="18" charset="0"/>
            </a:endParaRPr>
          </a:p>
        </p:txBody>
      </p:sp>
      <p:sp>
        <p:nvSpPr>
          <p:cNvPr id="7" name="TextBox 25"/>
          <p:cNvSpPr txBox="1">
            <a:spLocks noChangeArrowheads="1"/>
          </p:cNvSpPr>
          <p:nvPr/>
        </p:nvSpPr>
        <p:spPr bwMode="auto">
          <a:xfrm>
            <a:off x="575556" y="1040651"/>
            <a:ext cx="7992888" cy="4770537"/>
          </a:xfrm>
          <a:prstGeom prst="rect">
            <a:avLst/>
          </a:prstGeom>
          <a:noFill/>
          <a:ln w="9525">
            <a:solidFill>
              <a:srgbClr val="00B050"/>
            </a:solidFill>
            <a:miter lim="800000"/>
            <a:headEnd/>
            <a:tailEnd/>
          </a:ln>
        </p:spPr>
        <p:txBody>
          <a:bodyPr wrap="square" anchor="ctr">
            <a:spAutoFit/>
          </a:bodyPr>
          <a:lstStyle/>
          <a:p>
            <a:pPr fontAlgn="base"/>
            <a:r>
              <a:rPr lang="en-US" altLang="ko-KR" sz="2400" b="1" dirty="0">
                <a:latin typeface="함초롬바탕" panose="02030604000101010101" pitchFamily="18" charset="-127"/>
                <a:ea typeface="함초롬바탕" panose="02030604000101010101" pitchFamily="18" charset="-127"/>
                <a:cs typeface="함초롬바탕" panose="02030604000101010101" pitchFamily="18" charset="-127"/>
              </a:rPr>
              <a:t>(Types)</a:t>
            </a:r>
          </a:p>
          <a:p>
            <a:pPr fontAlgn="base"/>
            <a:endParaRPr lang="ko-KR" altLang="en-US" sz="10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457200" indent="-457200" algn="just">
              <a:buFont typeface="+mj-ea"/>
              <a:buAutoNum type="circleNumDbPlain"/>
            </a:pPr>
            <a:r>
              <a:rPr lang="en-US" altLang="ko-KR" sz="20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General-purpose SNS</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Establish all kinds of social relationships without being limited to a specific field </a:t>
            </a:r>
          </a:p>
          <a:p>
            <a:pPr marL="457200" indent="-457200" algn="just">
              <a:buFont typeface="+mj-ea"/>
              <a:buAutoNum type="circleNumDbPlain"/>
            </a:pPr>
            <a:endPar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914400" lvl="1" indent="-457200">
              <a:buFont typeface="Wingdings" panose="05000000000000000000" pitchFamily="2" charset="2"/>
              <a:buChar char="Ø"/>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YouTube, Facebook, </a:t>
            </a:r>
            <a:r>
              <a:rPr lang="en-US" altLang="ko-KR" sz="2000" dirty="0" err="1">
                <a:latin typeface="함초롬바탕" panose="02030604000101010101" pitchFamily="18" charset="-127"/>
                <a:ea typeface="함초롬바탕" panose="02030604000101010101" pitchFamily="18" charset="-127"/>
                <a:cs typeface="함초롬바탕" panose="02030604000101010101" pitchFamily="18" charset="-127"/>
              </a:rPr>
              <a:t>Kakao</a:t>
            </a: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 Story, etc.</a:t>
            </a:r>
          </a:p>
          <a:p>
            <a:pPr marL="914400" lvl="1" indent="-457200">
              <a:buFont typeface="+mj-ea"/>
              <a:buAutoNum type="circleNumDbPlain"/>
            </a:pPr>
            <a:endPar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457200" indent="-457200" algn="just">
              <a:buFont typeface="+mj-ea"/>
              <a:buAutoNum type="circleNumDbPlain"/>
            </a:pPr>
            <a:r>
              <a:rPr lang="en-US" altLang="ko-KR" sz="20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Vertical SNS</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Establish social relations limited to specific fields such as shopping game and alumni etc.</a:t>
            </a:r>
          </a:p>
          <a:p>
            <a:pPr marL="342900" indent="-342900" algn="just">
              <a:buFont typeface="Wingdings" panose="05000000000000000000" pitchFamily="2" charset="2"/>
              <a:buChar char="l"/>
            </a:pPr>
            <a:endPar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gn="just">
              <a:buFont typeface="Wingdings" panose="05000000000000000000" pitchFamily="2" charset="2"/>
              <a:buChar char="Ø"/>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LinkedIn</a:t>
            </a: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 social relationships between business and technology professionals</a:t>
            </a:r>
          </a:p>
          <a:p>
            <a:pPr marL="800100" lvl="1" indent="-342900" algn="just">
              <a:buFont typeface="Wingdings" panose="05000000000000000000" pitchFamily="2" charset="2"/>
              <a:buChar char="Ø"/>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Between</a:t>
            </a: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 forming social relationships between couples</a:t>
            </a:r>
          </a:p>
          <a:p>
            <a:pPr marL="800100" lvl="1" indent="-342900" algn="just">
              <a:buFont typeface="Wingdings" panose="05000000000000000000" pitchFamily="2" charset="2"/>
              <a:buChar char="ü"/>
            </a:pP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In Vertical SNS, there are always room/gaps to open (cultural and regional characteristics)</a:t>
            </a:r>
          </a:p>
        </p:txBody>
      </p:sp>
    </p:spTree>
    <p:extLst>
      <p:ext uri="{BB962C8B-B14F-4D97-AF65-F5344CB8AC3E}">
        <p14:creationId xmlns:p14="http://schemas.microsoft.com/office/powerpoint/2010/main" val="235342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par>
                          <p:cTn id="8" fill="hold">
                            <p:stCondLst>
                              <p:cond delay="2000"/>
                            </p:stCondLst>
                            <p:childTnLst>
                              <p:par>
                                <p:cTn id="9" presetID="8" presetClass="entr" presetSubtype="16" fill="hold" grpId="0" nodeType="afterEffect">
                                  <p:stCondLst>
                                    <p:cond delay="0"/>
                                  </p:stCondLst>
                                  <p:iterate type="lt">
                                    <p:tmPct val="0"/>
                                  </p:iterate>
                                  <p:childTnLst>
                                    <p:set>
                                      <p:cBhvr>
                                        <p:cTn id="10" dur="1" fill="hold">
                                          <p:stCondLst>
                                            <p:cond delay="0"/>
                                          </p:stCondLst>
                                        </p:cTn>
                                        <p:tgtEl>
                                          <p:spTgt spid="7"/>
                                        </p:tgtEl>
                                        <p:attrNameLst>
                                          <p:attrName>style.visibility</p:attrName>
                                        </p:attrNameLst>
                                      </p:cBhvr>
                                      <p:to>
                                        <p:strVal val="visible"/>
                                      </p:to>
                                    </p:set>
                                    <p:animEffect transition="in" filter="diamond(in)">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0" y="0"/>
            <a:ext cx="9144000" cy="386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0" name="직사각형 9"/>
          <p:cNvSpPr/>
          <p:nvPr/>
        </p:nvSpPr>
        <p:spPr>
          <a:xfrm>
            <a:off x="0" y="3861048"/>
            <a:ext cx="9144000" cy="2996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6" name="TextBox 25"/>
          <p:cNvSpPr txBox="1">
            <a:spLocks noChangeArrowheads="1"/>
          </p:cNvSpPr>
          <p:nvPr/>
        </p:nvSpPr>
        <p:spPr bwMode="auto">
          <a:xfrm>
            <a:off x="323528" y="139960"/>
            <a:ext cx="4896544" cy="677108"/>
          </a:xfrm>
          <a:prstGeom prst="rect">
            <a:avLst/>
          </a:prstGeom>
          <a:noFill/>
          <a:ln w="9525">
            <a:noFill/>
            <a:miter lim="800000"/>
            <a:headEnd/>
            <a:tailEnd/>
          </a:ln>
        </p:spPr>
        <p:txBody>
          <a:bodyPr wrap="square" anchor="ctr">
            <a:spAutoFit/>
          </a:bodyPr>
          <a:lstStyle/>
          <a:p>
            <a:pPr marL="285750" indent="-285750">
              <a:buFont typeface="Wingdings" panose="05000000000000000000" pitchFamily="2" charset="2"/>
              <a:buChar char="l"/>
            </a:pPr>
            <a:r>
              <a:rPr lang="en-US" altLang="ko-KR" sz="2400" b="1" u="sng" dirty="0">
                <a:latin typeface="+mn-ea"/>
                <a:cs typeface="Times New Roman" pitchFamily="18" charset="0"/>
                <a:sym typeface="Wingdings" panose="05000000000000000000" pitchFamily="2" charset="2"/>
              </a:rPr>
              <a:t>SNS</a:t>
            </a:r>
          </a:p>
          <a:p>
            <a:pPr marL="285750" indent="-285750">
              <a:buFont typeface="Wingdings" panose="05000000000000000000" pitchFamily="2" charset="2"/>
              <a:buChar char="l"/>
            </a:pPr>
            <a:endParaRPr lang="en-US" altLang="ko-KR" sz="1400" b="1" dirty="0">
              <a:solidFill>
                <a:srgbClr val="FFFF75"/>
              </a:solidFill>
              <a:latin typeface="Times New Roman" pitchFamily="18" charset="0"/>
              <a:ea typeface="맑은 고딕" pitchFamily="50" charset="-127"/>
              <a:cs typeface="Times New Roman" pitchFamily="18" charset="0"/>
            </a:endParaRPr>
          </a:p>
        </p:txBody>
      </p:sp>
      <p:sp>
        <p:nvSpPr>
          <p:cNvPr id="7" name="TextBox 25"/>
          <p:cNvSpPr txBox="1">
            <a:spLocks noChangeArrowheads="1"/>
          </p:cNvSpPr>
          <p:nvPr/>
        </p:nvSpPr>
        <p:spPr bwMode="auto">
          <a:xfrm>
            <a:off x="431540" y="1010927"/>
            <a:ext cx="8280920" cy="4832092"/>
          </a:xfrm>
          <a:prstGeom prst="rect">
            <a:avLst/>
          </a:prstGeom>
          <a:noFill/>
          <a:ln w="9525">
            <a:solidFill>
              <a:srgbClr val="00B050"/>
            </a:solidFill>
            <a:miter lim="800000"/>
            <a:headEnd/>
            <a:tailEnd/>
          </a:ln>
        </p:spPr>
        <p:txBody>
          <a:bodyPr wrap="square" anchor="ctr">
            <a:spAutoFit/>
          </a:bodyPr>
          <a:lstStyle/>
          <a:p>
            <a:pPr fontAlgn="base"/>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(Characteristics)</a:t>
            </a:r>
          </a:p>
          <a:p>
            <a:pPr marL="800100" lvl="1" indent="-342900" algn="just" fontAlgn="base">
              <a:buFont typeface="+mj-ea"/>
              <a:buAutoNum type="circleNumDbPlain"/>
            </a:pP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SNS is viewed as a </a:t>
            </a:r>
            <a:r>
              <a:rPr lang="en-US" altLang="ko-KR"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marketing tool</a:t>
            </a:r>
          </a:p>
          <a:p>
            <a:pPr marL="800100" lvl="1" indent="-342900" algn="just" fontAlgn="base">
              <a:buFont typeface="+mj-ea"/>
              <a:buAutoNum type="circleNumDbPlain"/>
            </a:pPr>
            <a:endParaRPr lang="en-US" altLang="ko-KR"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gn="just" fontAlgn="base">
              <a:buFont typeface="+mj-ea"/>
              <a:buAutoNum type="circleNumDbPlain"/>
            </a:pP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It is often observed in the tradition of communication research from the perspective of SNS as </a:t>
            </a:r>
            <a:r>
              <a:rPr lang="en-US" altLang="ko-KR"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computer mediated communication</a:t>
            </a:r>
          </a:p>
          <a:p>
            <a:pPr marL="800100" lvl="1" indent="-342900" algn="just" fontAlgn="base">
              <a:buFont typeface="+mj-ea"/>
              <a:buAutoNum type="circleNumDbPlain"/>
            </a:pPr>
            <a:endParaRPr lang="en-US" altLang="ko-KR"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gn="just" fontAlgn="base">
              <a:buFont typeface="+mj-ea"/>
              <a:buAutoNum type="circleNumDbPlain"/>
            </a:pP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It is a view of SNS from </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 social network</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there is a primary interest in showing the network structure itself and its structural features</a:t>
            </a:r>
          </a:p>
          <a:p>
            <a:pPr marL="800100" lvl="1" indent="-342900" algn="just" fontAlgn="base">
              <a:buFont typeface="+mj-ea"/>
              <a:buAutoNum type="circleNumDbPlain"/>
            </a:pPr>
            <a:endParaRPr lang="en-US" altLang="ko-KR"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gn="just" fontAlgn="base">
              <a:buFont typeface="+mj-ea"/>
              <a:buAutoNum type="circleNumDbPlain"/>
            </a:pP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It is a perspective of politics, political communication research, etc. from the perspective of viewing SNS as a place where power relations or influences are revealed or exercised</a:t>
            </a:r>
          </a:p>
          <a:p>
            <a:pPr marL="800100" lvl="1" indent="-342900" algn="just" fontAlgn="base">
              <a:buFont typeface="+mj-ea"/>
              <a:buAutoNum type="circleNumDbPlain"/>
            </a:pPr>
            <a:endParaRPr lang="en-US" altLang="ko-KR"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gn="just" fontAlgn="base">
              <a:buFont typeface="+mj-ea"/>
              <a:buAutoNum type="circleNumDbPlain"/>
            </a:pP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It is a perspective that considers SNS as the subject of computer application research</a:t>
            </a:r>
          </a:p>
        </p:txBody>
      </p:sp>
    </p:spTree>
    <p:extLst>
      <p:ext uri="{BB962C8B-B14F-4D97-AF65-F5344CB8AC3E}">
        <p14:creationId xmlns:p14="http://schemas.microsoft.com/office/powerpoint/2010/main" val="211339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par>
                          <p:cTn id="8" fill="hold">
                            <p:stCondLst>
                              <p:cond delay="2000"/>
                            </p:stCondLst>
                            <p:childTnLst>
                              <p:par>
                                <p:cTn id="9" presetID="8" presetClass="entr" presetSubtype="16" fill="hold" grpId="0" nodeType="afterEffect">
                                  <p:stCondLst>
                                    <p:cond delay="0"/>
                                  </p:stCondLst>
                                  <p:iterate type="lt">
                                    <p:tmPct val="0"/>
                                  </p:iterate>
                                  <p:childTnLst>
                                    <p:set>
                                      <p:cBhvr>
                                        <p:cTn id="10" dur="1" fill="hold">
                                          <p:stCondLst>
                                            <p:cond delay="0"/>
                                          </p:stCondLst>
                                        </p:cTn>
                                        <p:tgtEl>
                                          <p:spTgt spid="7"/>
                                        </p:tgtEl>
                                        <p:attrNameLst>
                                          <p:attrName>style.visibility</p:attrName>
                                        </p:attrNameLst>
                                      </p:cBhvr>
                                      <p:to>
                                        <p:strVal val="visible"/>
                                      </p:to>
                                    </p:set>
                                    <p:animEffect transition="in" filter="diamond(in)">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0" y="0"/>
            <a:ext cx="9144000" cy="386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0" name="직사각형 9"/>
          <p:cNvSpPr/>
          <p:nvPr/>
        </p:nvSpPr>
        <p:spPr>
          <a:xfrm>
            <a:off x="0" y="3861048"/>
            <a:ext cx="9144000" cy="2996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6" name="TextBox 25"/>
          <p:cNvSpPr txBox="1">
            <a:spLocks noChangeArrowheads="1"/>
          </p:cNvSpPr>
          <p:nvPr/>
        </p:nvSpPr>
        <p:spPr bwMode="auto">
          <a:xfrm>
            <a:off x="323528" y="139960"/>
            <a:ext cx="4896544" cy="677108"/>
          </a:xfrm>
          <a:prstGeom prst="rect">
            <a:avLst/>
          </a:prstGeom>
          <a:noFill/>
          <a:ln w="9525">
            <a:noFill/>
            <a:miter lim="800000"/>
            <a:headEnd/>
            <a:tailEnd/>
          </a:ln>
        </p:spPr>
        <p:txBody>
          <a:bodyPr wrap="square" anchor="ctr">
            <a:spAutoFit/>
          </a:bodyPr>
          <a:lstStyle/>
          <a:p>
            <a:pPr marL="285750" indent="-285750">
              <a:buFont typeface="Wingdings" panose="05000000000000000000" pitchFamily="2" charset="2"/>
              <a:buChar char="l"/>
            </a:pPr>
            <a:r>
              <a:rPr lang="en-US" altLang="ko-KR" sz="2400" b="1" u="sng" dirty="0">
                <a:latin typeface="+mn-ea"/>
                <a:cs typeface="Times New Roman" pitchFamily="18" charset="0"/>
                <a:sym typeface="Wingdings" panose="05000000000000000000" pitchFamily="2" charset="2"/>
              </a:rPr>
              <a:t>SNS</a:t>
            </a:r>
          </a:p>
          <a:p>
            <a:pPr marL="285750" indent="-285750">
              <a:buFont typeface="Wingdings" panose="05000000000000000000" pitchFamily="2" charset="2"/>
              <a:buChar char="l"/>
            </a:pPr>
            <a:endParaRPr lang="en-US" altLang="ko-KR" sz="1400" b="1" dirty="0">
              <a:solidFill>
                <a:srgbClr val="FFFF75"/>
              </a:solidFill>
              <a:latin typeface="Times New Roman" pitchFamily="18" charset="0"/>
              <a:ea typeface="맑은 고딕" pitchFamily="50" charset="-127"/>
              <a:cs typeface="Times New Roman" pitchFamily="18" charset="0"/>
            </a:endParaRPr>
          </a:p>
        </p:txBody>
      </p:sp>
      <p:sp>
        <p:nvSpPr>
          <p:cNvPr id="7" name="TextBox 25"/>
          <p:cNvSpPr txBox="1">
            <a:spLocks noChangeArrowheads="1"/>
          </p:cNvSpPr>
          <p:nvPr/>
        </p:nvSpPr>
        <p:spPr bwMode="auto">
          <a:xfrm>
            <a:off x="611560" y="827907"/>
            <a:ext cx="7920880" cy="5016758"/>
          </a:xfrm>
          <a:prstGeom prst="rect">
            <a:avLst/>
          </a:prstGeom>
          <a:noFill/>
          <a:ln w="9525">
            <a:solidFill>
              <a:srgbClr val="00B050"/>
            </a:solidFill>
            <a:miter lim="800000"/>
            <a:headEnd/>
            <a:tailEnd/>
          </a:ln>
        </p:spPr>
        <p:txBody>
          <a:bodyPr wrap="square" anchor="ctr">
            <a:spAutoFit/>
          </a:bodyPr>
          <a:lstStyle/>
          <a:p>
            <a:pPr fontAlgn="base"/>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(Issues)</a:t>
            </a:r>
          </a:p>
          <a:p>
            <a:pPr marL="742950" lvl="1" indent="-285750" fontAlgn="base">
              <a:buFont typeface="Arial" panose="020B0604020202020204" pitchFamily="34" charset="0"/>
              <a:buChar char="•"/>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One of the biggest controversies continues to be </a:t>
            </a:r>
            <a:r>
              <a:rPr lang="en-US" altLang="ko-KR" sz="20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privacy concerns/protection</a:t>
            </a:r>
          </a:p>
          <a:p>
            <a:pPr marL="742950" lvl="1" indent="-285750" fontAlgn="base">
              <a:buFont typeface="Arial" panose="020B0604020202020204" pitchFamily="34" charset="0"/>
              <a:buChar char="•"/>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It is a matter of </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potential abuse of private information</a:t>
            </a:r>
          </a:p>
          <a:p>
            <a:pPr marL="742950" lvl="1" indent="-285750" fontAlgn="base">
              <a:buFont typeface="Arial" panose="020B0604020202020204" pitchFamily="34" charset="0"/>
              <a:buChar char="•"/>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It's an online attack problem called "</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cyber-bullying</a:t>
            </a: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a:t>
            </a:r>
            <a:b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br>
            <a:endPar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endParaRPr>
          </a:p>
          <a:p>
            <a:pPr algn="just" fontAlgn="base"/>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(Revenue Model)</a:t>
            </a:r>
          </a:p>
          <a:p>
            <a:pPr algn="just" fontAlgn="base"/>
            <a:endPar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gn="just" fontAlgn="base">
              <a:buFont typeface="Arial" panose="020B0604020202020204" pitchFamily="34" charset="0"/>
              <a:buChar char="•"/>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Advertising revenue (more than 90%)</a:t>
            </a:r>
          </a:p>
          <a:p>
            <a:pPr marL="742950" lvl="1" indent="-285750" algn="just" fontAlgn="base">
              <a:buFont typeface="Arial" panose="020B0604020202020204" pitchFamily="34" charset="0"/>
              <a:buChar char="•"/>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Income from payment fees through mediation such as commerce and games</a:t>
            </a:r>
          </a:p>
          <a:p>
            <a:pPr marL="742950" lvl="1" indent="-285750" algn="just" fontAlgn="base">
              <a:buFont typeface="Arial" panose="020B0604020202020204" pitchFamily="34" charset="0"/>
              <a:buChar char="•"/>
            </a:pPr>
            <a:endPar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just" fontAlgn="base">
              <a:buFont typeface="Wingdings" panose="05000000000000000000" pitchFamily="2" charset="2"/>
              <a:buChar char="Ø"/>
            </a:pP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Building a successful ecosystem is a big factor for survival </a:t>
            </a: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sym typeface="Wingdings" panose="05000000000000000000" pitchFamily="2" charset="2"/>
              </a:rPr>
              <a:t></a:t>
            </a: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 Providing various applications </a:t>
            </a: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sym typeface="Wingdings" panose="05000000000000000000" pitchFamily="2" charset="2"/>
              </a:rPr>
              <a:t></a:t>
            </a:r>
            <a:r>
              <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rPr>
              <a:t> Increasing activity</a:t>
            </a:r>
          </a:p>
          <a:p>
            <a:pPr marL="742950" lvl="1" indent="-285750" algn="just" fontAlgn="base">
              <a:buFont typeface="Wingdings" panose="05000000000000000000" pitchFamily="2" charset="2"/>
              <a:buChar char="Ø"/>
            </a:pPr>
            <a:endPar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342900" indent="-342900" algn="just" fontAlgn="base">
              <a:buFont typeface="Wingdings" panose="05000000000000000000" pitchFamily="2" charset="2"/>
              <a:buChar char="ü"/>
            </a:pPr>
            <a:r>
              <a:rPr lang="en-US" altLang="ko-KR" sz="20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Facebook </a:t>
            </a:r>
            <a:r>
              <a:rPr lang="en-US" altLang="ko-KR" sz="20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vs</a:t>
            </a:r>
            <a:r>
              <a:rPr lang="en-US" altLang="ko-KR" sz="20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2000" b="1" dirty="0" err="1">
                <a:latin typeface="함초롬바탕" panose="02030604000101010101" pitchFamily="18" charset="-127"/>
                <a:ea typeface="함초롬바탕" panose="02030604000101010101" pitchFamily="18" charset="-127"/>
                <a:cs typeface="함초롬바탕" panose="02030604000101010101" pitchFamily="18" charset="-127"/>
              </a:rPr>
              <a:t>MySpace</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en-US" altLang="ko-KR" sz="2000" b="1" dirty="0" err="1">
                <a:latin typeface="함초롬바탕" panose="02030604000101010101" pitchFamily="18" charset="-127"/>
                <a:ea typeface="함초롬바탕" panose="02030604000101010101" pitchFamily="18" charset="-127"/>
                <a:cs typeface="함초롬바탕" panose="02030604000101010101" pitchFamily="18" charset="-127"/>
              </a:rPr>
              <a:t>Cyworld</a:t>
            </a:r>
            <a:endPar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7433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par>
                          <p:cTn id="8" fill="hold">
                            <p:stCondLst>
                              <p:cond delay="2000"/>
                            </p:stCondLst>
                            <p:childTnLst>
                              <p:par>
                                <p:cTn id="9" presetID="8" presetClass="entr" presetSubtype="16" fill="hold" grpId="0" nodeType="afterEffect">
                                  <p:stCondLst>
                                    <p:cond delay="0"/>
                                  </p:stCondLst>
                                  <p:iterate type="lt">
                                    <p:tmPct val="0"/>
                                  </p:iterate>
                                  <p:childTnLst>
                                    <p:set>
                                      <p:cBhvr>
                                        <p:cTn id="10" dur="1" fill="hold">
                                          <p:stCondLst>
                                            <p:cond delay="0"/>
                                          </p:stCondLst>
                                        </p:cTn>
                                        <p:tgtEl>
                                          <p:spTgt spid="7"/>
                                        </p:tgtEl>
                                        <p:attrNameLst>
                                          <p:attrName>style.visibility</p:attrName>
                                        </p:attrNameLst>
                                      </p:cBhvr>
                                      <p:to>
                                        <p:strVal val="visible"/>
                                      </p:to>
                                    </p:set>
                                    <p:animEffect transition="in" filter="diamond(in)">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p:cNvSpPr txBox="1">
            <a:spLocks noChangeArrowheads="1"/>
          </p:cNvSpPr>
          <p:nvPr/>
        </p:nvSpPr>
        <p:spPr bwMode="auto">
          <a:xfrm>
            <a:off x="683904" y="2492896"/>
            <a:ext cx="7840415" cy="2831544"/>
          </a:xfrm>
          <a:prstGeom prst="rect">
            <a:avLst/>
          </a:prstGeom>
          <a:noFill/>
          <a:ln w="9525">
            <a:solidFill>
              <a:srgbClr val="9966FF"/>
            </a:solidFill>
            <a:miter lim="800000"/>
            <a:headEnd/>
            <a:tailEnd/>
          </a:ln>
        </p:spPr>
        <p:txBody>
          <a:bodyPr wrap="square" anchor="ctr">
            <a:spAutoFit/>
          </a:bodyPr>
          <a:lstStyle/>
          <a:p>
            <a:r>
              <a:rPr lang="en-US" altLang="ko-KR" b="1" dirty="0"/>
              <a:t>(Summary)</a:t>
            </a:r>
          </a:p>
          <a:p>
            <a:endParaRPr lang="en-US" altLang="ko-KR" sz="1600" b="1" dirty="0"/>
          </a:p>
          <a:p>
            <a:pPr marL="285750" indent="-285750" algn="just">
              <a:buFont typeface="Wingdings" panose="05000000000000000000" pitchFamily="2" charset="2"/>
              <a:buChar char="ü"/>
            </a:pPr>
            <a:r>
              <a:rPr lang="en-US" altLang="ko-KR" dirty="0">
                <a:latin typeface="+mn-ea"/>
              </a:rPr>
              <a:t>Multinational Corporation founded by Bill Gates with Paul Allen in 1975</a:t>
            </a:r>
          </a:p>
          <a:p>
            <a:pPr marL="285750" indent="-285750" algn="just">
              <a:buFont typeface="Wingdings" panose="05000000000000000000" pitchFamily="2" charset="2"/>
              <a:buChar char="ü"/>
            </a:pPr>
            <a:r>
              <a:rPr lang="en-US" altLang="ko-KR" dirty="0"/>
              <a:t>It is the world's largest software company, and is the creator of the software “</a:t>
            </a:r>
            <a:r>
              <a:rPr lang="en-US" altLang="ko-KR" dirty="0">
                <a:solidFill>
                  <a:srgbClr val="FF0000"/>
                </a:solidFill>
              </a:rPr>
              <a:t>Industry”</a:t>
            </a:r>
          </a:p>
          <a:p>
            <a:pPr marL="285750" indent="-285750" algn="just">
              <a:buFont typeface="Wingdings" panose="05000000000000000000" pitchFamily="2" charset="2"/>
              <a:buChar char="ü"/>
            </a:pPr>
            <a:r>
              <a:rPr lang="en-US" altLang="ko-KR" dirty="0">
                <a:latin typeface="+mn-ea"/>
              </a:rPr>
              <a:t>Main income: Windows, MS Office (killer app), enterprise (Enterprise SW &amp; Service)</a:t>
            </a:r>
          </a:p>
          <a:p>
            <a:pPr marL="285750" indent="-285750" algn="just">
              <a:buFont typeface="Wingdings" panose="05000000000000000000" pitchFamily="2" charset="2"/>
              <a:buChar char="ü"/>
            </a:pPr>
            <a:r>
              <a:rPr lang="en-US" altLang="ko-KR" dirty="0">
                <a:latin typeface="+mn-ea"/>
              </a:rPr>
              <a:t>Acquisition failure cases: Nokia ($72 billion, 2014), </a:t>
            </a:r>
            <a:r>
              <a:rPr lang="en-US" altLang="ko-KR" dirty="0" err="1">
                <a:latin typeface="+mn-ea"/>
              </a:rPr>
              <a:t>aQuantive</a:t>
            </a:r>
            <a:r>
              <a:rPr lang="en-US" altLang="ko-KR" dirty="0">
                <a:latin typeface="+mn-ea"/>
              </a:rPr>
              <a:t> ($62 billion/about</a:t>
            </a:r>
            <a:r>
              <a:rPr lang="ko-KR" altLang="en-US" dirty="0">
                <a:latin typeface="+mn-ea"/>
              </a:rPr>
              <a:t> </a:t>
            </a:r>
            <a:r>
              <a:rPr lang="en-US" altLang="ko-KR" dirty="0">
                <a:latin typeface="+mn-ea"/>
              </a:rPr>
              <a:t>7</a:t>
            </a:r>
            <a:r>
              <a:rPr lang="en-US" altLang="ko-KR" i="1" dirty="0">
                <a:latin typeface="+mn-ea"/>
              </a:rPr>
              <a:t>jo</a:t>
            </a:r>
            <a:r>
              <a:rPr lang="en-US" altLang="ko-KR" dirty="0">
                <a:latin typeface="+mn-ea"/>
              </a:rPr>
              <a:t>, 2007)</a:t>
            </a:r>
          </a:p>
        </p:txBody>
      </p:sp>
      <p:sp>
        <p:nvSpPr>
          <p:cNvPr id="5" name="TextBox 25"/>
          <p:cNvSpPr txBox="1">
            <a:spLocks noChangeArrowheads="1"/>
          </p:cNvSpPr>
          <p:nvPr/>
        </p:nvSpPr>
        <p:spPr bwMode="auto">
          <a:xfrm>
            <a:off x="539552" y="548680"/>
            <a:ext cx="2304256" cy="523220"/>
          </a:xfrm>
          <a:prstGeom prst="rect">
            <a:avLst/>
          </a:prstGeom>
          <a:noFill/>
          <a:ln w="28575">
            <a:noFill/>
            <a:miter lim="800000"/>
            <a:headEnd/>
            <a:tailEnd/>
          </a:ln>
        </p:spPr>
        <p:txBody>
          <a:bodyPr wrap="square" anchor="ctr">
            <a:spAutoFit/>
          </a:bodyPr>
          <a:lstStyle/>
          <a:p>
            <a:r>
              <a:rPr lang="en-US" altLang="ko-KR" sz="2800" b="1" u="sng" dirty="0">
                <a:solidFill>
                  <a:srgbClr val="0000FF"/>
                </a:solidFill>
                <a:latin typeface="Times New Roman" pitchFamily="18" charset="0"/>
                <a:ea typeface="맑은 고딕" pitchFamily="50" charset="-127"/>
                <a:cs typeface="Times New Roman" pitchFamily="18" charset="0"/>
              </a:rPr>
              <a:t>1. </a:t>
            </a:r>
            <a:r>
              <a:rPr lang="en-US" altLang="ko-KR" sz="2800" b="1" u="sng" dirty="0" err="1">
                <a:solidFill>
                  <a:srgbClr val="0000FF"/>
                </a:solidFill>
                <a:latin typeface="Times New Roman" pitchFamily="18" charset="0"/>
                <a:ea typeface="맑은 고딕" pitchFamily="50" charset="-127"/>
                <a:cs typeface="Times New Roman" pitchFamily="18" charset="0"/>
              </a:rPr>
              <a:t>MicroSoft</a:t>
            </a:r>
            <a:endParaRPr lang="en-US" altLang="ko-KR" sz="1400" u="sng" dirty="0"/>
          </a:p>
        </p:txBody>
      </p:sp>
      <p:sp>
        <p:nvSpPr>
          <p:cNvPr id="8" name="TextBox 25"/>
          <p:cNvSpPr txBox="1">
            <a:spLocks noChangeArrowheads="1"/>
          </p:cNvSpPr>
          <p:nvPr/>
        </p:nvSpPr>
        <p:spPr bwMode="auto">
          <a:xfrm>
            <a:off x="666872" y="1279213"/>
            <a:ext cx="7857447" cy="830997"/>
          </a:xfrm>
          <a:prstGeom prst="rect">
            <a:avLst/>
          </a:prstGeom>
          <a:noFill/>
          <a:ln w="28575">
            <a:solidFill>
              <a:srgbClr val="FFFFFF"/>
            </a:solidFill>
            <a:miter lim="800000"/>
            <a:headEnd/>
            <a:tailEnd/>
          </a:ln>
        </p:spPr>
        <p:txBody>
          <a:bodyPr wrap="square" anchor="ctr">
            <a:spAutoFit/>
          </a:bodyPr>
          <a:lstStyle/>
          <a:p>
            <a:pPr marL="342900" indent="-342900" algn="ctr">
              <a:buFont typeface="Arial" panose="020B0604020202020204" pitchFamily="34" charset="0"/>
              <a:buChar char="•"/>
            </a:pPr>
            <a:r>
              <a:rPr lang="en-US" altLang="ko-KR" sz="24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Why does Microsoft struggle with new businesses despite having a lot of cash and talented people ?</a:t>
            </a:r>
          </a:p>
        </p:txBody>
      </p:sp>
    </p:spTree>
    <p:extLst>
      <p:ext uri="{BB962C8B-B14F-4D97-AF65-F5344CB8AC3E}">
        <p14:creationId xmlns:p14="http://schemas.microsoft.com/office/powerpoint/2010/main" val="140978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500" fill="hold"/>
                                        <p:tgtEl>
                                          <p:spTgt spid="4"/>
                                        </p:tgtEl>
                                        <p:attrNameLst>
                                          <p:attrName>ppt_w</p:attrName>
                                        </p:attrNameLst>
                                      </p:cBhvr>
                                      <p:tavLst>
                                        <p:tav tm="0">
                                          <p:val>
                                            <p:fltVal val="0"/>
                                          </p:val>
                                        </p:tav>
                                        <p:tav tm="100000">
                                          <p:val>
                                            <p:strVal val="#ppt_w"/>
                                          </p:val>
                                        </p:tav>
                                      </p:tavLst>
                                    </p:anim>
                                    <p:anim calcmode="lin" valueType="num">
                                      <p:cBhvr>
                                        <p:cTn id="12" dur="1500" fill="hold"/>
                                        <p:tgtEl>
                                          <p:spTgt spid="4"/>
                                        </p:tgtEl>
                                        <p:attrNameLst>
                                          <p:attrName>ppt_h</p:attrName>
                                        </p:attrNameLst>
                                      </p:cBhvr>
                                      <p:tavLst>
                                        <p:tav tm="0">
                                          <p:val>
                                            <p:fltVal val="0"/>
                                          </p:val>
                                        </p:tav>
                                        <p:tav tm="100000">
                                          <p:val>
                                            <p:strVal val="#ppt_h"/>
                                          </p:val>
                                        </p:tav>
                                      </p:tavLst>
                                    </p:anim>
                                    <p:anim calcmode="lin" valueType="num">
                                      <p:cBhvr>
                                        <p:cTn id="13" dur="1500" fill="hold"/>
                                        <p:tgtEl>
                                          <p:spTgt spid="4"/>
                                        </p:tgtEl>
                                        <p:attrNameLst>
                                          <p:attrName>style.rotation</p:attrName>
                                        </p:attrNameLst>
                                      </p:cBhvr>
                                      <p:tavLst>
                                        <p:tav tm="0">
                                          <p:val>
                                            <p:fltVal val="90"/>
                                          </p:val>
                                        </p:tav>
                                        <p:tav tm="100000">
                                          <p:val>
                                            <p:fltVal val="0"/>
                                          </p:val>
                                        </p:tav>
                                      </p:tavLst>
                                    </p:anim>
                                    <p:animEffect transition="in" filter="fade">
                                      <p:cBhvr>
                                        <p:cTn id="14" dur="1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Lst>
  </p:timing>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5"/>
          <p:cNvSpPr txBox="1">
            <a:spLocks noChangeArrowheads="1"/>
          </p:cNvSpPr>
          <p:nvPr/>
        </p:nvSpPr>
        <p:spPr bwMode="auto">
          <a:xfrm>
            <a:off x="539552" y="1196752"/>
            <a:ext cx="7942920" cy="4493538"/>
          </a:xfrm>
          <a:prstGeom prst="rect">
            <a:avLst/>
          </a:prstGeom>
          <a:noFill/>
          <a:ln w="9525">
            <a:solidFill>
              <a:srgbClr val="9966FF"/>
            </a:solidFill>
            <a:miter lim="800000"/>
            <a:headEnd/>
            <a:tailEnd/>
          </a:ln>
        </p:spPr>
        <p:txBody>
          <a:bodyPr wrap="square" anchor="ctr">
            <a:spAutoFit/>
          </a:bodyPr>
          <a:lstStyle/>
          <a:p>
            <a:pPr marL="342900" indent="-342900" algn="just" fontAlgn="base">
              <a:buFont typeface="Wingdings" panose="05000000000000000000" pitchFamily="2" charset="2"/>
              <a:buChar char="u"/>
            </a:pP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Forgetting their duty as an infrastructure platform company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sym typeface="Wingdings" panose="05000000000000000000" pitchFamily="2" charset="2"/>
              </a:rPr>
              <a:t></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The success of the platform is achieved through developers devoted to the platform with passion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sym typeface="Wingdings" panose="05000000000000000000" pitchFamily="2" charset="2"/>
              </a:rPr>
              <a:t></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Increasing users (building a virtuous cycle ecosystem)</a:t>
            </a:r>
          </a:p>
          <a:p>
            <a:pPr marL="342900" indent="-342900" algn="just" fontAlgn="base">
              <a:buFont typeface="Wingdings" panose="05000000000000000000" pitchFamily="2" charset="2"/>
              <a:buChar char="u"/>
            </a:pPr>
            <a:endParaRPr lang="en-US" altLang="ko-KR"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gn="just" fontAlgn="base">
              <a:buFont typeface="+mj-ea"/>
              <a:buAutoNum type="circleNumDbPlain"/>
            </a:pP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Continued fail of developer ecosystem based on MS technology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sym typeface="Wingdings" panose="05000000000000000000" pitchFamily="2" charset="2"/>
              </a:rPr>
              <a:t> developer strategy failed</a:t>
            </a:r>
          </a:p>
          <a:p>
            <a:pPr marL="1257300" lvl="2" indent="-342900" algn="just" fontAlgn="base">
              <a:buFont typeface="Wingdings" panose="05000000000000000000" pitchFamily="2" charset="2"/>
              <a:buChar char="ü"/>
            </a:pPr>
            <a:r>
              <a:rPr lang="en-US" altLang="ko-KR"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Windows 95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(Visual Basic, Visual C ++)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sym typeface="Wingdings" panose="05000000000000000000" pitchFamily="2" charset="2"/>
              </a:rPr>
              <a:t></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Visual Studio 97</a:t>
            </a:r>
          </a:p>
          <a:p>
            <a:pPr marL="1257300" lvl="2" indent="-342900" algn="just" fontAlgn="base">
              <a:buFont typeface="Wingdings" panose="05000000000000000000" pitchFamily="2" charset="2"/>
              <a:buChar char="ü"/>
            </a:pP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Launch of </a:t>
            </a:r>
            <a:r>
              <a:rPr lang="en-US" altLang="ko-KR"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.NET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brand to compete with Java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sym typeface="Wingdings" panose="05000000000000000000" pitchFamily="2" charset="2"/>
              </a:rPr>
              <a:t></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Destroy existing ecosystem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sym typeface="Wingdings" panose="05000000000000000000" pitchFamily="2" charset="2"/>
              </a:rPr>
              <a:t>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Leave developers</a:t>
            </a:r>
          </a:p>
          <a:p>
            <a:pPr marL="1257300" lvl="2" indent="-342900" algn="just" fontAlgn="base">
              <a:buFont typeface="Wingdings" panose="05000000000000000000" pitchFamily="2" charset="2"/>
              <a:buChar char="ü"/>
            </a:pPr>
            <a:endParaRPr lang="en-US" altLang="ko-KR"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gn="just" fontAlgn="base">
              <a:buFont typeface="+mj-ea"/>
              <a:buAutoNum type="circleNumDbPlain"/>
            </a:pP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Organizational culture is bureaucratized</a:t>
            </a:r>
          </a:p>
          <a:p>
            <a:pPr marL="800100" lvl="1" indent="-342900" algn="just" fontAlgn="base">
              <a:buFont typeface="+mj-ea"/>
              <a:buAutoNum type="circleNumDbPlain"/>
            </a:pPr>
            <a:endParaRPr lang="en-US" altLang="ko-KR"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gn="just" fontAlgn="base">
              <a:buFont typeface="+mj-ea"/>
              <a:buAutoNum type="circleNumDbPlain"/>
            </a:pP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Absence of Leadership: Bill Gates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sym typeface="Wingdings" panose="05000000000000000000" pitchFamily="2" charset="2"/>
              </a:rPr>
              <a:t></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Steve Ballmer (2001~2013)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sym typeface="Wingdings" panose="05000000000000000000" pitchFamily="2" charset="2"/>
              </a:rPr>
              <a:t></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Satya Nadella</a:t>
            </a:r>
          </a:p>
          <a:p>
            <a:pPr marL="342900" indent="-342900" fontAlgn="base">
              <a:buFont typeface="Wingdings" panose="05000000000000000000" pitchFamily="2" charset="2"/>
              <a:buChar char="u"/>
            </a:pPr>
            <a:endParaRPr lang="en-US" altLang="ko-KR" sz="1600" b="1" dirty="0">
              <a:latin typeface="+mn-ea"/>
            </a:endParaRPr>
          </a:p>
        </p:txBody>
      </p:sp>
    </p:spTree>
    <p:extLst>
      <p:ext uri="{BB962C8B-B14F-4D97-AF65-F5344CB8AC3E}">
        <p14:creationId xmlns:p14="http://schemas.microsoft.com/office/powerpoint/2010/main" val="422979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27395</TotalTime>
  <Words>829</Words>
  <Application>Microsoft Office PowerPoint</Application>
  <PresentationFormat>화면 슬라이드 쇼(4:3)</PresentationFormat>
  <Paragraphs>88</Paragraphs>
  <Slides>10</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10</vt:i4>
      </vt:variant>
    </vt:vector>
  </HeadingPairs>
  <TitlesOfParts>
    <vt:vector size="16" baseType="lpstr">
      <vt:lpstr>맑은 고딕</vt:lpstr>
      <vt:lpstr>함초롬바탕</vt:lpstr>
      <vt:lpstr>Arial</vt:lpstr>
      <vt:lpstr>Times New Roman</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Power, CT</dc:title>
  <dc:creator>miraekium</dc:creator>
  <cp:lastModifiedBy>안 찬웅</cp:lastModifiedBy>
  <cp:revision>698</cp:revision>
  <cp:lastPrinted>2021-10-05T08:24:10Z</cp:lastPrinted>
  <dcterms:created xsi:type="dcterms:W3CDTF">2010-04-05T14:10:20Z</dcterms:created>
  <dcterms:modified xsi:type="dcterms:W3CDTF">2022-10-04T07:49:39Z</dcterms:modified>
</cp:coreProperties>
</file>