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7" r:id="rId2"/>
    <p:sldId id="476" r:id="rId3"/>
    <p:sldId id="376" r:id="rId4"/>
    <p:sldId id="477" r:id="rId5"/>
    <p:sldId id="461" r:id="rId6"/>
    <p:sldId id="478" r:id="rId7"/>
    <p:sldId id="419" r:id="rId8"/>
    <p:sldId id="479" r:id="rId9"/>
    <p:sldId id="467" r:id="rId10"/>
    <p:sldId id="480" r:id="rId11"/>
    <p:sldId id="431" r:id="rId12"/>
    <p:sldId id="481" r:id="rId13"/>
    <p:sldId id="391" r:id="rId14"/>
    <p:sldId id="482" r:id="rId15"/>
    <p:sldId id="423" r:id="rId16"/>
    <p:sldId id="483" r:id="rId17"/>
    <p:sldId id="424" r:id="rId18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FF2929"/>
    <a:srgbClr val="00B0F0"/>
    <a:srgbClr val="FFFF00"/>
    <a:srgbClr val="002060"/>
    <a:srgbClr val="FFC000"/>
    <a:srgbClr val="92D050"/>
    <a:srgbClr val="00A9E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6292" autoAdjust="0"/>
  </p:normalViewPr>
  <p:slideViewPr>
    <p:cSldViewPr>
      <p:cViewPr varScale="1">
        <p:scale>
          <a:sx n="127" d="100"/>
          <a:sy n="127" d="100"/>
        </p:scale>
        <p:origin x="786" y="120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992560" y="2754158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플랫폼</a:t>
            </a:r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개발 생명주기</a:t>
            </a:r>
            <a:endParaRPr kumimoji="0" lang="en-US" altLang="ko-KR" sz="400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r>
              <a:rPr kumimoji="0" lang="en-US" altLang="ko-KR" sz="32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(</a:t>
            </a:r>
            <a:r>
              <a:rPr kumimoji="0" lang="en-US" altLang="ko-KR" sz="3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PDLC</a:t>
            </a:r>
            <a:r>
              <a:rPr kumimoji="0" lang="en-US" altLang="ko-KR" sz="32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en-US" altLang="ko-KR" sz="3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P</a:t>
            </a:r>
            <a:r>
              <a:rPr kumimoji="0" lang="en-US" altLang="ko-KR" sz="32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latform</a:t>
            </a:r>
            <a:r>
              <a:rPr kumimoji="0" lang="ko-KR" altLang="en-US" sz="32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3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D</a:t>
            </a:r>
            <a:r>
              <a:rPr kumimoji="0" lang="en-US" altLang="ko-KR" sz="32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evelopment </a:t>
            </a:r>
            <a:r>
              <a:rPr kumimoji="0" lang="en-US" altLang="ko-KR" sz="3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L</a:t>
            </a:r>
            <a:r>
              <a:rPr kumimoji="0" lang="en-US" altLang="ko-KR" sz="32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ife </a:t>
            </a:r>
            <a:r>
              <a:rPr kumimoji="0" lang="en-US" altLang="ko-KR" sz="3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C</a:t>
            </a:r>
            <a:r>
              <a:rPr kumimoji="0" lang="en-US" altLang="ko-KR" sz="32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ycle) 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0525" y="293689"/>
            <a:ext cx="70107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3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PDLC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(Platform Development Life Cycle)</a:t>
            </a:r>
            <a:r>
              <a:rPr kumimoji="0" lang="en-US" altLang="ko-KR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ko-KR" altLang="en-US" sz="24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02729" y="2780928"/>
            <a:ext cx="7116542" cy="3600400"/>
            <a:chOff x="3131840" y="2067694"/>
            <a:chExt cx="5618473" cy="251850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131840" y="2963820"/>
              <a:ext cx="1571236" cy="792088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Step 4: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>
                  <a:solidFill>
                    <a:srgbClr val="FFFF00"/>
                  </a:solidFill>
                </a:rPr>
                <a:t>Implementation</a:t>
              </a:r>
              <a:endParaRPr kumimoji="1" lang="ko-KR" alt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152060" y="2067694"/>
              <a:ext cx="1571236" cy="79208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Step 1: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Planning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152060" y="3794109"/>
              <a:ext cx="1571236" cy="792088"/>
            </a:xfrm>
            <a:prstGeom prst="round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Step 3: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FF0000"/>
                  </a:solidFill>
                </a:rPr>
                <a:t>Design</a:t>
              </a:r>
              <a:endParaRPr kumimoji="1"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179077" y="2963820"/>
              <a:ext cx="1571236" cy="792088"/>
            </a:xfrm>
            <a:prstGeom prst="round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Step 2: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00B0F0"/>
                  </a:solidFill>
                </a:rPr>
                <a:t>Analysis</a:t>
              </a:r>
              <a:endParaRPr kumimoji="1"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36" name="텍스트 상자 4"/>
            <p:cNvSpPr txBox="1"/>
            <p:nvPr/>
          </p:nvSpPr>
          <p:spPr>
            <a:xfrm>
              <a:off x="5348542" y="3052857"/>
              <a:ext cx="981064" cy="40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rgbClr val="0000FF"/>
                  </a:solidFill>
                </a:rPr>
                <a:t>P</a:t>
              </a:r>
              <a:r>
                <a:rPr kumimoji="1" lang="en-US" altLang="ko-KR" sz="3200" b="1" dirty="0">
                  <a:solidFill>
                    <a:srgbClr val="0000FF"/>
                  </a:solidFill>
                </a:rPr>
                <a:t>DLC</a:t>
              </a:r>
              <a:endParaRPr kumimoji="1" lang="ko-KR" altLang="en-US" sz="32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꺾인 연결선[E] 8"/>
            <p:cNvCxnSpPr>
              <a:stCxn id="31" idx="0"/>
              <a:endCxn id="32" idx="1"/>
            </p:cNvCxnSpPr>
            <p:nvPr/>
          </p:nvCxnSpPr>
          <p:spPr>
            <a:xfrm rot="5400000" flipH="1" flipV="1">
              <a:off x="4284718" y="2096478"/>
              <a:ext cx="500082" cy="1234602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15"/>
            <p:cNvCxnSpPr>
              <a:stCxn id="33" idx="1"/>
              <a:endCxn id="31" idx="2"/>
            </p:cNvCxnSpPr>
            <p:nvPr/>
          </p:nvCxnSpPr>
          <p:spPr>
            <a:xfrm rot="10800000">
              <a:off x="3917458" y="3755909"/>
              <a:ext cx="1234602" cy="434245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[E] 18"/>
            <p:cNvCxnSpPr>
              <a:stCxn id="34" idx="2"/>
              <a:endCxn id="33" idx="3"/>
            </p:cNvCxnSpPr>
            <p:nvPr/>
          </p:nvCxnSpPr>
          <p:spPr>
            <a:xfrm rot="5400000">
              <a:off x="7126874" y="3352331"/>
              <a:ext cx="434245" cy="1241399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21"/>
            <p:cNvCxnSpPr>
              <a:stCxn id="32" idx="3"/>
              <a:endCxn id="34" idx="0"/>
            </p:cNvCxnSpPr>
            <p:nvPr/>
          </p:nvCxnSpPr>
          <p:spPr>
            <a:xfrm>
              <a:off x="6723296" y="2463738"/>
              <a:ext cx="1241399" cy="500082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711764" y="1106086"/>
            <a:ext cx="8345692" cy="1152688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‘Platform'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development life cycle that can be designed and developed for the purpose, environment, and configuration of the platform based on the 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SDLC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framework of four stages of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planning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analysis,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1600" b="1" dirty="0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077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0525" y="293689"/>
            <a:ext cx="70107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3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PDLC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P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latform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evelopment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ife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C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ycle)</a:t>
            </a:r>
            <a:r>
              <a:rPr kumimoji="0" lang="en-US" altLang="ko-KR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ko-KR" altLang="en-US" sz="24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02729" y="2780928"/>
            <a:ext cx="7116542" cy="3600400"/>
            <a:chOff x="3131840" y="2067694"/>
            <a:chExt cx="5618473" cy="251850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131840" y="2963820"/>
              <a:ext cx="1571236" cy="792088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4</a:t>
              </a:r>
              <a:r>
                <a:rPr kumimoji="1" lang="ko-KR" altLang="en-US" sz="1400" b="1" dirty="0"/>
                <a:t>단계</a:t>
              </a:r>
              <a:r>
                <a:rPr kumimoji="1" lang="en-US" altLang="ko-KR" sz="1400" b="1" dirty="0"/>
                <a:t>:</a:t>
              </a: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b="1" dirty="0">
                  <a:solidFill>
                    <a:srgbClr val="FF0000"/>
                  </a:solidFill>
                </a:rPr>
                <a:t>구현 및 운영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152060" y="2067694"/>
              <a:ext cx="1571236" cy="79208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1</a:t>
              </a:r>
              <a:r>
                <a:rPr kumimoji="1" lang="ko-KR" altLang="en-US" sz="1400" b="1" dirty="0"/>
                <a:t>단계</a:t>
              </a:r>
              <a:r>
                <a:rPr kumimoji="1" lang="en-US" altLang="ko-KR" sz="1400" b="1" dirty="0"/>
                <a:t>:</a:t>
              </a: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b="1" dirty="0">
                  <a:solidFill>
                    <a:srgbClr val="FF0000"/>
                  </a:solidFill>
                </a:rPr>
                <a:t>계획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152060" y="3794109"/>
              <a:ext cx="1571236" cy="792088"/>
            </a:xfrm>
            <a:prstGeom prst="round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3</a:t>
              </a:r>
              <a:r>
                <a:rPr kumimoji="1" lang="ko-KR" altLang="en-US" sz="1400" b="1" dirty="0"/>
                <a:t>단계</a:t>
              </a:r>
              <a:r>
                <a:rPr kumimoji="1" lang="en-US" altLang="ko-KR" sz="1400" b="1" dirty="0"/>
                <a:t>:</a:t>
              </a: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b="1" dirty="0">
                  <a:solidFill>
                    <a:srgbClr val="FF0000"/>
                  </a:solidFill>
                </a:rPr>
                <a:t>설계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179077" y="2963820"/>
              <a:ext cx="1571236" cy="792088"/>
            </a:xfrm>
            <a:prstGeom prst="round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400" b="1" dirty="0"/>
                <a:t>2</a:t>
              </a:r>
              <a:r>
                <a:rPr kumimoji="1" lang="ko-KR" altLang="en-US" sz="1400" b="1" dirty="0"/>
                <a:t>단계</a:t>
              </a:r>
              <a:r>
                <a:rPr kumimoji="1" lang="en-US" altLang="ko-KR" sz="1400" b="1" dirty="0"/>
                <a:t>:</a:t>
              </a: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b="1" dirty="0">
                  <a:solidFill>
                    <a:srgbClr val="FF0000"/>
                  </a:solidFill>
                </a:rPr>
                <a:t>분석</a:t>
              </a:r>
            </a:p>
          </p:txBody>
        </p:sp>
        <p:sp>
          <p:nvSpPr>
            <p:cNvPr id="36" name="텍스트 상자 4"/>
            <p:cNvSpPr txBox="1"/>
            <p:nvPr/>
          </p:nvSpPr>
          <p:spPr>
            <a:xfrm>
              <a:off x="5348542" y="3052857"/>
              <a:ext cx="981064" cy="40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rgbClr val="0000FF"/>
                  </a:solidFill>
                </a:rPr>
                <a:t>P</a:t>
              </a:r>
              <a:r>
                <a:rPr kumimoji="1" lang="en-US" altLang="ko-KR" sz="3200" b="1" dirty="0">
                  <a:solidFill>
                    <a:srgbClr val="0000FF"/>
                  </a:solidFill>
                </a:rPr>
                <a:t>DLC</a:t>
              </a:r>
              <a:endParaRPr kumimoji="1" lang="ko-KR" altLang="en-US" sz="32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꺾인 연결선[E] 8"/>
            <p:cNvCxnSpPr>
              <a:stCxn id="31" idx="0"/>
              <a:endCxn id="32" idx="1"/>
            </p:cNvCxnSpPr>
            <p:nvPr/>
          </p:nvCxnSpPr>
          <p:spPr>
            <a:xfrm rot="5400000" flipH="1" flipV="1">
              <a:off x="4284718" y="2096478"/>
              <a:ext cx="500082" cy="1234602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15"/>
            <p:cNvCxnSpPr>
              <a:stCxn id="33" idx="1"/>
              <a:endCxn id="31" idx="2"/>
            </p:cNvCxnSpPr>
            <p:nvPr/>
          </p:nvCxnSpPr>
          <p:spPr>
            <a:xfrm rot="10800000">
              <a:off x="3917458" y="3755909"/>
              <a:ext cx="1234602" cy="434245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[E] 18"/>
            <p:cNvCxnSpPr>
              <a:stCxn id="34" idx="2"/>
              <a:endCxn id="33" idx="3"/>
            </p:cNvCxnSpPr>
            <p:nvPr/>
          </p:nvCxnSpPr>
          <p:spPr>
            <a:xfrm rot="5400000">
              <a:off x="7126874" y="3352331"/>
              <a:ext cx="434245" cy="1241399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21"/>
            <p:cNvCxnSpPr>
              <a:stCxn id="32" idx="3"/>
              <a:endCxn id="34" idx="0"/>
            </p:cNvCxnSpPr>
            <p:nvPr/>
          </p:nvCxnSpPr>
          <p:spPr>
            <a:xfrm>
              <a:off x="6723296" y="2463738"/>
              <a:ext cx="1241399" cy="500082"/>
            </a:xfrm>
            <a:prstGeom prst="bentConnector2">
              <a:avLst/>
            </a:prstGeom>
            <a:ln w="476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711764" y="1106086"/>
            <a:ext cx="8345692" cy="782202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계획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solidFill>
                  <a:srgbClr val="FF292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설계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solidFill>
                  <a:srgbClr val="66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단계로 이루어진 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SDLC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틀을 기반으로 플랫폼의 목적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구성에 맞게 설계하고 개발할 수 있는 </a:t>
            </a:r>
            <a:r>
              <a:rPr lang="en-US" altLang="ko-KR" sz="16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</a:t>
            </a:r>
            <a:r>
              <a:rPr lang="en-US" altLang="ko-KR" sz="16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생명주기</a:t>
            </a:r>
            <a:endParaRPr lang="en-US" altLang="ko-KR" sz="16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Step 1 </a:t>
            </a:r>
            <a:r>
              <a:rPr kumimoji="0" lang="ko-KR" altLang="en-US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Planning</a:t>
            </a:r>
            <a:r>
              <a:rPr kumimoji="0" lang="ko-KR" altLang="en-US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(1/3)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2" y="1529770"/>
            <a:ext cx="8784976" cy="4862870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Analyze and align all needs for the platform, define potential projects for the platform, and determine whether or not the platform continues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Development Process for Platform Development Planning Phase</a:t>
            </a:r>
          </a:p>
          <a:p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b="1" dirty="0">
                <a:latin typeface="+mn-ea"/>
                <a:ea typeface="+mn-ea"/>
              </a:rPr>
              <a:t>Confirmation and selection of Platforms</a:t>
            </a:r>
          </a:p>
          <a:p>
            <a:endParaRPr lang="en-US" altLang="ko-KR" sz="1400" b="1" dirty="0">
              <a:latin typeface="+mn-ea"/>
              <a:ea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latin typeface="+mn-ea"/>
                <a:ea typeface="+mn-ea"/>
              </a:rPr>
              <a:t>Developers can select platform topics from three main needs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altLang="ko-KR" sz="1400" b="1" dirty="0">
                <a:latin typeface="+mn-ea"/>
                <a:ea typeface="+mn-ea"/>
              </a:rPr>
              <a:t>Developing a platform to deliver new services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altLang="ko-KR" sz="1400" b="1" dirty="0">
                <a:latin typeface="+mn-ea"/>
                <a:ea typeface="+mn-ea"/>
              </a:rPr>
              <a:t>Improvements to existing active platforms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altLang="ko-KR" sz="1400" b="1" dirty="0">
                <a:latin typeface="+mn-ea"/>
                <a:ea typeface="+mn-ea"/>
              </a:rPr>
              <a:t>Developing a better active environment than traditional operating platforms</a:t>
            </a:r>
          </a:p>
          <a:p>
            <a:pPr marL="1714500" lvl="3" indent="-342900">
              <a:buFont typeface="+mj-lt"/>
              <a:buAutoNum type="arabicParenR"/>
            </a:pPr>
            <a:endParaRPr lang="en-US" altLang="ko-KR" sz="1400" b="1" dirty="0">
              <a:latin typeface="+mn-ea"/>
              <a:ea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latin typeface="+mn-ea"/>
                <a:ea typeface="+mn-ea"/>
              </a:rPr>
              <a:t>Conduct market research and benchmarking of competitors on selected topics</a:t>
            </a:r>
          </a:p>
          <a:p>
            <a:pPr lvl="2"/>
            <a:endParaRPr lang="en-US" altLang="ko-KR" sz="1400" b="1" dirty="0">
              <a:latin typeface="+mn-ea"/>
              <a:ea typeface="+mn-ea"/>
            </a:endParaRPr>
          </a:p>
          <a:p>
            <a:pPr lvl="1"/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②</a:t>
            </a:r>
            <a:r>
              <a:rPr lang="en-US" altLang="ko-KR" sz="1600" b="1" dirty="0">
                <a:latin typeface="+mn-ea"/>
                <a:ea typeface="+mn-ea"/>
              </a:rPr>
              <a:t>	Platform Initialization and Planning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400" b="1" dirty="0">
              <a:latin typeface="+mn-ea"/>
              <a:ea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latin typeface="+mn-ea"/>
                <a:ea typeface="+mn-ea"/>
              </a:rPr>
              <a:t>Establishing the overall direction and planning of the platform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+mn-ea"/>
              <a:ea typeface="+mn-ea"/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Forming a platform development team, determining the platform development environment, analyzing the preliminary budget, establishing relationships with users, establishing basic development plans and etc.</a:t>
            </a:r>
            <a:endParaRPr lang="en-US" altLang="ko-KR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4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(1/3)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2" y="1529770"/>
            <a:ext cx="8784976" cy="4616648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플랫폼에 대한 모든 </a:t>
            </a:r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니즈를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분석하고 정렬하며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플랫폼에 대한 잠재적 프로젝트를 정의하고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그 플랫폼의 지속 여부를 결정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 개발 계획 단계의 개발 프로세스</a:t>
            </a:r>
            <a:endParaRPr lang="en-US" altLang="ko-KR" sz="16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플랫폼의 확인과 선정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개발자는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주요 요구에서 플랫폼 주제를 선정할 수 있음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0" lvl="3" indent="-342900">
              <a:buFont typeface="+mj-lt"/>
              <a:buAutoNum type="arabicParenR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새로운 서비스를 제공할 플랫폼의 개발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0" lvl="3" indent="-342900">
              <a:buFont typeface="+mj-lt"/>
              <a:buAutoNum type="arabicParenR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기존의 운영중인 플랫폼의 개선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0" lvl="3" indent="-342900">
              <a:buFont typeface="+mj-lt"/>
              <a:buAutoNum type="arabicParenR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기존의 운영중인 플랫폼보다 더 나은 운영 환경의 개발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주제에 관련한 시장 조사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경쟁 업체 등의 벤치마킹을 실시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②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플랫폼의 초기화와 계획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플랫폼의 전체적인 방향 및 계획에 대한 수립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 개발 팀의 결성</a:t>
            </a:r>
            <a:r>
              <a:rPr lang="en-US" altLang="ko-KR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 개발 환경 결정</a:t>
            </a:r>
            <a:r>
              <a:rPr lang="en-US" altLang="ko-KR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예비 예산 분석</a:t>
            </a:r>
            <a:r>
              <a:rPr lang="en-US" altLang="ko-KR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사용자와의 관계 설정</a:t>
            </a:r>
            <a:r>
              <a:rPr lang="en-US" altLang="ko-KR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개발 계획의 수립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6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532" y="1496978"/>
            <a:ext cx="8424936" cy="4770537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Feasibility/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realizability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Evaluate feasibility by taking into account the factors needed to develop the platform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Building Base Platform Development Plan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Establish a holistic plan through an analysis of the previously planned initialization plan and feasibility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 a description, feasibility analysis, development schedule, etc. of the platform to be developed</a:t>
            </a:r>
          </a:p>
          <a:p>
            <a:pPr lvl="1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Reviewing the Base Platform Development Plan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 and supplement all previous plans through internal meetings</a:t>
            </a:r>
          </a:p>
        </p:txBody>
      </p:sp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Step 1 </a:t>
            </a:r>
            <a:r>
              <a:rPr kumimoji="0" lang="ko-KR" altLang="en-US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Planning</a:t>
            </a:r>
            <a:r>
              <a:rPr kumimoji="0" lang="ko-KR" altLang="en-US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(2/3)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6220"/>
              </p:ext>
            </p:extLst>
          </p:nvPr>
        </p:nvGraphicFramePr>
        <p:xfrm>
          <a:off x="1436617" y="2590750"/>
          <a:ext cx="7476822" cy="105427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6137">
                  <a:extLst>
                    <a:ext uri="{9D8B030D-6E8A-4147-A177-3AD203B41FA5}">
                      <a16:colId xmlns:a16="http://schemas.microsoft.com/office/drawing/2014/main" val="3972765342"/>
                    </a:ext>
                  </a:extLst>
                </a:gridCol>
                <a:gridCol w="1246137">
                  <a:extLst>
                    <a:ext uri="{9D8B030D-6E8A-4147-A177-3AD203B41FA5}">
                      <a16:colId xmlns:a16="http://schemas.microsoft.com/office/drawing/2014/main" val="1807845840"/>
                    </a:ext>
                  </a:extLst>
                </a:gridCol>
                <a:gridCol w="1246137">
                  <a:extLst>
                    <a:ext uri="{9D8B030D-6E8A-4147-A177-3AD203B41FA5}">
                      <a16:colId xmlns:a16="http://schemas.microsoft.com/office/drawing/2014/main" val="2021235169"/>
                    </a:ext>
                  </a:extLst>
                </a:gridCol>
                <a:gridCol w="1246137">
                  <a:extLst>
                    <a:ext uri="{9D8B030D-6E8A-4147-A177-3AD203B41FA5}">
                      <a16:colId xmlns:a16="http://schemas.microsoft.com/office/drawing/2014/main" val="1560556316"/>
                    </a:ext>
                  </a:extLst>
                </a:gridCol>
                <a:gridCol w="1412155">
                  <a:extLst>
                    <a:ext uri="{9D8B030D-6E8A-4147-A177-3AD203B41FA5}">
                      <a16:colId xmlns:a16="http://schemas.microsoft.com/office/drawing/2014/main" val="707037200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3573469166"/>
                    </a:ext>
                  </a:extLst>
                </a:gridCol>
              </a:tblGrid>
              <a:tr h="322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Economic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Operational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Technical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Temporal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Low, contractual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Quantitative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774566"/>
                  </a:ext>
                </a:extLst>
              </a:tr>
              <a:tr h="485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Development Costs and Budget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Developer Personnel and Capabilities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Technology holding status, project feasibility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Scheduled for cost and manpower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Patent infringement and threat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Self-evaluation of key personnel of the project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49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532" y="1496978"/>
            <a:ext cx="8424936" cy="4031873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실현가능성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(feasibility/</a:t>
            </a:r>
            <a:r>
              <a:rPr lang="en-US" altLang="ko-KR" sz="1600" b="1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realizability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 개발에 있어서 필요한 요소를 고려하여 실현 가능성을 평가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플랫폼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계획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구축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앞서 계획한 초기화 계획 및 실현가능성에 대한 분석을 통해 전체적인 계획을 수립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개발하고자 하는 플랫폼의 설명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실현가능성 분석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일정 계획 등을 작성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플랫폼 개발 계획의 검토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 회의를 통해 앞서 계획한 모든 사항들에 대한 검토와 보완을 실시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30" y="2276872"/>
            <a:ext cx="7016762" cy="8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2"/>
          <p:cNvSpPr txBox="1"/>
          <p:nvPr/>
        </p:nvSpPr>
        <p:spPr>
          <a:xfrm>
            <a:off x="920552" y="1327115"/>
            <a:ext cx="8208912" cy="4478149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j-lt"/>
                <a:ea typeface="문체부 돋음체" panose="020B0609000101010101" pitchFamily="49" charset="-127"/>
              </a:rPr>
              <a:t>Two main activities</a:t>
            </a:r>
            <a:endParaRPr kumimoji="1" lang="en-US" altLang="ko-KR" b="1" dirty="0">
              <a:latin typeface="+mj-lt"/>
              <a:ea typeface="문체부 돋음체" panose="020B0609000101010101" pitchFamily="49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>
                <a:latin typeface="+mj-lt"/>
                <a:ea typeface="맑은 고딕" panose="020B0503020000020004" pitchFamily="50" charset="-127"/>
              </a:rPr>
              <a:t>Check the </a:t>
            </a:r>
            <a:r>
              <a:rPr lang="en-US" altLang="ko-KR" sz="1600" b="1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needs for new or more advanced platforms</a:t>
            </a:r>
            <a:endParaRPr kumimoji="1" lang="en-US" altLang="ko-KR" sz="1600" b="1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j-lt"/>
                <a:ea typeface="맑은 고딕" panose="020B0503020000020004" pitchFamily="50" charset="-127"/>
              </a:rPr>
              <a:t>Is the proposed platform performing better than the existing platform – speed, accuracy, etc.</a:t>
            </a:r>
            <a:endParaRPr kumimoji="1" lang="en-US" altLang="ko-KR" sz="1400" b="1" dirty="0">
              <a:latin typeface="+mj-lt"/>
              <a:ea typeface="맑은 고딕" panose="020B0503020000020004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400" b="1" dirty="0">
                <a:latin typeface="+mj-lt"/>
                <a:ea typeface="맑은 고딕" panose="020B0503020000020004" pitchFamily="50" charset="-127"/>
              </a:rPr>
              <a:t>Can it resolve user’s inconvenience?</a:t>
            </a:r>
            <a:endParaRPr kumimoji="1" lang="en-US" altLang="ko-KR" sz="1400" b="1" dirty="0">
              <a:latin typeface="+mj-lt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j-lt"/>
                <a:ea typeface="맑은 고딕" panose="020B0503020000020004" pitchFamily="50" charset="-127"/>
              </a:rPr>
              <a:t>Does it include features that are not available anywhere at this point?</a:t>
            </a:r>
            <a:endParaRPr kumimoji="1" lang="en-US" altLang="ko-KR" sz="1400" b="1" dirty="0">
              <a:latin typeface="+mj-lt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charset="2"/>
              <a:buChar char="ü"/>
            </a:pPr>
            <a:endParaRPr kumimoji="1" lang="en-US" altLang="ko-KR" sz="1400" dirty="0">
              <a:latin typeface="+mj-lt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>
                <a:latin typeface="+mj-lt"/>
                <a:ea typeface="맑은 고딕" panose="020B0503020000020004" pitchFamily="50" charset="-127"/>
              </a:rPr>
              <a:t>Research the platform and determine the </a:t>
            </a:r>
            <a:r>
              <a:rPr lang="en-US" altLang="ko-KR" sz="1600" b="1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scope of the proposed platform</a:t>
            </a:r>
            <a:endParaRPr kumimoji="1" lang="en-US" altLang="ko-KR" sz="1600" b="1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j-lt"/>
                <a:ea typeface="맑은 고딕" panose="020B0503020000020004" pitchFamily="50" charset="-127"/>
              </a:rPr>
              <a:t>Is there a similar platform?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j-lt"/>
                <a:ea typeface="맑은 고딕" panose="020B0503020000020004" pitchFamily="50" charset="-127"/>
              </a:rPr>
              <a:t>How far will the function be available? - Consider developer's capabilities and capital</a:t>
            </a:r>
            <a:endParaRPr kumimoji="1" lang="en-US" altLang="ko-KR" sz="1400" b="1" dirty="0">
              <a:latin typeface="+mj-lt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sz="1400" b="1" dirty="0">
                <a:latin typeface="+mj-lt"/>
                <a:ea typeface="맑은 고딕" panose="020B0503020000020004" pitchFamily="50" charset="-127"/>
              </a:rPr>
              <a:t>     </a:t>
            </a:r>
            <a:r>
              <a:rPr lang="en-US" altLang="ko-KR" sz="1400" b="1" dirty="0">
                <a:latin typeface="+mj-lt"/>
                <a:ea typeface="맑은 고딕" panose="020B0503020000020004" pitchFamily="50" charset="-127"/>
              </a:rPr>
              <a:t>(e.g.) Developing monitors – resolution, speaker function, black and white, power saving mode, etc.</a:t>
            </a:r>
            <a:endParaRPr kumimoji="1" lang="en-US" altLang="ko-KR" sz="14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1668" y="5899338"/>
            <a:ext cx="8207796" cy="553998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Major outputs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Platform project proposal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background, goals, plans, scope, similar cases, etc.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Step 1 </a:t>
            </a:r>
            <a:r>
              <a:rPr kumimoji="0" lang="ko-KR" altLang="en-US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Planning</a:t>
            </a:r>
            <a:r>
              <a:rPr kumimoji="0" lang="ko-KR" altLang="en-US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(3/3)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(3/3)</a:t>
            </a:r>
          </a:p>
        </p:txBody>
      </p:sp>
      <p:sp>
        <p:nvSpPr>
          <p:cNvPr id="7" name="텍스트 상자 2"/>
          <p:cNvSpPr txBox="1"/>
          <p:nvPr/>
        </p:nvSpPr>
        <p:spPr>
          <a:xfrm>
            <a:off x="920552" y="1556792"/>
            <a:ext cx="7776864" cy="3508653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가지 주요 활동</a:t>
            </a:r>
            <a:endParaRPr kumimoji="1"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새롭거나 발전된 </a:t>
            </a:r>
            <a:r>
              <a:rPr kumimoji="1"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플랫폼의 필요성을 </a:t>
            </a:r>
            <a:r>
              <a:rPr kumimoji="1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</a:t>
            </a:r>
            <a:endParaRPr kumimoji="1"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제안하는 플랫폼이 기존 플랫폼보다 성능이 좋은가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mr-IN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–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속도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정확도 등</a:t>
            </a:r>
            <a:endParaRPr kumimoji="1"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사용자의 불편을 해소할 수 있는가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 시점에서 어디에서도 제공되지 않는 기능을 포함하고 있는가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ü"/>
            </a:pPr>
            <a:endParaRPr kumimoji="1"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플랫폼을 조사하고 제안된 </a:t>
            </a:r>
            <a:r>
              <a:rPr kumimoji="1"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플랫폼의 범위를 </a:t>
            </a:r>
            <a:r>
              <a:rPr kumimoji="1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결정</a:t>
            </a:r>
            <a:endParaRPr kumimoji="1"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유사한 플랫폼이 존재하는가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기능은 어디까지 제공 할 것인가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개발자의 능력 및 자본을 고려</a:t>
            </a:r>
            <a:endParaRPr kumimoji="1"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모니터 개발 </a:t>
            </a:r>
            <a:r>
              <a:rPr kumimoji="1" lang="mr-IN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–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해상도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스피커기능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흑백기능</a:t>
            </a:r>
            <a:r>
              <a:rPr kumimoji="1"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절전모드 등</a:t>
            </a:r>
            <a:endParaRPr kumimoji="1"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1668" y="5412244"/>
            <a:ext cx="7775748" cy="33855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프로젝트 제안서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 사례 등</a:t>
            </a:r>
          </a:p>
        </p:txBody>
      </p:sp>
    </p:spTree>
    <p:extLst>
      <p:ext uri="{BB962C8B-B14F-4D97-AF65-F5344CB8AC3E}">
        <p14:creationId xmlns:p14="http://schemas.microsoft.com/office/powerpoint/2010/main" val="25095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(1)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512" y="764704"/>
            <a:ext cx="8777740" cy="5816977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System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 system is a group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of interrelated procedures used in one business function  and a regularly interacting or interdependent group of units forming an integrated whole. Every system is delineated/described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by its spatial and temporal boundaries, surrounded and influenced by its environment, described by its structure and purpose and expressed in its functioning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It also refers to various sets or combinations of programs, procedures, data, and devices used to process information. For examples, an accounting management system, a rate management system, an online database management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Subsystem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 </a:t>
            </a:r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subsystem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is a set of elements, which is a system itself, and a component of a larger system. A subsystem description is a system object that contains information defining the characteristics of an operating environment controlled by the system.</a:t>
            </a:r>
            <a:endParaRPr lang="en-US" altLang="ko-KR" sz="16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(1)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8544" y="1196752"/>
            <a:ext cx="7985652" cy="4801314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ko-KR" b="1" dirty="0">
                <a:solidFill>
                  <a:srgbClr val="0000FF"/>
                </a:solidFill>
                <a:latin typeface="Tahoma" panose="020B0604030504040204" pitchFamily="34" charset="0"/>
                <a:ea typeface="문체부 제목 돋음체" panose="020B0609000101010101" pitchFamily="49" charset="-127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Tahoma" panose="020B0604030504040204" pitchFamily="34" charset="0"/>
                <a:ea typeface="문체부 제목 돋음체" panose="020B0609000101010101" pitchFamily="49" charset="-127"/>
                <a:cs typeface="Tahoma" panose="020B0604030504040204" pitchFamily="34" charset="0"/>
                <a:sym typeface="Wingdings" panose="05000000000000000000" pitchFamily="2" charset="2"/>
              </a:rPr>
              <a:t>시스템</a:t>
            </a:r>
            <a:r>
              <a:rPr lang="en-US" altLang="ko-KR" b="1" dirty="0">
                <a:solidFill>
                  <a:srgbClr val="0000FF"/>
                </a:solidFill>
                <a:latin typeface="Tahoma" panose="020B0604030504040204" pitchFamily="34" charset="0"/>
                <a:ea typeface="문체부 제목 돋음체" panose="020B0609000101010101" pitchFamily="49" charset="-127"/>
                <a:cs typeface="Tahoma" panose="020B0604030504040204" pitchFamily="34" charset="0"/>
                <a:sym typeface="Wingdings" panose="05000000000000000000" pitchFamily="2" charset="2"/>
              </a:rPr>
              <a:t>(System)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  <a:ea typeface="+mn-ea"/>
              </a:rPr>
              <a:t>시스템은 하나의 비즈니스 기능에 사용되는 상호 연관된 절차들의 그룹으로 구별 가능한 경계를 가짐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즉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통합 된 전체를 형성하는 규칙적으로 상호 작용하거나 상호 의존적인 단위 그룹입니다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모든 시스템은 공간과 시간적 경계에 의해 묘사되고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환경에 의해 영향을 받으며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그 구조와 목적에 의해 기술되고 그 기능으로 표현된다</a:t>
            </a:r>
            <a:endParaRPr lang="en-US" altLang="ko-KR" sz="1400" dirty="0">
              <a:latin typeface="+mn-ea"/>
              <a:ea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  <a:ea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처리하는 데 이용되는 프로그램들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절차들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기기들의 다양한 집합이나 조합을 가리키기도 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 관리 시스템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요금 관리 시스템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데이터베이스 관리 시스템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FF"/>
                </a:solidFill>
                <a:latin typeface="Tahoma" panose="020B0604030504040204" pitchFamily="34" charset="0"/>
                <a:ea typeface="문체부 제목 돋음체" panose="020B0609000101010101" pitchFamily="49" charset="-127"/>
                <a:cs typeface="Tahoma" panose="020B0604030504040204" pitchFamily="34" charset="0"/>
                <a:sym typeface="Wingdings" panose="05000000000000000000" pitchFamily="2" charset="2"/>
              </a:rPr>
              <a:t>서브시스템</a:t>
            </a:r>
            <a:r>
              <a:rPr lang="en-US" altLang="ko-KR" b="1" dirty="0">
                <a:solidFill>
                  <a:srgbClr val="0000FF"/>
                </a:solidFill>
                <a:latin typeface="Tahoma" panose="020B0604030504040204" pitchFamily="34" charset="0"/>
                <a:ea typeface="문체부 제목 돋음체" panose="020B0609000101010101" pitchFamily="49" charset="-127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0000FF"/>
                </a:solidFill>
                <a:latin typeface="Tahoma" panose="020B0604030504040204" pitchFamily="34" charset="0"/>
                <a:ea typeface="문체부 제목 돋음체" panose="020B0609000101010101" pitchFamily="49" charset="-127"/>
                <a:cs typeface="Tahoma" panose="020B0604030504040204" pitchFamily="34" charset="0"/>
                <a:sym typeface="Wingdings" panose="05000000000000000000" pitchFamily="2" charset="2"/>
              </a:rPr>
              <a:t>SubSystem</a:t>
            </a:r>
            <a:r>
              <a:rPr lang="en-US" altLang="ko-KR" b="1" dirty="0">
                <a:solidFill>
                  <a:srgbClr val="0000FF"/>
                </a:solidFill>
                <a:latin typeface="Tahoma" panose="020B0604030504040204" pitchFamily="34" charset="0"/>
                <a:ea typeface="문체부 제목 돋음체" panose="020B0609000101010101" pitchFamily="49" charset="-127"/>
                <a:cs typeface="Tahoma" panose="020B0604030504040204" pitchFamily="34" charset="0"/>
                <a:sym typeface="Wingdings" panose="05000000000000000000" pitchFamily="2" charset="2"/>
              </a:rPr>
              <a:t>)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서브</a:t>
            </a:r>
            <a:r>
              <a:rPr lang="ko-KR" altLang="ko-KR" sz="1400" dirty="0"/>
              <a:t> 시스템은 시스템 자체이자 더 큰 시스템의 구성인 요소 집합입니다. 서브 시스템은 시스템이 제어하는 운영 환경의 특성을 정의하는 정보를 포함하는 시스템 오브젝트입니다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(2)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1764" y="836712"/>
            <a:ext cx="8489708" cy="4770537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Component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It is an independent unit/software module. The system is divided into components, which consist of modules.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 combination of specific functions or related functions. For example, one button in the GUI, a small calculator for interest calculation, etc.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Function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Meaning the portion of a schedule code in the software that performs a specific action (function, role)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 set of independently designed codes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(command words) to perform a task for one particular purpose.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The biggest reason for using a function in software is that it avoids repetitive programming.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unit of code that is often defined by its role within a greater code structure. This unit can then be used in programs wherever that particular task should be performed.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54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(2)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1764" y="1106086"/>
            <a:ext cx="8561716" cy="3554819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Component (</a:t>
            </a:r>
            <a:r>
              <a:rPr lang="ko-KR" altLang="en-US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컴포넌트</a:t>
            </a:r>
            <a:r>
              <a:rPr lang="en-US" altLang="ko-KR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독립적인 단위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소프트웨어 모듈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시스템은 모듈로 구성된 컴포넌트로 나뉨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특정 기능이나 관련된 기능들의 조합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GUI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에서 하나의 단추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이자계산용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소형 계산기 등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Function (</a:t>
            </a:r>
            <a:r>
              <a:rPr lang="ko-KR" altLang="en-US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함수</a:t>
            </a:r>
            <a:r>
              <a:rPr lang="en-US" altLang="ko-KR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소프트웨어에서 특정 동작을 수행하는 일정 코드 부분을 의미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기능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역할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하나의 특별한 목적의 작업을 수행하기 위해 독립적으로 설계된 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코드</a:t>
            </a:r>
            <a:r>
              <a:rPr lang="en-US" altLang="ko-KR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명령어</a:t>
            </a:r>
            <a:r>
              <a:rPr lang="en-US" altLang="ko-KR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의 집합 </a:t>
            </a:r>
            <a:endParaRPr lang="en-US" altLang="ko-KR" sz="14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소프트웨어에서 함수를 사용하는 가장 큰 이유는 반복적인 프로그래밍을 피할 수 있기 때문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77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(3)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1764" y="980728"/>
            <a:ext cx="8777740" cy="5355312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Module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 independent software or hardware element.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separation of the functions of a program into independent parts is called a module, which is usually a collection of subroutines and data structures and is itself a compiler unit and reusable.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 one system, each module has its only name and can invoke another module, i.e. modules have an interconnection with one or more modules.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Modules can have one or more functions. Examples with one function include storage, analysis, processing, and more. Examples with two or more functions include sending/receiving, creating/delete, and compressing/disabling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</a:t>
            </a:r>
            <a:r>
              <a:rPr lang="en-US" altLang="ko-KR" sz="1400" b="1" i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module </a:t>
            </a:r>
            <a:r>
              <a:rPr lang="en-US" altLang="ko-KR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a software component or part of a program that contains one or more routines.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One or more independently developed modules make up a program. An enterprise-level software application may contain several different modules, and each module serves unique and separate business operations. Modules make a programmer's job easy by allowing the programmer to focus on only one area of the functionality of the software application. Modules are typically incorporated into the program (software) through interfaces.</a:t>
            </a:r>
          </a:p>
        </p:txBody>
      </p:sp>
    </p:spTree>
    <p:extLst>
      <p:ext uri="{BB962C8B-B14F-4D97-AF65-F5344CB8AC3E}">
        <p14:creationId xmlns:p14="http://schemas.microsoft.com/office/powerpoint/2010/main" val="15448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(3)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1764" y="980728"/>
            <a:ext cx="8777740" cy="5109091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Module (</a:t>
            </a:r>
            <a:r>
              <a:rPr lang="ko-KR" altLang="en-US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모듈</a:t>
            </a:r>
            <a:r>
              <a:rPr lang="en-US" altLang="ko-KR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독립적인 하나의 소프트웨어 혹은 하드웨어 요소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프로그램의 기능을 독립적인 부품으로 분리한 것을 모듈이라고 하며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모듈은 일반적으로 서브루틴과 데이터 구조의 집합체로서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자체로서 컴파일 가능한 단위이며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재사용 가능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하나의 시스템에서 각 모듈은 유일한 이름을 가지며 모듈에서 또 다른 모듈을 호출할 수 있음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모듈들은 하나 이상의 모듈과 상호연관관계를 가짐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모듈은 하나 이상의 기능을 가질 수 있음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예로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기능을 가지는 예시로는 저장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 등 기능 각각 가지며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이상의 기능을 가지는 예시로는 송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수신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압축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해제 등이 있음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모듈은 하나 이상의 루틴을 포함하는 소프트웨어 구성 요소 또는 프로그램의 일부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독립적으로 개발된 하나 이상의 모듈이 프로그램을 구성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엔터프라이즈급 소프트웨어 응용 프로그램에는 여러 가지 다른 모듈이 포함될 수 있으며 각 모듈은 고유 한 별도의 비즈니스 작업을 수행함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모듈을 사용하면 프로그래머가 소프트웨어 응용 프로그램 기능의 한 영역에만 집중할 수 있으므로 프로그래머의 작업이 </a:t>
            </a:r>
            <a:r>
              <a:rPr lang="ko-KR" altLang="en-US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쉬워짐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모듈은 일반적으로 인터페이스를 통해 프로그램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소프트웨어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통합됨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9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(4)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1764" y="1013534"/>
            <a:ext cx="8777740" cy="2631490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Modularization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action or process of making something modular; construction on modular principles.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 divide into modules(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functional</a:t>
            </a:r>
            <a:r>
              <a:rPr lang="en-US" altLang="ko-KR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units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to facilitate productivity, optimization, and management. Conceptually defined systems or programs are </a:t>
            </a:r>
            <a:r>
              <a:rPr lang="en-US" altLang="ko-KR" sz="14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functionally disassembled to define each module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and modules defined in one system must not overlap and each module must be associated with one or more modules</a:t>
            </a:r>
          </a:p>
          <a:p>
            <a:pPr lvl="2">
              <a:lnSpc>
                <a:spcPct val="150000"/>
              </a:lnSpc>
            </a:pPr>
            <a:r>
              <a:rPr lang="en-US" altLang="ko-KR" sz="1100" b="1" spc="-7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(e.g. car development) the driving function, switching function, lighting function, control function, etc. of the vehicle.</a:t>
            </a:r>
          </a:p>
          <a:p>
            <a:pPr lvl="2">
              <a:lnSpc>
                <a:spcPct val="150000"/>
              </a:lnSpc>
            </a:pPr>
            <a:r>
              <a:rPr lang="en-US" altLang="ko-KR" sz="1100" b="1" spc="-7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(e.g. banking system) functions such as deposit/deposit, transfer, currency exchange, balance check, etc. of the banking system.</a:t>
            </a:r>
          </a:p>
        </p:txBody>
      </p:sp>
      <p:pic>
        <p:nvPicPr>
          <p:cNvPr id="1026" name="Picture 2" descr="ì°¨ë ëª¨ë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757549" y="3822098"/>
            <a:ext cx="4266261" cy="252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6616" y="6405595"/>
            <a:ext cx="28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&lt;Modularization in Car development&gt;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5150354" y="3828447"/>
            <a:ext cx="4104456" cy="252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429164" y="4684048"/>
            <a:ext cx="1728192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Bank</a:t>
            </a:r>
          </a:p>
          <a:p>
            <a:pPr algn="ctr"/>
            <a:r>
              <a:rPr lang="en-US" altLang="ko-KR" sz="1400" dirty="0"/>
              <a:t>System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493060" y="443711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Deposit</a:t>
            </a:r>
          </a:p>
          <a:p>
            <a:pPr algn="ctr"/>
            <a:r>
              <a:rPr lang="en-US" altLang="ko-KR" sz="1050" dirty="0"/>
              <a:t>/withdrawal</a:t>
            </a:r>
            <a:endParaRPr lang="ko-KR" altLang="en-US" sz="105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0876" y="551723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Transfer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25208" y="5898593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Currency Exchange</a:t>
            </a:r>
            <a:endParaRPr lang="ko-KR" altLang="en-US" sz="11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57356" y="551723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Account Check</a:t>
            </a: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57356" y="443711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Loans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25208" y="3985477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Accredited Certificate</a:t>
            </a:r>
            <a:endParaRPr lang="ko-KR" altLang="en-US" sz="1100" dirty="0"/>
          </a:p>
        </p:txBody>
      </p:sp>
      <p:cxnSp>
        <p:nvCxnSpPr>
          <p:cNvPr id="9" name="직선 연결선 8"/>
          <p:cNvCxnSpPr>
            <a:stCxn id="4" idx="3"/>
            <a:endCxn id="3" idx="1"/>
          </p:cNvCxnSpPr>
          <p:nvPr/>
        </p:nvCxnSpPr>
        <p:spPr>
          <a:xfrm>
            <a:off x="6429164" y="4653136"/>
            <a:ext cx="253088" cy="16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3"/>
            <a:endCxn id="3" idx="3"/>
          </p:cNvCxnSpPr>
          <p:nvPr/>
        </p:nvCxnSpPr>
        <p:spPr>
          <a:xfrm flipV="1">
            <a:off x="6436980" y="5483063"/>
            <a:ext cx="245272" cy="2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7"/>
          </p:cNvCxnSpPr>
          <p:nvPr/>
        </p:nvCxnSpPr>
        <p:spPr>
          <a:xfrm flipV="1">
            <a:off x="7904268" y="4653136"/>
            <a:ext cx="235086" cy="16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3" idx="5"/>
            <a:endCxn id="12" idx="1"/>
          </p:cNvCxnSpPr>
          <p:nvPr/>
        </p:nvCxnSpPr>
        <p:spPr>
          <a:xfrm>
            <a:off x="7904268" y="5483063"/>
            <a:ext cx="253088" cy="2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0"/>
            <a:endCxn id="14" idx="2"/>
          </p:cNvCxnSpPr>
          <p:nvPr/>
        </p:nvCxnSpPr>
        <p:spPr>
          <a:xfrm flipV="1">
            <a:off x="7293260" y="4417525"/>
            <a:ext cx="0" cy="26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  <a:endCxn id="3" idx="4"/>
          </p:cNvCxnSpPr>
          <p:nvPr/>
        </p:nvCxnSpPr>
        <p:spPr>
          <a:xfrm flipV="1">
            <a:off x="7293260" y="5620152"/>
            <a:ext cx="0" cy="2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7563" y="6383123"/>
            <a:ext cx="2739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&lt;Modularization in Banking system&gt;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739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000" y="196726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solidFill>
                  <a:srgbClr val="0000FF"/>
                </a:solidFill>
              </a:rPr>
              <a:t>Terminology (4) </a:t>
            </a:r>
            <a:endParaRPr lang="ko-KR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40" y="849639"/>
            <a:ext cx="8777740" cy="2820709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  <a:cs typeface="Tahoma" panose="020B0604030504040204" pitchFamily="34" charset="0"/>
                <a:sym typeface="Wingdings" panose="05000000000000000000" pitchFamily="2" charset="2"/>
              </a:rPr>
              <a:t>Modularization (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  <a:cs typeface="Tahoma" panose="020B0604030504040204" pitchFamily="34" charset="0"/>
                <a:sym typeface="Wingdings" panose="05000000000000000000" pitchFamily="2" charset="2"/>
              </a:rPr>
              <a:t>모듈화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  <a:cs typeface="Tahoma" panose="020B0604030504040204" pitchFamily="34" charset="0"/>
                <a:sym typeface="Wingdings" panose="05000000000000000000" pitchFamily="2" charset="2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  <a:ea typeface="+mn-ea"/>
              </a:rPr>
              <a:t>The action or process of making something modular; construction on modular principles.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(</a:t>
            </a:r>
            <a:r>
              <a:rPr lang="ko-KR" altLang="en-US" sz="1400" dirty="0"/>
              <a:t>무언가를 </a:t>
            </a:r>
            <a:r>
              <a:rPr lang="ko-KR" altLang="en-US" sz="1400" dirty="0" err="1"/>
              <a:t>모듈화하는</a:t>
            </a:r>
            <a:r>
              <a:rPr lang="ko-KR" altLang="en-US" sz="1400" dirty="0"/>
              <a:t> 작업 또는 프로세스</a:t>
            </a:r>
            <a:r>
              <a:rPr lang="en-US" altLang="ko-KR" sz="1400" dirty="0"/>
              <a:t>; </a:t>
            </a:r>
            <a:r>
              <a:rPr lang="ko-KR" altLang="en-US" sz="1400" dirty="0" err="1"/>
              <a:t>모듈식</a:t>
            </a:r>
            <a:r>
              <a:rPr lang="ko-KR" altLang="en-US" sz="1400" dirty="0"/>
              <a:t> 원칙에 기반한 건설</a:t>
            </a:r>
            <a:r>
              <a:rPr lang="en-US" altLang="ko-KR" sz="1400" dirty="0"/>
              <a:t>.)</a:t>
            </a:r>
            <a:endParaRPr lang="en-US" altLang="ko-KR" sz="14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n-ea"/>
                <a:ea typeface="+mn-ea"/>
              </a:rPr>
              <a:t>생산성과 최적화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관리에 용이하게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모듈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기능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단위로 분할하는 것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개념적으로 정의된 시스템이나 프로그램을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</a:rPr>
              <a:t>기능별로 분해하여 각각의 모듈로 정의하는 것</a:t>
            </a:r>
            <a:r>
              <a:rPr lang="ko-KR" altLang="en-US" sz="1400" b="1" dirty="0">
                <a:latin typeface="+mn-ea"/>
                <a:ea typeface="+mn-ea"/>
              </a:rPr>
              <a:t>이며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하나의 시스템에서 정의된 모듈은  중복되지 않아야 하고 각 모듈은 하나 이상의 모듈과 연관관계를 가지고 있어야 함</a:t>
            </a:r>
            <a:endParaRPr lang="en-US" altLang="ko-KR" sz="1400" b="1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 개발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차량의 운전 기능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개폐 기능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조명 기능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기능 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은행 시스템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은행 시스템의 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잔액조회 등 기능 등</a:t>
            </a: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1026" name="Picture 2" descr="ì°¨ë ëª¨ë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757549" y="3822098"/>
            <a:ext cx="4266261" cy="252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4648" y="6405595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자동차 개발에서의 모듈화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0354" y="3828447"/>
            <a:ext cx="4104456" cy="252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429164" y="4684048"/>
            <a:ext cx="1728192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Bank</a:t>
            </a:r>
          </a:p>
          <a:p>
            <a:pPr algn="ctr"/>
            <a:r>
              <a:rPr lang="en-US" altLang="ko-KR" sz="1400" dirty="0"/>
              <a:t>System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493060" y="443711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0876" y="551723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이체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25208" y="5898593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환전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57356" y="551723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잔액조회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57356" y="4437112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대출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25208" y="3985477"/>
            <a:ext cx="936104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공인인증서</a:t>
            </a:r>
          </a:p>
        </p:txBody>
      </p:sp>
      <p:cxnSp>
        <p:nvCxnSpPr>
          <p:cNvPr id="9" name="직선 연결선 8"/>
          <p:cNvCxnSpPr>
            <a:stCxn id="4" idx="3"/>
            <a:endCxn id="3" idx="1"/>
          </p:cNvCxnSpPr>
          <p:nvPr/>
        </p:nvCxnSpPr>
        <p:spPr>
          <a:xfrm>
            <a:off x="6429164" y="4653136"/>
            <a:ext cx="253088" cy="16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3"/>
            <a:endCxn id="3" idx="3"/>
          </p:cNvCxnSpPr>
          <p:nvPr/>
        </p:nvCxnSpPr>
        <p:spPr>
          <a:xfrm flipV="1">
            <a:off x="6436980" y="5483063"/>
            <a:ext cx="245272" cy="2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7"/>
          </p:cNvCxnSpPr>
          <p:nvPr/>
        </p:nvCxnSpPr>
        <p:spPr>
          <a:xfrm flipV="1">
            <a:off x="7904268" y="4653136"/>
            <a:ext cx="235086" cy="16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3" idx="5"/>
            <a:endCxn id="12" idx="1"/>
          </p:cNvCxnSpPr>
          <p:nvPr/>
        </p:nvCxnSpPr>
        <p:spPr>
          <a:xfrm>
            <a:off x="7904268" y="5483063"/>
            <a:ext cx="253088" cy="2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0"/>
            <a:endCxn id="14" idx="2"/>
          </p:cNvCxnSpPr>
          <p:nvPr/>
        </p:nvCxnSpPr>
        <p:spPr>
          <a:xfrm flipV="1">
            <a:off x="7293260" y="4417525"/>
            <a:ext cx="0" cy="26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  <a:endCxn id="3" idx="4"/>
          </p:cNvCxnSpPr>
          <p:nvPr/>
        </p:nvCxnSpPr>
        <p:spPr>
          <a:xfrm flipV="1">
            <a:off x="7293260" y="5620152"/>
            <a:ext cx="0" cy="2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79757" y="6383123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은행 시스템 개발에서의 모듈화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5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14056</TotalTime>
  <Words>1942</Words>
  <Application>Microsoft Office PowerPoint</Application>
  <PresentationFormat>A4 용지(210x297mm)</PresentationFormat>
  <Paragraphs>219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맑은 고딕</vt:lpstr>
      <vt:lpstr>함초롬바탕</vt:lpstr>
      <vt:lpstr>Arial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안 찬웅</cp:lastModifiedBy>
  <cp:revision>635</cp:revision>
  <cp:lastPrinted>2019-10-14T04:02:57Z</cp:lastPrinted>
  <dcterms:created xsi:type="dcterms:W3CDTF">2011-04-26T01:15:37Z</dcterms:created>
  <dcterms:modified xsi:type="dcterms:W3CDTF">2022-11-28T05:01:19Z</dcterms:modified>
</cp:coreProperties>
</file>