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67" r:id="rId2"/>
    <p:sldId id="484" r:id="rId3"/>
    <p:sldId id="425" r:id="rId4"/>
    <p:sldId id="485" r:id="rId5"/>
    <p:sldId id="432" r:id="rId6"/>
    <p:sldId id="486" r:id="rId7"/>
    <p:sldId id="466" r:id="rId8"/>
    <p:sldId id="488" r:id="rId9"/>
    <p:sldId id="421" r:id="rId10"/>
    <p:sldId id="489" r:id="rId11"/>
    <p:sldId id="454" r:id="rId12"/>
    <p:sldId id="490" r:id="rId13"/>
    <p:sldId id="455" r:id="rId14"/>
    <p:sldId id="491" r:id="rId15"/>
    <p:sldId id="456" r:id="rId16"/>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875">
          <p15:clr>
            <a:srgbClr val="A4A3A4"/>
          </p15:clr>
        </p15:guide>
        <p15:guide id="2" orient="horz" pos="1389">
          <p15:clr>
            <a:srgbClr val="A4A3A4"/>
          </p15:clr>
        </p15:guide>
        <p15:guide id="3" pos="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CC"/>
    <a:srgbClr val="FF2929"/>
    <a:srgbClr val="00B0F0"/>
    <a:srgbClr val="FFFF00"/>
    <a:srgbClr val="002060"/>
    <a:srgbClr val="FFC000"/>
    <a:srgbClr val="92D050"/>
    <a:srgbClr val="00A9E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6292" autoAdjust="0"/>
  </p:normalViewPr>
  <p:slideViewPr>
    <p:cSldViewPr>
      <p:cViewPr varScale="1">
        <p:scale>
          <a:sx n="99" d="100"/>
          <a:sy n="99" d="100"/>
        </p:scale>
        <p:origin x="696" y="72"/>
      </p:cViewPr>
      <p:guideLst>
        <p:guide orient="horz" pos="1875"/>
        <p:guide orient="horz" pos="1389"/>
        <p:guide pos="7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2022-11-27</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593574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2022-11-27</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extLst>
      <p:ext uri="{BB962C8B-B14F-4D97-AF65-F5344CB8AC3E}">
        <p14:creationId xmlns:p14="http://schemas.microsoft.com/office/powerpoint/2010/main" val="37416601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4</a:t>
            </a:fld>
            <a:endParaRPr lang="ko-KR" altLang="en-US"/>
          </a:p>
        </p:txBody>
      </p:sp>
    </p:spTree>
    <p:extLst>
      <p:ext uri="{BB962C8B-B14F-4D97-AF65-F5344CB8AC3E}">
        <p14:creationId xmlns:p14="http://schemas.microsoft.com/office/powerpoint/2010/main" val="20662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15</a:t>
            </a:fld>
            <a:endParaRPr lang="ko-KR" altLang="en-US"/>
          </a:p>
        </p:txBody>
      </p:sp>
    </p:spTree>
    <p:extLst>
      <p:ext uri="{BB962C8B-B14F-4D97-AF65-F5344CB8AC3E}">
        <p14:creationId xmlns:p14="http://schemas.microsoft.com/office/powerpoint/2010/main" val="367363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5</a:t>
            </a:fld>
            <a:endParaRPr lang="ko-KR" altLang="en-US"/>
          </a:p>
        </p:txBody>
      </p:sp>
    </p:spTree>
    <p:extLst>
      <p:ext uri="{BB962C8B-B14F-4D97-AF65-F5344CB8AC3E}">
        <p14:creationId xmlns:p14="http://schemas.microsoft.com/office/powerpoint/2010/main" val="42365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6</a:t>
            </a:fld>
            <a:endParaRPr lang="ko-KR" altLang="en-US"/>
          </a:p>
        </p:txBody>
      </p:sp>
    </p:spTree>
    <p:extLst>
      <p:ext uri="{BB962C8B-B14F-4D97-AF65-F5344CB8AC3E}">
        <p14:creationId xmlns:p14="http://schemas.microsoft.com/office/powerpoint/2010/main" val="42260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7</a:t>
            </a:fld>
            <a:endParaRPr lang="ko-KR" altLang="en-US"/>
          </a:p>
        </p:txBody>
      </p:sp>
    </p:spTree>
    <p:extLst>
      <p:ext uri="{BB962C8B-B14F-4D97-AF65-F5344CB8AC3E}">
        <p14:creationId xmlns:p14="http://schemas.microsoft.com/office/powerpoint/2010/main" val="171630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10</a:t>
            </a:fld>
            <a:endParaRPr lang="ko-KR" altLang="en-US"/>
          </a:p>
        </p:txBody>
      </p:sp>
    </p:spTree>
    <p:extLst>
      <p:ext uri="{BB962C8B-B14F-4D97-AF65-F5344CB8AC3E}">
        <p14:creationId xmlns:p14="http://schemas.microsoft.com/office/powerpoint/2010/main" val="12881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11</a:t>
            </a:fld>
            <a:endParaRPr lang="ko-KR" altLang="en-US"/>
          </a:p>
        </p:txBody>
      </p:sp>
    </p:spTree>
    <p:extLst>
      <p:ext uri="{BB962C8B-B14F-4D97-AF65-F5344CB8AC3E}">
        <p14:creationId xmlns:p14="http://schemas.microsoft.com/office/powerpoint/2010/main" val="176452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12</a:t>
            </a:fld>
            <a:endParaRPr lang="ko-KR" altLang="en-US"/>
          </a:p>
        </p:txBody>
      </p:sp>
    </p:spTree>
    <p:extLst>
      <p:ext uri="{BB962C8B-B14F-4D97-AF65-F5344CB8AC3E}">
        <p14:creationId xmlns:p14="http://schemas.microsoft.com/office/powerpoint/2010/main" val="3502604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13</a:t>
            </a:fld>
            <a:endParaRPr lang="ko-KR" altLang="en-US"/>
          </a:p>
        </p:txBody>
      </p:sp>
    </p:spTree>
    <p:extLst>
      <p:ext uri="{BB962C8B-B14F-4D97-AF65-F5344CB8AC3E}">
        <p14:creationId xmlns:p14="http://schemas.microsoft.com/office/powerpoint/2010/main" val="209830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59D1809B-33D0-4110-B41A-2C1B9F1306FE}" type="slidenum">
              <a:rPr lang="ko-KR" altLang="en-US" smtClean="0"/>
              <a:pPr>
                <a:defRPr/>
              </a:pPr>
              <a:t>14</a:t>
            </a:fld>
            <a:endParaRPr lang="ko-KR" altLang="en-US"/>
          </a:p>
        </p:txBody>
      </p:sp>
    </p:spTree>
    <p:extLst>
      <p:ext uri="{BB962C8B-B14F-4D97-AF65-F5344CB8AC3E}">
        <p14:creationId xmlns:p14="http://schemas.microsoft.com/office/powerpoint/2010/main" val="326887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2022-11-27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2022-11-27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2022-11-27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2022-11-27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2022-11-27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2022-11-27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2022-11-27</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2022-11-27</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2022-11-27</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2022-11-27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2022-11-27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2022-11-27</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0"/>
            <a:ext cx="9633072" cy="6598493"/>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081" name="TextBox 133"/>
          <p:cNvSpPr txBox="1">
            <a:spLocks noChangeArrowheads="1"/>
          </p:cNvSpPr>
          <p:nvPr/>
        </p:nvSpPr>
        <p:spPr bwMode="auto">
          <a:xfrm>
            <a:off x="992560" y="2754158"/>
            <a:ext cx="7632848" cy="1200329"/>
          </a:xfrm>
          <a:prstGeom prst="rect">
            <a:avLst/>
          </a:prstGeom>
          <a:noFill/>
          <a:ln w="9525">
            <a:noFill/>
            <a:miter lim="800000"/>
            <a:headEnd/>
            <a:tailEnd/>
          </a:ln>
        </p:spPr>
        <p:txBody>
          <a:bodyPr wrap="square">
            <a:spAutoFit/>
          </a:bodyPr>
          <a:lstStyle/>
          <a:p>
            <a:pPr algn="ctr"/>
            <a:r>
              <a:rPr kumimoji="0" lang="ko-KR" altLang="en-US" sz="4000" dirty="0">
                <a:solidFill>
                  <a:srgbClr val="FFFF00"/>
                </a:solidFill>
                <a:latin typeface="Arial" charset="0"/>
                <a:ea typeface="HY견고딕" pitchFamily="18" charset="-127"/>
                <a:cs typeface="Arial" charset="0"/>
              </a:rPr>
              <a:t>플랫폼</a:t>
            </a:r>
            <a:r>
              <a:rPr kumimoji="0" lang="en-US" altLang="ko-KR" sz="4000" dirty="0">
                <a:solidFill>
                  <a:srgbClr val="FFFF00"/>
                </a:solidFill>
                <a:latin typeface="Arial" charset="0"/>
                <a:ea typeface="HY견고딕" pitchFamily="18" charset="-127"/>
                <a:cs typeface="Arial" charset="0"/>
              </a:rPr>
              <a:t> </a:t>
            </a:r>
            <a:r>
              <a:rPr kumimoji="0" lang="ko-KR" altLang="en-US" sz="4000">
                <a:solidFill>
                  <a:srgbClr val="FFFF00"/>
                </a:solidFill>
                <a:latin typeface="Arial" charset="0"/>
                <a:ea typeface="HY견고딕" pitchFamily="18" charset="-127"/>
                <a:cs typeface="Arial" charset="0"/>
              </a:rPr>
              <a:t>개발 생명주기</a:t>
            </a:r>
            <a:r>
              <a:rPr kumimoji="0" lang="en-US" altLang="ko-KR" sz="4000">
                <a:solidFill>
                  <a:srgbClr val="FFFF00"/>
                </a:solidFill>
                <a:latin typeface="Arial" charset="0"/>
                <a:ea typeface="HY견고딕" pitchFamily="18" charset="-127"/>
                <a:cs typeface="Arial" charset="0"/>
              </a:rPr>
              <a:t>(2)</a:t>
            </a:r>
            <a:endParaRPr kumimoji="0" lang="en-US" altLang="ko-KR" sz="4000" dirty="0">
              <a:solidFill>
                <a:srgbClr val="FFFF00"/>
              </a:solidFill>
              <a:latin typeface="Arial" charset="0"/>
              <a:ea typeface="HY견고딕" pitchFamily="18" charset="-127"/>
              <a:cs typeface="Arial" charset="0"/>
            </a:endParaRPr>
          </a:p>
          <a:p>
            <a:pPr algn="ctr"/>
            <a:r>
              <a:rPr kumimoji="0" lang="en-US" altLang="ko-KR" sz="3200" dirty="0">
                <a:solidFill>
                  <a:srgbClr val="FFFF00"/>
                </a:solidFill>
                <a:latin typeface="Arial" charset="0"/>
                <a:ea typeface="HY견고딕" pitchFamily="18" charset="-127"/>
                <a:cs typeface="Arial" charset="0"/>
              </a:rPr>
              <a:t>(</a:t>
            </a:r>
            <a:r>
              <a:rPr kumimoji="0" lang="en-US" altLang="ko-KR" sz="3200" dirty="0">
                <a:solidFill>
                  <a:schemeClr val="bg1">
                    <a:lumMod val="95000"/>
                  </a:schemeClr>
                </a:solidFill>
                <a:latin typeface="Arial" charset="0"/>
                <a:ea typeface="HY견고딕" pitchFamily="18" charset="-127"/>
                <a:cs typeface="Arial" charset="0"/>
              </a:rPr>
              <a:t>PDLC</a:t>
            </a:r>
            <a:r>
              <a:rPr kumimoji="0" lang="en-US" altLang="ko-KR" sz="3200" dirty="0">
                <a:solidFill>
                  <a:srgbClr val="FFFF00"/>
                </a:solidFill>
                <a:latin typeface="Arial" charset="0"/>
                <a:ea typeface="HY견고딕" pitchFamily="18" charset="-127"/>
                <a:cs typeface="Arial" charset="0"/>
              </a:rPr>
              <a:t>: </a:t>
            </a:r>
            <a:r>
              <a:rPr kumimoji="0" lang="en-US" altLang="ko-KR" sz="3200" dirty="0">
                <a:solidFill>
                  <a:schemeClr val="bg1">
                    <a:lumMod val="95000"/>
                  </a:schemeClr>
                </a:solidFill>
                <a:latin typeface="Arial" charset="0"/>
                <a:ea typeface="HY견고딕" pitchFamily="18" charset="-127"/>
                <a:cs typeface="Arial" charset="0"/>
              </a:rPr>
              <a:t>P</a:t>
            </a:r>
            <a:r>
              <a:rPr kumimoji="0" lang="en-US" altLang="ko-KR" sz="3200" dirty="0">
                <a:solidFill>
                  <a:srgbClr val="FFFF00"/>
                </a:solidFill>
                <a:latin typeface="Arial" charset="0"/>
                <a:ea typeface="HY견고딕" pitchFamily="18" charset="-127"/>
                <a:cs typeface="Arial" charset="0"/>
              </a:rPr>
              <a:t>latform</a:t>
            </a:r>
            <a:r>
              <a:rPr kumimoji="0" lang="ko-KR" altLang="en-US" sz="3200" dirty="0">
                <a:solidFill>
                  <a:srgbClr val="FFFF00"/>
                </a:solidFill>
                <a:latin typeface="Arial" charset="0"/>
                <a:ea typeface="HY견고딕" pitchFamily="18" charset="-127"/>
                <a:cs typeface="Arial" charset="0"/>
              </a:rPr>
              <a:t> </a:t>
            </a:r>
            <a:r>
              <a:rPr kumimoji="0" lang="en-US" altLang="ko-KR" sz="3200" dirty="0">
                <a:solidFill>
                  <a:schemeClr val="bg1">
                    <a:lumMod val="95000"/>
                  </a:schemeClr>
                </a:solidFill>
                <a:latin typeface="Arial" charset="0"/>
                <a:ea typeface="HY견고딕" pitchFamily="18" charset="-127"/>
                <a:cs typeface="Arial" charset="0"/>
              </a:rPr>
              <a:t>D</a:t>
            </a:r>
            <a:r>
              <a:rPr kumimoji="0" lang="en-US" altLang="ko-KR" sz="3200" dirty="0">
                <a:solidFill>
                  <a:srgbClr val="FFFF00"/>
                </a:solidFill>
                <a:latin typeface="Arial" charset="0"/>
                <a:ea typeface="HY견고딕" pitchFamily="18" charset="-127"/>
                <a:cs typeface="Arial" charset="0"/>
              </a:rPr>
              <a:t>evelopment </a:t>
            </a:r>
            <a:r>
              <a:rPr kumimoji="0" lang="en-US" altLang="ko-KR" sz="3200" dirty="0">
                <a:solidFill>
                  <a:schemeClr val="bg1">
                    <a:lumMod val="95000"/>
                  </a:schemeClr>
                </a:solidFill>
                <a:latin typeface="Arial" charset="0"/>
                <a:ea typeface="HY견고딕" pitchFamily="18" charset="-127"/>
                <a:cs typeface="Arial" charset="0"/>
              </a:rPr>
              <a:t>L</a:t>
            </a:r>
            <a:r>
              <a:rPr kumimoji="0" lang="en-US" altLang="ko-KR" sz="3200" dirty="0">
                <a:solidFill>
                  <a:srgbClr val="FFFF00"/>
                </a:solidFill>
                <a:latin typeface="Arial" charset="0"/>
                <a:ea typeface="HY견고딕" pitchFamily="18" charset="-127"/>
                <a:cs typeface="Arial" charset="0"/>
              </a:rPr>
              <a:t>ife </a:t>
            </a:r>
            <a:r>
              <a:rPr kumimoji="0" lang="en-US" altLang="ko-KR" sz="3200" dirty="0">
                <a:solidFill>
                  <a:schemeClr val="bg1">
                    <a:lumMod val="95000"/>
                  </a:schemeClr>
                </a:solidFill>
                <a:latin typeface="Arial" charset="0"/>
                <a:ea typeface="HY견고딕" pitchFamily="18" charset="-127"/>
                <a:cs typeface="Arial" charset="0"/>
              </a:rPr>
              <a:t>C</a:t>
            </a:r>
            <a:r>
              <a:rPr kumimoji="0" lang="en-US" altLang="ko-KR" sz="3200" dirty="0">
                <a:solidFill>
                  <a:srgbClr val="FFFF00"/>
                </a:solidFill>
                <a:latin typeface="Arial" charset="0"/>
                <a:ea typeface="HY견고딕" pitchFamily="18" charset="-127"/>
                <a:cs typeface="Arial" charset="0"/>
              </a:rPr>
              <a:t>ycle) </a:t>
            </a:r>
          </a:p>
        </p:txBody>
      </p:sp>
    </p:spTree>
    <p:extLst>
      <p:ext uri="{BB962C8B-B14F-4D97-AF65-F5344CB8AC3E}">
        <p14:creationId xmlns:p14="http://schemas.microsoft.com/office/powerpoint/2010/main" val="121200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124744"/>
            <a:ext cx="9174480" cy="5389937"/>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kumimoji="1" lang="en-US" altLang="ko-KR" sz="1400" b="1" dirty="0" err="1">
                <a:latin typeface="맑은 고딕" panose="020B0503020000020004" pitchFamily="50" charset="-127"/>
                <a:ea typeface="맑은 고딕" panose="020B0503020000020004" pitchFamily="50" charset="-127"/>
              </a:rPr>
              <a:t>Structuralization</a:t>
            </a:r>
            <a:r>
              <a:rPr kumimoji="1" lang="en-US" altLang="ko-KR" sz="1400" b="1" dirty="0">
                <a:latin typeface="맑은 고딕" panose="020B0503020000020004" pitchFamily="50" charset="-127"/>
                <a:ea typeface="맑은 고딕" panose="020B0503020000020004" pitchFamily="50" charset="-127"/>
              </a:rPr>
              <a:t> of Platform Requirements</a:t>
            </a:r>
          </a:p>
          <a:p>
            <a:pPr marL="742950" lvl="1" indent="-28575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Preferred defined functional requirements must be </a:t>
            </a:r>
            <a:r>
              <a:rPr lang="en-US" altLang="ko-KR" sz="1200" b="1" dirty="0">
                <a:solidFill>
                  <a:srgbClr val="0000FF"/>
                </a:solidFill>
                <a:latin typeface="맑은 고딕" panose="020B0503020000020004" pitchFamily="50" charset="-127"/>
                <a:ea typeface="맑은 고딕" panose="020B0503020000020004" pitchFamily="50" charset="-127"/>
              </a:rPr>
              <a:t>structured(modularization)</a:t>
            </a:r>
            <a:r>
              <a:rPr lang="en-US" altLang="ko-KR" sz="1200" b="1" dirty="0">
                <a:latin typeface="맑은 고딕" panose="020B0503020000020004" pitchFamily="50" charset="-127"/>
                <a:ea typeface="맑은 고딕" panose="020B0503020000020004" pitchFamily="50" charset="-127"/>
              </a:rPr>
              <a:t> for </a:t>
            </a:r>
            <a:r>
              <a:rPr lang="en-US" altLang="ko-KR" sz="1200" b="1" dirty="0">
                <a:solidFill>
                  <a:srgbClr val="FF0000"/>
                </a:solidFill>
                <a:latin typeface="맑은 고딕" panose="020B0503020000020004" pitchFamily="50" charset="-127"/>
                <a:ea typeface="맑은 고딕" panose="020B0503020000020004" pitchFamily="50" charset="-127"/>
              </a:rPr>
              <a:t>logical design</a:t>
            </a:r>
            <a:endParaRPr kumimoji="1" lang="en-US" altLang="ko-KR" sz="1200" b="1" dirty="0">
              <a:solidFill>
                <a:srgbClr val="FF0000"/>
              </a:solidFill>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Structure each function to eliminate redundancy of requirements</a:t>
            </a:r>
          </a:p>
          <a:p>
            <a:pPr marL="1200150" lvl="2" indent="-285750">
              <a:lnSpc>
                <a:spcPct val="150000"/>
              </a:lnSpc>
              <a:buFontTx/>
              <a:buChar char="-"/>
            </a:pPr>
            <a:endParaRPr lang="en-US" altLang="ko-KR" sz="12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endParaRPr kumimoji="1" lang="en-US" altLang="ko-KR" sz="1200" b="1" dirty="0">
              <a:solidFill>
                <a:srgbClr val="FF0000"/>
              </a:solidFill>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endParaRPr kumimoji="1" lang="en-US" altLang="ko-KR" sz="1200" b="1" dirty="0">
              <a:solidFill>
                <a:srgbClr val="FF0000"/>
              </a:solidFill>
              <a:latin typeface="맑은 고딕" panose="020B0503020000020004" pitchFamily="50" charset="-127"/>
              <a:ea typeface="맑은 고딕" panose="020B0503020000020004" pitchFamily="50" charset="-127"/>
            </a:endParaRPr>
          </a:p>
          <a:p>
            <a:pPr lvl="1">
              <a:lnSpc>
                <a:spcPct val="150000"/>
              </a:lnSpc>
            </a:pPr>
            <a:endParaRPr kumimoji="1" lang="en-US" altLang="ko-KR" sz="1200" b="1" dirty="0">
              <a:solidFill>
                <a:srgbClr val="FF0000"/>
              </a:solidFill>
              <a:latin typeface="맑은 고딕" panose="020B0503020000020004" pitchFamily="50" charset="-127"/>
              <a:ea typeface="맑은 고딕" panose="020B0503020000020004" pitchFamily="50" charset="-127"/>
            </a:endParaRPr>
          </a:p>
          <a:p>
            <a:pPr lvl="3">
              <a:lnSpc>
                <a:spcPct val="150000"/>
              </a:lnSpc>
            </a:pPr>
            <a:endParaRPr lang="en-US" altLang="ko-KR" sz="1200" b="1" dirty="0">
              <a:solidFill>
                <a:srgbClr val="FF0000"/>
              </a:solidFill>
              <a:latin typeface="맑은 고딕" panose="020B0503020000020004" pitchFamily="50" charset="-127"/>
              <a:ea typeface="맑은 고딕" panose="020B0503020000020004" pitchFamily="50" charset="-127"/>
            </a:endParaRPr>
          </a:p>
          <a:p>
            <a:pPr lvl="3">
              <a:lnSpc>
                <a:spcPct val="150000"/>
              </a:lnSpc>
            </a:pPr>
            <a:endParaRPr kumimoji="1" lang="en-US" altLang="ko-KR" sz="500" b="1" dirty="0">
              <a:solidFill>
                <a:srgbClr val="FF0000"/>
              </a:solidFill>
              <a:latin typeface="맑은 고딕" panose="020B0503020000020004" pitchFamily="50" charset="-127"/>
              <a:ea typeface="맑은 고딕" panose="020B0503020000020004" pitchFamily="50" charset="-127"/>
            </a:endParaRPr>
          </a:p>
          <a:p>
            <a:pPr lvl="3">
              <a:lnSpc>
                <a:spcPct val="150000"/>
              </a:lnSpc>
            </a:pPr>
            <a:endParaRPr kumimoji="1" lang="en-US" altLang="ko-KR" sz="1200" b="1" dirty="0">
              <a:solidFill>
                <a:srgbClr val="FF0000"/>
              </a:solidFill>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Analysis interrelationships between requirements</a:t>
            </a:r>
            <a:endParaRPr kumimoji="1" lang="en-US" altLang="ko-KR" sz="1200" b="1" dirty="0">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r>
              <a:rPr kumimoji="1" lang="ko-KR" altLang="en-US" sz="1200" b="1" dirty="0">
                <a:latin typeface="맑은 고딕" panose="020B0503020000020004" pitchFamily="50" charset="-127"/>
                <a:ea typeface="맑은 고딕" panose="020B0503020000020004" pitchFamily="50" charset="-127"/>
              </a:rPr>
              <a:t>   </a:t>
            </a:r>
            <a:r>
              <a:rPr lang="en-US" altLang="ko-KR" sz="1200" b="1" dirty="0">
                <a:solidFill>
                  <a:srgbClr val="0000FF"/>
                </a:solidFill>
                <a:latin typeface="맑은 고딕" panose="020B0503020000020004" pitchFamily="50" charset="-127"/>
                <a:ea typeface="맑은 고딕" panose="020B0503020000020004" pitchFamily="50" charset="-127"/>
              </a:rPr>
              <a:t>Modelling</a:t>
            </a:r>
            <a:r>
              <a:rPr lang="en-US" altLang="ko-KR" sz="1200" b="1" dirty="0">
                <a:latin typeface="맑은 고딕" panose="020B0503020000020004" pitchFamily="50" charset="-127"/>
                <a:ea typeface="맑은 고딕" panose="020B0503020000020004" pitchFamily="50" charset="-127"/>
              </a:rPr>
              <a:t> data structures arising from requirements</a:t>
            </a:r>
          </a:p>
          <a:p>
            <a:pPr marL="628650" lvl="1" indent="-171450">
              <a:lnSpc>
                <a:spcPct val="150000"/>
              </a:lnSpc>
              <a:buFont typeface="Wingdings" panose="05000000000000000000" pitchFamily="2" charset="2"/>
              <a:buChar char="§"/>
            </a:pPr>
            <a:endParaRPr kumimoji="1" lang="en-US" altLang="ko-KR" sz="1200" b="1" dirty="0">
              <a:solidFill>
                <a:srgbClr val="0000FF"/>
              </a:solidFill>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endParaRPr lang="en-US" altLang="ko-KR" sz="1200" b="1" dirty="0">
              <a:solidFill>
                <a:srgbClr val="FF0000"/>
              </a:solidFill>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endParaRPr kumimoji="1" lang="en-US" altLang="ko-KR" sz="1050" b="1" dirty="0">
              <a:solidFill>
                <a:srgbClr val="FF0000"/>
              </a:solidFill>
              <a:latin typeface="맑은 고딕" panose="020B0503020000020004" pitchFamily="50" charset="-127"/>
              <a:ea typeface="맑은 고딕" panose="020B0503020000020004" pitchFamily="50" charset="-127"/>
            </a:endParaRPr>
          </a:p>
          <a:p>
            <a:pPr lvl="1">
              <a:lnSpc>
                <a:spcPct val="150000"/>
              </a:lnSpc>
            </a:pPr>
            <a:endParaRPr lang="en-US" altLang="ko-KR" sz="20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A contextual diagram, an output of a logical design, and a data flow chart (a service model) does not represent specific modules or systems, and physical designs are then performed based on logical design outputs.</a:t>
            </a:r>
            <a:endParaRPr kumimoji="1" lang="en-US" altLang="ko-KR" sz="1200" b="1" dirty="0">
              <a:latin typeface="맑은 고딕" panose="020B0503020000020004" pitchFamily="50" charset="-127"/>
              <a:ea typeface="맑은 고딕" panose="020B0503020000020004" pitchFamily="50" charset="-127"/>
            </a:endParaRPr>
          </a:p>
        </p:txBody>
      </p:sp>
      <p:sp>
        <p:nvSpPr>
          <p:cNvPr id="7"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8" name="직사각형 7"/>
          <p:cNvSpPr/>
          <p:nvPr/>
        </p:nvSpPr>
        <p:spPr>
          <a:xfrm>
            <a:off x="1208584" y="2132856"/>
            <a:ext cx="8152533" cy="1584176"/>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ko-KR" sz="1200" b="1" dirty="0">
                <a:solidFill>
                  <a:schemeClr val="tx1"/>
                </a:solidFill>
                <a:latin typeface="맑은 고딕" panose="020B0503020000020004" pitchFamily="50" charset="-127"/>
                <a:ea typeface="맑은 고딕" panose="020B0503020000020004" pitchFamily="50" charset="-127"/>
              </a:rPr>
              <a:t>Module in Platform?</a:t>
            </a:r>
          </a:p>
          <a:p>
            <a:pPr marL="742950" lvl="1" indent="-285750">
              <a:buFontTx/>
              <a:buChar char="-"/>
            </a:pPr>
            <a:r>
              <a:rPr lang="en-US" altLang="ko-KR" sz="1200" dirty="0">
                <a:solidFill>
                  <a:schemeClr val="tx1"/>
                </a:solidFill>
                <a:latin typeface="맑은 고딕" panose="020B0503020000020004" pitchFamily="50" charset="-127"/>
              </a:rPr>
              <a:t>A unit with independent functions that can be distinguished from others</a:t>
            </a:r>
          </a:p>
          <a:p>
            <a:pPr marL="742950" lvl="1" indent="-285750">
              <a:buFontTx/>
              <a:buChar char="-"/>
            </a:pPr>
            <a:r>
              <a:rPr lang="en-US" altLang="ko-KR" sz="1200" dirty="0">
                <a:solidFill>
                  <a:schemeClr val="tx1"/>
                </a:solidFill>
                <a:latin typeface="맑은 고딕" panose="020B0503020000020004" pitchFamily="50" charset="-127"/>
              </a:rPr>
              <a:t>Must have a unique name</a:t>
            </a:r>
          </a:p>
          <a:p>
            <a:pPr marL="742950" lvl="1" indent="-285750">
              <a:buFontTx/>
              <a:buChar char="-"/>
            </a:pPr>
            <a:r>
              <a:rPr lang="en-US" altLang="ko-KR" sz="1200" dirty="0">
                <a:solidFill>
                  <a:schemeClr val="tx1"/>
                </a:solidFill>
                <a:latin typeface="맑은 고딕" panose="020B0503020000020004" pitchFamily="50" charset="-127"/>
              </a:rPr>
              <a:t>Another module can be called from a module(interconnection relationships)</a:t>
            </a:r>
            <a:endParaRPr lang="en-US" altLang="ko-KR" sz="1200" dirty="0">
              <a:solidFill>
                <a:schemeClr val="tx1"/>
              </a:solidFill>
              <a:latin typeface="맑은 고딕" panose="020B0503020000020004" pitchFamily="50" charset="-127"/>
              <a:ea typeface="맑은 고딕" panose="020B0503020000020004" pitchFamily="50" charset="-127"/>
            </a:endParaRPr>
          </a:p>
          <a:p>
            <a:pPr marL="171450" indent="-171450">
              <a:buFont typeface="Arial" panose="020B0604020202020204" pitchFamily="34" charset="0"/>
              <a:buChar char="•"/>
            </a:pPr>
            <a:r>
              <a:rPr lang="en-US" altLang="ko-KR" sz="1200" b="1" dirty="0">
                <a:solidFill>
                  <a:schemeClr val="tx1"/>
                </a:solidFill>
                <a:latin typeface="맑은 고딕" panose="020B0503020000020004" pitchFamily="50" charset="-127"/>
              </a:rPr>
              <a:t>Modularization?</a:t>
            </a:r>
          </a:p>
          <a:p>
            <a:pPr marL="742950" lvl="1" indent="-285750">
              <a:buFontTx/>
              <a:buChar char="-"/>
            </a:pPr>
            <a:r>
              <a:rPr lang="en-US" altLang="ko-KR" sz="1200" dirty="0">
                <a:solidFill>
                  <a:schemeClr val="tx1"/>
                </a:solidFill>
                <a:latin typeface="맑은 고딕" panose="020B0503020000020004" pitchFamily="50" charset="-127"/>
              </a:rPr>
              <a:t>Define as a module the services and functions defined in the requirements investigation</a:t>
            </a:r>
          </a:p>
          <a:p>
            <a:pPr marL="742950" lvl="1" indent="-285750">
              <a:buFontTx/>
              <a:buChar char="-"/>
            </a:pPr>
            <a:r>
              <a:rPr lang="en-US" altLang="ko-KR" sz="1200" dirty="0">
                <a:solidFill>
                  <a:schemeClr val="tx1"/>
                </a:solidFill>
                <a:latin typeface="맑은 고딕" panose="020B0503020000020004" pitchFamily="50" charset="-127"/>
              </a:rPr>
              <a:t>Alternatively, to disassemble the various functions of one system or platform and define each function as a module</a:t>
            </a:r>
            <a:endParaRPr lang="en-US" altLang="ko-KR" sz="1200" dirty="0">
              <a:solidFill>
                <a:schemeClr val="tx1"/>
              </a:solidFill>
              <a:latin typeface="맑은 고딕" panose="020B0503020000020004" pitchFamily="50" charset="-127"/>
              <a:ea typeface="맑은 고딕" panose="020B0503020000020004" pitchFamily="50" charset="-127"/>
            </a:endParaRPr>
          </a:p>
        </p:txBody>
      </p:sp>
      <p:sp>
        <p:nvSpPr>
          <p:cNvPr id="12" name="직사각형 11"/>
          <p:cNvSpPr/>
          <p:nvPr/>
        </p:nvSpPr>
        <p:spPr>
          <a:xfrm>
            <a:off x="1208584" y="4496763"/>
            <a:ext cx="8136904" cy="1008112"/>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altLang="ko-KR" sz="1200" b="1" dirty="0">
                <a:solidFill>
                  <a:schemeClr val="tx1"/>
                </a:solidFill>
                <a:latin typeface="맑은 고딕" panose="020B0503020000020004" pitchFamily="50" charset="-127"/>
                <a:ea typeface="맑은 고딕" panose="020B0503020000020004" pitchFamily="50" charset="-127"/>
              </a:rPr>
              <a:t>Modelling?</a:t>
            </a:r>
          </a:p>
          <a:p>
            <a:pPr marL="742950" lvl="1" indent="-285750">
              <a:buFontTx/>
              <a:buChar char="-"/>
            </a:pPr>
            <a:r>
              <a:rPr lang="en-US" altLang="ko-KR" sz="1200" dirty="0">
                <a:solidFill>
                  <a:schemeClr val="tx1"/>
                </a:solidFill>
                <a:latin typeface="맑은 고딕" panose="020B0503020000020004" pitchFamily="50" charset="-127"/>
              </a:rPr>
              <a:t>Representing the interrelationships of structured(modularization) modules according to data flow and structure</a:t>
            </a:r>
          </a:p>
          <a:p>
            <a:pPr marL="742950" lvl="1" indent="-285750">
              <a:buFontTx/>
              <a:buChar char="-"/>
            </a:pPr>
            <a:r>
              <a:rPr lang="en-US" altLang="ko-KR" sz="1200" dirty="0">
                <a:solidFill>
                  <a:schemeClr val="tx1"/>
                </a:solidFill>
                <a:latin typeface="맑은 고딕" panose="020B0503020000020004" pitchFamily="50" charset="-127"/>
              </a:rPr>
              <a:t>The art of simplifying and expressing the real world. a task expressed in a form that is easy to use for a particular purpose.</a:t>
            </a:r>
            <a:endParaRPr lang="en-US" altLang="ko-KR" sz="1200" dirty="0">
              <a:solidFill>
                <a:schemeClr val="tx1"/>
              </a:solidFill>
              <a:latin typeface="맑은 고딕" panose="020B0503020000020004" pitchFamily="50" charset="-127"/>
              <a:ea typeface="맑은 고딕" panose="020B0503020000020004" pitchFamily="50" charset="-127"/>
            </a:endParaRPr>
          </a:p>
        </p:txBody>
      </p:sp>
      <p:sp>
        <p:nvSpPr>
          <p:cNvPr id="2" name="TextBox 1"/>
          <p:cNvSpPr txBox="1"/>
          <p:nvPr/>
        </p:nvSpPr>
        <p:spPr>
          <a:xfrm>
            <a:off x="4304928" y="705009"/>
            <a:ext cx="2119491" cy="400110"/>
          </a:xfrm>
          <a:prstGeom prst="rect">
            <a:avLst/>
          </a:prstGeom>
          <a:noFill/>
        </p:spPr>
        <p:txBody>
          <a:bodyPr wrap="none" rtlCol="0">
            <a:spAutoFit/>
          </a:bodyPr>
          <a:lstStyle/>
          <a:p>
            <a:r>
              <a:rPr lang="en-US" altLang="ko-KR" sz="2000" b="1" dirty="0">
                <a:solidFill>
                  <a:srgbClr val="FF0000"/>
                </a:solidFill>
                <a:latin typeface="+mn-ea"/>
                <a:ea typeface="+mn-ea"/>
              </a:rPr>
              <a:t>(Logical design)</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6216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124744"/>
            <a:ext cx="9001000" cy="5355312"/>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플랫폼 요구사항 구조화</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Wingdings" panose="05000000000000000000" pitchFamily="2" charset="2"/>
              <a:buChar char="§"/>
            </a:pPr>
            <a:r>
              <a:rPr kumimoji="1" lang="ko-KR" altLang="en-US"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논리적 설계</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위해 우선적으로 정의된 기능적 요구사항을 </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구조화</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모듈화</a:t>
            </a:r>
            <a:r>
              <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해야 함</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요구사항들의 중복성을 제거하기 위해 각 기능을 구조화</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endParaRPr kumimoji="1"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endParaRPr kumimoji="1"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lvl="1">
              <a:lnSpc>
                <a:spcPct val="150000"/>
              </a:lnSpc>
            </a:pPr>
            <a:endParaRPr kumimoji="1"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lvl="3">
              <a:lnSpc>
                <a:spcPct val="150000"/>
              </a:lnSpc>
            </a:pPr>
            <a:endParaRPr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lvl="3">
              <a:lnSpc>
                <a:spcPct val="150000"/>
              </a:lnSpc>
            </a:pPr>
            <a:endParaRPr kumimoji="1" lang="en-US" altLang="ko-KR" sz="6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lvl="3">
              <a:lnSpc>
                <a:spcPct val="150000"/>
              </a:lnSpc>
            </a:pPr>
            <a:endParaRPr kumimoji="1"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요구사항들 간의 상호관계를 분석</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요구사항에서 발생하는 데이터 구조를 </a:t>
            </a:r>
            <a:r>
              <a:rPr kumimoji="1"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모델링</a:t>
            </a:r>
            <a:endParaRPr kumimoji="1" lang="en-US" altLang="ko-KR"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endParaRPr lang="en-US" altLang="ko-KR"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endParaRPr kumimoji="1" lang="en-US" altLang="ko-KR" sz="11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lvl="1">
              <a:lnSpc>
                <a:spcPct val="150000"/>
              </a:lnSpc>
            </a:pPr>
            <a:endParaRPr lang="en-US" altLang="ko-KR" sz="2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논리적 설계의 산출물인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상황도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데이터 흐름도</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서비스 모델</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는</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구체적인 모듈이나 시스템을 표현하지 않으며 이후 논리적 설계 산출물을 바탕으로 물리적인 설계를 수행</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7"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8" name="직사각형 7"/>
          <p:cNvSpPr/>
          <p:nvPr/>
        </p:nvSpPr>
        <p:spPr>
          <a:xfrm>
            <a:off x="1352600" y="2204864"/>
            <a:ext cx="7992888" cy="1728192"/>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ko-KR" altLang="en-US" sz="14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플랫폼에서의 모듈</a:t>
            </a:r>
            <a:r>
              <a:rPr lang="en-US" altLang="ko-KR" sz="14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p>
          <a:p>
            <a:pPr marL="742950" lvl="1" indent="-285750">
              <a:buFontTx/>
              <a:buChar char="-"/>
            </a:pP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다른 것들과 구별될 수 있는 독립적인 기능을 갖는 단위</a:t>
            </a:r>
            <a:r>
              <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(unit)</a:t>
            </a:r>
          </a:p>
          <a:p>
            <a:pPr marL="742950" lvl="1" indent="-285750">
              <a:buFontTx/>
              <a:buChar char="-"/>
            </a:pP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유일한 이름을 가져야 함</a:t>
            </a:r>
            <a:endPar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buFontTx/>
              <a:buChar char="-"/>
            </a:pP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모듈에서 또 다른 모듈을 호출할 수 있음</a:t>
            </a:r>
            <a:r>
              <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상호연관관계를 가짐</a:t>
            </a:r>
            <a:r>
              <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p>
          <a:p>
            <a:pPr marL="171450" indent="-171450">
              <a:buFont typeface="Arial" panose="020B0604020202020204" pitchFamily="34" charset="0"/>
              <a:buChar char="•"/>
            </a:pPr>
            <a:r>
              <a:rPr lang="ko-KR" altLang="en-US" sz="14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모듈화</a:t>
            </a:r>
            <a:r>
              <a:rPr lang="en-US" altLang="ko-KR" sz="1400" b="1"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p>
          <a:p>
            <a:pPr marL="742950" lvl="1" indent="-285750">
              <a:buFontTx/>
              <a:buChar char="-"/>
            </a:pP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요구사항 조사에서 정의한 서비스 및 기능을 모듈로써 정의하는 것</a:t>
            </a:r>
            <a:endPar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buFontTx/>
              <a:buChar char="-"/>
            </a:pP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또는</a:t>
            </a:r>
            <a:r>
              <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하나의 시스템이나 플랫폼의 다양한 기능을 분해하여 각각의 기능을 모듈로써 정의하는 것</a:t>
            </a:r>
            <a:endParaRPr lang="en-US" altLang="ko-KR" sz="12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2" name="직사각형 11"/>
          <p:cNvSpPr/>
          <p:nvPr/>
        </p:nvSpPr>
        <p:spPr>
          <a:xfrm>
            <a:off x="1352600" y="4617132"/>
            <a:ext cx="7992888" cy="972108"/>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ko-KR" altLang="en-US" sz="1400" b="1" dirty="0">
                <a:solidFill>
                  <a:schemeClr val="tx1"/>
                </a:solidFill>
                <a:latin typeface="맑은 고딕" panose="020B0503020000020004" pitchFamily="50" charset="-127"/>
                <a:ea typeface="맑은 고딕" panose="020B0503020000020004" pitchFamily="50" charset="-127"/>
              </a:rPr>
              <a:t>모델링</a:t>
            </a:r>
            <a:r>
              <a:rPr lang="en-US" altLang="ko-KR" sz="1400" b="1" dirty="0">
                <a:solidFill>
                  <a:schemeClr val="tx1"/>
                </a:solidFill>
                <a:latin typeface="맑은 고딕" panose="020B0503020000020004" pitchFamily="50" charset="-127"/>
                <a:ea typeface="맑은 고딕" panose="020B0503020000020004" pitchFamily="50" charset="-127"/>
              </a:rPr>
              <a:t>?</a:t>
            </a:r>
          </a:p>
          <a:p>
            <a:pPr marL="742950" lvl="1" indent="-285750">
              <a:buFontTx/>
              <a:buChar char="-"/>
            </a:pPr>
            <a:r>
              <a:rPr lang="ko-KR" altLang="en-US"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구조화</a:t>
            </a:r>
            <a:r>
              <a:rPr lang="en-US" altLang="ko-KR"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모듈화</a:t>
            </a:r>
            <a:r>
              <a:rPr lang="en-US" altLang="ko-KR"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된 모듈의 상호관계를 데이터 흐름 및 구조에 맞게 표현하는 것</a:t>
            </a:r>
            <a:endParaRPr lang="en-US" altLang="ko-KR"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buFontTx/>
              <a:buChar char="-"/>
            </a:pPr>
            <a:r>
              <a:rPr lang="ko-KR" altLang="en-US"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현실 세계를 단순화하여 표현하는 기법</a:t>
            </a:r>
            <a:r>
              <a:rPr lang="en-US" altLang="ko-KR"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rPr>
              <a:t>특정한 목적에 맞추어 이용하기 쉬운 형식으로 표현하는 일</a:t>
            </a:r>
            <a:endParaRPr lang="en-US" altLang="ko-KR" sz="1400" dirty="0">
              <a:solidFill>
                <a:schemeClr val="tx1"/>
              </a:solidFill>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2" name="TextBox 1"/>
          <p:cNvSpPr txBox="1"/>
          <p:nvPr/>
        </p:nvSpPr>
        <p:spPr>
          <a:xfrm>
            <a:off x="3344613" y="705009"/>
            <a:ext cx="1739579" cy="400110"/>
          </a:xfrm>
          <a:prstGeom prst="rect">
            <a:avLst/>
          </a:prstGeom>
          <a:noFill/>
        </p:spPr>
        <p:txBody>
          <a:bodyPr wrap="none" rtlCol="0">
            <a:spAutoFit/>
          </a:bodyPr>
          <a:lstStyle/>
          <a:p>
            <a:r>
              <a:rPr lang="en-US" altLang="ko-KR" sz="2000" b="1" dirty="0">
                <a:solidFill>
                  <a:srgbClr val="FF0000"/>
                </a:solidFill>
                <a:latin typeface="+mn-ea"/>
                <a:ea typeface="+mn-ea"/>
              </a:rPr>
              <a:t>(</a:t>
            </a:r>
            <a:r>
              <a:rPr lang="ko-KR" altLang="en-US" sz="2000" b="1" dirty="0">
                <a:solidFill>
                  <a:srgbClr val="FF0000"/>
                </a:solidFill>
                <a:latin typeface="+mn-ea"/>
                <a:ea typeface="+mn-ea"/>
              </a:rPr>
              <a:t>논리적 설계</a:t>
            </a:r>
            <a:r>
              <a:rPr lang="en-US" altLang="ko-KR" sz="2000" b="1" dirty="0">
                <a:solidFill>
                  <a:srgbClr val="FF0000"/>
                </a:solidFill>
                <a:latin typeface="+mn-ea"/>
                <a:ea typeface="+mn-ea"/>
              </a:rPr>
              <a:t>)</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22602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414224"/>
            <a:ext cx="8568951" cy="2446824"/>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solidFill>
                  <a:srgbClr val="FF0000"/>
                </a:solidFill>
                <a:latin typeface="맑은 고딕" panose="020B0503020000020004" pitchFamily="50" charset="-127"/>
                <a:ea typeface="맑은 고딕" panose="020B0503020000020004" pitchFamily="50" charset="-127"/>
              </a:rPr>
              <a:t>(Situation/Contextual Diagram)</a:t>
            </a:r>
            <a:r>
              <a:rPr lang="en-US" altLang="ko-KR" sz="1400" b="1" dirty="0">
                <a:latin typeface="맑은 고딕" panose="020B0503020000020004" pitchFamily="50" charset="-127"/>
                <a:ea typeface="맑은 고딕" panose="020B0503020000020004" pitchFamily="50" charset="-127"/>
              </a:rPr>
              <a:t> Creating outputs from a logical design firstly designs a contextual/situation diagram that outlines the boundaries and scope of the platform and the relationship to the environment.</a:t>
            </a:r>
            <a:endParaRPr kumimoji="1" lang="en-US" altLang="ko-KR" sz="1400" b="1" dirty="0">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A situation diagram has only one process (system) and represents a simple flow of data from a major source (ex. user, administrator, etc.)</a:t>
            </a:r>
          </a:p>
          <a:p>
            <a:pPr marL="628650" lvl="1" indent="-17145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Do not express data stores or details</a:t>
            </a:r>
          </a:p>
          <a:p>
            <a:pPr marL="628650" lvl="1" indent="-17145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(e.g., designing the contextual diagram of the food ordering system) consists of three stakeholders and one system.</a:t>
            </a:r>
            <a:endParaRPr kumimoji="1" lang="en-US" altLang="ko-KR" sz="1200" b="1" dirty="0">
              <a:latin typeface="맑은 고딕" panose="020B0503020000020004" pitchFamily="50" charset="-127"/>
              <a:ea typeface="맑은 고딕" panose="020B0503020000020004" pitchFamily="50" charset="-127"/>
            </a:endParaRPr>
          </a:p>
        </p:txBody>
      </p:sp>
      <p:sp>
        <p:nvSpPr>
          <p:cNvPr id="4" name="직사각형 3"/>
          <p:cNvSpPr/>
          <p:nvPr/>
        </p:nvSpPr>
        <p:spPr>
          <a:xfrm>
            <a:off x="2072680" y="391695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Customers</a:t>
            </a:r>
            <a:endParaRPr lang="ko-KR" altLang="en-US" sz="1400" b="1" dirty="0"/>
          </a:p>
        </p:txBody>
      </p:sp>
      <p:sp>
        <p:nvSpPr>
          <p:cNvPr id="12" name="직사각형 11"/>
          <p:cNvSpPr/>
          <p:nvPr/>
        </p:nvSpPr>
        <p:spPr>
          <a:xfrm>
            <a:off x="6177136" y="391695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Kitchen</a:t>
            </a:r>
            <a:endParaRPr lang="ko-KR" altLang="en-US" sz="1400" b="1" dirty="0"/>
          </a:p>
        </p:txBody>
      </p:sp>
      <p:sp>
        <p:nvSpPr>
          <p:cNvPr id="13" name="직사각형 12"/>
          <p:cNvSpPr/>
          <p:nvPr/>
        </p:nvSpPr>
        <p:spPr>
          <a:xfrm>
            <a:off x="6224714" y="5661248"/>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Restaurant Manager</a:t>
            </a:r>
            <a:endParaRPr lang="ko-KR" altLang="en-US" sz="1400" b="1" dirty="0"/>
          </a:p>
        </p:txBody>
      </p:sp>
      <p:sp>
        <p:nvSpPr>
          <p:cNvPr id="5" name="모서리가 둥근 직사각형 4"/>
          <p:cNvSpPr/>
          <p:nvPr/>
        </p:nvSpPr>
        <p:spPr>
          <a:xfrm>
            <a:off x="4196915" y="4725144"/>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a:t>
            </a:r>
          </a:p>
          <a:p>
            <a:pPr algn="ctr"/>
            <a:r>
              <a:rPr lang="en-US" altLang="ko-KR" sz="1200" b="1" dirty="0"/>
              <a:t>Food Order</a:t>
            </a:r>
          </a:p>
          <a:p>
            <a:pPr algn="ctr"/>
            <a:r>
              <a:rPr lang="en-US" altLang="ko-KR" sz="1200" b="1" dirty="0"/>
              <a:t>System</a:t>
            </a:r>
            <a:endParaRPr lang="ko-KR" altLang="en-US" sz="1200" b="1" dirty="0"/>
          </a:p>
        </p:txBody>
      </p:sp>
      <p:cxnSp>
        <p:nvCxnSpPr>
          <p:cNvPr id="7" name="꺾인 연결선 6"/>
          <p:cNvCxnSpPr>
            <a:stCxn id="4" idx="3"/>
            <a:endCxn id="5" idx="0"/>
          </p:cNvCxnSpPr>
          <p:nvPr/>
        </p:nvCxnSpPr>
        <p:spPr>
          <a:xfrm>
            <a:off x="3224808" y="4385006"/>
            <a:ext cx="1548171"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꺾인 연결선 13"/>
          <p:cNvCxnSpPr>
            <a:stCxn id="5" idx="3"/>
            <a:endCxn id="12" idx="2"/>
          </p:cNvCxnSpPr>
          <p:nvPr/>
        </p:nvCxnSpPr>
        <p:spPr>
          <a:xfrm flipV="1">
            <a:off x="5349043" y="4853058"/>
            <a:ext cx="1404157"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5" idx="1"/>
            <a:endCxn id="4" idx="2"/>
          </p:cNvCxnSpPr>
          <p:nvPr/>
        </p:nvCxnSpPr>
        <p:spPr>
          <a:xfrm rot="10800000">
            <a:off x="2648745" y="4853058"/>
            <a:ext cx="1548171"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5" idx="2"/>
            <a:endCxn id="13" idx="1"/>
          </p:cNvCxnSpPr>
          <p:nvPr/>
        </p:nvCxnSpPr>
        <p:spPr>
          <a:xfrm rot="16200000" flipH="1">
            <a:off x="5264820" y="5169406"/>
            <a:ext cx="468052" cy="14517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39847" y="4119463"/>
            <a:ext cx="995785" cy="461665"/>
          </a:xfrm>
          <a:prstGeom prst="rect">
            <a:avLst/>
          </a:prstGeom>
          <a:solidFill>
            <a:schemeClr val="accent4">
              <a:lumMod val="40000"/>
              <a:lumOff val="60000"/>
            </a:schemeClr>
          </a:solidFill>
        </p:spPr>
        <p:txBody>
          <a:bodyPr wrap="none" rtlCol="0">
            <a:spAutoFit/>
          </a:bodyPr>
          <a:lstStyle/>
          <a:p>
            <a:pPr algn="ctr"/>
            <a:r>
              <a:rPr lang="en-US" altLang="ko-KR" sz="1200" b="1" dirty="0"/>
              <a:t>Customer’s</a:t>
            </a:r>
          </a:p>
          <a:p>
            <a:pPr algn="ctr"/>
            <a:r>
              <a:rPr lang="en-US" altLang="ko-KR" sz="1200" b="1" dirty="0"/>
              <a:t>Order</a:t>
            </a:r>
            <a:endParaRPr lang="ko-KR" altLang="en-US" sz="1200" b="1" dirty="0"/>
          </a:p>
        </p:txBody>
      </p:sp>
      <p:sp>
        <p:nvSpPr>
          <p:cNvPr id="24" name="TextBox 23"/>
          <p:cNvSpPr txBox="1"/>
          <p:nvPr/>
        </p:nvSpPr>
        <p:spPr>
          <a:xfrm>
            <a:off x="2967069" y="5044110"/>
            <a:ext cx="721672" cy="276999"/>
          </a:xfrm>
          <a:prstGeom prst="rect">
            <a:avLst/>
          </a:prstGeom>
          <a:solidFill>
            <a:schemeClr val="accent4">
              <a:lumMod val="40000"/>
              <a:lumOff val="60000"/>
            </a:schemeClr>
          </a:solidFill>
        </p:spPr>
        <p:txBody>
          <a:bodyPr wrap="none" rtlCol="0">
            <a:spAutoFit/>
          </a:bodyPr>
          <a:lstStyle/>
          <a:p>
            <a:r>
              <a:rPr lang="en-US" altLang="ko-KR" sz="1200" b="1" dirty="0"/>
              <a:t>Receipt</a:t>
            </a:r>
            <a:endParaRPr lang="ko-KR" altLang="en-US" sz="1200" b="1" dirty="0"/>
          </a:p>
        </p:txBody>
      </p:sp>
      <p:sp>
        <p:nvSpPr>
          <p:cNvPr id="25" name="TextBox 24"/>
          <p:cNvSpPr txBox="1"/>
          <p:nvPr/>
        </p:nvSpPr>
        <p:spPr>
          <a:xfrm>
            <a:off x="4941311" y="5988712"/>
            <a:ext cx="1103187" cy="461665"/>
          </a:xfrm>
          <a:prstGeom prst="rect">
            <a:avLst/>
          </a:prstGeom>
          <a:solidFill>
            <a:schemeClr val="accent4">
              <a:lumMod val="40000"/>
              <a:lumOff val="60000"/>
            </a:schemeClr>
          </a:solidFill>
        </p:spPr>
        <p:txBody>
          <a:bodyPr wrap="none" rtlCol="0">
            <a:spAutoFit/>
          </a:bodyPr>
          <a:lstStyle/>
          <a:p>
            <a:pPr algn="ctr"/>
            <a:r>
              <a:rPr lang="en-US" altLang="ko-KR" sz="1200" b="1" dirty="0"/>
              <a:t>Management</a:t>
            </a:r>
          </a:p>
          <a:p>
            <a:pPr algn="ctr"/>
            <a:r>
              <a:rPr lang="en-US" altLang="ko-KR" sz="1200" b="1" dirty="0"/>
              <a:t>Report</a:t>
            </a:r>
            <a:endParaRPr lang="ko-KR" altLang="en-US" sz="1200" b="1" dirty="0"/>
          </a:p>
        </p:txBody>
      </p:sp>
      <p:sp>
        <p:nvSpPr>
          <p:cNvPr id="26" name="TextBox 25"/>
          <p:cNvSpPr txBox="1"/>
          <p:nvPr/>
        </p:nvSpPr>
        <p:spPr>
          <a:xfrm>
            <a:off x="5673080" y="5052608"/>
            <a:ext cx="954107" cy="276999"/>
          </a:xfrm>
          <a:prstGeom prst="rect">
            <a:avLst/>
          </a:prstGeom>
          <a:solidFill>
            <a:schemeClr val="accent4">
              <a:lumMod val="40000"/>
              <a:lumOff val="60000"/>
            </a:schemeClr>
          </a:solidFill>
        </p:spPr>
        <p:txBody>
          <a:bodyPr wrap="none" rtlCol="0">
            <a:spAutoFit/>
          </a:bodyPr>
          <a:lstStyle/>
          <a:p>
            <a:r>
              <a:rPr lang="en-US" altLang="ko-KR" sz="1200" b="1" dirty="0"/>
              <a:t>Order food</a:t>
            </a:r>
            <a:endParaRPr lang="ko-KR" altLang="en-US" sz="1200" b="1" dirty="0"/>
          </a:p>
        </p:txBody>
      </p:sp>
      <p:sp>
        <p:nvSpPr>
          <p:cNvPr id="21"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27" name="TextBox 26"/>
          <p:cNvSpPr txBox="1"/>
          <p:nvPr/>
        </p:nvSpPr>
        <p:spPr>
          <a:xfrm>
            <a:off x="4304928" y="705009"/>
            <a:ext cx="2119491" cy="400110"/>
          </a:xfrm>
          <a:prstGeom prst="rect">
            <a:avLst/>
          </a:prstGeom>
          <a:noFill/>
        </p:spPr>
        <p:txBody>
          <a:bodyPr wrap="none" rtlCol="0">
            <a:spAutoFit/>
          </a:bodyPr>
          <a:lstStyle/>
          <a:p>
            <a:r>
              <a:rPr lang="en-US" altLang="ko-KR" sz="2000" b="1" dirty="0">
                <a:solidFill>
                  <a:srgbClr val="FF0000"/>
                </a:solidFill>
                <a:latin typeface="+mn-ea"/>
                <a:ea typeface="+mn-ea"/>
              </a:rPr>
              <a:t>(Logical design)</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39742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414224"/>
            <a:ext cx="8568951" cy="2123658"/>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en-US" altLang="ko-KR" sz="1600" b="1" dirty="0">
                <a:solidFill>
                  <a:srgbClr val="FF0000"/>
                </a:solidFill>
                <a:latin typeface="맑은 고딕" panose="020B0503020000020004" pitchFamily="50" charset="-127"/>
                <a:ea typeface="맑은 고딕" panose="020B0503020000020004" pitchFamily="50" charset="-127"/>
              </a:rPr>
              <a:t>(</a:t>
            </a:r>
            <a:r>
              <a:rPr lang="ko-KR" altLang="en-US" sz="1600" b="1" dirty="0">
                <a:solidFill>
                  <a:srgbClr val="FF0000"/>
                </a:solidFill>
                <a:latin typeface="맑은 고딕" panose="020B0503020000020004" pitchFamily="50" charset="-127"/>
                <a:ea typeface="맑은 고딕" panose="020B0503020000020004" pitchFamily="50" charset="-127"/>
              </a:rPr>
              <a:t>상황도</a:t>
            </a:r>
            <a:r>
              <a:rPr lang="en-US" altLang="ko-KR" sz="1600" b="1" dirty="0">
                <a:solidFill>
                  <a:srgbClr val="FF0000"/>
                </a:solidFill>
                <a:latin typeface="맑은 고딕" panose="020B0503020000020004" pitchFamily="50" charset="-127"/>
                <a:ea typeface="맑은 고딕" panose="020B0503020000020004" pitchFamily="50" charset="-127"/>
              </a:rPr>
              <a:t>)</a:t>
            </a:r>
            <a:r>
              <a:rPr lang="ko-KR" altLang="en-US" sz="1600" b="1" dirty="0">
                <a:latin typeface="맑은 고딕" panose="020B0503020000020004" pitchFamily="50" charset="-127"/>
                <a:ea typeface="맑은 고딕" panose="020B0503020000020004" pitchFamily="50" charset="-127"/>
              </a:rPr>
              <a:t>논리적 설계에서</a:t>
            </a:r>
            <a:r>
              <a:rPr kumimoji="1" lang="ko-KR" altLang="en-US" sz="1600" b="1" dirty="0">
                <a:latin typeface="맑은 고딕" panose="020B0503020000020004" pitchFamily="50" charset="-127"/>
                <a:ea typeface="맑은 고딕" panose="020B0503020000020004" pitchFamily="50" charset="-127"/>
              </a:rPr>
              <a:t>의 산출물 작성은 첫번째로 플랫폼의 경계나 범위</a:t>
            </a:r>
            <a:r>
              <a:rPr kumimoji="1" lang="en-US" altLang="ko-KR" sz="1600" b="1" dirty="0">
                <a:latin typeface="맑은 고딕" panose="020B0503020000020004" pitchFamily="50" charset="-127"/>
                <a:ea typeface="맑은 고딕" panose="020B0503020000020004" pitchFamily="50" charset="-127"/>
              </a:rPr>
              <a:t>, </a:t>
            </a:r>
            <a:r>
              <a:rPr kumimoji="1" lang="ko-KR" altLang="en-US" sz="1600" b="1" dirty="0">
                <a:latin typeface="맑은 고딕" panose="020B0503020000020004" pitchFamily="50" charset="-127"/>
                <a:ea typeface="맑은 고딕" panose="020B0503020000020004" pitchFamily="50" charset="-127"/>
              </a:rPr>
              <a:t>그리고 환경에 대한 관계를 간략하게 표현할 수 있는 상황도를 설계하게 됨</a:t>
            </a:r>
            <a:endParaRPr kumimoji="1" lang="en-US" altLang="ko-KR" sz="1600" b="1" dirty="0">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상황도는 단 하나의 프로세스</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시스템</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만을 갖고</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주요 소스</a:t>
            </a:r>
            <a:r>
              <a:rPr lang="en-US" altLang="ko-KR" sz="1400" b="1" dirty="0">
                <a:latin typeface="맑은 고딕" panose="020B0503020000020004" pitchFamily="50" charset="-127"/>
                <a:ea typeface="맑은 고딕" panose="020B0503020000020004" pitchFamily="50" charset="-127"/>
              </a:rPr>
              <a:t>(e.g. </a:t>
            </a:r>
            <a:r>
              <a:rPr lang="ko-KR" altLang="en-US" sz="1400" b="1" dirty="0">
                <a:latin typeface="맑은 고딕" panose="020B0503020000020004" pitchFamily="50" charset="-127"/>
                <a:ea typeface="맑은 고딕" panose="020B0503020000020004" pitchFamily="50" charset="-127"/>
              </a:rPr>
              <a:t>사용자</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관리자 등</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와의 단순한 데이터 흐름을 표현하는 그림</a:t>
            </a:r>
            <a:endParaRPr lang="en-US" altLang="ko-KR" sz="1400" b="1" dirty="0">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데이터 저장소나 세부적인 내용은 표현하지 않음</a:t>
            </a:r>
            <a:endParaRPr lang="en-US" altLang="ko-KR" sz="1400" b="1" dirty="0">
              <a:latin typeface="맑은 고딕" panose="020B0503020000020004" pitchFamily="50" charset="-127"/>
              <a:ea typeface="맑은 고딕" panose="020B0503020000020004" pitchFamily="50" charset="-127"/>
            </a:endParaRPr>
          </a:p>
          <a:p>
            <a:pPr marL="628650" lvl="1" indent="-171450">
              <a:lnSpc>
                <a:spcPct val="150000"/>
              </a:lnSpc>
              <a:buFont typeface="Wingdings" panose="05000000000000000000" pitchFamily="2" charset="2"/>
              <a:buChar char="§"/>
            </a:pP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예</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음식 주문 시스템의 상황도 설계</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 세 개의 이해당사자와 하나의 시스템으로 구성되어있음</a:t>
            </a:r>
            <a:endParaRPr kumimoji="1" lang="en-US" altLang="ko-KR" sz="1400" b="1" dirty="0">
              <a:latin typeface="맑은 고딕" panose="020B0503020000020004" pitchFamily="50" charset="-127"/>
              <a:ea typeface="맑은 고딕" panose="020B0503020000020004" pitchFamily="50" charset="-127"/>
            </a:endParaRPr>
          </a:p>
        </p:txBody>
      </p:sp>
      <p:sp>
        <p:nvSpPr>
          <p:cNvPr id="4" name="직사각형 3"/>
          <p:cNvSpPr/>
          <p:nvPr/>
        </p:nvSpPr>
        <p:spPr>
          <a:xfrm>
            <a:off x="2072680" y="391695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a:t>고객</a:t>
            </a:r>
          </a:p>
        </p:txBody>
      </p:sp>
      <p:sp>
        <p:nvSpPr>
          <p:cNvPr id="12" name="직사각형 11"/>
          <p:cNvSpPr/>
          <p:nvPr/>
        </p:nvSpPr>
        <p:spPr>
          <a:xfrm>
            <a:off x="6177136" y="391695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dirty="0"/>
              <a:t>주방</a:t>
            </a:r>
          </a:p>
        </p:txBody>
      </p:sp>
      <p:sp>
        <p:nvSpPr>
          <p:cNvPr id="13" name="직사각형 12"/>
          <p:cNvSpPr/>
          <p:nvPr/>
        </p:nvSpPr>
        <p:spPr>
          <a:xfrm>
            <a:off x="6224714" y="5661248"/>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dirty="0"/>
              <a:t>레스토랑</a:t>
            </a:r>
            <a:endParaRPr lang="en-US" altLang="ko-KR" sz="1400" b="1" dirty="0"/>
          </a:p>
          <a:p>
            <a:pPr algn="ctr"/>
            <a:r>
              <a:rPr lang="ko-KR" altLang="en-US" sz="1400" b="1" dirty="0"/>
              <a:t>관리자</a:t>
            </a:r>
          </a:p>
        </p:txBody>
      </p:sp>
      <p:sp>
        <p:nvSpPr>
          <p:cNvPr id="5" name="모서리가 둥근 직사각형 4"/>
          <p:cNvSpPr/>
          <p:nvPr/>
        </p:nvSpPr>
        <p:spPr>
          <a:xfrm>
            <a:off x="4196915" y="4725144"/>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0</a:t>
            </a:r>
          </a:p>
          <a:p>
            <a:pPr algn="ctr"/>
            <a:r>
              <a:rPr lang="ko-KR" altLang="en-US" sz="1400" b="1" dirty="0"/>
              <a:t>음식 주문</a:t>
            </a:r>
            <a:endParaRPr lang="en-US" altLang="ko-KR" sz="1400" b="1" dirty="0"/>
          </a:p>
          <a:p>
            <a:pPr algn="ctr"/>
            <a:r>
              <a:rPr lang="ko-KR" altLang="en-US" sz="1400" b="1" dirty="0"/>
              <a:t>시스템</a:t>
            </a:r>
          </a:p>
        </p:txBody>
      </p:sp>
      <p:cxnSp>
        <p:nvCxnSpPr>
          <p:cNvPr id="7" name="꺾인 연결선 6"/>
          <p:cNvCxnSpPr>
            <a:stCxn id="4" idx="3"/>
            <a:endCxn id="5" idx="0"/>
          </p:cNvCxnSpPr>
          <p:nvPr/>
        </p:nvCxnSpPr>
        <p:spPr>
          <a:xfrm>
            <a:off x="3224808" y="4385006"/>
            <a:ext cx="1548171"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꺾인 연결선 13"/>
          <p:cNvCxnSpPr>
            <a:stCxn id="5" idx="3"/>
            <a:endCxn id="12" idx="2"/>
          </p:cNvCxnSpPr>
          <p:nvPr/>
        </p:nvCxnSpPr>
        <p:spPr>
          <a:xfrm flipV="1">
            <a:off x="5349043" y="4853058"/>
            <a:ext cx="1404157"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5" idx="1"/>
            <a:endCxn id="4" idx="2"/>
          </p:cNvCxnSpPr>
          <p:nvPr/>
        </p:nvCxnSpPr>
        <p:spPr>
          <a:xfrm rot="10800000">
            <a:off x="2648745" y="4853058"/>
            <a:ext cx="1548171" cy="34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5" idx="2"/>
            <a:endCxn id="13" idx="1"/>
          </p:cNvCxnSpPr>
          <p:nvPr/>
        </p:nvCxnSpPr>
        <p:spPr>
          <a:xfrm rot="16200000" flipH="1">
            <a:off x="5264820" y="5169406"/>
            <a:ext cx="468052" cy="14517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39847" y="4263033"/>
            <a:ext cx="837089" cy="276999"/>
          </a:xfrm>
          <a:prstGeom prst="rect">
            <a:avLst/>
          </a:prstGeom>
          <a:solidFill>
            <a:schemeClr val="accent4">
              <a:lumMod val="40000"/>
              <a:lumOff val="60000"/>
            </a:schemeClr>
          </a:solidFill>
        </p:spPr>
        <p:txBody>
          <a:bodyPr wrap="none" rtlCol="0">
            <a:spAutoFit/>
          </a:bodyPr>
          <a:lstStyle/>
          <a:p>
            <a:r>
              <a:rPr lang="ko-KR" altLang="en-US" sz="1200" b="1" dirty="0"/>
              <a:t>고객 주문</a:t>
            </a:r>
          </a:p>
        </p:txBody>
      </p:sp>
      <p:sp>
        <p:nvSpPr>
          <p:cNvPr id="24" name="TextBox 23"/>
          <p:cNvSpPr txBox="1"/>
          <p:nvPr/>
        </p:nvSpPr>
        <p:spPr>
          <a:xfrm>
            <a:off x="2967069" y="5044110"/>
            <a:ext cx="636713" cy="276999"/>
          </a:xfrm>
          <a:prstGeom prst="rect">
            <a:avLst/>
          </a:prstGeom>
          <a:solidFill>
            <a:schemeClr val="accent4">
              <a:lumMod val="40000"/>
              <a:lumOff val="60000"/>
            </a:schemeClr>
          </a:solidFill>
        </p:spPr>
        <p:txBody>
          <a:bodyPr wrap="none" rtlCol="0">
            <a:spAutoFit/>
          </a:bodyPr>
          <a:lstStyle/>
          <a:p>
            <a:r>
              <a:rPr lang="ko-KR" altLang="en-US" sz="1200" b="1" dirty="0"/>
              <a:t>영수증</a:t>
            </a:r>
          </a:p>
        </p:txBody>
      </p:sp>
      <p:sp>
        <p:nvSpPr>
          <p:cNvPr id="25" name="TextBox 24"/>
          <p:cNvSpPr txBox="1"/>
          <p:nvPr/>
        </p:nvSpPr>
        <p:spPr>
          <a:xfrm>
            <a:off x="4941311" y="5988712"/>
            <a:ext cx="938077" cy="276999"/>
          </a:xfrm>
          <a:prstGeom prst="rect">
            <a:avLst/>
          </a:prstGeom>
          <a:solidFill>
            <a:schemeClr val="accent4">
              <a:lumMod val="40000"/>
              <a:lumOff val="60000"/>
            </a:schemeClr>
          </a:solidFill>
        </p:spPr>
        <p:txBody>
          <a:bodyPr wrap="none" rtlCol="0">
            <a:spAutoFit/>
          </a:bodyPr>
          <a:lstStyle/>
          <a:p>
            <a:r>
              <a:rPr lang="ko-KR" altLang="en-US" sz="1200" b="1"/>
              <a:t>관리리포트</a:t>
            </a:r>
            <a:endParaRPr lang="ko-KR" altLang="en-US" sz="1200" b="1" dirty="0"/>
          </a:p>
        </p:txBody>
      </p:sp>
      <p:sp>
        <p:nvSpPr>
          <p:cNvPr id="26" name="TextBox 25"/>
          <p:cNvSpPr txBox="1"/>
          <p:nvPr/>
        </p:nvSpPr>
        <p:spPr>
          <a:xfrm>
            <a:off x="5673080" y="5052608"/>
            <a:ext cx="837089" cy="276999"/>
          </a:xfrm>
          <a:prstGeom prst="rect">
            <a:avLst/>
          </a:prstGeom>
          <a:solidFill>
            <a:schemeClr val="accent4">
              <a:lumMod val="40000"/>
              <a:lumOff val="60000"/>
            </a:schemeClr>
          </a:solidFill>
        </p:spPr>
        <p:txBody>
          <a:bodyPr wrap="none" rtlCol="0">
            <a:spAutoFit/>
          </a:bodyPr>
          <a:lstStyle/>
          <a:p>
            <a:r>
              <a:rPr lang="ko-KR" altLang="en-US" sz="1200" b="1" dirty="0"/>
              <a:t>음식 주문</a:t>
            </a:r>
          </a:p>
        </p:txBody>
      </p:sp>
      <p:sp>
        <p:nvSpPr>
          <p:cNvPr id="1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19" name="TextBox 18"/>
          <p:cNvSpPr txBox="1"/>
          <p:nvPr/>
        </p:nvSpPr>
        <p:spPr>
          <a:xfrm>
            <a:off x="3344613" y="705009"/>
            <a:ext cx="1739579" cy="400110"/>
          </a:xfrm>
          <a:prstGeom prst="rect">
            <a:avLst/>
          </a:prstGeom>
          <a:noFill/>
        </p:spPr>
        <p:txBody>
          <a:bodyPr wrap="none" rtlCol="0">
            <a:spAutoFit/>
          </a:bodyPr>
          <a:lstStyle/>
          <a:p>
            <a:r>
              <a:rPr lang="en-US" altLang="ko-KR" sz="2000" b="1" dirty="0">
                <a:solidFill>
                  <a:srgbClr val="FF0000"/>
                </a:solidFill>
                <a:latin typeface="+mn-ea"/>
                <a:ea typeface="+mn-ea"/>
              </a:rPr>
              <a:t>(</a:t>
            </a:r>
            <a:r>
              <a:rPr lang="ko-KR" altLang="en-US" sz="2000" b="1" dirty="0">
                <a:solidFill>
                  <a:srgbClr val="FF0000"/>
                </a:solidFill>
                <a:latin typeface="+mn-ea"/>
                <a:ea typeface="+mn-ea"/>
              </a:rPr>
              <a:t>논리적 설계</a:t>
            </a:r>
            <a:r>
              <a:rPr lang="en-US" altLang="ko-KR" sz="2000" b="1" dirty="0">
                <a:solidFill>
                  <a:srgbClr val="FF0000"/>
                </a:solidFill>
                <a:latin typeface="+mn-ea"/>
                <a:ea typeface="+mn-ea"/>
              </a:rPr>
              <a:t>)</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211496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340768"/>
            <a:ext cx="8568951" cy="1846659"/>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kumimoji="1" lang="en-US" altLang="ko-KR" sz="1400" b="1" dirty="0">
                <a:solidFill>
                  <a:srgbClr val="FF0000"/>
                </a:solidFill>
                <a:latin typeface="맑은 고딕" panose="020B0503020000020004" pitchFamily="50" charset="-127"/>
                <a:ea typeface="맑은 고딕" panose="020B0503020000020004" pitchFamily="50" charset="-127"/>
              </a:rPr>
              <a:t>(</a:t>
            </a:r>
            <a:r>
              <a:rPr lang="en-US" altLang="ko-KR" sz="1400" b="1" dirty="0">
                <a:solidFill>
                  <a:srgbClr val="FF0000"/>
                </a:solidFill>
                <a:latin typeface="맑은 고딕" panose="020B0503020000020004" pitchFamily="50" charset="-127"/>
                <a:ea typeface="맑은 고딕" panose="020B0503020000020004" pitchFamily="50" charset="-127"/>
              </a:rPr>
              <a:t>Data Flow Diagram : Service Model</a:t>
            </a:r>
            <a:r>
              <a:rPr kumimoji="1" lang="en-US" altLang="ko-KR" sz="1400" b="1" dirty="0">
                <a:solidFill>
                  <a:srgbClr val="FF0000"/>
                </a:solidFill>
                <a:latin typeface="맑은 고딕" panose="020B0503020000020004" pitchFamily="50" charset="-127"/>
                <a:ea typeface="맑은 고딕" panose="020B0503020000020004" pitchFamily="50" charset="-127"/>
              </a:rPr>
              <a:t>)</a:t>
            </a:r>
            <a:r>
              <a:rPr lang="en-US" altLang="ko-KR" sz="1400" b="1" dirty="0">
                <a:latin typeface="맑은 고딕" panose="020B0503020000020004" pitchFamily="50" charset="-127"/>
                <a:ea typeface="맑은 고딕" panose="020B0503020000020004" pitchFamily="50" charset="-127"/>
              </a:rPr>
              <a:t> Secondly, the system shown in the contextual diagram is structured and modeled to suit each function to create a data flow chart (a service model)</a:t>
            </a:r>
            <a:endParaRPr kumimoji="1" lang="en-US" altLang="ko-KR" sz="1400" b="1" dirty="0">
              <a:latin typeface="맑은 고딕" panose="020B0503020000020004" pitchFamily="50" charset="-127"/>
              <a:ea typeface="맑은 고딕" panose="020B0503020000020004" pitchFamily="50" charset="-127"/>
            </a:endParaRPr>
          </a:p>
          <a:p>
            <a:pPr marL="628650" lvl="1" indent="-171450">
              <a:buFont typeface="Wingdings" panose="05000000000000000000" pitchFamily="2" charset="2"/>
              <a:buChar char="§"/>
            </a:pPr>
            <a:r>
              <a:rPr lang="en-US" altLang="ko-KR" sz="1200" b="1" dirty="0">
                <a:latin typeface="+mn-ea"/>
                <a:ea typeface="+mn-ea"/>
              </a:rPr>
              <a:t>Decompose one system in the context diagram into several processes with detailed and non-overlapping functions</a:t>
            </a:r>
          </a:p>
          <a:p>
            <a:pPr marL="628650" lvl="1" indent="-171450">
              <a:buFont typeface="Wingdings" panose="05000000000000000000" pitchFamily="2" charset="2"/>
              <a:buChar char="§"/>
            </a:pPr>
            <a:r>
              <a:rPr lang="en-US" altLang="ko-KR" sz="1200" b="1" dirty="0">
                <a:latin typeface="+mn-ea"/>
                <a:ea typeface="+mn-ea"/>
              </a:rPr>
              <a:t>Design the relationship between stakeholders and each process, and express the flow of data in the relationship</a:t>
            </a:r>
          </a:p>
          <a:p>
            <a:pPr marL="628650" lvl="1" indent="-171450">
              <a:buFont typeface="Wingdings" panose="05000000000000000000" pitchFamily="2" charset="2"/>
              <a:buChar char="§"/>
            </a:pPr>
            <a:r>
              <a:rPr lang="en-US" altLang="ko-KR" sz="1200" b="1" dirty="0">
                <a:latin typeface="+mn-ea"/>
                <a:ea typeface="+mn-ea"/>
              </a:rPr>
              <a:t>Stakeholders can understand the service flow when using/using the system</a:t>
            </a:r>
          </a:p>
          <a:p>
            <a:pPr marL="628650" lvl="1" indent="-171450">
              <a:buFont typeface="Wingdings" panose="05000000000000000000" pitchFamily="2" charset="2"/>
              <a:buChar char="§"/>
            </a:pPr>
            <a:endParaRPr lang="en-US" altLang="ko-KR" sz="1200" b="1" dirty="0">
              <a:latin typeface="+mn-ea"/>
              <a:ea typeface="+mn-ea"/>
            </a:endParaRPr>
          </a:p>
        </p:txBody>
      </p:sp>
      <p:sp>
        <p:nvSpPr>
          <p:cNvPr id="5" name="직사각형 4"/>
          <p:cNvSpPr/>
          <p:nvPr/>
        </p:nvSpPr>
        <p:spPr>
          <a:xfrm>
            <a:off x="1496616" y="3429000"/>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Customers</a:t>
            </a:r>
            <a:endParaRPr lang="ko-KR" altLang="en-US" sz="1400" b="1" dirty="0"/>
          </a:p>
        </p:txBody>
      </p:sp>
      <p:sp>
        <p:nvSpPr>
          <p:cNvPr id="6" name="직사각형 5"/>
          <p:cNvSpPr/>
          <p:nvPr/>
        </p:nvSpPr>
        <p:spPr>
          <a:xfrm>
            <a:off x="6897216" y="3429000"/>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Kitchen</a:t>
            </a:r>
            <a:endParaRPr lang="ko-KR" altLang="en-US" sz="1400" b="1" dirty="0"/>
          </a:p>
        </p:txBody>
      </p:sp>
      <p:sp>
        <p:nvSpPr>
          <p:cNvPr id="7" name="직사각형 6"/>
          <p:cNvSpPr/>
          <p:nvPr/>
        </p:nvSpPr>
        <p:spPr>
          <a:xfrm>
            <a:off x="6897216" y="544522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b="1" dirty="0"/>
              <a:t>Restaurant</a:t>
            </a:r>
          </a:p>
          <a:p>
            <a:pPr algn="ctr"/>
            <a:r>
              <a:rPr lang="en-US" altLang="ko-KR" sz="1400" b="1" dirty="0"/>
              <a:t>Manager</a:t>
            </a:r>
            <a:endParaRPr lang="ko-KR" altLang="en-US" sz="1400" b="1" dirty="0"/>
          </a:p>
        </p:txBody>
      </p:sp>
      <p:sp>
        <p:nvSpPr>
          <p:cNvPr id="8" name="모서리가 둥근 직사각형 7"/>
          <p:cNvSpPr/>
          <p:nvPr/>
        </p:nvSpPr>
        <p:spPr>
          <a:xfrm>
            <a:off x="4160912" y="3706792"/>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050" b="1" dirty="0"/>
              <a:t>1.0</a:t>
            </a:r>
          </a:p>
          <a:p>
            <a:pPr algn="ctr"/>
            <a:r>
              <a:rPr lang="en-US" altLang="ko-KR" sz="1050" b="1" dirty="0"/>
              <a:t>Receive and convert customer food orders</a:t>
            </a:r>
            <a:endParaRPr lang="ko-KR" altLang="en-US" sz="1050" b="1" dirty="0"/>
          </a:p>
        </p:txBody>
      </p:sp>
      <p:cxnSp>
        <p:nvCxnSpPr>
          <p:cNvPr id="12" name="꺾인 연결선 11"/>
          <p:cNvCxnSpPr>
            <a:stCxn id="8" idx="1"/>
            <a:endCxn id="5" idx="3"/>
          </p:cNvCxnSpPr>
          <p:nvPr/>
        </p:nvCxnSpPr>
        <p:spPr>
          <a:xfrm rot="10800000">
            <a:off x="2648744" y="3897052"/>
            <a:ext cx="1512168" cy="277792"/>
          </a:xfrm>
          <a:prstGeom prst="bentConnector3">
            <a:avLst>
              <a:gd name="adj1" fmla="val 29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꺾인 연결선 18"/>
          <p:cNvCxnSpPr/>
          <p:nvPr/>
        </p:nvCxnSpPr>
        <p:spPr>
          <a:xfrm>
            <a:off x="2648744" y="4035948"/>
            <a:ext cx="1512168" cy="243013"/>
          </a:xfrm>
          <a:prstGeom prst="bentConnector3">
            <a:avLst>
              <a:gd name="adj1" fmla="val 63589"/>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36776" y="3743454"/>
            <a:ext cx="631904" cy="246221"/>
          </a:xfrm>
          <a:prstGeom prst="rect">
            <a:avLst/>
          </a:prstGeom>
          <a:solidFill>
            <a:schemeClr val="accent4">
              <a:lumMod val="40000"/>
              <a:lumOff val="60000"/>
            </a:schemeClr>
          </a:solidFill>
        </p:spPr>
        <p:txBody>
          <a:bodyPr wrap="none" rtlCol="0">
            <a:spAutoFit/>
          </a:bodyPr>
          <a:lstStyle/>
          <a:p>
            <a:r>
              <a:rPr lang="en-US" altLang="ko-KR" sz="1000" b="1" dirty="0"/>
              <a:t>Receipt</a:t>
            </a:r>
            <a:endParaRPr lang="ko-KR" altLang="en-US" sz="1000" b="1" dirty="0"/>
          </a:p>
        </p:txBody>
      </p:sp>
      <p:sp>
        <p:nvSpPr>
          <p:cNvPr id="27" name="TextBox 26"/>
          <p:cNvSpPr txBox="1"/>
          <p:nvPr/>
        </p:nvSpPr>
        <p:spPr>
          <a:xfrm>
            <a:off x="2779947" y="3933056"/>
            <a:ext cx="859531" cy="400110"/>
          </a:xfrm>
          <a:prstGeom prst="rect">
            <a:avLst/>
          </a:prstGeom>
          <a:solidFill>
            <a:schemeClr val="accent4">
              <a:lumMod val="40000"/>
              <a:lumOff val="60000"/>
            </a:schemeClr>
          </a:solidFill>
        </p:spPr>
        <p:txBody>
          <a:bodyPr wrap="none" rtlCol="0">
            <a:spAutoFit/>
          </a:bodyPr>
          <a:lstStyle/>
          <a:p>
            <a:pPr algn="ctr"/>
            <a:r>
              <a:rPr lang="en-US" altLang="ko-KR" sz="1000" b="1" dirty="0"/>
              <a:t>Customer’s</a:t>
            </a:r>
          </a:p>
          <a:p>
            <a:pPr algn="ctr"/>
            <a:r>
              <a:rPr lang="en-US" altLang="ko-KR" sz="1000" b="1" dirty="0"/>
              <a:t>Order</a:t>
            </a:r>
            <a:endParaRPr lang="ko-KR" altLang="en-US" sz="1000" b="1" dirty="0"/>
          </a:p>
        </p:txBody>
      </p:sp>
      <p:cxnSp>
        <p:nvCxnSpPr>
          <p:cNvPr id="30" name="꺾인 연결선 29"/>
          <p:cNvCxnSpPr>
            <a:stCxn id="8" idx="3"/>
            <a:endCxn id="6" idx="1"/>
          </p:cNvCxnSpPr>
          <p:nvPr/>
        </p:nvCxnSpPr>
        <p:spPr>
          <a:xfrm flipV="1">
            <a:off x="5313040" y="3897052"/>
            <a:ext cx="1584176" cy="277792"/>
          </a:xfrm>
          <a:prstGeom prst="bentConnector3">
            <a:avLst>
              <a:gd name="adj1" fmla="val 3119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30200" y="3740230"/>
            <a:ext cx="829073" cy="246221"/>
          </a:xfrm>
          <a:prstGeom prst="rect">
            <a:avLst/>
          </a:prstGeom>
          <a:solidFill>
            <a:schemeClr val="accent4">
              <a:lumMod val="40000"/>
              <a:lumOff val="60000"/>
            </a:schemeClr>
          </a:solidFill>
        </p:spPr>
        <p:txBody>
          <a:bodyPr wrap="none" rtlCol="0">
            <a:spAutoFit/>
          </a:bodyPr>
          <a:lstStyle/>
          <a:p>
            <a:r>
              <a:rPr lang="en-US" altLang="ko-KR" sz="1000" b="1" dirty="0"/>
              <a:t>Order food</a:t>
            </a:r>
            <a:endParaRPr lang="ko-KR" altLang="en-US" sz="1000" b="1" dirty="0"/>
          </a:p>
        </p:txBody>
      </p:sp>
      <p:sp>
        <p:nvSpPr>
          <p:cNvPr id="35" name="모서리가 둥근 직사각형 34"/>
          <p:cNvSpPr/>
          <p:nvPr/>
        </p:nvSpPr>
        <p:spPr>
          <a:xfrm>
            <a:off x="5542923" y="4568040"/>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dirty="0"/>
              <a:t>3.0</a:t>
            </a:r>
          </a:p>
          <a:p>
            <a:pPr algn="ctr"/>
            <a:r>
              <a:rPr lang="en-US" altLang="ko-KR" sz="1200" b="1" dirty="0"/>
              <a:t>Renewal</a:t>
            </a:r>
          </a:p>
          <a:p>
            <a:pPr algn="ctr"/>
            <a:r>
              <a:rPr lang="en-US" altLang="ko-KR" sz="1200" b="1" dirty="0"/>
              <a:t>Stock file</a:t>
            </a:r>
            <a:endParaRPr lang="ko-KR" altLang="en-US" sz="1200" b="1" dirty="0"/>
          </a:p>
        </p:txBody>
      </p:sp>
      <p:sp>
        <p:nvSpPr>
          <p:cNvPr id="36" name="모서리가 둥근 직사각형 35"/>
          <p:cNvSpPr/>
          <p:nvPr/>
        </p:nvSpPr>
        <p:spPr>
          <a:xfrm>
            <a:off x="4196915" y="5455274"/>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a:t>4.0</a:t>
            </a:r>
          </a:p>
          <a:p>
            <a:pPr algn="ctr"/>
            <a:r>
              <a:rPr lang="en-US" altLang="ko-KR" sz="1100" b="1" dirty="0"/>
              <a:t>Create</a:t>
            </a:r>
          </a:p>
          <a:p>
            <a:pPr algn="ctr"/>
            <a:r>
              <a:rPr lang="en-US" altLang="ko-KR" sz="1100" b="1" dirty="0"/>
              <a:t>Management Report</a:t>
            </a:r>
            <a:endParaRPr lang="ko-KR" altLang="en-US" sz="1100" b="1" dirty="0"/>
          </a:p>
        </p:txBody>
      </p:sp>
      <p:sp>
        <p:nvSpPr>
          <p:cNvPr id="37" name="모서리가 둥근 직사각형 36"/>
          <p:cNvSpPr/>
          <p:nvPr/>
        </p:nvSpPr>
        <p:spPr>
          <a:xfrm>
            <a:off x="2810762" y="4586812"/>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200" b="1" dirty="0"/>
              <a:t>2.0</a:t>
            </a:r>
          </a:p>
          <a:p>
            <a:pPr algn="ctr"/>
            <a:r>
              <a:rPr lang="en-US" altLang="ko-KR" sz="1200" b="1" dirty="0"/>
              <a:t>Renewal file of goods sold</a:t>
            </a:r>
          </a:p>
        </p:txBody>
      </p:sp>
      <p:cxnSp>
        <p:nvCxnSpPr>
          <p:cNvPr id="38" name="꺾인 연결선 37"/>
          <p:cNvCxnSpPr>
            <a:endCxn id="35" idx="3"/>
          </p:cNvCxnSpPr>
          <p:nvPr/>
        </p:nvCxnSpPr>
        <p:spPr>
          <a:xfrm>
            <a:off x="5313040" y="4331666"/>
            <a:ext cx="1382011" cy="704426"/>
          </a:xfrm>
          <a:prstGeom prst="bentConnector3">
            <a:avLst>
              <a:gd name="adj1" fmla="val 1098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꺾인 연결선 45"/>
          <p:cNvCxnSpPr>
            <a:stCxn id="8" idx="2"/>
            <a:endCxn id="37" idx="3"/>
          </p:cNvCxnSpPr>
          <p:nvPr/>
        </p:nvCxnSpPr>
        <p:spPr>
          <a:xfrm rot="5400000">
            <a:off x="4143949" y="4461837"/>
            <a:ext cx="411968" cy="774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꺾인 연결선 48"/>
          <p:cNvCxnSpPr>
            <a:stCxn id="37" idx="2"/>
            <a:endCxn id="36" idx="1"/>
          </p:cNvCxnSpPr>
          <p:nvPr/>
        </p:nvCxnSpPr>
        <p:spPr>
          <a:xfrm rot="16200000" flipH="1">
            <a:off x="3591665" y="5318076"/>
            <a:ext cx="400410" cy="810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35" idx="2"/>
            <a:endCxn id="36" idx="3"/>
          </p:cNvCxnSpPr>
          <p:nvPr/>
        </p:nvCxnSpPr>
        <p:spPr>
          <a:xfrm rot="5400000">
            <a:off x="5524424" y="5328763"/>
            <a:ext cx="419182" cy="76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5349043" y="6165304"/>
            <a:ext cx="15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19323" y="4211606"/>
            <a:ext cx="816249" cy="246221"/>
          </a:xfrm>
          <a:prstGeom prst="rect">
            <a:avLst/>
          </a:prstGeom>
          <a:solidFill>
            <a:schemeClr val="accent4">
              <a:lumMod val="40000"/>
              <a:lumOff val="60000"/>
            </a:schemeClr>
          </a:solidFill>
        </p:spPr>
        <p:txBody>
          <a:bodyPr wrap="none" rtlCol="0">
            <a:spAutoFit/>
          </a:bodyPr>
          <a:lstStyle/>
          <a:p>
            <a:r>
              <a:rPr lang="en-US" altLang="ko-KR" sz="1000" b="1" dirty="0"/>
              <a:t>Stock data</a:t>
            </a:r>
            <a:endParaRPr lang="ko-KR" altLang="en-US" sz="1000" b="1" dirty="0"/>
          </a:p>
        </p:txBody>
      </p:sp>
      <p:sp>
        <p:nvSpPr>
          <p:cNvPr id="63" name="TextBox 62"/>
          <p:cNvSpPr txBox="1"/>
          <p:nvPr/>
        </p:nvSpPr>
        <p:spPr>
          <a:xfrm>
            <a:off x="4212970" y="4931562"/>
            <a:ext cx="1324402" cy="246221"/>
          </a:xfrm>
          <a:prstGeom prst="rect">
            <a:avLst/>
          </a:prstGeom>
          <a:solidFill>
            <a:schemeClr val="accent4">
              <a:lumMod val="40000"/>
              <a:lumOff val="60000"/>
            </a:schemeClr>
          </a:solidFill>
        </p:spPr>
        <p:txBody>
          <a:bodyPr wrap="none" rtlCol="0">
            <a:spAutoFit/>
          </a:bodyPr>
          <a:lstStyle/>
          <a:p>
            <a:r>
              <a:rPr lang="en-US" altLang="ko-KR" sz="1000" b="1" dirty="0"/>
              <a:t>Data of goods sold</a:t>
            </a:r>
            <a:endParaRPr lang="ko-KR" altLang="en-US" sz="1000" b="1" dirty="0"/>
          </a:p>
        </p:txBody>
      </p:sp>
      <p:sp>
        <p:nvSpPr>
          <p:cNvPr id="64" name="TextBox 63"/>
          <p:cNvSpPr txBox="1"/>
          <p:nvPr/>
        </p:nvSpPr>
        <p:spPr>
          <a:xfrm>
            <a:off x="3095092" y="5733256"/>
            <a:ext cx="848309" cy="400110"/>
          </a:xfrm>
          <a:prstGeom prst="rect">
            <a:avLst/>
          </a:prstGeom>
          <a:solidFill>
            <a:schemeClr val="accent4">
              <a:lumMod val="40000"/>
              <a:lumOff val="60000"/>
            </a:schemeClr>
          </a:solidFill>
        </p:spPr>
        <p:txBody>
          <a:bodyPr wrap="none" rtlCol="0">
            <a:spAutoFit/>
          </a:bodyPr>
          <a:lstStyle/>
          <a:p>
            <a:pPr algn="ctr"/>
            <a:r>
              <a:rPr lang="en-US" altLang="ko-KR" sz="1000" b="1" dirty="0"/>
              <a:t>quantity of</a:t>
            </a:r>
          </a:p>
          <a:p>
            <a:pPr algn="ctr"/>
            <a:r>
              <a:rPr lang="en-US" altLang="ko-KR" sz="1000" b="1" dirty="0"/>
              <a:t>goods sold</a:t>
            </a:r>
            <a:endParaRPr lang="ko-KR" altLang="en-US" sz="1000" b="1" dirty="0"/>
          </a:p>
        </p:txBody>
      </p:sp>
      <p:sp>
        <p:nvSpPr>
          <p:cNvPr id="65" name="TextBox 64"/>
          <p:cNvSpPr txBox="1"/>
          <p:nvPr/>
        </p:nvSpPr>
        <p:spPr>
          <a:xfrm>
            <a:off x="5727698" y="5667506"/>
            <a:ext cx="740908" cy="400110"/>
          </a:xfrm>
          <a:prstGeom prst="rect">
            <a:avLst/>
          </a:prstGeom>
          <a:solidFill>
            <a:schemeClr val="accent4">
              <a:lumMod val="40000"/>
              <a:lumOff val="60000"/>
            </a:schemeClr>
          </a:solidFill>
        </p:spPr>
        <p:txBody>
          <a:bodyPr wrap="none" rtlCol="0">
            <a:spAutoFit/>
          </a:bodyPr>
          <a:lstStyle/>
          <a:p>
            <a:pPr algn="ctr"/>
            <a:r>
              <a:rPr lang="en-US" altLang="ko-KR" sz="1000" b="1" dirty="0"/>
              <a:t>Stock</a:t>
            </a:r>
          </a:p>
          <a:p>
            <a:pPr algn="ctr"/>
            <a:r>
              <a:rPr lang="en-US" altLang="ko-KR" sz="1000" b="1" dirty="0"/>
              <a:t>reduction</a:t>
            </a:r>
            <a:endParaRPr lang="ko-KR" altLang="en-US" sz="1000" b="1" dirty="0"/>
          </a:p>
        </p:txBody>
      </p:sp>
      <p:sp>
        <p:nvSpPr>
          <p:cNvPr id="66" name="TextBox 65"/>
          <p:cNvSpPr txBox="1"/>
          <p:nvPr/>
        </p:nvSpPr>
        <p:spPr>
          <a:xfrm>
            <a:off x="5634366" y="6042551"/>
            <a:ext cx="946093" cy="400110"/>
          </a:xfrm>
          <a:prstGeom prst="rect">
            <a:avLst/>
          </a:prstGeom>
          <a:solidFill>
            <a:schemeClr val="accent4">
              <a:lumMod val="40000"/>
              <a:lumOff val="60000"/>
            </a:schemeClr>
          </a:solidFill>
        </p:spPr>
        <p:txBody>
          <a:bodyPr wrap="none" rtlCol="0">
            <a:spAutoFit/>
          </a:bodyPr>
          <a:lstStyle/>
          <a:p>
            <a:pPr algn="ctr"/>
            <a:r>
              <a:rPr lang="en-US" altLang="ko-KR" sz="1000" b="1" dirty="0"/>
              <a:t>Management</a:t>
            </a:r>
          </a:p>
          <a:p>
            <a:pPr algn="ctr"/>
            <a:r>
              <a:rPr lang="en-US" altLang="ko-KR" sz="1000" b="1" dirty="0"/>
              <a:t>Report</a:t>
            </a:r>
            <a:endParaRPr lang="ko-KR" altLang="en-US" sz="1000" b="1" dirty="0"/>
          </a:p>
        </p:txBody>
      </p:sp>
      <p:sp>
        <p:nvSpPr>
          <p:cNvPr id="31"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32" name="TextBox 31"/>
          <p:cNvSpPr txBox="1"/>
          <p:nvPr/>
        </p:nvSpPr>
        <p:spPr>
          <a:xfrm>
            <a:off x="4304928" y="705009"/>
            <a:ext cx="2119491" cy="400110"/>
          </a:xfrm>
          <a:prstGeom prst="rect">
            <a:avLst/>
          </a:prstGeom>
          <a:noFill/>
        </p:spPr>
        <p:txBody>
          <a:bodyPr wrap="none" rtlCol="0">
            <a:spAutoFit/>
          </a:bodyPr>
          <a:lstStyle/>
          <a:p>
            <a:r>
              <a:rPr lang="en-US" altLang="ko-KR" sz="2000" b="1" dirty="0">
                <a:solidFill>
                  <a:srgbClr val="FF0000"/>
                </a:solidFill>
                <a:latin typeface="+mn-ea"/>
                <a:ea typeface="+mn-ea"/>
              </a:rPr>
              <a:t>(Logical design)</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337088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텍스트 상자 2"/>
          <p:cNvSpPr txBox="1"/>
          <p:nvPr/>
        </p:nvSpPr>
        <p:spPr>
          <a:xfrm>
            <a:off x="488504" y="1340768"/>
            <a:ext cx="8568951" cy="2123658"/>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kumimoji="1" lang="en-US" altLang="ko-KR" sz="1600" b="1" dirty="0">
                <a:solidFill>
                  <a:srgbClr val="FF0000"/>
                </a:solidFill>
                <a:latin typeface="맑은 고딕" panose="020B0503020000020004" pitchFamily="50" charset="-127"/>
                <a:ea typeface="맑은 고딕" panose="020B0503020000020004" pitchFamily="50" charset="-127"/>
              </a:rPr>
              <a:t>(</a:t>
            </a:r>
            <a:r>
              <a:rPr kumimoji="1" lang="ko-KR" altLang="en-US" sz="1600" b="1" dirty="0">
                <a:solidFill>
                  <a:srgbClr val="FF0000"/>
                </a:solidFill>
                <a:latin typeface="맑은 고딕" panose="020B0503020000020004" pitchFamily="50" charset="-127"/>
                <a:ea typeface="맑은 고딕" panose="020B0503020000020004" pitchFamily="50" charset="-127"/>
              </a:rPr>
              <a:t>데이터 흐름도</a:t>
            </a:r>
            <a:r>
              <a:rPr lang="en-US" altLang="ko-KR" sz="1600" b="1" dirty="0">
                <a:solidFill>
                  <a:srgbClr val="FF0000"/>
                </a:solidFill>
                <a:latin typeface="맑은 고딕" panose="020B0503020000020004" pitchFamily="50" charset="-127"/>
                <a:ea typeface="맑은 고딕" panose="020B0503020000020004" pitchFamily="50" charset="-127"/>
              </a:rPr>
              <a:t> :</a:t>
            </a:r>
            <a:r>
              <a:rPr kumimoji="1" lang="ko-KR" altLang="en-US" sz="1600" b="1" dirty="0">
                <a:solidFill>
                  <a:srgbClr val="FF0000"/>
                </a:solidFill>
                <a:latin typeface="맑은 고딕" panose="020B0503020000020004" pitchFamily="50" charset="-127"/>
                <a:ea typeface="맑은 고딕" panose="020B0503020000020004" pitchFamily="50" charset="-127"/>
              </a:rPr>
              <a:t>서비스 모델</a:t>
            </a:r>
            <a:r>
              <a:rPr kumimoji="1" lang="en-US" altLang="ko-KR" sz="1600" b="1" dirty="0">
                <a:solidFill>
                  <a:srgbClr val="FF0000"/>
                </a:solidFill>
                <a:latin typeface="맑은 고딕" panose="020B0503020000020004" pitchFamily="50" charset="-127"/>
                <a:ea typeface="맑은 고딕" panose="020B0503020000020004" pitchFamily="50" charset="-127"/>
              </a:rPr>
              <a:t>)</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두번째로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상황도에 나타난 시스템을 각 기능에 맞는 프로세스로 구조화하고 모델링하여 데이터 흐름도</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서비스 모델</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를 작성하게 됨</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상황도에서 표현한 하나의 시스템을 세부적이고 중복되지 않는 기능을 가지는 여러 개의 프로세스로 분해</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이해당사자와 각 프로세스들의 관계를 설계하고 관계에서 발생하는 데이터의 흐름을 표현</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이해당사자가 시스템을 사용</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이용할 시의 서비스 흐름을 이해할 수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직사각형 4"/>
          <p:cNvSpPr/>
          <p:nvPr/>
        </p:nvSpPr>
        <p:spPr>
          <a:xfrm>
            <a:off x="1496616" y="363497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a:t>고객</a:t>
            </a:r>
          </a:p>
        </p:txBody>
      </p:sp>
      <p:sp>
        <p:nvSpPr>
          <p:cNvPr id="6" name="직사각형 5"/>
          <p:cNvSpPr/>
          <p:nvPr/>
        </p:nvSpPr>
        <p:spPr>
          <a:xfrm>
            <a:off x="6897216" y="3634974"/>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dirty="0"/>
              <a:t>주방</a:t>
            </a:r>
          </a:p>
        </p:txBody>
      </p:sp>
      <p:sp>
        <p:nvSpPr>
          <p:cNvPr id="7" name="직사각형 6"/>
          <p:cNvSpPr/>
          <p:nvPr/>
        </p:nvSpPr>
        <p:spPr>
          <a:xfrm>
            <a:off x="6897216" y="5651198"/>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400" b="1" dirty="0"/>
              <a:t>레스토랑</a:t>
            </a:r>
            <a:endParaRPr lang="en-US" altLang="ko-KR" sz="1400" b="1" dirty="0"/>
          </a:p>
          <a:p>
            <a:pPr algn="ctr"/>
            <a:r>
              <a:rPr lang="ko-KR" altLang="en-US" sz="1400" b="1" dirty="0"/>
              <a:t>관리자</a:t>
            </a:r>
          </a:p>
        </p:txBody>
      </p:sp>
      <p:sp>
        <p:nvSpPr>
          <p:cNvPr id="8" name="모서리가 둥근 직사각형 7"/>
          <p:cNvSpPr/>
          <p:nvPr/>
        </p:nvSpPr>
        <p:spPr>
          <a:xfrm>
            <a:off x="4160912" y="3912766"/>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1.0</a:t>
            </a:r>
          </a:p>
          <a:p>
            <a:pPr algn="ctr"/>
            <a:r>
              <a:rPr lang="ko-KR" altLang="en-US" sz="1200" b="1" dirty="0"/>
              <a:t>고객 음식</a:t>
            </a:r>
            <a:endParaRPr lang="en-US" altLang="ko-KR" sz="1200" b="1" dirty="0"/>
          </a:p>
          <a:p>
            <a:pPr algn="ctr"/>
            <a:r>
              <a:rPr lang="ko-KR" altLang="en-US" sz="1200" b="1" dirty="0"/>
              <a:t>주문 수령 및 변환</a:t>
            </a:r>
          </a:p>
        </p:txBody>
      </p:sp>
      <p:cxnSp>
        <p:nvCxnSpPr>
          <p:cNvPr id="12" name="꺾인 연결선 11"/>
          <p:cNvCxnSpPr>
            <a:stCxn id="8" idx="1"/>
            <a:endCxn id="5" idx="3"/>
          </p:cNvCxnSpPr>
          <p:nvPr/>
        </p:nvCxnSpPr>
        <p:spPr>
          <a:xfrm rot="10800000">
            <a:off x="2648744" y="4103026"/>
            <a:ext cx="1512168" cy="277792"/>
          </a:xfrm>
          <a:prstGeom prst="bentConnector3">
            <a:avLst>
              <a:gd name="adj1" fmla="val 29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꺾인 연결선 18"/>
          <p:cNvCxnSpPr/>
          <p:nvPr/>
        </p:nvCxnSpPr>
        <p:spPr>
          <a:xfrm>
            <a:off x="2648744" y="4241922"/>
            <a:ext cx="1512168" cy="243013"/>
          </a:xfrm>
          <a:prstGeom prst="bentConnector3">
            <a:avLst>
              <a:gd name="adj1" fmla="val 63589"/>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36776" y="3949428"/>
            <a:ext cx="564578" cy="246221"/>
          </a:xfrm>
          <a:prstGeom prst="rect">
            <a:avLst/>
          </a:prstGeom>
          <a:solidFill>
            <a:schemeClr val="accent4">
              <a:lumMod val="40000"/>
              <a:lumOff val="60000"/>
            </a:schemeClr>
          </a:solidFill>
        </p:spPr>
        <p:txBody>
          <a:bodyPr wrap="none" rtlCol="0">
            <a:spAutoFit/>
          </a:bodyPr>
          <a:lstStyle/>
          <a:p>
            <a:r>
              <a:rPr lang="ko-KR" altLang="en-US" sz="1000" b="1" dirty="0"/>
              <a:t>영수증</a:t>
            </a:r>
          </a:p>
        </p:txBody>
      </p:sp>
      <p:sp>
        <p:nvSpPr>
          <p:cNvPr id="27" name="TextBox 26"/>
          <p:cNvSpPr txBox="1"/>
          <p:nvPr/>
        </p:nvSpPr>
        <p:spPr>
          <a:xfrm>
            <a:off x="2779947" y="4139030"/>
            <a:ext cx="732893" cy="246221"/>
          </a:xfrm>
          <a:prstGeom prst="rect">
            <a:avLst/>
          </a:prstGeom>
          <a:solidFill>
            <a:schemeClr val="accent4">
              <a:lumMod val="40000"/>
              <a:lumOff val="60000"/>
            </a:schemeClr>
          </a:solidFill>
        </p:spPr>
        <p:txBody>
          <a:bodyPr wrap="none" rtlCol="0">
            <a:spAutoFit/>
          </a:bodyPr>
          <a:lstStyle/>
          <a:p>
            <a:r>
              <a:rPr lang="ko-KR" altLang="en-US" sz="1000" b="1" dirty="0"/>
              <a:t>고객 주문</a:t>
            </a:r>
          </a:p>
        </p:txBody>
      </p:sp>
      <p:cxnSp>
        <p:nvCxnSpPr>
          <p:cNvPr id="30" name="꺾인 연결선 29"/>
          <p:cNvCxnSpPr>
            <a:stCxn id="8" idx="3"/>
            <a:endCxn id="6" idx="1"/>
          </p:cNvCxnSpPr>
          <p:nvPr/>
        </p:nvCxnSpPr>
        <p:spPr>
          <a:xfrm flipV="1">
            <a:off x="5313040" y="4103026"/>
            <a:ext cx="1584176" cy="277792"/>
          </a:xfrm>
          <a:prstGeom prst="bentConnector3">
            <a:avLst>
              <a:gd name="adj1" fmla="val 3119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30200" y="3946204"/>
            <a:ext cx="732893" cy="246221"/>
          </a:xfrm>
          <a:prstGeom prst="rect">
            <a:avLst/>
          </a:prstGeom>
          <a:solidFill>
            <a:schemeClr val="accent4">
              <a:lumMod val="40000"/>
              <a:lumOff val="60000"/>
            </a:schemeClr>
          </a:solidFill>
        </p:spPr>
        <p:txBody>
          <a:bodyPr wrap="none" rtlCol="0">
            <a:spAutoFit/>
          </a:bodyPr>
          <a:lstStyle/>
          <a:p>
            <a:r>
              <a:rPr lang="ko-KR" altLang="en-US" sz="1000" b="1" dirty="0"/>
              <a:t>음식 주문</a:t>
            </a:r>
          </a:p>
        </p:txBody>
      </p:sp>
      <p:sp>
        <p:nvSpPr>
          <p:cNvPr id="35" name="모서리가 둥근 직사각형 34"/>
          <p:cNvSpPr/>
          <p:nvPr/>
        </p:nvSpPr>
        <p:spPr>
          <a:xfrm>
            <a:off x="5542923" y="4774014"/>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3.0</a:t>
            </a:r>
          </a:p>
          <a:p>
            <a:pPr algn="ctr"/>
            <a:r>
              <a:rPr lang="ko-KR" altLang="en-US" sz="1200" b="1" dirty="0"/>
              <a:t>재고 파일</a:t>
            </a:r>
            <a:endParaRPr lang="en-US" altLang="ko-KR" sz="1200" b="1" dirty="0"/>
          </a:p>
          <a:p>
            <a:pPr algn="ctr"/>
            <a:r>
              <a:rPr lang="ko-KR" altLang="en-US" sz="1200" b="1" dirty="0"/>
              <a:t>갱신</a:t>
            </a:r>
          </a:p>
        </p:txBody>
      </p:sp>
      <p:sp>
        <p:nvSpPr>
          <p:cNvPr id="36" name="모서리가 둥근 직사각형 35"/>
          <p:cNvSpPr/>
          <p:nvPr/>
        </p:nvSpPr>
        <p:spPr>
          <a:xfrm>
            <a:off x="4196915" y="566124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4.0</a:t>
            </a:r>
          </a:p>
          <a:p>
            <a:pPr algn="ctr"/>
            <a:r>
              <a:rPr lang="ko-KR" altLang="en-US" sz="1200" b="1" dirty="0"/>
              <a:t>관리 리포트 생성</a:t>
            </a:r>
          </a:p>
        </p:txBody>
      </p:sp>
      <p:sp>
        <p:nvSpPr>
          <p:cNvPr id="37" name="모서리가 둥근 직사각형 36"/>
          <p:cNvSpPr/>
          <p:nvPr/>
        </p:nvSpPr>
        <p:spPr>
          <a:xfrm>
            <a:off x="2810762" y="4792786"/>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2.0</a:t>
            </a:r>
          </a:p>
          <a:p>
            <a:pPr algn="ctr"/>
            <a:r>
              <a:rPr lang="ko-KR" altLang="en-US" sz="1200" b="1" dirty="0"/>
              <a:t>판매 상품</a:t>
            </a:r>
            <a:endParaRPr lang="en-US" altLang="ko-KR" sz="1200" b="1" dirty="0"/>
          </a:p>
          <a:p>
            <a:pPr algn="ctr"/>
            <a:r>
              <a:rPr lang="ko-KR" altLang="en-US" sz="1200" b="1" dirty="0"/>
              <a:t>파일 갱신</a:t>
            </a:r>
            <a:endParaRPr lang="en-US" altLang="ko-KR" sz="1200" b="1" dirty="0"/>
          </a:p>
        </p:txBody>
      </p:sp>
      <p:cxnSp>
        <p:nvCxnSpPr>
          <p:cNvPr id="38" name="꺾인 연결선 37"/>
          <p:cNvCxnSpPr>
            <a:endCxn id="35" idx="3"/>
          </p:cNvCxnSpPr>
          <p:nvPr/>
        </p:nvCxnSpPr>
        <p:spPr>
          <a:xfrm>
            <a:off x="5313040" y="4537640"/>
            <a:ext cx="1382011" cy="704426"/>
          </a:xfrm>
          <a:prstGeom prst="bentConnector3">
            <a:avLst>
              <a:gd name="adj1" fmla="val 1098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꺾인 연결선 45"/>
          <p:cNvCxnSpPr>
            <a:stCxn id="8" idx="2"/>
            <a:endCxn id="37" idx="3"/>
          </p:cNvCxnSpPr>
          <p:nvPr/>
        </p:nvCxnSpPr>
        <p:spPr>
          <a:xfrm rot="5400000">
            <a:off x="4143949" y="4667811"/>
            <a:ext cx="411968" cy="774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꺾인 연결선 48"/>
          <p:cNvCxnSpPr>
            <a:stCxn id="37" idx="2"/>
            <a:endCxn id="36" idx="1"/>
          </p:cNvCxnSpPr>
          <p:nvPr/>
        </p:nvCxnSpPr>
        <p:spPr>
          <a:xfrm rot="16200000" flipH="1">
            <a:off x="3591665" y="5524050"/>
            <a:ext cx="400410" cy="810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35" idx="2"/>
            <a:endCxn id="36" idx="3"/>
          </p:cNvCxnSpPr>
          <p:nvPr/>
        </p:nvCxnSpPr>
        <p:spPr>
          <a:xfrm rot="5400000">
            <a:off x="5524424" y="5534737"/>
            <a:ext cx="419182" cy="76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5349043" y="6371278"/>
            <a:ext cx="15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19323" y="4417580"/>
            <a:ext cx="859531" cy="246221"/>
          </a:xfrm>
          <a:prstGeom prst="rect">
            <a:avLst/>
          </a:prstGeom>
          <a:solidFill>
            <a:schemeClr val="accent4">
              <a:lumMod val="40000"/>
              <a:lumOff val="60000"/>
            </a:schemeClr>
          </a:solidFill>
        </p:spPr>
        <p:txBody>
          <a:bodyPr wrap="none" rtlCol="0">
            <a:spAutoFit/>
          </a:bodyPr>
          <a:lstStyle/>
          <a:p>
            <a:r>
              <a:rPr lang="ko-KR" altLang="en-US" sz="1000" b="1" dirty="0"/>
              <a:t>재고 데이터</a:t>
            </a:r>
          </a:p>
        </p:txBody>
      </p:sp>
      <p:sp>
        <p:nvSpPr>
          <p:cNvPr id="63" name="TextBox 62"/>
          <p:cNvSpPr txBox="1"/>
          <p:nvPr/>
        </p:nvSpPr>
        <p:spPr>
          <a:xfrm>
            <a:off x="4212970" y="5137536"/>
            <a:ext cx="1154483" cy="246221"/>
          </a:xfrm>
          <a:prstGeom prst="rect">
            <a:avLst/>
          </a:prstGeom>
          <a:solidFill>
            <a:schemeClr val="accent4">
              <a:lumMod val="40000"/>
              <a:lumOff val="60000"/>
            </a:schemeClr>
          </a:solidFill>
        </p:spPr>
        <p:txBody>
          <a:bodyPr wrap="none" rtlCol="0">
            <a:spAutoFit/>
          </a:bodyPr>
          <a:lstStyle/>
          <a:p>
            <a:r>
              <a:rPr lang="ko-KR" altLang="en-US" sz="1000" b="1" dirty="0"/>
              <a:t>판매 상품 데이터</a:t>
            </a:r>
          </a:p>
        </p:txBody>
      </p:sp>
      <p:sp>
        <p:nvSpPr>
          <p:cNvPr id="64" name="TextBox 63"/>
          <p:cNvSpPr txBox="1"/>
          <p:nvPr/>
        </p:nvSpPr>
        <p:spPr>
          <a:xfrm>
            <a:off x="3152800" y="5939230"/>
            <a:ext cx="732893" cy="400110"/>
          </a:xfrm>
          <a:prstGeom prst="rect">
            <a:avLst/>
          </a:prstGeom>
          <a:solidFill>
            <a:schemeClr val="accent4">
              <a:lumMod val="40000"/>
              <a:lumOff val="60000"/>
            </a:schemeClr>
          </a:solidFill>
        </p:spPr>
        <p:txBody>
          <a:bodyPr wrap="none" rtlCol="0">
            <a:spAutoFit/>
          </a:bodyPr>
          <a:lstStyle/>
          <a:p>
            <a:pPr algn="ctr"/>
            <a:r>
              <a:rPr lang="ko-KR" altLang="en-US" sz="1000" b="1" dirty="0"/>
              <a:t>당일 판매</a:t>
            </a:r>
            <a:endParaRPr lang="en-US" altLang="ko-KR" sz="1000" b="1" dirty="0"/>
          </a:p>
          <a:p>
            <a:pPr algn="ctr"/>
            <a:r>
              <a:rPr lang="ko-KR" altLang="en-US" sz="1000" b="1" dirty="0" err="1"/>
              <a:t>상품량</a:t>
            </a:r>
            <a:endParaRPr lang="ko-KR" altLang="en-US" sz="1000" b="1" dirty="0"/>
          </a:p>
        </p:txBody>
      </p:sp>
      <p:sp>
        <p:nvSpPr>
          <p:cNvPr id="65" name="TextBox 64"/>
          <p:cNvSpPr txBox="1"/>
          <p:nvPr/>
        </p:nvSpPr>
        <p:spPr>
          <a:xfrm>
            <a:off x="5731703" y="5873480"/>
            <a:ext cx="732893" cy="400110"/>
          </a:xfrm>
          <a:prstGeom prst="rect">
            <a:avLst/>
          </a:prstGeom>
          <a:solidFill>
            <a:schemeClr val="accent4">
              <a:lumMod val="40000"/>
              <a:lumOff val="60000"/>
            </a:schemeClr>
          </a:solidFill>
        </p:spPr>
        <p:txBody>
          <a:bodyPr wrap="none" rtlCol="0">
            <a:spAutoFit/>
          </a:bodyPr>
          <a:lstStyle/>
          <a:p>
            <a:pPr algn="ctr"/>
            <a:r>
              <a:rPr lang="ko-KR" altLang="en-US" sz="1000" b="1" dirty="0"/>
              <a:t>당일 재고</a:t>
            </a:r>
            <a:endParaRPr lang="en-US" altLang="ko-KR" sz="1000" b="1" dirty="0"/>
          </a:p>
          <a:p>
            <a:pPr algn="ctr"/>
            <a:r>
              <a:rPr lang="ko-KR" altLang="en-US" sz="1000" b="1" dirty="0"/>
              <a:t>감소량</a:t>
            </a:r>
          </a:p>
        </p:txBody>
      </p:sp>
      <p:sp>
        <p:nvSpPr>
          <p:cNvPr id="66" name="TextBox 65"/>
          <p:cNvSpPr txBox="1"/>
          <p:nvPr/>
        </p:nvSpPr>
        <p:spPr>
          <a:xfrm>
            <a:off x="5677645" y="6248525"/>
            <a:ext cx="859531" cy="246221"/>
          </a:xfrm>
          <a:prstGeom prst="rect">
            <a:avLst/>
          </a:prstGeom>
          <a:solidFill>
            <a:schemeClr val="accent4">
              <a:lumMod val="40000"/>
              <a:lumOff val="60000"/>
            </a:schemeClr>
          </a:solidFill>
        </p:spPr>
        <p:txBody>
          <a:bodyPr wrap="none" rtlCol="0">
            <a:spAutoFit/>
          </a:bodyPr>
          <a:lstStyle/>
          <a:p>
            <a:pPr algn="ctr"/>
            <a:r>
              <a:rPr lang="ko-KR" altLang="en-US" sz="1000" b="1" dirty="0"/>
              <a:t>관리 리포트</a:t>
            </a:r>
          </a:p>
        </p:txBody>
      </p:sp>
      <p:sp>
        <p:nvSpPr>
          <p:cNvPr id="2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29" name="TextBox 28"/>
          <p:cNvSpPr txBox="1"/>
          <p:nvPr/>
        </p:nvSpPr>
        <p:spPr>
          <a:xfrm>
            <a:off x="3344613" y="705009"/>
            <a:ext cx="1739579" cy="400110"/>
          </a:xfrm>
          <a:prstGeom prst="rect">
            <a:avLst/>
          </a:prstGeom>
          <a:noFill/>
        </p:spPr>
        <p:txBody>
          <a:bodyPr wrap="none" rtlCol="0">
            <a:spAutoFit/>
          </a:bodyPr>
          <a:lstStyle/>
          <a:p>
            <a:r>
              <a:rPr lang="en-US" altLang="ko-KR" sz="2000" b="1" dirty="0">
                <a:solidFill>
                  <a:srgbClr val="FF0000"/>
                </a:solidFill>
                <a:latin typeface="+mn-ea"/>
                <a:ea typeface="+mn-ea"/>
              </a:rPr>
              <a:t>(</a:t>
            </a:r>
            <a:r>
              <a:rPr lang="ko-KR" altLang="en-US" sz="2000" b="1" dirty="0">
                <a:solidFill>
                  <a:srgbClr val="FF0000"/>
                </a:solidFill>
                <a:latin typeface="+mn-ea"/>
                <a:ea typeface="+mn-ea"/>
              </a:rPr>
              <a:t>논리적 설계</a:t>
            </a:r>
            <a:r>
              <a:rPr lang="en-US" altLang="ko-KR" sz="2000" b="1" dirty="0">
                <a:solidFill>
                  <a:srgbClr val="FF0000"/>
                </a:solidFill>
                <a:latin typeface="+mn-ea"/>
                <a:ea typeface="+mn-ea"/>
              </a:rPr>
              <a:t>)</a:t>
            </a:r>
            <a:endParaRPr lang="ko-KR" altLang="en-US" sz="2000" b="1" dirty="0">
              <a:solidFill>
                <a:srgbClr val="FF0000"/>
              </a:solidFill>
              <a:latin typeface="+mn-ea"/>
              <a:ea typeface="+mn-ea"/>
            </a:endParaRPr>
          </a:p>
        </p:txBody>
      </p:sp>
    </p:spTree>
    <p:extLst>
      <p:ext uri="{BB962C8B-B14F-4D97-AF65-F5344CB8AC3E}">
        <p14:creationId xmlns:p14="http://schemas.microsoft.com/office/powerpoint/2010/main" val="249209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2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Analysis</a:t>
            </a:r>
            <a:r>
              <a:rPr kumimoji="0" lang="ko-KR" altLang="en-US" sz="4000" b="1" u="sng" dirty="0">
                <a:solidFill>
                  <a:srgbClr val="0000FF"/>
                </a:solidFill>
                <a:latin typeface="Arial" charset="0"/>
                <a:ea typeface="HY견고딕" pitchFamily="18" charset="-127"/>
                <a:cs typeface="Arial" charset="0"/>
              </a:rPr>
              <a:t> </a:t>
            </a:r>
            <a:r>
              <a:rPr kumimoji="0" lang="en-US" altLang="ko-KR" sz="2000" u="sng" dirty="0">
                <a:solidFill>
                  <a:srgbClr val="0000FF"/>
                </a:solidFill>
                <a:latin typeface="Arial" charset="0"/>
                <a:ea typeface="HY견고딕" pitchFamily="18" charset="-127"/>
                <a:cs typeface="Arial" charset="0"/>
              </a:rPr>
              <a:t>(1/3)</a:t>
            </a:r>
            <a:endParaRPr kumimoji="0" lang="en-US" altLang="ko-KR" sz="4000" u="sng" dirty="0">
              <a:solidFill>
                <a:srgbClr val="0000FF"/>
              </a:solidFill>
              <a:latin typeface="Arial" charset="0"/>
              <a:ea typeface="HY견고딕" pitchFamily="18" charset="-127"/>
              <a:cs typeface="Arial" charset="0"/>
            </a:endParaRPr>
          </a:p>
        </p:txBody>
      </p:sp>
      <p:sp>
        <p:nvSpPr>
          <p:cNvPr id="6" name="텍스트 상자 2"/>
          <p:cNvSpPr txBox="1"/>
          <p:nvPr/>
        </p:nvSpPr>
        <p:spPr>
          <a:xfrm>
            <a:off x="437044" y="1196752"/>
            <a:ext cx="8928992" cy="3831818"/>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During the analysis phase of the platform development, the requirements are investigated to define and establish the requirements for the platform.</a:t>
            </a:r>
            <a:endParaRPr kumimoji="1" lang="en-US" altLang="ko-KR" sz="1400" b="1" dirty="0">
              <a:latin typeface="맑은 고딕" panose="020B0503020000020004" pitchFamily="50" charset="-127"/>
              <a:ea typeface="맑은 고딕" panose="020B0503020000020004" pitchFamily="50" charset="-127"/>
            </a:endParaRP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Investigate platform requirements</a:t>
            </a:r>
            <a:endParaRPr kumimoji="1" lang="en-US" altLang="ko-KR" sz="1400" b="1" dirty="0">
              <a:solidFill>
                <a:srgbClr val="0000FF"/>
              </a:solidFill>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As a step to collect and analyze all the information needed to develop the platform, write down the platform objectives, information needed to carry out the platform, data, policies and guidelines that describe the nature of the business &amp; market environment.</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Identify what users want to gain from the platform and what similar products they have and what policies they have.</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Platform requirements are largely divided into functional and non-functional requirements. </a:t>
            </a:r>
            <a:r>
              <a:rPr lang="en-US" altLang="ko-KR" sz="1200" b="1" dirty="0">
                <a:solidFill>
                  <a:srgbClr val="FF0000"/>
                </a:solidFill>
                <a:latin typeface="맑은 고딕" panose="020B0503020000020004" pitchFamily="50" charset="-127"/>
                <a:ea typeface="맑은 고딕" panose="020B0503020000020004" pitchFamily="50" charset="-127"/>
              </a:rPr>
              <a:t>Functional requirements</a:t>
            </a:r>
            <a:r>
              <a:rPr lang="en-US" altLang="ko-KR" sz="1200" b="1" dirty="0">
                <a:latin typeface="맑은 고딕" panose="020B0503020000020004" pitchFamily="50" charset="-127"/>
                <a:ea typeface="맑은 고딕" panose="020B0503020000020004" pitchFamily="50" charset="-127"/>
              </a:rPr>
              <a:t> are system functional elements such as navigation, iris recognition, MP3 etc. </a:t>
            </a:r>
            <a:r>
              <a:rPr lang="en-US" altLang="ko-KR" sz="1200" b="1" dirty="0">
                <a:solidFill>
                  <a:srgbClr val="FF0000"/>
                </a:solidFill>
                <a:latin typeface="맑은 고딕" panose="020B0503020000020004" pitchFamily="50" charset="-127"/>
                <a:ea typeface="맑은 고딕" panose="020B0503020000020004" pitchFamily="50" charset="-127"/>
              </a:rPr>
              <a:t>Non-functional requirements </a:t>
            </a:r>
            <a:r>
              <a:rPr lang="en-US" altLang="ko-KR" sz="1200" b="1" dirty="0">
                <a:latin typeface="맑은 고딕" panose="020B0503020000020004" pitchFamily="50" charset="-127"/>
                <a:ea typeface="맑은 고딕" panose="020B0503020000020004" pitchFamily="50" charset="-127"/>
              </a:rPr>
              <a:t>refer to environmental factors required for the platform in addition to system functions such as operating environment, scalability, stability and etc.</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There are three traditional methods of investigation to define requirements</a:t>
            </a:r>
            <a:endParaRPr kumimoji="1" lang="en-US" altLang="ko-KR" sz="1200" b="1" dirty="0">
              <a:latin typeface="맑은 고딕" panose="020B0503020000020004" pitchFamily="50" charset="-127"/>
              <a:ea typeface="맑은 고딕" panose="020B0503020000020004" pitchFamily="50" charset="-127"/>
            </a:endParaRPr>
          </a:p>
        </p:txBody>
      </p:sp>
      <p:graphicFrame>
        <p:nvGraphicFramePr>
          <p:cNvPr id="9" name="표 8"/>
          <p:cNvGraphicFramePr>
            <a:graphicFrameLocks noGrp="1"/>
          </p:cNvGraphicFramePr>
          <p:nvPr>
            <p:extLst>
              <p:ext uri="{D42A27DB-BD31-4B8C-83A1-F6EECF244321}">
                <p14:modId xmlns:p14="http://schemas.microsoft.com/office/powerpoint/2010/main" val="1342783109"/>
              </p:ext>
            </p:extLst>
          </p:nvPr>
        </p:nvGraphicFramePr>
        <p:xfrm>
          <a:off x="437044" y="5108191"/>
          <a:ext cx="8928993" cy="1393365"/>
        </p:xfrm>
        <a:graphic>
          <a:graphicData uri="http://schemas.openxmlformats.org/drawingml/2006/table">
            <a:tbl>
              <a:tblPr firstRow="1" bandRow="1">
                <a:tableStyleId>{9D7B26C5-4107-4FEC-AEDC-1716B250A1EF}</a:tableStyleId>
              </a:tblPr>
              <a:tblGrid>
                <a:gridCol w="2976331">
                  <a:extLst>
                    <a:ext uri="{9D8B030D-6E8A-4147-A177-3AD203B41FA5}">
                      <a16:colId xmlns:a16="http://schemas.microsoft.com/office/drawing/2014/main" val="1287017882"/>
                    </a:ext>
                  </a:extLst>
                </a:gridCol>
                <a:gridCol w="2976331">
                  <a:extLst>
                    <a:ext uri="{9D8B030D-6E8A-4147-A177-3AD203B41FA5}">
                      <a16:colId xmlns:a16="http://schemas.microsoft.com/office/drawing/2014/main" val="1113370743"/>
                    </a:ext>
                  </a:extLst>
                </a:gridCol>
                <a:gridCol w="2976331">
                  <a:extLst>
                    <a:ext uri="{9D8B030D-6E8A-4147-A177-3AD203B41FA5}">
                      <a16:colId xmlns:a16="http://schemas.microsoft.com/office/drawing/2014/main" val="1963111411"/>
                    </a:ext>
                  </a:extLst>
                </a:gridCol>
              </a:tblGrid>
              <a:tr h="279587">
                <a:tc>
                  <a:txBody>
                    <a:bodyPr/>
                    <a:lstStyle/>
                    <a:p>
                      <a:pPr algn="ctr" latinLnBrk="1"/>
                      <a:r>
                        <a:rPr lang="en-US" altLang="ko-KR" sz="1400" dirty="0"/>
                        <a:t>Personal</a:t>
                      </a:r>
                      <a:r>
                        <a:rPr lang="en-US" altLang="ko-KR" sz="1400" baseline="0" dirty="0"/>
                        <a:t> Interview</a:t>
                      </a:r>
                      <a:endParaRPr lang="ko-KR" altLang="en-US" sz="1400" dirty="0"/>
                    </a:p>
                  </a:txBody>
                  <a:tcPr anchor="ctr"/>
                </a:tc>
                <a:tc>
                  <a:txBody>
                    <a:bodyPr/>
                    <a:lstStyle/>
                    <a:p>
                      <a:pPr algn="ctr" latinLnBrk="1"/>
                      <a:r>
                        <a:rPr lang="en-US" altLang="ko-KR" sz="1400" dirty="0"/>
                        <a:t>Operator Observation</a:t>
                      </a:r>
                      <a:endParaRPr lang="ko-KR" altLang="en-US" sz="1400" dirty="0"/>
                    </a:p>
                  </a:txBody>
                  <a:tcPr anchor="ctr"/>
                </a:tc>
                <a:tc>
                  <a:txBody>
                    <a:bodyPr/>
                    <a:lstStyle/>
                    <a:p>
                      <a:pPr algn="ctr" latinLnBrk="1"/>
                      <a:r>
                        <a:rPr lang="en-US" altLang="ko-KR" sz="1400" dirty="0"/>
                        <a:t>Document Analysis</a:t>
                      </a:r>
                      <a:endParaRPr lang="ko-KR" altLang="en-US" sz="1400" dirty="0"/>
                    </a:p>
                  </a:txBody>
                  <a:tcPr anchor="ctr"/>
                </a:tc>
                <a:extLst>
                  <a:ext uri="{0D108BD9-81ED-4DB2-BD59-A6C34878D82A}">
                    <a16:rowId xmlns:a16="http://schemas.microsoft.com/office/drawing/2014/main" val="2581107436"/>
                  </a:ext>
                </a:extLst>
              </a:tr>
              <a:tr h="1088565">
                <a:tc>
                  <a:txBody>
                    <a:bodyPr/>
                    <a:lstStyle/>
                    <a:p>
                      <a:pPr marL="171450" indent="-171450" latinLnBrk="1">
                        <a:buFont typeface="Arial" panose="020B0604020202020204" pitchFamily="34" charset="0"/>
                        <a:buChar char="•"/>
                      </a:pPr>
                      <a:r>
                        <a:rPr lang="en-US" altLang="ko-KR" sz="1200" dirty="0"/>
                        <a:t>Conducts interviews with individuals who know information about operations, current system issues, and platform requirements for future organizational activities.</a:t>
                      </a:r>
                    </a:p>
                  </a:txBody>
                  <a:tcPr anchor="ctr"/>
                </a:tc>
                <a:tc>
                  <a:txBody>
                    <a:bodyPr/>
                    <a:lstStyle/>
                    <a:p>
                      <a:pPr marL="171450" indent="-171450" latinLnBrk="1">
                        <a:buFont typeface="Arial" panose="020B0604020202020204" pitchFamily="34" charset="0"/>
                        <a:buChar char="•"/>
                      </a:pPr>
                      <a:r>
                        <a:rPr lang="en-US" altLang="ko-KR" sz="1200" dirty="0"/>
                        <a:t>Observe the operator at a fixed time to see how the data is handled and what information people need for their work</a:t>
                      </a:r>
                      <a:endParaRPr lang="ko-KR" altLang="en-US" sz="1200" dirty="0"/>
                    </a:p>
                  </a:txBody>
                  <a:tcPr anchor="ctr"/>
                </a:tc>
                <a:tc>
                  <a:txBody>
                    <a:bodyPr/>
                    <a:lstStyle/>
                    <a:p>
                      <a:pPr marL="171450" indent="-171450" latinLnBrk="1">
                        <a:buFont typeface="Arial" panose="020B0604020202020204" pitchFamily="34" charset="0"/>
                        <a:buChar char="•"/>
                      </a:pPr>
                      <a:r>
                        <a:rPr lang="en-US" altLang="ko-KR" sz="1200" dirty="0"/>
                        <a:t>Analyze documents to discover reported issues, policies, and rules, as well as specific examples of data and information usage</a:t>
                      </a:r>
                      <a:endParaRPr lang="ko-KR" altLang="en-US" sz="1200" dirty="0"/>
                    </a:p>
                  </a:txBody>
                  <a:tcPr anchor="ctr"/>
                </a:tc>
                <a:extLst>
                  <a:ext uri="{0D108BD9-81ED-4DB2-BD59-A6C34878D82A}">
                    <a16:rowId xmlns:a16="http://schemas.microsoft.com/office/drawing/2014/main" val="577635573"/>
                  </a:ext>
                </a:extLst>
              </a:tr>
            </a:tbl>
          </a:graphicData>
        </a:graphic>
      </p:graphicFrame>
    </p:spTree>
    <p:extLst>
      <p:ext uri="{BB962C8B-B14F-4D97-AF65-F5344CB8AC3E}">
        <p14:creationId xmlns:p14="http://schemas.microsoft.com/office/powerpoint/2010/main" val="49807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51127" y="366530"/>
            <a:ext cx="4536504"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분석 </a:t>
            </a:r>
            <a:r>
              <a:rPr kumimoji="0" lang="en-US" altLang="ko-KR" sz="2000" u="sng" dirty="0">
                <a:solidFill>
                  <a:srgbClr val="0000FF"/>
                </a:solidFill>
                <a:latin typeface="Arial" charset="0"/>
                <a:ea typeface="HY견고딕" pitchFamily="18" charset="-127"/>
                <a:cs typeface="Arial" charset="0"/>
              </a:rPr>
              <a:t>(1/3)</a:t>
            </a:r>
            <a:endParaRPr kumimoji="0" lang="en-US" altLang="ko-KR" sz="4000" u="sng" dirty="0">
              <a:solidFill>
                <a:srgbClr val="0000FF"/>
              </a:solidFill>
              <a:latin typeface="Arial" charset="0"/>
              <a:ea typeface="HY견고딕" pitchFamily="18" charset="-127"/>
              <a:cs typeface="Arial" charset="0"/>
            </a:endParaRPr>
          </a:p>
        </p:txBody>
      </p:sp>
      <p:sp>
        <p:nvSpPr>
          <p:cNvPr id="6" name="텍스트 상자 2"/>
          <p:cNvSpPr txBox="1"/>
          <p:nvPr/>
        </p:nvSpPr>
        <p:spPr>
          <a:xfrm>
            <a:off x="437044" y="1227524"/>
            <a:ext cx="8928992" cy="3373616"/>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분석단계에서는 요구사항에 대한 조사를 통해 플랫폼에 필요한 요구사항의 정의 및 확립을 진행</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nSpc>
                <a:spcPct val="150000"/>
              </a:lnSpc>
              <a:buFont typeface="Wingdings" panose="05000000000000000000" pitchFamily="2" charset="2"/>
              <a:buChar char="ü"/>
            </a:pP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플랫폼 요구사항 조사</a:t>
            </a:r>
            <a:endParaRPr kumimoji="1"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 개발에 필요한 모든 정보를 수집하고 분석하는 단계로</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목표</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플랫폼을</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수행하는데 필요한 정보</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데이터</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사업</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시장</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비즈니스 환경의 성격을 설명하는 정책 및 지침</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등을 작성</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사용자들이 플랫폼을 통해 얻고자 하는 것을 파악하고 그에 따른 어떠한 유사 제품이 있는지</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관련 정책은 무엇이 있는지를 파악해야 함</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 요구사항은 크게 기능적 요구사항과 비기능적 요구사항이 있으며</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기능적 요구사항</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은 내비게이션</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홍채인식</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MP3</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등과 같은 시스템 기능적 요소이고</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비기능적 요구사항</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은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작동환경</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확장성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안정성 등과 같은 시스템 기능 외에 플랫폼에 필요한 환경적인 요소를 말함</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요구사항의 정의를 위한 조사의 전통적인 방법은 세 가지가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aphicFrame>
        <p:nvGraphicFramePr>
          <p:cNvPr id="9" name="표 8"/>
          <p:cNvGraphicFramePr>
            <a:graphicFrameLocks noGrp="1"/>
          </p:cNvGraphicFramePr>
          <p:nvPr>
            <p:extLst>
              <p:ext uri="{D42A27DB-BD31-4B8C-83A1-F6EECF244321}">
                <p14:modId xmlns:p14="http://schemas.microsoft.com/office/powerpoint/2010/main" val="2825023075"/>
              </p:ext>
            </p:extLst>
          </p:nvPr>
        </p:nvGraphicFramePr>
        <p:xfrm>
          <a:off x="437044" y="5108191"/>
          <a:ext cx="8928993" cy="1393365"/>
        </p:xfrm>
        <a:graphic>
          <a:graphicData uri="http://schemas.openxmlformats.org/drawingml/2006/table">
            <a:tbl>
              <a:tblPr firstRow="1" bandRow="1">
                <a:tableStyleId>{9D7B26C5-4107-4FEC-AEDC-1716B250A1EF}</a:tableStyleId>
              </a:tblPr>
              <a:tblGrid>
                <a:gridCol w="2976331">
                  <a:extLst>
                    <a:ext uri="{9D8B030D-6E8A-4147-A177-3AD203B41FA5}">
                      <a16:colId xmlns:a16="http://schemas.microsoft.com/office/drawing/2014/main" val="1287017882"/>
                    </a:ext>
                  </a:extLst>
                </a:gridCol>
                <a:gridCol w="2976331">
                  <a:extLst>
                    <a:ext uri="{9D8B030D-6E8A-4147-A177-3AD203B41FA5}">
                      <a16:colId xmlns:a16="http://schemas.microsoft.com/office/drawing/2014/main" val="1113370743"/>
                    </a:ext>
                  </a:extLst>
                </a:gridCol>
                <a:gridCol w="2976331">
                  <a:extLst>
                    <a:ext uri="{9D8B030D-6E8A-4147-A177-3AD203B41FA5}">
                      <a16:colId xmlns:a16="http://schemas.microsoft.com/office/drawing/2014/main" val="1963111411"/>
                    </a:ext>
                  </a:extLst>
                </a:gridCol>
              </a:tblGrid>
              <a:tr h="279587">
                <a:tc>
                  <a:txBody>
                    <a:bodyPr/>
                    <a:lstStyle/>
                    <a:p>
                      <a:pPr algn="ctr" latinLnBrk="1"/>
                      <a:r>
                        <a:rPr lang="ko-KR" altLang="en-US" sz="1400" dirty="0">
                          <a:latin typeface="함초롬바탕" panose="02030604000101010101" pitchFamily="18" charset="-127"/>
                          <a:ea typeface="함초롬바탕" panose="02030604000101010101" pitchFamily="18" charset="-127"/>
                          <a:cs typeface="함초롬바탕" panose="02030604000101010101" pitchFamily="18" charset="-127"/>
                        </a:rPr>
                        <a:t>개인 인터뷰</a:t>
                      </a:r>
                    </a:p>
                  </a:txBody>
                  <a:tcPr anchor="ctr"/>
                </a:tc>
                <a:tc>
                  <a:txBody>
                    <a:bodyPr/>
                    <a:lstStyle/>
                    <a:p>
                      <a:pPr algn="ctr" latinLnBrk="1"/>
                      <a:r>
                        <a:rPr lang="ko-KR" altLang="en-US" sz="1400" dirty="0">
                          <a:latin typeface="함초롬바탕" panose="02030604000101010101" pitchFamily="18" charset="-127"/>
                          <a:ea typeface="함초롬바탕" panose="02030604000101010101" pitchFamily="18" charset="-127"/>
                          <a:cs typeface="함초롬바탕" panose="02030604000101010101" pitchFamily="18" charset="-127"/>
                        </a:rPr>
                        <a:t>작업자 관찰</a:t>
                      </a:r>
                    </a:p>
                  </a:txBody>
                  <a:tcPr anchor="ctr"/>
                </a:tc>
                <a:tc>
                  <a:txBody>
                    <a:bodyPr/>
                    <a:lstStyle/>
                    <a:p>
                      <a:pPr algn="ctr" latinLnBrk="1"/>
                      <a:r>
                        <a:rPr lang="ko-KR" altLang="en-US" sz="1400" dirty="0">
                          <a:latin typeface="함초롬바탕" panose="02030604000101010101" pitchFamily="18" charset="-127"/>
                          <a:ea typeface="함초롬바탕" panose="02030604000101010101" pitchFamily="18" charset="-127"/>
                          <a:cs typeface="함초롬바탕" panose="02030604000101010101" pitchFamily="18" charset="-127"/>
                        </a:rPr>
                        <a:t>업무 문서 분석</a:t>
                      </a:r>
                    </a:p>
                  </a:txBody>
                  <a:tcPr anchor="ctr"/>
                </a:tc>
                <a:extLst>
                  <a:ext uri="{0D108BD9-81ED-4DB2-BD59-A6C34878D82A}">
                    <a16:rowId xmlns:a16="http://schemas.microsoft.com/office/drawing/2014/main" val="2581107436"/>
                  </a:ext>
                </a:extLst>
              </a:tr>
              <a:tr h="1088565">
                <a:tc>
                  <a:txBody>
                    <a:bodyPr/>
                    <a:lstStyle/>
                    <a:p>
                      <a:pPr marL="171450" indent="-171450" latinLnBrk="1">
                        <a:buFont typeface="Arial" panose="020B0604020202020204" pitchFamily="34" charset="0"/>
                        <a:buChar char="•"/>
                      </a:pPr>
                      <a:r>
                        <a:rPr lang="ko-KR" altLang="en-US" sz="1200" dirty="0">
                          <a:latin typeface="함초롬바탕" panose="02030604000101010101" pitchFamily="18" charset="-127"/>
                          <a:ea typeface="함초롬바탕" panose="02030604000101010101" pitchFamily="18" charset="-127"/>
                          <a:cs typeface="함초롬바탕" panose="02030604000101010101" pitchFamily="18" charset="-127"/>
                        </a:rPr>
                        <a:t>운영과 현 시스템의 이슈</a:t>
                      </a:r>
                      <a:r>
                        <a:rPr lang="en-US" altLang="ko-KR" sz="1200" dirty="0">
                          <a:latin typeface="함초롬바탕" panose="02030604000101010101" pitchFamily="18" charset="-127"/>
                          <a:ea typeface="함초롬바탕" panose="02030604000101010101" pitchFamily="18" charset="-127"/>
                          <a:cs typeface="함초롬바탕" panose="02030604000101010101" pitchFamily="18" charset="-127"/>
                        </a:rPr>
                        <a:t>,</a:t>
                      </a:r>
                      <a:r>
                        <a:rPr lang="en-US" altLang="ko-KR" sz="12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aseline="0" dirty="0">
                          <a:latin typeface="함초롬바탕" panose="02030604000101010101" pitchFamily="18" charset="-127"/>
                          <a:ea typeface="함초롬바탕" panose="02030604000101010101" pitchFamily="18" charset="-127"/>
                          <a:cs typeface="함초롬바탕" panose="02030604000101010101" pitchFamily="18" charset="-127"/>
                        </a:rPr>
                        <a:t>그리고 앞으로의 조직 활동에 따른 플랫폼에 대한 요구사항 등에 관해서 정보를 알고 있는 개인들과 인터뷰를 수행</a:t>
                      </a:r>
                      <a:endParaRPr lang="en-US" altLang="ko-KR" sz="12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buFont typeface="Arial" panose="020B0604020202020204" pitchFamily="34" charset="0"/>
                        <a:buChar char="•"/>
                      </a:pPr>
                      <a:r>
                        <a:rPr lang="ko-KR" altLang="en-US" sz="1200" dirty="0">
                          <a:latin typeface="함초롬바탕" panose="02030604000101010101" pitchFamily="18" charset="-127"/>
                          <a:ea typeface="함초롬바탕" panose="02030604000101010101" pitchFamily="18" charset="-127"/>
                          <a:cs typeface="함초롬바탕" panose="02030604000101010101" pitchFamily="18" charset="-127"/>
                        </a:rPr>
                        <a:t>정해진 시간에 작업자를 관찰하여 데이터가 어떻게 다루어지고 사람들이 자신의 업무를 위해 필요로 하는 정보가 무엇인지를 관찰</a:t>
                      </a:r>
                    </a:p>
                  </a:txBody>
                  <a:tcPr anchor="ctr"/>
                </a:tc>
                <a:tc>
                  <a:txBody>
                    <a:bodyPr/>
                    <a:lstStyle/>
                    <a:p>
                      <a:pPr marL="171450" indent="-171450" latinLnBrk="1">
                        <a:buFont typeface="Arial" panose="020B0604020202020204" pitchFamily="34" charset="0"/>
                        <a:buChar char="•"/>
                      </a:pPr>
                      <a:r>
                        <a:rPr lang="ko-KR" altLang="en-US" sz="1200" dirty="0">
                          <a:latin typeface="함초롬바탕" panose="02030604000101010101" pitchFamily="18" charset="-127"/>
                          <a:ea typeface="함초롬바탕" panose="02030604000101010101" pitchFamily="18" charset="-127"/>
                          <a:cs typeface="함초롬바탕" panose="02030604000101010101" pitchFamily="18" charset="-127"/>
                        </a:rPr>
                        <a:t>데이터와 정보의 사용에 대한 구체적인 사례 뿐만 아니라 보고된 이슈</a:t>
                      </a:r>
                      <a:r>
                        <a:rPr lang="en-US" altLang="ko-KR" sz="12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dirty="0">
                          <a:latin typeface="함초롬바탕" panose="02030604000101010101" pitchFamily="18" charset="-127"/>
                          <a:ea typeface="함초롬바탕" panose="02030604000101010101" pitchFamily="18" charset="-127"/>
                          <a:cs typeface="함초롬바탕" panose="02030604000101010101" pitchFamily="18" charset="-127"/>
                        </a:rPr>
                        <a:t>정책</a:t>
                      </a:r>
                      <a:r>
                        <a:rPr lang="en-US" altLang="ko-KR" sz="12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dirty="0">
                          <a:latin typeface="함초롬바탕" panose="02030604000101010101" pitchFamily="18" charset="-127"/>
                          <a:ea typeface="함초롬바탕" panose="02030604000101010101" pitchFamily="18" charset="-127"/>
                          <a:cs typeface="함초롬바탕" panose="02030604000101010101" pitchFamily="18" charset="-127"/>
                        </a:rPr>
                        <a:t>규칙을 발견하기 위해서 업무 문서를 분석</a:t>
                      </a:r>
                    </a:p>
                  </a:txBody>
                  <a:tcPr anchor="ctr"/>
                </a:tc>
                <a:extLst>
                  <a:ext uri="{0D108BD9-81ED-4DB2-BD59-A6C34878D82A}">
                    <a16:rowId xmlns:a16="http://schemas.microsoft.com/office/drawing/2014/main" val="577635573"/>
                  </a:ext>
                </a:extLst>
              </a:tr>
            </a:tbl>
          </a:graphicData>
        </a:graphic>
      </p:graphicFrame>
    </p:spTree>
    <p:extLst>
      <p:ext uri="{BB962C8B-B14F-4D97-AF65-F5344CB8AC3E}">
        <p14:creationId xmlns:p14="http://schemas.microsoft.com/office/powerpoint/2010/main" val="403903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2"/>
          <p:cNvSpPr txBox="1"/>
          <p:nvPr/>
        </p:nvSpPr>
        <p:spPr>
          <a:xfrm>
            <a:off x="437044" y="1196752"/>
            <a:ext cx="8928992" cy="1523494"/>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Information gained from investigating platform requirements</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Validate the need and usefulness of the platform from the planning and selection phase, establish specific management plans for the environment and personnel required, and investigate the technologies required for the platform.</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Three methods for researching requirements enable developers to collect each of the following information:</a:t>
            </a:r>
            <a:endParaRPr kumimoji="1" lang="en-US" altLang="ko-KR" sz="1200" b="1" dirty="0">
              <a:latin typeface="맑은 고딕" panose="020B0503020000020004" pitchFamily="50" charset="-127"/>
              <a:ea typeface="맑은 고딕" panose="020B0503020000020004"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528747682"/>
              </p:ext>
            </p:extLst>
          </p:nvPr>
        </p:nvGraphicFramePr>
        <p:xfrm>
          <a:off x="437044" y="2852937"/>
          <a:ext cx="8928992" cy="3870960"/>
        </p:xfrm>
        <a:graphic>
          <a:graphicData uri="http://schemas.openxmlformats.org/drawingml/2006/table">
            <a:tbl>
              <a:tblPr firstRow="1" bandRow="1">
                <a:tableStyleId>{9D7B26C5-4107-4FEC-AEDC-1716B250A1EF}</a:tableStyleId>
              </a:tblPr>
              <a:tblGrid>
                <a:gridCol w="1063382">
                  <a:extLst>
                    <a:ext uri="{9D8B030D-6E8A-4147-A177-3AD203B41FA5}">
                      <a16:colId xmlns:a16="http://schemas.microsoft.com/office/drawing/2014/main" val="2015175629"/>
                    </a:ext>
                  </a:extLst>
                </a:gridCol>
                <a:gridCol w="2516470">
                  <a:extLst>
                    <a:ext uri="{9D8B030D-6E8A-4147-A177-3AD203B41FA5}">
                      <a16:colId xmlns:a16="http://schemas.microsoft.com/office/drawing/2014/main" val="1287017882"/>
                    </a:ext>
                  </a:extLst>
                </a:gridCol>
                <a:gridCol w="2160240">
                  <a:extLst>
                    <a:ext uri="{9D8B030D-6E8A-4147-A177-3AD203B41FA5}">
                      <a16:colId xmlns:a16="http://schemas.microsoft.com/office/drawing/2014/main" val="1113370743"/>
                    </a:ext>
                  </a:extLst>
                </a:gridCol>
                <a:gridCol w="3188900">
                  <a:extLst>
                    <a:ext uri="{9D8B030D-6E8A-4147-A177-3AD203B41FA5}">
                      <a16:colId xmlns:a16="http://schemas.microsoft.com/office/drawing/2014/main" val="1963111411"/>
                    </a:ext>
                  </a:extLst>
                </a:gridCol>
              </a:tblGrid>
              <a:tr h="0">
                <a:tc>
                  <a:txBody>
                    <a:bodyPr/>
                    <a:lstStyle/>
                    <a:p>
                      <a:pPr algn="ctr" latinLnBrk="1"/>
                      <a:r>
                        <a:rPr lang="en-US" altLang="ko-KR" sz="1100" dirty="0"/>
                        <a:t>methods</a:t>
                      </a:r>
                      <a:endParaRPr lang="ko-KR" altLang="en-US" sz="1100" dirty="0"/>
                    </a:p>
                  </a:txBody>
                  <a:tcPr anchor="ctr"/>
                </a:tc>
                <a:tc>
                  <a:txBody>
                    <a:bodyPr/>
                    <a:lstStyle/>
                    <a:p>
                      <a:pPr algn="ctr" latinLnBrk="1"/>
                      <a:r>
                        <a:rPr lang="en-US" altLang="ko-KR" sz="1100" dirty="0"/>
                        <a:t>Personal</a:t>
                      </a:r>
                      <a:r>
                        <a:rPr lang="en-US" altLang="ko-KR" sz="1100" baseline="0" dirty="0"/>
                        <a:t> Interview</a:t>
                      </a:r>
                      <a:endParaRPr lang="ko-KR" altLang="en-US" sz="1100" dirty="0"/>
                    </a:p>
                  </a:txBody>
                  <a:tcPr anchor="ctr"/>
                </a:tc>
                <a:tc>
                  <a:txBody>
                    <a:bodyPr/>
                    <a:lstStyle/>
                    <a:p>
                      <a:pPr algn="ctr" latinLnBrk="1"/>
                      <a:r>
                        <a:rPr lang="en-US" altLang="ko-KR" sz="1100" dirty="0"/>
                        <a:t>Operator Observation</a:t>
                      </a:r>
                      <a:endParaRPr lang="ko-KR" altLang="en-US" sz="1100" dirty="0"/>
                    </a:p>
                  </a:txBody>
                  <a:tcPr anchor="ctr"/>
                </a:tc>
                <a:tc>
                  <a:txBody>
                    <a:bodyPr/>
                    <a:lstStyle/>
                    <a:p>
                      <a:pPr algn="ctr" latinLnBrk="1"/>
                      <a:r>
                        <a:rPr lang="en-US" altLang="ko-KR" sz="1100" dirty="0"/>
                        <a:t>Document Analysis</a:t>
                      </a:r>
                      <a:endParaRPr lang="ko-KR" altLang="en-US" sz="1100" dirty="0"/>
                    </a:p>
                  </a:txBody>
                  <a:tcPr anchor="ctr"/>
                </a:tc>
                <a:extLst>
                  <a:ext uri="{0D108BD9-81ED-4DB2-BD59-A6C34878D82A}">
                    <a16:rowId xmlns:a16="http://schemas.microsoft.com/office/drawing/2014/main" val="2581107436"/>
                  </a:ext>
                </a:extLst>
              </a:tr>
              <a:tr h="622834">
                <a:tc>
                  <a:txBody>
                    <a:bodyPr/>
                    <a:lstStyle/>
                    <a:p>
                      <a:pPr marL="0" indent="0" algn="ctr" latinLnBrk="1">
                        <a:buFont typeface="Arial" panose="020B0604020202020204" pitchFamily="34" charset="0"/>
                        <a:buNone/>
                      </a:pPr>
                      <a:r>
                        <a:rPr lang="en-US" altLang="ko-KR" sz="1050" b="1" dirty="0"/>
                        <a:t>Subject</a:t>
                      </a:r>
                      <a:r>
                        <a:rPr lang="en-US" altLang="ko-KR" sz="1050" b="1" baseline="0" dirty="0"/>
                        <a:t> to investigation</a:t>
                      </a:r>
                      <a:endParaRPr lang="en-US" altLang="ko-KR" sz="1050" b="1" dirty="0"/>
                    </a:p>
                  </a:txBody>
                  <a:tcPr anchor="ctr"/>
                </a:tc>
                <a:tc>
                  <a:txBody>
                    <a:bodyPr/>
                    <a:lstStyle/>
                    <a:p>
                      <a:pPr marL="171450" indent="-171450" latinLnBrk="1">
                        <a:lnSpc>
                          <a:spcPct val="150000"/>
                        </a:lnSpc>
                        <a:buFont typeface="Arial" panose="020B0604020202020204" pitchFamily="34" charset="0"/>
                        <a:buChar char="•"/>
                      </a:pPr>
                      <a:r>
                        <a:rPr lang="en-US" altLang="ko-KR" sz="1000" dirty="0"/>
                        <a:t>Reserve User</a:t>
                      </a:r>
                    </a:p>
                    <a:p>
                      <a:pPr marL="171450" indent="-171450" latinLnBrk="1">
                        <a:lnSpc>
                          <a:spcPct val="150000"/>
                        </a:lnSpc>
                        <a:buFont typeface="Arial" panose="020B0604020202020204" pitchFamily="34" charset="0"/>
                        <a:buChar char="•"/>
                      </a:pPr>
                      <a:r>
                        <a:rPr lang="en-US" altLang="ko-KR" sz="1000" dirty="0"/>
                        <a:t>project developer</a:t>
                      </a:r>
                    </a:p>
                    <a:p>
                      <a:pPr marL="171450" indent="-171450" latinLnBrk="1">
                        <a:lnSpc>
                          <a:spcPct val="150000"/>
                        </a:lnSpc>
                        <a:buFont typeface="Arial" panose="020B0604020202020204" pitchFamily="34" charset="0"/>
                        <a:buChar char="•"/>
                      </a:pPr>
                      <a:r>
                        <a:rPr lang="en-US" altLang="ko-KR" sz="1000" dirty="0"/>
                        <a:t>random citizen</a:t>
                      </a:r>
                    </a:p>
                    <a:p>
                      <a:pPr marL="171450" indent="-171450" latinLnBrk="1">
                        <a:lnSpc>
                          <a:spcPct val="150000"/>
                        </a:lnSpc>
                        <a:buFont typeface="Arial" panose="020B0604020202020204" pitchFamily="34" charset="0"/>
                        <a:buChar char="•"/>
                      </a:pPr>
                      <a:r>
                        <a:rPr lang="en-US" altLang="ko-KR" sz="1000" dirty="0"/>
                        <a:t>Platform services/technical experts, etc.</a:t>
                      </a:r>
                    </a:p>
                  </a:txBody>
                  <a:tcPr anchor="ctr"/>
                </a:tc>
                <a:tc>
                  <a:txBody>
                    <a:bodyPr/>
                    <a:lstStyle/>
                    <a:p>
                      <a:pPr marL="171450" indent="-171450" latinLnBrk="1">
                        <a:lnSpc>
                          <a:spcPct val="150000"/>
                        </a:lnSpc>
                        <a:buFont typeface="Arial" panose="020B0604020202020204" pitchFamily="34" charset="0"/>
                        <a:buChar char="•"/>
                      </a:pPr>
                      <a:r>
                        <a:rPr lang="en-US" altLang="ko-KR" sz="1000" dirty="0"/>
                        <a:t>Previous Platform Developer</a:t>
                      </a:r>
                    </a:p>
                    <a:p>
                      <a:pPr marL="171450" indent="-171450" latinLnBrk="1">
                        <a:lnSpc>
                          <a:spcPct val="150000"/>
                        </a:lnSpc>
                        <a:buFont typeface="Arial" panose="020B0604020202020204" pitchFamily="34" charset="0"/>
                        <a:buChar char="•"/>
                      </a:pPr>
                      <a:r>
                        <a:rPr lang="en-US" altLang="ko-KR" sz="1000" dirty="0"/>
                        <a:t>Current Platform Developer</a:t>
                      </a:r>
                    </a:p>
                    <a:p>
                      <a:pPr marL="171450" indent="-171450" latinLnBrk="1">
                        <a:lnSpc>
                          <a:spcPct val="150000"/>
                        </a:lnSpc>
                        <a:buFont typeface="Arial" panose="020B0604020202020204" pitchFamily="34" charset="0"/>
                        <a:buChar char="•"/>
                      </a:pPr>
                      <a:r>
                        <a:rPr lang="en-US" altLang="ko-KR" sz="1000" dirty="0"/>
                        <a:t>Other Platform Developer</a:t>
                      </a:r>
                    </a:p>
                    <a:p>
                      <a:pPr marL="171450" indent="-171450" latinLnBrk="1">
                        <a:lnSpc>
                          <a:spcPct val="150000"/>
                        </a:lnSpc>
                        <a:buFont typeface="Arial" panose="020B0604020202020204" pitchFamily="34" charset="0"/>
                        <a:buChar char="•"/>
                      </a:pPr>
                      <a:r>
                        <a:rPr lang="en-US" altLang="ko-KR" sz="1000" dirty="0"/>
                        <a:t>Virtual platform developer, etc.</a:t>
                      </a:r>
                      <a:endParaRPr lang="en-US" altLang="ko-KR" sz="1000" baseline="0" dirty="0"/>
                    </a:p>
                  </a:txBody>
                  <a:tcPr anchor="ctr"/>
                </a:tc>
                <a:tc>
                  <a:txBody>
                    <a:bodyPr/>
                    <a:lstStyle/>
                    <a:p>
                      <a:pPr marL="171450" indent="-171450" latinLnBrk="1">
                        <a:lnSpc>
                          <a:spcPct val="150000"/>
                        </a:lnSpc>
                        <a:buFont typeface="Arial" panose="020B0604020202020204" pitchFamily="34" charset="0"/>
                        <a:buChar char="•"/>
                      </a:pPr>
                      <a:r>
                        <a:rPr lang="en-US" altLang="ko-KR" sz="1000" dirty="0"/>
                        <a:t>Previous Platform Design/Develop Document</a:t>
                      </a:r>
                    </a:p>
                    <a:p>
                      <a:pPr marL="171450" indent="-171450" latinLnBrk="1">
                        <a:lnSpc>
                          <a:spcPct val="150000"/>
                        </a:lnSpc>
                        <a:buFont typeface="Arial" panose="020B0604020202020204" pitchFamily="34" charset="0"/>
                        <a:buChar char="•"/>
                      </a:pPr>
                      <a:r>
                        <a:rPr lang="en-US" altLang="ko-KR" sz="1000" dirty="0"/>
                        <a:t>Other Platform Design/Development Documents</a:t>
                      </a:r>
                    </a:p>
                    <a:p>
                      <a:pPr marL="171450" indent="-171450" latinLnBrk="1">
                        <a:lnSpc>
                          <a:spcPct val="150000"/>
                        </a:lnSpc>
                        <a:buFont typeface="Arial" panose="020B0604020202020204" pitchFamily="34" charset="0"/>
                        <a:buChar char="•"/>
                      </a:pPr>
                      <a:r>
                        <a:rPr lang="en-US" altLang="ko-KR" sz="1000" dirty="0"/>
                        <a:t>relevant laws and regulations, etc. distributed by the State</a:t>
                      </a:r>
                    </a:p>
                    <a:p>
                      <a:pPr marL="171450" indent="-171450" latinLnBrk="1">
                        <a:lnSpc>
                          <a:spcPct val="150000"/>
                        </a:lnSpc>
                        <a:buFont typeface="Arial" panose="020B0604020202020204" pitchFamily="34" charset="0"/>
                        <a:buChar char="•"/>
                      </a:pPr>
                      <a:r>
                        <a:rPr lang="en-US" altLang="ko-KR" sz="1000" dirty="0"/>
                        <a:t>Related technical papers, business reports/planning, development blogs, etc.</a:t>
                      </a:r>
                    </a:p>
                  </a:txBody>
                  <a:tcPr anchor="ctr"/>
                </a:tc>
                <a:extLst>
                  <a:ext uri="{0D108BD9-81ED-4DB2-BD59-A6C34878D82A}">
                    <a16:rowId xmlns:a16="http://schemas.microsoft.com/office/drawing/2014/main" val="2122809098"/>
                  </a:ext>
                </a:extLst>
              </a:tr>
              <a:tr h="920788">
                <a:tc>
                  <a:txBody>
                    <a:bodyPr/>
                    <a:lstStyle/>
                    <a:p>
                      <a:pPr marL="0" indent="0" algn="ctr" latinLnBrk="1">
                        <a:buFont typeface="Arial" panose="020B0604020202020204" pitchFamily="34" charset="0"/>
                        <a:buNone/>
                      </a:pPr>
                      <a:r>
                        <a:rPr lang="en-US" altLang="ko-KR" sz="1050" b="1" dirty="0"/>
                        <a:t>Acquisition</a:t>
                      </a:r>
                    </a:p>
                    <a:p>
                      <a:pPr marL="0" indent="0" algn="ctr" latinLnBrk="1">
                        <a:buFont typeface="Arial" panose="020B0604020202020204" pitchFamily="34" charset="0"/>
                        <a:buNone/>
                      </a:pPr>
                      <a:r>
                        <a:rPr lang="en-US" altLang="ko-KR" sz="1050" b="1" dirty="0"/>
                        <a:t>Information</a:t>
                      </a:r>
                    </a:p>
                  </a:txBody>
                  <a:tcPr anchor="ctr"/>
                </a:tc>
                <a:tc>
                  <a:txBody>
                    <a:bodyPr/>
                    <a:lstStyle/>
                    <a:p>
                      <a:pPr marL="171450" indent="-171450" latinLnBrk="1">
                        <a:lnSpc>
                          <a:spcPct val="150000"/>
                        </a:lnSpc>
                        <a:buFont typeface="Arial" panose="020B0604020202020204" pitchFamily="34" charset="0"/>
                        <a:buChar char="•"/>
                      </a:pPr>
                      <a:r>
                        <a:rPr lang="en-US" altLang="ko-KR" sz="1000" dirty="0"/>
                        <a:t>Problems and Improvement Plans/ Ideas of Existing Platforms</a:t>
                      </a:r>
                    </a:p>
                    <a:p>
                      <a:pPr marL="171450" indent="-171450" latinLnBrk="1">
                        <a:lnSpc>
                          <a:spcPct val="150000"/>
                        </a:lnSpc>
                        <a:buFont typeface="Arial" panose="020B0604020202020204" pitchFamily="34" charset="0"/>
                        <a:buChar char="•"/>
                      </a:pPr>
                      <a:r>
                        <a:rPr lang="en-US" altLang="ko-KR" sz="1000" dirty="0"/>
                        <a:t>Adequacy and Necessity of Platforms</a:t>
                      </a:r>
                    </a:p>
                    <a:p>
                      <a:pPr marL="171450" indent="-171450" latinLnBrk="1">
                        <a:lnSpc>
                          <a:spcPct val="150000"/>
                        </a:lnSpc>
                        <a:buFont typeface="Arial" panose="020B0604020202020204" pitchFamily="34" charset="0"/>
                        <a:buChar char="•"/>
                      </a:pPr>
                      <a:r>
                        <a:rPr lang="en-US" altLang="ko-KR" sz="1000" dirty="0"/>
                        <a:t>The scope of the primary target (user) and the appropriate (necessary) services</a:t>
                      </a:r>
                    </a:p>
                    <a:p>
                      <a:pPr marL="171450" indent="-171450" latinLnBrk="1">
                        <a:lnSpc>
                          <a:spcPct val="150000"/>
                        </a:lnSpc>
                        <a:buFont typeface="Arial" panose="020B0604020202020204" pitchFamily="34" charset="0"/>
                        <a:buChar char="•"/>
                      </a:pPr>
                      <a:r>
                        <a:rPr lang="en-US" altLang="ko-KR" sz="1000" dirty="0"/>
                        <a:t>Target Market Status and Prospect</a:t>
                      </a:r>
                    </a:p>
                  </a:txBody>
                  <a:tcPr anchor="ctr"/>
                </a:tc>
                <a:tc>
                  <a:txBody>
                    <a:bodyPr/>
                    <a:lstStyle/>
                    <a:p>
                      <a:pPr marL="171450" indent="-171450" latinLnBrk="1">
                        <a:lnSpc>
                          <a:spcPct val="150000"/>
                        </a:lnSpc>
                        <a:buFont typeface="Arial" panose="020B0604020202020204" pitchFamily="34" charset="0"/>
                        <a:buChar char="•"/>
                      </a:pPr>
                      <a:r>
                        <a:rPr lang="en-US" altLang="ko-KR" sz="1000" dirty="0"/>
                        <a:t>Best working environment for platform development</a:t>
                      </a:r>
                    </a:p>
                    <a:p>
                      <a:pPr marL="171450" indent="-171450" latinLnBrk="1">
                        <a:lnSpc>
                          <a:spcPct val="150000"/>
                        </a:lnSpc>
                        <a:buFont typeface="Arial" panose="020B0604020202020204" pitchFamily="34" charset="0"/>
                        <a:buChar char="•"/>
                      </a:pPr>
                      <a:r>
                        <a:rPr lang="en-US" altLang="ko-KR" sz="1000" dirty="0"/>
                        <a:t>Assign the optimal number of people and roles required for the job</a:t>
                      </a:r>
                    </a:p>
                    <a:p>
                      <a:pPr marL="171450" indent="-171450" latinLnBrk="1">
                        <a:lnSpc>
                          <a:spcPct val="150000"/>
                        </a:lnSpc>
                        <a:buFont typeface="Arial" panose="020B0604020202020204" pitchFamily="34" charset="0"/>
                        <a:buChar char="•"/>
                      </a:pPr>
                      <a:r>
                        <a:rPr lang="en-US" altLang="ko-KR" sz="1000" dirty="0"/>
                        <a:t>How to communicate with members (e-mail, instant messaging, regular meetings, etc.)</a:t>
                      </a:r>
                      <a:endParaRPr lang="ko-KR" altLang="en-US" sz="1000" dirty="0"/>
                    </a:p>
                  </a:txBody>
                  <a:tcPr anchor="ctr"/>
                </a:tc>
                <a:tc>
                  <a:txBody>
                    <a:bodyPr/>
                    <a:lstStyle/>
                    <a:p>
                      <a:pPr marL="171450" marR="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en-US" altLang="ko-KR" sz="1000" dirty="0"/>
                        <a:t>Problems and Improvement Plans/ Ideas of Existing Platforms</a:t>
                      </a:r>
                    </a:p>
                    <a:p>
                      <a:pPr marL="171450" marR="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en-US" altLang="ko-KR" sz="1000" dirty="0"/>
                        <a:t>Platform-related laws and regulations (ex. Online Commercial Law, Copyright Act, etc.)</a:t>
                      </a:r>
                    </a:p>
                    <a:p>
                      <a:pPr marL="171450" marR="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en-US" altLang="ko-KR" sz="1000" dirty="0"/>
                        <a:t>The Latest Technology Trends and Technology Acquisition Methods for Platforms</a:t>
                      </a:r>
                    </a:p>
                  </a:txBody>
                  <a:tcPr anchor="ctr"/>
                </a:tc>
                <a:extLst>
                  <a:ext uri="{0D108BD9-81ED-4DB2-BD59-A6C34878D82A}">
                    <a16:rowId xmlns:a16="http://schemas.microsoft.com/office/drawing/2014/main" val="577635573"/>
                  </a:ext>
                </a:extLst>
              </a:tr>
            </a:tbl>
          </a:graphicData>
        </a:graphic>
      </p:graphicFrame>
      <p:sp>
        <p:nvSpPr>
          <p:cNvPr id="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2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Analysis</a:t>
            </a:r>
            <a:r>
              <a:rPr kumimoji="0" lang="ko-KR" altLang="en-US" sz="4000" b="1" u="sng" dirty="0">
                <a:solidFill>
                  <a:srgbClr val="0000FF"/>
                </a:solidFill>
                <a:latin typeface="Arial" charset="0"/>
                <a:ea typeface="HY견고딕" pitchFamily="18" charset="-127"/>
                <a:cs typeface="Arial" charset="0"/>
              </a:rPr>
              <a:t> </a:t>
            </a:r>
            <a:r>
              <a:rPr kumimoji="0" lang="en-US" altLang="ko-KR" sz="2000" u="sng" dirty="0">
                <a:solidFill>
                  <a:srgbClr val="0000FF"/>
                </a:solidFill>
                <a:latin typeface="Arial" charset="0"/>
                <a:ea typeface="HY견고딕" pitchFamily="18" charset="-127"/>
                <a:cs typeface="Arial" charset="0"/>
              </a:rPr>
              <a:t>(2/3)</a:t>
            </a:r>
            <a:endParaRPr kumimoji="0" lang="en-US" altLang="ko-KR" sz="4000" u="sng" dirty="0">
              <a:solidFill>
                <a:srgbClr val="0000FF"/>
              </a:solidFill>
              <a:latin typeface="Arial" charset="0"/>
              <a:ea typeface="HY견고딕" pitchFamily="18" charset="-127"/>
              <a:cs typeface="Arial" charset="0"/>
            </a:endParaRPr>
          </a:p>
        </p:txBody>
      </p:sp>
    </p:spTree>
    <p:extLst>
      <p:ext uri="{BB962C8B-B14F-4D97-AF65-F5344CB8AC3E}">
        <p14:creationId xmlns:p14="http://schemas.microsoft.com/office/powerpoint/2010/main" val="342134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분석 </a:t>
            </a:r>
            <a:r>
              <a:rPr kumimoji="0" lang="en-US" altLang="ko-KR" sz="2000" u="sng" dirty="0">
                <a:solidFill>
                  <a:srgbClr val="0000FF"/>
                </a:solidFill>
                <a:latin typeface="Arial" charset="0"/>
                <a:ea typeface="HY견고딕" pitchFamily="18" charset="-127"/>
                <a:cs typeface="Arial" charset="0"/>
              </a:rPr>
              <a:t>(2/3)</a:t>
            </a:r>
          </a:p>
        </p:txBody>
      </p:sp>
      <p:sp>
        <p:nvSpPr>
          <p:cNvPr id="6" name="텍스트 상자 2"/>
          <p:cNvSpPr txBox="1"/>
          <p:nvPr/>
        </p:nvSpPr>
        <p:spPr>
          <a:xfrm>
            <a:off x="437044" y="1196752"/>
            <a:ext cx="8928992" cy="1431161"/>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플랫폼 요구사항 조사를 통해 얻을 수 있는 정보</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계획 및 선정 단계에서 나온 플랫폼의 필요성과 유용성을 검증하고</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필요한 환경</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및 인력에 대한 구체적인 관리 계획을 수립하며</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플랫폼에 필요한 기술을 조사</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요구사항 조사를 위한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3</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가지 방법을 통해 개발자는 아래와 같은 각각의 정보를 수집할 수 있음</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aphicFrame>
        <p:nvGraphicFramePr>
          <p:cNvPr id="7" name="표 6"/>
          <p:cNvGraphicFramePr>
            <a:graphicFrameLocks noGrp="1"/>
          </p:cNvGraphicFramePr>
          <p:nvPr>
            <p:extLst>
              <p:ext uri="{D42A27DB-BD31-4B8C-83A1-F6EECF244321}">
                <p14:modId xmlns:p14="http://schemas.microsoft.com/office/powerpoint/2010/main" val="1072388462"/>
              </p:ext>
            </p:extLst>
          </p:nvPr>
        </p:nvGraphicFramePr>
        <p:xfrm>
          <a:off x="437044" y="2780928"/>
          <a:ext cx="8928992" cy="3809439"/>
        </p:xfrm>
        <a:graphic>
          <a:graphicData uri="http://schemas.openxmlformats.org/drawingml/2006/table">
            <a:tbl>
              <a:tblPr firstRow="1" bandRow="1">
                <a:tableStyleId>{9D7B26C5-4107-4FEC-AEDC-1716B250A1EF}</a:tableStyleId>
              </a:tblPr>
              <a:tblGrid>
                <a:gridCol w="1063382">
                  <a:extLst>
                    <a:ext uri="{9D8B030D-6E8A-4147-A177-3AD203B41FA5}">
                      <a16:colId xmlns:a16="http://schemas.microsoft.com/office/drawing/2014/main" val="2015175629"/>
                    </a:ext>
                  </a:extLst>
                </a:gridCol>
                <a:gridCol w="2621870">
                  <a:extLst>
                    <a:ext uri="{9D8B030D-6E8A-4147-A177-3AD203B41FA5}">
                      <a16:colId xmlns:a16="http://schemas.microsoft.com/office/drawing/2014/main" val="1287017882"/>
                    </a:ext>
                  </a:extLst>
                </a:gridCol>
                <a:gridCol w="2621870">
                  <a:extLst>
                    <a:ext uri="{9D8B030D-6E8A-4147-A177-3AD203B41FA5}">
                      <a16:colId xmlns:a16="http://schemas.microsoft.com/office/drawing/2014/main" val="1113370743"/>
                    </a:ext>
                  </a:extLst>
                </a:gridCol>
                <a:gridCol w="2621870">
                  <a:extLst>
                    <a:ext uri="{9D8B030D-6E8A-4147-A177-3AD203B41FA5}">
                      <a16:colId xmlns:a16="http://schemas.microsoft.com/office/drawing/2014/main" val="1963111411"/>
                    </a:ext>
                  </a:extLst>
                </a:gridCol>
              </a:tblGrid>
              <a:tr h="359685">
                <a:tc>
                  <a:txBody>
                    <a:bodyPr/>
                    <a:lstStyle/>
                    <a:p>
                      <a:pPr algn="ctr" latinLnBrk="1"/>
                      <a:r>
                        <a:rPr lang="ko-KR" altLang="en-US" sz="1400" dirty="0">
                          <a:latin typeface="함초롬바탕" panose="02030604000101010101" pitchFamily="18" charset="-127"/>
                          <a:ea typeface="함초롬바탕" panose="02030604000101010101" pitchFamily="18" charset="-127"/>
                          <a:cs typeface="함초롬바탕" panose="02030604000101010101" pitchFamily="18" charset="-127"/>
                        </a:rPr>
                        <a:t>방법</a:t>
                      </a:r>
                    </a:p>
                  </a:txBody>
                  <a:tcPr anchor="ctr"/>
                </a:tc>
                <a:tc>
                  <a:txBody>
                    <a:bodyPr/>
                    <a:lstStyle/>
                    <a:p>
                      <a:pPr algn="ctr" latinLnBrk="1"/>
                      <a:r>
                        <a:rPr lang="ko-KR" altLang="en-US" sz="140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개인 인터뷰</a:t>
                      </a:r>
                    </a:p>
                  </a:txBody>
                  <a:tcPr anchor="ctr"/>
                </a:tc>
                <a:tc>
                  <a:txBody>
                    <a:bodyPr/>
                    <a:lstStyle/>
                    <a:p>
                      <a:pPr algn="ctr" latinLnBrk="1"/>
                      <a:r>
                        <a:rPr lang="ko-KR" altLang="en-US" sz="140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작업자 관찰</a:t>
                      </a:r>
                    </a:p>
                  </a:txBody>
                  <a:tcPr anchor="ctr"/>
                </a:tc>
                <a:tc>
                  <a:txBody>
                    <a:bodyPr/>
                    <a:lstStyle/>
                    <a:p>
                      <a:pPr algn="ctr" latinLnBrk="1"/>
                      <a:r>
                        <a:rPr lang="ko-KR" altLang="en-US" sz="140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업무 문서 분석</a:t>
                      </a:r>
                    </a:p>
                  </a:txBody>
                  <a:tcPr anchor="ctr"/>
                </a:tc>
                <a:extLst>
                  <a:ext uri="{0D108BD9-81ED-4DB2-BD59-A6C34878D82A}">
                    <a16:rowId xmlns:a16="http://schemas.microsoft.com/office/drawing/2014/main" val="2581107436"/>
                  </a:ext>
                </a:extLst>
              </a:tr>
              <a:tr h="1501967">
                <a:tc>
                  <a:txBody>
                    <a:bodyPr/>
                    <a:lstStyle/>
                    <a:p>
                      <a:pPr marL="0" indent="0" algn="ctr" latinLnBrk="1">
                        <a:buFont typeface="Arial" panose="020B0604020202020204" pitchFamily="34" charset="0"/>
                        <a:buNone/>
                      </a:pP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조사 대상</a:t>
                      </a:r>
                      <a:endPar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예비 사용자</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프로젝트</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 개발자</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무작위 시민</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플랫폼 서비스</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기술</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관련 전문가 등</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이전</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 플랫폼</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개발자</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현재 플랫폼</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개발자</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타 플랫폼</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개발자</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가상의 플랫폼</a:t>
                      </a:r>
                      <a:r>
                        <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aseline="0" dirty="0">
                          <a:latin typeface="함초롬바탕" panose="02030604000101010101" pitchFamily="18" charset="-127"/>
                          <a:ea typeface="함초롬바탕" panose="02030604000101010101" pitchFamily="18" charset="-127"/>
                          <a:cs typeface="함초롬바탕" panose="02030604000101010101" pitchFamily="18" charset="-127"/>
                        </a:rPr>
                        <a:t>개발자 등</a:t>
                      </a:r>
                      <a:endParaRPr lang="en-US" altLang="ko-KR" sz="1100" baseline="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이전 플랫폼</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설계</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개발 문서</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타 플랫폼</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설계</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개발 문서</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국가에서 배포하는 관련 </a:t>
                      </a:r>
                      <a:r>
                        <a:rPr lang="ko-KR" altLang="en-US" sz="1100" dirty="0" err="1">
                          <a:latin typeface="함초롬바탕" panose="02030604000101010101" pitchFamily="18" charset="-127"/>
                          <a:ea typeface="함초롬바탕" panose="02030604000101010101" pitchFamily="18" charset="-127"/>
                          <a:cs typeface="함초롬바탕" panose="02030604000101010101" pitchFamily="18" charset="-127"/>
                        </a:rPr>
                        <a:t>법규서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err="1">
                          <a:latin typeface="함초롬바탕" panose="02030604000101010101" pitchFamily="18" charset="-127"/>
                          <a:ea typeface="함초롬바탕" panose="02030604000101010101" pitchFamily="18" charset="-127"/>
                          <a:cs typeface="함초롬바탕" panose="02030604000101010101" pitchFamily="18" charset="-127"/>
                        </a:rPr>
                        <a:t>규정서</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 등</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lnSpc>
                          <a:spcPct val="150000"/>
                        </a:lnSpc>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관련 기술 논문</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사업보고서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계획서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개발 블로그 등</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extLst>
                  <a:ext uri="{0D108BD9-81ED-4DB2-BD59-A6C34878D82A}">
                    <a16:rowId xmlns:a16="http://schemas.microsoft.com/office/drawing/2014/main" val="2122809098"/>
                  </a:ext>
                </a:extLst>
              </a:tr>
              <a:tr h="1882764">
                <a:tc>
                  <a:txBody>
                    <a:bodyPr/>
                    <a:lstStyle/>
                    <a:p>
                      <a:pPr marL="0" indent="0" algn="ctr" latinLnBrk="1">
                        <a:buFont typeface="Arial" panose="020B0604020202020204" pitchFamily="34" charset="0"/>
                        <a:buNone/>
                      </a:pP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획득 정보</a:t>
                      </a:r>
                      <a:endPar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기존 플랫폼의 문제점 및 개선방안</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아이디어</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플랫폼의 적절성 및 필요성</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주요 타겟</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사용자</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의 범위 및 그에 맞는 적절한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필요한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 서비스</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타겟 시장 현황 및 전망</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플랫폼 개발을 위한 최적의 작업 환경</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업무에 필요한 최적의 인원 구성 및 역할 배정</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멤버 커뮤니케이션 방법</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(Email,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메신저</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정기회의 등</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기존 플랫폼의 문제점 및 개선방안</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아이디어</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0" indent="0" latinLnBrk="1">
                        <a:buFont typeface="Arial" panose="020B0604020202020204" pitchFamily="34" charset="0"/>
                        <a:buNone/>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플랫폼 주제 관련 법규 및 규정</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(ex.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온라인 상거래 법규</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저작권법 등</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a:t>
                      </a: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플랫폼 주제 관련 최신 기술동향 및 기술 획득 방안</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latinLnBrk="1">
                        <a:buFont typeface="Arial" panose="020B0604020202020204" pitchFamily="34" charset="0"/>
                        <a:buChar cha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extLst>
                  <a:ext uri="{0D108BD9-81ED-4DB2-BD59-A6C34878D82A}">
                    <a16:rowId xmlns:a16="http://schemas.microsoft.com/office/drawing/2014/main" val="577635573"/>
                  </a:ext>
                </a:extLst>
              </a:tr>
            </a:tbl>
          </a:graphicData>
        </a:graphic>
      </p:graphicFrame>
    </p:spTree>
    <p:extLst>
      <p:ext uri="{BB962C8B-B14F-4D97-AF65-F5344CB8AC3E}">
        <p14:creationId xmlns:p14="http://schemas.microsoft.com/office/powerpoint/2010/main" val="55601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2"/>
          <p:cNvSpPr txBox="1"/>
          <p:nvPr/>
        </p:nvSpPr>
        <p:spPr>
          <a:xfrm>
            <a:off x="437044" y="1196752"/>
            <a:ext cx="8928992" cy="1020216"/>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Analyze and define requirements based on information gathered from the requirements investigation</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Factors that need to be analyzed and defined through a requirement investigation are as follows</a:t>
            </a:r>
            <a:endParaRPr kumimoji="1" lang="en-US" altLang="ko-KR" sz="1200" b="1" dirty="0">
              <a:latin typeface="맑은 고딕" panose="020B0503020000020004" pitchFamily="50" charset="-127"/>
              <a:ea typeface="맑은 고딕"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119223603"/>
              </p:ext>
            </p:extLst>
          </p:nvPr>
        </p:nvGraphicFramePr>
        <p:xfrm>
          <a:off x="448708" y="2276872"/>
          <a:ext cx="8917326" cy="648072"/>
        </p:xfrm>
        <a:graphic>
          <a:graphicData uri="http://schemas.openxmlformats.org/drawingml/2006/table">
            <a:tbl>
              <a:tblPr firstRow="1" bandRow="1">
                <a:tableStyleId>{616DA210-FB5B-4158-B5E0-FEB733F419BA}</a:tableStyleId>
              </a:tblPr>
              <a:tblGrid>
                <a:gridCol w="3424172">
                  <a:extLst>
                    <a:ext uri="{9D8B030D-6E8A-4147-A177-3AD203B41FA5}">
                      <a16:colId xmlns:a16="http://schemas.microsoft.com/office/drawing/2014/main" val="3086161399"/>
                    </a:ext>
                  </a:extLst>
                </a:gridCol>
                <a:gridCol w="3024336">
                  <a:extLst>
                    <a:ext uri="{9D8B030D-6E8A-4147-A177-3AD203B41FA5}">
                      <a16:colId xmlns:a16="http://schemas.microsoft.com/office/drawing/2014/main" val="487097412"/>
                    </a:ext>
                  </a:extLst>
                </a:gridCol>
                <a:gridCol w="2468818">
                  <a:extLst>
                    <a:ext uri="{9D8B030D-6E8A-4147-A177-3AD203B41FA5}">
                      <a16:colId xmlns:a16="http://schemas.microsoft.com/office/drawing/2014/main" val="2153928970"/>
                    </a:ext>
                  </a:extLst>
                </a:gridCol>
              </a:tblGrid>
              <a:tr h="338125">
                <a:tc>
                  <a:txBody>
                    <a:bodyPr/>
                    <a:lstStyle/>
                    <a:p>
                      <a:pPr algn="ctr" latinLnBrk="1"/>
                      <a:r>
                        <a:rPr lang="en-US" altLang="ko-KR" sz="1200" b="1" dirty="0"/>
                        <a:t>Analysis</a:t>
                      </a:r>
                      <a:endParaRPr lang="ko-KR" altLang="en-US" sz="1200" b="1" dirty="0"/>
                    </a:p>
                  </a:txBody>
                  <a:tcPr anchor="ctr"/>
                </a:tc>
                <a:tc>
                  <a:txBody>
                    <a:bodyPr/>
                    <a:lstStyle/>
                    <a:p>
                      <a:pPr algn="ctr" latinLnBrk="1"/>
                      <a:r>
                        <a:rPr lang="en-US" altLang="ko-KR" sz="1200" b="1" dirty="0"/>
                        <a:t>Define</a:t>
                      </a:r>
                      <a:endParaRPr lang="ko-KR" altLang="en-US" sz="1200" b="1" dirty="0"/>
                    </a:p>
                  </a:txBody>
                  <a:tcPr anchor="ctr"/>
                </a:tc>
                <a:tc>
                  <a:txBody>
                    <a:bodyPr/>
                    <a:lstStyle/>
                    <a:p>
                      <a:pPr algn="ctr" latinLnBrk="1"/>
                      <a:r>
                        <a:rPr lang="en-US" altLang="ko-KR" sz="1200" b="1" dirty="0"/>
                        <a:t>Outputs</a:t>
                      </a:r>
                      <a:endParaRPr lang="ko-KR" altLang="en-US" sz="1200" b="1" dirty="0"/>
                    </a:p>
                  </a:txBody>
                  <a:tcPr anchor="ctr"/>
                </a:tc>
                <a:extLst>
                  <a:ext uri="{0D108BD9-81ED-4DB2-BD59-A6C34878D82A}">
                    <a16:rowId xmlns:a16="http://schemas.microsoft.com/office/drawing/2014/main" val="2432383537"/>
                  </a:ext>
                </a:extLst>
              </a:tr>
              <a:tr h="309947">
                <a:tc>
                  <a:txBody>
                    <a:bodyPr/>
                    <a:lstStyle/>
                    <a:p>
                      <a:pPr algn="ctr" latinLnBrk="1"/>
                      <a:r>
                        <a:rPr lang="en-US" altLang="ko-KR" sz="1050" dirty="0"/>
                        <a:t>Analyze the data collected through the investigation</a:t>
                      </a:r>
                      <a:endParaRPr lang="ko-KR" altLang="en-US" sz="1050" dirty="0"/>
                    </a:p>
                  </a:txBody>
                  <a:tcPr anchor="ctr"/>
                </a:tc>
                <a:tc>
                  <a:txBody>
                    <a:bodyPr/>
                    <a:lstStyle/>
                    <a:p>
                      <a:pPr algn="ctr" latinLnBrk="1"/>
                      <a:r>
                        <a:rPr lang="en-US" altLang="ko-KR" sz="1050" dirty="0"/>
                        <a:t>Define requirements based on analysis</a:t>
                      </a:r>
                      <a:endParaRPr lang="ko-KR" altLang="en-US" sz="1050" dirty="0"/>
                    </a:p>
                  </a:txBody>
                  <a:tcPr anchor="ctr"/>
                </a:tc>
                <a:tc>
                  <a:txBody>
                    <a:bodyPr/>
                    <a:lstStyle/>
                    <a:p>
                      <a:pPr algn="ctr" latinLnBrk="1"/>
                      <a:r>
                        <a:rPr lang="en-US" altLang="ko-KR" sz="1050" dirty="0"/>
                        <a:t>Outputs for defining requirements</a:t>
                      </a:r>
                      <a:endParaRPr lang="ko-KR" altLang="en-US" sz="1050" dirty="0"/>
                    </a:p>
                  </a:txBody>
                  <a:tcPr anchor="ctr"/>
                </a:tc>
                <a:extLst>
                  <a:ext uri="{0D108BD9-81ED-4DB2-BD59-A6C34878D82A}">
                    <a16:rowId xmlns:a16="http://schemas.microsoft.com/office/drawing/2014/main" val="2738605704"/>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2539770410"/>
              </p:ext>
            </p:extLst>
          </p:nvPr>
        </p:nvGraphicFramePr>
        <p:xfrm>
          <a:off x="448708" y="2996928"/>
          <a:ext cx="8917326" cy="3622166"/>
        </p:xfrm>
        <a:graphic>
          <a:graphicData uri="http://schemas.openxmlformats.org/drawingml/2006/table">
            <a:tbl>
              <a:tblPr firstRow="1" bandRow="1">
                <a:tableStyleId>{5940675A-B579-460E-94D1-54222C63F5DA}</a:tableStyleId>
              </a:tblPr>
              <a:tblGrid>
                <a:gridCol w="3424172">
                  <a:extLst>
                    <a:ext uri="{9D8B030D-6E8A-4147-A177-3AD203B41FA5}">
                      <a16:colId xmlns:a16="http://schemas.microsoft.com/office/drawing/2014/main" val="3086161399"/>
                    </a:ext>
                  </a:extLst>
                </a:gridCol>
                <a:gridCol w="3024336">
                  <a:extLst>
                    <a:ext uri="{9D8B030D-6E8A-4147-A177-3AD203B41FA5}">
                      <a16:colId xmlns:a16="http://schemas.microsoft.com/office/drawing/2014/main" val="487097412"/>
                    </a:ext>
                  </a:extLst>
                </a:gridCol>
                <a:gridCol w="2468818">
                  <a:extLst>
                    <a:ext uri="{9D8B030D-6E8A-4147-A177-3AD203B41FA5}">
                      <a16:colId xmlns:a16="http://schemas.microsoft.com/office/drawing/2014/main" val="2153928970"/>
                    </a:ext>
                  </a:extLst>
                </a:gridCol>
              </a:tblGrid>
              <a:tr h="1897296">
                <a:tc>
                  <a:txBody>
                    <a:bodyPr/>
                    <a:lstStyle/>
                    <a:p>
                      <a:pPr marL="285750" indent="-285750" algn="l" latinLnBrk="1">
                        <a:buFont typeface="Arial" panose="020B0604020202020204" pitchFamily="34" charset="0"/>
                        <a:buChar char="•"/>
                      </a:pPr>
                      <a:r>
                        <a:rPr lang="en-US" altLang="ko-KR" sz="1100" b="0" dirty="0"/>
                        <a:t>Problems and Improvement Plans/ Ideas of Existing Platforms</a:t>
                      </a:r>
                    </a:p>
                    <a:p>
                      <a:pPr marL="285750" indent="-285750" algn="l" latinLnBrk="1">
                        <a:buFont typeface="Arial" panose="020B0604020202020204" pitchFamily="34" charset="0"/>
                        <a:buChar char="•"/>
                      </a:pPr>
                      <a:r>
                        <a:rPr lang="en-US" altLang="ko-KR" sz="1100" b="0" dirty="0"/>
                        <a:t>Relevant laws and regulations (ex. Online Commercial Code, Copyright Act, etc.)</a:t>
                      </a:r>
                    </a:p>
                    <a:p>
                      <a:pPr marL="285750" indent="-285750" algn="l" latinLnBrk="1">
                        <a:buFont typeface="Arial" panose="020B0604020202020204" pitchFamily="34" charset="0"/>
                        <a:buChar char="•"/>
                      </a:pPr>
                      <a:r>
                        <a:rPr lang="en-US" altLang="ko-KR" sz="1100" b="0" dirty="0"/>
                        <a:t>The Latest Technology Trends in Topic and Methods for Acquiring Technology Acquisition</a:t>
                      </a:r>
                    </a:p>
                    <a:p>
                      <a:pPr marL="285750" indent="-285750" algn="l" latinLnBrk="1">
                        <a:buFont typeface="Arial" panose="020B0604020202020204" pitchFamily="34" charset="0"/>
                        <a:buChar char="•"/>
                      </a:pPr>
                      <a:r>
                        <a:rPr lang="en-US" altLang="ko-KR" sz="1100" b="0" dirty="0"/>
                        <a:t>The scope of the primary target (user) and the appropriate (necessary) services</a:t>
                      </a:r>
                    </a:p>
                    <a:p>
                      <a:pPr marL="285750" indent="-285750" algn="l" latinLnBrk="1">
                        <a:buFont typeface="Arial" panose="020B0604020202020204" pitchFamily="34" charset="0"/>
                        <a:buChar char="•"/>
                      </a:pPr>
                      <a:r>
                        <a:rPr lang="en-US" altLang="ko-KR" sz="1100" b="0" dirty="0"/>
                        <a:t>Target Market Status and Prospect</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t>Platform Background and Objectives</a:t>
                      </a:r>
                    </a:p>
                    <a:p>
                      <a:pPr marL="285750" indent="-285750" algn="l" latinLnBrk="1">
                        <a:buFont typeface="Arial" panose="020B0604020202020204" pitchFamily="34" charset="0"/>
                        <a:buChar char="•"/>
                      </a:pPr>
                      <a:r>
                        <a:rPr lang="en-US" altLang="ko-KR" sz="1100" b="0" dirty="0"/>
                        <a:t>platform configuration technique</a:t>
                      </a:r>
                    </a:p>
                    <a:p>
                      <a:pPr marL="285750" indent="-285750" algn="l" latinLnBrk="1">
                        <a:buFont typeface="Arial" panose="020B0604020202020204" pitchFamily="34" charset="0"/>
                        <a:buChar char="•"/>
                      </a:pPr>
                      <a:r>
                        <a:rPr lang="en-US" altLang="ko-KR" sz="1100" b="0" dirty="0"/>
                        <a:t>Key Services List</a:t>
                      </a:r>
                    </a:p>
                    <a:p>
                      <a:pPr marL="285750" indent="-285750" algn="l" latinLnBrk="1">
                        <a:buFont typeface="Arial" panose="020B0604020202020204" pitchFamily="34" charset="0"/>
                        <a:buChar char="•"/>
                      </a:pPr>
                      <a:r>
                        <a:rPr lang="en-US" altLang="ko-KR" sz="1100" b="0" dirty="0"/>
                        <a:t>Platform Design Direction</a:t>
                      </a:r>
                    </a:p>
                    <a:p>
                      <a:pPr marL="285750" indent="-285750" algn="l" latinLnBrk="1">
                        <a:buFont typeface="Arial" panose="020B0604020202020204" pitchFamily="34" charset="0"/>
                        <a:buChar char="•"/>
                      </a:pPr>
                      <a:r>
                        <a:rPr lang="en-US" altLang="ko-KR" sz="1100" b="0" dirty="0"/>
                        <a:t>Service Target (market, customer, user, etc.)</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solidFill>
                            <a:srgbClr val="0000FF"/>
                          </a:solidFill>
                        </a:rPr>
                        <a:t>Technical Report</a:t>
                      </a:r>
                    </a:p>
                    <a:p>
                      <a:pPr marL="285750" indent="-285750" algn="l" latinLnBrk="1">
                        <a:buFont typeface="Arial" panose="020B0604020202020204" pitchFamily="34" charset="0"/>
                        <a:buChar char="•"/>
                      </a:pPr>
                      <a:r>
                        <a:rPr lang="en-US" altLang="ko-KR" sz="1100" b="0" dirty="0">
                          <a:solidFill>
                            <a:srgbClr val="0000FF"/>
                          </a:solidFill>
                        </a:rPr>
                        <a:t>Development plan</a:t>
                      </a:r>
                    </a:p>
                    <a:p>
                      <a:pPr marL="285750" indent="-285750" algn="l" latinLnBrk="1">
                        <a:buFont typeface="Arial" panose="020B0604020202020204" pitchFamily="34" charset="0"/>
                        <a:buChar char="•"/>
                      </a:pPr>
                      <a:r>
                        <a:rPr lang="en-US" altLang="ko-KR" sz="1100" b="0" dirty="0">
                          <a:solidFill>
                            <a:srgbClr val="0000FF"/>
                          </a:solidFill>
                        </a:rPr>
                        <a:t>Business model</a:t>
                      </a:r>
                      <a:endParaRPr lang="ko-KR" altLang="en-US" sz="1100" b="0" dirty="0">
                        <a:solidFill>
                          <a:srgbClr val="0000FF"/>
                        </a:solidFill>
                      </a:endParaRPr>
                    </a:p>
                  </a:txBody>
                  <a:tcPr anchor="ctr"/>
                </a:tc>
                <a:extLst>
                  <a:ext uri="{0D108BD9-81ED-4DB2-BD59-A6C34878D82A}">
                    <a16:rowId xmlns:a16="http://schemas.microsoft.com/office/drawing/2014/main" val="2432383537"/>
                  </a:ext>
                </a:extLst>
              </a:tr>
              <a:tr h="404978">
                <a:tc>
                  <a:txBody>
                    <a:bodyPr/>
                    <a:lstStyle/>
                    <a:p>
                      <a:pPr marL="285750" indent="-285750" algn="l" latinLnBrk="1">
                        <a:buFont typeface="Arial" panose="020B0604020202020204" pitchFamily="34" charset="0"/>
                        <a:buChar char="•"/>
                      </a:pPr>
                      <a:r>
                        <a:rPr lang="en-US" altLang="ko-KR" sz="1100" b="0" dirty="0"/>
                        <a:t>Appropriateness and necessity of the proposed platform</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t>Platform Usefulness and Needs</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t>Interview/Survey Results Report</a:t>
                      </a:r>
                      <a:endParaRPr lang="ko-KR" altLang="en-US" sz="1100" b="0" dirty="0"/>
                    </a:p>
                  </a:txBody>
                  <a:tcPr anchor="ctr"/>
                </a:tc>
                <a:extLst>
                  <a:ext uri="{0D108BD9-81ED-4DB2-BD59-A6C34878D82A}">
                    <a16:rowId xmlns:a16="http://schemas.microsoft.com/office/drawing/2014/main" val="2738605704"/>
                  </a:ext>
                </a:extLst>
              </a:tr>
              <a:tr h="1298150">
                <a:tc>
                  <a:txBody>
                    <a:bodyPr/>
                    <a:lstStyle/>
                    <a:p>
                      <a:pPr marL="285750" indent="-285750" algn="l" latinLnBrk="1">
                        <a:buFont typeface="Arial" panose="020B0604020202020204" pitchFamily="34" charset="0"/>
                        <a:buChar char="•"/>
                      </a:pPr>
                      <a:r>
                        <a:rPr lang="en-US" altLang="ko-KR" sz="1100" b="0" dirty="0"/>
                        <a:t>Best working environment for platform development</a:t>
                      </a:r>
                    </a:p>
                    <a:p>
                      <a:pPr marL="285750" indent="-285750" algn="l" latinLnBrk="1">
                        <a:buFont typeface="Arial" panose="020B0604020202020204" pitchFamily="34" charset="0"/>
                        <a:buChar char="•"/>
                      </a:pPr>
                      <a:r>
                        <a:rPr lang="en-US" altLang="ko-KR" sz="1100" b="0" dirty="0"/>
                        <a:t>Assign the optimal number of people and roles required for the job</a:t>
                      </a:r>
                    </a:p>
                    <a:p>
                      <a:pPr marL="285750" indent="-285750" algn="l" latinLnBrk="1">
                        <a:buFont typeface="Arial" panose="020B0604020202020204" pitchFamily="34" charset="0"/>
                        <a:buChar char="•"/>
                      </a:pPr>
                      <a:r>
                        <a:rPr lang="en-US" altLang="ko-KR" sz="1100" b="0" dirty="0"/>
                        <a:t>How to communicate with members (e-mail, instant messaging, regular meetings, etc.)</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t>Platform Development Environment</a:t>
                      </a:r>
                    </a:p>
                    <a:p>
                      <a:pPr marL="285750" indent="-285750" algn="l" latinLnBrk="1">
                        <a:buFont typeface="Arial" panose="020B0604020202020204" pitchFamily="34" charset="0"/>
                        <a:buChar char="•"/>
                      </a:pPr>
                      <a:r>
                        <a:rPr lang="en-US" altLang="ko-KR" sz="1100" b="0" dirty="0"/>
                        <a:t>Platform Communication Tools</a:t>
                      </a:r>
                    </a:p>
                    <a:p>
                      <a:pPr marL="285750" indent="-285750" algn="l" latinLnBrk="1">
                        <a:buFont typeface="Arial" panose="020B0604020202020204" pitchFamily="34" charset="0"/>
                        <a:buChar char="•"/>
                      </a:pPr>
                      <a:r>
                        <a:rPr lang="en-US" altLang="ko-KR" sz="1100" b="0" dirty="0"/>
                        <a:t>Platform Development Plan</a:t>
                      </a:r>
                      <a:endParaRPr lang="ko-KR" altLang="en-US" sz="1100" b="0" dirty="0"/>
                    </a:p>
                  </a:txBody>
                  <a:tcPr anchor="ctr"/>
                </a:tc>
                <a:tc>
                  <a:txBody>
                    <a:bodyPr/>
                    <a:lstStyle/>
                    <a:p>
                      <a:pPr marL="285750" indent="-285750" algn="l" latinLnBrk="1">
                        <a:buFont typeface="Arial" panose="020B0604020202020204" pitchFamily="34" charset="0"/>
                        <a:buChar char="•"/>
                      </a:pPr>
                      <a:r>
                        <a:rPr lang="en-US" altLang="ko-KR" sz="1100" b="0" dirty="0">
                          <a:solidFill>
                            <a:srgbClr val="0000FF"/>
                          </a:solidFill>
                        </a:rPr>
                        <a:t>Milestone-based schedule table</a:t>
                      </a:r>
                    </a:p>
                    <a:p>
                      <a:pPr marL="285750" indent="-285750" algn="l" latinLnBrk="1">
                        <a:buFont typeface="Arial" panose="020B0604020202020204" pitchFamily="34" charset="0"/>
                        <a:buChar char="•"/>
                      </a:pPr>
                      <a:r>
                        <a:rPr lang="en-US" altLang="ko-KR" sz="1100" b="0" dirty="0">
                          <a:solidFill>
                            <a:srgbClr val="0000FF"/>
                          </a:solidFill>
                        </a:rPr>
                        <a:t>Platform Development Planner</a:t>
                      </a:r>
                      <a:endParaRPr lang="ko-KR" altLang="en-US" sz="1100" b="0" dirty="0">
                        <a:solidFill>
                          <a:srgbClr val="0000FF"/>
                        </a:solidFill>
                      </a:endParaRPr>
                    </a:p>
                  </a:txBody>
                  <a:tcPr anchor="ctr"/>
                </a:tc>
                <a:extLst>
                  <a:ext uri="{0D108BD9-81ED-4DB2-BD59-A6C34878D82A}">
                    <a16:rowId xmlns:a16="http://schemas.microsoft.com/office/drawing/2014/main" val="1363244852"/>
                  </a:ext>
                </a:extLst>
              </a:tr>
            </a:tbl>
          </a:graphicData>
        </a:graphic>
      </p:graphicFrame>
      <p:sp>
        <p:nvSpPr>
          <p:cNvPr id="7"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2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Analysis</a:t>
            </a:r>
            <a:r>
              <a:rPr kumimoji="0" lang="ko-KR" altLang="en-US" sz="4000" b="1" u="sng" dirty="0">
                <a:solidFill>
                  <a:srgbClr val="0000FF"/>
                </a:solidFill>
                <a:latin typeface="Arial" charset="0"/>
                <a:ea typeface="HY견고딕" pitchFamily="18" charset="-127"/>
                <a:cs typeface="Arial" charset="0"/>
              </a:rPr>
              <a:t> </a:t>
            </a:r>
            <a:r>
              <a:rPr kumimoji="0" lang="en-US" altLang="ko-KR" sz="2000" u="sng" dirty="0">
                <a:solidFill>
                  <a:srgbClr val="0000FF"/>
                </a:solidFill>
                <a:latin typeface="Arial" charset="0"/>
                <a:ea typeface="HY견고딕" pitchFamily="18" charset="-127"/>
                <a:cs typeface="Arial" charset="0"/>
              </a:rPr>
              <a:t>(3/3)</a:t>
            </a:r>
            <a:endParaRPr kumimoji="0" lang="en-US" altLang="ko-KR" sz="4000" u="sng" dirty="0">
              <a:solidFill>
                <a:srgbClr val="0000FF"/>
              </a:solidFill>
              <a:latin typeface="Arial" charset="0"/>
              <a:ea typeface="HY견고딕" pitchFamily="18" charset="-127"/>
              <a:cs typeface="Arial" charset="0"/>
            </a:endParaRPr>
          </a:p>
        </p:txBody>
      </p:sp>
    </p:spTree>
    <p:extLst>
      <p:ext uri="{BB962C8B-B14F-4D97-AF65-F5344CB8AC3E}">
        <p14:creationId xmlns:p14="http://schemas.microsoft.com/office/powerpoint/2010/main" val="39389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2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분석 </a:t>
            </a:r>
            <a:r>
              <a:rPr kumimoji="0" lang="en-US" altLang="ko-KR" sz="2000" u="sng" dirty="0">
                <a:solidFill>
                  <a:srgbClr val="0000FF"/>
                </a:solidFill>
                <a:latin typeface="Arial" charset="0"/>
                <a:ea typeface="HY견고딕" pitchFamily="18" charset="-127"/>
                <a:cs typeface="Arial" charset="0"/>
              </a:rPr>
              <a:t>(3/3)</a:t>
            </a:r>
          </a:p>
        </p:txBody>
      </p:sp>
      <p:sp>
        <p:nvSpPr>
          <p:cNvPr id="6" name="텍스트 상자 2"/>
          <p:cNvSpPr txBox="1"/>
          <p:nvPr/>
        </p:nvSpPr>
        <p:spPr>
          <a:xfrm>
            <a:off x="437044" y="1196752"/>
            <a:ext cx="8928992" cy="784830"/>
          </a:xfrm>
          <a:prstGeom prst="rect">
            <a:avLst/>
          </a:prstGeom>
          <a:noFill/>
          <a:ln>
            <a:solidFill>
              <a:srgbClr val="E50BBB"/>
            </a:solidFill>
          </a:ln>
        </p:spPr>
        <p:txBody>
          <a:bodyPr wrap="square" rtlCol="0">
            <a:spAutoFit/>
          </a:bodyPr>
          <a:lstStyle/>
          <a:p>
            <a:pPr marL="342900" indent="-342900">
              <a:lnSpc>
                <a:spcPct val="150000"/>
              </a:lnSpc>
              <a:buFont typeface="Wingdings" panose="05000000000000000000" pitchFamily="2" charset="2"/>
              <a:buChar char="ü"/>
            </a:pPr>
            <a:r>
              <a:rPr lang="ko-KR" altLang="en-US" sz="1600" b="1" dirty="0">
                <a:latin typeface="맑은 고딕" panose="020B0503020000020004" pitchFamily="50" charset="-127"/>
                <a:ea typeface="맑은 고딕" panose="020B0503020000020004" pitchFamily="50" charset="-127"/>
              </a:rPr>
              <a:t>요구사항 조사를 통해 수집한 정보를 토대로 분석하여 요구사항을 정의</a:t>
            </a:r>
            <a:endParaRPr lang="en-US" altLang="ko-KR" sz="16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ko-KR" altLang="en-US" sz="1400" b="1" dirty="0">
                <a:latin typeface="맑은 고딕" panose="020B0503020000020004" pitchFamily="50" charset="-127"/>
                <a:ea typeface="맑은 고딕" panose="020B0503020000020004" pitchFamily="50" charset="-127"/>
              </a:rPr>
              <a:t>요구사항 조사를 통해 분석 및 정의되어야 하는 요소들은 아래와 같음</a:t>
            </a:r>
            <a:endParaRPr kumimoji="1" lang="en-US" altLang="ko-KR" sz="1400" b="1" dirty="0">
              <a:latin typeface="맑은 고딕" panose="020B0503020000020004" pitchFamily="50" charset="-127"/>
              <a:ea typeface="맑은 고딕"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46254518"/>
              </p:ext>
            </p:extLst>
          </p:nvPr>
        </p:nvGraphicFramePr>
        <p:xfrm>
          <a:off x="448708" y="2123313"/>
          <a:ext cx="8917326" cy="741680"/>
        </p:xfrm>
        <a:graphic>
          <a:graphicData uri="http://schemas.openxmlformats.org/drawingml/2006/table">
            <a:tbl>
              <a:tblPr firstRow="1" bandRow="1">
                <a:tableStyleId>{616DA210-FB5B-4158-B5E0-FEB733F419BA}</a:tableStyleId>
              </a:tblPr>
              <a:tblGrid>
                <a:gridCol w="3064132">
                  <a:extLst>
                    <a:ext uri="{9D8B030D-6E8A-4147-A177-3AD203B41FA5}">
                      <a16:colId xmlns:a16="http://schemas.microsoft.com/office/drawing/2014/main" val="3086161399"/>
                    </a:ext>
                  </a:extLst>
                </a:gridCol>
                <a:gridCol w="3116892">
                  <a:extLst>
                    <a:ext uri="{9D8B030D-6E8A-4147-A177-3AD203B41FA5}">
                      <a16:colId xmlns:a16="http://schemas.microsoft.com/office/drawing/2014/main" val="487097412"/>
                    </a:ext>
                  </a:extLst>
                </a:gridCol>
                <a:gridCol w="2736302">
                  <a:extLst>
                    <a:ext uri="{9D8B030D-6E8A-4147-A177-3AD203B41FA5}">
                      <a16:colId xmlns:a16="http://schemas.microsoft.com/office/drawing/2014/main" val="2153928970"/>
                    </a:ext>
                  </a:extLst>
                </a:gridCol>
              </a:tblGrid>
              <a:tr h="370840">
                <a:tc>
                  <a:txBody>
                    <a:bodyPr/>
                    <a:lstStyle/>
                    <a:p>
                      <a:pPr algn="ctr" latinLnBrk="1"/>
                      <a:r>
                        <a:rPr lang="ko-KR" altLang="en-US" sz="1400" dirty="0"/>
                        <a:t>분석</a:t>
                      </a:r>
                      <a:endParaRPr lang="ko-KR" altLang="en-US" sz="1400" b="1" dirty="0"/>
                    </a:p>
                  </a:txBody>
                  <a:tcPr/>
                </a:tc>
                <a:tc>
                  <a:txBody>
                    <a:bodyPr/>
                    <a:lstStyle/>
                    <a:p>
                      <a:pPr algn="ctr" latinLnBrk="1"/>
                      <a:r>
                        <a:rPr lang="ko-KR" altLang="en-US" sz="1400" dirty="0"/>
                        <a:t>정의</a:t>
                      </a:r>
                      <a:endParaRPr lang="ko-KR" altLang="en-US" sz="1400" b="1" dirty="0"/>
                    </a:p>
                  </a:txBody>
                  <a:tcPr/>
                </a:tc>
                <a:tc>
                  <a:txBody>
                    <a:bodyPr/>
                    <a:lstStyle/>
                    <a:p>
                      <a:pPr algn="ctr" latinLnBrk="1"/>
                      <a:r>
                        <a:rPr lang="ko-KR" altLang="en-US" sz="1400" dirty="0"/>
                        <a:t>산출물</a:t>
                      </a:r>
                      <a:endParaRPr lang="ko-KR" altLang="en-US" sz="1400" b="1" dirty="0"/>
                    </a:p>
                  </a:txBody>
                  <a:tcPr/>
                </a:tc>
                <a:extLst>
                  <a:ext uri="{0D108BD9-81ED-4DB2-BD59-A6C34878D82A}">
                    <a16:rowId xmlns:a16="http://schemas.microsoft.com/office/drawing/2014/main" val="2432383537"/>
                  </a:ext>
                </a:extLst>
              </a:tr>
              <a:tr h="370840">
                <a:tc>
                  <a:txBody>
                    <a:bodyPr/>
                    <a:lstStyle/>
                    <a:p>
                      <a:pPr algn="ctr" latinLnBrk="1"/>
                      <a:r>
                        <a:rPr lang="ko-KR" altLang="en-US" sz="1200" dirty="0"/>
                        <a:t>조사를 통해 수집한 데이터를 분석</a:t>
                      </a:r>
                    </a:p>
                  </a:txBody>
                  <a:tcPr anchor="ctr"/>
                </a:tc>
                <a:tc>
                  <a:txBody>
                    <a:bodyPr/>
                    <a:lstStyle/>
                    <a:p>
                      <a:pPr algn="ctr" latinLnBrk="1"/>
                      <a:r>
                        <a:rPr lang="ko-KR" altLang="en-US" sz="1200" dirty="0"/>
                        <a:t>분석한 결과를 토대로 요구사항 정의</a:t>
                      </a:r>
                    </a:p>
                  </a:txBody>
                  <a:tcPr anchor="ctr"/>
                </a:tc>
                <a:tc>
                  <a:txBody>
                    <a:bodyPr/>
                    <a:lstStyle/>
                    <a:p>
                      <a:pPr algn="ctr" latinLnBrk="1"/>
                      <a:r>
                        <a:rPr lang="ko-KR" altLang="en-US" sz="1200" dirty="0"/>
                        <a:t>요구사항 정의를 위한 산출물</a:t>
                      </a:r>
                    </a:p>
                  </a:txBody>
                  <a:tcPr anchor="ctr"/>
                </a:tc>
                <a:extLst>
                  <a:ext uri="{0D108BD9-81ED-4DB2-BD59-A6C34878D82A}">
                    <a16:rowId xmlns:a16="http://schemas.microsoft.com/office/drawing/2014/main" val="2738605704"/>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2522988657"/>
              </p:ext>
            </p:extLst>
          </p:nvPr>
        </p:nvGraphicFramePr>
        <p:xfrm>
          <a:off x="448708" y="2924919"/>
          <a:ext cx="8917326" cy="3600424"/>
        </p:xfrm>
        <a:graphic>
          <a:graphicData uri="http://schemas.openxmlformats.org/drawingml/2006/table">
            <a:tbl>
              <a:tblPr firstRow="1" bandRow="1">
                <a:tableStyleId>{5940675A-B579-460E-94D1-54222C63F5DA}</a:tableStyleId>
              </a:tblPr>
              <a:tblGrid>
                <a:gridCol w="3064132">
                  <a:extLst>
                    <a:ext uri="{9D8B030D-6E8A-4147-A177-3AD203B41FA5}">
                      <a16:colId xmlns:a16="http://schemas.microsoft.com/office/drawing/2014/main" val="3086161399"/>
                    </a:ext>
                  </a:extLst>
                </a:gridCol>
                <a:gridCol w="3116892">
                  <a:extLst>
                    <a:ext uri="{9D8B030D-6E8A-4147-A177-3AD203B41FA5}">
                      <a16:colId xmlns:a16="http://schemas.microsoft.com/office/drawing/2014/main" val="487097412"/>
                    </a:ext>
                  </a:extLst>
                </a:gridCol>
                <a:gridCol w="2736302">
                  <a:extLst>
                    <a:ext uri="{9D8B030D-6E8A-4147-A177-3AD203B41FA5}">
                      <a16:colId xmlns:a16="http://schemas.microsoft.com/office/drawing/2014/main" val="2153928970"/>
                    </a:ext>
                  </a:extLst>
                </a:gridCol>
              </a:tblGrid>
              <a:tr h="1897296">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기존 플랫폼의 문제점 및 개선방안</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아이디어</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관련 법규 및 규정</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(ex. </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온라인 상거래 법규</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저작권법 등</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주제 관련 최신 기술동향 및 기술 획득 방안</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marR="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주요 타겟</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사용자</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의 범위 및 그에 맞는 적절한</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필요한</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서비스</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marR="0" indent="-2857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타겟 시장 현황 및 전망</a:t>
                      </a:r>
                    </a:p>
                  </a:txBody>
                  <a:tcPr anchor="ctr"/>
                </a:tc>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배경 및 목적</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구성 기술</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주요 서비스 리스트</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설계 방향</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서비스 타겟</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시장</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고객</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사용자 등</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285750" indent="-285750" algn="l" latinLnBrk="1">
                        <a:buFont typeface="Arial" panose="020B0604020202020204" pitchFamily="34" charset="0"/>
                        <a:buChar char="•"/>
                      </a:pPr>
                      <a:r>
                        <a:rPr lang="ko-KR" altLang="en-US"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기술 보고서</a:t>
                      </a:r>
                      <a:endParaRPr lang="en-US" altLang="ko-KR"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개발 계획서</a:t>
                      </a:r>
                      <a:endParaRPr lang="en-US" altLang="ko-KR"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비즈니스 모델</a:t>
                      </a:r>
                    </a:p>
                  </a:txBody>
                  <a:tcPr anchor="ctr"/>
                </a:tc>
                <a:extLst>
                  <a:ext uri="{0D108BD9-81ED-4DB2-BD59-A6C34878D82A}">
                    <a16:rowId xmlns:a16="http://schemas.microsoft.com/office/drawing/2014/main" val="2432383537"/>
                  </a:ext>
                </a:extLst>
              </a:tr>
              <a:tr h="404978">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제안하는 플랫폼의 적절성 및 필요성</a:t>
                      </a:r>
                    </a:p>
                  </a:txBody>
                  <a:tcPr anchor="ctr"/>
                </a:tc>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유용성 및 필요성</a:t>
                      </a:r>
                    </a:p>
                  </a:txBody>
                  <a:tcPr anchor="ctr"/>
                </a:tc>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인터뷰</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설문 결과 보고서</a:t>
                      </a:r>
                    </a:p>
                  </a:txBody>
                  <a:tcPr anchor="ctr"/>
                </a:tc>
                <a:extLst>
                  <a:ext uri="{0D108BD9-81ED-4DB2-BD59-A6C34878D82A}">
                    <a16:rowId xmlns:a16="http://schemas.microsoft.com/office/drawing/2014/main" val="2738605704"/>
                  </a:ext>
                </a:extLst>
              </a:tr>
              <a:tr h="1298150">
                <a:tc>
                  <a:txBody>
                    <a:bodyPr/>
                    <a:lstStyle/>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개발을 위한 최적의 작업 환경</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업무에 필요한 최적의 인원 구성 및 역할 배정</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멤버 커뮤니케이션 방법</a:t>
                      </a:r>
                      <a:r>
                        <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rPr>
                        <a:t>(Email,</a:t>
                      </a:r>
                      <a:r>
                        <a:rPr lang="en-US" altLang="ko-KR" sz="1200" b="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baseline="0" dirty="0">
                          <a:latin typeface="함초롬바탕" panose="02030604000101010101" pitchFamily="18" charset="-127"/>
                          <a:ea typeface="함초롬바탕" panose="02030604000101010101" pitchFamily="18" charset="-127"/>
                          <a:cs typeface="함초롬바탕" panose="02030604000101010101" pitchFamily="18" charset="-127"/>
                        </a:rPr>
                        <a:t>메신저</a:t>
                      </a:r>
                      <a:r>
                        <a:rPr lang="en-US" altLang="ko-KR" sz="1200" b="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0" baseline="0" dirty="0">
                          <a:latin typeface="함초롬바탕" panose="02030604000101010101" pitchFamily="18" charset="-127"/>
                          <a:ea typeface="함초롬바탕" panose="02030604000101010101" pitchFamily="18" charset="-127"/>
                          <a:cs typeface="함초롬바탕" panose="02030604000101010101" pitchFamily="18" charset="-127"/>
                        </a:rPr>
                        <a:t>정기회의 등</a:t>
                      </a:r>
                      <a:r>
                        <a:rPr lang="en-US" altLang="ko-KR" sz="1200" b="0" baseline="0"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tc>
                <a:tc>
                  <a:txBody>
                    <a:bodyPr/>
                    <a:lstStyle/>
                    <a:p>
                      <a:pPr marL="285750" indent="-285750" algn="l" latinLnBrk="1">
                        <a:buFont typeface="Arial" panose="020B0604020202020204" pitchFamily="34" charset="0"/>
                        <a:buChar char="•"/>
                      </a:pPr>
                      <a:r>
                        <a:rPr lang="ko-KR" altLang="en-US" sz="1200" b="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플랫폼 개발 환경</a:t>
                      </a:r>
                      <a:endParaRPr lang="en-US" altLang="ko-KR" sz="1200" b="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커뮤니케이션 도구</a:t>
                      </a:r>
                      <a:endParaRPr lang="en-US" altLang="ko-KR" sz="1200" b="0"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latin typeface="함초롬바탕" panose="02030604000101010101" pitchFamily="18" charset="-127"/>
                          <a:ea typeface="함초롬바탕" panose="02030604000101010101" pitchFamily="18" charset="-127"/>
                          <a:cs typeface="함초롬바탕" panose="02030604000101010101" pitchFamily="18" charset="-127"/>
                        </a:rPr>
                        <a:t>플랫폼 개발 계획</a:t>
                      </a:r>
                    </a:p>
                  </a:txBody>
                  <a:tcPr anchor="ctr"/>
                </a:tc>
                <a:tc>
                  <a:txBody>
                    <a:bodyPr/>
                    <a:lstStyle/>
                    <a:p>
                      <a:pPr marL="285750" indent="-285750" algn="l" latinLnBrk="1">
                        <a:buFont typeface="Arial" panose="020B0604020202020204" pitchFamily="34" charset="0"/>
                        <a:buChar char="•"/>
                      </a:pPr>
                      <a:r>
                        <a:rPr lang="ko-KR" altLang="en-US" sz="1200" b="0" dirty="0" err="1">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마일스톤</a:t>
                      </a:r>
                      <a:r>
                        <a:rPr lang="ko-KR" altLang="en-US"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기반 스케줄 표</a:t>
                      </a:r>
                      <a:endParaRPr lang="en-US" altLang="ko-KR"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gn="l" latinLnBrk="1">
                        <a:buFont typeface="Arial" panose="020B0604020202020204" pitchFamily="34" charset="0"/>
                        <a:buChar char="•"/>
                      </a:pPr>
                      <a:r>
                        <a:rPr lang="ko-KR" altLang="en-US" sz="1200" b="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플랫폼 개발 계획표</a:t>
                      </a:r>
                    </a:p>
                  </a:txBody>
                  <a:tcPr anchor="ctr"/>
                </a:tc>
                <a:extLst>
                  <a:ext uri="{0D108BD9-81ED-4DB2-BD59-A6C34878D82A}">
                    <a16:rowId xmlns:a16="http://schemas.microsoft.com/office/drawing/2014/main" val="1363244852"/>
                  </a:ext>
                </a:extLst>
              </a:tr>
            </a:tbl>
          </a:graphicData>
        </a:graphic>
      </p:graphicFrame>
    </p:spTree>
    <p:extLst>
      <p:ext uri="{BB962C8B-B14F-4D97-AF65-F5344CB8AC3E}">
        <p14:creationId xmlns:p14="http://schemas.microsoft.com/office/powerpoint/2010/main" val="17578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5" name="텍스트 상자 2"/>
          <p:cNvSpPr txBox="1"/>
          <p:nvPr/>
        </p:nvSpPr>
        <p:spPr>
          <a:xfrm>
            <a:off x="437044" y="1144776"/>
            <a:ext cx="8847484" cy="1708160"/>
          </a:xfrm>
          <a:prstGeom prst="rect">
            <a:avLst/>
          </a:prstGeom>
          <a:noFill/>
          <a:ln>
            <a:solidFill>
              <a:srgbClr val="7030A0"/>
            </a:solidFill>
          </a:ln>
        </p:spPr>
        <p:txBody>
          <a:bodyPr wrap="square" rtlCol="0">
            <a:spAutoFit/>
          </a:bodyPr>
          <a:lstStyle/>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Steps to design the platform according to the requirements defined in the Analysis stage</a:t>
            </a: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At “Platform Design Step”, designs all aspects of the platform, including I/O to services and systems, DB, processes, and UI</a:t>
            </a:r>
          </a:p>
          <a:p>
            <a:pPr marL="342900" indent="-34290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Design is a two-step process: ①</a:t>
            </a:r>
            <a:r>
              <a:rPr lang="en-US" altLang="ko-KR" sz="1400" b="1" dirty="0">
                <a:solidFill>
                  <a:srgbClr val="FF0000"/>
                </a:solidFill>
                <a:latin typeface="맑은 고딕" panose="020B0503020000020004" pitchFamily="50" charset="-127"/>
                <a:ea typeface="맑은 고딕" panose="020B0503020000020004" pitchFamily="50" charset="-127"/>
              </a:rPr>
              <a:t>logical design</a:t>
            </a:r>
            <a:r>
              <a:rPr lang="en-US" altLang="ko-KR" sz="1400" b="1" dirty="0">
                <a:latin typeface="맑은 고딕" panose="020B0503020000020004" pitchFamily="50" charset="-127"/>
                <a:ea typeface="맑은 고딕" panose="020B0503020000020004" pitchFamily="50" charset="-127"/>
              </a:rPr>
              <a:t>, ②</a:t>
            </a:r>
            <a:r>
              <a:rPr lang="en-US" altLang="ko-KR" sz="1400" b="1" dirty="0">
                <a:solidFill>
                  <a:srgbClr val="0000FF"/>
                </a:solidFill>
                <a:latin typeface="맑은 고딕" panose="020B0503020000020004" pitchFamily="50" charset="-127"/>
                <a:ea typeface="맑은 고딕" panose="020B0503020000020004" pitchFamily="50" charset="-127"/>
              </a:rPr>
              <a:t>physical design</a:t>
            </a:r>
            <a:r>
              <a:rPr lang="en-US" altLang="ko-KR" sz="1400" b="1" dirty="0">
                <a:latin typeface="맑은 고딕" panose="020B0503020000020004" pitchFamily="50" charset="-127"/>
                <a:ea typeface="맑은 고딕" panose="020B0503020000020004" pitchFamily="50" charset="-127"/>
              </a:rPr>
              <a:t>, and generally logical design is a priority, then physical design is based on logical design.</a:t>
            </a:r>
            <a:endParaRPr kumimoji="1" lang="en-US" altLang="ko-KR" sz="1400" b="1" dirty="0">
              <a:latin typeface="맑은 고딕" panose="020B0503020000020004" pitchFamily="50" charset="-127"/>
              <a:ea typeface="맑은 고딕"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569065343"/>
              </p:ext>
            </p:extLst>
          </p:nvPr>
        </p:nvGraphicFramePr>
        <p:xfrm>
          <a:off x="437044" y="2916520"/>
          <a:ext cx="8847484" cy="3642360"/>
        </p:xfrm>
        <a:graphic>
          <a:graphicData uri="http://schemas.openxmlformats.org/drawingml/2006/table">
            <a:tbl>
              <a:tblPr firstRow="1" bandRow="1">
                <a:tableStyleId>{5940675A-B579-460E-94D1-54222C63F5DA}</a:tableStyleId>
              </a:tblPr>
              <a:tblGrid>
                <a:gridCol w="422548">
                  <a:extLst>
                    <a:ext uri="{9D8B030D-6E8A-4147-A177-3AD203B41FA5}">
                      <a16:colId xmlns:a16="http://schemas.microsoft.com/office/drawing/2014/main" val="962541759"/>
                    </a:ext>
                  </a:extLst>
                </a:gridCol>
                <a:gridCol w="2448272">
                  <a:extLst>
                    <a:ext uri="{9D8B030D-6E8A-4147-A177-3AD203B41FA5}">
                      <a16:colId xmlns:a16="http://schemas.microsoft.com/office/drawing/2014/main" val="1477046489"/>
                    </a:ext>
                  </a:extLst>
                </a:gridCol>
                <a:gridCol w="1429112">
                  <a:extLst>
                    <a:ext uri="{9D8B030D-6E8A-4147-A177-3AD203B41FA5}">
                      <a16:colId xmlns:a16="http://schemas.microsoft.com/office/drawing/2014/main" val="223888334"/>
                    </a:ext>
                  </a:extLst>
                </a:gridCol>
                <a:gridCol w="4547552">
                  <a:extLst>
                    <a:ext uri="{9D8B030D-6E8A-4147-A177-3AD203B41FA5}">
                      <a16:colId xmlns:a16="http://schemas.microsoft.com/office/drawing/2014/main" val="1211460167"/>
                    </a:ext>
                  </a:extLst>
                </a:gridCol>
              </a:tblGrid>
              <a:tr h="153045">
                <a:tc>
                  <a:txBody>
                    <a:bodyPr/>
                    <a:lstStyle/>
                    <a:p>
                      <a:pPr algn="ctr" latinLnBrk="1"/>
                      <a:endParaRPr lang="en-US" altLang="ko-KR" sz="1000" b="1" dirty="0"/>
                    </a:p>
                  </a:txBody>
                  <a:tcPr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100" b="1" dirty="0">
                          <a:latin typeface="맑은 고딕" panose="020B0503020000020004" pitchFamily="50" charset="-127"/>
                          <a:ea typeface="+mn-ea"/>
                        </a:rPr>
                        <a:t>Concepts</a:t>
                      </a:r>
                    </a:p>
                  </a:txBody>
                  <a:tcPr anchor="ctr">
                    <a:solidFill>
                      <a:schemeClr val="bg1">
                        <a:lumMod val="65000"/>
                      </a:schemeClr>
                    </a:solidFill>
                  </a:tcPr>
                </a:tc>
                <a:tc>
                  <a:txBody>
                    <a:bodyPr/>
                    <a:lstStyle/>
                    <a:p>
                      <a:pPr algn="ctr" latinLnBrk="1"/>
                      <a:r>
                        <a:rPr lang="en-US" altLang="ko-KR" sz="1100" b="1" dirty="0"/>
                        <a:t>Outputs</a:t>
                      </a:r>
                      <a:endParaRPr lang="ko-KR" altLang="en-US" sz="1100" b="1" dirty="0"/>
                    </a:p>
                  </a:txBody>
                  <a:tcPr anchor="ctr">
                    <a:solidFill>
                      <a:schemeClr val="bg1">
                        <a:lumMod val="65000"/>
                      </a:schemeClr>
                    </a:solidFill>
                  </a:tcPr>
                </a:tc>
                <a:tc>
                  <a:txBody>
                    <a:bodyPr/>
                    <a:lstStyle/>
                    <a:p>
                      <a:pPr algn="ctr" latinLnBrk="1"/>
                      <a:r>
                        <a:rPr lang="en-US" altLang="ko-KR" sz="1100" b="1" dirty="0"/>
                        <a:t>Outputs</a:t>
                      </a:r>
                      <a:r>
                        <a:rPr lang="en-US" altLang="ko-KR" sz="1100" b="1" baseline="0" dirty="0"/>
                        <a:t> characteristic</a:t>
                      </a:r>
                      <a:endParaRPr lang="ko-KR" altLang="en-US" sz="1100" b="1" dirty="0"/>
                    </a:p>
                  </a:txBody>
                  <a:tcPr anchor="ctr">
                    <a:solidFill>
                      <a:schemeClr val="bg1">
                        <a:lumMod val="65000"/>
                      </a:schemeClr>
                    </a:solidFill>
                  </a:tcPr>
                </a:tc>
                <a:extLst>
                  <a:ext uri="{0D108BD9-81ED-4DB2-BD59-A6C34878D82A}">
                    <a16:rowId xmlns:a16="http://schemas.microsoft.com/office/drawing/2014/main" val="719892185"/>
                  </a:ext>
                </a:extLst>
              </a:tr>
              <a:tr h="250023">
                <a:tc rowSpan="2">
                  <a:txBody>
                    <a:bodyPr/>
                    <a:lstStyle/>
                    <a:p>
                      <a:pPr algn="ctr" latinLnBrk="1"/>
                      <a:r>
                        <a:rPr lang="en-US" altLang="ko-KR" sz="1200" b="1" dirty="0"/>
                        <a:t>Logical</a:t>
                      </a:r>
                      <a:endParaRPr lang="en-US" altLang="ko-KR" sz="1200" b="1" baseline="0" dirty="0"/>
                    </a:p>
                    <a:p>
                      <a:pPr algn="ctr" latinLnBrk="1"/>
                      <a:r>
                        <a:rPr lang="en-US" altLang="ko-KR" sz="1200" b="1" baseline="0" dirty="0"/>
                        <a:t>Design</a:t>
                      </a:r>
                      <a:endParaRPr lang="en-US" altLang="ko-KR" sz="1200" b="1" dirty="0"/>
                    </a:p>
                  </a:txBody>
                  <a:tcPr vert="vert270" anchor="ctr">
                    <a:solidFill>
                      <a:schemeClr val="accent2">
                        <a:lumMod val="60000"/>
                        <a:lumOff val="40000"/>
                      </a:schemeClr>
                    </a:solidFill>
                  </a:tcPr>
                </a:tc>
                <a:tc rowSpan="2">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b="0" dirty="0">
                          <a:latin typeface="맑은 고딕" panose="020B0503020000020004" pitchFamily="50" charset="-127"/>
                          <a:ea typeface="+mn-ea"/>
                        </a:rPr>
                        <a:t>A design method </a:t>
                      </a:r>
                      <a:r>
                        <a:rPr lang="en-US" altLang="ko-KR" sz="1100" b="1" dirty="0">
                          <a:solidFill>
                            <a:srgbClr val="0000FF"/>
                          </a:solidFill>
                          <a:latin typeface="맑은 고딕" panose="020B0503020000020004" pitchFamily="50" charset="-127"/>
                          <a:ea typeface="+mn-ea"/>
                        </a:rPr>
                        <a:t>that focuses on the business side</a:t>
                      </a:r>
                      <a:r>
                        <a:rPr lang="en-US" altLang="ko-KR" sz="1100" b="1" dirty="0">
                          <a:latin typeface="맑은 고딕" panose="020B0503020000020004" pitchFamily="50" charset="-127"/>
                          <a:ea typeface="+mn-ea"/>
                        </a:rPr>
                        <a:t> </a:t>
                      </a:r>
                      <a:r>
                        <a:rPr lang="en-US" altLang="ko-KR" sz="1100" b="0" dirty="0">
                          <a:latin typeface="맑은 고딕" panose="020B0503020000020004" pitchFamily="50" charset="-127"/>
                          <a:ea typeface="+mn-ea"/>
                        </a:rPr>
                        <a:t>of a platform in a way that is not intertwined with specific hardware and system software platforms.</a:t>
                      </a:r>
                      <a:endParaRPr lang="en-US" altLang="ko-KR" sz="1100" b="0" dirty="0">
                        <a:solidFill>
                          <a:srgbClr val="0000FF"/>
                        </a:solidFill>
                        <a:latin typeface="맑은 고딕" panose="020B0503020000020004" pitchFamily="50" charset="-127"/>
                        <a:ea typeface="+mn-ea"/>
                      </a:endParaRPr>
                    </a:p>
                  </a:txBody>
                  <a:tcPr anchor="ctr">
                    <a:solidFill>
                      <a:schemeClr val="accent2">
                        <a:lumMod val="60000"/>
                        <a:lumOff val="40000"/>
                      </a:schemeClr>
                    </a:solidFill>
                  </a:tcPr>
                </a:tc>
                <a:tc>
                  <a:txBody>
                    <a:bodyPr/>
                    <a:lstStyle/>
                    <a:p>
                      <a:pPr algn="ctr" latinLnBrk="1"/>
                      <a:r>
                        <a:rPr lang="en-US" altLang="ko-KR" sz="1100" b="1" dirty="0"/>
                        <a:t>Contextual Diagram</a:t>
                      </a:r>
                      <a:endParaRPr lang="ko-KR" altLang="en-US" sz="1100" b="1" dirty="0"/>
                    </a:p>
                  </a:txBody>
                  <a:tcPr anchor="ctr">
                    <a:solidFill>
                      <a:schemeClr val="accent2">
                        <a:lumMod val="40000"/>
                        <a:lumOff val="60000"/>
                      </a:schemeClr>
                    </a:solidFill>
                  </a:tcPr>
                </a:tc>
                <a:tc>
                  <a:txBody>
                    <a:bodyPr/>
                    <a:lstStyle/>
                    <a:p>
                      <a:pPr marL="171450" indent="-171450" algn="l" latinLnBrk="1">
                        <a:buFont typeface="Arial" panose="020B0604020202020204" pitchFamily="34" charset="0"/>
                        <a:buChar char="•"/>
                      </a:pPr>
                      <a:r>
                        <a:rPr lang="en-US" altLang="ko-KR" sz="1000" dirty="0"/>
                        <a:t>An illustration of the overall configuration of the platform, each of which is simply conceptualized</a:t>
                      </a:r>
                      <a:endParaRPr lang="ko-KR" altLang="en-US" sz="1000" dirty="0"/>
                    </a:p>
                  </a:txBody>
                  <a:tcPr anchor="ctr">
                    <a:solidFill>
                      <a:schemeClr val="accent2">
                        <a:lumMod val="40000"/>
                        <a:lumOff val="60000"/>
                      </a:schemeClr>
                    </a:solidFill>
                  </a:tcPr>
                </a:tc>
                <a:extLst>
                  <a:ext uri="{0D108BD9-81ED-4DB2-BD59-A6C34878D82A}">
                    <a16:rowId xmlns:a16="http://schemas.microsoft.com/office/drawing/2014/main" val="1073165884"/>
                  </a:ext>
                </a:extLst>
              </a:tr>
              <a:tr h="504147">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100" b="1" dirty="0"/>
                        <a:t>Data Flow Diagram</a:t>
                      </a:r>
                    </a:p>
                    <a:p>
                      <a:pPr algn="ctr" latinLnBrk="1"/>
                      <a:r>
                        <a:rPr lang="en-US" altLang="ko-KR" sz="1100" b="1" dirty="0"/>
                        <a:t>(Service Model)</a:t>
                      </a:r>
                      <a:endParaRPr lang="ko-KR" altLang="en-US" sz="1100" b="1" dirty="0"/>
                    </a:p>
                  </a:txBody>
                  <a:tcPr anchor="ctr">
                    <a:solidFill>
                      <a:schemeClr val="accent2">
                        <a:lumMod val="40000"/>
                        <a:lumOff val="60000"/>
                      </a:schemeClr>
                    </a:solidFill>
                  </a:tcPr>
                </a:tc>
                <a:tc>
                  <a:txBody>
                    <a:bodyPr/>
                    <a:lstStyle/>
                    <a:p>
                      <a:pPr marL="171450" indent="-171450" algn="l" latinLnBrk="1">
                        <a:buFont typeface="Arial" panose="020B0604020202020204" pitchFamily="34" charset="0"/>
                        <a:buChar char="•"/>
                      </a:pPr>
                      <a:r>
                        <a:rPr lang="en-US" altLang="ko-KR" sz="1000" dirty="0"/>
                        <a:t>A picture of each component subdivided into a process based on a contextual view, representing the flow of data between each process</a:t>
                      </a:r>
                    </a:p>
                    <a:p>
                      <a:pPr marL="171450" indent="-171450" algn="l" latinLnBrk="1">
                        <a:buFont typeface="Arial" panose="020B0604020202020204" pitchFamily="34" charset="0"/>
                        <a:buChar char="•"/>
                      </a:pPr>
                      <a:r>
                        <a:rPr lang="en-US" altLang="ko-KR" sz="1000" dirty="0"/>
                        <a:t>Data flow provides stakeholders with a quick, at-a-glance view of the flow of services when using the system and the movement of data accordingly</a:t>
                      </a:r>
                      <a:endParaRPr lang="ko-KR" altLang="en-US" sz="1000" dirty="0"/>
                    </a:p>
                  </a:txBody>
                  <a:tcPr anchor="ctr">
                    <a:solidFill>
                      <a:schemeClr val="accent2">
                        <a:lumMod val="40000"/>
                        <a:lumOff val="60000"/>
                      </a:schemeClr>
                    </a:solidFill>
                  </a:tcPr>
                </a:tc>
                <a:extLst>
                  <a:ext uri="{0D108BD9-81ED-4DB2-BD59-A6C34878D82A}">
                    <a16:rowId xmlns:a16="http://schemas.microsoft.com/office/drawing/2014/main" val="4122349693"/>
                  </a:ext>
                </a:extLst>
              </a:tr>
              <a:tr h="347255">
                <a:tc rowSpan="3">
                  <a:txBody>
                    <a:bodyPr/>
                    <a:lstStyle/>
                    <a:p>
                      <a:pPr algn="ctr" latinLnBrk="1"/>
                      <a:r>
                        <a:rPr lang="en-US" altLang="ko-KR" sz="1200" b="1" dirty="0"/>
                        <a:t>Physical</a:t>
                      </a:r>
                      <a:r>
                        <a:rPr lang="en-US" altLang="ko-KR" sz="1200" b="1" baseline="0" dirty="0"/>
                        <a:t> Design</a:t>
                      </a:r>
                      <a:endParaRPr lang="en-US" altLang="ko-KR" sz="1200" b="1" dirty="0"/>
                    </a:p>
                  </a:txBody>
                  <a:tcPr vert="vert270" anchor="ctr">
                    <a:solidFill>
                      <a:schemeClr val="accent1">
                        <a:lumMod val="60000"/>
                        <a:lumOff val="40000"/>
                      </a:schemeClr>
                    </a:solidFill>
                  </a:tcPr>
                </a:tc>
                <a:tc rowSpan="3">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dirty="0">
                          <a:latin typeface="맑은 고딕" panose="020B0503020000020004" pitchFamily="50" charset="-127"/>
                          <a:ea typeface="+mn-ea"/>
                        </a:rPr>
                        <a:t>Changing logical design into technical details. Data flow, I/O, DB, file structure, development language, network environment, and modules within the platform must be determined to </a:t>
                      </a:r>
                      <a:r>
                        <a:rPr lang="en-US" altLang="ko-KR" sz="1100" b="1" dirty="0">
                          <a:solidFill>
                            <a:srgbClr val="0000FF"/>
                          </a:solidFill>
                          <a:latin typeface="맑은 고딕" panose="020B0503020000020004" pitchFamily="50" charset="-127"/>
                          <a:ea typeface="+mn-ea"/>
                        </a:rPr>
                        <a:t>create a single platform architecture.</a:t>
                      </a:r>
                      <a:endParaRPr lang="en-US" altLang="ko-KR" sz="1100" dirty="0">
                        <a:latin typeface="맑은 고딕" panose="020B0503020000020004" pitchFamily="50" charset="-127"/>
                        <a:ea typeface="+mn-ea"/>
                      </a:endParaRPr>
                    </a:p>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dirty="0">
                          <a:latin typeface="맑은 고딕" panose="020B0503020000020004" pitchFamily="50" charset="-127"/>
                          <a:ea typeface="+mn-ea"/>
                        </a:rPr>
                        <a:t>Establish the development environment required for development at the same time as physical design</a:t>
                      </a:r>
                      <a:endParaRPr lang="ko-KR" altLang="en-US" sz="1100" dirty="0">
                        <a:latin typeface="맑은 고딕" panose="020B0503020000020004" pitchFamily="50" charset="-127"/>
                        <a:ea typeface="+mn-ea"/>
                      </a:endParaRPr>
                    </a:p>
                  </a:txBody>
                  <a:tcPr anchor="ctr">
                    <a:solidFill>
                      <a:schemeClr val="accent1">
                        <a:lumMod val="60000"/>
                        <a:lumOff val="40000"/>
                      </a:schemeClr>
                    </a:solidFill>
                  </a:tcPr>
                </a:tc>
                <a:tc>
                  <a:txBody>
                    <a:bodyPr/>
                    <a:lstStyle/>
                    <a:p>
                      <a:pPr algn="ctr" latinLnBrk="1"/>
                      <a:r>
                        <a:rPr lang="en-US" altLang="ko-KR" sz="1100" b="1" dirty="0"/>
                        <a:t>User</a:t>
                      </a:r>
                      <a:r>
                        <a:rPr lang="en-US" altLang="ko-KR" sz="1100" b="1" baseline="0" dirty="0"/>
                        <a:t> Interface(UI)</a:t>
                      </a:r>
                      <a:endParaRPr lang="ko-KR" altLang="en-US" sz="1100" b="1" dirty="0"/>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en-US" altLang="ko-KR" sz="1000" dirty="0"/>
                        <a:t>Conversation tools that enable user-to-platform interaction</a:t>
                      </a:r>
                    </a:p>
                    <a:p>
                      <a:pPr marL="171450" indent="-171450" algn="l" latinLnBrk="1">
                        <a:buFont typeface="Arial" panose="020B0604020202020204" pitchFamily="34" charset="0"/>
                        <a:buChar char="•"/>
                      </a:pPr>
                      <a:r>
                        <a:rPr lang="en-US" altLang="ko-KR" sz="1000" dirty="0"/>
                        <a:t>The screen, touch screen, motion recognition, visualization graphs of the web or app that are displayed to the user are all of a kind of UI</a:t>
                      </a:r>
                      <a:endParaRPr lang="ko-KR" altLang="en-US" sz="1000" dirty="0"/>
                    </a:p>
                  </a:txBody>
                  <a:tcPr anchor="ctr">
                    <a:solidFill>
                      <a:schemeClr val="accent1">
                        <a:lumMod val="40000"/>
                        <a:lumOff val="60000"/>
                      </a:schemeClr>
                    </a:solidFill>
                  </a:tcPr>
                </a:tc>
                <a:extLst>
                  <a:ext uri="{0D108BD9-81ED-4DB2-BD59-A6C34878D82A}">
                    <a16:rowId xmlns:a16="http://schemas.microsoft.com/office/drawing/2014/main" val="2673582106"/>
                  </a:ext>
                </a:extLst>
              </a:tr>
              <a:tr h="541717">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100" b="1" dirty="0"/>
                        <a:t>Database</a:t>
                      </a:r>
                      <a:endParaRPr lang="ko-KR" altLang="en-US" sz="1100" b="1" dirty="0"/>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en-US" altLang="ko-KR" sz="1000" dirty="0"/>
                        <a:t>A collection of structured data, i.e. a batch of public data that can store and operate integrated information from multiple applications as a list of written data.</a:t>
                      </a:r>
                    </a:p>
                    <a:p>
                      <a:pPr marL="171450" indent="-171450" algn="l" latinLnBrk="1">
                        <a:buFont typeface="Arial" panose="020B0604020202020204" pitchFamily="34" charset="0"/>
                        <a:buChar char="•"/>
                      </a:pPr>
                      <a:r>
                        <a:rPr lang="en-US" altLang="ko-KR" sz="1000" dirty="0"/>
                        <a:t>The database on the platform consists of user data, content data, and context data that can be utilized for services.</a:t>
                      </a:r>
                      <a:endParaRPr lang="ko-KR" altLang="en-US" sz="1000" dirty="0"/>
                    </a:p>
                  </a:txBody>
                  <a:tcPr anchor="ctr">
                    <a:solidFill>
                      <a:schemeClr val="accent1">
                        <a:lumMod val="40000"/>
                        <a:lumOff val="60000"/>
                      </a:schemeClr>
                    </a:solidFill>
                  </a:tcPr>
                </a:tc>
                <a:extLst>
                  <a:ext uri="{0D108BD9-81ED-4DB2-BD59-A6C34878D82A}">
                    <a16:rowId xmlns:a16="http://schemas.microsoft.com/office/drawing/2014/main" val="3576244171"/>
                  </a:ext>
                </a:extLst>
              </a:tr>
              <a:tr h="444485">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100" b="1" dirty="0">
                          <a:solidFill>
                            <a:srgbClr val="0000FF"/>
                          </a:solidFill>
                        </a:rPr>
                        <a:t>Platform Architecture</a:t>
                      </a:r>
                      <a:endParaRPr lang="ko-KR" altLang="en-US" sz="1100" b="1" dirty="0">
                        <a:solidFill>
                          <a:srgbClr val="0000FF"/>
                        </a:solidFill>
                      </a:endParaRPr>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en-US" altLang="ko-KR" sz="1000" dirty="0"/>
                        <a:t>A structural road map that provides a quick, at-a-glance view of the platform's operating principles and components, all of the elements that make up the platform, and all of the surrounding it</a:t>
                      </a:r>
                    </a:p>
                    <a:p>
                      <a:pPr marL="171450" indent="-171450" algn="l" latinLnBrk="1">
                        <a:buFont typeface="Arial" panose="020B0604020202020204" pitchFamily="34" charset="0"/>
                        <a:buChar char="•"/>
                      </a:pPr>
                      <a:r>
                        <a:rPr lang="en-US" altLang="ko-KR" sz="1000" dirty="0"/>
                        <a:t>Every aspect of the platform must be expressed intuitively and clearly</a:t>
                      </a:r>
                      <a:endParaRPr lang="ko-KR" altLang="en-US" sz="1000" dirty="0"/>
                    </a:p>
                  </a:txBody>
                  <a:tcPr anchor="ctr">
                    <a:solidFill>
                      <a:schemeClr val="accent1">
                        <a:lumMod val="40000"/>
                        <a:lumOff val="60000"/>
                      </a:schemeClr>
                    </a:solidFill>
                  </a:tcPr>
                </a:tc>
                <a:extLst>
                  <a:ext uri="{0D108BD9-81ED-4DB2-BD59-A6C34878D82A}">
                    <a16:rowId xmlns:a16="http://schemas.microsoft.com/office/drawing/2014/main" val="2267111517"/>
                  </a:ext>
                </a:extLst>
              </a:tr>
            </a:tbl>
          </a:graphicData>
        </a:graphic>
      </p:graphicFrame>
    </p:spTree>
    <p:extLst>
      <p:ext uri="{BB962C8B-B14F-4D97-AF65-F5344CB8AC3E}">
        <p14:creationId xmlns:p14="http://schemas.microsoft.com/office/powerpoint/2010/main" val="310074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5" name="텍스트 상자 2"/>
          <p:cNvSpPr txBox="1"/>
          <p:nvPr/>
        </p:nvSpPr>
        <p:spPr>
          <a:xfrm>
            <a:off x="437044" y="1260336"/>
            <a:ext cx="8847484" cy="1569660"/>
          </a:xfrm>
          <a:prstGeom prst="rect">
            <a:avLst/>
          </a:prstGeom>
          <a:noFill/>
          <a:ln>
            <a:solidFill>
              <a:srgbClr val="7030A0"/>
            </a:solidFill>
          </a:ln>
        </p:spPr>
        <p:txBody>
          <a:bodyPr wrap="square" rtlCol="0">
            <a:spAutoFit/>
          </a:bodyPr>
          <a:lstStyle/>
          <a:p>
            <a:pPr marL="342900" indent="-342900">
              <a:lnSpc>
                <a:spcPct val="150000"/>
              </a:lnSpc>
              <a:buFont typeface="Wingdings" panose="05000000000000000000" pitchFamily="2" charset="2"/>
              <a:buChar char="ü"/>
            </a:pP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분석단계에서 정의된 요구사항에 따라 플랫폼을 설계하는 단계</a:t>
            </a:r>
            <a:endPar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nSpc>
                <a:spcPct val="150000"/>
              </a:lnSpc>
              <a:buFont typeface="Wingdings" panose="05000000000000000000" pitchFamily="2" charset="2"/>
              <a:buChar char="ü"/>
            </a:pP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플랫폼 설계에서는 서비스</a:t>
            </a:r>
            <a:r>
              <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및 시스템의 입출력</a:t>
            </a:r>
            <a:r>
              <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rPr>
              <a:t>DB, </a:t>
            </a: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프로세스</a:t>
            </a:r>
            <a:r>
              <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rPr>
              <a:t>, UI</a:t>
            </a: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 등 플랫폼의 모든 면을 설계</a:t>
            </a:r>
            <a:endParaRPr kumimoji="1"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nSpc>
                <a:spcPct val="150000"/>
              </a:lnSpc>
              <a:buFont typeface="Wingdings" panose="05000000000000000000" pitchFamily="2" charset="2"/>
              <a:buChar char="ü"/>
            </a:pP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설계는 ①</a:t>
            </a:r>
            <a:r>
              <a:rPr lang="ko-KR" altLang="en-US" sz="1600" b="1" spc="-150"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논리적 설계</a:t>
            </a:r>
            <a:r>
              <a:rPr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rPr>
              <a:t>, ②</a:t>
            </a:r>
            <a:r>
              <a:rPr lang="ko-KR" altLang="en-US" sz="1600" b="1" spc="-150"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물리적 설계 </a:t>
            </a:r>
            <a:r>
              <a:rPr lang="ko-KR" altLang="en-US" sz="1600" b="1" spc="-150" dirty="0">
                <a:latin typeface="함초롬바탕" panose="02030604000101010101" pitchFamily="18" charset="-127"/>
                <a:ea typeface="함초롬바탕" panose="02030604000101010101" pitchFamily="18" charset="-127"/>
                <a:cs typeface="함초롬바탕" panose="02030604000101010101" pitchFamily="18" charset="-127"/>
              </a:rPr>
              <a:t>두 단계로 진행되며 보편적으로는 논리적 설계를 우선적으로 진행한 후에 논리적 설계를 토대로 물리적 설계를 진행함</a:t>
            </a:r>
            <a:endParaRPr kumimoji="1" lang="en-US" altLang="ko-KR" sz="1600" b="1" spc="-150" dirty="0">
              <a:latin typeface="함초롬바탕" panose="02030604000101010101" pitchFamily="18" charset="-127"/>
              <a:ea typeface="함초롬바탕" panose="02030604000101010101" pitchFamily="18" charset="-127"/>
              <a:cs typeface="함초롬바탕" panose="02030604000101010101" pitchFamily="18" charset="-127"/>
            </a:endParaRPr>
          </a:p>
        </p:txBody>
      </p:sp>
      <p:graphicFrame>
        <p:nvGraphicFramePr>
          <p:cNvPr id="2" name="표 1"/>
          <p:cNvGraphicFramePr>
            <a:graphicFrameLocks noGrp="1"/>
          </p:cNvGraphicFramePr>
          <p:nvPr>
            <p:extLst>
              <p:ext uri="{D42A27DB-BD31-4B8C-83A1-F6EECF244321}">
                <p14:modId xmlns:p14="http://schemas.microsoft.com/office/powerpoint/2010/main" val="4263688147"/>
              </p:ext>
            </p:extLst>
          </p:nvPr>
        </p:nvGraphicFramePr>
        <p:xfrm>
          <a:off x="437044" y="2916520"/>
          <a:ext cx="8847484" cy="3723014"/>
        </p:xfrm>
        <a:graphic>
          <a:graphicData uri="http://schemas.openxmlformats.org/drawingml/2006/table">
            <a:tbl>
              <a:tblPr firstRow="1" bandRow="1">
                <a:tableStyleId>{5940675A-B579-460E-94D1-54222C63F5DA}</a:tableStyleId>
              </a:tblPr>
              <a:tblGrid>
                <a:gridCol w="422548">
                  <a:extLst>
                    <a:ext uri="{9D8B030D-6E8A-4147-A177-3AD203B41FA5}">
                      <a16:colId xmlns:a16="http://schemas.microsoft.com/office/drawing/2014/main" val="962541759"/>
                    </a:ext>
                  </a:extLst>
                </a:gridCol>
                <a:gridCol w="2448272">
                  <a:extLst>
                    <a:ext uri="{9D8B030D-6E8A-4147-A177-3AD203B41FA5}">
                      <a16:colId xmlns:a16="http://schemas.microsoft.com/office/drawing/2014/main" val="1477046489"/>
                    </a:ext>
                  </a:extLst>
                </a:gridCol>
                <a:gridCol w="1429112">
                  <a:extLst>
                    <a:ext uri="{9D8B030D-6E8A-4147-A177-3AD203B41FA5}">
                      <a16:colId xmlns:a16="http://schemas.microsoft.com/office/drawing/2014/main" val="223888334"/>
                    </a:ext>
                  </a:extLst>
                </a:gridCol>
                <a:gridCol w="4547552">
                  <a:extLst>
                    <a:ext uri="{9D8B030D-6E8A-4147-A177-3AD203B41FA5}">
                      <a16:colId xmlns:a16="http://schemas.microsoft.com/office/drawing/2014/main" val="1211460167"/>
                    </a:ext>
                  </a:extLst>
                </a:gridCol>
              </a:tblGrid>
              <a:tr h="152440">
                <a:tc>
                  <a:txBody>
                    <a:bodyPr/>
                    <a:lstStyle/>
                    <a:p>
                      <a:pPr algn="ctr" latinLnBrk="1"/>
                      <a:endParaRPr lang="en-US" altLang="ko-KR" sz="10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bg1">
                        <a:lumMod val="6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개념</a:t>
                      </a:r>
                      <a:endPar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bg1">
                        <a:lumMod val="65000"/>
                      </a:schemeClr>
                    </a:solidFill>
                  </a:tcPr>
                </a:tc>
                <a:tc>
                  <a:txBody>
                    <a:bodyPr/>
                    <a:lstStyle/>
                    <a:p>
                      <a:pPr algn="ctr" latinLnBrk="1"/>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주요 산출물</a:t>
                      </a:r>
                    </a:p>
                  </a:txBody>
                  <a:tcPr anchor="ctr">
                    <a:solidFill>
                      <a:schemeClr val="bg1">
                        <a:lumMod val="65000"/>
                      </a:schemeClr>
                    </a:solidFill>
                  </a:tcPr>
                </a:tc>
                <a:tc>
                  <a:txBody>
                    <a:bodyPr/>
                    <a:lstStyle/>
                    <a:p>
                      <a:pPr algn="ctr" latinLnBrk="1"/>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산출물 특징</a:t>
                      </a:r>
                    </a:p>
                  </a:txBody>
                  <a:tcPr anchor="ctr">
                    <a:solidFill>
                      <a:schemeClr val="bg1">
                        <a:lumMod val="65000"/>
                      </a:schemeClr>
                    </a:solidFill>
                  </a:tcPr>
                </a:tc>
                <a:extLst>
                  <a:ext uri="{0D108BD9-81ED-4DB2-BD59-A6C34878D82A}">
                    <a16:rowId xmlns:a16="http://schemas.microsoft.com/office/drawing/2014/main" val="719892185"/>
                  </a:ext>
                </a:extLst>
              </a:tr>
              <a:tr h="423249">
                <a:tc rowSpan="2">
                  <a:txBody>
                    <a:bodyPr/>
                    <a:lstStyle/>
                    <a:p>
                      <a:pPr algn="ctr" latinLnBrk="1"/>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논리적 설계</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2">
                        <a:lumMod val="60000"/>
                        <a:lumOff val="40000"/>
                      </a:schemeClr>
                    </a:solidFill>
                  </a:tcPr>
                </a:tc>
                <a:tc rowSpan="2">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특정 하드웨어</a:t>
                      </a:r>
                      <a:r>
                        <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및 시스템 소프트웨어 플랫폼에 </a:t>
                      </a:r>
                      <a:r>
                        <a:rPr lang="ko-KR" altLang="en-US" sz="1100" b="1" dirty="0" err="1">
                          <a:latin typeface="함초롬바탕" panose="02030604000101010101" pitchFamily="18" charset="-127"/>
                          <a:ea typeface="함초롬바탕" panose="02030604000101010101" pitchFamily="18" charset="-127"/>
                          <a:cs typeface="함초롬바탕" panose="02030604000101010101" pitchFamily="18" charset="-127"/>
                        </a:rPr>
                        <a:t>얽메이지</a:t>
                      </a: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 않는 방법으로 플랫폼의 </a:t>
                      </a:r>
                      <a:r>
                        <a:rPr lang="ko-KR" altLang="en-US" sz="1100" b="1" dirty="0" err="1">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비지니스적</a:t>
                      </a: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측면에 초점을 맞춘 설계 방법</a:t>
                      </a:r>
                      <a:endParaRPr lang="en-US" altLang="ko-KR"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2">
                        <a:lumMod val="60000"/>
                        <a:lumOff val="40000"/>
                      </a:schemeClr>
                    </a:solidFill>
                  </a:tcPr>
                </a:tc>
                <a:tc>
                  <a:txBody>
                    <a:bodyPr/>
                    <a:lstStyle/>
                    <a:p>
                      <a:pPr algn="ctr" latinLnBrk="1"/>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상황도</a:t>
                      </a:r>
                    </a:p>
                  </a:txBody>
                  <a:tcPr anchor="ctr">
                    <a:solidFill>
                      <a:schemeClr val="accent2">
                        <a:lumMod val="40000"/>
                        <a:lumOff val="60000"/>
                      </a:schemeClr>
                    </a:solidFill>
                  </a:tcPr>
                </a:tc>
                <a:tc>
                  <a:txBody>
                    <a:bodyPr/>
                    <a:lstStyle/>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플랫폼의 전체적인 구성을 표현하는 그림으로</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각 구성요소들은 간단하게 개념적으로만 표현됨</a:t>
                      </a:r>
                    </a:p>
                  </a:txBody>
                  <a:tcPr anchor="ctr">
                    <a:solidFill>
                      <a:schemeClr val="accent2">
                        <a:lumMod val="40000"/>
                        <a:lumOff val="60000"/>
                      </a:schemeClr>
                    </a:solidFill>
                  </a:tcPr>
                </a:tc>
                <a:extLst>
                  <a:ext uri="{0D108BD9-81ED-4DB2-BD59-A6C34878D82A}">
                    <a16:rowId xmlns:a16="http://schemas.microsoft.com/office/drawing/2014/main" val="1073165884"/>
                  </a:ext>
                </a:extLst>
              </a:tr>
              <a:tr h="768118">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데이터 흐름도</a:t>
                      </a:r>
                      <a:endPar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endParaRPr>
                    </a:p>
                    <a:p>
                      <a:pPr algn="ctr" latinLnBrk="1"/>
                      <a:r>
                        <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서비스 모델</a:t>
                      </a:r>
                      <a:r>
                        <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2">
                        <a:lumMod val="40000"/>
                        <a:lumOff val="60000"/>
                      </a:schemeClr>
                    </a:solidFill>
                  </a:tcPr>
                </a:tc>
                <a:tc>
                  <a:txBody>
                    <a:bodyPr/>
                    <a:lstStyle/>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상황도를 기반으로 각 구성요소들을</a:t>
                      </a: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 프로세스로 세분화하여 작성한 그림으로</a:t>
                      </a:r>
                      <a:r>
                        <a:rPr lang="en-US" altLang="ko-KR" sz="105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각 프로세스들간에 데이터의 흐름을 표현해야 함</a:t>
                      </a:r>
                      <a:endParaRPr lang="en-US" altLang="ko-KR" sz="105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algn="l" latinLnBrk="1">
                        <a:buFont typeface="Arial" panose="020B0604020202020204" pitchFamily="34" charset="0"/>
                        <a:buChar char="•"/>
                      </a:pP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데이터의 흐름을 통해 이해당사자가 시스템을 사용할 때의 서비스 흐름과 그에 따른 데이터의 이동을 한눈에 파악 할 수 있음</a:t>
                      </a:r>
                      <a:endPar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2">
                        <a:lumMod val="40000"/>
                        <a:lumOff val="60000"/>
                      </a:schemeClr>
                    </a:solidFill>
                  </a:tcPr>
                </a:tc>
                <a:extLst>
                  <a:ext uri="{0D108BD9-81ED-4DB2-BD59-A6C34878D82A}">
                    <a16:rowId xmlns:a16="http://schemas.microsoft.com/office/drawing/2014/main" val="4122349693"/>
                  </a:ext>
                </a:extLst>
              </a:tr>
              <a:tr h="587846">
                <a:tc rowSpan="3">
                  <a:txBody>
                    <a:bodyPr/>
                    <a:lstStyle/>
                    <a:p>
                      <a:pPr algn="ctr" latinLnBrk="1"/>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물리적 설계</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1">
                        <a:lumMod val="60000"/>
                        <a:lumOff val="40000"/>
                      </a:schemeClr>
                    </a:solidFill>
                  </a:tcPr>
                </a:tc>
                <a:tc rowSpan="3">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논리적 </a:t>
                      </a:r>
                      <a:r>
                        <a:rPr lang="ko-KR" altLang="en-US" sz="1100" b="1" dirty="0" err="1">
                          <a:latin typeface="함초롬바탕" panose="02030604000101010101" pitchFamily="18" charset="-127"/>
                          <a:ea typeface="함초롬바탕" panose="02030604000101010101" pitchFamily="18" charset="-127"/>
                          <a:cs typeface="함초롬바탕" panose="02030604000101010101" pitchFamily="18" charset="-127"/>
                        </a:rPr>
                        <a:t>설계안을</a:t>
                      </a:r>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 기술적인 내역으로 변경시키는 작업</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플랫폼 내의 데이터 흐름</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입출력</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DB,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파일 구조</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개발 언어</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네트워크 환경</a:t>
                      </a:r>
                      <a:r>
                        <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모듈 등을 결정하여 </a:t>
                      </a:r>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하나의 플랫폼 </a:t>
                      </a:r>
                      <a:r>
                        <a:rPr lang="ko-KR" altLang="en-US" sz="1100" b="1" dirty="0" err="1">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구조도</a:t>
                      </a:r>
                      <a:r>
                        <a:rPr lang="ko-KR" altLang="en-US" sz="1100" dirty="0" err="1">
                          <a:latin typeface="함초롬바탕" panose="02030604000101010101" pitchFamily="18" charset="-127"/>
                          <a:ea typeface="함초롬바탕" panose="02030604000101010101" pitchFamily="18" charset="-127"/>
                          <a:cs typeface="함초롬바탕" panose="02030604000101010101" pitchFamily="18" charset="-127"/>
                        </a:rPr>
                        <a:t>를</a:t>
                      </a: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 작성해야 함</a:t>
                      </a: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10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ko-KR" altLang="en-US" sz="1100" dirty="0">
                          <a:latin typeface="함초롬바탕" panose="02030604000101010101" pitchFamily="18" charset="-127"/>
                          <a:ea typeface="함초롬바탕" panose="02030604000101010101" pitchFamily="18" charset="-127"/>
                          <a:cs typeface="함초롬바탕" panose="02030604000101010101" pitchFamily="18" charset="-127"/>
                        </a:rPr>
                        <a:t>물리적 설계와 동시에 개발에 필요한 개발 환경을 설정해야 함</a:t>
                      </a:r>
                    </a:p>
                  </a:txBody>
                  <a:tcPr anchor="ctr">
                    <a:solidFill>
                      <a:schemeClr val="accent1">
                        <a:lumMod val="60000"/>
                        <a:lumOff val="40000"/>
                      </a:schemeClr>
                    </a:solidFill>
                  </a:tcPr>
                </a:tc>
                <a:tc>
                  <a:txBody>
                    <a:bodyPr/>
                    <a:lstStyle/>
                    <a:p>
                      <a:pPr algn="ctr" latinLnBrk="1"/>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사용자 인터페이스</a:t>
                      </a:r>
                      <a:endPar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endParaRPr>
                    </a:p>
                    <a:p>
                      <a:pPr algn="ctr" latinLnBrk="1"/>
                      <a:r>
                        <a:rPr lang="en-US" altLang="ko-KR" sz="1100" b="1" dirty="0">
                          <a:latin typeface="함초롬바탕" panose="02030604000101010101" pitchFamily="18" charset="-127"/>
                          <a:ea typeface="함초롬바탕" panose="02030604000101010101" pitchFamily="18" charset="-127"/>
                          <a:cs typeface="함초롬바탕" panose="02030604000101010101" pitchFamily="18" charset="-127"/>
                        </a:rPr>
                        <a:t>(User</a:t>
                      </a:r>
                      <a:r>
                        <a:rPr lang="en-US" altLang="ko-KR" sz="1100" b="1" baseline="0" dirty="0">
                          <a:latin typeface="함초롬바탕" panose="02030604000101010101" pitchFamily="18" charset="-127"/>
                          <a:ea typeface="함초롬바탕" panose="02030604000101010101" pitchFamily="18" charset="-127"/>
                          <a:cs typeface="함초롬바탕" panose="02030604000101010101" pitchFamily="18" charset="-127"/>
                        </a:rPr>
                        <a:t> Interface, UI)</a:t>
                      </a:r>
                      <a:endPar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endParaRPr>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사용자와 플랫폼 간 상호작용을 가능하게 해주는 대화 도구</a:t>
                      </a:r>
                      <a:endPar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사용자에게 보여지는 웹이나 앱의 화면</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터치 스크린</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모션 인식</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시각화 그래프 등이 모두 </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UI</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의 일종</a:t>
                      </a:r>
                    </a:p>
                  </a:txBody>
                  <a:tcPr anchor="ctr">
                    <a:solidFill>
                      <a:schemeClr val="accent1">
                        <a:lumMod val="40000"/>
                        <a:lumOff val="60000"/>
                      </a:schemeClr>
                    </a:solidFill>
                  </a:tcPr>
                </a:tc>
                <a:extLst>
                  <a:ext uri="{0D108BD9-81ED-4DB2-BD59-A6C34878D82A}">
                    <a16:rowId xmlns:a16="http://schemas.microsoft.com/office/drawing/2014/main" val="2673582106"/>
                  </a:ext>
                </a:extLst>
              </a:tr>
              <a:tr h="917039">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1100" b="1" dirty="0">
                          <a:latin typeface="함초롬바탕" panose="02030604000101010101" pitchFamily="18" charset="-127"/>
                          <a:ea typeface="함초롬바탕" panose="02030604000101010101" pitchFamily="18" charset="-127"/>
                          <a:cs typeface="함초롬바탕" panose="02030604000101010101" pitchFamily="18" charset="-127"/>
                        </a:rPr>
                        <a:t>데이터 베이스</a:t>
                      </a:r>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체계화된 데이터의 모임</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즉</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작성된 목록으로써 여러 응용 시스템들의 통합된 정보들을 저장하여 운영할 수 있는 공용 데이터들의 묶음</a:t>
                      </a:r>
                      <a:endPar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플랫폼에서의 데이터 베이스는 서비스에 활용될 수 있는 사용자 데이터</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콘텐츠 데이터</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상황 정보 데이터 등으로 구성</a:t>
                      </a:r>
                    </a:p>
                  </a:txBody>
                  <a:tcPr anchor="ctr">
                    <a:solidFill>
                      <a:schemeClr val="accent1">
                        <a:lumMod val="40000"/>
                        <a:lumOff val="60000"/>
                      </a:schemeClr>
                    </a:solidFill>
                  </a:tcPr>
                </a:tc>
                <a:extLst>
                  <a:ext uri="{0D108BD9-81ED-4DB2-BD59-A6C34878D82A}">
                    <a16:rowId xmlns:a16="http://schemas.microsoft.com/office/drawing/2014/main" val="3576244171"/>
                  </a:ext>
                </a:extLst>
              </a:tr>
              <a:tr h="752442">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11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플랫폼 구조도</a:t>
                      </a:r>
                    </a:p>
                  </a:txBody>
                  <a:tcPr anchor="ctr">
                    <a:solidFill>
                      <a:schemeClr val="accent1">
                        <a:lumMod val="40000"/>
                        <a:lumOff val="60000"/>
                      </a:schemeClr>
                    </a:solidFill>
                  </a:tcPr>
                </a:tc>
                <a:tc>
                  <a:txBody>
                    <a:bodyPr/>
                    <a:lstStyle/>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플랫폼의 동작원리 및 구성요소를 한눈에 파악할 수 있도록 작성하는 </a:t>
                      </a:r>
                      <a:r>
                        <a:rPr lang="ko-KR" altLang="en-US" sz="1050" dirty="0" err="1">
                          <a:latin typeface="함초롬바탕" panose="02030604000101010101" pitchFamily="18" charset="-127"/>
                          <a:ea typeface="함초롬바탕" panose="02030604000101010101" pitchFamily="18" charset="-127"/>
                          <a:cs typeface="함초롬바탕" panose="02030604000101010101" pitchFamily="18" charset="-127"/>
                        </a:rPr>
                        <a:t>구조도로</a:t>
                      </a: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플랫폼을 구성하는 모든 요소들</a:t>
                      </a:r>
                      <a:r>
                        <a:rPr lang="en-US" altLang="ko-KR" sz="105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주변</a:t>
                      </a: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050" baseline="0" dirty="0" err="1">
                          <a:latin typeface="함초롬바탕" panose="02030604000101010101" pitchFamily="18" charset="-127"/>
                          <a:ea typeface="함초롬바탕" panose="02030604000101010101" pitchFamily="18" charset="-127"/>
                          <a:cs typeface="함초롬바탕" panose="02030604000101010101" pitchFamily="18" charset="-127"/>
                        </a:rPr>
                        <a:t>환경요소를</a:t>
                      </a:r>
                      <a:r>
                        <a:rPr lang="ko-KR" altLang="en-US" sz="1050" baseline="0" dirty="0">
                          <a:latin typeface="함초롬바탕" panose="02030604000101010101" pitchFamily="18" charset="-127"/>
                          <a:ea typeface="함초롬바탕" panose="02030604000101010101" pitchFamily="18" charset="-127"/>
                          <a:cs typeface="함초롬바탕" panose="02030604000101010101" pitchFamily="18" charset="-127"/>
                        </a:rPr>
                        <a:t> 모두 표현</a:t>
                      </a:r>
                      <a:endParaRPr lang="en-US" altLang="ko-KR" sz="1050" baseline="0" dirty="0">
                        <a:latin typeface="함초롬바탕" panose="02030604000101010101" pitchFamily="18" charset="-127"/>
                        <a:ea typeface="함초롬바탕" panose="02030604000101010101" pitchFamily="18" charset="-127"/>
                        <a:cs typeface="함초롬바탕" panose="02030604000101010101" pitchFamily="18" charset="-127"/>
                      </a:endParaRPr>
                    </a:p>
                    <a:p>
                      <a:pPr marL="171450" indent="-171450" algn="l" latinLnBrk="1">
                        <a:buFont typeface="Arial" panose="020B0604020202020204" pitchFamily="34" charset="0"/>
                        <a:buChar char="•"/>
                      </a:pPr>
                      <a:r>
                        <a:rPr lang="ko-KR" altLang="en-US" sz="1050" dirty="0">
                          <a:latin typeface="함초롬바탕" panose="02030604000101010101" pitchFamily="18" charset="-127"/>
                          <a:ea typeface="함초롬바탕" panose="02030604000101010101" pitchFamily="18" charset="-127"/>
                          <a:cs typeface="함초롬바탕" panose="02030604000101010101" pitchFamily="18" charset="-127"/>
                        </a:rPr>
                        <a:t>플랫폼의 모든 면이 직관적이고 명확하게 표현되어야 함</a:t>
                      </a:r>
                    </a:p>
                  </a:txBody>
                  <a:tcPr anchor="ctr">
                    <a:solidFill>
                      <a:schemeClr val="accent1">
                        <a:lumMod val="40000"/>
                        <a:lumOff val="60000"/>
                      </a:schemeClr>
                    </a:solidFill>
                  </a:tcPr>
                </a:tc>
                <a:extLst>
                  <a:ext uri="{0D108BD9-81ED-4DB2-BD59-A6C34878D82A}">
                    <a16:rowId xmlns:a16="http://schemas.microsoft.com/office/drawing/2014/main" val="2267111517"/>
                  </a:ext>
                </a:extLst>
              </a:tr>
            </a:tbl>
          </a:graphicData>
        </a:graphic>
      </p:graphicFrame>
    </p:spTree>
    <p:extLst>
      <p:ext uri="{BB962C8B-B14F-4D97-AF65-F5344CB8AC3E}">
        <p14:creationId xmlns:p14="http://schemas.microsoft.com/office/powerpoint/2010/main" val="34174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13941</TotalTime>
  <Words>2734</Words>
  <Application>Microsoft Office PowerPoint</Application>
  <PresentationFormat>A4 용지(210x297mm)</PresentationFormat>
  <Paragraphs>387</Paragraphs>
  <Slides>15</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굴림</vt:lpstr>
      <vt:lpstr>맑은 고딕</vt:lpstr>
      <vt:lpstr>함초롬바탕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634</cp:revision>
  <cp:lastPrinted>2019-10-14T04:02:57Z</cp:lastPrinted>
  <dcterms:created xsi:type="dcterms:W3CDTF">2011-04-26T01:15:37Z</dcterms:created>
  <dcterms:modified xsi:type="dcterms:W3CDTF">2022-11-26T15:34:18Z</dcterms:modified>
</cp:coreProperties>
</file>