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87" r:id="rId3"/>
    <p:sldId id="261" r:id="rId4"/>
    <p:sldId id="300" r:id="rId5"/>
    <p:sldId id="301" r:id="rId6"/>
    <p:sldId id="303" r:id="rId7"/>
    <p:sldId id="304" r:id="rId8"/>
    <p:sldId id="266" r:id="rId9"/>
    <p:sldId id="274" r:id="rId10"/>
    <p:sldId id="306" r:id="rId11"/>
    <p:sldId id="283" r:id="rId12"/>
    <p:sldId id="288" r:id="rId13"/>
    <p:sldId id="307" r:id="rId14"/>
    <p:sldId id="308" r:id="rId15"/>
    <p:sldId id="278" r:id="rId16"/>
    <p:sldId id="305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/>
    <p:restoredTop sz="94660"/>
  </p:normalViewPr>
  <p:slideViewPr>
    <p:cSldViewPr snapToGrid="0">
      <p:cViewPr varScale="1">
        <p:scale>
          <a:sx n="85" d="100"/>
          <a:sy n="85" d="100"/>
        </p:scale>
        <p:origin x="1382" y="72"/>
      </p:cViewPr>
      <p:guideLst>
        <p:guide orient="horz" pos="215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3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15351" y="2473715"/>
            <a:ext cx="4349107" cy="745751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5544473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 lang="ko-KR"/>
              </a:pPr>
              <a:r>
                <a:rPr lang="ko-KR" altLang="en-US" sz="1350">
                  <a:solidFill>
                    <a:srgbClr val="915E4D"/>
                  </a:solidFill>
                  <a:latin typeface="야놀자 야체 B"/>
                  <a:ea typeface="야놀자 야체 B"/>
                </a:rPr>
                <a:t>오픈소스</a:t>
              </a:r>
              <a:r>
                <a:rPr lang="en-US" altLang="ko-KR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SW</a:t>
              </a: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활용 </a:t>
              </a:r>
              <a:r>
                <a:rPr lang="en-US" altLang="ko-KR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2</a:t>
              </a: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분반</a:t>
              </a: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162226" y="3466049"/>
            <a:ext cx="2855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800" dirty="0">
                <a:ln w="9525">
                  <a:solidFill>
                    <a:srgbClr val="FF9966"/>
                  </a:solidFill>
                </a:ln>
                <a:solidFill>
                  <a:prstClr val="white"/>
                </a:solidFill>
                <a:latin typeface="야놀자 야체 B"/>
              </a:rPr>
              <a:t>Blockchain</a:t>
            </a:r>
            <a:endParaRPr lang="ko-KR" altLang="en-US" sz="4800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900E0-71C4-4265-963F-9F1AFB9F71E0}"/>
              </a:ext>
            </a:extLst>
          </p:cNvPr>
          <p:cNvSpPr txBox="1"/>
          <p:nvPr/>
        </p:nvSpPr>
        <p:spPr>
          <a:xfrm>
            <a:off x="6157197" y="4227796"/>
            <a:ext cx="3086276" cy="189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교수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송영상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학과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소프트웨어학과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학번</a:t>
            </a:r>
            <a:r>
              <a:rPr lang="en-US" altLang="ko-KR" sz="2000" dirty="0">
                <a:solidFill>
                  <a:schemeClr val="bg1"/>
                </a:solidFill>
              </a:rPr>
              <a:t> : 32162566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이름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안찬웅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172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거래의 문제점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10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대표카드를 이용한 금용결제 시스템 및 그 방법</a:t>
            </a:r>
            <a:endParaRPr lang="en-US" altLang="ko-KR" sz="2000" dirty="0">
              <a:solidFill>
                <a:srgbClr val="00000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문제점 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가맹점에서 등록한 대표카드를 이용하여 기존 카드 결제기를 이용해 다양한 결제수단을 사용자가 선택하는 결제방법에 대한 특허이다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당사 특허와는 대항 서비스를 사용할 수 도 있고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사용하지 않아도 구현이 가능하므로 상호 보완적인 특허이므로 특허 침해가 발생하지 않는다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06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활용분야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11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12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54568"/>
            <a:ext cx="3654994" cy="291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음악 스트리밍 서비스 스포티파이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(Spotify)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는 아티스트와의 라이선스 계약을 관리하고 분석 하기 위해 블록체인 기술을 사용하고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업계에서 불합리했던 가수와 제작자들의 돈과 관련된 이슈를 공정한 권리를 담은 기록들을 신뢰성 있게 관리 할 수 있게 되었다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B2B4-6712-4C92-AF07-4C602289DECB}"/>
              </a:ext>
            </a:extLst>
          </p:cNvPr>
          <p:cNvSpPr txBox="1"/>
          <p:nvPr/>
        </p:nvSpPr>
        <p:spPr>
          <a:xfrm>
            <a:off x="4815281" y="43447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8DA65-B355-43B9-9C50-613808E01B48}"/>
              </a:ext>
            </a:extLst>
          </p:cNvPr>
          <p:cNvSpPr txBox="1"/>
          <p:nvPr/>
        </p:nvSpPr>
        <p:spPr>
          <a:xfrm>
            <a:off x="821965" y="2204535"/>
            <a:ext cx="31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스포티파이 </a:t>
            </a:r>
            <a:r>
              <a:rPr lang="en-US" altLang="ko-KR" dirty="0"/>
              <a:t>(Spotify)&gt;</a:t>
            </a:r>
            <a:endParaRPr lang="ko-KR" altLang="en-US" dirty="0"/>
          </a:p>
        </p:txBody>
      </p:sp>
      <p:pic>
        <p:nvPicPr>
          <p:cNvPr id="20" name="그림 19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B0E87E74-7AE9-CD5B-16EF-09D9E1C4E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4" y="2654568"/>
            <a:ext cx="3793042" cy="2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1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활용분야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B2B4-6712-4C92-AF07-4C602289DECB}"/>
              </a:ext>
            </a:extLst>
          </p:cNvPr>
          <p:cNvSpPr txBox="1"/>
          <p:nvPr/>
        </p:nvSpPr>
        <p:spPr>
          <a:xfrm>
            <a:off x="4815281" y="43447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D1492-B0F2-4674-B89C-A2328BE329CA}"/>
              </a:ext>
            </a:extLst>
          </p:cNvPr>
          <p:cNvSpPr txBox="1"/>
          <p:nvPr/>
        </p:nvSpPr>
        <p:spPr>
          <a:xfrm>
            <a:off x="4624387" y="2648495"/>
            <a:ext cx="3747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홍콩의 </a:t>
            </a:r>
            <a:r>
              <a:rPr lang="en-US" altLang="ko-KR" sz="1600" dirty="0"/>
              <a:t>AIA</a:t>
            </a:r>
            <a:r>
              <a:rPr lang="ko-KR" altLang="en-US" sz="1600" dirty="0"/>
              <a:t>는 은행과 보험 운영에 있어서 고객 경험과 효율성을 높일 수 있도록 블록체인 기술을 적용한 사실을 발표했다</a:t>
            </a:r>
            <a:r>
              <a:rPr lang="en-US" altLang="ko-KR" sz="1600" dirty="0"/>
              <a:t>. </a:t>
            </a:r>
            <a:r>
              <a:rPr lang="ko-KR" altLang="en-US" sz="1600" dirty="0"/>
              <a:t>홍콩에서 </a:t>
            </a:r>
            <a:r>
              <a:rPr lang="ko-KR" altLang="en-US" sz="1600" dirty="0" err="1"/>
              <a:t>방캉슈랑스</a:t>
            </a:r>
            <a:r>
              <a:rPr lang="en-US" altLang="ko-KR" sz="1600" dirty="0"/>
              <a:t>(</a:t>
            </a:r>
            <a:r>
              <a:rPr lang="ko-KR" altLang="en-US" sz="1600" dirty="0"/>
              <a:t>은행 </a:t>
            </a:r>
            <a:r>
              <a:rPr lang="en-US" altLang="ko-KR" sz="1600" dirty="0"/>
              <a:t>+ </a:t>
            </a:r>
            <a:r>
              <a:rPr lang="ko-KR" altLang="en-US" sz="1600" dirty="0"/>
              <a:t>보험의 합성어</a:t>
            </a:r>
            <a:r>
              <a:rPr lang="en-US" altLang="ko-KR" sz="1600" dirty="0"/>
              <a:t>) </a:t>
            </a:r>
            <a:r>
              <a:rPr lang="ko-KR" altLang="en-US" sz="1600" dirty="0"/>
              <a:t>분야에 블록체인 기술이 처음 적용되는 사례이다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것을 통해 홍콩 </a:t>
            </a:r>
            <a:r>
              <a:rPr lang="en-US" altLang="ko-KR" sz="1600" dirty="0"/>
              <a:t>AIA</a:t>
            </a:r>
            <a:r>
              <a:rPr lang="ko-KR" altLang="en-US" sz="1600" dirty="0"/>
              <a:t>와 그 파트너 은행들은 업무에 필요한 데이터나 문서를 실시간으로 공유 할 수 있어서 시간을 단축하고 투명성을 높이게 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63E2B-2607-47CB-AD3F-03EC1D9B8CFE}"/>
              </a:ext>
            </a:extLst>
          </p:cNvPr>
          <p:cNvSpPr txBox="1"/>
          <p:nvPr/>
        </p:nvSpPr>
        <p:spPr>
          <a:xfrm>
            <a:off x="883106" y="2176876"/>
            <a:ext cx="256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&lt;AIA </a:t>
            </a:r>
            <a:r>
              <a:rPr lang="ko-KR" altLang="en-US" dirty="0"/>
              <a:t>보험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9FFC655-D888-3503-13AD-BDA5FD3A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6" y="2565774"/>
            <a:ext cx="3388659" cy="29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활용분야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B2B4-6712-4C92-AF07-4C602289DECB}"/>
              </a:ext>
            </a:extLst>
          </p:cNvPr>
          <p:cNvSpPr txBox="1"/>
          <p:nvPr/>
        </p:nvSpPr>
        <p:spPr>
          <a:xfrm>
            <a:off x="4815281" y="43447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D1492-B0F2-4674-B89C-A2328BE329CA}"/>
              </a:ext>
            </a:extLst>
          </p:cNvPr>
          <p:cNvSpPr txBox="1"/>
          <p:nvPr/>
        </p:nvSpPr>
        <p:spPr>
          <a:xfrm>
            <a:off x="4624387" y="2648495"/>
            <a:ext cx="3747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게임제작사 발행사인 유비소프트는 자사의 비디오 게임에 블록체인 기술을 적용하기 위해 </a:t>
            </a:r>
            <a:r>
              <a:rPr lang="ko-KR" altLang="en-US" sz="2000" dirty="0" err="1"/>
              <a:t>노력중이다</a:t>
            </a:r>
            <a:r>
              <a:rPr lang="en-US" altLang="ko-KR" sz="2000" dirty="0"/>
              <a:t>. </a:t>
            </a:r>
            <a:r>
              <a:rPr lang="ko-KR" altLang="en-US" sz="2000" dirty="0"/>
              <a:t>구체적으로 보상이나 게임 속 아이템 같은 디지털 자산을 관리하는데 초점을 맞추고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63E2B-2607-47CB-AD3F-03EC1D9B8CFE}"/>
              </a:ext>
            </a:extLst>
          </p:cNvPr>
          <p:cNvSpPr txBox="1"/>
          <p:nvPr/>
        </p:nvSpPr>
        <p:spPr>
          <a:xfrm>
            <a:off x="883106" y="2176876"/>
            <a:ext cx="256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유비소프트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FEF2714-803D-6C72-9B4A-B618D969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60" y="2648495"/>
            <a:ext cx="3739682" cy="28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9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활용분야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B2B4-6712-4C92-AF07-4C602289DECB}"/>
              </a:ext>
            </a:extLst>
          </p:cNvPr>
          <p:cNvSpPr txBox="1"/>
          <p:nvPr/>
        </p:nvSpPr>
        <p:spPr>
          <a:xfrm>
            <a:off x="4815281" y="43447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D1492-B0F2-4674-B89C-A2328BE329CA}"/>
              </a:ext>
            </a:extLst>
          </p:cNvPr>
          <p:cNvSpPr txBox="1"/>
          <p:nvPr/>
        </p:nvSpPr>
        <p:spPr>
          <a:xfrm>
            <a:off x="4624387" y="2648495"/>
            <a:ext cx="3747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/>
              <a:t>Propy</a:t>
            </a:r>
            <a:r>
              <a:rPr lang="ko-KR" altLang="en-US" sz="1500" dirty="0"/>
              <a:t>는 국경을 넘어서 온라인으로 부동산을 구매할 수 있도록 </a:t>
            </a:r>
            <a:r>
              <a:rPr lang="ko-KR" altLang="en-US" sz="1500" dirty="0" err="1"/>
              <a:t>이더리움을</a:t>
            </a:r>
            <a:r>
              <a:rPr lang="ko-KR" altLang="en-US" sz="1500" dirty="0"/>
              <a:t> 기반으로 프로젝트를 진행한다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스마트 거래를 활용하여 브로커</a:t>
            </a:r>
            <a:r>
              <a:rPr lang="en-US" altLang="ko-KR" sz="1500" dirty="0"/>
              <a:t>, </a:t>
            </a:r>
            <a:r>
              <a:rPr lang="ko-KR" altLang="en-US" sz="1500" dirty="0"/>
              <a:t>구매자</a:t>
            </a:r>
            <a:r>
              <a:rPr lang="en-US" altLang="ko-KR" sz="1500" dirty="0"/>
              <a:t>, </a:t>
            </a:r>
            <a:r>
              <a:rPr lang="ko-KR" altLang="en-US" sz="1500" dirty="0"/>
              <a:t>판매자 및 대리인</a:t>
            </a:r>
            <a:r>
              <a:rPr lang="en-US" altLang="ko-KR" sz="1500" dirty="0"/>
              <a:t>, </a:t>
            </a:r>
            <a:r>
              <a:rPr lang="ko-KR" altLang="en-US" sz="1500" dirty="0"/>
              <a:t>공증인이 지역 규정에 따라 기존 법적 프레임 워크내에서 거래를 추적하고 승인한다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중국의 </a:t>
            </a:r>
            <a:r>
              <a:rPr lang="en-US" altLang="ko-KR" sz="1500" dirty="0"/>
              <a:t>O2O(online to offline) </a:t>
            </a:r>
            <a:r>
              <a:rPr lang="ko-KR" altLang="en-US" sz="1500" dirty="0"/>
              <a:t>부동산 서비스 제공업체인 </a:t>
            </a:r>
            <a:r>
              <a:rPr lang="en-US" altLang="ko-KR" sz="1500" dirty="0" err="1"/>
              <a:t>Leju</a:t>
            </a:r>
            <a:r>
              <a:rPr lang="en-US" altLang="ko-KR" sz="1500" dirty="0"/>
              <a:t> Holdings Limited</a:t>
            </a:r>
            <a:r>
              <a:rPr lang="ko-KR" altLang="en-US" sz="1500" dirty="0"/>
              <a:t>와 제휴하고 우크라이나 정부와 협력 관계를 형성했다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63E2B-2607-47CB-AD3F-03EC1D9B8CFE}"/>
              </a:ext>
            </a:extLst>
          </p:cNvPr>
          <p:cNvSpPr txBox="1"/>
          <p:nvPr/>
        </p:nvSpPr>
        <p:spPr>
          <a:xfrm>
            <a:off x="883106" y="2176876"/>
            <a:ext cx="256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유비소프트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1F8ED08-59FB-3CF7-39F4-30D9E303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0" y="2546209"/>
            <a:ext cx="3909512" cy="30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02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향후전망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7" y="2365046"/>
            <a:ext cx="788550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세계경제포럼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(WEF)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은 보고서를 통해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“2025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년 전 세계 총생산의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10%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블록체인 기술로 저장될 것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＂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으로 전망했으며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최근 발표한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IDC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의 보고서에 의하면 블록체인 시장은 미국이 전체 지출의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40%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를 차지하며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그 다음 서유럽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중국 아시아 지역 순이며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2021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년에는 약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4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배 성장할 것으로 보고 있다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미국 연구자문회사인 </a:t>
            </a:r>
            <a:r>
              <a:rPr lang="ko-KR" altLang="en-US" sz="1725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가트너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(Gartner)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블록체인 기술에 대한 사람들의 흥미가 줄었다고 발표했다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sz="1725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가트너가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최근 발표한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“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신생 기술의 </a:t>
            </a:r>
            <a:r>
              <a:rPr lang="ko-KR" altLang="en-US" sz="1725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하이프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사이클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＂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보고서에 따르면 블록체인은 </a:t>
            </a:r>
            <a:r>
              <a:rPr lang="ko-KR" altLang="en-US" sz="1725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하이프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사이클 중 환멸의 계곡의 가장자리에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위치해 있다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2020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년까지는 투자규모에 비해 성공한 비즈니스 모델은 적을 확률이 높고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2023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년 이후 성공사례들이 나올 것으로 보고 있다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57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참고문헌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3197" y="2558520"/>
            <a:ext cx="7965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00" dirty="0"/>
              <a:t>[1]</a:t>
            </a:r>
            <a:r>
              <a:rPr lang="ko-KR" altLang="en-US" sz="1500" dirty="0"/>
              <a:t>이기호</a:t>
            </a:r>
            <a:r>
              <a:rPr lang="en-US" altLang="ko-KR" sz="1500" dirty="0"/>
              <a:t>, "</a:t>
            </a:r>
            <a:r>
              <a:rPr lang="ko-KR" altLang="en-US" sz="1500" dirty="0"/>
              <a:t>블록체인거래를 이용한 결제시스템“</a:t>
            </a:r>
            <a:r>
              <a:rPr lang="en-US" altLang="ko-KR" sz="1500" dirty="0"/>
              <a:t>, </a:t>
            </a:r>
            <a:r>
              <a:rPr lang="ko-KR" altLang="en-US" sz="1500" dirty="0"/>
              <a:t>한국</a:t>
            </a:r>
            <a:r>
              <a:rPr lang="en-US" altLang="ko-KR" sz="1500" dirty="0"/>
              <a:t>/10-2017-0090873, </a:t>
            </a:r>
            <a:r>
              <a:rPr lang="en-US" altLang="ko-KR" sz="1500" dirty="0" err="1"/>
              <a:t>Octorber</a:t>
            </a:r>
            <a:r>
              <a:rPr lang="en-US" altLang="ko-KR" sz="1500" dirty="0"/>
              <a:t>, 2017 </a:t>
            </a:r>
          </a:p>
          <a:p>
            <a:pPr algn="ctr">
              <a:defRPr lang="ko-KR" altLang="en-US"/>
            </a:pPr>
            <a:r>
              <a:rPr lang="en-US" altLang="ko-KR" sz="1500" dirty="0"/>
              <a:t>[2]</a:t>
            </a:r>
            <a:r>
              <a:rPr lang="ko-KR" altLang="en-US" sz="1500" dirty="0"/>
              <a:t>주식회사 코인플러스</a:t>
            </a:r>
            <a:r>
              <a:rPr lang="en-US" altLang="ko-KR" sz="1500" dirty="0"/>
              <a:t>, “</a:t>
            </a:r>
            <a:r>
              <a:rPr lang="ko-KR" altLang="en-US" sz="1500" dirty="0"/>
              <a:t>당사자 간 블록체인을 </a:t>
            </a:r>
            <a:r>
              <a:rPr lang="ko-KR" altLang="en-US" sz="1500" dirty="0" err="1"/>
              <a:t>갖는디지털</a:t>
            </a:r>
            <a:r>
              <a:rPr lang="ko-KR" altLang="en-US" sz="1500" dirty="0"/>
              <a:t> 블록체인의 거래시스템”</a:t>
            </a:r>
            <a:r>
              <a:rPr lang="en-US" altLang="ko-KR" sz="1500" dirty="0"/>
              <a:t>, </a:t>
            </a:r>
          </a:p>
          <a:p>
            <a:pPr algn="ctr">
              <a:defRPr lang="ko-KR" altLang="en-US"/>
            </a:pPr>
            <a:r>
              <a:rPr lang="ko-KR" altLang="en-US" sz="1500" dirty="0"/>
              <a:t>한국</a:t>
            </a:r>
            <a:r>
              <a:rPr lang="en-US" altLang="ko-KR" sz="1500" dirty="0"/>
              <a:t>/10-2015-0049082, </a:t>
            </a:r>
            <a:r>
              <a:rPr lang="en-US" altLang="ko-KR" sz="1500" dirty="0" err="1"/>
              <a:t>Octorber</a:t>
            </a:r>
            <a:r>
              <a:rPr lang="en-US" altLang="ko-KR" sz="1500" dirty="0"/>
              <a:t>, 2015 </a:t>
            </a:r>
          </a:p>
          <a:p>
            <a:pPr algn="ctr">
              <a:defRPr lang="ko-KR" altLang="en-US"/>
            </a:pPr>
            <a:r>
              <a:rPr lang="en-US" altLang="ko-KR" sz="1500" dirty="0"/>
              <a:t>[3] </a:t>
            </a:r>
            <a:r>
              <a:rPr lang="ko-KR" altLang="en-US" sz="1500" dirty="0"/>
              <a:t>주식회사 </a:t>
            </a:r>
            <a:r>
              <a:rPr lang="ko-KR" altLang="en-US" sz="1500" dirty="0" err="1"/>
              <a:t>티모넷</a:t>
            </a:r>
            <a:r>
              <a:rPr lang="en-US" altLang="ko-KR" sz="1500" dirty="0"/>
              <a:t>, "</a:t>
            </a:r>
            <a:r>
              <a:rPr lang="ko-KR" altLang="en-US" sz="1500" dirty="0"/>
              <a:t>대표카드를 이용한 금융결제 시스템 및 그 방법</a:t>
            </a:r>
            <a:r>
              <a:rPr lang="en-US" altLang="ko-KR" sz="1500" dirty="0"/>
              <a:t>", </a:t>
            </a:r>
            <a:r>
              <a:rPr lang="ko-KR" altLang="en-US" sz="1500" dirty="0"/>
              <a:t>한국</a:t>
            </a:r>
            <a:r>
              <a:rPr lang="en-US" altLang="ko-KR" sz="1500" dirty="0"/>
              <a:t>/2013-0157087, January, 2013 [4]</a:t>
            </a:r>
            <a:r>
              <a:rPr lang="ko-KR" altLang="en-US" sz="1500" dirty="0" err="1"/>
              <a:t>최효현</a:t>
            </a:r>
            <a:r>
              <a:rPr lang="en-US" altLang="ko-KR" sz="1500" dirty="0"/>
              <a:t>(Hyo Hyun Choi) ,</a:t>
            </a:r>
            <a:r>
              <a:rPr lang="ko-KR" altLang="en-US" sz="1500" dirty="0" err="1"/>
              <a:t>윤도진</a:t>
            </a:r>
            <a:r>
              <a:rPr lang="en-US" altLang="ko-KR" sz="1500" dirty="0"/>
              <a:t>(Do </a:t>
            </a:r>
            <a:r>
              <a:rPr lang="en-US" altLang="ko-KR" sz="1500" dirty="0" err="1"/>
              <a:t>Jin</a:t>
            </a:r>
            <a:r>
              <a:rPr lang="en-US" altLang="ko-KR" sz="1500" dirty="0"/>
              <a:t> Yoon) ,</a:t>
            </a:r>
            <a:r>
              <a:rPr lang="ko-KR" altLang="en-US" sz="1500" dirty="0"/>
              <a:t>이종윤</a:t>
            </a:r>
            <a:r>
              <a:rPr lang="en-US" altLang="ko-KR" sz="1500" dirty="0"/>
              <a:t>(Jong Yoon Lee),“Ethereum Mining and a Plan of Practical Use”,</a:t>
            </a:r>
            <a:r>
              <a:rPr lang="ko-KR" altLang="en-US" sz="1500" dirty="0"/>
              <a:t>한국</a:t>
            </a:r>
            <a:r>
              <a:rPr lang="en-US" altLang="ko-KR" sz="1500" dirty="0"/>
              <a:t>/101993812,2016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663905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6689" y="3404607"/>
            <a:ext cx="33553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7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9179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91729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3" y="2317343"/>
            <a:ext cx="40993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kern="1400" dirty="0"/>
              <a:t>1. </a:t>
            </a:r>
            <a:r>
              <a:rPr lang="ko-KR" altLang="en-US" sz="2500" kern="1400" dirty="0"/>
              <a:t>블록체인 정의</a:t>
            </a:r>
            <a:endParaRPr lang="en-US" altLang="ko-KR" sz="2500" kern="1400" dirty="0"/>
          </a:p>
          <a:p>
            <a:r>
              <a:rPr lang="en-US" altLang="ko-KR" sz="2500" kern="1400" dirty="0"/>
              <a:t>2. </a:t>
            </a:r>
            <a:r>
              <a:rPr lang="ko-KR" altLang="en-US" sz="2500" kern="1400" dirty="0"/>
              <a:t>블록체인 종류</a:t>
            </a:r>
            <a:endParaRPr lang="en-US" altLang="ko-KR" sz="2500" kern="1400" dirty="0"/>
          </a:p>
          <a:p>
            <a:r>
              <a:rPr lang="en-US" altLang="ko-KR" sz="2500" kern="1400" dirty="0"/>
              <a:t>3. </a:t>
            </a:r>
            <a:r>
              <a:rPr lang="ko-KR" altLang="en-US" sz="2500" kern="1400" dirty="0"/>
              <a:t>블록체인 특징</a:t>
            </a:r>
            <a:endParaRPr lang="en-US" altLang="ko-KR" sz="2500" kern="1400" dirty="0"/>
          </a:p>
          <a:p>
            <a:r>
              <a:rPr lang="en-US" altLang="ko-KR" sz="2500" kern="1400" dirty="0"/>
              <a:t>4. </a:t>
            </a:r>
            <a:r>
              <a:rPr lang="ko-KR" altLang="en-US" sz="2500" kern="1400" dirty="0"/>
              <a:t>블록체인 장단점</a:t>
            </a:r>
            <a:endParaRPr lang="en-US" altLang="ko-KR" sz="2500" kern="1400" dirty="0"/>
          </a:p>
          <a:p>
            <a:r>
              <a:rPr lang="en-US" altLang="ko-KR" sz="2500" kern="1400" dirty="0"/>
              <a:t>5. </a:t>
            </a:r>
            <a:r>
              <a:rPr lang="ko-KR" altLang="en-US" sz="2500" kern="1400" dirty="0"/>
              <a:t>블록체인 거래과정</a:t>
            </a:r>
            <a:endParaRPr lang="en-US" altLang="ko-KR" sz="2500" kern="1400" dirty="0"/>
          </a:p>
          <a:p>
            <a:r>
              <a:rPr lang="en-US" altLang="ko-KR" sz="2500" kern="1400" dirty="0"/>
              <a:t>6. </a:t>
            </a:r>
            <a:r>
              <a:rPr lang="ko-KR" altLang="en-US" sz="2500" kern="1400" dirty="0"/>
              <a:t>블록체인 거래의 문제점</a:t>
            </a:r>
            <a:endParaRPr lang="en-US" altLang="ko-KR" sz="2500" kern="1400" dirty="0"/>
          </a:p>
          <a:p>
            <a:r>
              <a:rPr lang="en-US" altLang="ko-KR" sz="2500" kern="1400" dirty="0"/>
              <a:t>7. </a:t>
            </a:r>
            <a:r>
              <a:rPr lang="ko-KR" altLang="en-US" sz="2500" kern="1400" dirty="0"/>
              <a:t>블록체인 활용분야</a:t>
            </a:r>
            <a:r>
              <a:rPr lang="en-US" altLang="ko-KR" sz="2500" kern="1400" dirty="0"/>
              <a:t> </a:t>
            </a:r>
          </a:p>
          <a:p>
            <a:r>
              <a:rPr lang="en-US" altLang="ko-KR" sz="2500" kern="1400" dirty="0"/>
              <a:t>8. </a:t>
            </a:r>
            <a:r>
              <a:rPr lang="ko-KR" altLang="en-US" sz="2500" kern="1400" dirty="0"/>
              <a:t>블록체인</a:t>
            </a:r>
            <a:r>
              <a:rPr lang="en-US" altLang="ko-KR" sz="2500" kern="1400" dirty="0"/>
              <a:t> </a:t>
            </a:r>
            <a:r>
              <a:rPr lang="ko-KR" altLang="en-US" sz="2500" kern="1400" dirty="0"/>
              <a:t>향후전망</a:t>
            </a:r>
            <a:endParaRPr lang="en-US" altLang="ko-KR" sz="2500" kern="1400" dirty="0"/>
          </a:p>
        </p:txBody>
      </p:sp>
    </p:spTree>
    <p:extLst>
      <p:ext uri="{BB962C8B-B14F-4D97-AF65-F5344CB8AC3E}">
        <p14:creationId xmlns:p14="http://schemas.microsoft.com/office/powerpoint/2010/main" val="395595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정의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2B07C-D741-461D-99ED-DA97EE4963EF}"/>
              </a:ext>
            </a:extLst>
          </p:cNvPr>
          <p:cNvSpPr txBox="1"/>
          <p:nvPr/>
        </p:nvSpPr>
        <p:spPr>
          <a:xfrm>
            <a:off x="5226425" y="2498396"/>
            <a:ext cx="294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블록체인은 데이터 분산 처리 기술이다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네트워크에 참여하는 모든 사용자가 모든 거래 내역 등의 데이터를 분산</a:t>
            </a:r>
            <a:r>
              <a:rPr lang="en-US" altLang="ko-KR" sz="1400" dirty="0"/>
              <a:t>, </a:t>
            </a:r>
            <a:r>
              <a:rPr lang="ko-KR" altLang="en-US" sz="1400" dirty="0"/>
              <a:t>저장하는 기술을 지칭한다</a:t>
            </a:r>
            <a:r>
              <a:rPr lang="en-US" altLang="ko-KR" sz="1400" dirty="0"/>
              <a:t>. </a:t>
            </a:r>
            <a:r>
              <a:rPr lang="ko-KR" altLang="en-US" sz="1400" dirty="0"/>
              <a:t>블록들을 체인 형태로 묶은 형태여서 블록체인이라는 이름이 붙었다</a:t>
            </a:r>
            <a:r>
              <a:rPr lang="en-US" altLang="ko-KR" sz="1400" dirty="0"/>
              <a:t>. </a:t>
            </a:r>
            <a:r>
              <a:rPr lang="ko-KR" altLang="en-US" sz="1400" dirty="0"/>
              <a:t>블록체인에서 </a:t>
            </a:r>
            <a:r>
              <a:rPr lang="en-US" altLang="ko-KR" sz="1400" dirty="0"/>
              <a:t>‘</a:t>
            </a:r>
            <a:r>
              <a:rPr lang="ko-KR" altLang="en-US" sz="1400" dirty="0"/>
              <a:t>블록</a:t>
            </a:r>
            <a:r>
              <a:rPr lang="en-US" altLang="ko-KR" sz="1400" dirty="0"/>
              <a:t>＇</a:t>
            </a:r>
            <a:r>
              <a:rPr lang="ko-KR" altLang="en-US" sz="1400" dirty="0"/>
              <a:t>은 개인 과 개인의 거래</a:t>
            </a:r>
            <a:r>
              <a:rPr lang="en-US" altLang="ko-KR" sz="1400" dirty="0"/>
              <a:t>(P2P)</a:t>
            </a:r>
            <a:r>
              <a:rPr lang="ko-KR" altLang="en-US" sz="1400" dirty="0"/>
              <a:t>의 데이터가 기록되는 장부가 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블록을 형성한 후 시간의 흐름에 따라 순차적으로 연결된 </a:t>
            </a:r>
            <a:r>
              <a:rPr lang="en-US" altLang="ko-KR" sz="1400" dirty="0"/>
              <a:t>‘</a:t>
            </a:r>
            <a:r>
              <a:rPr lang="ko-KR" altLang="en-US" sz="1400" dirty="0"/>
              <a:t>사슬</a:t>
            </a:r>
            <a:r>
              <a:rPr lang="en-US" altLang="ko-KR" sz="1400" dirty="0"/>
              <a:t>(</a:t>
            </a:r>
            <a:r>
              <a:rPr lang="ko-KR" altLang="en-US" sz="1400" dirty="0"/>
              <a:t>체인</a:t>
            </a:r>
            <a:r>
              <a:rPr lang="en-US" altLang="ko-KR" sz="1400" dirty="0"/>
              <a:t>)’</a:t>
            </a:r>
            <a:r>
              <a:rPr lang="ko-KR" altLang="en-US" sz="1400" dirty="0"/>
              <a:t>의 구조를 가진다</a:t>
            </a:r>
            <a:r>
              <a:rPr lang="en-US" altLang="ko-KR" sz="1400" dirty="0"/>
              <a:t>.  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F1A42A-FDA8-C48C-A43A-E3DC3DC068DD}"/>
              </a:ext>
            </a:extLst>
          </p:cNvPr>
          <p:cNvSpPr txBox="1"/>
          <p:nvPr/>
        </p:nvSpPr>
        <p:spPr>
          <a:xfrm>
            <a:off x="2796479" y="2498397"/>
            <a:ext cx="184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1350" dirty="0">
              <a:latin typeface="+mj-ea"/>
              <a:ea typeface="+mj-ea"/>
            </a:endParaRPr>
          </a:p>
        </p:txBody>
      </p:sp>
      <p:pic>
        <p:nvPicPr>
          <p:cNvPr id="4" name="그림 3" descr="전자기기이(가) 표시된 사진&#10;&#10;자동 생성된 설명">
            <a:extLst>
              <a:ext uri="{FF2B5EF4-FFF2-40B4-BE49-F238E27FC236}">
                <a16:creationId xmlns:a16="http://schemas.microsoft.com/office/drawing/2014/main" id="{96CE3031-80CB-F2D6-56B4-D108BE2D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89" y="2450864"/>
            <a:ext cx="3083111" cy="28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3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종류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694" y="2498396"/>
            <a:ext cx="355729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altLang="ko-KR" sz="1350" dirty="0"/>
              <a:t>2. </a:t>
            </a:r>
            <a:r>
              <a:rPr lang="ko-KR" altLang="en-US" sz="1350" dirty="0" err="1"/>
              <a:t>브라이빗</a:t>
            </a:r>
            <a:r>
              <a:rPr lang="ko-KR" altLang="en-US" sz="1350" dirty="0"/>
              <a:t> 블록체인</a:t>
            </a:r>
            <a:r>
              <a:rPr lang="en-US" altLang="ko-KR" sz="1350" dirty="0"/>
              <a:t>(Private </a:t>
            </a:r>
            <a:r>
              <a:rPr lang="en-US" altLang="ko-KR" sz="1350" dirty="0" err="1"/>
              <a:t>Blcok</a:t>
            </a:r>
            <a:r>
              <a:rPr lang="en-US" altLang="ko-KR" sz="1350" dirty="0"/>
              <a:t> Chain)</a:t>
            </a:r>
          </a:p>
          <a:p>
            <a:pPr fontAlgn="base"/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fontAlgn="base"/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퍼블릭 블록체인과 반대로 특정 네트워크 상에서의 인증 방식을 통해 검증된 사람만 참여 가능하다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폐쇄적이고 권한이 집중되어 있어 투명성이 낮지만 참여자의 제한으로 처리 속도가 빠르고 특정 기업의 특성에 맞는 설계가 가능해 보안 측면에 우위를 점한다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그리고 네트워크 규칙 혹은 거래 내용의 수정이 가능해 업그레이드와 잘못된 계약의 정정이 가능하다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sz="1350" dirty="0" err="1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프라이빗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블록체인의 대표적인 예로는 리플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아이콘 등이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B2B4-6712-4C92-AF07-4C602289DECB}"/>
              </a:ext>
            </a:extLst>
          </p:cNvPr>
          <p:cNvSpPr txBox="1"/>
          <p:nvPr/>
        </p:nvSpPr>
        <p:spPr>
          <a:xfrm>
            <a:off x="4815281" y="43447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8DA65-B355-43B9-9C50-613808E01B48}"/>
              </a:ext>
            </a:extLst>
          </p:cNvPr>
          <p:cNvSpPr txBox="1"/>
          <p:nvPr/>
        </p:nvSpPr>
        <p:spPr>
          <a:xfrm>
            <a:off x="883106" y="2521970"/>
            <a:ext cx="31854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퍼블릭 블록체인</a:t>
            </a:r>
            <a:r>
              <a:rPr lang="en-US" altLang="ko-KR" sz="1350" dirty="0"/>
              <a:t>(Public Block Chain)</a:t>
            </a:r>
          </a:p>
          <a:p>
            <a:endParaRPr lang="en-US" altLang="ko-KR" sz="1350" dirty="0"/>
          </a:p>
          <a:p>
            <a:r>
              <a:rPr lang="ko-KR" altLang="en-US" sz="1350" dirty="0"/>
              <a:t>탈 중앙화의 성격을 강하게 띄는 블록체인 유형으로 제한 없이 불특정 다수 누구나 운영과 참여가 가능하다</a:t>
            </a:r>
            <a:r>
              <a:rPr lang="en-US" altLang="ko-KR" sz="1350" dirty="0"/>
              <a:t>. </a:t>
            </a:r>
            <a:r>
              <a:rPr lang="ko-KR" altLang="en-US" sz="1350" dirty="0"/>
              <a:t>누구나 데이터를 읽을 수 있어 투명성이 보장되지만 참여자가 많기 때문에 네트워크의 확장이나 수정 등 업그레이드가 어려우며 거래 속도가 느리다는 단점을 가지고 있다</a:t>
            </a:r>
            <a:r>
              <a:rPr lang="en-US" altLang="ko-KR" sz="1350" dirty="0"/>
              <a:t>. </a:t>
            </a:r>
            <a:r>
              <a:rPr lang="ko-KR" altLang="en-US" sz="1350" dirty="0"/>
              <a:t>블록체인 네트워크 </a:t>
            </a:r>
            <a:r>
              <a:rPr lang="en-US" altLang="ko-KR" sz="1350" dirty="0"/>
              <a:t>51% </a:t>
            </a:r>
            <a:r>
              <a:rPr lang="ko-KR" altLang="en-US" sz="1350" dirty="0"/>
              <a:t>이상의 동의를 얻어야만 프로토콜 변경이 가능하다</a:t>
            </a:r>
            <a:r>
              <a:rPr lang="en-US" altLang="ko-KR" sz="1350" dirty="0"/>
              <a:t>. </a:t>
            </a:r>
            <a:r>
              <a:rPr lang="ko-KR" altLang="en-US" sz="1350" dirty="0"/>
              <a:t>퍼블릭 블록체인의 대표적인 예는 </a:t>
            </a:r>
            <a:r>
              <a:rPr lang="ko-KR" altLang="en-US" sz="1350" dirty="0" err="1"/>
              <a:t>비트코인</a:t>
            </a:r>
            <a:r>
              <a:rPr lang="en-US" altLang="ko-KR" sz="1350" dirty="0"/>
              <a:t>, </a:t>
            </a:r>
            <a:r>
              <a:rPr lang="ko-KR" altLang="en-US" sz="1350" dirty="0" err="1"/>
              <a:t>이더리움</a:t>
            </a:r>
            <a:r>
              <a:rPr lang="ko-KR" altLang="en-US" sz="1350" dirty="0"/>
              <a:t> 등이 있다</a:t>
            </a:r>
            <a:r>
              <a:rPr lang="en-US" altLang="ko-KR" sz="1350" dirty="0"/>
              <a:t>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6127623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특징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9694" y="2498396"/>
            <a:ext cx="355729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ko-KR" altLang="en-US" sz="1350" dirty="0"/>
              <a:t>● </a:t>
            </a:r>
            <a:r>
              <a:rPr lang="ko-KR" altLang="en-US" sz="1350" b="1" dirty="0"/>
              <a:t>보안성</a:t>
            </a:r>
            <a:endParaRPr lang="en-US" altLang="ko-KR" sz="1350" b="1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거래내역 장부는 네트워크 참여자 모두가 공동으로 소유하여 거래 데이터 조작 방지 및 무결성 보장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/>
              <a:t>●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sz="1350" b="1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안전성</a:t>
            </a:r>
            <a:endParaRPr lang="en-US" altLang="ko-KR" sz="1350" b="1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분산형 네트워크 구조로 단일 실패점이 존재하지 않음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일부 참가 시스템에 오류 또는 성능저하가 발생하여도 전체 네트워크에 영향도 저조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8DA65-B355-43B9-9C50-613808E01B48}"/>
              </a:ext>
            </a:extLst>
          </p:cNvPr>
          <p:cNvSpPr txBox="1"/>
          <p:nvPr/>
        </p:nvSpPr>
        <p:spPr>
          <a:xfrm>
            <a:off x="883106" y="2521970"/>
            <a:ext cx="3185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● </a:t>
            </a:r>
            <a:r>
              <a:rPr lang="ko-KR" altLang="en-US" sz="1350" b="1" dirty="0" err="1"/>
              <a:t>분산성</a:t>
            </a:r>
            <a:endParaRPr lang="en-US" altLang="ko-KR" sz="1350" b="1" dirty="0"/>
          </a:p>
          <a:p>
            <a:r>
              <a:rPr lang="ko-KR" altLang="en-US" sz="1350" dirty="0" err="1"/>
              <a:t>신뢰되는</a:t>
            </a:r>
            <a:r>
              <a:rPr lang="ko-KR" altLang="en-US" sz="1350" dirty="0"/>
              <a:t> 제</a:t>
            </a:r>
            <a:r>
              <a:rPr lang="en-US" altLang="ko-KR" sz="1350" dirty="0"/>
              <a:t>3</a:t>
            </a:r>
            <a:r>
              <a:rPr lang="ko-KR" altLang="en-US" sz="1350" dirty="0"/>
              <a:t>자를 별도로 두지 않고 분산형 네트워크</a:t>
            </a:r>
            <a:r>
              <a:rPr lang="en-US" altLang="ko-KR" sz="1350" dirty="0"/>
              <a:t>(P2P)</a:t>
            </a:r>
            <a:r>
              <a:rPr lang="ko-KR" altLang="en-US" sz="1350" dirty="0"/>
              <a:t>환경에서 거래 가능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중앙 집중형의 시스템을 운영하고 유지보수 등 필요한 비용을 절감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● </a:t>
            </a:r>
            <a:r>
              <a:rPr lang="ko-KR" altLang="en-US" sz="1350" b="1" dirty="0"/>
              <a:t>확장성</a:t>
            </a:r>
            <a:endParaRPr lang="en-US" altLang="ko-KR" sz="1350" b="1" dirty="0"/>
          </a:p>
          <a:p>
            <a:r>
              <a:rPr lang="ko-KR" altLang="en-US" sz="1350" dirty="0"/>
              <a:t>소스가 공개되어 있어 네트워크에 참여하는 누구나 구축</a:t>
            </a:r>
            <a:r>
              <a:rPr lang="en-US" altLang="ko-KR" sz="1350" dirty="0"/>
              <a:t>,</a:t>
            </a:r>
            <a:r>
              <a:rPr lang="ko-KR" altLang="en-US" sz="1350" dirty="0"/>
              <a:t>연결</a:t>
            </a:r>
            <a:r>
              <a:rPr lang="en-US" altLang="ko-KR" sz="1350" dirty="0"/>
              <a:t>,</a:t>
            </a:r>
            <a:r>
              <a:rPr lang="ko-KR" altLang="en-US" sz="1350" dirty="0"/>
              <a:t>확장이 가능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●</a:t>
            </a:r>
            <a:r>
              <a:rPr lang="en-US" altLang="ko-KR" sz="1350" dirty="0"/>
              <a:t> </a:t>
            </a:r>
            <a:r>
              <a:rPr lang="ko-KR" altLang="en-US" sz="1350" b="1" dirty="0"/>
              <a:t>투명성</a:t>
            </a:r>
            <a:endParaRPr lang="en-US" altLang="ko-KR" sz="1350" b="1" dirty="0"/>
          </a:p>
          <a:p>
            <a:r>
              <a:rPr lang="ko-KR" altLang="en-US" sz="1350" dirty="0"/>
              <a:t>모든 거래기록을 공개적으로 접근가능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거래 양성화 및 규제 비용 절감 가능함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76201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장단점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06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264" y="2354150"/>
            <a:ext cx="355729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sz="1350" b="1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50" b="1" dirty="0">
              <a:solidFill>
                <a:srgbClr val="333333"/>
              </a:solidFill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거래속도 향상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거래에 관련된 여러 인증과 증명에 제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3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자를 배제시킨 실시간 거래이므로 전체 시스템의 처리 속도 향상 가능함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</a:t>
            </a:r>
            <a:b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특히 증권시장의 경우 결제까지 소요되는 시간을 대폭 줄일 수 있을 것으로 예상됨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50" b="0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50" b="0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가시성 극대화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실시간으로 분산원장의 여러 노드에 대한 모니터링이 가능하여</a:t>
            </a: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8DA65-B355-43B9-9C50-613808E01B48}"/>
              </a:ext>
            </a:extLst>
          </p:cNvPr>
          <p:cNvSpPr txBox="1"/>
          <p:nvPr/>
        </p:nvSpPr>
        <p:spPr>
          <a:xfrm>
            <a:off x="820353" y="2300752"/>
            <a:ext cx="318545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장점</a:t>
            </a:r>
            <a:r>
              <a:rPr lang="ko-KR" altLang="en-US" sz="1350" dirty="0"/>
              <a:t> </a:t>
            </a:r>
            <a:endParaRPr lang="en-US" altLang="ko-KR" sz="1350" dirty="0"/>
          </a:p>
          <a:p>
            <a:endParaRPr lang="en-US" altLang="ko-KR" sz="135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보안성 향상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암호화된 데이터와 키 값으로만 거래가 진행되므로 보안성이 향상됨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</a:t>
            </a:r>
            <a:b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블록은 최초 블록과 연결 되어있고 참여 노드가 분산되어 해킹이 불가능하므로 블록안의 데이터 변조와 탈취가 불가능함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350" b="1" i="0" dirty="0">
              <a:solidFill>
                <a:srgbClr val="333333"/>
              </a:solidFill>
              <a:effectLst/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비용 감소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 </a:t>
            </a:r>
            <a:r>
              <a:rPr lang="ko-KR" altLang="en-US" sz="1350" b="0" i="0" dirty="0" err="1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집중화된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 중앙 서버와 시스템이 필요 없어 비용이 감소 및 해킹 리스크의 감소로 인해 보안 비용 감소함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B0604020202020204" pitchFamily="18" charset="0"/>
              </a:rPr>
              <a:t>.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73927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장단점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07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4812" y="1996390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043" y="2432186"/>
            <a:ext cx="3557299" cy="313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l"/>
            <a:endParaRPr lang="en-US" altLang="ko-KR" sz="1350" b="1" dirty="0">
              <a:solidFill>
                <a:srgbClr val="333333"/>
              </a:solidFill>
              <a:latin typeface="source serif pro" panose="020B0604020202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프라이버시 노출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모든 사용자가 함께 거래내역을 처리하고 검증하기 하여 프라이버시 리스크가 존재함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</a:t>
            </a:r>
            <a:b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특히 기업의 내부정보나 영업기밀 등이 공유되는 것은 치명적일 수 있음</a:t>
            </a:r>
            <a:endParaRPr lang="en-US" altLang="ko-KR" sz="1350" b="0" i="0" dirty="0">
              <a:solidFill>
                <a:srgbClr val="333333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350" b="0" i="0" dirty="0">
              <a:solidFill>
                <a:srgbClr val="333333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익명성의 한계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현실에서 이체의 발생 및 확정을 해줘야 하는 입장에서는 익명성 거래를 허용하는 것이 사실상 불가능함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</a:t>
            </a:r>
            <a:b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법률적 문제를 가지고 있어 </a:t>
            </a:r>
            <a:r>
              <a:rPr lang="ko-KR" altLang="en-US" sz="1350" b="0" i="0" dirty="0" err="1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실명성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 블록체인이 필요함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장점은 지속 </a:t>
            </a:r>
            <a:r>
              <a:rPr lang="ko-KR" altLang="en-US" sz="1350" b="0" i="0" dirty="0" err="1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발전되어야겠고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 단점은 해결방안이 마련될 것이라 생각됩니다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24888E-891B-4C74-9426-8ED9C6058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0DC568-DAEE-4CAF-87E2-B0D3F1D3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98DA65-B355-43B9-9C50-613808E01B48}"/>
              </a:ext>
            </a:extLst>
          </p:cNvPr>
          <p:cNvSpPr txBox="1"/>
          <p:nvPr/>
        </p:nvSpPr>
        <p:spPr>
          <a:xfrm>
            <a:off x="851619" y="2332791"/>
            <a:ext cx="31854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단점</a:t>
            </a:r>
            <a:endParaRPr lang="en-US" altLang="ko-KR" sz="1600" b="1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ko-KR" altLang="en-US" sz="1600" b="1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거래검증 주체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거래검증 주체가 전 세계에 분포된 노드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(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컴퓨터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)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이며 익명의 검증인은 방대한 양의 컴퓨팅 파워를 이용해 거래를 증명해야 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처리비용낭비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참가한 모든 컴퓨터가 모든 자료를 다운 및 보관해야 하므로 기존방법에 비해 비효율적임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350" b="1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확장성의 제한</a:t>
            </a:r>
            <a:b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</a:b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 </a:t>
            </a:r>
            <a:r>
              <a:rPr lang="ko-KR" altLang="en-US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현재 퍼블릭 블록체인으로 시장에서 처리되는 대량의 거래데이터 처리가 아직 불가능함에 따라 확장성의 한계가 있음</a:t>
            </a:r>
            <a:r>
              <a:rPr lang="en-US" altLang="ko-KR" sz="1350" b="0" i="0" dirty="0">
                <a:solidFill>
                  <a:srgbClr val="333333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3794769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10545" y="1450293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거래과정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08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46" y="2153884"/>
            <a:ext cx="788550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defTabSz="6858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indent="-342900" defTabSz="6858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160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사고 발생 시 차량의 속도는 급격히 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뀐다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가로등마다 속도 센서를 설치하고 급격히 바뀌는 속도를 인식한다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200" dirty="0">
              <a:latin typeface="+mn-ea"/>
              <a:cs typeface="함초롬돋움" panose="020B0604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5FAD1B1-42C2-1A2A-EC26-BCB3F4147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1" y="2060245"/>
            <a:ext cx="8317111" cy="36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69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블록체인 거래의 문제점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09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07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</a:rPr>
              <a:t>블록체인 거래를 이용한 결제시스템</a:t>
            </a:r>
            <a:endParaRPr lang="en-US" altLang="ko-KR" sz="1350" dirty="0">
              <a:solidFill>
                <a:srgbClr val="000000"/>
              </a:solidFill>
              <a:latin typeface="+mn-ea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문제점 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본 사업 모델과 유사하지만 실시간 거래가 발생하지 않아 현실적으로 적용하지 못하는 문제점을 가지고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또한 특허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거래소나 중앙 계좌를 보관한 서버가 없이 사용자가 본인이 가지고 있는 지갑으로 거래를 할 수 있는 차이점이 있다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2.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당사자 간 블록체인을 갖는 디지털 블록체인 거래시스템</a:t>
            </a: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문제점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: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블록체인기반의 거래 시 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URL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방식으로 거래의 편리성을 향상하는 방식이지만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당사 특허와는 해당 서비스를 사용할 수도 있고 사용하지 않아도 구현이 가능하므로 상호보완 적인 특허이므로 특허 침해가 발생하지 않는다</a:t>
            </a:r>
            <a:r>
              <a:rPr lang="en-US" altLang="ko-KR" sz="135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.</a:t>
            </a: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45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1226</Words>
  <Application>Microsoft Office PowerPoint</Application>
  <PresentationFormat>화면 슬라이드 쇼(4:3)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야놀자 야체 B</vt:lpstr>
      <vt:lpstr>함초롬돋움</vt:lpstr>
      <vt:lpstr>Arial</vt:lpstr>
      <vt:lpstr>source sans pro</vt:lpstr>
      <vt:lpstr>source serif pro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찬웅</cp:lastModifiedBy>
  <cp:revision>56</cp:revision>
  <dcterms:created xsi:type="dcterms:W3CDTF">2020-04-07T04:27:18Z</dcterms:created>
  <dcterms:modified xsi:type="dcterms:W3CDTF">2022-06-20T10:37:59Z</dcterms:modified>
</cp:coreProperties>
</file>