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256" r:id="rId2"/>
    <p:sldId id="287" r:id="rId3"/>
    <p:sldId id="310" r:id="rId4"/>
    <p:sldId id="311" r:id="rId5"/>
    <p:sldId id="274" r:id="rId6"/>
    <p:sldId id="312" r:id="rId7"/>
    <p:sldId id="308" r:id="rId8"/>
    <p:sldId id="309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269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60"/>
  </p:normalViewPr>
  <p:slideViewPr>
    <p:cSldViewPr snapToGrid="0">
      <p:cViewPr>
        <p:scale>
          <a:sx n="99" d="100"/>
          <a:sy n="99" d="100"/>
        </p:scale>
        <p:origin x="998" y="-494"/>
      </p:cViewPr>
      <p:guideLst>
        <p:guide orient="horz" pos="215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87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2022-06-21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21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113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73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65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0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84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90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9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2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51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2022-06-21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20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1.8/intro/instal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2415351" y="2473715"/>
            <a:ext cx="4349107" cy="745751"/>
            <a:chOff x="2359539" y="2172504"/>
            <a:chExt cx="7499032" cy="1285875"/>
          </a:xfrm>
        </p:grpSpPr>
        <p:sp>
          <p:nvSpPr>
            <p:cNvPr id="12" name="자유형 11"/>
            <p:cNvSpPr/>
            <p:nvPr/>
          </p:nvSpPr>
          <p:spPr>
            <a:xfrm>
              <a:off x="2765940" y="2172504"/>
              <a:ext cx="3000375" cy="523875"/>
            </a:xfrm>
            <a:custGeom>
              <a:avLst/>
              <a:gdLst>
                <a:gd name="connsiteX0" fmla="*/ 308768 w 3000375"/>
                <a:gd name="connsiteY0" fmla="*/ 0 h 523875"/>
                <a:gd name="connsiteX1" fmla="*/ 2690813 w 3000375"/>
                <a:gd name="connsiteY1" fmla="*/ 0 h 523875"/>
                <a:gd name="connsiteX2" fmla="*/ 2901449 w 3000375"/>
                <a:gd name="connsiteY2" fmla="*/ 139619 h 523875"/>
                <a:gd name="connsiteX3" fmla="*/ 2904853 w 3000375"/>
                <a:gd name="connsiteY3" fmla="*/ 156481 h 523875"/>
                <a:gd name="connsiteX4" fmla="*/ 2908527 w 3000375"/>
                <a:gd name="connsiteY4" fmla="*/ 156481 h 523875"/>
                <a:gd name="connsiteX5" fmla="*/ 3000375 w 3000375"/>
                <a:gd name="connsiteY5" fmla="*/ 523875 h 523875"/>
                <a:gd name="connsiteX6" fmla="*/ 0 w 3000375"/>
                <a:gd name="connsiteY6" fmla="*/ 523875 h 523875"/>
                <a:gd name="connsiteX7" fmla="*/ 91849 w 3000375"/>
                <a:gd name="connsiteY7" fmla="*/ 156481 h 523875"/>
                <a:gd name="connsiteX8" fmla="*/ 94728 w 3000375"/>
                <a:gd name="connsiteY8" fmla="*/ 156481 h 523875"/>
                <a:gd name="connsiteX9" fmla="*/ 98133 w 3000375"/>
                <a:gd name="connsiteY9" fmla="*/ 139619 h 523875"/>
                <a:gd name="connsiteX10" fmla="*/ 308768 w 3000375"/>
                <a:gd name="connsiteY10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00375" h="523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CFB7"/>
            </a:solidFill>
            <a:ln w="22225">
              <a:solidFill>
                <a:srgbClr val="774001"/>
              </a:solidFill>
            </a:ln>
            <a:effectLst>
              <a:outerShdw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21" name="자유형 20"/>
            <p:cNvSpPr/>
            <p:nvPr/>
          </p:nvSpPr>
          <p:spPr>
            <a:xfrm>
              <a:off x="2359539" y="2172504"/>
              <a:ext cx="7499032" cy="1285875"/>
            </a:xfrm>
            <a:custGeom>
              <a:avLst/>
              <a:gdLst>
                <a:gd name="connsiteX0" fmla="*/ 308768 w 7499032"/>
                <a:gd name="connsiteY0" fmla="*/ 0 h 1285875"/>
                <a:gd name="connsiteX1" fmla="*/ 2690813 w 7499032"/>
                <a:gd name="connsiteY1" fmla="*/ 0 h 1285875"/>
                <a:gd name="connsiteX2" fmla="*/ 2901449 w 7499032"/>
                <a:gd name="connsiteY2" fmla="*/ 139619 h 1285875"/>
                <a:gd name="connsiteX3" fmla="*/ 2904853 w 7499032"/>
                <a:gd name="connsiteY3" fmla="*/ 156481 h 1285875"/>
                <a:gd name="connsiteX4" fmla="*/ 2908527 w 7499032"/>
                <a:gd name="connsiteY4" fmla="*/ 156481 h 1285875"/>
                <a:gd name="connsiteX5" fmla="*/ 3000375 w 7499032"/>
                <a:gd name="connsiteY5" fmla="*/ 523875 h 1285875"/>
                <a:gd name="connsiteX6" fmla="*/ 7318851 w 7499032"/>
                <a:gd name="connsiteY6" fmla="*/ 523875 h 1285875"/>
                <a:gd name="connsiteX7" fmla="*/ 7372029 w 7499032"/>
                <a:gd name="connsiteY7" fmla="*/ 523875 h 1285875"/>
                <a:gd name="connsiteX8" fmla="*/ 7499032 w 7499032"/>
                <a:gd name="connsiteY8" fmla="*/ 650878 h 1285875"/>
                <a:gd name="connsiteX9" fmla="*/ 7499032 w 7499032"/>
                <a:gd name="connsiteY9" fmla="*/ 1285875 h 1285875"/>
                <a:gd name="connsiteX10" fmla="*/ 7318851 w 7499032"/>
                <a:gd name="connsiteY10" fmla="*/ 1285875 h 1285875"/>
                <a:gd name="connsiteX11" fmla="*/ 1373187 w 7499032"/>
                <a:gd name="connsiteY11" fmla="*/ 1285875 h 1285875"/>
                <a:gd name="connsiteX12" fmla="*/ 0 w 7499032"/>
                <a:gd name="connsiteY12" fmla="*/ 1285875 h 1285875"/>
                <a:gd name="connsiteX13" fmla="*/ 0 w 7499032"/>
                <a:gd name="connsiteY13" fmla="*/ 523875 h 1285875"/>
                <a:gd name="connsiteX14" fmla="*/ 91849 w 7499032"/>
                <a:gd name="connsiteY14" fmla="*/ 156481 h 1285875"/>
                <a:gd name="connsiteX15" fmla="*/ 94728 w 7499032"/>
                <a:gd name="connsiteY15" fmla="*/ 156481 h 1285875"/>
                <a:gd name="connsiteX16" fmla="*/ 98133 w 7499032"/>
                <a:gd name="connsiteY16" fmla="*/ 139619 h 1285875"/>
                <a:gd name="connsiteX17" fmla="*/ 308768 w 7499032"/>
                <a:gd name="connsiteY17" fmla="*/ 0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9032" h="1285875">
                  <a:moveTo>
                    <a:pt x="308768" y="0"/>
                  </a:moveTo>
                  <a:lnTo>
                    <a:pt x="2690813" y="0"/>
                  </a:lnTo>
                  <a:cubicBezTo>
                    <a:pt x="2785502" y="0"/>
                    <a:pt x="2866745" y="57571"/>
                    <a:pt x="2901449" y="139619"/>
                  </a:cubicBezTo>
                  <a:lnTo>
                    <a:pt x="2904853" y="156481"/>
                  </a:lnTo>
                  <a:lnTo>
                    <a:pt x="2908527" y="156481"/>
                  </a:lnTo>
                  <a:lnTo>
                    <a:pt x="3000375" y="523875"/>
                  </a:lnTo>
                  <a:lnTo>
                    <a:pt x="7318851" y="523875"/>
                  </a:lnTo>
                  <a:lnTo>
                    <a:pt x="7372029" y="523875"/>
                  </a:lnTo>
                  <a:cubicBezTo>
                    <a:pt x="7442171" y="523875"/>
                    <a:pt x="7499032" y="580736"/>
                    <a:pt x="7499032" y="650878"/>
                  </a:cubicBezTo>
                  <a:lnTo>
                    <a:pt x="7499032" y="1285875"/>
                  </a:lnTo>
                  <a:lnTo>
                    <a:pt x="7318851" y="1285875"/>
                  </a:lnTo>
                  <a:lnTo>
                    <a:pt x="1373187" y="1285875"/>
                  </a:lnTo>
                  <a:lnTo>
                    <a:pt x="0" y="1285875"/>
                  </a:lnTo>
                  <a:lnTo>
                    <a:pt x="0" y="523875"/>
                  </a:lnTo>
                  <a:lnTo>
                    <a:pt x="91849" y="156481"/>
                  </a:lnTo>
                  <a:lnTo>
                    <a:pt x="94728" y="156481"/>
                  </a:lnTo>
                  <a:lnTo>
                    <a:pt x="98133" y="139619"/>
                  </a:lnTo>
                  <a:cubicBezTo>
                    <a:pt x="132836" y="57571"/>
                    <a:pt x="214079" y="0"/>
                    <a:pt x="308768" y="0"/>
                  </a:cubicBezTo>
                  <a:close/>
                </a:path>
              </a:pathLst>
            </a:custGeom>
            <a:solidFill>
              <a:srgbClr val="FF9966"/>
            </a:solidFill>
            <a:ln w="22225">
              <a:solidFill>
                <a:srgbClr val="774001"/>
              </a:solidFill>
            </a:ln>
            <a:effectLst>
              <a:outerShdw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4149931" y="2848779"/>
              <a:ext cx="5544473" cy="4318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1" latinLnBrk="0">
                <a:defRPr lang="ko-KR"/>
              </a:pPr>
              <a:r>
                <a:rPr lang="ko-KR" altLang="en-US" sz="1350">
                  <a:solidFill>
                    <a:srgbClr val="915E4D"/>
                  </a:solidFill>
                  <a:latin typeface="야놀자 야체 B"/>
                  <a:ea typeface="야놀자 야체 B"/>
                </a:rPr>
                <a:t>오픈소스</a:t>
              </a:r>
              <a:r>
                <a:rPr lang="en-US" altLang="ko-KR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SW</a:t>
              </a:r>
              <a:r>
                <a:rPr lang="ko-KR" altLang="en-US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활용 </a:t>
              </a:r>
              <a:r>
                <a:rPr lang="en-US" altLang="ko-KR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2</a:t>
              </a:r>
              <a:r>
                <a:rPr lang="ko-KR" altLang="en-US" sz="1350" dirty="0">
                  <a:solidFill>
                    <a:srgbClr val="915E4D"/>
                  </a:solidFill>
                  <a:latin typeface="야놀자 야체 B"/>
                  <a:ea typeface="야놀자 야체 B"/>
                </a:rPr>
                <a:t>분반</a:t>
              </a:r>
            </a:p>
          </p:txBody>
        </p:sp>
        <p:sp>
          <p:nvSpPr>
            <p:cNvPr id="13" name="포인트가 5개인 별 12"/>
            <p:cNvSpPr/>
            <p:nvPr/>
          </p:nvSpPr>
          <p:spPr>
            <a:xfrm>
              <a:off x="9241048" y="2895861"/>
              <a:ext cx="300037" cy="300037"/>
            </a:xfrm>
            <a:prstGeom prst="star5">
              <a:avLst>
                <a:gd name="adj" fmla="val 25480"/>
                <a:gd name="hf" fmla="val 105146"/>
                <a:gd name="vf" fmla="val 110557"/>
              </a:avLst>
            </a:prstGeom>
            <a:solidFill>
              <a:srgbClr val="FFCFB7"/>
            </a:solidFill>
            <a:ln w="22225"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2713274" y="2936032"/>
              <a:ext cx="219697" cy="219697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3113152" y="2936032"/>
              <a:ext cx="219697" cy="219697"/>
            </a:xfrm>
            <a:prstGeom prst="ellipse">
              <a:avLst/>
            </a:prstGeom>
            <a:solidFill>
              <a:srgbClr val="FB5D74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3513030" y="2936032"/>
              <a:ext cx="219697" cy="219697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774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 sz="1350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3493245" y="3466049"/>
            <a:ext cx="21932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lang="ko-KR" altLang="en-US"/>
            </a:pPr>
            <a:r>
              <a:rPr lang="en-US" altLang="ko-KR" sz="4800" dirty="0">
                <a:solidFill>
                  <a:prstClr val="white"/>
                </a:solidFill>
              </a:rPr>
              <a:t>Django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900E0-71C4-4265-963F-9F1AFB9F71E0}"/>
              </a:ext>
            </a:extLst>
          </p:cNvPr>
          <p:cNvSpPr txBox="1"/>
          <p:nvPr/>
        </p:nvSpPr>
        <p:spPr>
          <a:xfrm>
            <a:off x="6157197" y="4227796"/>
            <a:ext cx="3086276" cy="1896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교수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송영상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학과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>
                <a:solidFill>
                  <a:schemeClr val="bg1"/>
                </a:solidFill>
              </a:rPr>
              <a:t>소프트웨어학과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>
                <a:solidFill>
                  <a:schemeClr val="bg1"/>
                </a:solidFill>
              </a:rPr>
              <a:t>학번</a:t>
            </a:r>
            <a:r>
              <a:rPr lang="en-US" altLang="ko-KR" sz="2000" dirty="0">
                <a:solidFill>
                  <a:schemeClr val="bg1"/>
                </a:solidFill>
              </a:rPr>
              <a:t> : 32162566</a:t>
            </a:r>
          </a:p>
          <a:p>
            <a:r>
              <a:rPr lang="ko-KR" altLang="en-US" sz="2000" dirty="0">
                <a:solidFill>
                  <a:schemeClr val="bg1"/>
                </a:solidFill>
              </a:rPr>
              <a:t>이름 </a:t>
            </a:r>
            <a:r>
              <a:rPr lang="en-US" altLang="ko-KR" sz="2000" dirty="0">
                <a:solidFill>
                  <a:schemeClr val="bg1"/>
                </a:solidFill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</a:rPr>
              <a:t>안찬웅</a:t>
            </a:r>
            <a:endParaRPr lang="en-US" altLang="ko-KR" sz="2000" dirty="0">
              <a:solidFill>
                <a:schemeClr val="bg1"/>
              </a:solidFill>
            </a:endParaRPr>
          </a:p>
          <a:p>
            <a:endParaRPr lang="en-US" altLang="ko-KR" sz="1725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개발서버 구축하기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10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71843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 altLang="ko-KR" sz="1400" dirty="0">
              <a:solidFill>
                <a:srgbClr val="24292E"/>
              </a:solidFill>
              <a:latin typeface="-apple-system"/>
            </a:endParaRPr>
          </a:p>
          <a:p>
            <a:pPr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896034-6C2A-3618-D804-688BEE9E7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36" y="2041196"/>
            <a:ext cx="8459534" cy="35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5479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Django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와 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Html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연결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11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71843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 altLang="ko-KR" sz="1400" dirty="0">
              <a:solidFill>
                <a:srgbClr val="24292E"/>
              </a:solidFill>
              <a:latin typeface="-apple-system"/>
            </a:endParaRPr>
          </a:p>
          <a:p>
            <a:pPr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F85C6D-AF72-10A2-F6E6-A8B5EB60B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2118370"/>
            <a:ext cx="8157883" cy="339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68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Django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와 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Html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연결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71843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 altLang="ko-KR" sz="1400" dirty="0">
              <a:solidFill>
                <a:srgbClr val="24292E"/>
              </a:solidFill>
              <a:latin typeface="-apple-system"/>
            </a:endParaRPr>
          </a:p>
          <a:p>
            <a:pPr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57CC99F-A04D-C586-0203-A2C3DB549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77" y="2028207"/>
            <a:ext cx="8477251" cy="36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5439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Django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와 </a:t>
            </a: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Html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연결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13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71843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 altLang="ko-KR" sz="1400" dirty="0">
              <a:solidFill>
                <a:srgbClr val="24292E"/>
              </a:solidFill>
              <a:latin typeface="-apple-system"/>
            </a:endParaRPr>
          </a:p>
          <a:p>
            <a:pPr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B1CE0D7-71A9-2A04-5A51-0BC50174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166479"/>
            <a:ext cx="8229602" cy="345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93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구글 플랫폼을 이용한 서버구축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84836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400" dirty="0">
                <a:solidFill>
                  <a:srgbClr val="24292E"/>
                </a:solidFill>
                <a:latin typeface="-apple-system"/>
              </a:rPr>
              <a:t>                                                                                                                              </a:t>
            </a: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1. 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프로젝트 생성하기</a:t>
            </a:r>
            <a:endParaRPr lang="en-US" altLang="ko-KR" sz="20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57CDF02-9C25-5438-494B-364730FA1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29" y="2121077"/>
            <a:ext cx="8103604" cy="330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88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구글 플랫폼을 이용한 서버구축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84836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400" dirty="0">
                <a:solidFill>
                  <a:srgbClr val="24292E"/>
                </a:solidFill>
                <a:latin typeface="-apple-system"/>
              </a:rPr>
              <a:t>                                                                                                                     </a:t>
            </a:r>
            <a:endParaRPr lang="en-US" altLang="ko-KR" sz="20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90789E1-03CE-F4DF-E1E3-E55B459C4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77" y="2196442"/>
            <a:ext cx="8140224" cy="320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998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구글 플랫폼을 이용한 서버구축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84836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400" dirty="0">
                <a:solidFill>
                  <a:srgbClr val="24292E"/>
                </a:solidFill>
                <a:latin typeface="-apple-system"/>
              </a:rPr>
              <a:t>                                                                                                                     </a:t>
            </a:r>
            <a:endParaRPr lang="en-US" altLang="ko-KR" sz="20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CD4416-E066-9492-AB79-35358AA9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29" y="2130033"/>
            <a:ext cx="8103604" cy="34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12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구글 플랫폼을 이용한 서버구축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84836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400" dirty="0">
                <a:solidFill>
                  <a:srgbClr val="24292E"/>
                </a:solidFill>
                <a:latin typeface="-apple-system"/>
              </a:rPr>
              <a:t>                                                                                                                     </a:t>
            </a:r>
            <a:endParaRPr lang="en-US" altLang="ko-KR" sz="20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092B9DD-783C-5FAD-7097-E49FFFD2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6" y="2084170"/>
            <a:ext cx="8191114" cy="342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90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구글 플랫폼을 이용한 서버구축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8170758-6090-DDCF-DB8B-2F85FAD12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17" y="1991144"/>
            <a:ext cx="8367712" cy="380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766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구글 플랫폼을 이용한 서버구축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588971-D961-E341-4BE8-47B9A67B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1" y="1991144"/>
            <a:ext cx="8348663" cy="384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96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목차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8985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A9612F-B7DE-41F6-92F0-77273AFEFE24}"/>
              </a:ext>
            </a:extLst>
          </p:cNvPr>
          <p:cNvSpPr txBox="1"/>
          <p:nvPr/>
        </p:nvSpPr>
        <p:spPr>
          <a:xfrm>
            <a:off x="665582" y="2317343"/>
            <a:ext cx="78831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kern="1400" dirty="0"/>
              <a:t>1. </a:t>
            </a:r>
            <a:r>
              <a:rPr lang="ko-KR" altLang="en-US" sz="2400" kern="1400" dirty="0"/>
              <a:t>파이썬 설치</a:t>
            </a:r>
            <a:endParaRPr lang="en-US" altLang="ko-KR" sz="2400" kern="1400" dirty="0"/>
          </a:p>
          <a:p>
            <a:r>
              <a:rPr lang="en-US" altLang="ko-KR" sz="2400" kern="1400" dirty="0"/>
              <a:t>2. </a:t>
            </a:r>
            <a:r>
              <a:rPr lang="en-US" altLang="ko-KR" sz="2400" kern="1400" dirty="0" err="1"/>
              <a:t>ununtu</a:t>
            </a:r>
            <a:r>
              <a:rPr lang="ko-KR" altLang="en-US" sz="2400" kern="1400" dirty="0"/>
              <a:t> </a:t>
            </a:r>
            <a:r>
              <a:rPr lang="en-US" altLang="ko-KR" sz="2400" kern="1400" dirty="0"/>
              <a:t>20.04.4 LTS</a:t>
            </a:r>
            <a:r>
              <a:rPr lang="ko-KR" altLang="en-US" sz="2400" kern="1400" dirty="0"/>
              <a:t>열기</a:t>
            </a:r>
            <a:endParaRPr lang="en-US" altLang="ko-KR" sz="2400" kern="1400" dirty="0"/>
          </a:p>
          <a:p>
            <a:r>
              <a:rPr lang="en-US" altLang="ko-KR" sz="2400" kern="1400" dirty="0"/>
              <a:t>3. Django</a:t>
            </a:r>
            <a:r>
              <a:rPr lang="ko-KR" altLang="en-US" sz="2400" kern="1400" dirty="0"/>
              <a:t>설치</a:t>
            </a:r>
            <a:endParaRPr lang="en-US" altLang="ko-KR" sz="2400" kern="1400" dirty="0"/>
          </a:p>
          <a:p>
            <a:r>
              <a:rPr lang="en-US" altLang="ko-KR" sz="2400" kern="1400" dirty="0"/>
              <a:t>4. Django </a:t>
            </a:r>
            <a:r>
              <a:rPr lang="ko-KR" altLang="en-US" sz="2400" kern="1400" dirty="0" err="1"/>
              <a:t>폴더만들고</a:t>
            </a:r>
            <a:r>
              <a:rPr lang="ko-KR" altLang="en-US" sz="2400" kern="1400" dirty="0"/>
              <a:t> 폴더 경로로 이동하기</a:t>
            </a:r>
            <a:endParaRPr lang="en-US" altLang="ko-KR" sz="2400" kern="1400" dirty="0"/>
          </a:p>
          <a:p>
            <a:r>
              <a:rPr lang="en-US" altLang="ko-KR" sz="2400" kern="1400" dirty="0"/>
              <a:t>5. </a:t>
            </a:r>
            <a:r>
              <a:rPr lang="ko-KR" altLang="en-US" sz="2400" kern="1400" dirty="0"/>
              <a:t>프로젝트 만들기</a:t>
            </a:r>
            <a:endParaRPr lang="en-US" altLang="ko-KR" sz="2400" kern="1400" dirty="0"/>
          </a:p>
          <a:p>
            <a:r>
              <a:rPr lang="en-US" altLang="ko-KR" sz="2400" kern="1400" dirty="0"/>
              <a:t>6. </a:t>
            </a:r>
            <a:r>
              <a:rPr lang="ko-KR" altLang="en-US" sz="2400" kern="1400" dirty="0"/>
              <a:t>개발서버 구축하기</a:t>
            </a:r>
            <a:endParaRPr lang="en-US" altLang="ko-KR" sz="2400" kern="1400" dirty="0"/>
          </a:p>
          <a:p>
            <a:r>
              <a:rPr lang="en-US" altLang="ko-KR" sz="2400" kern="1400" dirty="0"/>
              <a:t>7. </a:t>
            </a:r>
            <a:r>
              <a:rPr lang="ko-KR" altLang="en-US" sz="2400" kern="1400" dirty="0"/>
              <a:t>로컬에 접속하기</a:t>
            </a:r>
            <a:endParaRPr lang="en-US" altLang="ko-KR" sz="2400" kern="1400" dirty="0"/>
          </a:p>
          <a:p>
            <a:r>
              <a:rPr lang="en-US" altLang="ko-KR" sz="2400" kern="1400" dirty="0"/>
              <a:t>8. Django</a:t>
            </a:r>
            <a:r>
              <a:rPr lang="ko-KR" altLang="en-US" sz="2400" kern="1400" dirty="0"/>
              <a:t>와 </a:t>
            </a:r>
            <a:r>
              <a:rPr lang="en-US" altLang="ko-KR" sz="2400" kern="1400" dirty="0"/>
              <a:t>html</a:t>
            </a:r>
            <a:r>
              <a:rPr lang="ko-KR" altLang="en-US" sz="2400" kern="1400" dirty="0"/>
              <a:t>연결</a:t>
            </a:r>
            <a:endParaRPr lang="en-US" altLang="ko-KR" sz="2400" kern="1400" dirty="0"/>
          </a:p>
          <a:p>
            <a:r>
              <a:rPr lang="en-US" altLang="ko-KR" sz="2400" kern="1400" dirty="0"/>
              <a:t>9. </a:t>
            </a:r>
            <a:r>
              <a:rPr lang="ko-KR" altLang="en-US" sz="2400" kern="1400" dirty="0"/>
              <a:t>구글플랫폼을 이용한 서버구축</a:t>
            </a:r>
            <a:endParaRPr lang="en-US" altLang="ko-KR" sz="2400" kern="1400" dirty="0"/>
          </a:p>
        </p:txBody>
      </p:sp>
    </p:spTree>
    <p:extLst>
      <p:ext uri="{BB962C8B-B14F-4D97-AF65-F5344CB8AC3E}">
        <p14:creationId xmlns:p14="http://schemas.microsoft.com/office/powerpoint/2010/main" val="3955952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구글 플랫폼을 이용한 서버구축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42870" y="2057017"/>
            <a:ext cx="8334375" cy="585444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7. 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인스턴스 </a:t>
            </a:r>
            <a:r>
              <a:rPr lang="ko-KR" altLang="en-US" sz="2000" dirty="0" err="1">
                <a:solidFill>
                  <a:srgbClr val="24292E"/>
                </a:solidFill>
                <a:latin typeface="-apple-system"/>
              </a:rPr>
              <a:t>생성후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SSH 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클릭 후 </a:t>
            </a: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‘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브라우저 창에서 열기</a:t>
            </a:r>
            <a:r>
              <a:rPr lang="en-US" altLang="ko-KR" sz="2000" dirty="0">
                <a:solidFill>
                  <a:srgbClr val="24292E"/>
                </a:solidFill>
                <a:latin typeface="-apple-system"/>
              </a:rPr>
              <a:t>’ </a:t>
            </a:r>
            <a:r>
              <a:rPr lang="ko-KR" altLang="en-US" sz="2000" dirty="0">
                <a:solidFill>
                  <a:srgbClr val="24292E"/>
                </a:solidFill>
                <a:latin typeface="-apple-system"/>
              </a:rPr>
              <a:t>선택</a:t>
            </a:r>
            <a:endParaRPr lang="en-US" altLang="ko-KR" sz="20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E39842C-B3D4-754A-EC16-D8CD8804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7" y="2588217"/>
            <a:ext cx="8324847" cy="31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853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구글 플랫폼을 이용한 서버구축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12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84836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r>
              <a:rPr lang="en-US" altLang="ko-KR" sz="1400" dirty="0">
                <a:solidFill>
                  <a:srgbClr val="24292E"/>
                </a:solidFill>
                <a:latin typeface="-apple-system"/>
              </a:rPr>
              <a:t>                                                                                                                     </a:t>
            </a:r>
            <a:endParaRPr lang="en-US" altLang="ko-KR" sz="2000" dirty="0">
              <a:solidFill>
                <a:srgbClr val="24292E"/>
              </a:solidFill>
              <a:latin typeface="-apple-system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D97D572-4EED-D8DA-D070-A8526A87F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44" y="2106635"/>
            <a:ext cx="8280129" cy="348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7206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endParaRPr lang="ko-KR" altLang="en-US" kern="0" dirty="0">
              <a:solidFill>
                <a:srgbClr val="915E4D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200" y="2060246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 dirty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46689" y="3404607"/>
            <a:ext cx="335539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 lang="ko-KR" altLang="en-US"/>
            </a:pPr>
            <a:r>
              <a:rPr lang="ko-KR" altLang="en-US" sz="2700" b="1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691790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파이썬 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03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71843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 altLang="ko-KR" sz="1400" b="0" i="0" u="none" strike="noStrike" dirty="0">
              <a:solidFill>
                <a:srgbClr val="1A5490"/>
              </a:solidFill>
              <a:effectLst/>
              <a:latin typeface="Noto Sans Light"/>
              <a:hlinkClick r:id="rId2"/>
            </a:endParaRPr>
          </a:p>
          <a:p>
            <a:pPr algn="ctr">
              <a:defRPr lang="ko-KR" altLang="en-US"/>
            </a:pPr>
            <a:r>
              <a:rPr lang="en-US" altLang="ko-KR" sz="4000" b="0" i="0" u="none" strike="noStrike" dirty="0">
                <a:solidFill>
                  <a:srgbClr val="1A5490"/>
                </a:solidFill>
                <a:effectLst/>
                <a:latin typeface="Noto Sans Light"/>
                <a:hlinkClick r:id="rId2"/>
              </a:rPr>
              <a:t>www.python.org/downloads/</a:t>
            </a:r>
            <a:endParaRPr lang="en-US" altLang="ko-KR" sz="4000" dirty="0">
              <a:solidFill>
                <a:srgbClr val="24292E"/>
              </a:solidFill>
              <a:latin typeface="-apple-system"/>
            </a:endParaRPr>
          </a:p>
          <a:p>
            <a:pPr algn="ctr">
              <a:defRPr lang="ko-KR" altLang="en-US"/>
            </a:pPr>
            <a:endParaRPr lang="en-US" altLang="ko-KR" sz="4000" dirty="0">
              <a:solidFill>
                <a:schemeClr val="tx1"/>
              </a:solidFill>
            </a:endParaRPr>
          </a:p>
          <a:p>
            <a:pPr algn="ctr">
              <a:defRPr lang="ko-KR" altLang="en-US"/>
            </a:pPr>
            <a:r>
              <a:rPr lang="ko-KR" altLang="en-US" sz="4000" dirty="0">
                <a:solidFill>
                  <a:schemeClr val="tx1"/>
                </a:solidFill>
              </a:rPr>
              <a:t>다음 사이트에서 파이썬 설치</a:t>
            </a: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92" y="4658904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146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Ubuntu 20.04.4 LTS 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열기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04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71843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 altLang="ko-KR" sz="1400" b="0" i="0" u="none" strike="noStrike" dirty="0">
              <a:solidFill>
                <a:srgbClr val="1A5490"/>
              </a:solidFill>
              <a:effectLst/>
              <a:latin typeface="Noto Sans Light"/>
              <a:hlinkClick r:id="rId2"/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92" y="4658904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B68D8F0-8A16-0017-33D3-5C9AE73C3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15" y="2201486"/>
            <a:ext cx="8269483" cy="32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949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Django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설치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05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66165" y="2033351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  <a:hlinkClick r:id="rId2"/>
              </a:rPr>
              <a:t>https://docs.djangoproject.com/en/1.8/intro/install/</a:t>
            </a: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위 사이트에서 </a:t>
            </a:r>
            <a:r>
              <a:rPr lang="en-US" altLang="ko-KR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Django</a:t>
            </a:r>
            <a:r>
              <a:rPr lang="ko-KR" altLang="en-US" sz="1725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를 설치</a:t>
            </a:r>
            <a:endParaRPr lang="en-US" altLang="ko-KR" sz="1725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3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3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3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73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Ubuntu</a:t>
            </a:r>
            <a:r>
              <a:rPr lang="ko-KR" altLang="en-US" sz="173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에 다음 명령어로 </a:t>
            </a:r>
            <a:r>
              <a:rPr lang="en-US" altLang="ko-KR" sz="173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Django </a:t>
            </a:r>
            <a:r>
              <a:rPr lang="ko-KR" altLang="en-US" sz="1730" dirty="0">
                <a:solidFill>
                  <a:srgbClr val="000000"/>
                </a:solidFill>
                <a:latin typeface="+mn-ea"/>
                <a:cs typeface="함초롬돋움" panose="020B0604000101010101" pitchFamily="50" charset="-127"/>
              </a:rPr>
              <a:t>설치</a:t>
            </a:r>
            <a:endParaRPr lang="en-US" altLang="ko-KR" sz="173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AEA0876-CA20-0E47-F9ED-68A8D71A5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70" y="3475211"/>
            <a:ext cx="7526454" cy="36878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73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$</a:t>
            </a:r>
            <a:r>
              <a:rPr kumimoji="0" lang="en-US" altLang="ko-KR" sz="173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 pip install </a:t>
            </a:r>
            <a:r>
              <a:rPr kumimoji="0" lang="en-US" altLang="ko-KR" sz="173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django</a:t>
            </a:r>
            <a:endParaRPr kumimoji="0" lang="ko-KR" altLang="ko-KR" sz="173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5450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en-US" altLang="ko-KR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Django </a:t>
            </a:r>
            <a:r>
              <a:rPr lang="ko-KR" altLang="en-US" kern="0" dirty="0" err="1">
                <a:solidFill>
                  <a:srgbClr val="915E4D"/>
                </a:solidFill>
                <a:latin typeface="야놀자 야체 B"/>
                <a:ea typeface="야놀자 야체 B"/>
              </a:rPr>
              <a:t>폴더만들고</a:t>
            </a: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 폴더 경로로 이동하기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06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17896" y="1926896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85880" y="2077852"/>
            <a:ext cx="8334375" cy="3653517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350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600" dirty="0">
              <a:solidFill>
                <a:srgbClr val="000000"/>
              </a:solidFill>
              <a:latin typeface="+mn-ea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35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3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3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730" dirty="0">
              <a:solidFill>
                <a:srgbClr val="000000"/>
              </a:solidFill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898363AC-62AF-50DD-0BA0-9D9085728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500639"/>
            <a:ext cx="77569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C\</a:t>
            </a:r>
            <a:r>
              <a:rPr kumimoji="0" lang="ko-KR" altLang="ko-KR" sz="2800" b="0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</a:t>
            </a:r>
            <a:r>
              <a:rPr kumimoji="0" lang="ko-KR" altLang="ko-KR" sz="2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\사용자이름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경로에 '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django</a:t>
            </a:r>
            <a:r>
              <a:rPr lang="en-US" altLang="ko-KR" sz="2800" dirty="0">
                <a:latin typeface="Arial Unicode MS"/>
              </a:rPr>
              <a:t>’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폴더</a:t>
            </a:r>
            <a:r>
              <a:rPr lang="ko-KR" altLang="en-US" sz="2800" dirty="0">
                <a:latin typeface="Arial Unicode MS"/>
              </a:rPr>
              <a:t> 생성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D3FA1A-E1B6-CE63-62F3-316C59755913}"/>
              </a:ext>
            </a:extLst>
          </p:cNvPr>
          <p:cNvSpPr txBox="1"/>
          <p:nvPr/>
        </p:nvSpPr>
        <p:spPr>
          <a:xfrm>
            <a:off x="737185" y="3113915"/>
            <a:ext cx="4675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$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 cd 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mkdir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 </a:t>
            </a:r>
            <a:r>
              <a:rPr lang="en-US" altLang="ko-KR" sz="2800" dirty="0" err="1">
                <a:solidFill>
                  <a:srgbClr val="454545"/>
                </a:solidFill>
                <a:latin typeface="Arial Unicode MS"/>
                <a:ea typeface="SFMono-Regular"/>
              </a:rPr>
              <a:t>dj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ango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 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F67FBEF2-4181-157B-1FC4-A8AB7A269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106" y="3665812"/>
            <a:ext cx="77569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django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폴더로 경로 이동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1195EF9-1067-C055-4B1E-F91467F69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06" y="4307622"/>
            <a:ext cx="4934988" cy="90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5910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프로젝트 만들기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07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71843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 altLang="ko-KR" sz="1400" dirty="0">
              <a:solidFill>
                <a:srgbClr val="24292E"/>
              </a:solidFill>
              <a:latin typeface="-apple-system"/>
            </a:endParaRPr>
          </a:p>
          <a:p>
            <a:pPr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87CCDC-308A-6A0D-663E-93B49817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819109"/>
            <a:ext cx="7571708" cy="53344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$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django-admin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startproject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mysite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DDF5877-772C-0DDF-A42B-D04C3711E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97" y="3656527"/>
            <a:ext cx="5464338" cy="54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22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프로젝트 만들기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08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71843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 altLang="ko-KR" sz="1400" dirty="0">
              <a:solidFill>
                <a:srgbClr val="24292E"/>
              </a:solidFill>
              <a:latin typeface="-apple-system"/>
            </a:endParaRPr>
          </a:p>
          <a:p>
            <a:pPr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C162550-4C9F-6D14-C8F0-6B62A6811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0" y="2150935"/>
            <a:ext cx="8208377" cy="337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57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622697" y="962490"/>
            <a:ext cx="2250281" cy="392906"/>
          </a:xfrm>
          <a:custGeom>
            <a:avLst/>
            <a:gdLst>
              <a:gd name="connsiteX0" fmla="*/ 308768 w 3000375"/>
              <a:gd name="connsiteY0" fmla="*/ 0 h 523875"/>
              <a:gd name="connsiteX1" fmla="*/ 2690813 w 3000375"/>
              <a:gd name="connsiteY1" fmla="*/ 0 h 523875"/>
              <a:gd name="connsiteX2" fmla="*/ 2901449 w 3000375"/>
              <a:gd name="connsiteY2" fmla="*/ 139619 h 523875"/>
              <a:gd name="connsiteX3" fmla="*/ 2904853 w 3000375"/>
              <a:gd name="connsiteY3" fmla="*/ 156481 h 523875"/>
              <a:gd name="connsiteX4" fmla="*/ 2908527 w 3000375"/>
              <a:gd name="connsiteY4" fmla="*/ 156481 h 523875"/>
              <a:gd name="connsiteX5" fmla="*/ 3000375 w 3000375"/>
              <a:gd name="connsiteY5" fmla="*/ 523875 h 523875"/>
              <a:gd name="connsiteX6" fmla="*/ 0 w 3000375"/>
              <a:gd name="connsiteY6" fmla="*/ 523875 h 523875"/>
              <a:gd name="connsiteX7" fmla="*/ 91849 w 3000375"/>
              <a:gd name="connsiteY7" fmla="*/ 156481 h 523875"/>
              <a:gd name="connsiteX8" fmla="*/ 94728 w 3000375"/>
              <a:gd name="connsiteY8" fmla="*/ 156481 h 523875"/>
              <a:gd name="connsiteX9" fmla="*/ 98133 w 3000375"/>
              <a:gd name="connsiteY9" fmla="*/ 139619 h 523875"/>
              <a:gd name="connsiteX10" fmla="*/ 308768 w 3000375"/>
              <a:gd name="connsiteY10" fmla="*/ 0 h 52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00375" h="523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>
            <a:off x="317896" y="962490"/>
            <a:ext cx="8616554" cy="964406"/>
          </a:xfrm>
          <a:custGeom>
            <a:avLst/>
            <a:gdLst>
              <a:gd name="connsiteX0" fmla="*/ 308768 w 11488738"/>
              <a:gd name="connsiteY0" fmla="*/ 0 h 1285875"/>
              <a:gd name="connsiteX1" fmla="*/ 2690813 w 11488738"/>
              <a:gd name="connsiteY1" fmla="*/ 0 h 1285875"/>
              <a:gd name="connsiteX2" fmla="*/ 2901449 w 11488738"/>
              <a:gd name="connsiteY2" fmla="*/ 139619 h 1285875"/>
              <a:gd name="connsiteX3" fmla="*/ 2904853 w 11488738"/>
              <a:gd name="connsiteY3" fmla="*/ 156481 h 1285875"/>
              <a:gd name="connsiteX4" fmla="*/ 2908527 w 11488738"/>
              <a:gd name="connsiteY4" fmla="*/ 156481 h 1285875"/>
              <a:gd name="connsiteX5" fmla="*/ 3000375 w 11488738"/>
              <a:gd name="connsiteY5" fmla="*/ 523875 h 1285875"/>
              <a:gd name="connsiteX6" fmla="*/ 11361735 w 11488738"/>
              <a:gd name="connsiteY6" fmla="*/ 523875 h 1285875"/>
              <a:gd name="connsiteX7" fmla="*/ 11488738 w 11488738"/>
              <a:gd name="connsiteY7" fmla="*/ 650878 h 1285875"/>
              <a:gd name="connsiteX8" fmla="*/ 11488738 w 11488738"/>
              <a:gd name="connsiteY8" fmla="*/ 1285875 h 1285875"/>
              <a:gd name="connsiteX9" fmla="*/ 0 w 11488738"/>
              <a:gd name="connsiteY9" fmla="*/ 1285875 h 1285875"/>
              <a:gd name="connsiteX10" fmla="*/ 0 w 11488738"/>
              <a:gd name="connsiteY10" fmla="*/ 523875 h 1285875"/>
              <a:gd name="connsiteX11" fmla="*/ 91849 w 11488738"/>
              <a:gd name="connsiteY11" fmla="*/ 156481 h 1285875"/>
              <a:gd name="connsiteX12" fmla="*/ 94728 w 11488738"/>
              <a:gd name="connsiteY12" fmla="*/ 156481 h 1285875"/>
              <a:gd name="connsiteX13" fmla="*/ 98133 w 11488738"/>
              <a:gd name="connsiteY13" fmla="*/ 139619 h 1285875"/>
              <a:gd name="connsiteX14" fmla="*/ 308768 w 11488738"/>
              <a:gd name="connsiteY14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488738" h="1285875">
                <a:moveTo>
                  <a:pt x="308768" y="0"/>
                </a:moveTo>
                <a:lnTo>
                  <a:pt x="2690813" y="0"/>
                </a:lnTo>
                <a:cubicBezTo>
                  <a:pt x="2785502" y="0"/>
                  <a:pt x="2866745" y="57571"/>
                  <a:pt x="2901449" y="139619"/>
                </a:cubicBezTo>
                <a:lnTo>
                  <a:pt x="2904853" y="156481"/>
                </a:lnTo>
                <a:lnTo>
                  <a:pt x="2908527" y="156481"/>
                </a:lnTo>
                <a:lnTo>
                  <a:pt x="3000375" y="523875"/>
                </a:lnTo>
                <a:lnTo>
                  <a:pt x="11361735" y="523875"/>
                </a:lnTo>
                <a:cubicBezTo>
                  <a:pt x="11431877" y="523875"/>
                  <a:pt x="11488738" y="580736"/>
                  <a:pt x="11488738" y="650878"/>
                </a:cubicBezTo>
                <a:lnTo>
                  <a:pt x="11488738" y="1285875"/>
                </a:lnTo>
                <a:lnTo>
                  <a:pt x="0" y="1285875"/>
                </a:lnTo>
                <a:lnTo>
                  <a:pt x="0" y="523875"/>
                </a:lnTo>
                <a:lnTo>
                  <a:pt x="91849" y="156481"/>
                </a:lnTo>
                <a:lnTo>
                  <a:pt x="94728" y="156481"/>
                </a:lnTo>
                <a:lnTo>
                  <a:pt x="98133" y="139619"/>
                </a:lnTo>
                <a:cubicBezTo>
                  <a:pt x="132836" y="57571"/>
                  <a:pt x="214079" y="0"/>
                  <a:pt x="308768" y="0"/>
                </a:cubicBezTo>
                <a:close/>
              </a:path>
            </a:pathLst>
          </a:custGeom>
          <a:solidFill>
            <a:srgbClr val="FF9966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571625" y="1469696"/>
            <a:ext cx="6848475" cy="3238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latinLnBrk="0">
              <a:defRPr lang="ko-KR"/>
            </a:pPr>
            <a:r>
              <a:rPr lang="ko-KR" altLang="en-US" kern="0" dirty="0">
                <a:solidFill>
                  <a:srgbClr val="915E4D"/>
                </a:solidFill>
                <a:latin typeface="야놀자 야체 B"/>
                <a:ea typeface="야놀자 야체 B"/>
              </a:rPr>
              <a:t>개발서버 구축하기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129090" y="1026738"/>
            <a:ext cx="89800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500" kern="0" dirty="0">
                <a:solidFill>
                  <a:prstClr val="white"/>
                </a:solidFill>
                <a:latin typeface="야놀자 야체 B"/>
                <a:ea typeface="야놀자 야체 B"/>
              </a:rPr>
              <a:t>PAGE. 09</a:t>
            </a:r>
            <a:endParaRPr lang="ko-KR" altLang="en-US" sz="1500" kern="0" dirty="0">
              <a:solidFill>
                <a:prstClr val="white"/>
              </a:solidFill>
              <a:latin typeface="야놀자 야체 B"/>
              <a:ea typeface="야놀자 야체 B"/>
            </a:endParaRPr>
          </a:p>
        </p:txBody>
      </p:sp>
      <p:sp>
        <p:nvSpPr>
          <p:cNvPr id="13" name="포인트가 5개인 별 12"/>
          <p:cNvSpPr/>
          <p:nvPr/>
        </p:nvSpPr>
        <p:spPr>
          <a:xfrm>
            <a:off x="8549283" y="1514345"/>
            <a:ext cx="225028" cy="225028"/>
          </a:xfrm>
          <a:prstGeom prst="star5">
            <a:avLst>
              <a:gd name="adj" fmla="val 25480"/>
              <a:gd name="hf" fmla="val 105146"/>
              <a:gd name="vf" fmla="val 110557"/>
            </a:avLst>
          </a:prstGeom>
          <a:solidFill>
            <a:srgbClr val="FFCFB7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83197" y="1535136"/>
            <a:ext cx="164773" cy="164773"/>
          </a:xfrm>
          <a:prstGeom prst="ellipse">
            <a:avLst/>
          </a:prstGeom>
          <a:solidFill>
            <a:schemeClr val="bg1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883106" y="1535136"/>
            <a:ext cx="164773" cy="164773"/>
          </a:xfrm>
          <a:prstGeom prst="ellipse">
            <a:avLst/>
          </a:prstGeom>
          <a:solidFill>
            <a:srgbClr val="FB5D74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83014" y="1535136"/>
            <a:ext cx="164773" cy="164773"/>
          </a:xfrm>
          <a:prstGeom prst="ellipse">
            <a:avLst/>
          </a:prstGeom>
          <a:solidFill>
            <a:srgbClr val="FFC000"/>
          </a:solidFill>
          <a:ln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52426" y="1948107"/>
            <a:ext cx="8616554" cy="3929742"/>
          </a:xfrm>
          <a:prstGeom prst="rect">
            <a:avLst/>
          </a:prstGeom>
          <a:solidFill>
            <a:srgbClr val="FFCFB7"/>
          </a:solidFill>
          <a:ln w="22225">
            <a:solidFill>
              <a:srgbClr val="774001"/>
            </a:solidFill>
          </a:ln>
          <a:effectLst>
            <a:outerShdw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 sz="1350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57199" y="2071843"/>
            <a:ext cx="8334375" cy="3531098"/>
          </a:xfrm>
          <a:prstGeom prst="roundRect">
            <a:avLst>
              <a:gd name="adj" fmla="val 1831"/>
            </a:avLst>
          </a:prstGeom>
          <a:solidFill>
            <a:schemeClr val="bg1"/>
          </a:solidFill>
          <a:ln w="22225">
            <a:solidFill>
              <a:srgbClr val="774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 altLang="en-US"/>
            </a:pPr>
            <a:endParaRPr lang="en-US" altLang="ko-KR" sz="1400" dirty="0">
              <a:solidFill>
                <a:srgbClr val="24292E"/>
              </a:solidFill>
              <a:latin typeface="-apple-system"/>
            </a:endParaRPr>
          </a:p>
          <a:p>
            <a:pPr>
              <a:defRPr lang="ko-KR" altLang="en-US"/>
            </a:pPr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18" name="타원형 설명선 17"/>
          <p:cNvSpPr/>
          <p:nvPr/>
        </p:nvSpPr>
        <p:spPr>
          <a:xfrm>
            <a:off x="8548686" y="1132641"/>
            <a:ext cx="428625" cy="388360"/>
          </a:xfrm>
          <a:prstGeom prst="wedgeEllipseCallout">
            <a:avLst>
              <a:gd name="adj1" fmla="val -19722"/>
              <a:gd name="adj2" fmla="val 75607"/>
            </a:avLst>
          </a:prstGeom>
          <a:solidFill>
            <a:srgbClr val="FF5050"/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 latinLnBrk="0">
              <a:lnSpc>
                <a:spcPct val="150000"/>
              </a:lnSpc>
              <a:defRPr lang="ko-KR"/>
            </a:pPr>
            <a:r>
              <a:rPr lang="en-US" altLang="ko-KR" sz="825" b="1" kern="0">
                <a:solidFill>
                  <a:prstClr val="white"/>
                </a:solidFill>
              </a:rPr>
              <a:t>Check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9323900-7684-419D-94B2-0B8A4059A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350"/>
          </a:p>
        </p:txBody>
      </p:sp>
      <p:sp>
        <p:nvSpPr>
          <p:cNvPr id="4" name="_x291365024">
            <a:extLst>
              <a:ext uri="{FF2B5EF4-FFF2-40B4-BE49-F238E27FC236}">
                <a16:creationId xmlns:a16="http://schemas.microsoft.com/office/drawing/2014/main" id="{20C34D03-9861-4396-B1E5-7EA67B23D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77" y="2196442"/>
            <a:ext cx="7885509" cy="330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 startAt="3"/>
            </a:pPr>
            <a:endParaRPr lang="en-US" altLang="ko-KR" sz="1730" dirty="0">
              <a:latin typeface="+mn-ea"/>
              <a:cs typeface="함초롬돋움" panose="020B0604000101010101" pitchFamily="50" charset="-127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7FE8843-AC2B-4627-A4D8-DF820AF0D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485" y="4101692"/>
            <a:ext cx="7873588" cy="52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88B7DC20-8B2C-ED83-370D-D4FC2752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97" y="2288935"/>
            <a:ext cx="7571708" cy="53344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0156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$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 python manage.py </a:t>
            </a:r>
            <a:r>
              <a:rPr kumimoji="0" lang="en-US" altLang="ko-KR" sz="2800" b="0" i="0" u="none" strike="noStrike" cap="none" normalizeH="0" baseline="0" dirty="0" err="1">
                <a:ln>
                  <a:noFill/>
                </a:ln>
                <a:solidFill>
                  <a:srgbClr val="454545"/>
                </a:solidFill>
                <a:effectLst/>
                <a:latin typeface="Arial Unicode MS"/>
                <a:ea typeface="SFMono-Regular"/>
              </a:rPr>
              <a:t>runserver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E9C60712-6EE2-9C9E-37D4-003384064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97" y="3039475"/>
            <a:ext cx="8103604" cy="23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167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303</Words>
  <Application>Microsoft Office PowerPoint</Application>
  <PresentationFormat>화면 슬라이드 쇼(4:3)</PresentationFormat>
  <Paragraphs>106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-apple-system</vt:lpstr>
      <vt:lpstr>Arial Unicode MS</vt:lpstr>
      <vt:lpstr>Noto Sans Light</vt:lpstr>
      <vt:lpstr>맑은 고딕</vt:lpstr>
      <vt:lpstr>야놀자 야체 B</vt:lpstr>
      <vt:lpstr>함초롬돋움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안 찬웅</cp:lastModifiedBy>
  <cp:revision>61</cp:revision>
  <dcterms:created xsi:type="dcterms:W3CDTF">2020-04-07T04:27:18Z</dcterms:created>
  <dcterms:modified xsi:type="dcterms:W3CDTF">2022-06-21T08:40:53Z</dcterms:modified>
</cp:coreProperties>
</file>