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778" r:id="rId2"/>
    <p:sldId id="636" r:id="rId3"/>
    <p:sldId id="751" r:id="rId4"/>
    <p:sldId id="779" r:id="rId5"/>
    <p:sldId id="904" r:id="rId6"/>
    <p:sldId id="805" r:id="rId7"/>
    <p:sldId id="806" r:id="rId8"/>
    <p:sldId id="802" r:id="rId9"/>
    <p:sldId id="807" r:id="rId10"/>
    <p:sldId id="781" r:id="rId11"/>
    <p:sldId id="782" r:id="rId12"/>
    <p:sldId id="783" r:id="rId13"/>
    <p:sldId id="913" r:id="rId14"/>
    <p:sldId id="914" r:id="rId15"/>
    <p:sldId id="808" r:id="rId16"/>
    <p:sldId id="915" r:id="rId17"/>
    <p:sldId id="785" r:id="rId18"/>
    <p:sldId id="905" r:id="rId19"/>
    <p:sldId id="786" r:id="rId20"/>
    <p:sldId id="787" r:id="rId21"/>
    <p:sldId id="788" r:id="rId22"/>
    <p:sldId id="789" r:id="rId23"/>
    <p:sldId id="790" r:id="rId24"/>
    <p:sldId id="809" r:id="rId25"/>
    <p:sldId id="792" r:id="rId26"/>
    <p:sldId id="793" r:id="rId27"/>
    <p:sldId id="795" r:id="rId28"/>
    <p:sldId id="916" r:id="rId29"/>
    <p:sldId id="796" r:id="rId30"/>
    <p:sldId id="797" r:id="rId31"/>
    <p:sldId id="798" r:id="rId32"/>
    <p:sldId id="931" r:id="rId33"/>
    <p:sldId id="930" r:id="rId34"/>
    <p:sldId id="799" r:id="rId35"/>
    <p:sldId id="800" r:id="rId36"/>
    <p:sldId id="919" r:id="rId37"/>
    <p:sldId id="928" r:id="rId38"/>
    <p:sldId id="926" r:id="rId39"/>
    <p:sldId id="929" r:id="rId40"/>
    <p:sldId id="927" r:id="rId41"/>
    <p:sldId id="932" r:id="rId42"/>
    <p:sldId id="906" r:id="rId43"/>
    <p:sldId id="780" r:id="rId44"/>
    <p:sldId id="821" r:id="rId45"/>
    <p:sldId id="822" r:id="rId46"/>
    <p:sldId id="924" r:id="rId47"/>
    <p:sldId id="823" r:id="rId48"/>
    <p:sldId id="917" r:id="rId49"/>
    <p:sldId id="845" r:id="rId50"/>
    <p:sldId id="920" r:id="rId51"/>
    <p:sldId id="925" r:id="rId52"/>
    <p:sldId id="817" r:id="rId53"/>
    <p:sldId id="921" r:id="rId54"/>
    <p:sldId id="933" r:id="rId55"/>
    <p:sldId id="819" r:id="rId56"/>
    <p:sldId id="820" r:id="rId57"/>
    <p:sldId id="810" r:id="rId58"/>
    <p:sldId id="824" r:id="rId59"/>
    <p:sldId id="826" r:id="rId60"/>
    <p:sldId id="846" r:id="rId61"/>
    <p:sldId id="827" r:id="rId62"/>
    <p:sldId id="829" r:id="rId63"/>
    <p:sldId id="855" r:id="rId64"/>
    <p:sldId id="850" r:id="rId65"/>
    <p:sldId id="831" r:id="rId66"/>
    <p:sldId id="851" r:id="rId67"/>
    <p:sldId id="852" r:id="rId68"/>
    <p:sldId id="854" r:id="rId69"/>
    <p:sldId id="900" r:id="rId70"/>
    <p:sldId id="844" r:id="rId7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DDDDDD"/>
    <a:srgbClr val="FFCCFF"/>
    <a:srgbClr val="000099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95" autoAdjust="0"/>
  </p:normalViewPr>
  <p:slideViewPr>
    <p:cSldViewPr snapToGrid="0">
      <p:cViewPr varScale="1">
        <p:scale>
          <a:sx n="74" d="100"/>
          <a:sy n="74" d="100"/>
        </p:scale>
        <p:origin x="171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Topology (</a:t>
            </a:r>
            <a:r>
              <a:rPr lang="ko-KR" altLang="en-US" dirty="0"/>
              <a:t>외우기</a:t>
            </a:r>
            <a:r>
              <a:rPr lang="en-US" altLang="ko-KR" dirty="0"/>
              <a:t>) 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36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75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D(v) : v</a:t>
            </a:r>
            <a:r>
              <a:rPr lang="ko-KR" altLang="en-US" dirty="0"/>
              <a:t>까지 오는데 걸리는 전체 </a:t>
            </a:r>
            <a:r>
              <a:rPr lang="en-US" altLang="ko-KR" dirty="0"/>
              <a:t>cost</a:t>
            </a:r>
          </a:p>
          <a:p>
            <a:r>
              <a:rPr lang="en-US" altLang="ko-KR" dirty="0"/>
              <a:t>N’ </a:t>
            </a:r>
            <a:r>
              <a:rPr lang="ko-KR" altLang="en-US" dirty="0"/>
              <a:t>경로를 설정할 때 경로안에 포함된 모든 노드들의 집합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2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Node -&gt; router</a:t>
            </a:r>
            <a:r>
              <a:rPr lang="ko-KR" altLang="en-US" dirty="0"/>
              <a:t>와 동의어 </a:t>
            </a:r>
            <a:r>
              <a:rPr lang="en-US" altLang="ko-KR" dirty="0"/>
              <a:t>(</a:t>
            </a:r>
            <a:r>
              <a:rPr lang="ko-KR" altLang="en-US" dirty="0"/>
              <a:t>여기선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91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68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36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743F53F6-B523-C44E-B4C1-FCBC5EB64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38D61CF4-3907-BD48-A0AD-B97C00B71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1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4E5268B6-BFED-754B-A245-6D16E75F0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64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EC0F1923-A596-1A47-A249-877B26CCB9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9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D498B073-F070-8F40-A264-45FE158B6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1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A5E2E980-7D79-7040-B5D8-18DB884801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2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F735F25A-B97A-024B-B408-E1A4C1DF4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DD8B96B1-2EDF-B64A-A4F1-BB54A74AC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6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0DCF9BDD-CFA9-4940-A134-4E3EBF4AC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7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A514D338-4107-944C-9C9F-B78F8039F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0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EFD97474-BCA4-8B48-AA21-40B47D81E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2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graphy.tistory.com/entry/08-%ED%8C%A8%ED%82%B7-%EC%A0%84%EB%8B%AC%EA%B3%BC-%EB%9D%BC%EC%9A%B0%ED%8C%85-%ED%94%84%EB%A1%9C%ED%86%A0%EC%BD%9C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Down Approach </a:t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Edition, </a:t>
            </a:r>
            <a:r>
              <a:rPr lang="en-US" dirty="0">
                <a:solidFill>
                  <a:srgbClr val="008000"/>
                </a:solidFill>
              </a:rPr>
              <a:t>Global Edition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Pearson</a:t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5</a:t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Network Layer:</a:t>
            </a:r>
          </a:p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The Control Plane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  <p:pic>
        <p:nvPicPr>
          <p:cNvPr id="14" name="Picture 1" descr="kurose7e_cover_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712715" y="325438"/>
            <a:ext cx="3082733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9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543936"/>
            <a:ext cx="38909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5" name="Picture 7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847724"/>
            <a:ext cx="6924508" cy="21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0836" name="Group 2"/>
          <p:cNvGrpSpPr>
            <a:grpSpLocks/>
          </p:cNvGrpSpPr>
          <p:nvPr/>
        </p:nvGrpSpPr>
        <p:grpSpPr bwMode="auto">
          <a:xfrm>
            <a:off x="3200400" y="1406525"/>
            <a:ext cx="3571875" cy="2236788"/>
            <a:chOff x="3162" y="1071"/>
            <a:chExt cx="2250" cy="1409"/>
          </a:xfrm>
        </p:grpSpPr>
        <p:sp>
          <p:nvSpPr>
            <p:cNvPr id="120840" name="Freeform 3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1" name="Freeform 4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2" name="Oval 5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3" name="Line 6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4" name="Line 7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5" name="Rectangle 8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0846" name="Oval 9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7" name="Oval 10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8" name="Line 11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9" name="Line 12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0" name="Rectangle 13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0851" name="Oval 14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2" name="Oval 15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3" name="Line 16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4" name="Line 17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5" name="Rectangle 18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0856" name="Oval 19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7" name="Oval 20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8" name="Line 21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9" name="Line 22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0" name="Rectangle 23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0861" name="Oval 24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2" name="Oval 25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3" name="Line 26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4" name="Line 27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5" name="Rectangle 28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0866" name="Oval 29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7" name="Oval 30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8" name="Line 31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9" name="Line 32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0" name="Rectangle 33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0871" name="Oval 34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2" name="Freeform 35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3" name="Freeform 36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4" name="Freeform 37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5" name="Freeform 38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6" name="Freeform 39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7" name="Freeform 40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8" name="Freeform 41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9" name="Freeform 42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80" name="Freeform 43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881" name="Group 44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20907" name="Rectangle 4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8" name="Text Box 46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grpSp>
          <p:nvGrpSpPr>
            <p:cNvPr id="120882" name="Group 47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20905" name="Rectangle 4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6" name="Text Box 4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grpSp>
          <p:nvGrpSpPr>
            <p:cNvPr id="120883" name="Group 50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20903" name="Rectangle 5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4" name="Text Box 52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x</a:t>
                </a:r>
              </a:p>
            </p:txBody>
          </p:sp>
        </p:grpSp>
        <p:grpSp>
          <p:nvGrpSpPr>
            <p:cNvPr id="120884" name="Group 53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20901" name="Rectangle 5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2" name="Text Box 55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grpSp>
          <p:nvGrpSpPr>
            <p:cNvPr id="120885" name="Group 56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20899" name="Rectangle 5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900" name="Text Box 58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20886" name="Group 59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20897" name="Rectangle 6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898" name="Text Box 61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z</a:t>
                </a:r>
              </a:p>
            </p:txBody>
          </p:sp>
        </p:grpSp>
        <p:sp>
          <p:nvSpPr>
            <p:cNvPr id="120887" name="Text Box 62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0888" name="Text Box 63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0889" name="Text Box 64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0890" name="Text Box 65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0891" name="Text Box 66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0892" name="Text Box 67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0893" name="Text Box 68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0894" name="Text Box 69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20895" name="Text Box 70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0896" name="Text Box 71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</p:grpSp>
      <p:sp>
        <p:nvSpPr>
          <p:cNvPr id="120837" name="Text Box 72"/>
          <p:cNvSpPr txBox="1">
            <a:spLocks noChangeArrowheads="1"/>
          </p:cNvSpPr>
          <p:nvPr/>
        </p:nvSpPr>
        <p:spPr bwMode="auto">
          <a:xfrm>
            <a:off x="939800" y="3263900"/>
            <a:ext cx="73977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graph: G = (N,E) : </a:t>
            </a:r>
            <a:r>
              <a:rPr lang="ko-KR" altLang="en-US" sz="1800" dirty="0"/>
              <a:t>노드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엣지</a:t>
            </a:r>
            <a:endParaRPr lang="en-US" sz="1800" dirty="0"/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/>
              <a:t>N = set of routers = { u, v, w, x, y, z } </a:t>
            </a:r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/>
              <a:t>E = set of links ={ (</a:t>
            </a:r>
            <a:r>
              <a:rPr lang="en-US" sz="1800" dirty="0" err="1"/>
              <a:t>u,v</a:t>
            </a:r>
            <a:r>
              <a:rPr lang="en-US" sz="1800" dirty="0"/>
              <a:t>), (</a:t>
            </a:r>
            <a:r>
              <a:rPr lang="en-US" sz="1800" dirty="0" err="1"/>
              <a:t>u,x</a:t>
            </a:r>
            <a:r>
              <a:rPr lang="en-US" sz="1800" dirty="0"/>
              <a:t>), (</a:t>
            </a:r>
            <a:r>
              <a:rPr lang="en-US" sz="1800" dirty="0" err="1"/>
              <a:t>v,x</a:t>
            </a:r>
            <a:r>
              <a:rPr lang="en-US" sz="1800" dirty="0"/>
              <a:t>), (</a:t>
            </a:r>
            <a:r>
              <a:rPr lang="en-US" sz="1800" dirty="0" err="1"/>
              <a:t>v,w</a:t>
            </a:r>
            <a:r>
              <a:rPr lang="en-US" sz="1800" dirty="0"/>
              <a:t>), (</a:t>
            </a:r>
            <a:r>
              <a:rPr lang="en-US" sz="1800" dirty="0" err="1"/>
              <a:t>x,w</a:t>
            </a:r>
            <a:r>
              <a:rPr lang="en-US" sz="1800" dirty="0"/>
              <a:t>), (</a:t>
            </a:r>
            <a:r>
              <a:rPr lang="en-US" sz="1800" dirty="0" err="1"/>
              <a:t>x,y</a:t>
            </a:r>
            <a:r>
              <a:rPr lang="en-US" sz="1800" dirty="0"/>
              <a:t>), (</a:t>
            </a:r>
            <a:r>
              <a:rPr lang="en-US" sz="1800" dirty="0" err="1"/>
              <a:t>w,y</a:t>
            </a:r>
            <a:r>
              <a:rPr lang="en-US" sz="1800" dirty="0"/>
              <a:t>), (</a:t>
            </a:r>
            <a:r>
              <a:rPr lang="en-US" sz="1800" dirty="0" err="1"/>
              <a:t>w,z</a:t>
            </a:r>
            <a:r>
              <a:rPr lang="en-US" sz="1800" dirty="0"/>
              <a:t>), (</a:t>
            </a:r>
            <a:r>
              <a:rPr lang="en-US" sz="1800" dirty="0" err="1"/>
              <a:t>y,z</a:t>
            </a:r>
            <a:r>
              <a:rPr lang="en-US" sz="1800" dirty="0"/>
              <a:t>) }</a:t>
            </a:r>
          </a:p>
        </p:txBody>
      </p:sp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>
          <a:xfrm>
            <a:off x="533400" y="207963"/>
            <a:ext cx="7772400" cy="796925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Graph abstraction of the network</a:t>
            </a:r>
          </a:p>
        </p:txBody>
      </p:sp>
      <p:sp>
        <p:nvSpPr>
          <p:cNvPr id="120839" name="Text Box 74"/>
          <p:cNvSpPr txBox="1">
            <a:spLocks noChangeArrowheads="1"/>
          </p:cNvSpPr>
          <p:nvPr/>
        </p:nvSpPr>
        <p:spPr bwMode="auto">
          <a:xfrm>
            <a:off x="1150938" y="5157788"/>
            <a:ext cx="676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90513" indent="-2905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i="1" dirty="0"/>
              <a:t>aside:</a:t>
            </a:r>
            <a:r>
              <a:rPr lang="en-US" sz="1800" dirty="0"/>
              <a:t> graph abstraction is useful in other network contexts, e.g., </a:t>
            </a:r>
          </a:p>
          <a:p>
            <a:r>
              <a:rPr lang="en-US" sz="1800" dirty="0"/>
              <a:t>P2P, where </a:t>
            </a:r>
            <a:r>
              <a:rPr lang="en-US" sz="1800" i="1" dirty="0"/>
              <a:t>N</a:t>
            </a:r>
            <a:r>
              <a:rPr lang="en-US" sz="1800" dirty="0"/>
              <a:t> is set of peers and </a:t>
            </a:r>
            <a:r>
              <a:rPr lang="en-US" sz="1800" i="1" dirty="0"/>
              <a:t>E</a:t>
            </a:r>
            <a:r>
              <a:rPr lang="en-US" sz="1800" dirty="0"/>
              <a:t> is set of TCP connections</a:t>
            </a:r>
          </a:p>
        </p:txBody>
      </p:sp>
      <p:sp>
        <p:nvSpPr>
          <p:cNvPr id="7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7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72501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9" name="Picture 77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893763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19075"/>
            <a:ext cx="7772400" cy="9080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Graph abstraction: costs</a:t>
            </a:r>
          </a:p>
        </p:txBody>
      </p:sp>
      <p:grpSp>
        <p:nvGrpSpPr>
          <p:cNvPr id="121861" name="Group 3"/>
          <p:cNvGrpSpPr>
            <a:grpSpLocks/>
          </p:cNvGrpSpPr>
          <p:nvPr/>
        </p:nvGrpSpPr>
        <p:grpSpPr bwMode="auto">
          <a:xfrm>
            <a:off x="920750" y="1495425"/>
            <a:ext cx="3571875" cy="2236788"/>
            <a:chOff x="3162" y="1071"/>
            <a:chExt cx="2250" cy="1409"/>
          </a:xfrm>
        </p:grpSpPr>
        <p:sp>
          <p:nvSpPr>
            <p:cNvPr id="121865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6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7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8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9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0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1871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2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3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4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5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1876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7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8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79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0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1881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2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3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4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5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1886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7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8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9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0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1891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2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3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4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5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1896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7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8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9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00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01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02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03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04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05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1906" name="Group 45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21932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33" name="Text Box 47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grpSp>
          <p:nvGrpSpPr>
            <p:cNvPr id="121907" name="Group 48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21930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31" name="Text Box 50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grpSp>
          <p:nvGrpSpPr>
            <p:cNvPr id="121908" name="Group 51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21928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29" name="Text Box 53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x</a:t>
                </a:r>
              </a:p>
            </p:txBody>
          </p:sp>
        </p:grpSp>
        <p:grpSp>
          <p:nvGrpSpPr>
            <p:cNvPr id="121909" name="Group 54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21926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27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grpSp>
          <p:nvGrpSpPr>
            <p:cNvPr id="121910" name="Group 57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21924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25" name="Text Box 5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21911" name="Group 60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21922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923" name="Text Box 62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z</a:t>
                </a:r>
              </a:p>
            </p:txBody>
          </p:sp>
        </p:grpSp>
        <p:sp>
          <p:nvSpPr>
            <p:cNvPr id="121912" name="Text Box 63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1913" name="Text Box 64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1914" name="Text Box 65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1915" name="Text Box 66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1916" name="Text Box 67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1917" name="Text Box 68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1918" name="Text Box 69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1919" name="Text Box 70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21920" name="Text Box 71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1921" name="Text Box 72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</p:grpSp>
      <p:sp>
        <p:nvSpPr>
          <p:cNvPr id="121862" name="Text Box 73"/>
          <p:cNvSpPr txBox="1">
            <a:spLocks noChangeArrowheads="1"/>
          </p:cNvSpPr>
          <p:nvPr/>
        </p:nvSpPr>
        <p:spPr bwMode="auto">
          <a:xfrm>
            <a:off x="4857891" y="1051535"/>
            <a:ext cx="3987659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c(</a:t>
            </a:r>
            <a:r>
              <a:rPr lang="en-US" sz="1800" dirty="0" err="1"/>
              <a:t>x,x</a:t>
            </a:r>
            <a:r>
              <a:rPr lang="ja-JP" altLang="en-US" sz="1800" dirty="0"/>
              <a:t>’</a:t>
            </a:r>
            <a:r>
              <a:rPr lang="en-US" altLang="ja-JP" sz="1800" dirty="0"/>
              <a:t>) = cost of link (</a:t>
            </a:r>
            <a:r>
              <a:rPr lang="en-US" altLang="ja-JP" sz="1800" dirty="0" err="1"/>
              <a:t>x,x</a:t>
            </a:r>
            <a:r>
              <a:rPr lang="ja-JP" altLang="en-US" sz="1800" dirty="0"/>
              <a:t>’</a:t>
            </a:r>
            <a:r>
              <a:rPr lang="en-US" altLang="ja-JP" sz="1800" dirty="0"/>
              <a:t>)</a:t>
            </a:r>
          </a:p>
          <a:p>
            <a:r>
              <a:rPr lang="en-US" sz="1800" dirty="0"/>
              <a:t>      e.g., c(</a:t>
            </a:r>
            <a:r>
              <a:rPr lang="en-US" sz="1800" dirty="0" err="1"/>
              <a:t>w,z</a:t>
            </a:r>
            <a:r>
              <a:rPr lang="en-US" sz="1800" dirty="0"/>
              <a:t>) = 5</a:t>
            </a:r>
          </a:p>
          <a:p>
            <a:endParaRPr lang="en-US" sz="1800" dirty="0"/>
          </a:p>
          <a:p>
            <a:r>
              <a:rPr lang="en-US" sz="1800" dirty="0">
                <a:latin typeface="Gill Sans MT" charset="0"/>
              </a:rPr>
              <a:t>cost could always be 1, or </a:t>
            </a:r>
          </a:p>
          <a:p>
            <a:r>
              <a:rPr lang="en-US" sz="1800" dirty="0">
                <a:latin typeface="Gill Sans MT" charset="0"/>
              </a:rPr>
              <a:t>inversely related to bandwidth,</a:t>
            </a:r>
          </a:p>
          <a:p>
            <a:r>
              <a:rPr lang="en-US" sz="1800" dirty="0">
                <a:latin typeface="Gill Sans MT" charset="0"/>
              </a:rPr>
              <a:t>or inversely related to </a:t>
            </a:r>
          </a:p>
          <a:p>
            <a:r>
              <a:rPr lang="en-US" sz="1800" dirty="0">
                <a:latin typeface="Gill Sans MT" charset="0"/>
              </a:rPr>
              <a:t>Congestion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Gill Sans MT" charset="0"/>
              </a:rPr>
              <a:t>일반적으로 비용은 동일하게 간주할 때는 </a:t>
            </a:r>
            <a:r>
              <a:rPr lang="en-US" altLang="ko-KR" sz="1800" dirty="0">
                <a:latin typeface="Gill Sans MT" charset="0"/>
              </a:rPr>
              <a:t>=&gt; </a:t>
            </a:r>
            <a:r>
              <a:rPr lang="ko-KR" altLang="en-US" sz="1800" dirty="0">
                <a:latin typeface="Gill Sans MT" charset="0"/>
              </a:rPr>
              <a:t>최단</a:t>
            </a:r>
            <a:r>
              <a:rPr lang="en-US" altLang="ko-KR" sz="1800" dirty="0">
                <a:latin typeface="Gill Sans MT" charset="0"/>
              </a:rPr>
              <a:t>(hop</a:t>
            </a:r>
            <a:r>
              <a:rPr lang="ko-KR" altLang="en-US" sz="1800" dirty="0">
                <a:latin typeface="Gill Sans MT" charset="0"/>
              </a:rPr>
              <a:t>의</a:t>
            </a:r>
            <a:r>
              <a:rPr lang="en-US" altLang="ko-KR" sz="1800" dirty="0">
                <a:latin typeface="Gill Sans MT" charset="0"/>
              </a:rPr>
              <a:t> </a:t>
            </a:r>
            <a:r>
              <a:rPr lang="ko-KR" altLang="en-US" sz="1800" dirty="0">
                <a:latin typeface="Gill Sans MT" charset="0"/>
              </a:rPr>
              <a:t>수</a:t>
            </a:r>
            <a:r>
              <a:rPr lang="en-US" altLang="ko-KR" sz="1800" dirty="0">
                <a:latin typeface="Gill Sans MT" charset="0"/>
              </a:rPr>
              <a:t>)</a:t>
            </a:r>
            <a:r>
              <a:rPr lang="ko-KR" altLang="en-US" sz="1800" dirty="0">
                <a:latin typeface="Gill Sans MT" charset="0"/>
              </a:rPr>
              <a:t> 경로</a:t>
            </a:r>
            <a:endParaRPr lang="en-US" altLang="ko-KR" sz="1800" dirty="0">
              <a:latin typeface="Gill Sans M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Gill Sans MT" charset="0"/>
              </a:rPr>
              <a:t>혼잡</a:t>
            </a:r>
            <a:r>
              <a:rPr lang="en-US" altLang="ko-KR" sz="1800" dirty="0">
                <a:latin typeface="Gill Sans MT" charset="0"/>
              </a:rPr>
              <a:t>, </a:t>
            </a:r>
            <a:r>
              <a:rPr lang="ko-KR" altLang="en-US" sz="1800" dirty="0">
                <a:latin typeface="Gill Sans MT" charset="0"/>
              </a:rPr>
              <a:t>라우터 큐 지연 </a:t>
            </a:r>
            <a:endParaRPr lang="en-US" sz="1800" dirty="0">
              <a:latin typeface="Gill Sans MT" charset="0"/>
            </a:endParaRPr>
          </a:p>
        </p:txBody>
      </p:sp>
      <p:sp>
        <p:nvSpPr>
          <p:cNvPr id="121863" name="Text Box 74"/>
          <p:cNvSpPr txBox="1">
            <a:spLocks noChangeArrowheads="1"/>
          </p:cNvSpPr>
          <p:nvPr/>
        </p:nvSpPr>
        <p:spPr bwMode="auto">
          <a:xfrm>
            <a:off x="925513" y="4227513"/>
            <a:ext cx="6761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0070C0"/>
                </a:solidFill>
              </a:rPr>
              <a:t>cost of path (x</a:t>
            </a:r>
            <a:r>
              <a:rPr lang="en-US" sz="1800" baseline="-25000" dirty="0">
                <a:solidFill>
                  <a:srgbClr val="0070C0"/>
                </a:solidFill>
              </a:rPr>
              <a:t>1</a:t>
            </a:r>
            <a:r>
              <a:rPr lang="en-US" sz="1800" dirty="0">
                <a:solidFill>
                  <a:srgbClr val="0070C0"/>
                </a:solidFill>
              </a:rPr>
              <a:t>, x</a:t>
            </a:r>
            <a:r>
              <a:rPr lang="en-US" sz="1800" baseline="-25000" dirty="0">
                <a:solidFill>
                  <a:srgbClr val="0070C0"/>
                </a:solidFill>
              </a:rPr>
              <a:t>2</a:t>
            </a:r>
            <a:r>
              <a:rPr lang="en-US" sz="1800" dirty="0">
                <a:solidFill>
                  <a:srgbClr val="0070C0"/>
                </a:solidFill>
              </a:rPr>
              <a:t>, x</a:t>
            </a:r>
            <a:r>
              <a:rPr lang="en-US" sz="1800" baseline="-25000" dirty="0">
                <a:solidFill>
                  <a:srgbClr val="0070C0"/>
                </a:solidFill>
              </a:rPr>
              <a:t>3</a:t>
            </a:r>
            <a:r>
              <a:rPr lang="en-US" sz="1800" dirty="0">
                <a:solidFill>
                  <a:srgbClr val="0070C0"/>
                </a:solidFill>
              </a:rPr>
              <a:t>,…, </a:t>
            </a:r>
            <a:r>
              <a:rPr lang="en-US" sz="1800" dirty="0" err="1">
                <a:solidFill>
                  <a:srgbClr val="0070C0"/>
                </a:solidFill>
              </a:rPr>
              <a:t>x</a:t>
            </a:r>
            <a:r>
              <a:rPr lang="en-US" sz="1800" baseline="-25000" dirty="0" err="1">
                <a:solidFill>
                  <a:srgbClr val="0070C0"/>
                </a:solidFill>
              </a:rPr>
              <a:t>p</a:t>
            </a:r>
            <a:r>
              <a:rPr lang="en-US" sz="1800" dirty="0">
                <a:solidFill>
                  <a:srgbClr val="0070C0"/>
                </a:solidFill>
              </a:rPr>
              <a:t>) = c(x</a:t>
            </a:r>
            <a:r>
              <a:rPr lang="en-US" sz="1800" baseline="-25000" dirty="0">
                <a:solidFill>
                  <a:srgbClr val="0070C0"/>
                </a:solidFill>
              </a:rPr>
              <a:t>1</a:t>
            </a:r>
            <a:r>
              <a:rPr lang="en-US" sz="1800" dirty="0">
                <a:solidFill>
                  <a:srgbClr val="0070C0"/>
                </a:solidFill>
              </a:rPr>
              <a:t>,x</a:t>
            </a:r>
            <a:r>
              <a:rPr lang="en-US" sz="1800" baseline="-25000" dirty="0">
                <a:solidFill>
                  <a:srgbClr val="0070C0"/>
                </a:solidFill>
              </a:rPr>
              <a:t>2</a:t>
            </a:r>
            <a:r>
              <a:rPr lang="en-US" sz="1800" dirty="0">
                <a:solidFill>
                  <a:srgbClr val="0070C0"/>
                </a:solidFill>
              </a:rPr>
              <a:t>) + c(x</a:t>
            </a:r>
            <a:r>
              <a:rPr lang="en-US" sz="1800" baseline="-25000" dirty="0">
                <a:solidFill>
                  <a:srgbClr val="0070C0"/>
                </a:solidFill>
              </a:rPr>
              <a:t>2</a:t>
            </a:r>
            <a:r>
              <a:rPr lang="en-US" sz="1800" dirty="0">
                <a:solidFill>
                  <a:srgbClr val="0070C0"/>
                </a:solidFill>
              </a:rPr>
              <a:t>,x</a:t>
            </a:r>
            <a:r>
              <a:rPr lang="en-US" sz="1800" baseline="-25000" dirty="0">
                <a:solidFill>
                  <a:srgbClr val="0070C0"/>
                </a:solidFill>
              </a:rPr>
              <a:t>3</a:t>
            </a:r>
            <a:r>
              <a:rPr lang="en-US" sz="1800" dirty="0">
                <a:solidFill>
                  <a:srgbClr val="0070C0"/>
                </a:solidFill>
              </a:rPr>
              <a:t>) + … + c(x</a:t>
            </a:r>
            <a:r>
              <a:rPr lang="en-US" sz="1800" baseline="-25000" dirty="0">
                <a:solidFill>
                  <a:srgbClr val="0070C0"/>
                </a:solidFill>
              </a:rPr>
              <a:t>p-1</a:t>
            </a:r>
            <a:r>
              <a:rPr lang="en-US" sz="1800" dirty="0">
                <a:solidFill>
                  <a:srgbClr val="0070C0"/>
                </a:solidFill>
              </a:rPr>
              <a:t>,x</a:t>
            </a:r>
            <a:r>
              <a:rPr lang="en-US" sz="1800" baseline="-25000" dirty="0">
                <a:solidFill>
                  <a:srgbClr val="0070C0"/>
                </a:solidFill>
              </a:rPr>
              <a:t>p</a:t>
            </a:r>
            <a:r>
              <a:rPr lang="en-US" sz="1800" dirty="0">
                <a:solidFill>
                  <a:srgbClr val="0070C0"/>
                </a:solidFill>
              </a:rPr>
              <a:t>)  </a:t>
            </a:r>
          </a:p>
        </p:txBody>
      </p:sp>
      <p:sp>
        <p:nvSpPr>
          <p:cNvPr id="121864" name="Text Box 75"/>
          <p:cNvSpPr txBox="1">
            <a:spLocks noChangeArrowheads="1"/>
          </p:cNvSpPr>
          <p:nvPr/>
        </p:nvSpPr>
        <p:spPr bwMode="auto">
          <a:xfrm>
            <a:off x="792163" y="4981575"/>
            <a:ext cx="7569200" cy="974725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key question:</a:t>
            </a:r>
            <a:r>
              <a:rPr lang="en-US">
                <a:latin typeface="Gill Sans MT" charset="0"/>
              </a:rPr>
              <a:t> what is the least-cost path between u and z ?</a:t>
            </a:r>
          </a:p>
          <a:p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routing algorithm:</a:t>
            </a:r>
            <a:r>
              <a:rPr lang="en-US">
                <a:latin typeface="Gill Sans MT" charset="0"/>
              </a:rPr>
              <a:t> algorithm that finds that least cost path</a:t>
            </a:r>
          </a:p>
        </p:txBody>
      </p:sp>
      <p:sp>
        <p:nvSpPr>
          <p:cNvPr id="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8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386827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3" name="Picture 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33324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3"/>
            <a:ext cx="7772400" cy="2762682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Routing algorithm classification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731676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C9DAB-F112-4952-B1EE-CA70477C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 or dynamic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C4CF09-E582-4671-A281-C1D9080F5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altLang="ko-KR" sz="3200" i="1" dirty="0">
                <a:solidFill>
                  <a:srgbClr val="CC0000"/>
                </a:solidFill>
                <a:cs typeface="+mn-cs"/>
              </a:rPr>
              <a:t>dynamic: </a:t>
            </a:r>
            <a:r>
              <a:rPr lang="en-US" altLang="ko-KR" sz="2400" dirty="0">
                <a:solidFill>
                  <a:srgbClr val="0070C0"/>
                </a:solidFill>
                <a:cs typeface="+mn-cs"/>
              </a:rPr>
              <a:t>(</a:t>
            </a:r>
            <a:r>
              <a:rPr lang="ko-KR" altLang="en-US" sz="2400" dirty="0">
                <a:solidFill>
                  <a:srgbClr val="0070C0"/>
                </a:solidFill>
                <a:cs typeface="+mn-cs"/>
              </a:rPr>
              <a:t>동적</a:t>
            </a:r>
            <a:r>
              <a:rPr lang="en-US" altLang="ko-KR" sz="2400" dirty="0">
                <a:solidFill>
                  <a:srgbClr val="0070C0"/>
                </a:solidFill>
                <a:cs typeface="+mn-cs"/>
              </a:rPr>
              <a:t>, </a:t>
            </a:r>
            <a:r>
              <a:rPr lang="ko-KR" altLang="en-US" sz="2400" dirty="0">
                <a:solidFill>
                  <a:srgbClr val="0070C0"/>
                </a:solidFill>
                <a:cs typeface="+mn-cs"/>
              </a:rPr>
              <a:t>자동</a:t>
            </a:r>
            <a:r>
              <a:rPr lang="en-US" altLang="ko-KR" sz="2400" dirty="0">
                <a:solidFill>
                  <a:srgbClr val="0070C0"/>
                </a:solidFill>
                <a:cs typeface="+mn-cs"/>
              </a:rPr>
              <a:t>) </a:t>
            </a:r>
          </a:p>
          <a:p>
            <a:pPr>
              <a:defRPr/>
            </a:pPr>
            <a:r>
              <a:rPr lang="en-US" altLang="ko-KR" sz="2400" dirty="0">
                <a:cs typeface="+mn-cs"/>
              </a:rPr>
              <a:t>routes change more quickly</a:t>
            </a:r>
          </a:p>
          <a:p>
            <a:pPr lvl="1">
              <a:defRPr/>
            </a:pPr>
            <a:r>
              <a:rPr lang="ko-KR" altLang="en-US" dirty="0"/>
              <a:t>자동적으로 </a:t>
            </a:r>
            <a:r>
              <a:rPr lang="en-US" altLang="ko-KR" dirty="0"/>
              <a:t>periodic update</a:t>
            </a:r>
          </a:p>
          <a:p>
            <a:pPr lvl="1">
              <a:defRPr/>
            </a:pPr>
            <a:r>
              <a:rPr lang="en-US" altLang="ko-KR" dirty="0"/>
              <a:t>in response to link cost changes</a:t>
            </a:r>
          </a:p>
          <a:p>
            <a:pPr lvl="1">
              <a:defRPr/>
            </a:pPr>
            <a:r>
              <a:rPr lang="ko-KR" altLang="en-US" dirty="0"/>
              <a:t>초기에는 관리자가 라우터 테이블을 초기화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현재 대부분 프로토콜은 동적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89D1D7-00B2-4F39-BB38-5A8525AC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A5861-FC0B-4930-A946-78EA96F0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F735F25A-B97A-024B-B408-E1A4C1DF414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87C9550-DDD3-4010-B37A-C59B936105C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>
              <a:spcBef>
                <a:spcPts val="1752"/>
              </a:spcBef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cs typeface="+mn-cs"/>
              </a:rPr>
              <a:t>static:</a:t>
            </a:r>
            <a:r>
              <a:rPr lang="en-US" sz="2400" dirty="0">
                <a:cs typeface="+mn-cs"/>
              </a:rPr>
              <a:t> </a:t>
            </a:r>
            <a:r>
              <a:rPr lang="en-US" sz="2400" dirty="0">
                <a:solidFill>
                  <a:srgbClr val="0070C0"/>
                </a:solidFill>
                <a:cs typeface="+mn-cs"/>
              </a:rPr>
              <a:t>(</a:t>
            </a:r>
            <a:r>
              <a:rPr lang="ko-KR" altLang="en-US" sz="2400" dirty="0">
                <a:solidFill>
                  <a:srgbClr val="0070C0"/>
                </a:solidFill>
                <a:cs typeface="+mn-cs"/>
              </a:rPr>
              <a:t>수동</a:t>
            </a:r>
            <a:r>
              <a:rPr lang="en-US" altLang="ko-KR" sz="2400" dirty="0">
                <a:solidFill>
                  <a:srgbClr val="0070C0"/>
                </a:solidFill>
                <a:cs typeface="+mn-cs"/>
              </a:rPr>
              <a:t>) </a:t>
            </a:r>
            <a:r>
              <a:rPr lang="ko-KR" altLang="en-US" sz="2400" dirty="0">
                <a:solidFill>
                  <a:srgbClr val="0070C0"/>
                </a:solidFill>
                <a:cs typeface="+mn-cs"/>
              </a:rPr>
              <a:t>라우팅</a:t>
            </a:r>
            <a:endParaRPr lang="en-US" sz="2400" dirty="0">
              <a:solidFill>
                <a:srgbClr val="0070C0"/>
              </a:solidFill>
              <a:cs typeface="+mn-cs"/>
            </a:endParaRPr>
          </a:p>
          <a:p>
            <a:pPr>
              <a:defRPr/>
            </a:pPr>
            <a:r>
              <a:rPr lang="en-US" sz="2400" dirty="0">
                <a:cs typeface="+mn-cs"/>
              </a:rPr>
              <a:t>routes </a:t>
            </a:r>
            <a:r>
              <a:rPr lang="en-US" altLang="ko-KR" sz="2400" dirty="0">
                <a:cs typeface="+mn-cs"/>
              </a:rPr>
              <a:t>are</a:t>
            </a:r>
            <a:r>
              <a:rPr lang="ko-KR" altLang="en-US" sz="2400" dirty="0">
                <a:cs typeface="+mn-cs"/>
              </a:rPr>
              <a:t> </a:t>
            </a:r>
            <a:r>
              <a:rPr lang="en-US" sz="2400" dirty="0">
                <a:cs typeface="+mn-cs"/>
              </a:rPr>
              <a:t>changed by </a:t>
            </a:r>
            <a:r>
              <a:rPr lang="ko-KR" altLang="en-US" sz="2400" dirty="0">
                <a:cs typeface="+mn-cs"/>
              </a:rPr>
              <a:t>관리자 </a:t>
            </a:r>
            <a:r>
              <a:rPr lang="en-US" altLang="ko-KR" sz="2400" dirty="0">
                <a:cs typeface="+mn-cs"/>
              </a:rPr>
              <a:t>=&gt; slow</a:t>
            </a:r>
          </a:p>
          <a:p>
            <a:pPr>
              <a:defRPr/>
            </a:pPr>
            <a:r>
              <a:rPr lang="ko-KR" altLang="en-US" sz="2400" dirty="0">
                <a:cs typeface="+mn-cs"/>
              </a:rPr>
              <a:t>복잡한 소프트웨어 구현이 불필요</a:t>
            </a:r>
            <a:endParaRPr lang="en-US" altLang="ko-KR" sz="2400" dirty="0">
              <a:cs typeface="+mn-cs"/>
            </a:endParaRPr>
          </a:p>
          <a:p>
            <a:pPr>
              <a:defRPr/>
            </a:pPr>
            <a:r>
              <a:rPr lang="ko-KR" altLang="en-US" sz="2400" dirty="0">
                <a:cs typeface="+mn-cs"/>
              </a:rPr>
              <a:t>소규모</a:t>
            </a:r>
            <a:r>
              <a:rPr lang="en-US" altLang="ko-KR" sz="2400" dirty="0">
                <a:cs typeface="+mn-cs"/>
              </a:rPr>
              <a:t>, </a:t>
            </a:r>
            <a:r>
              <a:rPr lang="ko-KR" altLang="en-US" sz="2400" dirty="0">
                <a:cs typeface="+mn-cs"/>
              </a:rPr>
              <a:t>변화가 거의 없는 네트워크 환경</a:t>
            </a:r>
            <a:endParaRPr lang="en-US" altLang="ko-KR" sz="2400" dirty="0">
              <a:cs typeface="+mn-cs"/>
            </a:endParaRPr>
          </a:p>
          <a:p>
            <a:pPr>
              <a:defRPr/>
            </a:pPr>
            <a:r>
              <a:rPr lang="ko-KR" altLang="en-US" sz="2400" dirty="0">
                <a:cs typeface="+mn-cs"/>
              </a:rPr>
              <a:t>라우팅 트래픽에 의한 대역폭 소모가 불필요</a:t>
            </a:r>
            <a:endParaRPr lang="en-US" altLang="ko-KR" sz="2400" dirty="0">
              <a:cs typeface="+mn-cs"/>
            </a:endParaRPr>
          </a:p>
          <a:p>
            <a:pPr>
              <a:defRPr/>
            </a:pPr>
            <a:r>
              <a:rPr lang="ko-KR" altLang="en-US" sz="2400" dirty="0">
                <a:cs typeface="+mn-cs"/>
              </a:rPr>
              <a:t>인터넷에서는 불가능</a:t>
            </a:r>
            <a:endParaRPr lang="en-US" altLang="ko-KR" sz="2400" dirty="0">
              <a:cs typeface="+mn-cs"/>
            </a:endParaRPr>
          </a:p>
          <a:p>
            <a:pPr marL="0" indent="0">
              <a:buNone/>
              <a:defRPr/>
            </a:pPr>
            <a:r>
              <a:rPr lang="en-US" altLang="ko-KR" sz="2400" dirty="0">
                <a:cs typeface="+mn-cs"/>
              </a:rPr>
              <a:t>    </a:t>
            </a:r>
            <a:r>
              <a:rPr lang="ko-KR" altLang="en-US" sz="2400" dirty="0">
                <a:cs typeface="+mn-cs"/>
              </a:rPr>
              <a:t>왜</a:t>
            </a:r>
            <a:r>
              <a:rPr lang="en-US" altLang="ko-KR" sz="2400" dirty="0">
                <a:cs typeface="+mn-cs"/>
              </a:rPr>
              <a:t>?</a:t>
            </a:r>
          </a:p>
          <a:p>
            <a:pPr>
              <a:defRPr/>
            </a:pPr>
            <a:endParaRPr lang="en-US" sz="24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814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CB9DE-4BC1-4B17-B6DA-F24E99CA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</a:t>
            </a:r>
            <a:r>
              <a:rPr lang="ko-KR" altLang="en-US" dirty="0"/>
              <a:t>라우팅의 두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3086DA-BD13-4B12-993B-3509B9CE3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383145"/>
            <a:ext cx="3810000" cy="4648200"/>
          </a:xfrm>
        </p:spPr>
        <p:txBody>
          <a:bodyPr/>
          <a:lstStyle/>
          <a:p>
            <a:pPr>
              <a:spcBef>
                <a:spcPct val="40000"/>
              </a:spcBef>
              <a:buFont typeface="Wingdings" charset="0"/>
              <a:buNone/>
            </a:pPr>
            <a:r>
              <a:rPr lang="en-US" altLang="ko-KR" sz="3200" i="1" dirty="0">
                <a:solidFill>
                  <a:srgbClr val="CC0000"/>
                </a:solidFill>
                <a:latin typeface="Gill Sans MT" charset="0"/>
              </a:rPr>
              <a:t>global:</a:t>
            </a:r>
          </a:p>
          <a:p>
            <a:r>
              <a:rPr lang="en-US" altLang="ko-KR" sz="2800" dirty="0">
                <a:latin typeface="Gill Sans MT" charset="0"/>
              </a:rPr>
              <a:t>all routers have complete topology, link cost info. </a:t>
            </a:r>
            <a:r>
              <a:rPr lang="ko-KR" altLang="en-US" sz="2800" dirty="0">
                <a:latin typeface="Gill Sans MT" charset="0"/>
              </a:rPr>
              <a:t>라우터는 전체 네트워크 구조와 연결 비용을 알고 있음</a:t>
            </a:r>
            <a:endParaRPr lang="en-US" altLang="ko-KR" sz="2800" dirty="0">
              <a:latin typeface="Gill Sans MT" charset="0"/>
            </a:endParaRPr>
          </a:p>
          <a:p>
            <a:r>
              <a:rPr lang="ja-JP" altLang="en-US" sz="2800" dirty="0">
                <a:solidFill>
                  <a:srgbClr val="FF0000"/>
                </a:solidFill>
                <a:latin typeface="Gill Sans MT" charset="0"/>
              </a:rPr>
              <a:t>“</a:t>
            </a:r>
            <a:r>
              <a:rPr lang="en-US" altLang="ja-JP" sz="2800" dirty="0">
                <a:solidFill>
                  <a:srgbClr val="FF0000"/>
                </a:solidFill>
                <a:latin typeface="Gill Sans MT" charset="0"/>
              </a:rPr>
              <a:t>link state</a:t>
            </a:r>
            <a:r>
              <a:rPr lang="ja-JP" altLang="en-US" sz="2800" dirty="0">
                <a:solidFill>
                  <a:srgbClr val="FF0000"/>
                </a:solidFill>
                <a:latin typeface="Gill Sans MT" charset="0"/>
              </a:rPr>
              <a:t>”</a:t>
            </a:r>
            <a:r>
              <a:rPr lang="en-US" altLang="ja-JP" sz="2800" dirty="0">
                <a:solidFill>
                  <a:srgbClr val="FF0000"/>
                </a:solidFill>
                <a:latin typeface="Gill Sans MT" charset="0"/>
              </a:rPr>
              <a:t> algorithms</a:t>
            </a:r>
          </a:p>
          <a:p>
            <a:r>
              <a:rPr lang="ko-KR" altLang="en-US" dirty="0">
                <a:solidFill>
                  <a:srgbClr val="000099"/>
                </a:solidFill>
                <a:latin typeface="Gill Sans MT" charset="0"/>
              </a:rPr>
              <a:t>라우터가 자신이 속해 있는 네트워크 전체 라우터의 정보를 공유</a:t>
            </a:r>
            <a:endParaRPr lang="en-US" altLang="ja-JP" sz="2800" dirty="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416848-F959-47E5-8CF4-7BA6DFF0E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5799" y="1600200"/>
            <a:ext cx="4505325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altLang="ko-KR" sz="2800" i="1" dirty="0">
                <a:solidFill>
                  <a:srgbClr val="CC0000"/>
                </a:solidFill>
                <a:latin typeface="Gill Sans MT" charset="0"/>
              </a:rPr>
              <a:t>decentralized: </a:t>
            </a:r>
          </a:p>
          <a:p>
            <a:r>
              <a:rPr lang="en-US" altLang="ko-KR" sz="2400" dirty="0">
                <a:latin typeface="Gill Sans MT" charset="0"/>
              </a:rPr>
              <a:t>router knows physically-connected neighbors, link costs to neighbors</a:t>
            </a:r>
          </a:p>
          <a:p>
            <a:pPr marL="0" indent="0">
              <a:buNone/>
            </a:pPr>
            <a:r>
              <a:rPr lang="ko-KR" altLang="en-US" sz="2400" dirty="0">
                <a:latin typeface="Gill Sans MT" charset="0"/>
              </a:rPr>
              <a:t>  </a:t>
            </a:r>
            <a:r>
              <a:rPr lang="ko-KR" altLang="en-US" sz="2400" dirty="0">
                <a:solidFill>
                  <a:srgbClr val="0070C0"/>
                </a:solidFill>
                <a:latin typeface="Gill Sans MT" charset="0"/>
              </a:rPr>
              <a:t>자신과 직접 연결된 라우터의 정보와</a:t>
            </a:r>
            <a:r>
              <a:rPr lang="en-US" altLang="ko-KR" sz="2400" dirty="0">
                <a:solidFill>
                  <a:srgbClr val="0070C0"/>
                </a:solidFill>
                <a:latin typeface="Gill Sans MT" charset="0"/>
              </a:rPr>
              <a:t> </a:t>
            </a:r>
            <a:r>
              <a:rPr lang="ko-KR" altLang="en-US" sz="2400" dirty="0">
                <a:solidFill>
                  <a:srgbClr val="0070C0"/>
                </a:solidFill>
                <a:latin typeface="Gill Sans MT" charset="0"/>
              </a:rPr>
              <a:t>최종 목적지를 가기 위한 경로 비용과 다음 라우터의 정보만 알고 있음</a:t>
            </a:r>
            <a:endParaRPr lang="en-US" altLang="ko-KR" sz="2400" dirty="0">
              <a:solidFill>
                <a:srgbClr val="0070C0"/>
              </a:solidFill>
              <a:latin typeface="Gill Sans MT" charset="0"/>
            </a:endParaRPr>
          </a:p>
          <a:p>
            <a:r>
              <a:rPr lang="en-US" altLang="ko-KR" sz="2400" dirty="0">
                <a:latin typeface="Gill Sans MT" charset="0"/>
              </a:rPr>
              <a:t>iterative process of computation, exchange of info with neighbors</a:t>
            </a:r>
          </a:p>
          <a:p>
            <a:r>
              <a:rPr lang="ja-JP" altLang="en-US" sz="2400" dirty="0">
                <a:solidFill>
                  <a:srgbClr val="FF0000"/>
                </a:solidFill>
                <a:latin typeface="Gill Sans MT" charset="0"/>
              </a:rPr>
              <a:t>“</a:t>
            </a:r>
            <a:r>
              <a:rPr lang="en-US" altLang="ja-JP" sz="2400" dirty="0">
                <a:solidFill>
                  <a:srgbClr val="FF0000"/>
                </a:solidFill>
                <a:latin typeface="Gill Sans MT" charset="0"/>
              </a:rPr>
              <a:t>distance vector</a:t>
            </a:r>
            <a:r>
              <a:rPr lang="ja-JP" altLang="en-US" sz="2400" dirty="0">
                <a:solidFill>
                  <a:srgbClr val="FF0000"/>
                </a:solidFill>
                <a:latin typeface="Gill Sans MT" charset="0"/>
              </a:rPr>
              <a:t>”</a:t>
            </a:r>
            <a:r>
              <a:rPr lang="en-US" altLang="ja-JP" sz="2400" dirty="0">
                <a:solidFill>
                  <a:srgbClr val="FF0000"/>
                </a:solidFill>
                <a:latin typeface="Gill Sans MT" charset="0"/>
              </a:rPr>
              <a:t> algorithms</a:t>
            </a:r>
            <a:endParaRPr lang="ko-KR" altLang="en-US" sz="2400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9B7FF-3527-4E19-9DDC-0E0D659A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CE21C5-4154-42A0-8532-DEB98B11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F735F25A-B97A-024B-B408-E1A4C1DF414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77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5.1 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5.2 routing protocols</a:t>
            </a:r>
          </a:p>
          <a:p>
            <a:pPr>
              <a:lnSpc>
                <a:spcPts val="2580"/>
              </a:lnSpc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link state</a:t>
            </a:r>
          </a:p>
          <a:p>
            <a:pPr>
              <a:lnSpc>
                <a:spcPts val="2580"/>
              </a:lnSpc>
            </a:pPr>
            <a:r>
              <a:rPr lang="en-US" sz="2400" dirty="0"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5.3 intra-AS routing in the Internet: 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5.4 routing among the ISPs: BGP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5.5 The SDN control plane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5.6 ICMP: The Internet Control Message Protocol 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5.7 Network management and SNMP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Chapter 5: outline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3495845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1EDBB-0032-47CE-A711-5F400D3BE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 상태 라우팅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01D5E-0C7D-4A26-BCF9-14DA95AAF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399" y="1600200"/>
            <a:ext cx="8379691" cy="4648200"/>
          </a:xfrm>
        </p:spPr>
        <p:txBody>
          <a:bodyPr/>
          <a:lstStyle/>
          <a:p>
            <a:r>
              <a:rPr lang="ko-KR" altLang="en-US" dirty="0"/>
              <a:t>각 라우터는 전체 네트워크의 구성</a:t>
            </a:r>
            <a:r>
              <a:rPr lang="en-US" altLang="ko-KR" dirty="0"/>
              <a:t>(topology)</a:t>
            </a:r>
            <a:r>
              <a:rPr lang="ko-KR" altLang="en-US" dirty="0"/>
              <a:t>과 링크 상태 정보를 유지</a:t>
            </a:r>
            <a:endParaRPr lang="en-US" altLang="ko-KR" dirty="0"/>
          </a:p>
          <a:p>
            <a:r>
              <a:rPr lang="ko-KR" altLang="en-US" dirty="0"/>
              <a:t>각 라우터는 전체 네트워크 상태 정보를 이용하여 모든 목적지 네트워크까지의 최적 경로 계산</a:t>
            </a:r>
            <a:endParaRPr lang="en-US" altLang="ko-KR" dirty="0"/>
          </a:p>
          <a:p>
            <a:r>
              <a:rPr lang="ko-KR" altLang="en-US" dirty="0"/>
              <a:t>최적 경로를 기반으로 각 네트워크에 대한 라우팅 테이블을 구성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E9C301-B3BA-4E53-9E72-0E7DA5F1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2F9083-5787-4810-BC79-3DF6E99D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F735F25A-B97A-024B-B408-E1A4C1DF414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33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1" name="Picture 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0144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Gill Sans MT" charset="0"/>
              </a:rPr>
              <a:t>A link-state routing algorithm</a:t>
            </a:r>
            <a:endParaRPr lang="en-US" dirty="0">
              <a:latin typeface="Gill Sans MT" charset="0"/>
            </a:endParaRP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4512" y="1555750"/>
            <a:ext cx="8100723" cy="4903788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Link</a:t>
            </a:r>
            <a:r>
              <a:rPr lang="ko-KR" altLang="en-US" sz="2400" dirty="0">
                <a:latin typeface="Gill Sans MT" charset="0"/>
              </a:rPr>
              <a:t> </a:t>
            </a:r>
            <a:r>
              <a:rPr lang="en-US" altLang="ko-KR" sz="2400" dirty="0">
                <a:latin typeface="Gill Sans MT" charset="0"/>
              </a:rPr>
              <a:t>state</a:t>
            </a:r>
            <a:r>
              <a:rPr lang="ko-KR" altLang="en-US" sz="2400" dirty="0">
                <a:latin typeface="Gill Sans MT" charset="0"/>
              </a:rPr>
              <a:t> </a:t>
            </a:r>
            <a:r>
              <a:rPr lang="en-US" altLang="ko-KR" sz="2400" dirty="0">
                <a:latin typeface="Gill Sans MT" charset="0"/>
              </a:rPr>
              <a:t>advertisement(LSA)</a:t>
            </a:r>
            <a:r>
              <a:rPr lang="ko-KR" altLang="en-US" sz="2400" dirty="0">
                <a:latin typeface="Gill Sans MT" charset="0"/>
              </a:rPr>
              <a:t> </a:t>
            </a:r>
            <a:r>
              <a:rPr lang="en-US" altLang="ko-KR" sz="2400" dirty="0">
                <a:latin typeface="Gill Sans MT" charset="0"/>
              </a:rPr>
              <a:t>message</a:t>
            </a:r>
          </a:p>
          <a:p>
            <a:pPr lvl="1"/>
            <a:r>
              <a:rPr lang="ko-KR" altLang="en-US" sz="2000" dirty="0">
                <a:latin typeface="Gill Sans MT" charset="0"/>
              </a:rPr>
              <a:t>나와 직접 연결된 이웃 라우터의 정보</a:t>
            </a:r>
            <a:endParaRPr lang="en-US" altLang="ko-KR" sz="2000" dirty="0">
              <a:latin typeface="Gill Sans MT" charset="0"/>
            </a:endParaRPr>
          </a:p>
          <a:p>
            <a:pPr lvl="1"/>
            <a:r>
              <a:rPr lang="ko-KR" altLang="en-US" sz="2000" dirty="0">
                <a:latin typeface="Gill Sans MT" charset="0"/>
              </a:rPr>
              <a:t>내 이웃의 링크 정보</a:t>
            </a:r>
            <a:r>
              <a:rPr lang="en-US" altLang="ko-KR" sz="2000" dirty="0">
                <a:latin typeface="Gill Sans MT" charset="0"/>
              </a:rPr>
              <a:t>(</a:t>
            </a:r>
            <a:r>
              <a:rPr lang="ko-KR" altLang="en-US" sz="2000" dirty="0">
                <a:latin typeface="Gill Sans MT" charset="0"/>
              </a:rPr>
              <a:t>연결</a:t>
            </a:r>
            <a:r>
              <a:rPr lang="en-US" altLang="ko-KR" sz="2000" dirty="0">
                <a:latin typeface="Gill Sans MT" charset="0"/>
              </a:rPr>
              <a:t>, </a:t>
            </a:r>
            <a:r>
              <a:rPr lang="ko-KR" altLang="en-US" sz="2000" dirty="0">
                <a:latin typeface="Gill Sans MT" charset="0"/>
              </a:rPr>
              <a:t>비용</a:t>
            </a:r>
            <a:r>
              <a:rPr lang="en-US" altLang="ko-KR" sz="2000" dirty="0">
                <a:latin typeface="Gill Sans MT" charset="0"/>
              </a:rPr>
              <a:t>, </a:t>
            </a:r>
            <a:r>
              <a:rPr lang="ko-KR" altLang="en-US" sz="2000" dirty="0">
                <a:latin typeface="Gill Sans MT" charset="0"/>
              </a:rPr>
              <a:t>상황 등</a:t>
            </a:r>
            <a:r>
              <a:rPr lang="en-US" altLang="ko-KR" sz="2000" dirty="0">
                <a:latin typeface="Gill Sans MT" charset="0"/>
              </a:rPr>
              <a:t>)</a:t>
            </a:r>
          </a:p>
          <a:p>
            <a:pPr marL="914400" lvl="2" indent="0">
              <a:buNone/>
            </a:pPr>
            <a:r>
              <a:rPr lang="en-US" altLang="ko-KR" sz="1600" dirty="0">
                <a:latin typeface="Gill Sans MT" charset="0"/>
              </a:rPr>
              <a:t>-&gt; </a:t>
            </a:r>
            <a:r>
              <a:rPr lang="ko-KR" altLang="en-US" sz="1600" dirty="0">
                <a:latin typeface="Gill Sans MT" charset="0"/>
              </a:rPr>
              <a:t>이웃에서 다른 것까지 </a:t>
            </a:r>
            <a:endParaRPr lang="en-US" altLang="ko-KR" sz="1600" dirty="0">
              <a:latin typeface="Gill Sans MT" charset="0"/>
            </a:endParaRPr>
          </a:p>
          <a:p>
            <a:pPr lvl="1"/>
            <a:endParaRPr lang="en-US" altLang="ko-KR" sz="2000" dirty="0">
              <a:latin typeface="Gill Sans MT" charset="0"/>
            </a:endParaRPr>
          </a:p>
          <a:p>
            <a:pPr marL="0" indent="0">
              <a:buNone/>
            </a:pPr>
            <a:r>
              <a:rPr lang="ko-KR" altLang="en-US" sz="2400" dirty="0">
                <a:latin typeface="Gill Sans MT" charset="0"/>
              </a:rPr>
              <a:t>실행 방법</a:t>
            </a:r>
            <a:endParaRPr lang="en-US" altLang="ko-KR" sz="2400" dirty="0">
              <a:latin typeface="Gill Sans MT" charset="0"/>
            </a:endParaRPr>
          </a:p>
          <a:p>
            <a:r>
              <a:rPr lang="ko-KR" altLang="en-US" sz="2400" dirty="0">
                <a:latin typeface="Gill Sans MT" charset="0"/>
              </a:rPr>
              <a:t>라우터는 </a:t>
            </a:r>
            <a:r>
              <a:rPr lang="en-US" altLang="ko-KR" sz="2400" dirty="0">
                <a:latin typeface="Gill Sans MT" charset="0"/>
              </a:rPr>
              <a:t>LSA</a:t>
            </a:r>
            <a:r>
              <a:rPr lang="ko-KR" altLang="en-US" sz="2400" dirty="0">
                <a:latin typeface="Gill Sans MT" charset="0"/>
              </a:rPr>
              <a:t>를 만들어 내는 경우</a:t>
            </a:r>
            <a:endParaRPr lang="en-US" altLang="ko-KR" sz="2400" dirty="0">
              <a:latin typeface="Gill Sans MT" charset="0"/>
            </a:endParaRPr>
          </a:p>
          <a:p>
            <a:pPr lvl="1"/>
            <a:r>
              <a:rPr lang="ko-KR" altLang="en-US" sz="2000" dirty="0">
                <a:latin typeface="Gill Sans MT" charset="0"/>
              </a:rPr>
              <a:t>이웃 라우터의 정보가 변했을 때 </a:t>
            </a:r>
            <a:endParaRPr lang="en-US" altLang="ko-KR" sz="2000" dirty="0">
              <a:latin typeface="Gill Sans MT" charset="0"/>
            </a:endParaRPr>
          </a:p>
          <a:p>
            <a:pPr lvl="1"/>
            <a:r>
              <a:rPr lang="ko-KR" altLang="en-US" sz="2000" dirty="0">
                <a:latin typeface="Gill Sans MT" charset="0"/>
              </a:rPr>
              <a:t>링크 상태 등을 주기적으로 체크함 </a:t>
            </a:r>
            <a:endParaRPr lang="en-US" altLang="ko-KR" sz="2000" dirty="0">
              <a:latin typeface="Gill Sans MT" charset="0"/>
            </a:endParaRPr>
          </a:p>
          <a:p>
            <a:r>
              <a:rPr lang="ko-KR" altLang="en-US" sz="2400" dirty="0">
                <a:latin typeface="Gill Sans MT" charset="0"/>
              </a:rPr>
              <a:t>라우터는 </a:t>
            </a:r>
            <a:r>
              <a:rPr lang="en-US" altLang="ko-KR" sz="2400" dirty="0">
                <a:latin typeface="Gill Sans MT" charset="0"/>
              </a:rPr>
              <a:t>LSA</a:t>
            </a:r>
            <a:r>
              <a:rPr lang="ko-KR" altLang="en-US" sz="2400" dirty="0">
                <a:latin typeface="Gill Sans MT" charset="0"/>
              </a:rPr>
              <a:t>를 자신과 같은 네트워크 내</a:t>
            </a:r>
            <a:r>
              <a:rPr lang="en-US" altLang="ko-KR" sz="2400" dirty="0">
                <a:latin typeface="Gill Sans MT" charset="0"/>
              </a:rPr>
              <a:t>(AS)</a:t>
            </a:r>
            <a:r>
              <a:rPr lang="ko-KR" altLang="en-US" sz="2400" dirty="0">
                <a:latin typeface="Gill Sans MT" charset="0"/>
              </a:rPr>
              <a:t>의 모든 라우터에게 전한다</a:t>
            </a:r>
            <a:r>
              <a:rPr lang="en-US" altLang="ko-KR" sz="2400" dirty="0">
                <a:latin typeface="Gill Sans MT" charset="0"/>
              </a:rPr>
              <a:t>. </a:t>
            </a:r>
            <a:r>
              <a:rPr lang="ko-KR" altLang="en-US" sz="2400" dirty="0">
                <a:latin typeface="Gill Sans MT" charset="0"/>
              </a:rPr>
              <a:t>맨 처음에는 바로 이웃에게만</a:t>
            </a:r>
            <a:endParaRPr lang="en-US" altLang="ko-KR" sz="2400" dirty="0">
              <a:latin typeface="Gill Sans MT" charset="0"/>
            </a:endParaRPr>
          </a:p>
          <a:p>
            <a:r>
              <a:rPr lang="ko-KR" altLang="en-US" sz="2400" dirty="0">
                <a:latin typeface="Gill Sans MT" charset="0"/>
              </a:rPr>
              <a:t>각 라우터는 받은 </a:t>
            </a:r>
            <a:r>
              <a:rPr lang="en-US" altLang="ko-KR" sz="2400" dirty="0">
                <a:latin typeface="Gill Sans MT" charset="0"/>
              </a:rPr>
              <a:t>LSA</a:t>
            </a:r>
            <a:r>
              <a:rPr lang="ko-KR" altLang="en-US" sz="2400" dirty="0">
                <a:latin typeface="Gill Sans MT" charset="0"/>
              </a:rPr>
              <a:t>를 기초로</a:t>
            </a:r>
            <a:r>
              <a:rPr lang="en-US" altLang="ko-KR" sz="2400" dirty="0">
                <a:latin typeface="Gill Sans MT" charset="0"/>
              </a:rPr>
              <a:t>, </a:t>
            </a:r>
            <a:r>
              <a:rPr lang="ko-KR" altLang="en-US" sz="2400" dirty="0">
                <a:latin typeface="Gill Sans MT" charset="0"/>
              </a:rPr>
              <a:t>전체 네트워크 토폴로지를 설정</a:t>
            </a:r>
            <a:endParaRPr lang="en-US" altLang="ko-KR" sz="2400" dirty="0">
              <a:latin typeface="Gill Sans MT" charset="0"/>
            </a:endParaRPr>
          </a:p>
          <a:p>
            <a:r>
              <a:rPr lang="ko-KR" altLang="en-US" sz="2400" dirty="0">
                <a:latin typeface="Gill Sans MT" charset="0"/>
              </a:rPr>
              <a:t>두 노드 간의 최소 경로 비용을 계산 </a:t>
            </a:r>
            <a:r>
              <a:rPr lang="en-US" altLang="ko-KR" sz="2400" dirty="0">
                <a:latin typeface="Gill Sans MT" charset="0"/>
              </a:rPr>
              <a:t>: </a:t>
            </a:r>
            <a:r>
              <a:rPr lang="en-US" altLang="ko-KR" sz="2400" dirty="0">
                <a:solidFill>
                  <a:srgbClr val="0070C0"/>
                </a:solidFill>
                <a:latin typeface="Gill Sans MT" charset="0"/>
              </a:rPr>
              <a:t>Dijkstra’s algorithm</a:t>
            </a:r>
          </a:p>
          <a:p>
            <a:pPr lvl="1"/>
            <a:endParaRPr lang="en-US" altLang="ko-KR" sz="2000" dirty="0"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720806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1" name="Picture 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0144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Gill Sans MT" charset="0"/>
              </a:rPr>
              <a:t>A link-state routing algorithm</a:t>
            </a:r>
            <a:endParaRPr lang="en-US" dirty="0">
              <a:latin typeface="Gill Sans MT" charset="0"/>
            </a:endParaRP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555750"/>
            <a:ext cx="3810000" cy="490378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Dijkstra</a:t>
            </a:r>
            <a:r>
              <a:rPr lang="ja-JP" altLang="en-US" i="1" dirty="0">
                <a:solidFill>
                  <a:srgbClr val="CC0000"/>
                </a:solidFill>
                <a:latin typeface="Gill Sans MT" charset="0"/>
              </a:rPr>
              <a:t>’</a:t>
            </a:r>
            <a:r>
              <a:rPr lang="en-US" altLang="ja-JP" i="1" dirty="0">
                <a:solidFill>
                  <a:srgbClr val="CC0000"/>
                </a:solidFill>
                <a:latin typeface="Gill Sans MT" charset="0"/>
              </a:rPr>
              <a:t>s algorithm</a:t>
            </a:r>
          </a:p>
          <a:p>
            <a:r>
              <a:rPr lang="en-US" sz="2400" dirty="0">
                <a:latin typeface="Gill Sans MT" charset="0"/>
              </a:rPr>
              <a:t>computes least cost paths from one node (</a:t>
            </a:r>
            <a:r>
              <a:rPr lang="ja-JP" altLang="en-US" sz="2400" dirty="0">
                <a:latin typeface="Gill Sans MT" charset="0"/>
              </a:rPr>
              <a:t>‘</a:t>
            </a:r>
            <a:r>
              <a:rPr lang="en-US" altLang="ja-JP" sz="2400" dirty="0">
                <a:latin typeface="Gill Sans MT" charset="0"/>
              </a:rPr>
              <a:t>source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) to all other nodes</a:t>
            </a:r>
          </a:p>
          <a:p>
            <a:pPr lvl="1"/>
            <a:r>
              <a:rPr lang="en-US" sz="2000" dirty="0">
                <a:latin typeface="Gill Sans MT" charset="0"/>
              </a:rPr>
              <a:t>gives </a:t>
            </a:r>
            <a:r>
              <a:rPr lang="en-US" sz="2000" i="1" dirty="0">
                <a:solidFill>
                  <a:srgbClr val="000099"/>
                </a:solidFill>
                <a:latin typeface="Gill Sans MT" charset="0"/>
              </a:rPr>
              <a:t>forwarding table</a:t>
            </a:r>
            <a:r>
              <a:rPr lang="en-US" sz="2000" dirty="0">
                <a:latin typeface="Gill Sans MT" charset="0"/>
              </a:rPr>
              <a:t> for that node</a:t>
            </a:r>
          </a:p>
          <a:p>
            <a:r>
              <a:rPr lang="en-US" sz="2400" dirty="0">
                <a:solidFill>
                  <a:srgbClr val="0070C0"/>
                </a:solidFill>
                <a:latin typeface="Gill Sans MT" charset="0"/>
              </a:rPr>
              <a:t>iterative</a:t>
            </a:r>
            <a:r>
              <a:rPr lang="en-US" sz="2400" dirty="0">
                <a:latin typeface="Gill Sans MT" charset="0"/>
              </a:rPr>
              <a:t>: after k iterations, know least cost path to k </a:t>
            </a:r>
            <a:r>
              <a:rPr lang="en-US" sz="2400" dirty="0" err="1">
                <a:latin typeface="Gill Sans MT" charset="0"/>
              </a:rPr>
              <a:t>dest</a:t>
            </a:r>
            <a:r>
              <a:rPr lang="en-US" sz="2400" dirty="0">
                <a:latin typeface="Gill Sans MT" charset="0"/>
              </a:rPr>
              <a:t>.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</a:t>
            </a:r>
          </a:p>
          <a:p>
            <a:r>
              <a:rPr lang="ko-KR" altLang="en-US" sz="2400" dirty="0">
                <a:latin typeface="Gill Sans MT" charset="0"/>
              </a:rPr>
              <a:t>노드 </a:t>
            </a:r>
            <a:r>
              <a:rPr lang="en-US" altLang="ko-KR" sz="2400" dirty="0">
                <a:latin typeface="Gill Sans MT" charset="0"/>
              </a:rPr>
              <a:t>(</a:t>
            </a:r>
            <a:r>
              <a:rPr lang="ko-KR" altLang="en-US" sz="2400" dirty="0">
                <a:latin typeface="Gill Sans MT" charset="0"/>
              </a:rPr>
              <a:t>라우터</a:t>
            </a:r>
            <a:r>
              <a:rPr lang="en-US" altLang="ko-KR" sz="2400" dirty="0">
                <a:latin typeface="Gill Sans MT" charset="0"/>
              </a:rPr>
              <a:t>) </a:t>
            </a:r>
            <a:r>
              <a:rPr lang="ko-KR" altLang="en-US" sz="2400" dirty="0">
                <a:latin typeface="Gill Sans MT" charset="0"/>
              </a:rPr>
              <a:t>개수 만큼의 반복이 필요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12493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notation:</a:t>
            </a: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rgbClr val="000099"/>
                </a:solidFill>
                <a:latin typeface="Arial" charset="0"/>
              </a:rPr>
              <a:t>c(</a:t>
            </a:r>
            <a:r>
              <a:rPr lang="en-US" dirty="0" err="1">
                <a:solidFill>
                  <a:srgbClr val="000099"/>
                </a:solidFill>
                <a:latin typeface="Arial" charset="0"/>
              </a:rPr>
              <a:t>x,y</a:t>
            </a:r>
            <a:r>
              <a:rPr lang="en-US" dirty="0">
                <a:solidFill>
                  <a:srgbClr val="000099"/>
                </a:solidFill>
                <a:latin typeface="Arial" charset="0"/>
              </a:rPr>
              <a:t>):</a:t>
            </a:r>
            <a:r>
              <a:rPr lang="en-US" sz="2400" dirty="0">
                <a:latin typeface="Gill Sans MT" charset="0"/>
              </a:rPr>
              <a:t> link cost from node x to y;  = ∞ if not direct neighbors</a:t>
            </a: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rgbClr val="000099"/>
                </a:solidFill>
                <a:latin typeface="Arial" charset="0"/>
              </a:rPr>
              <a:t>D(v):</a:t>
            </a:r>
            <a:r>
              <a:rPr lang="en-US" sz="2400" dirty="0">
                <a:latin typeface="Gill Sans MT" charset="0"/>
              </a:rPr>
              <a:t> current value of cost of path from source to </a:t>
            </a:r>
            <a:r>
              <a:rPr lang="en-US" sz="2400" dirty="0" err="1">
                <a:latin typeface="Gill Sans MT" charset="0"/>
              </a:rPr>
              <a:t>dest</a:t>
            </a:r>
            <a:r>
              <a:rPr lang="en-US" sz="2400" dirty="0">
                <a:latin typeface="Gill Sans MT" charset="0"/>
              </a:rPr>
              <a:t>. v</a:t>
            </a: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rgbClr val="000099"/>
                </a:solidFill>
                <a:latin typeface="Arial" charset="0"/>
              </a:rPr>
              <a:t>p(v):</a:t>
            </a:r>
            <a:r>
              <a:rPr lang="en-US" sz="2400" dirty="0">
                <a:latin typeface="Gill Sans MT" charset="0"/>
              </a:rPr>
              <a:t> predecessor node along path from source to v</a:t>
            </a: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rgbClr val="000099"/>
                </a:solidFill>
                <a:latin typeface="Arial" charset="0"/>
              </a:rPr>
              <a:t>N</a:t>
            </a:r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'</a:t>
            </a:r>
            <a:r>
              <a:rPr lang="en-US" dirty="0">
                <a:solidFill>
                  <a:srgbClr val="000099"/>
                </a:solidFill>
                <a:latin typeface="Arial" charset="0"/>
              </a:rPr>
              <a:t>:</a:t>
            </a:r>
            <a:r>
              <a:rPr lang="en-US" sz="2400" dirty="0">
                <a:latin typeface="Gill Sans MT" charset="0"/>
              </a:rPr>
              <a:t> set of nodes whose least cost path definitively known</a:t>
            </a:r>
          </a:p>
          <a:p>
            <a:pPr>
              <a:lnSpc>
                <a:spcPct val="75000"/>
              </a:lnSpc>
            </a:pPr>
            <a:endParaRPr lang="en-US" dirty="0">
              <a:latin typeface="Gill Sans MT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944467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5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014413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Gill Sans MT" charset="0"/>
              </a:rPr>
              <a:t>Dijsktra</a:t>
            </a:r>
            <a:r>
              <a:rPr lang="ja-JP" altLang="en-US" sz="4000" dirty="0">
                <a:latin typeface="Gill Sans MT" charset="0"/>
              </a:rPr>
              <a:t>’</a:t>
            </a:r>
            <a:r>
              <a:rPr lang="en-US" altLang="ja-JP" sz="4000" dirty="0">
                <a:latin typeface="Gill Sans MT" charset="0"/>
              </a:rPr>
              <a:t>s algorithm</a:t>
            </a:r>
            <a:endParaRPr lang="en-US" dirty="0">
              <a:latin typeface="Gill Sans MT" charset="0"/>
            </a:endParaRPr>
          </a:p>
        </p:txBody>
      </p:sp>
      <p:sp>
        <p:nvSpPr>
          <p:cNvPr id="125957" name="Text Box 3"/>
          <p:cNvSpPr txBox="1">
            <a:spLocks noChangeArrowheads="1"/>
          </p:cNvSpPr>
          <p:nvPr/>
        </p:nvSpPr>
        <p:spPr bwMode="auto">
          <a:xfrm>
            <a:off x="1141413" y="1458913"/>
            <a:ext cx="6221412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1  </a:t>
            </a:r>
            <a:r>
              <a:rPr lang="en-US" sz="2000" b="1" i="1"/>
              <a:t>Initialization:</a:t>
            </a:r>
            <a:r>
              <a:rPr lang="en-US" sz="2000"/>
              <a:t> </a:t>
            </a:r>
          </a:p>
          <a:p>
            <a:r>
              <a:rPr lang="en-US" sz="2000"/>
              <a:t>2    N</a:t>
            </a:r>
            <a:r>
              <a:rPr lang="en-US" sz="2000">
                <a:cs typeface="Arial" charset="0"/>
              </a:rPr>
              <a:t>'</a:t>
            </a:r>
            <a:r>
              <a:rPr lang="en-US" sz="2000"/>
              <a:t> = {u} </a:t>
            </a:r>
          </a:p>
          <a:p>
            <a:r>
              <a:rPr lang="en-US" sz="2000"/>
              <a:t>3    for all nodes v </a:t>
            </a:r>
          </a:p>
          <a:p>
            <a:r>
              <a:rPr lang="en-US" sz="2000"/>
              <a:t>4      if v adjacent to u </a:t>
            </a:r>
          </a:p>
          <a:p>
            <a:r>
              <a:rPr lang="en-US" sz="2000"/>
              <a:t>5          then D(v) = c(u,v) </a:t>
            </a:r>
          </a:p>
          <a:p>
            <a:r>
              <a:rPr lang="en-US" sz="2000"/>
              <a:t>6      else D(v) = </a:t>
            </a:r>
            <a:r>
              <a:rPr lang="en-US" sz="2000">
                <a:cs typeface="Arial" charset="0"/>
              </a:rPr>
              <a:t>∞</a:t>
            </a:r>
            <a:r>
              <a:rPr lang="en-US" sz="2000"/>
              <a:t> </a:t>
            </a:r>
          </a:p>
          <a:p>
            <a:r>
              <a:rPr lang="en-US" sz="2000"/>
              <a:t>7 </a:t>
            </a:r>
          </a:p>
          <a:p>
            <a:r>
              <a:rPr lang="en-US" sz="2000"/>
              <a:t>8   </a:t>
            </a:r>
            <a:r>
              <a:rPr lang="en-US" sz="2000" b="1" i="1"/>
              <a:t>Loop</a:t>
            </a:r>
            <a:r>
              <a:rPr lang="en-US" sz="2000" i="1"/>
              <a:t> </a:t>
            </a:r>
            <a:endParaRPr lang="en-US" sz="2000"/>
          </a:p>
          <a:p>
            <a:r>
              <a:rPr lang="en-US" sz="2000"/>
              <a:t>9     find w not in N</a:t>
            </a:r>
            <a:r>
              <a:rPr lang="en-US" sz="2000">
                <a:cs typeface="Arial" charset="0"/>
              </a:rPr>
              <a:t>'</a:t>
            </a:r>
            <a:r>
              <a:rPr lang="en-US" sz="2000"/>
              <a:t> such that D(w) is a minimum </a:t>
            </a:r>
          </a:p>
          <a:p>
            <a:r>
              <a:rPr lang="en-US" sz="2000"/>
              <a:t>10    add w to N</a:t>
            </a:r>
            <a:r>
              <a:rPr lang="en-US" sz="2000">
                <a:cs typeface="Arial" charset="0"/>
              </a:rPr>
              <a:t>'</a:t>
            </a:r>
            <a:r>
              <a:rPr lang="en-US" sz="2000"/>
              <a:t> </a:t>
            </a:r>
          </a:p>
          <a:p>
            <a:r>
              <a:rPr lang="en-US" sz="2000"/>
              <a:t>11    update D(v) for all v adjacent to w and not in N</a:t>
            </a:r>
            <a:r>
              <a:rPr lang="en-US" sz="2000">
                <a:cs typeface="Arial" charset="0"/>
              </a:rPr>
              <a:t>'</a:t>
            </a:r>
            <a:r>
              <a:rPr lang="en-US" sz="2000"/>
              <a:t> : </a:t>
            </a:r>
          </a:p>
          <a:p>
            <a:r>
              <a:rPr lang="en-US" sz="2000"/>
              <a:t>12       </a:t>
            </a:r>
            <a:r>
              <a:rPr lang="en-US" sz="2000" b="1">
                <a:solidFill>
                  <a:srgbClr val="CC0000"/>
                </a:solidFill>
              </a:rPr>
              <a:t>D(v) = min( D(v), D(w) + c(w,v) ) </a:t>
            </a:r>
          </a:p>
          <a:p>
            <a:r>
              <a:rPr lang="en-US" sz="2000"/>
              <a:t>13    /* new cost to v is either old cost to v or known </a:t>
            </a:r>
          </a:p>
          <a:p>
            <a:r>
              <a:rPr lang="en-US" sz="2000"/>
              <a:t>14     shortest path cost to w plus cost from w to v */ </a:t>
            </a:r>
          </a:p>
          <a:p>
            <a:r>
              <a:rPr lang="en-US" sz="2000"/>
              <a:t>15  </a:t>
            </a:r>
            <a:r>
              <a:rPr lang="en-US" sz="2000" b="1" i="1"/>
              <a:t>until all nodes in N</a:t>
            </a:r>
            <a:r>
              <a:rPr lang="en-US" sz="2000" b="1" i="1">
                <a:cs typeface="Arial" charset="0"/>
              </a:rPr>
              <a:t>'</a:t>
            </a:r>
            <a:r>
              <a:rPr lang="en-US" sz="2000"/>
              <a:t> </a:t>
            </a:r>
          </a:p>
        </p:txBody>
      </p:sp>
      <p:sp>
        <p:nvSpPr>
          <p:cNvPr id="125958" name="Freeform 4"/>
          <p:cNvSpPr>
            <a:spLocks/>
          </p:cNvSpPr>
          <p:nvPr/>
        </p:nvSpPr>
        <p:spPr bwMode="auto">
          <a:xfrm>
            <a:off x="600075" y="3543300"/>
            <a:ext cx="800100" cy="2886075"/>
          </a:xfrm>
          <a:custGeom>
            <a:avLst/>
            <a:gdLst>
              <a:gd name="T0" fmla="*/ 2147483647 w 504"/>
              <a:gd name="T1" fmla="*/ 2147483647 h 1818"/>
              <a:gd name="T2" fmla="*/ 2147483647 w 504"/>
              <a:gd name="T3" fmla="*/ 2147483647 h 1818"/>
              <a:gd name="T4" fmla="*/ 2147483647 w 504"/>
              <a:gd name="T5" fmla="*/ 2147483647 h 1818"/>
              <a:gd name="T6" fmla="*/ 2147483647 w 504"/>
              <a:gd name="T7" fmla="*/ 2147483647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374531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Chapter 5: </a:t>
            </a:r>
            <a:r>
              <a:rPr lang="en-US" sz="3600" dirty="0">
                <a:cs typeface="+mj-cs"/>
              </a:rPr>
              <a:t>network layer control plane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645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cs typeface="+mn-cs"/>
              </a:rPr>
              <a:t>chapter goals:</a:t>
            </a:r>
            <a:r>
              <a:rPr lang="en-US" sz="3200" dirty="0">
                <a:solidFill>
                  <a:srgbClr val="CC0000"/>
                </a:solidFill>
                <a:cs typeface="+mn-cs"/>
              </a:rPr>
              <a:t>  </a:t>
            </a:r>
            <a:r>
              <a:rPr lang="en-US" dirty="0">
                <a:cs typeface="+mn-cs"/>
              </a:rPr>
              <a:t>understand principles behind network control plane</a:t>
            </a:r>
          </a:p>
          <a:p>
            <a:pPr>
              <a:defRPr/>
            </a:pPr>
            <a:r>
              <a:rPr lang="en-US" dirty="0">
                <a:cs typeface="+mn-cs"/>
              </a:rPr>
              <a:t>traditional routing algorithms</a:t>
            </a:r>
          </a:p>
          <a:p>
            <a:pPr>
              <a:defRPr/>
            </a:pPr>
            <a:r>
              <a:rPr lang="en-US" dirty="0">
                <a:cs typeface="+mn-cs"/>
              </a:rPr>
              <a:t>SDN </a:t>
            </a:r>
            <a:r>
              <a:rPr lang="en-US" dirty="0" err="1">
                <a:cs typeface="+mn-cs"/>
              </a:rPr>
              <a:t>controlllers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/>
              <a:t>Internet Control Message Protocol</a:t>
            </a:r>
            <a:endParaRPr lang="en-US" dirty="0">
              <a:cs typeface="+mn-cs"/>
            </a:endParaRPr>
          </a:p>
          <a:p>
            <a:pPr>
              <a:defRPr/>
            </a:pPr>
            <a:r>
              <a:rPr lang="en-US" dirty="0">
                <a:cs typeface="+mn-cs"/>
              </a:rPr>
              <a:t>network management</a:t>
            </a:r>
          </a:p>
          <a:p>
            <a:pPr marL="0" indent="0">
              <a:buNone/>
              <a:defRPr/>
            </a:pPr>
            <a:endParaRPr lang="en-US" dirty="0">
              <a:cs typeface="+mn-cs"/>
            </a:endParaRPr>
          </a:p>
          <a:p>
            <a:pPr marL="0" indent="0">
              <a:buNone/>
              <a:defRPr/>
            </a:pPr>
            <a:r>
              <a:rPr lang="en-US" dirty="0">
                <a:cs typeface="+mn-cs"/>
              </a:rPr>
              <a:t>and their instantiation, implementation in the Internet:</a:t>
            </a:r>
          </a:p>
          <a:p>
            <a:pPr>
              <a:defRPr/>
            </a:pPr>
            <a:r>
              <a:rPr lang="en-US" dirty="0">
                <a:cs typeface="+mn-cs"/>
              </a:rPr>
              <a:t>OSPF, BGP, OpenFlow, ODL and ONOS controllers, ICMP, SNMP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9" name="Picture 133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7874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6980" name="Group 2"/>
          <p:cNvGrpSpPr>
            <a:grpSpLocks/>
          </p:cNvGrpSpPr>
          <p:nvPr/>
        </p:nvGrpSpPr>
        <p:grpSpPr bwMode="auto">
          <a:xfrm>
            <a:off x="4640263" y="3021824"/>
            <a:ext cx="4217987" cy="3364357"/>
            <a:chOff x="415" y="856"/>
            <a:chExt cx="2910" cy="2258"/>
          </a:xfrm>
        </p:grpSpPr>
        <p:grpSp>
          <p:nvGrpSpPr>
            <p:cNvPr id="127041" name="Group 3"/>
            <p:cNvGrpSpPr>
              <a:grpSpLocks/>
            </p:cNvGrpSpPr>
            <p:nvPr/>
          </p:nvGrpSpPr>
          <p:grpSpPr bwMode="auto">
            <a:xfrm>
              <a:off x="1290" y="1997"/>
              <a:ext cx="316" cy="267"/>
              <a:chOff x="1613" y="2011"/>
              <a:chExt cx="316" cy="267"/>
            </a:xfrm>
          </p:grpSpPr>
          <p:sp>
            <p:nvSpPr>
              <p:cNvPr id="127103" name="Oval 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4" name="Line 5"/>
              <p:cNvSpPr>
                <a:spLocks noChangeShapeType="1"/>
              </p:cNvSpPr>
              <p:nvPr/>
            </p:nvSpPr>
            <p:spPr bwMode="auto">
              <a:xfrm>
                <a:off x="1616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5" name="Line 6"/>
              <p:cNvSpPr>
                <a:spLocks noChangeShapeType="1"/>
              </p:cNvSpPr>
              <p:nvPr/>
            </p:nvSpPr>
            <p:spPr bwMode="auto">
              <a:xfrm>
                <a:off x="1929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6" name="Rectangle 7"/>
              <p:cNvSpPr>
                <a:spLocks noChangeArrowheads="1"/>
              </p:cNvSpPr>
              <p:nvPr/>
            </p:nvSpPr>
            <p:spPr bwMode="auto">
              <a:xfrm>
                <a:off x="1616" y="2129"/>
                <a:ext cx="308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107" name="Oval 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1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8" name="Rectangle 9"/>
              <p:cNvSpPr>
                <a:spLocks noChangeArrowheads="1"/>
              </p:cNvSpPr>
              <p:nvPr/>
            </p:nvSpPr>
            <p:spPr bwMode="auto">
              <a:xfrm>
                <a:off x="1686" y="2100"/>
                <a:ext cx="140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9" name="Text Box 10"/>
              <p:cNvSpPr txBox="1">
                <a:spLocks noChangeArrowheads="1"/>
              </p:cNvSpPr>
              <p:nvPr/>
            </p:nvSpPr>
            <p:spPr bwMode="auto">
              <a:xfrm>
                <a:off x="1633" y="2011"/>
                <a:ext cx="254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sp>
          <p:nvSpPr>
            <p:cNvPr id="127042" name="Text Box 11"/>
            <p:cNvSpPr txBox="1">
              <a:spLocks noChangeArrowheads="1"/>
            </p:cNvSpPr>
            <p:nvPr/>
          </p:nvSpPr>
          <p:spPr bwMode="auto">
            <a:xfrm>
              <a:off x="925" y="1959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7043" name="Text Box 12"/>
            <p:cNvSpPr txBox="1">
              <a:spLocks noChangeArrowheads="1"/>
            </p:cNvSpPr>
            <p:nvPr/>
          </p:nvSpPr>
          <p:spPr bwMode="auto">
            <a:xfrm>
              <a:off x="1430" y="147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4</a:t>
              </a:r>
              <a:endParaRPr lang="en-US"/>
            </a:p>
          </p:txBody>
        </p:sp>
        <p:grpSp>
          <p:nvGrpSpPr>
            <p:cNvPr id="127044" name="Group 13"/>
            <p:cNvGrpSpPr>
              <a:grpSpLocks/>
            </p:cNvGrpSpPr>
            <p:nvPr/>
          </p:nvGrpSpPr>
          <p:grpSpPr bwMode="auto">
            <a:xfrm>
              <a:off x="1299" y="2848"/>
              <a:ext cx="316" cy="266"/>
              <a:chOff x="1613" y="2011"/>
              <a:chExt cx="316" cy="266"/>
            </a:xfrm>
          </p:grpSpPr>
          <p:sp>
            <p:nvSpPr>
              <p:cNvPr id="127096" name="Oval 1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7" name="Line 15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8" name="Line 16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9" name="Rectangle 17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100" name="Oval 1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1" name="Rectangle 19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2" name="Text Box 20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27045" name="Group 21"/>
            <p:cNvGrpSpPr>
              <a:grpSpLocks/>
            </p:cNvGrpSpPr>
            <p:nvPr/>
          </p:nvGrpSpPr>
          <p:grpSpPr bwMode="auto">
            <a:xfrm>
              <a:off x="1295" y="856"/>
              <a:ext cx="316" cy="266"/>
              <a:chOff x="1613" y="2011"/>
              <a:chExt cx="316" cy="266"/>
            </a:xfrm>
          </p:grpSpPr>
          <p:sp>
            <p:nvSpPr>
              <p:cNvPr id="127089" name="Oval 22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0" name="Line 23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1" name="Line 24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2" name="Rectangle 25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093" name="Oval 26"/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4" name="Rectangle 27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5" name="Text Box 28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x</a:t>
                </a:r>
                <a:endParaRPr lang="en-US"/>
              </a:p>
            </p:txBody>
          </p:sp>
        </p:grpSp>
        <p:grpSp>
          <p:nvGrpSpPr>
            <p:cNvPr id="127046" name="Group 29"/>
            <p:cNvGrpSpPr>
              <a:grpSpLocks/>
            </p:cNvGrpSpPr>
            <p:nvPr/>
          </p:nvGrpSpPr>
          <p:grpSpPr bwMode="auto">
            <a:xfrm>
              <a:off x="415" y="2028"/>
              <a:ext cx="316" cy="267"/>
              <a:chOff x="1613" y="2011"/>
              <a:chExt cx="316" cy="267"/>
            </a:xfrm>
          </p:grpSpPr>
          <p:sp>
            <p:nvSpPr>
              <p:cNvPr id="127082" name="Oval 30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3" name="Line 31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4" name="Line 32"/>
              <p:cNvSpPr>
                <a:spLocks noChangeShapeType="1"/>
              </p:cNvSpPr>
              <p:nvPr/>
            </p:nvSpPr>
            <p:spPr bwMode="auto">
              <a:xfrm>
                <a:off x="1931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5" name="Rectangle 33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086" name="Oval 34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7" name="Rectangle 35"/>
              <p:cNvSpPr>
                <a:spLocks noChangeArrowheads="1"/>
              </p:cNvSpPr>
              <p:nvPr/>
            </p:nvSpPr>
            <p:spPr bwMode="auto">
              <a:xfrm>
                <a:off x="1687" y="2102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8" name="Text Box 36"/>
              <p:cNvSpPr txBox="1">
                <a:spLocks noChangeArrowheads="1"/>
              </p:cNvSpPr>
              <p:nvPr/>
            </p:nvSpPr>
            <p:spPr bwMode="auto">
              <a:xfrm>
                <a:off x="1648" y="2011"/>
                <a:ext cx="226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sp>
          <p:nvSpPr>
            <p:cNvPr id="127047" name="Line 37"/>
            <p:cNvSpPr>
              <a:spLocks noChangeShapeType="1"/>
            </p:cNvSpPr>
            <p:nvPr/>
          </p:nvSpPr>
          <p:spPr bwMode="auto">
            <a:xfrm>
              <a:off x="738" y="2156"/>
              <a:ext cx="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48" name="Line 38"/>
            <p:cNvSpPr>
              <a:spLocks noChangeShapeType="1"/>
            </p:cNvSpPr>
            <p:nvPr/>
          </p:nvSpPr>
          <p:spPr bwMode="auto">
            <a:xfrm>
              <a:off x="1440" y="1082"/>
              <a:ext cx="0" cy="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49" name="Line 39"/>
            <p:cNvSpPr>
              <a:spLocks noChangeShapeType="1"/>
            </p:cNvSpPr>
            <p:nvPr/>
          </p:nvSpPr>
          <p:spPr bwMode="auto">
            <a:xfrm flipH="1">
              <a:off x="614" y="1021"/>
              <a:ext cx="674" cy="1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50" name="Text Box 40"/>
            <p:cNvSpPr txBox="1">
              <a:spLocks noChangeArrowheads="1"/>
            </p:cNvSpPr>
            <p:nvPr/>
          </p:nvSpPr>
          <p:spPr bwMode="auto">
            <a:xfrm>
              <a:off x="772" y="1368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27051" name="Line 41"/>
            <p:cNvSpPr>
              <a:spLocks noChangeShapeType="1"/>
            </p:cNvSpPr>
            <p:nvPr/>
          </p:nvSpPr>
          <p:spPr bwMode="auto">
            <a:xfrm>
              <a:off x="1447" y="2206"/>
              <a:ext cx="9" cy="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52" name="Text Box 42"/>
            <p:cNvSpPr txBox="1">
              <a:spLocks noChangeArrowheads="1"/>
            </p:cNvSpPr>
            <p:nvPr/>
          </p:nvSpPr>
          <p:spPr bwMode="auto">
            <a:xfrm>
              <a:off x="1454" y="2407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7053" name="Freeform 43"/>
            <p:cNvSpPr>
              <a:spLocks/>
            </p:cNvSpPr>
            <p:nvPr/>
          </p:nvSpPr>
          <p:spPr bwMode="auto">
            <a:xfrm>
              <a:off x="601" y="2227"/>
              <a:ext cx="860" cy="799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54" name="Text Box 44"/>
            <p:cNvSpPr txBox="1">
              <a:spLocks noChangeArrowheads="1"/>
            </p:cNvSpPr>
            <p:nvPr/>
          </p:nvSpPr>
          <p:spPr bwMode="auto">
            <a:xfrm>
              <a:off x="768" y="2582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7</a:t>
              </a:r>
              <a:endParaRPr lang="en-US"/>
            </a:p>
          </p:txBody>
        </p:sp>
        <p:sp>
          <p:nvSpPr>
            <p:cNvPr id="127055" name="Line 45"/>
            <p:cNvSpPr>
              <a:spLocks noChangeShapeType="1"/>
            </p:cNvSpPr>
            <p:nvPr/>
          </p:nvSpPr>
          <p:spPr bwMode="auto">
            <a:xfrm flipH="1">
              <a:off x="1450" y="2158"/>
              <a:ext cx="998" cy="8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56" name="Text Box 46"/>
            <p:cNvSpPr txBox="1">
              <a:spLocks noChangeArrowheads="1"/>
            </p:cNvSpPr>
            <p:nvPr/>
          </p:nvSpPr>
          <p:spPr bwMode="auto">
            <a:xfrm>
              <a:off x="1896" y="2569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4</a:t>
              </a:r>
              <a:endParaRPr lang="en-US"/>
            </a:p>
          </p:txBody>
        </p:sp>
        <p:sp>
          <p:nvSpPr>
            <p:cNvPr id="127057" name="Freeform 47"/>
            <p:cNvSpPr>
              <a:spLocks/>
            </p:cNvSpPr>
            <p:nvPr/>
          </p:nvSpPr>
          <p:spPr bwMode="auto">
            <a:xfrm>
              <a:off x="1477" y="1946"/>
              <a:ext cx="991" cy="484"/>
            </a:xfrm>
            <a:custGeom>
              <a:avLst/>
              <a:gdLst>
                <a:gd name="T0" fmla="*/ 0 w 991"/>
                <a:gd name="T1" fmla="*/ 168 h 484"/>
                <a:gd name="T2" fmla="*/ 204 w 991"/>
                <a:gd name="T3" fmla="*/ 484 h 484"/>
                <a:gd name="T4" fmla="*/ 302 w 991"/>
                <a:gd name="T5" fmla="*/ 7 h 484"/>
                <a:gd name="T6" fmla="*/ 379 w 991"/>
                <a:gd name="T7" fmla="*/ 442 h 484"/>
                <a:gd name="T8" fmla="*/ 534 w 991"/>
                <a:gd name="T9" fmla="*/ 21 h 484"/>
                <a:gd name="T10" fmla="*/ 611 w 991"/>
                <a:gd name="T11" fmla="*/ 351 h 484"/>
                <a:gd name="T12" fmla="*/ 660 w 991"/>
                <a:gd name="T13" fmla="*/ 77 h 484"/>
                <a:gd name="T14" fmla="*/ 991 w 991"/>
                <a:gd name="T15" fmla="*/ 218 h 4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91"/>
                <a:gd name="T25" fmla="*/ 0 h 484"/>
                <a:gd name="T26" fmla="*/ 991 w 991"/>
                <a:gd name="T27" fmla="*/ 484 h 4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91" h="484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7058" name="Group 48"/>
            <p:cNvGrpSpPr>
              <a:grpSpLocks/>
            </p:cNvGrpSpPr>
            <p:nvPr/>
          </p:nvGrpSpPr>
          <p:grpSpPr bwMode="auto">
            <a:xfrm>
              <a:off x="2332" y="2021"/>
              <a:ext cx="316" cy="266"/>
              <a:chOff x="1613" y="2011"/>
              <a:chExt cx="316" cy="266"/>
            </a:xfrm>
          </p:grpSpPr>
          <p:sp>
            <p:nvSpPr>
              <p:cNvPr id="127075" name="Oval 49"/>
              <p:cNvSpPr>
                <a:spLocks noChangeArrowheads="1"/>
              </p:cNvSpPr>
              <p:nvPr/>
            </p:nvSpPr>
            <p:spPr bwMode="auto">
              <a:xfrm>
                <a:off x="1616" y="2136"/>
                <a:ext cx="313" cy="8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6" name="Line 50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7" name="Line 51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8" name="Rectangle 52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079" name="Oval 53"/>
              <p:cNvSpPr>
                <a:spLocks noChangeArrowheads="1"/>
              </p:cNvSpPr>
              <p:nvPr/>
            </p:nvSpPr>
            <p:spPr bwMode="auto">
              <a:xfrm>
                <a:off x="1613" y="2070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0" name="Rectangle 54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1" name="Text Box 55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sp>
          <p:nvSpPr>
            <p:cNvPr id="127059" name="Text Box 56"/>
            <p:cNvSpPr txBox="1">
              <a:spLocks noChangeArrowheads="1"/>
            </p:cNvSpPr>
            <p:nvPr/>
          </p:nvSpPr>
          <p:spPr bwMode="auto">
            <a:xfrm>
              <a:off x="1814" y="1721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8</a:t>
              </a:r>
              <a:endParaRPr lang="en-US"/>
            </a:p>
          </p:txBody>
        </p:sp>
        <p:grpSp>
          <p:nvGrpSpPr>
            <p:cNvPr id="127060" name="Group 57"/>
            <p:cNvGrpSpPr>
              <a:grpSpLocks/>
            </p:cNvGrpSpPr>
            <p:nvPr/>
          </p:nvGrpSpPr>
          <p:grpSpPr bwMode="auto">
            <a:xfrm>
              <a:off x="3009" y="2002"/>
              <a:ext cx="316" cy="266"/>
              <a:chOff x="1613" y="2011"/>
              <a:chExt cx="316" cy="266"/>
            </a:xfrm>
          </p:grpSpPr>
          <p:sp>
            <p:nvSpPr>
              <p:cNvPr id="127068" name="Oval 58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69" name="Line 59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0" name="Line 60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1" name="Rectangle 61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072" name="Oval 62"/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3" name="Rectangle 63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4" name="Text Box 64"/>
              <p:cNvSpPr txBox="1">
                <a:spLocks noChangeArrowheads="1"/>
              </p:cNvSpPr>
              <p:nvPr/>
            </p:nvSpPr>
            <p:spPr bwMode="auto">
              <a:xfrm>
                <a:off x="1653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z</a:t>
                </a:r>
                <a:endParaRPr lang="en-US"/>
              </a:p>
            </p:txBody>
          </p:sp>
        </p:grpSp>
        <p:sp>
          <p:nvSpPr>
            <p:cNvPr id="127061" name="Line 65"/>
            <p:cNvSpPr>
              <a:spLocks noChangeShapeType="1"/>
            </p:cNvSpPr>
            <p:nvPr/>
          </p:nvSpPr>
          <p:spPr bwMode="auto">
            <a:xfrm>
              <a:off x="2640" y="2149"/>
              <a:ext cx="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62" name="Text Box 66"/>
            <p:cNvSpPr txBox="1">
              <a:spLocks noChangeArrowheads="1"/>
            </p:cNvSpPr>
            <p:nvPr/>
          </p:nvSpPr>
          <p:spPr bwMode="auto">
            <a:xfrm>
              <a:off x="2706" y="2149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7063" name="Line 67"/>
            <p:cNvSpPr>
              <a:spLocks noChangeShapeType="1"/>
            </p:cNvSpPr>
            <p:nvPr/>
          </p:nvSpPr>
          <p:spPr bwMode="auto">
            <a:xfrm>
              <a:off x="1503" y="990"/>
              <a:ext cx="965" cy="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64" name="Text Box 68"/>
            <p:cNvSpPr txBox="1">
              <a:spLocks noChangeArrowheads="1"/>
            </p:cNvSpPr>
            <p:nvPr/>
          </p:nvSpPr>
          <p:spPr bwMode="auto">
            <a:xfrm>
              <a:off x="1919" y="1343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7</a:t>
              </a:r>
              <a:endParaRPr lang="en-US"/>
            </a:p>
          </p:txBody>
        </p:sp>
        <p:sp>
          <p:nvSpPr>
            <p:cNvPr id="127065" name="Freeform 69"/>
            <p:cNvSpPr>
              <a:spLocks/>
            </p:cNvSpPr>
            <p:nvPr/>
          </p:nvSpPr>
          <p:spPr bwMode="auto">
            <a:xfrm>
              <a:off x="1489" y="976"/>
              <a:ext cx="28" cy="14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066" name="Freeform 70"/>
            <p:cNvSpPr>
              <a:spLocks/>
            </p:cNvSpPr>
            <p:nvPr/>
          </p:nvSpPr>
          <p:spPr bwMode="auto">
            <a:xfrm>
              <a:off x="1623" y="999"/>
              <a:ext cx="1510" cy="1052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067" name="Text Box 71"/>
            <p:cNvSpPr txBox="1">
              <a:spLocks noChangeArrowheads="1"/>
            </p:cNvSpPr>
            <p:nvPr/>
          </p:nvSpPr>
          <p:spPr bwMode="auto">
            <a:xfrm>
              <a:off x="2680" y="100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9</a:t>
              </a:r>
              <a:endParaRPr lang="en-US"/>
            </a:p>
          </p:txBody>
        </p:sp>
      </p:grpSp>
      <p:sp>
        <p:nvSpPr>
          <p:cNvPr id="126981" name="Rectangle 72"/>
          <p:cNvSpPr>
            <a:spLocks noChangeArrowheads="1"/>
          </p:cNvSpPr>
          <p:nvPr/>
        </p:nvSpPr>
        <p:spPr bwMode="auto">
          <a:xfrm>
            <a:off x="487363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000">
                <a:solidFill>
                  <a:srgbClr val="000099"/>
                </a:solidFill>
                <a:latin typeface="Gill Sans MT" charset="0"/>
              </a:rPr>
              <a:t>Dijkstra</a:t>
            </a:r>
            <a:r>
              <a:rPr lang="ja-JP" altLang="en-US" sz="4000">
                <a:solidFill>
                  <a:srgbClr val="000099"/>
                </a:solidFill>
                <a:latin typeface="Gill Sans MT" charset="0"/>
              </a:rPr>
              <a:t>’</a:t>
            </a:r>
            <a:r>
              <a:rPr lang="en-US" altLang="ja-JP" sz="4000">
                <a:solidFill>
                  <a:srgbClr val="000099"/>
                </a:solidFill>
                <a:latin typeface="Gill Sans MT" charset="0"/>
              </a:rPr>
              <a:t>s algorithm: example</a:t>
            </a:r>
            <a:endParaRPr lang="en-US" sz="440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126982" name="Text Box 73"/>
          <p:cNvSpPr txBox="1">
            <a:spLocks noChangeArrowheads="1"/>
          </p:cNvSpPr>
          <p:nvPr/>
        </p:nvSpPr>
        <p:spPr bwMode="auto">
          <a:xfrm>
            <a:off x="474663" y="1277938"/>
            <a:ext cx="706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Step</a:t>
            </a:r>
          </a:p>
          <a:p>
            <a:pPr algn="r"/>
            <a:endParaRPr lang="en-US" sz="2000"/>
          </a:p>
        </p:txBody>
      </p:sp>
      <p:sp>
        <p:nvSpPr>
          <p:cNvPr id="126983" name="Text Box 74"/>
          <p:cNvSpPr txBox="1">
            <a:spLocks noChangeArrowheads="1"/>
          </p:cNvSpPr>
          <p:nvPr/>
        </p:nvSpPr>
        <p:spPr bwMode="auto">
          <a:xfrm>
            <a:off x="1458913" y="1284288"/>
            <a:ext cx="417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N</a:t>
            </a:r>
            <a:r>
              <a:rPr lang="en-US" sz="2000">
                <a:cs typeface="Arial" charset="0"/>
              </a:rPr>
              <a:t>'</a:t>
            </a:r>
          </a:p>
        </p:txBody>
      </p:sp>
      <p:sp>
        <p:nvSpPr>
          <p:cNvPr id="126984" name="Text Box 75"/>
          <p:cNvSpPr txBox="1">
            <a:spLocks noChangeArrowheads="1"/>
          </p:cNvSpPr>
          <p:nvPr/>
        </p:nvSpPr>
        <p:spPr bwMode="auto">
          <a:xfrm>
            <a:off x="2043113" y="1009650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v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p(v)</a:t>
            </a:r>
          </a:p>
        </p:txBody>
      </p:sp>
      <p:sp>
        <p:nvSpPr>
          <p:cNvPr id="126985" name="Text Box 76"/>
          <p:cNvSpPr txBox="1">
            <a:spLocks noChangeArrowheads="1"/>
          </p:cNvSpPr>
          <p:nvPr/>
        </p:nvSpPr>
        <p:spPr bwMode="auto">
          <a:xfrm>
            <a:off x="511175" y="16176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0</a:t>
            </a:r>
          </a:p>
        </p:txBody>
      </p:sp>
      <p:sp>
        <p:nvSpPr>
          <p:cNvPr id="126986" name="Text Box 77"/>
          <p:cNvSpPr txBox="1">
            <a:spLocks noChangeArrowheads="1"/>
          </p:cNvSpPr>
          <p:nvPr/>
        </p:nvSpPr>
        <p:spPr bwMode="auto">
          <a:xfrm>
            <a:off x="515938" y="19145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1</a:t>
            </a:r>
          </a:p>
        </p:txBody>
      </p:sp>
      <p:sp>
        <p:nvSpPr>
          <p:cNvPr id="126987" name="Text Box 78"/>
          <p:cNvSpPr txBox="1">
            <a:spLocks noChangeArrowheads="1"/>
          </p:cNvSpPr>
          <p:nvPr/>
        </p:nvSpPr>
        <p:spPr bwMode="auto">
          <a:xfrm>
            <a:off x="517525" y="22225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2</a:t>
            </a:r>
          </a:p>
        </p:txBody>
      </p:sp>
      <p:sp>
        <p:nvSpPr>
          <p:cNvPr id="126988" name="Text Box 79"/>
          <p:cNvSpPr txBox="1">
            <a:spLocks noChangeArrowheads="1"/>
          </p:cNvSpPr>
          <p:nvPr/>
        </p:nvSpPr>
        <p:spPr bwMode="auto">
          <a:xfrm>
            <a:off x="511175" y="25241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3</a:t>
            </a:r>
          </a:p>
        </p:txBody>
      </p:sp>
      <p:sp>
        <p:nvSpPr>
          <p:cNvPr id="126989" name="Text Box 80"/>
          <p:cNvSpPr txBox="1">
            <a:spLocks noChangeArrowheads="1"/>
          </p:cNvSpPr>
          <p:nvPr/>
        </p:nvSpPr>
        <p:spPr bwMode="auto">
          <a:xfrm>
            <a:off x="509588" y="2827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4</a:t>
            </a:r>
          </a:p>
        </p:txBody>
      </p:sp>
      <p:sp>
        <p:nvSpPr>
          <p:cNvPr id="126990" name="Text Box 81"/>
          <p:cNvSpPr txBox="1">
            <a:spLocks noChangeArrowheads="1"/>
          </p:cNvSpPr>
          <p:nvPr/>
        </p:nvSpPr>
        <p:spPr bwMode="auto">
          <a:xfrm>
            <a:off x="514350" y="31321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5</a:t>
            </a:r>
          </a:p>
        </p:txBody>
      </p:sp>
      <p:sp>
        <p:nvSpPr>
          <p:cNvPr id="126991" name="Text Box 82"/>
          <p:cNvSpPr txBox="1">
            <a:spLocks noChangeArrowheads="1"/>
          </p:cNvSpPr>
          <p:nvPr/>
        </p:nvSpPr>
        <p:spPr bwMode="auto">
          <a:xfrm>
            <a:off x="2630488" y="1017588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w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p(w)</a:t>
            </a:r>
          </a:p>
        </p:txBody>
      </p:sp>
      <p:sp>
        <p:nvSpPr>
          <p:cNvPr id="126992" name="Text Box 83"/>
          <p:cNvSpPr txBox="1">
            <a:spLocks noChangeArrowheads="1"/>
          </p:cNvSpPr>
          <p:nvPr/>
        </p:nvSpPr>
        <p:spPr bwMode="auto">
          <a:xfrm>
            <a:off x="3306763" y="1017588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x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p(x)</a:t>
            </a:r>
          </a:p>
        </p:txBody>
      </p:sp>
      <p:sp>
        <p:nvSpPr>
          <p:cNvPr id="126993" name="Text Box 84"/>
          <p:cNvSpPr txBox="1">
            <a:spLocks noChangeArrowheads="1"/>
          </p:cNvSpPr>
          <p:nvPr/>
        </p:nvSpPr>
        <p:spPr bwMode="auto">
          <a:xfrm>
            <a:off x="3946525" y="1017588"/>
            <a:ext cx="677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y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p(y)</a:t>
            </a:r>
          </a:p>
        </p:txBody>
      </p:sp>
      <p:sp>
        <p:nvSpPr>
          <p:cNvPr id="126994" name="Text Box 85"/>
          <p:cNvSpPr txBox="1">
            <a:spLocks noChangeArrowheads="1"/>
          </p:cNvSpPr>
          <p:nvPr/>
        </p:nvSpPr>
        <p:spPr bwMode="auto">
          <a:xfrm>
            <a:off x="4578350" y="1022350"/>
            <a:ext cx="663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z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p(z)</a:t>
            </a:r>
          </a:p>
        </p:txBody>
      </p:sp>
      <p:sp>
        <p:nvSpPr>
          <p:cNvPr id="126995" name="Line 86"/>
          <p:cNvSpPr>
            <a:spLocks noChangeShapeType="1"/>
          </p:cNvSpPr>
          <p:nvPr/>
        </p:nvSpPr>
        <p:spPr bwMode="auto">
          <a:xfrm>
            <a:off x="600075" y="1638300"/>
            <a:ext cx="46291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6996" name="Line 87"/>
          <p:cNvSpPr>
            <a:spLocks noChangeShapeType="1"/>
          </p:cNvSpPr>
          <p:nvPr/>
        </p:nvSpPr>
        <p:spPr bwMode="auto">
          <a:xfrm>
            <a:off x="581025" y="19526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6997" name="Text Box 88"/>
          <p:cNvSpPr txBox="1">
            <a:spLocks noChangeArrowheads="1"/>
          </p:cNvSpPr>
          <p:nvPr/>
        </p:nvSpPr>
        <p:spPr bwMode="auto">
          <a:xfrm>
            <a:off x="1492250" y="16081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</a:t>
            </a:r>
          </a:p>
        </p:txBody>
      </p:sp>
      <p:sp>
        <p:nvSpPr>
          <p:cNvPr id="126998" name="Line 89"/>
          <p:cNvSpPr>
            <a:spLocks noChangeShapeType="1"/>
          </p:cNvSpPr>
          <p:nvPr/>
        </p:nvSpPr>
        <p:spPr bwMode="auto">
          <a:xfrm>
            <a:off x="581025" y="2247900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6999" name="Line 90"/>
          <p:cNvSpPr>
            <a:spLocks noChangeShapeType="1"/>
          </p:cNvSpPr>
          <p:nvPr/>
        </p:nvSpPr>
        <p:spPr bwMode="auto">
          <a:xfrm>
            <a:off x="581025" y="25622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7000" name="Line 91"/>
          <p:cNvSpPr>
            <a:spLocks noChangeShapeType="1"/>
          </p:cNvSpPr>
          <p:nvPr/>
        </p:nvSpPr>
        <p:spPr bwMode="auto">
          <a:xfrm>
            <a:off x="565150" y="2865438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7001" name="Line 92"/>
          <p:cNvSpPr>
            <a:spLocks noChangeShapeType="1"/>
          </p:cNvSpPr>
          <p:nvPr/>
        </p:nvSpPr>
        <p:spPr bwMode="auto">
          <a:xfrm>
            <a:off x="576263" y="31718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7002" name="Line 93"/>
          <p:cNvSpPr>
            <a:spLocks noChangeShapeType="1"/>
          </p:cNvSpPr>
          <p:nvPr/>
        </p:nvSpPr>
        <p:spPr bwMode="auto">
          <a:xfrm>
            <a:off x="581025" y="3467100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2190750" y="1609725"/>
            <a:ext cx="3084513" cy="371475"/>
            <a:chOff x="1380" y="1014"/>
            <a:chExt cx="1943" cy="234"/>
          </a:xfrm>
        </p:grpSpPr>
        <p:sp>
          <p:nvSpPr>
            <p:cNvPr id="127036" name="Text Box 95"/>
            <p:cNvSpPr txBox="1">
              <a:spLocks noChangeArrowheads="1"/>
            </p:cNvSpPr>
            <p:nvPr/>
          </p:nvSpPr>
          <p:spPr bwMode="auto">
            <a:xfrm>
              <a:off x="3043" y="101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latin typeface="Comic Sans MS" charset="0"/>
                </a:rPr>
                <a:t>∞ </a:t>
              </a:r>
              <a:endParaRPr lang="en-US" sz="2000"/>
            </a:p>
          </p:txBody>
        </p:sp>
        <p:sp>
          <p:nvSpPr>
            <p:cNvPr id="127037" name="Text Box 96"/>
            <p:cNvSpPr txBox="1">
              <a:spLocks noChangeArrowheads="1"/>
            </p:cNvSpPr>
            <p:nvPr/>
          </p:nvSpPr>
          <p:spPr bwMode="auto">
            <a:xfrm>
              <a:off x="2647" y="101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latin typeface="Comic Sans MS" charset="0"/>
                </a:rPr>
                <a:t>∞ </a:t>
              </a:r>
              <a:endParaRPr lang="en-US" sz="2000"/>
            </a:p>
          </p:txBody>
        </p:sp>
        <p:sp>
          <p:nvSpPr>
            <p:cNvPr id="127038" name="Text Box 97"/>
            <p:cNvSpPr txBox="1">
              <a:spLocks noChangeArrowheads="1"/>
            </p:cNvSpPr>
            <p:nvPr/>
          </p:nvSpPr>
          <p:spPr bwMode="auto">
            <a:xfrm>
              <a:off x="1380" y="1017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7,u</a:t>
              </a:r>
            </a:p>
          </p:txBody>
        </p:sp>
        <p:sp>
          <p:nvSpPr>
            <p:cNvPr id="127039" name="Text Box 98"/>
            <p:cNvSpPr txBox="1">
              <a:spLocks noChangeArrowheads="1"/>
            </p:cNvSpPr>
            <p:nvPr/>
          </p:nvSpPr>
          <p:spPr bwMode="auto">
            <a:xfrm>
              <a:off x="1787" y="1015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3,u</a:t>
              </a:r>
            </a:p>
          </p:txBody>
        </p:sp>
        <p:sp>
          <p:nvSpPr>
            <p:cNvPr id="127040" name="Text Box 99"/>
            <p:cNvSpPr txBox="1">
              <a:spLocks noChangeArrowheads="1"/>
            </p:cNvSpPr>
            <p:nvPr/>
          </p:nvSpPr>
          <p:spPr bwMode="auto">
            <a:xfrm>
              <a:off x="2190" y="1016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1346200" y="1905000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</a:t>
            </a:r>
          </a:p>
        </p:txBody>
      </p: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2163763" y="1916113"/>
            <a:ext cx="3122612" cy="371475"/>
            <a:chOff x="1356" y="1014"/>
            <a:chExt cx="1967" cy="234"/>
          </a:xfrm>
        </p:grpSpPr>
        <p:sp>
          <p:nvSpPr>
            <p:cNvPr id="127031" name="Text Box 102"/>
            <p:cNvSpPr txBox="1">
              <a:spLocks noChangeArrowheads="1"/>
            </p:cNvSpPr>
            <p:nvPr/>
          </p:nvSpPr>
          <p:spPr bwMode="auto">
            <a:xfrm>
              <a:off x="3043" y="101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latin typeface="Comic Sans MS" charset="0"/>
                </a:rPr>
                <a:t>∞ </a:t>
              </a:r>
              <a:endParaRPr lang="en-US" sz="2000"/>
            </a:p>
          </p:txBody>
        </p:sp>
        <p:sp>
          <p:nvSpPr>
            <p:cNvPr id="127032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11</a:t>
              </a:r>
              <a:r>
                <a:rPr lang="en-US" sz="1800"/>
                <a:t>,w</a:t>
              </a:r>
              <a:r>
                <a:rPr lang="en-US" sz="1800">
                  <a:latin typeface="Comic Sans MS" charset="0"/>
                </a:rPr>
                <a:t> </a:t>
              </a:r>
              <a:endParaRPr lang="en-US" sz="2000"/>
            </a:p>
          </p:txBody>
        </p:sp>
        <p:sp>
          <p:nvSpPr>
            <p:cNvPr id="127033" name="Text Box 104"/>
            <p:cNvSpPr txBox="1">
              <a:spLocks noChangeArrowheads="1"/>
            </p:cNvSpPr>
            <p:nvPr/>
          </p:nvSpPr>
          <p:spPr bwMode="auto">
            <a:xfrm>
              <a:off x="1356" y="1017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6,w</a:t>
              </a:r>
            </a:p>
          </p:txBody>
        </p:sp>
        <p:sp>
          <p:nvSpPr>
            <p:cNvPr id="127034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/>
            </a:p>
          </p:txBody>
        </p:sp>
        <p:sp>
          <p:nvSpPr>
            <p:cNvPr id="127035" name="Text Box 106"/>
            <p:cNvSpPr txBox="1">
              <a:spLocks noChangeArrowheads="1"/>
            </p:cNvSpPr>
            <p:nvPr/>
          </p:nvSpPr>
          <p:spPr bwMode="auto">
            <a:xfrm>
              <a:off x="2190" y="1016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5,u</a:t>
              </a:r>
            </a:p>
          </p:txBody>
        </p:sp>
      </p:grp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2162175" y="2214563"/>
            <a:ext cx="3122613" cy="376237"/>
            <a:chOff x="1356" y="1011"/>
            <a:chExt cx="1967" cy="237"/>
          </a:xfrm>
        </p:grpSpPr>
        <p:sp>
          <p:nvSpPr>
            <p:cNvPr id="127026" name="Text Box 108"/>
            <p:cNvSpPr txBox="1">
              <a:spLocks noChangeArrowheads="1"/>
            </p:cNvSpPr>
            <p:nvPr/>
          </p:nvSpPr>
          <p:spPr bwMode="auto">
            <a:xfrm>
              <a:off x="2913" y="1011"/>
              <a:ext cx="4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14</a:t>
              </a:r>
              <a:r>
                <a:rPr lang="en-US" sz="1800"/>
                <a:t>,x </a:t>
              </a:r>
            </a:p>
          </p:txBody>
        </p:sp>
        <p:sp>
          <p:nvSpPr>
            <p:cNvPr id="127027" name="Text Box 109"/>
            <p:cNvSpPr txBox="1">
              <a:spLocks noChangeArrowheads="1"/>
            </p:cNvSpPr>
            <p:nvPr/>
          </p:nvSpPr>
          <p:spPr bwMode="auto">
            <a:xfrm>
              <a:off x="2489" y="1011"/>
              <a:ext cx="4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11,</a:t>
              </a:r>
              <a:r>
                <a:rPr lang="en-US" sz="1800"/>
                <a:t>w </a:t>
              </a:r>
              <a:endParaRPr lang="en-US" sz="2000"/>
            </a:p>
          </p:txBody>
        </p:sp>
        <p:sp>
          <p:nvSpPr>
            <p:cNvPr id="127028" name="Text Box 110"/>
            <p:cNvSpPr txBox="1">
              <a:spLocks noChangeArrowheads="1"/>
            </p:cNvSpPr>
            <p:nvPr/>
          </p:nvSpPr>
          <p:spPr bwMode="auto">
            <a:xfrm>
              <a:off x="1356" y="1017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/>
                <a:t>6,w</a:t>
              </a:r>
            </a:p>
          </p:txBody>
        </p:sp>
        <p:sp>
          <p:nvSpPr>
            <p:cNvPr id="127029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/>
            </a:p>
          </p:txBody>
        </p:sp>
        <p:sp>
          <p:nvSpPr>
            <p:cNvPr id="127030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/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2828925" y="1666875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3482975" y="1952625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1239838" y="22145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2174875" y="2271713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1144588" y="250031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uwxv</a:t>
            </a:r>
          </a:p>
        </p:txBody>
      </p:sp>
      <p:grpSp>
        <p:nvGrpSpPr>
          <p:cNvPr id="12" name="Group 118"/>
          <p:cNvGrpSpPr>
            <a:grpSpLocks/>
          </p:cNvGrpSpPr>
          <p:nvPr/>
        </p:nvGrpSpPr>
        <p:grpSpPr bwMode="auto">
          <a:xfrm>
            <a:off x="4008438" y="2511425"/>
            <a:ext cx="1273175" cy="366713"/>
            <a:chOff x="1492" y="2777"/>
            <a:chExt cx="802" cy="231"/>
          </a:xfrm>
        </p:grpSpPr>
        <p:sp>
          <p:nvSpPr>
            <p:cNvPr id="127024" name="Text Box 119"/>
            <p:cNvSpPr txBox="1">
              <a:spLocks noChangeArrowheads="1"/>
            </p:cNvSpPr>
            <p:nvPr/>
          </p:nvSpPr>
          <p:spPr bwMode="auto">
            <a:xfrm>
              <a:off x="1884" y="2777"/>
              <a:ext cx="4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14</a:t>
              </a:r>
              <a:r>
                <a:rPr lang="en-US" sz="1800"/>
                <a:t>,x </a:t>
              </a:r>
            </a:p>
          </p:txBody>
        </p:sp>
        <p:sp>
          <p:nvSpPr>
            <p:cNvPr id="127025" name="Text Box 120"/>
            <p:cNvSpPr txBox="1">
              <a:spLocks noChangeArrowheads="1"/>
            </p:cNvSpPr>
            <p:nvPr/>
          </p:nvSpPr>
          <p:spPr bwMode="auto">
            <a:xfrm>
              <a:off x="1492" y="2777"/>
              <a:ext cx="4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/>
                <a:t>10,</a:t>
              </a:r>
              <a:r>
                <a:rPr lang="en-US" sz="1800"/>
                <a:t>v </a:t>
              </a:r>
              <a:endParaRPr lang="en-US" sz="2000"/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4011613" y="2570163"/>
            <a:ext cx="528637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1060450" y="2819400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4638675" y="2830513"/>
            <a:ext cx="650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600"/>
              <a:t>12</a:t>
            </a:r>
            <a:r>
              <a:rPr lang="en-US" sz="1800"/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4676775" y="2887663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latin typeface="Comic Sans MS" charset="0"/>
            </a:endParaRPr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538163" y="3775075"/>
            <a:ext cx="38100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notes: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000">
                <a:latin typeface="Gill Sans MT" charset="0"/>
              </a:rPr>
              <a:t>construct shortest path tree by tracing predecessor nodes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000">
                <a:latin typeface="Gill Sans MT" charset="0"/>
              </a:rPr>
              <a:t>ties 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>
            <a:off x="7874000" y="4995863"/>
            <a:ext cx="590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6124575" y="4995863"/>
            <a:ext cx="1463675" cy="1204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6115050" y="5110163"/>
            <a:ext cx="9525" cy="1047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4906963" y="3252788"/>
            <a:ext cx="1012825" cy="162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5008563" y="4999038"/>
            <a:ext cx="944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931863" y="3117850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/>
              <a:t>uwxvyz</a:t>
            </a:r>
          </a:p>
        </p:txBody>
      </p:sp>
      <p:sp>
        <p:nvSpPr>
          <p:cNvPr id="1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13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5667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0" grpId="0" animBg="1"/>
      <p:bldP spid="717951" grpId="0" animBg="1"/>
      <p:bldP spid="717952" grpId="0" animBg="1"/>
      <p:bldP spid="717953" grpId="0" animBg="1"/>
      <p:bldP spid="717954" grpId="0" animBg="1"/>
      <p:bldP spid="7179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3" name="Picture 91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8334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4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130175"/>
            <a:ext cx="8364537" cy="963613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Dijkstra</a:t>
            </a:r>
            <a:r>
              <a:rPr lang="ja-JP" altLang="en-US" sz="4000">
                <a:latin typeface="Gill Sans MT" charset="0"/>
              </a:rPr>
              <a:t>’</a:t>
            </a:r>
            <a:r>
              <a:rPr lang="en-US" altLang="ja-JP" sz="4000">
                <a:latin typeface="Gill Sans MT" charset="0"/>
              </a:rPr>
              <a:t>s algorithm: another example</a:t>
            </a:r>
            <a:endParaRPr lang="en-US">
              <a:latin typeface="Gill Sans MT" charset="0"/>
            </a:endParaRPr>
          </a:p>
        </p:txBody>
      </p:sp>
      <p:sp>
        <p:nvSpPr>
          <p:cNvPr id="128005" name="Text Box 3"/>
          <p:cNvSpPr txBox="1">
            <a:spLocks noChangeArrowheads="1"/>
          </p:cNvSpPr>
          <p:nvPr/>
        </p:nvSpPr>
        <p:spPr bwMode="auto">
          <a:xfrm>
            <a:off x="239713" y="1506538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Step</a:t>
            </a:r>
          </a:p>
          <a:p>
            <a:pPr algn="r"/>
            <a:r>
              <a:rPr lang="en-US" sz="2000"/>
              <a:t>0</a:t>
            </a:r>
          </a:p>
          <a:p>
            <a:pPr algn="r"/>
            <a:r>
              <a:rPr lang="en-US" sz="2000"/>
              <a:t>1</a:t>
            </a:r>
          </a:p>
          <a:p>
            <a:pPr algn="r"/>
            <a:r>
              <a:rPr lang="en-US" sz="2000"/>
              <a:t>2</a:t>
            </a:r>
          </a:p>
          <a:p>
            <a:pPr algn="r"/>
            <a:r>
              <a:rPr lang="en-US" sz="2000"/>
              <a:t>3</a:t>
            </a:r>
          </a:p>
          <a:p>
            <a:pPr algn="r"/>
            <a:r>
              <a:rPr lang="en-US" sz="2000"/>
              <a:t>4</a:t>
            </a:r>
          </a:p>
          <a:p>
            <a:pPr algn="r"/>
            <a:r>
              <a:rPr lang="en-US" sz="2000"/>
              <a:t>5</a:t>
            </a:r>
          </a:p>
        </p:txBody>
      </p:sp>
      <p:sp>
        <p:nvSpPr>
          <p:cNvPr id="128006" name="Text Box 4"/>
          <p:cNvSpPr txBox="1">
            <a:spLocks noChangeArrowheads="1"/>
          </p:cNvSpPr>
          <p:nvPr/>
        </p:nvSpPr>
        <p:spPr bwMode="auto">
          <a:xfrm>
            <a:off x="1252538" y="1516063"/>
            <a:ext cx="101758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N</a:t>
            </a:r>
            <a:r>
              <a:rPr lang="en-US" sz="2000">
                <a:cs typeface="Arial" charset="0"/>
              </a:rPr>
              <a:t>'</a:t>
            </a:r>
          </a:p>
          <a:p>
            <a:pPr algn="r"/>
            <a:r>
              <a:rPr lang="en-US" sz="2000"/>
              <a:t>u</a:t>
            </a:r>
          </a:p>
          <a:p>
            <a:pPr algn="r"/>
            <a:r>
              <a:rPr lang="en-US" sz="2000"/>
              <a:t>ux</a:t>
            </a:r>
          </a:p>
          <a:p>
            <a:pPr algn="r"/>
            <a:r>
              <a:rPr lang="en-US" sz="2000"/>
              <a:t>uxy</a:t>
            </a:r>
          </a:p>
          <a:p>
            <a:pPr algn="r"/>
            <a:r>
              <a:rPr lang="en-US" sz="2000"/>
              <a:t>uxyv</a:t>
            </a:r>
          </a:p>
          <a:p>
            <a:pPr algn="r"/>
            <a:r>
              <a:rPr lang="en-US" sz="2000"/>
              <a:t>uxyvw</a:t>
            </a:r>
          </a:p>
          <a:p>
            <a:pPr algn="r"/>
            <a:r>
              <a:rPr lang="en-US" sz="2000"/>
              <a:t>uxyvwz</a:t>
            </a:r>
          </a:p>
        </p:txBody>
      </p:sp>
      <p:sp>
        <p:nvSpPr>
          <p:cNvPr id="128007" name="Text Box 5"/>
          <p:cNvSpPr txBox="1">
            <a:spLocks noChangeArrowheads="1"/>
          </p:cNvSpPr>
          <p:nvPr/>
        </p:nvSpPr>
        <p:spPr bwMode="auto">
          <a:xfrm>
            <a:off x="2500313" y="1497013"/>
            <a:ext cx="11699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D(v),p(v)</a:t>
            </a:r>
          </a:p>
          <a:p>
            <a:pPr algn="r"/>
            <a:r>
              <a:rPr lang="en-US" sz="2000"/>
              <a:t>2,u</a:t>
            </a:r>
          </a:p>
          <a:p>
            <a:pPr algn="r"/>
            <a:r>
              <a:rPr lang="en-US" sz="2000"/>
              <a:t>2,u</a:t>
            </a:r>
          </a:p>
          <a:p>
            <a:pPr algn="r"/>
            <a:r>
              <a:rPr lang="en-US" sz="2000"/>
              <a:t>2,u</a:t>
            </a:r>
          </a:p>
        </p:txBody>
      </p:sp>
      <p:sp>
        <p:nvSpPr>
          <p:cNvPr id="128008" name="Text Box 6"/>
          <p:cNvSpPr txBox="1">
            <a:spLocks noChangeArrowheads="1"/>
          </p:cNvSpPr>
          <p:nvPr/>
        </p:nvSpPr>
        <p:spPr bwMode="auto">
          <a:xfrm>
            <a:off x="3667125" y="1501775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D(w),p(w)</a:t>
            </a:r>
          </a:p>
          <a:p>
            <a:pPr algn="r"/>
            <a:r>
              <a:rPr lang="en-US" sz="2000"/>
              <a:t>5,u</a:t>
            </a:r>
          </a:p>
          <a:p>
            <a:pPr algn="r"/>
            <a:r>
              <a:rPr lang="en-US" sz="2000"/>
              <a:t>4,x</a:t>
            </a:r>
          </a:p>
          <a:p>
            <a:pPr algn="r"/>
            <a:r>
              <a:rPr lang="en-US" sz="2000"/>
              <a:t>3,y</a:t>
            </a:r>
          </a:p>
          <a:p>
            <a:pPr algn="r"/>
            <a:r>
              <a:rPr lang="en-US" sz="2000"/>
              <a:t>3,y</a:t>
            </a:r>
          </a:p>
        </p:txBody>
      </p:sp>
      <p:sp>
        <p:nvSpPr>
          <p:cNvPr id="128009" name="Text Box 7"/>
          <p:cNvSpPr txBox="1">
            <a:spLocks noChangeArrowheads="1"/>
          </p:cNvSpPr>
          <p:nvPr/>
        </p:nvSpPr>
        <p:spPr bwMode="auto">
          <a:xfrm>
            <a:off x="5057775" y="1497013"/>
            <a:ext cx="11699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D(x),p(x)</a:t>
            </a:r>
          </a:p>
          <a:p>
            <a:pPr algn="r"/>
            <a:r>
              <a:rPr lang="en-US" sz="2000"/>
              <a:t>1,u</a:t>
            </a:r>
          </a:p>
        </p:txBody>
      </p:sp>
      <p:sp>
        <p:nvSpPr>
          <p:cNvPr id="128010" name="Text Box 8"/>
          <p:cNvSpPr txBox="1">
            <a:spLocks noChangeArrowheads="1"/>
          </p:cNvSpPr>
          <p:nvPr/>
        </p:nvSpPr>
        <p:spPr bwMode="auto">
          <a:xfrm>
            <a:off x="6353175" y="1501775"/>
            <a:ext cx="11699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D(y),p(y)</a:t>
            </a:r>
          </a:p>
          <a:p>
            <a:pPr algn="r"/>
            <a:r>
              <a:rPr lang="en-US" sz="2000">
                <a:latin typeface="Comic Sans MS" charset="0"/>
                <a:cs typeface="Arial" charset="0"/>
              </a:rPr>
              <a:t>∞</a:t>
            </a:r>
          </a:p>
          <a:p>
            <a:pPr algn="r"/>
            <a:r>
              <a:rPr lang="en-US" sz="2000"/>
              <a:t>2,x</a:t>
            </a:r>
          </a:p>
        </p:txBody>
      </p:sp>
      <p:sp>
        <p:nvSpPr>
          <p:cNvPr id="128011" name="Text Box 9"/>
          <p:cNvSpPr txBox="1">
            <a:spLocks noChangeArrowheads="1"/>
          </p:cNvSpPr>
          <p:nvPr/>
        </p:nvSpPr>
        <p:spPr bwMode="auto">
          <a:xfrm>
            <a:off x="7605713" y="1516063"/>
            <a:ext cx="1169987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/>
              <a:t>D(z),p(z)</a:t>
            </a:r>
          </a:p>
          <a:p>
            <a:pPr algn="r"/>
            <a:r>
              <a:rPr lang="en-US" sz="1800">
                <a:latin typeface="Comic Sans MS" charset="0"/>
              </a:rPr>
              <a:t>∞ </a:t>
            </a:r>
            <a:endParaRPr lang="en-US" sz="2000"/>
          </a:p>
          <a:p>
            <a:pPr algn="r"/>
            <a:r>
              <a:rPr lang="en-US" sz="1800">
                <a:latin typeface="Comic Sans MS" charset="0"/>
              </a:rPr>
              <a:t>∞ </a:t>
            </a:r>
            <a:endParaRPr lang="en-US" sz="2000"/>
          </a:p>
          <a:p>
            <a:pPr algn="r"/>
            <a:r>
              <a:rPr lang="en-US" sz="2000"/>
              <a:t>4,y</a:t>
            </a:r>
          </a:p>
          <a:p>
            <a:pPr algn="r"/>
            <a:r>
              <a:rPr lang="en-US" sz="2000"/>
              <a:t>4,y</a:t>
            </a:r>
          </a:p>
          <a:p>
            <a:pPr algn="r"/>
            <a:r>
              <a:rPr lang="en-US" sz="2000"/>
              <a:t>4,y</a:t>
            </a:r>
          </a:p>
        </p:txBody>
      </p:sp>
      <p:sp>
        <p:nvSpPr>
          <p:cNvPr id="128012" name="Line 10"/>
          <p:cNvSpPr>
            <a:spLocks noChangeShapeType="1"/>
          </p:cNvSpPr>
          <p:nvPr/>
        </p:nvSpPr>
        <p:spPr bwMode="auto">
          <a:xfrm>
            <a:off x="361950" y="1857375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3" name="Line 11"/>
          <p:cNvSpPr>
            <a:spLocks noChangeShapeType="1"/>
          </p:cNvSpPr>
          <p:nvPr/>
        </p:nvSpPr>
        <p:spPr bwMode="auto">
          <a:xfrm>
            <a:off x="519113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4" name="Line 12"/>
          <p:cNvSpPr>
            <a:spLocks noChangeShapeType="1"/>
          </p:cNvSpPr>
          <p:nvPr/>
        </p:nvSpPr>
        <p:spPr bwMode="auto">
          <a:xfrm>
            <a:off x="538163" y="2457450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5" name="Line 13"/>
          <p:cNvSpPr>
            <a:spLocks noChangeShapeType="1"/>
          </p:cNvSpPr>
          <p:nvPr/>
        </p:nvSpPr>
        <p:spPr bwMode="auto">
          <a:xfrm>
            <a:off x="547688" y="2767013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6" name="Line 14"/>
          <p:cNvSpPr>
            <a:spLocks noChangeShapeType="1"/>
          </p:cNvSpPr>
          <p:nvPr/>
        </p:nvSpPr>
        <p:spPr bwMode="auto">
          <a:xfrm>
            <a:off x="557213" y="3071813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7" name="Line 15"/>
          <p:cNvSpPr>
            <a:spLocks noChangeShapeType="1"/>
          </p:cNvSpPr>
          <p:nvPr/>
        </p:nvSpPr>
        <p:spPr bwMode="auto">
          <a:xfrm>
            <a:off x="571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8018" name="Group 16"/>
          <p:cNvGrpSpPr>
            <a:grpSpLocks/>
          </p:cNvGrpSpPr>
          <p:nvPr/>
        </p:nvGrpSpPr>
        <p:grpSpPr bwMode="auto">
          <a:xfrm>
            <a:off x="3645396" y="3771160"/>
            <a:ext cx="3571875" cy="2236787"/>
            <a:chOff x="3162" y="1071"/>
            <a:chExt cx="2250" cy="1409"/>
          </a:xfrm>
        </p:grpSpPr>
        <p:sp>
          <p:nvSpPr>
            <p:cNvPr id="128024" name="Freeform 17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5" name="Freeform 18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6" name="Oval 19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7" name="Line 20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8" name="Line 21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9" name="Rectangle 22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8030" name="Oval 23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1" name="Oval 24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2" name="Line 25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3" name="Line 26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4" name="Rectangle 27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8035" name="Oval 28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6" name="Oval 29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7" name="Line 30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8" name="Line 31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39" name="Rectangle 32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8040" name="Oval 33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1" name="Oval 34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2" name="Line 35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3" name="Line 36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4" name="Rectangle 37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8045" name="Oval 38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6" name="Oval 39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7" name="Line 40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8" name="Line 41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9" name="Rectangle 42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8050" name="Oval 43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1" name="Oval 44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2" name="Line 45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3" name="Line 46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4" name="Rectangle 47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8055" name="Oval 48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6" name="Freeform 49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7" name="Freeform 50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8" name="Freeform 51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9" name="Freeform 52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0" name="Freeform 53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1" name="Freeform 54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2" name="Freeform 55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3" name="Freeform 56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64" name="Freeform 57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065" name="Group 58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28091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92" name="Text Box 60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grpSp>
          <p:nvGrpSpPr>
            <p:cNvPr id="128066" name="Group 61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28089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90" name="Text Box 63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grpSp>
          <p:nvGrpSpPr>
            <p:cNvPr id="128067" name="Group 64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28087" name="Rectangle 6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8" name="Text Box 66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x</a:t>
                </a:r>
              </a:p>
            </p:txBody>
          </p:sp>
        </p:grpSp>
        <p:grpSp>
          <p:nvGrpSpPr>
            <p:cNvPr id="128068" name="Group 67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28085" name="Rectangle 6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6" name="Text Box 69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grpSp>
          <p:nvGrpSpPr>
            <p:cNvPr id="128069" name="Group 70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28083" name="Rectangle 7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4" name="Text Box 72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28070" name="Group 73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28081" name="Rectangle 7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082" name="Text Box 75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z</a:t>
                </a:r>
              </a:p>
            </p:txBody>
          </p:sp>
        </p:grpSp>
        <p:sp>
          <p:nvSpPr>
            <p:cNvPr id="128071" name="Text Box 76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8072" name="Text Box 77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8073" name="Text Box 78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8074" name="Text Box 79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8075" name="Text Box 80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8076" name="Text Box 81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28077" name="Text Box 82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28078" name="Text Box 83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28079" name="Text Box 84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28080" name="Text Box 85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</p:grpSp>
      <p:sp>
        <p:nvSpPr>
          <p:cNvPr id="718934" name="Line 86"/>
          <p:cNvSpPr>
            <a:spLocks noChangeShapeType="1"/>
          </p:cNvSpPr>
          <p:nvPr/>
        </p:nvSpPr>
        <p:spPr bwMode="auto">
          <a:xfrm flipH="1">
            <a:off x="2241550" y="2035175"/>
            <a:ext cx="3514725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935" name="Line 87"/>
          <p:cNvSpPr>
            <a:spLocks noChangeShapeType="1"/>
          </p:cNvSpPr>
          <p:nvPr/>
        </p:nvSpPr>
        <p:spPr bwMode="auto">
          <a:xfrm flipH="1">
            <a:off x="2163763" y="2330450"/>
            <a:ext cx="4894262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936" name="Line 88"/>
          <p:cNvSpPr>
            <a:spLocks noChangeShapeType="1"/>
          </p:cNvSpPr>
          <p:nvPr/>
        </p:nvSpPr>
        <p:spPr bwMode="auto">
          <a:xfrm flipH="1">
            <a:off x="2227263" y="2692400"/>
            <a:ext cx="91440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937" name="Line 89"/>
          <p:cNvSpPr>
            <a:spLocks noChangeShapeType="1"/>
          </p:cNvSpPr>
          <p:nvPr/>
        </p:nvSpPr>
        <p:spPr bwMode="auto">
          <a:xfrm flipH="1">
            <a:off x="2241550" y="2949575"/>
            <a:ext cx="2239963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8938" name="Line 90"/>
          <p:cNvSpPr>
            <a:spLocks noChangeShapeType="1"/>
          </p:cNvSpPr>
          <p:nvPr/>
        </p:nvSpPr>
        <p:spPr bwMode="auto">
          <a:xfrm flipH="1">
            <a:off x="2254250" y="3206750"/>
            <a:ext cx="5975350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9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  <p:sp>
        <p:nvSpPr>
          <p:cNvPr id="96" name="TextBox 1"/>
          <p:cNvSpPr txBox="1">
            <a:spLocks noChangeArrowheads="1"/>
          </p:cNvSpPr>
          <p:nvPr/>
        </p:nvSpPr>
        <p:spPr bwMode="auto">
          <a:xfrm>
            <a:off x="339826" y="6198762"/>
            <a:ext cx="4507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145768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934" grpId="0" animBg="1"/>
      <p:bldP spid="718935" grpId="0" animBg="1"/>
      <p:bldP spid="718936" grpId="0" animBg="1"/>
      <p:bldP spid="718937" grpId="0" animBg="1"/>
      <p:bldP spid="7189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852488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Dijkstra</a:t>
            </a:r>
            <a:r>
              <a:rPr lang="ja-JP" altLang="en-US" sz="4000">
                <a:latin typeface="Gill Sans MT" charset="0"/>
              </a:rPr>
              <a:t>’</a:t>
            </a:r>
            <a:r>
              <a:rPr lang="en-US" altLang="ja-JP" sz="4000">
                <a:latin typeface="Gill Sans MT" charset="0"/>
              </a:rPr>
              <a:t>s algorithm: example (2) </a:t>
            </a:r>
            <a:endParaRPr lang="en-US" sz="4000">
              <a:latin typeface="Gill Sans MT" charset="0"/>
            </a:endParaRPr>
          </a:p>
        </p:txBody>
      </p:sp>
      <p:grpSp>
        <p:nvGrpSpPr>
          <p:cNvPr id="129028" name="Group 3"/>
          <p:cNvGrpSpPr>
            <a:grpSpLocks/>
          </p:cNvGrpSpPr>
          <p:nvPr/>
        </p:nvGrpSpPr>
        <p:grpSpPr bwMode="auto">
          <a:xfrm>
            <a:off x="2198688" y="2036763"/>
            <a:ext cx="3244850" cy="1500187"/>
            <a:chOff x="1385" y="1283"/>
            <a:chExt cx="2044" cy="945"/>
          </a:xfrm>
        </p:grpSpPr>
        <p:sp>
          <p:nvSpPr>
            <p:cNvPr id="129047" name="Freeform 4"/>
            <p:cNvSpPr>
              <a:spLocks/>
            </p:cNvSpPr>
            <p:nvPr/>
          </p:nvSpPr>
          <p:spPr bwMode="auto">
            <a:xfrm>
              <a:off x="1648" y="1465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8" name="Oval 5"/>
            <p:cNvSpPr>
              <a:spLocks noChangeArrowheads="1"/>
            </p:cNvSpPr>
            <p:nvPr/>
          </p:nvSpPr>
          <p:spPr bwMode="auto">
            <a:xfrm>
              <a:off x="1388" y="1707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9" name="Line 6"/>
            <p:cNvSpPr>
              <a:spLocks noChangeShapeType="1"/>
            </p:cNvSpPr>
            <p:nvPr/>
          </p:nvSpPr>
          <p:spPr bwMode="auto">
            <a:xfrm>
              <a:off x="1388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0" name="Line 7"/>
            <p:cNvSpPr>
              <a:spLocks noChangeShapeType="1"/>
            </p:cNvSpPr>
            <p:nvPr/>
          </p:nvSpPr>
          <p:spPr bwMode="auto">
            <a:xfrm>
              <a:off x="1701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1" name="Rectangle 8"/>
            <p:cNvSpPr>
              <a:spLocks noChangeArrowheads="1"/>
            </p:cNvSpPr>
            <p:nvPr/>
          </p:nvSpPr>
          <p:spPr bwMode="auto">
            <a:xfrm>
              <a:off x="1388" y="1700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9052" name="Oval 9"/>
            <p:cNvSpPr>
              <a:spLocks noChangeArrowheads="1"/>
            </p:cNvSpPr>
            <p:nvPr/>
          </p:nvSpPr>
          <p:spPr bwMode="auto">
            <a:xfrm>
              <a:off x="1385" y="1641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3" name="Oval 10"/>
            <p:cNvSpPr>
              <a:spLocks noChangeArrowheads="1"/>
            </p:cNvSpPr>
            <p:nvPr/>
          </p:nvSpPr>
          <p:spPr bwMode="auto">
            <a:xfrm>
              <a:off x="1862" y="209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4" name="Line 11"/>
            <p:cNvSpPr>
              <a:spLocks noChangeShapeType="1"/>
            </p:cNvSpPr>
            <p:nvPr/>
          </p:nvSpPr>
          <p:spPr bwMode="auto">
            <a:xfrm>
              <a:off x="1862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5" name="Line 12"/>
            <p:cNvSpPr>
              <a:spLocks noChangeShapeType="1"/>
            </p:cNvSpPr>
            <p:nvPr/>
          </p:nvSpPr>
          <p:spPr bwMode="auto">
            <a:xfrm>
              <a:off x="2175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6" name="Rectangle 13"/>
            <p:cNvSpPr>
              <a:spLocks noChangeArrowheads="1"/>
            </p:cNvSpPr>
            <p:nvPr/>
          </p:nvSpPr>
          <p:spPr bwMode="auto">
            <a:xfrm>
              <a:off x="1862" y="208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9057" name="Oval 14"/>
            <p:cNvSpPr>
              <a:spLocks noChangeArrowheads="1"/>
            </p:cNvSpPr>
            <p:nvPr/>
          </p:nvSpPr>
          <p:spPr bwMode="auto">
            <a:xfrm>
              <a:off x="1859" y="202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8" name="Oval 15"/>
            <p:cNvSpPr>
              <a:spLocks noChangeArrowheads="1"/>
            </p:cNvSpPr>
            <p:nvPr/>
          </p:nvSpPr>
          <p:spPr bwMode="auto">
            <a:xfrm>
              <a:off x="1858" y="140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9" name="Line 16"/>
            <p:cNvSpPr>
              <a:spLocks noChangeShapeType="1"/>
            </p:cNvSpPr>
            <p:nvPr/>
          </p:nvSpPr>
          <p:spPr bwMode="auto">
            <a:xfrm>
              <a:off x="1858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0" name="Line 17"/>
            <p:cNvSpPr>
              <a:spLocks noChangeShapeType="1"/>
            </p:cNvSpPr>
            <p:nvPr/>
          </p:nvSpPr>
          <p:spPr bwMode="auto">
            <a:xfrm>
              <a:off x="2171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1" name="Rectangle 18"/>
            <p:cNvSpPr>
              <a:spLocks noChangeArrowheads="1"/>
            </p:cNvSpPr>
            <p:nvPr/>
          </p:nvSpPr>
          <p:spPr bwMode="auto">
            <a:xfrm>
              <a:off x="1858" y="139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9062" name="Oval 19"/>
            <p:cNvSpPr>
              <a:spLocks noChangeArrowheads="1"/>
            </p:cNvSpPr>
            <p:nvPr/>
          </p:nvSpPr>
          <p:spPr bwMode="auto">
            <a:xfrm>
              <a:off x="1855" y="133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3" name="Oval 20"/>
            <p:cNvSpPr>
              <a:spLocks noChangeArrowheads="1"/>
            </p:cNvSpPr>
            <p:nvPr/>
          </p:nvSpPr>
          <p:spPr bwMode="auto">
            <a:xfrm>
              <a:off x="2541" y="1400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4" name="Line 21"/>
            <p:cNvSpPr>
              <a:spLocks noChangeShapeType="1"/>
            </p:cNvSpPr>
            <p:nvPr/>
          </p:nvSpPr>
          <p:spPr bwMode="auto">
            <a:xfrm>
              <a:off x="2541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5" name="Line 22"/>
            <p:cNvSpPr>
              <a:spLocks noChangeShapeType="1"/>
            </p:cNvSpPr>
            <p:nvPr/>
          </p:nvSpPr>
          <p:spPr bwMode="auto">
            <a:xfrm>
              <a:off x="2853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6" name="Rectangle 23"/>
            <p:cNvSpPr>
              <a:spLocks noChangeArrowheads="1"/>
            </p:cNvSpPr>
            <p:nvPr/>
          </p:nvSpPr>
          <p:spPr bwMode="auto">
            <a:xfrm>
              <a:off x="2541" y="1393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9067" name="Oval 24"/>
            <p:cNvSpPr>
              <a:spLocks noChangeArrowheads="1"/>
            </p:cNvSpPr>
            <p:nvPr/>
          </p:nvSpPr>
          <p:spPr bwMode="auto">
            <a:xfrm>
              <a:off x="2544" y="1337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8" name="Oval 25"/>
            <p:cNvSpPr>
              <a:spLocks noChangeArrowheads="1"/>
            </p:cNvSpPr>
            <p:nvPr/>
          </p:nvSpPr>
          <p:spPr bwMode="auto">
            <a:xfrm>
              <a:off x="2551" y="209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69" name="Line 26"/>
            <p:cNvSpPr>
              <a:spLocks noChangeShapeType="1"/>
            </p:cNvSpPr>
            <p:nvPr/>
          </p:nvSpPr>
          <p:spPr bwMode="auto">
            <a:xfrm>
              <a:off x="2551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0" name="Line 27"/>
            <p:cNvSpPr>
              <a:spLocks noChangeShapeType="1"/>
            </p:cNvSpPr>
            <p:nvPr/>
          </p:nvSpPr>
          <p:spPr bwMode="auto">
            <a:xfrm>
              <a:off x="2864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1" name="Rectangle 28"/>
            <p:cNvSpPr>
              <a:spLocks noChangeArrowheads="1"/>
            </p:cNvSpPr>
            <p:nvPr/>
          </p:nvSpPr>
          <p:spPr bwMode="auto">
            <a:xfrm>
              <a:off x="2551" y="208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9072" name="Oval 29"/>
            <p:cNvSpPr>
              <a:spLocks noChangeArrowheads="1"/>
            </p:cNvSpPr>
            <p:nvPr/>
          </p:nvSpPr>
          <p:spPr bwMode="auto">
            <a:xfrm>
              <a:off x="2548" y="202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3" name="Oval 30"/>
            <p:cNvSpPr>
              <a:spLocks noChangeArrowheads="1"/>
            </p:cNvSpPr>
            <p:nvPr/>
          </p:nvSpPr>
          <p:spPr bwMode="auto">
            <a:xfrm>
              <a:off x="3116" y="175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4" name="Line 31"/>
            <p:cNvSpPr>
              <a:spLocks noChangeShapeType="1"/>
            </p:cNvSpPr>
            <p:nvPr/>
          </p:nvSpPr>
          <p:spPr bwMode="auto">
            <a:xfrm>
              <a:off x="3116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5" name="Line 32"/>
            <p:cNvSpPr>
              <a:spLocks noChangeShapeType="1"/>
            </p:cNvSpPr>
            <p:nvPr/>
          </p:nvSpPr>
          <p:spPr bwMode="auto">
            <a:xfrm>
              <a:off x="3429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6" name="Rectangle 33"/>
            <p:cNvSpPr>
              <a:spLocks noChangeArrowheads="1"/>
            </p:cNvSpPr>
            <p:nvPr/>
          </p:nvSpPr>
          <p:spPr bwMode="auto">
            <a:xfrm>
              <a:off x="3116" y="174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9077" name="Oval 34"/>
            <p:cNvSpPr>
              <a:spLocks noChangeArrowheads="1"/>
            </p:cNvSpPr>
            <p:nvPr/>
          </p:nvSpPr>
          <p:spPr bwMode="auto">
            <a:xfrm>
              <a:off x="3113" y="168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8" name="Freeform 35"/>
            <p:cNvSpPr>
              <a:spLocks/>
            </p:cNvSpPr>
            <p:nvPr/>
          </p:nvSpPr>
          <p:spPr bwMode="auto">
            <a:xfrm>
              <a:off x="2707" y="1492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79" name="Freeform 36"/>
            <p:cNvSpPr>
              <a:spLocks/>
            </p:cNvSpPr>
            <p:nvPr/>
          </p:nvSpPr>
          <p:spPr bwMode="auto">
            <a:xfrm>
              <a:off x="2866" y="1831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80" name="Freeform 37"/>
            <p:cNvSpPr>
              <a:spLocks/>
            </p:cNvSpPr>
            <p:nvPr/>
          </p:nvSpPr>
          <p:spPr bwMode="auto">
            <a:xfrm>
              <a:off x="2185" y="2113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81" name="Freeform 38"/>
            <p:cNvSpPr>
              <a:spLocks/>
            </p:cNvSpPr>
            <p:nvPr/>
          </p:nvSpPr>
          <p:spPr bwMode="auto">
            <a:xfrm>
              <a:off x="1594" y="1789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082" name="Group 39"/>
            <p:cNvGrpSpPr>
              <a:grpSpLocks/>
            </p:cNvGrpSpPr>
            <p:nvPr/>
          </p:nvGrpSpPr>
          <p:grpSpPr bwMode="auto">
            <a:xfrm>
              <a:off x="1437" y="1589"/>
              <a:ext cx="205" cy="250"/>
              <a:chOff x="2954" y="2425"/>
              <a:chExt cx="208" cy="250"/>
            </a:xfrm>
          </p:grpSpPr>
          <p:sp>
            <p:nvSpPr>
              <p:cNvPr id="129098" name="Rectangle 4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99" name="Text Box 41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grpSp>
          <p:nvGrpSpPr>
            <p:cNvPr id="129083" name="Group 42"/>
            <p:cNvGrpSpPr>
              <a:grpSpLocks/>
            </p:cNvGrpSpPr>
            <p:nvPr/>
          </p:nvGrpSpPr>
          <p:grpSpPr bwMode="auto">
            <a:xfrm>
              <a:off x="2611" y="1973"/>
              <a:ext cx="196" cy="250"/>
              <a:chOff x="2958" y="2425"/>
              <a:chExt cx="199" cy="250"/>
            </a:xfrm>
          </p:grpSpPr>
          <p:sp>
            <p:nvSpPr>
              <p:cNvPr id="129096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97" name="Text Box 44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grpSp>
          <p:nvGrpSpPr>
            <p:cNvPr id="129084" name="Group 45"/>
            <p:cNvGrpSpPr>
              <a:grpSpLocks/>
            </p:cNvGrpSpPr>
            <p:nvPr/>
          </p:nvGrpSpPr>
          <p:grpSpPr bwMode="auto">
            <a:xfrm>
              <a:off x="1922" y="1940"/>
              <a:ext cx="212" cy="288"/>
              <a:chOff x="2951" y="2395"/>
              <a:chExt cx="213" cy="288"/>
            </a:xfrm>
          </p:grpSpPr>
          <p:sp>
            <p:nvSpPr>
              <p:cNvPr id="129094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95" name="Text Box 47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x</a:t>
                </a:r>
              </a:p>
            </p:txBody>
          </p:sp>
        </p:grpSp>
        <p:grpSp>
          <p:nvGrpSpPr>
            <p:cNvPr id="129085" name="Group 48"/>
            <p:cNvGrpSpPr>
              <a:grpSpLocks/>
            </p:cNvGrpSpPr>
            <p:nvPr/>
          </p:nvGrpSpPr>
          <p:grpSpPr bwMode="auto">
            <a:xfrm>
              <a:off x="2588" y="1283"/>
              <a:ext cx="232" cy="250"/>
              <a:chOff x="2941" y="2425"/>
              <a:chExt cx="235" cy="250"/>
            </a:xfrm>
          </p:grpSpPr>
          <p:sp>
            <p:nvSpPr>
              <p:cNvPr id="129092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93" name="Text Box 50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grpSp>
          <p:nvGrpSpPr>
            <p:cNvPr id="129086" name="Group 51"/>
            <p:cNvGrpSpPr>
              <a:grpSpLocks/>
            </p:cNvGrpSpPr>
            <p:nvPr/>
          </p:nvGrpSpPr>
          <p:grpSpPr bwMode="auto">
            <a:xfrm>
              <a:off x="1921" y="1283"/>
              <a:ext cx="196" cy="250"/>
              <a:chOff x="2958" y="2425"/>
              <a:chExt cx="199" cy="250"/>
            </a:xfrm>
          </p:grpSpPr>
          <p:sp>
            <p:nvSpPr>
              <p:cNvPr id="129090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91" name="Text Box 53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29087" name="Group 54"/>
            <p:cNvGrpSpPr>
              <a:grpSpLocks/>
            </p:cNvGrpSpPr>
            <p:nvPr/>
          </p:nvGrpSpPr>
          <p:grpSpPr bwMode="auto">
            <a:xfrm>
              <a:off x="3175" y="1601"/>
              <a:ext cx="212" cy="288"/>
              <a:chOff x="2949" y="2395"/>
              <a:chExt cx="214" cy="288"/>
            </a:xfrm>
          </p:grpSpPr>
          <p:sp>
            <p:nvSpPr>
              <p:cNvPr id="129088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089" name="Text Box 56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z</a:t>
                </a:r>
              </a:p>
            </p:txBody>
          </p:sp>
        </p:grpSp>
      </p:grpSp>
      <p:sp>
        <p:nvSpPr>
          <p:cNvPr id="129029" name="Text Box 57"/>
          <p:cNvSpPr txBox="1">
            <a:spLocks noChangeArrowheads="1"/>
          </p:cNvSpPr>
          <p:nvPr/>
        </p:nvSpPr>
        <p:spPr bwMode="auto">
          <a:xfrm>
            <a:off x="577850" y="1220788"/>
            <a:ext cx="456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Gill Sans MT" charset="0"/>
              </a:rPr>
              <a:t>resulting shortest-path tree from u:</a:t>
            </a:r>
          </a:p>
        </p:txBody>
      </p:sp>
      <p:grpSp>
        <p:nvGrpSpPr>
          <p:cNvPr id="129030" name="Group 58"/>
          <p:cNvGrpSpPr>
            <a:grpSpLocks/>
          </p:cNvGrpSpPr>
          <p:nvPr/>
        </p:nvGrpSpPr>
        <p:grpSpPr bwMode="auto">
          <a:xfrm>
            <a:off x="2268538" y="4224338"/>
            <a:ext cx="2319337" cy="2276475"/>
            <a:chOff x="259" y="2768"/>
            <a:chExt cx="1461" cy="1434"/>
          </a:xfrm>
        </p:grpSpPr>
        <p:sp>
          <p:nvSpPr>
            <p:cNvPr id="129033" name="Line 59"/>
            <p:cNvSpPr>
              <a:spLocks noChangeShapeType="1"/>
            </p:cNvSpPr>
            <p:nvPr/>
          </p:nvSpPr>
          <p:spPr bwMode="auto">
            <a:xfrm>
              <a:off x="1152" y="2880"/>
              <a:ext cx="8" cy="1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9034" name="Line 60"/>
            <p:cNvSpPr>
              <a:spLocks noChangeShapeType="1"/>
            </p:cNvSpPr>
            <p:nvPr/>
          </p:nvSpPr>
          <p:spPr bwMode="auto">
            <a:xfrm>
              <a:off x="357" y="3058"/>
              <a:ext cx="1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9035" name="Text Box 61"/>
            <p:cNvSpPr txBox="1">
              <a:spLocks noChangeArrowheads="1"/>
            </p:cNvSpPr>
            <p:nvPr/>
          </p:nvSpPr>
          <p:spPr bwMode="auto">
            <a:xfrm>
              <a:off x="883" y="306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v</a:t>
              </a:r>
            </a:p>
          </p:txBody>
        </p:sp>
        <p:sp>
          <p:nvSpPr>
            <p:cNvPr id="129036" name="Text Box 62"/>
            <p:cNvSpPr txBox="1">
              <a:spLocks noChangeArrowheads="1"/>
            </p:cNvSpPr>
            <p:nvPr/>
          </p:nvSpPr>
          <p:spPr bwMode="auto">
            <a:xfrm>
              <a:off x="876" y="324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x</a:t>
              </a:r>
            </a:p>
          </p:txBody>
        </p:sp>
        <p:sp>
          <p:nvSpPr>
            <p:cNvPr id="129037" name="Text Box 63"/>
            <p:cNvSpPr txBox="1">
              <a:spLocks noChangeArrowheads="1"/>
            </p:cNvSpPr>
            <p:nvPr/>
          </p:nvSpPr>
          <p:spPr bwMode="auto">
            <a:xfrm>
              <a:off x="890" y="348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y</a:t>
              </a:r>
            </a:p>
          </p:txBody>
        </p:sp>
        <p:sp>
          <p:nvSpPr>
            <p:cNvPr id="129038" name="Text Box 64"/>
            <p:cNvSpPr txBox="1">
              <a:spLocks noChangeArrowheads="1"/>
            </p:cNvSpPr>
            <p:nvPr/>
          </p:nvSpPr>
          <p:spPr bwMode="auto">
            <a:xfrm>
              <a:off x="875" y="3717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w</a:t>
              </a:r>
            </a:p>
          </p:txBody>
        </p:sp>
        <p:sp>
          <p:nvSpPr>
            <p:cNvPr id="129039" name="Text Box 65"/>
            <p:cNvSpPr txBox="1">
              <a:spLocks noChangeArrowheads="1"/>
            </p:cNvSpPr>
            <p:nvPr/>
          </p:nvSpPr>
          <p:spPr bwMode="auto">
            <a:xfrm>
              <a:off x="884" y="394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z</a:t>
              </a:r>
            </a:p>
          </p:txBody>
        </p:sp>
        <p:sp>
          <p:nvSpPr>
            <p:cNvPr id="129040" name="Text Box 66"/>
            <p:cNvSpPr txBox="1">
              <a:spLocks noChangeArrowheads="1"/>
            </p:cNvSpPr>
            <p:nvPr/>
          </p:nvSpPr>
          <p:spPr bwMode="auto">
            <a:xfrm>
              <a:off x="1248" y="3044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(u,v)</a:t>
              </a:r>
            </a:p>
          </p:txBody>
        </p:sp>
        <p:sp>
          <p:nvSpPr>
            <p:cNvPr id="129041" name="Text Box 67"/>
            <p:cNvSpPr txBox="1">
              <a:spLocks noChangeArrowheads="1"/>
            </p:cNvSpPr>
            <p:nvPr/>
          </p:nvSpPr>
          <p:spPr bwMode="auto">
            <a:xfrm>
              <a:off x="1249" y="3246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(u,x)</a:t>
              </a:r>
            </a:p>
          </p:txBody>
        </p:sp>
        <p:sp>
          <p:nvSpPr>
            <p:cNvPr id="129042" name="Text Box 68"/>
            <p:cNvSpPr txBox="1">
              <a:spLocks noChangeArrowheads="1"/>
            </p:cNvSpPr>
            <p:nvPr/>
          </p:nvSpPr>
          <p:spPr bwMode="auto">
            <a:xfrm>
              <a:off x="1248" y="3497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(u,x)</a:t>
              </a:r>
            </a:p>
          </p:txBody>
        </p:sp>
        <p:sp>
          <p:nvSpPr>
            <p:cNvPr id="129043" name="Text Box 69"/>
            <p:cNvSpPr txBox="1">
              <a:spLocks noChangeArrowheads="1"/>
            </p:cNvSpPr>
            <p:nvPr/>
          </p:nvSpPr>
          <p:spPr bwMode="auto">
            <a:xfrm>
              <a:off x="1264" y="3715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(u,x)</a:t>
              </a:r>
            </a:p>
          </p:txBody>
        </p:sp>
        <p:sp>
          <p:nvSpPr>
            <p:cNvPr id="129044" name="Text Box 70"/>
            <p:cNvSpPr txBox="1">
              <a:spLocks noChangeArrowheads="1"/>
            </p:cNvSpPr>
            <p:nvPr/>
          </p:nvSpPr>
          <p:spPr bwMode="auto">
            <a:xfrm>
              <a:off x="1254" y="3949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(u,x)</a:t>
              </a:r>
            </a:p>
          </p:txBody>
        </p:sp>
        <p:sp>
          <p:nvSpPr>
            <p:cNvPr id="129045" name="Text Box 71"/>
            <p:cNvSpPr txBox="1">
              <a:spLocks noChangeArrowheads="1"/>
            </p:cNvSpPr>
            <p:nvPr/>
          </p:nvSpPr>
          <p:spPr bwMode="auto">
            <a:xfrm>
              <a:off x="259" y="2768"/>
              <a:ext cx="8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destination</a:t>
              </a:r>
            </a:p>
          </p:txBody>
        </p:sp>
        <p:sp>
          <p:nvSpPr>
            <p:cNvPr id="129046" name="Text Box 72"/>
            <p:cNvSpPr txBox="1">
              <a:spLocks noChangeArrowheads="1"/>
            </p:cNvSpPr>
            <p:nvPr/>
          </p:nvSpPr>
          <p:spPr bwMode="auto">
            <a:xfrm>
              <a:off x="1232" y="2791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link</a:t>
              </a:r>
            </a:p>
          </p:txBody>
        </p:sp>
      </p:grpSp>
      <p:sp>
        <p:nvSpPr>
          <p:cNvPr id="129031" name="Text Box 73"/>
          <p:cNvSpPr txBox="1">
            <a:spLocks noChangeArrowheads="1"/>
          </p:cNvSpPr>
          <p:nvPr/>
        </p:nvSpPr>
        <p:spPr bwMode="auto">
          <a:xfrm>
            <a:off x="525463" y="3743325"/>
            <a:ext cx="394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Gill Sans MT" charset="0"/>
              </a:rPr>
              <a:t>resulting forwarding table in u:</a:t>
            </a:r>
          </a:p>
        </p:txBody>
      </p:sp>
      <p:pic>
        <p:nvPicPr>
          <p:cNvPr id="129032" name="Picture 74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8604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7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20623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1" name="Picture 224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8366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2413"/>
            <a:ext cx="7772400" cy="685800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Dijkstra</a:t>
            </a:r>
            <a:r>
              <a:rPr lang="ja-JP" altLang="en-US" sz="4000">
                <a:latin typeface="Gill Sans MT" charset="0"/>
              </a:rPr>
              <a:t>’</a:t>
            </a:r>
            <a:r>
              <a:rPr lang="en-US" altLang="ja-JP" sz="4000">
                <a:latin typeface="Gill Sans MT" charset="0"/>
              </a:rPr>
              <a:t>s algorithm, discussion</a:t>
            </a:r>
            <a:endParaRPr lang="en-US">
              <a:latin typeface="Gill Sans MT" charset="0"/>
            </a:endParaRPr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8337" y="1190625"/>
            <a:ext cx="7953375" cy="2827338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algorithm complexity:</a:t>
            </a:r>
            <a:r>
              <a:rPr lang="en-US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n nodes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cs typeface="+mn-cs"/>
              </a:rPr>
              <a:t>each iteration: need to check all nodes, w, not in N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cs typeface="+mn-cs"/>
              </a:rPr>
              <a:t>n(n+1)/2 comparisons: O(n</a:t>
            </a:r>
            <a:r>
              <a:rPr lang="en-US" sz="2400" baseline="30000" dirty="0">
                <a:cs typeface="+mn-cs"/>
              </a:rPr>
              <a:t>2</a:t>
            </a:r>
            <a:r>
              <a:rPr lang="en-US" sz="2400" dirty="0">
                <a:cs typeface="+mn-cs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cs typeface="+mn-cs"/>
              </a:rPr>
              <a:t>more efficient implementations possible: O(</a:t>
            </a:r>
            <a:r>
              <a:rPr lang="en-US" sz="2400" dirty="0" err="1">
                <a:cs typeface="+mn-cs"/>
              </a:rPr>
              <a:t>nlogn</a:t>
            </a:r>
            <a:r>
              <a:rPr lang="en-US" sz="2400" dirty="0">
                <a:cs typeface="+mn-cs"/>
              </a:rPr>
              <a:t>)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oscillations possible: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cs typeface="+mn-cs"/>
              </a:rPr>
              <a:t>e.g.,  link cost equals amount of carried traffic (</a:t>
            </a:r>
            <a:r>
              <a:rPr lang="ko-KR" altLang="en-US" sz="2400" dirty="0">
                <a:cs typeface="+mn-cs"/>
              </a:rPr>
              <a:t>트래픽 양</a:t>
            </a:r>
            <a:r>
              <a:rPr lang="en-US" altLang="ko-KR" sz="2400" dirty="0">
                <a:cs typeface="+mn-cs"/>
              </a:rPr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ko-KR" altLang="en-US" sz="2400" dirty="0">
                <a:cs typeface="+mn-cs"/>
              </a:rPr>
              <a:t>따라서 링크 비용 결정을 잘 해야 한다</a:t>
            </a:r>
            <a:r>
              <a:rPr lang="en-US" altLang="ko-KR" sz="2400" dirty="0">
                <a:cs typeface="+mn-cs"/>
              </a:rPr>
              <a:t>.</a:t>
            </a:r>
            <a:endParaRPr lang="en-US" sz="2400" dirty="0">
              <a:cs typeface="+mn-cs"/>
            </a:endParaRPr>
          </a:p>
        </p:txBody>
      </p:sp>
      <p:sp>
        <p:nvSpPr>
          <p:cNvPr id="130054" name="Freeform 5"/>
          <p:cNvSpPr>
            <a:spLocks/>
          </p:cNvSpPr>
          <p:nvPr/>
        </p:nvSpPr>
        <p:spPr bwMode="auto">
          <a:xfrm>
            <a:off x="395288" y="4141788"/>
            <a:ext cx="1971675" cy="1355725"/>
          </a:xfrm>
          <a:custGeom>
            <a:avLst/>
            <a:gdLst>
              <a:gd name="T0" fmla="*/ 2147483647 w 1242"/>
              <a:gd name="T1" fmla="*/ 2147483647 h 854"/>
              <a:gd name="T2" fmla="*/ 2147483647 w 1242"/>
              <a:gd name="T3" fmla="*/ 2147483647 h 854"/>
              <a:gd name="T4" fmla="*/ 2147483647 w 1242"/>
              <a:gd name="T5" fmla="*/ 2147483647 h 854"/>
              <a:gd name="T6" fmla="*/ 2147483647 w 1242"/>
              <a:gd name="T7" fmla="*/ 2147483647 h 854"/>
              <a:gd name="T8" fmla="*/ 2147483647 w 1242"/>
              <a:gd name="T9" fmla="*/ 2147483647 h 854"/>
              <a:gd name="T10" fmla="*/ 2147483647 w 1242"/>
              <a:gd name="T11" fmla="*/ 2147483647 h 854"/>
              <a:gd name="T12" fmla="*/ 2147483647 w 1242"/>
              <a:gd name="T13" fmla="*/ 2147483647 h 854"/>
              <a:gd name="T14" fmla="*/ 2147483647 w 1242"/>
              <a:gd name="T15" fmla="*/ 2147483647 h 854"/>
              <a:gd name="T16" fmla="*/ 2147483647 w 1242"/>
              <a:gd name="T17" fmla="*/ 2147483647 h 854"/>
              <a:gd name="T18" fmla="*/ 2147483647 w 1242"/>
              <a:gd name="T19" fmla="*/ 2147483647 h 8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42"/>
              <a:gd name="T31" fmla="*/ 0 h 854"/>
              <a:gd name="T32" fmla="*/ 1242 w 1242"/>
              <a:gd name="T33" fmla="*/ 854 h 8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42" h="854">
                <a:moveTo>
                  <a:pt x="1" y="381"/>
                </a:moveTo>
                <a:cubicBezTo>
                  <a:pt x="0" y="296"/>
                  <a:pt x="88" y="222"/>
                  <a:pt x="169" y="162"/>
                </a:cubicBezTo>
                <a:cubicBezTo>
                  <a:pt x="250" y="102"/>
                  <a:pt x="378" y="40"/>
                  <a:pt x="487" y="18"/>
                </a:cubicBezTo>
                <a:cubicBezTo>
                  <a:pt x="616" y="6"/>
                  <a:pt x="685" y="0"/>
                  <a:pt x="823" y="30"/>
                </a:cubicBezTo>
                <a:cubicBezTo>
                  <a:pt x="961" y="60"/>
                  <a:pt x="1121" y="165"/>
                  <a:pt x="1183" y="261"/>
                </a:cubicBezTo>
                <a:cubicBezTo>
                  <a:pt x="1242" y="357"/>
                  <a:pt x="1219" y="523"/>
                  <a:pt x="1177" y="609"/>
                </a:cubicBezTo>
                <a:cubicBezTo>
                  <a:pt x="1135" y="695"/>
                  <a:pt x="1049" y="742"/>
                  <a:pt x="928" y="780"/>
                </a:cubicBezTo>
                <a:cubicBezTo>
                  <a:pt x="807" y="818"/>
                  <a:pt x="573" y="854"/>
                  <a:pt x="448" y="837"/>
                </a:cubicBezTo>
                <a:cubicBezTo>
                  <a:pt x="323" y="820"/>
                  <a:pt x="252" y="751"/>
                  <a:pt x="178" y="675"/>
                </a:cubicBezTo>
                <a:cubicBezTo>
                  <a:pt x="104" y="599"/>
                  <a:pt x="2" y="466"/>
                  <a:pt x="1" y="3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55" name="Freeform 6"/>
          <p:cNvSpPr>
            <a:spLocks/>
          </p:cNvSpPr>
          <p:nvPr/>
        </p:nvSpPr>
        <p:spPr bwMode="auto">
          <a:xfrm>
            <a:off x="796925" y="4479925"/>
            <a:ext cx="390525" cy="2095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0056" name="Group 7"/>
          <p:cNvGrpSpPr>
            <a:grpSpLocks/>
          </p:cNvGrpSpPr>
          <p:nvPr/>
        </p:nvGrpSpPr>
        <p:grpSpPr bwMode="auto">
          <a:xfrm>
            <a:off x="1103313" y="4162425"/>
            <a:ext cx="501650" cy="396875"/>
            <a:chOff x="1747" y="3190"/>
            <a:chExt cx="316" cy="250"/>
          </a:xfrm>
        </p:grpSpPr>
        <p:sp>
          <p:nvSpPr>
            <p:cNvPr id="130276" name="Oval 8"/>
            <p:cNvSpPr>
              <a:spLocks noChangeArrowheads="1"/>
            </p:cNvSpPr>
            <p:nvPr/>
          </p:nvSpPr>
          <p:spPr bwMode="auto">
            <a:xfrm>
              <a:off x="1750" y="330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77" name="Line 9"/>
            <p:cNvSpPr>
              <a:spLocks noChangeShapeType="1"/>
            </p:cNvSpPr>
            <p:nvPr/>
          </p:nvSpPr>
          <p:spPr bwMode="auto">
            <a:xfrm>
              <a:off x="1750" y="330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78" name="Line 10"/>
            <p:cNvSpPr>
              <a:spLocks noChangeShapeType="1"/>
            </p:cNvSpPr>
            <p:nvPr/>
          </p:nvSpPr>
          <p:spPr bwMode="auto">
            <a:xfrm>
              <a:off x="2063" y="330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79" name="Rectangle 11"/>
            <p:cNvSpPr>
              <a:spLocks noChangeArrowheads="1"/>
            </p:cNvSpPr>
            <p:nvPr/>
          </p:nvSpPr>
          <p:spPr bwMode="auto">
            <a:xfrm>
              <a:off x="1750" y="330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0280" name="Oval 12"/>
            <p:cNvSpPr>
              <a:spLocks noChangeArrowheads="1"/>
            </p:cNvSpPr>
            <p:nvPr/>
          </p:nvSpPr>
          <p:spPr bwMode="auto">
            <a:xfrm>
              <a:off x="1747" y="324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0281" name="Group 13"/>
            <p:cNvGrpSpPr>
              <a:grpSpLocks/>
            </p:cNvGrpSpPr>
            <p:nvPr/>
          </p:nvGrpSpPr>
          <p:grpSpPr bwMode="auto">
            <a:xfrm>
              <a:off x="1790" y="3190"/>
              <a:ext cx="223" cy="250"/>
              <a:chOff x="2945" y="2425"/>
              <a:chExt cx="226" cy="250"/>
            </a:xfrm>
          </p:grpSpPr>
          <p:sp>
            <p:nvSpPr>
              <p:cNvPr id="130282" name="Rectangle 1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83" name="Text Box 15"/>
              <p:cNvSpPr txBox="1">
                <a:spLocks noChangeArrowheads="1"/>
              </p:cNvSpPr>
              <p:nvPr/>
            </p:nvSpPr>
            <p:spPr bwMode="auto">
              <a:xfrm>
                <a:off x="2945" y="2425"/>
                <a:ext cx="2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A</a:t>
                </a:r>
                <a:endParaRPr lang="en-US"/>
              </a:p>
            </p:txBody>
          </p:sp>
        </p:grpSp>
      </p:grpSp>
      <p:grpSp>
        <p:nvGrpSpPr>
          <p:cNvPr id="130057" name="Group 16"/>
          <p:cNvGrpSpPr>
            <a:grpSpLocks/>
          </p:cNvGrpSpPr>
          <p:nvPr/>
        </p:nvGrpSpPr>
        <p:grpSpPr bwMode="auto">
          <a:xfrm>
            <a:off x="455613" y="4567238"/>
            <a:ext cx="501650" cy="396875"/>
            <a:chOff x="2221" y="3571"/>
            <a:chExt cx="316" cy="250"/>
          </a:xfrm>
        </p:grpSpPr>
        <p:sp>
          <p:nvSpPr>
            <p:cNvPr id="130268" name="Oval 17"/>
            <p:cNvSpPr>
              <a:spLocks noChangeArrowheads="1"/>
            </p:cNvSpPr>
            <p:nvPr/>
          </p:nvSpPr>
          <p:spPr bwMode="auto">
            <a:xfrm>
              <a:off x="2224" y="369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69" name="Line 18"/>
            <p:cNvSpPr>
              <a:spLocks noChangeShapeType="1"/>
            </p:cNvSpPr>
            <p:nvPr/>
          </p:nvSpPr>
          <p:spPr bwMode="auto">
            <a:xfrm>
              <a:off x="2224" y="368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70" name="Line 19"/>
            <p:cNvSpPr>
              <a:spLocks noChangeShapeType="1"/>
            </p:cNvSpPr>
            <p:nvPr/>
          </p:nvSpPr>
          <p:spPr bwMode="auto">
            <a:xfrm>
              <a:off x="2537" y="368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71" name="Rectangle 20"/>
            <p:cNvSpPr>
              <a:spLocks noChangeArrowheads="1"/>
            </p:cNvSpPr>
            <p:nvPr/>
          </p:nvSpPr>
          <p:spPr bwMode="auto">
            <a:xfrm>
              <a:off x="2224" y="368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0272" name="Oval 21"/>
            <p:cNvSpPr>
              <a:spLocks noChangeArrowheads="1"/>
            </p:cNvSpPr>
            <p:nvPr/>
          </p:nvSpPr>
          <p:spPr bwMode="auto">
            <a:xfrm>
              <a:off x="2221" y="362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0273" name="Group 22"/>
            <p:cNvGrpSpPr>
              <a:grpSpLocks/>
            </p:cNvGrpSpPr>
            <p:nvPr/>
          </p:nvGrpSpPr>
          <p:grpSpPr bwMode="auto">
            <a:xfrm>
              <a:off x="2275" y="3571"/>
              <a:ext cx="232" cy="250"/>
              <a:chOff x="2941" y="2425"/>
              <a:chExt cx="235" cy="250"/>
            </a:xfrm>
          </p:grpSpPr>
          <p:sp>
            <p:nvSpPr>
              <p:cNvPr id="130274" name="Rectangle 2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75" name="Text Box 24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D</a:t>
                </a:r>
                <a:endParaRPr lang="en-US"/>
              </a:p>
            </p:txBody>
          </p:sp>
        </p:grpSp>
      </p:grpSp>
      <p:grpSp>
        <p:nvGrpSpPr>
          <p:cNvPr id="130058" name="Group 25"/>
          <p:cNvGrpSpPr>
            <a:grpSpLocks/>
          </p:cNvGrpSpPr>
          <p:nvPr/>
        </p:nvGrpSpPr>
        <p:grpSpPr bwMode="auto">
          <a:xfrm>
            <a:off x="1090613" y="5029200"/>
            <a:ext cx="500062" cy="396875"/>
            <a:chOff x="2903" y="2884"/>
            <a:chExt cx="315" cy="250"/>
          </a:xfrm>
        </p:grpSpPr>
        <p:grpSp>
          <p:nvGrpSpPr>
            <p:cNvPr id="130259" name="Group 26"/>
            <p:cNvGrpSpPr>
              <a:grpSpLocks/>
            </p:cNvGrpSpPr>
            <p:nvPr/>
          </p:nvGrpSpPr>
          <p:grpSpPr bwMode="auto">
            <a:xfrm>
              <a:off x="2903" y="2938"/>
              <a:ext cx="315" cy="144"/>
              <a:chOff x="2903" y="2938"/>
              <a:chExt cx="315" cy="144"/>
            </a:xfrm>
          </p:grpSpPr>
          <p:sp>
            <p:nvSpPr>
              <p:cNvPr id="130263" name="Oval 27"/>
              <p:cNvSpPr>
                <a:spLocks noChangeArrowheads="1"/>
              </p:cNvSpPr>
              <p:nvPr/>
            </p:nvSpPr>
            <p:spPr bwMode="auto">
              <a:xfrm>
                <a:off x="2903" y="3001"/>
                <a:ext cx="312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64" name="Line 28"/>
              <p:cNvSpPr>
                <a:spLocks noChangeShapeType="1"/>
              </p:cNvSpPr>
              <p:nvPr/>
            </p:nvSpPr>
            <p:spPr bwMode="auto">
              <a:xfrm>
                <a:off x="2903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65" name="Line 29"/>
              <p:cNvSpPr>
                <a:spLocks noChangeShapeType="1"/>
              </p:cNvSpPr>
              <p:nvPr/>
            </p:nvSpPr>
            <p:spPr bwMode="auto">
              <a:xfrm>
                <a:off x="3215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66" name="Rectangle 30"/>
              <p:cNvSpPr>
                <a:spLocks noChangeArrowheads="1"/>
              </p:cNvSpPr>
              <p:nvPr/>
            </p:nvSpPr>
            <p:spPr bwMode="auto">
              <a:xfrm>
                <a:off x="2903" y="2994"/>
                <a:ext cx="309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267" name="Oval 31"/>
              <p:cNvSpPr>
                <a:spLocks noChangeArrowheads="1"/>
              </p:cNvSpPr>
              <p:nvPr/>
            </p:nvSpPr>
            <p:spPr bwMode="auto">
              <a:xfrm>
                <a:off x="2906" y="2938"/>
                <a:ext cx="312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0260" name="Group 32"/>
            <p:cNvGrpSpPr>
              <a:grpSpLocks/>
            </p:cNvGrpSpPr>
            <p:nvPr/>
          </p:nvGrpSpPr>
          <p:grpSpPr bwMode="auto">
            <a:xfrm>
              <a:off x="2949" y="2884"/>
              <a:ext cx="232" cy="250"/>
              <a:chOff x="2940" y="2425"/>
              <a:chExt cx="235" cy="250"/>
            </a:xfrm>
          </p:grpSpPr>
          <p:sp>
            <p:nvSpPr>
              <p:cNvPr id="130261" name="Rectangle 3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62" name="Text Box 34"/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C</a:t>
                </a:r>
                <a:endParaRPr lang="en-US"/>
              </a:p>
            </p:txBody>
          </p:sp>
        </p:grpSp>
      </p:grpSp>
      <p:grpSp>
        <p:nvGrpSpPr>
          <p:cNvPr id="130059" name="Group 35"/>
          <p:cNvGrpSpPr>
            <a:grpSpLocks/>
          </p:cNvGrpSpPr>
          <p:nvPr/>
        </p:nvGrpSpPr>
        <p:grpSpPr bwMode="auto">
          <a:xfrm>
            <a:off x="1744663" y="4581525"/>
            <a:ext cx="501650" cy="396875"/>
            <a:chOff x="2217" y="2884"/>
            <a:chExt cx="316" cy="250"/>
          </a:xfrm>
        </p:grpSpPr>
        <p:sp>
          <p:nvSpPr>
            <p:cNvPr id="130251" name="Oval 36"/>
            <p:cNvSpPr>
              <a:spLocks noChangeArrowheads="1"/>
            </p:cNvSpPr>
            <p:nvPr/>
          </p:nvSpPr>
          <p:spPr bwMode="auto">
            <a:xfrm>
              <a:off x="2220" y="30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52" name="Line 37"/>
            <p:cNvSpPr>
              <a:spLocks noChangeShapeType="1"/>
            </p:cNvSpPr>
            <p:nvPr/>
          </p:nvSpPr>
          <p:spPr bwMode="auto">
            <a:xfrm>
              <a:off x="2220" y="29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53" name="Line 38"/>
            <p:cNvSpPr>
              <a:spLocks noChangeShapeType="1"/>
            </p:cNvSpPr>
            <p:nvPr/>
          </p:nvSpPr>
          <p:spPr bwMode="auto">
            <a:xfrm>
              <a:off x="2533" y="29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54" name="Rectangle 39"/>
            <p:cNvSpPr>
              <a:spLocks noChangeArrowheads="1"/>
            </p:cNvSpPr>
            <p:nvPr/>
          </p:nvSpPr>
          <p:spPr bwMode="auto">
            <a:xfrm>
              <a:off x="2220" y="29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0255" name="Oval 40"/>
            <p:cNvSpPr>
              <a:spLocks noChangeArrowheads="1"/>
            </p:cNvSpPr>
            <p:nvPr/>
          </p:nvSpPr>
          <p:spPr bwMode="auto">
            <a:xfrm>
              <a:off x="2217" y="29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0256" name="Group 41"/>
            <p:cNvGrpSpPr>
              <a:grpSpLocks/>
            </p:cNvGrpSpPr>
            <p:nvPr/>
          </p:nvGrpSpPr>
          <p:grpSpPr bwMode="auto">
            <a:xfrm>
              <a:off x="2270" y="2884"/>
              <a:ext cx="223" cy="250"/>
              <a:chOff x="2945" y="2425"/>
              <a:chExt cx="226" cy="250"/>
            </a:xfrm>
          </p:grpSpPr>
          <p:sp>
            <p:nvSpPr>
              <p:cNvPr id="130257" name="Rectangle 4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58" name="Text Box 43"/>
              <p:cNvSpPr txBox="1">
                <a:spLocks noChangeArrowheads="1"/>
              </p:cNvSpPr>
              <p:nvPr/>
            </p:nvSpPr>
            <p:spPr bwMode="auto">
              <a:xfrm>
                <a:off x="2945" y="2425"/>
                <a:ext cx="2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B</a:t>
                </a:r>
                <a:endParaRPr lang="en-US"/>
              </a:p>
            </p:txBody>
          </p:sp>
        </p:grpSp>
      </p:grpSp>
      <p:sp>
        <p:nvSpPr>
          <p:cNvPr id="130060" name="Text Box 44"/>
          <p:cNvSpPr txBox="1">
            <a:spLocks noChangeArrowheads="1"/>
          </p:cNvSpPr>
          <p:nvPr/>
        </p:nvSpPr>
        <p:spPr bwMode="auto">
          <a:xfrm>
            <a:off x="798513" y="43338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1</a:t>
            </a:r>
          </a:p>
        </p:txBody>
      </p:sp>
      <p:sp>
        <p:nvSpPr>
          <p:cNvPr id="130061" name="Freeform 45"/>
          <p:cNvSpPr>
            <a:spLocks/>
          </p:cNvSpPr>
          <p:nvPr/>
        </p:nvSpPr>
        <p:spPr bwMode="auto">
          <a:xfrm flipH="1">
            <a:off x="1482725" y="4479925"/>
            <a:ext cx="338138" cy="204788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2" name="Freeform 46"/>
          <p:cNvSpPr>
            <a:spLocks/>
          </p:cNvSpPr>
          <p:nvPr/>
        </p:nvSpPr>
        <p:spPr bwMode="auto">
          <a:xfrm flipH="1" flipV="1">
            <a:off x="1497013" y="4894263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3" name="Freeform 47"/>
          <p:cNvSpPr>
            <a:spLocks/>
          </p:cNvSpPr>
          <p:nvPr/>
        </p:nvSpPr>
        <p:spPr bwMode="auto">
          <a:xfrm flipV="1">
            <a:off x="858838" y="4884738"/>
            <a:ext cx="323850" cy="2476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4" name="Text Box 48"/>
          <p:cNvSpPr txBox="1">
            <a:spLocks noChangeArrowheads="1"/>
          </p:cNvSpPr>
          <p:nvPr/>
        </p:nvSpPr>
        <p:spPr bwMode="auto">
          <a:xfrm>
            <a:off x="1627188" y="4343400"/>
            <a:ext cx="4841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1+e</a:t>
            </a:r>
          </a:p>
        </p:txBody>
      </p:sp>
      <p:sp>
        <p:nvSpPr>
          <p:cNvPr id="130065" name="Text Box 49"/>
          <p:cNvSpPr txBox="1">
            <a:spLocks noChangeArrowheads="1"/>
          </p:cNvSpPr>
          <p:nvPr/>
        </p:nvSpPr>
        <p:spPr bwMode="auto">
          <a:xfrm>
            <a:off x="1633538" y="493395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e</a:t>
            </a:r>
          </a:p>
        </p:txBody>
      </p:sp>
      <p:sp>
        <p:nvSpPr>
          <p:cNvPr id="130066" name="Text Box 50"/>
          <p:cNvSpPr txBox="1">
            <a:spLocks noChangeArrowheads="1"/>
          </p:cNvSpPr>
          <p:nvPr/>
        </p:nvSpPr>
        <p:spPr bwMode="auto">
          <a:xfrm>
            <a:off x="762000" y="495776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0</a:t>
            </a:r>
          </a:p>
        </p:txBody>
      </p:sp>
      <p:sp>
        <p:nvSpPr>
          <p:cNvPr id="130067" name="Line 51"/>
          <p:cNvSpPr>
            <a:spLocks noChangeShapeType="1"/>
          </p:cNvSpPr>
          <p:nvPr/>
        </p:nvSpPr>
        <p:spPr bwMode="auto">
          <a:xfrm flipV="1">
            <a:off x="1330325" y="5351463"/>
            <a:ext cx="0" cy="4000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8" name="Text Box 52"/>
          <p:cNvSpPr txBox="1">
            <a:spLocks noChangeArrowheads="1"/>
          </p:cNvSpPr>
          <p:nvPr/>
        </p:nvSpPr>
        <p:spPr bwMode="auto">
          <a:xfrm>
            <a:off x="1085850" y="555942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FF0000"/>
                </a:solidFill>
              </a:rPr>
              <a:t>e</a:t>
            </a:r>
            <a:endParaRPr lang="en-US"/>
          </a:p>
        </p:txBody>
      </p:sp>
      <p:sp>
        <p:nvSpPr>
          <p:cNvPr id="130069" name="Line 53"/>
          <p:cNvSpPr>
            <a:spLocks noChangeShapeType="1"/>
          </p:cNvSpPr>
          <p:nvPr/>
        </p:nvSpPr>
        <p:spPr bwMode="auto">
          <a:xfrm flipH="1" flipV="1">
            <a:off x="511175" y="4884738"/>
            <a:ext cx="4763" cy="338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70" name="Text Box 54"/>
          <p:cNvSpPr txBox="1">
            <a:spLocks noChangeArrowheads="1"/>
          </p:cNvSpPr>
          <p:nvPr/>
        </p:nvSpPr>
        <p:spPr bwMode="auto">
          <a:xfrm>
            <a:off x="338138" y="51736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130071" name="Line 55"/>
          <p:cNvSpPr>
            <a:spLocks noChangeShapeType="1"/>
          </p:cNvSpPr>
          <p:nvPr/>
        </p:nvSpPr>
        <p:spPr bwMode="auto">
          <a:xfrm flipV="1">
            <a:off x="2030413" y="4918075"/>
            <a:ext cx="0" cy="4286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72" name="Text Box 56"/>
          <p:cNvSpPr txBox="1">
            <a:spLocks noChangeArrowheads="1"/>
          </p:cNvSpPr>
          <p:nvPr/>
        </p:nvSpPr>
        <p:spPr bwMode="auto">
          <a:xfrm>
            <a:off x="1871663" y="52784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FF0000"/>
                </a:solidFill>
              </a:rPr>
              <a:t>1</a:t>
            </a:r>
            <a:endParaRPr lang="en-US"/>
          </a:p>
        </p:txBody>
      </p:sp>
      <p:sp>
        <p:nvSpPr>
          <p:cNvPr id="130073" name="Freeform 57"/>
          <p:cNvSpPr>
            <a:spLocks/>
          </p:cNvSpPr>
          <p:nvPr/>
        </p:nvSpPr>
        <p:spPr bwMode="auto">
          <a:xfrm flipH="1" flipV="1">
            <a:off x="1401763" y="4851400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74" name="Freeform 58"/>
          <p:cNvSpPr>
            <a:spLocks/>
          </p:cNvSpPr>
          <p:nvPr/>
        </p:nvSpPr>
        <p:spPr bwMode="auto">
          <a:xfrm flipH="1">
            <a:off x="949325" y="4860925"/>
            <a:ext cx="304800" cy="2190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75" name="Text Box 59"/>
          <p:cNvSpPr txBox="1">
            <a:spLocks noChangeArrowheads="1"/>
          </p:cNvSpPr>
          <p:nvPr/>
        </p:nvSpPr>
        <p:spPr bwMode="auto">
          <a:xfrm>
            <a:off x="1047750" y="473868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0</a:t>
            </a:r>
          </a:p>
        </p:txBody>
      </p:sp>
      <p:sp>
        <p:nvSpPr>
          <p:cNvPr id="130076" name="Text Box 60"/>
          <p:cNvSpPr txBox="1">
            <a:spLocks noChangeArrowheads="1"/>
          </p:cNvSpPr>
          <p:nvPr/>
        </p:nvSpPr>
        <p:spPr bwMode="auto">
          <a:xfrm>
            <a:off x="1390650" y="473075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/>
              <a:t>0</a:t>
            </a:r>
          </a:p>
        </p:txBody>
      </p:sp>
      <p:sp>
        <p:nvSpPr>
          <p:cNvPr id="130077" name="Text Box 211"/>
          <p:cNvSpPr txBox="1">
            <a:spLocks noChangeArrowheads="1"/>
          </p:cNvSpPr>
          <p:nvPr/>
        </p:nvSpPr>
        <p:spPr bwMode="auto">
          <a:xfrm>
            <a:off x="908050" y="5824538"/>
            <a:ext cx="949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000099"/>
                </a:solidFill>
              </a:rPr>
              <a:t>initially</a:t>
            </a:r>
            <a:endParaRPr lang="en-US" dirty="0">
              <a:solidFill>
                <a:srgbClr val="000099"/>
              </a:solidFill>
            </a:endParaRPr>
          </a:p>
        </p:txBody>
      </p:sp>
      <p:grpSp>
        <p:nvGrpSpPr>
          <p:cNvPr id="11" name="Group 298"/>
          <p:cNvGrpSpPr>
            <a:grpSpLocks/>
          </p:cNvGrpSpPr>
          <p:nvPr/>
        </p:nvGrpSpPr>
        <p:grpSpPr bwMode="auto">
          <a:xfrm>
            <a:off x="2544763" y="4189413"/>
            <a:ext cx="2195512" cy="2293937"/>
            <a:chOff x="1729" y="2639"/>
            <a:chExt cx="1383" cy="1445"/>
          </a:xfrm>
        </p:grpSpPr>
        <p:sp>
          <p:nvSpPr>
            <p:cNvPr id="130203" name="Freeform 61"/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04" name="Freeform 62"/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0205" name="Group 63"/>
            <p:cNvGrpSpPr>
              <a:grpSpLocks/>
            </p:cNvGrpSpPr>
            <p:nvPr/>
          </p:nvGrpSpPr>
          <p:grpSpPr bwMode="auto">
            <a:xfrm>
              <a:off x="2203" y="2652"/>
              <a:ext cx="316" cy="250"/>
              <a:chOff x="1747" y="3190"/>
              <a:chExt cx="316" cy="250"/>
            </a:xfrm>
          </p:grpSpPr>
          <p:sp>
            <p:nvSpPr>
              <p:cNvPr id="130243" name="Oval 64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44" name="Line 65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45" name="Line 66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46" name="Rectangle 67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247" name="Oval 68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248" name="Group 69"/>
              <p:cNvGrpSpPr>
                <a:grpSpLocks/>
              </p:cNvGrpSpPr>
              <p:nvPr/>
            </p:nvGrpSpPr>
            <p:grpSpPr bwMode="auto">
              <a:xfrm>
                <a:off x="1790" y="3190"/>
                <a:ext cx="223" cy="250"/>
                <a:chOff x="2945" y="2425"/>
                <a:chExt cx="226" cy="250"/>
              </a:xfrm>
            </p:grpSpPr>
            <p:sp>
              <p:nvSpPr>
                <p:cNvPr id="130249" name="Rectangle 70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250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A</a:t>
                  </a:r>
                  <a:endParaRPr lang="en-US"/>
                </a:p>
              </p:txBody>
            </p:sp>
          </p:grpSp>
        </p:grpSp>
        <p:grpSp>
          <p:nvGrpSpPr>
            <p:cNvPr id="130206" name="Group 72"/>
            <p:cNvGrpSpPr>
              <a:grpSpLocks/>
            </p:cNvGrpSpPr>
            <p:nvPr/>
          </p:nvGrpSpPr>
          <p:grpSpPr bwMode="auto">
            <a:xfrm>
              <a:off x="1795" y="2907"/>
              <a:ext cx="316" cy="250"/>
              <a:chOff x="2221" y="3571"/>
              <a:chExt cx="316" cy="250"/>
            </a:xfrm>
          </p:grpSpPr>
          <p:sp>
            <p:nvSpPr>
              <p:cNvPr id="130235" name="Oval 73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36" name="Line 74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37" name="Line 75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38" name="Rectangle 76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239" name="Oval 77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240" name="Group 78"/>
              <p:cNvGrpSpPr>
                <a:grpSpLocks/>
              </p:cNvGrpSpPr>
              <p:nvPr/>
            </p:nvGrpSpPr>
            <p:grpSpPr bwMode="auto">
              <a:xfrm>
                <a:off x="2275" y="3571"/>
                <a:ext cx="232" cy="250"/>
                <a:chOff x="2941" y="2425"/>
                <a:chExt cx="235" cy="250"/>
              </a:xfrm>
            </p:grpSpPr>
            <p:sp>
              <p:nvSpPr>
                <p:cNvPr id="130241" name="Rectangle 7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242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941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D</a:t>
                  </a:r>
                  <a:endParaRPr lang="en-US"/>
                </a:p>
              </p:txBody>
            </p:sp>
          </p:grpSp>
        </p:grpSp>
        <p:grpSp>
          <p:nvGrpSpPr>
            <p:cNvPr id="130207" name="Group 81"/>
            <p:cNvGrpSpPr>
              <a:grpSpLocks/>
            </p:cNvGrpSpPr>
            <p:nvPr/>
          </p:nvGrpSpPr>
          <p:grpSpPr bwMode="auto">
            <a:xfrm>
              <a:off x="2195" y="3198"/>
              <a:ext cx="315" cy="250"/>
              <a:chOff x="2903" y="2884"/>
              <a:chExt cx="315" cy="250"/>
            </a:xfrm>
          </p:grpSpPr>
          <p:grpSp>
            <p:nvGrpSpPr>
              <p:cNvPr id="130226" name="Group 82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130230" name="Oval 83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231" name="Line 84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232" name="Line 85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233" name="Rectangle 86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0234" name="Oval 87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0227" name="Group 88"/>
              <p:cNvGrpSpPr>
                <a:grpSpLocks/>
              </p:cNvGrpSpPr>
              <p:nvPr/>
            </p:nvGrpSpPr>
            <p:grpSpPr bwMode="auto">
              <a:xfrm>
                <a:off x="2949" y="2884"/>
                <a:ext cx="232" cy="250"/>
                <a:chOff x="2940" y="2425"/>
                <a:chExt cx="235" cy="250"/>
              </a:xfrm>
            </p:grpSpPr>
            <p:sp>
              <p:nvSpPr>
                <p:cNvPr id="130228" name="Rectangle 8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229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2940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C</a:t>
                  </a:r>
                  <a:endParaRPr lang="en-US"/>
                </a:p>
              </p:txBody>
            </p:sp>
          </p:grpSp>
        </p:grpSp>
        <p:grpSp>
          <p:nvGrpSpPr>
            <p:cNvPr id="130208" name="Group 91"/>
            <p:cNvGrpSpPr>
              <a:grpSpLocks/>
            </p:cNvGrpSpPr>
            <p:nvPr/>
          </p:nvGrpSpPr>
          <p:grpSpPr bwMode="auto">
            <a:xfrm>
              <a:off x="2607" y="2916"/>
              <a:ext cx="316" cy="250"/>
              <a:chOff x="2217" y="2884"/>
              <a:chExt cx="316" cy="250"/>
            </a:xfrm>
          </p:grpSpPr>
          <p:sp>
            <p:nvSpPr>
              <p:cNvPr id="130218" name="Oval 92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19" name="Line 93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20" name="Line 94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221" name="Rectangle 95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222" name="Oval 96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223" name="Group 97"/>
              <p:cNvGrpSpPr>
                <a:grpSpLocks/>
              </p:cNvGrpSpPr>
              <p:nvPr/>
            </p:nvGrpSpPr>
            <p:grpSpPr bwMode="auto">
              <a:xfrm>
                <a:off x="2270" y="2884"/>
                <a:ext cx="223" cy="250"/>
                <a:chOff x="2945" y="2425"/>
                <a:chExt cx="226" cy="250"/>
              </a:xfrm>
            </p:grpSpPr>
            <p:sp>
              <p:nvSpPr>
                <p:cNvPr id="130224" name="Rectangle 9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225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B</a:t>
                  </a:r>
                  <a:endParaRPr lang="en-US"/>
                </a:p>
              </p:txBody>
            </p:sp>
          </p:grpSp>
        </p:grpSp>
        <p:sp>
          <p:nvSpPr>
            <p:cNvPr id="130209" name="Freeform 101"/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10" name="Freeform 102"/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11" name="Freeform 103"/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12" name="Freeform 107"/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13" name="Freeform 108"/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14" name="Text Box 212"/>
            <p:cNvSpPr txBox="1">
              <a:spLocks noChangeArrowheads="1"/>
            </p:cNvSpPr>
            <p:nvPr/>
          </p:nvSpPr>
          <p:spPr bwMode="auto">
            <a:xfrm>
              <a:off x="1729" y="3612"/>
              <a:ext cx="1383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Gill Sans MT" charset="0"/>
                </a:rPr>
                <a:t>given these costs,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Gill Sans MT" charset="0"/>
                </a:rPr>
                <a:t>find new routing….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Gill Sans MT" charset="0"/>
                </a:rPr>
                <a:t>resulting in new costs</a:t>
              </a:r>
            </a:p>
          </p:txBody>
        </p:sp>
        <p:sp>
          <p:nvSpPr>
            <p:cNvPr id="130215" name="Line 215"/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16" name="Line 216"/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217" name="Line 217"/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0079" name="Freeform 288"/>
          <p:cNvSpPr>
            <a:spLocks/>
          </p:cNvSpPr>
          <p:nvPr/>
        </p:nvSpPr>
        <p:spPr bwMode="auto">
          <a:xfrm>
            <a:off x="1358900" y="4338638"/>
            <a:ext cx="609600" cy="828675"/>
          </a:xfrm>
          <a:custGeom>
            <a:avLst/>
            <a:gdLst>
              <a:gd name="T0" fmla="*/ 0 w 384"/>
              <a:gd name="T1" fmla="*/ 2147483647 h 522"/>
              <a:gd name="T2" fmla="*/ 2147483647 w 384"/>
              <a:gd name="T3" fmla="*/ 2147483647 h 522"/>
              <a:gd name="T4" fmla="*/ 2147483647 w 384"/>
              <a:gd name="T5" fmla="*/ 0 h 522"/>
              <a:gd name="T6" fmla="*/ 0 60000 65536"/>
              <a:gd name="T7" fmla="*/ 0 60000 65536"/>
              <a:gd name="T8" fmla="*/ 0 60000 65536"/>
              <a:gd name="T9" fmla="*/ 0 w 384"/>
              <a:gd name="T10" fmla="*/ 0 h 522"/>
              <a:gd name="T11" fmla="*/ 384 w 384"/>
              <a:gd name="T12" fmla="*/ 522 h 5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522">
                <a:moveTo>
                  <a:pt x="0" y="522"/>
                </a:moveTo>
                <a:lnTo>
                  <a:pt x="384" y="249"/>
                </a:lnTo>
                <a:lnTo>
                  <a:pt x="12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080" name="Line 289"/>
          <p:cNvSpPr>
            <a:spLocks noChangeShapeType="1"/>
          </p:cNvSpPr>
          <p:nvPr/>
        </p:nvSpPr>
        <p:spPr bwMode="auto">
          <a:xfrm flipV="1">
            <a:off x="720725" y="4419600"/>
            <a:ext cx="447675" cy="2428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1186" name="Freeform 290"/>
          <p:cNvSpPr>
            <a:spLocks/>
          </p:cNvSpPr>
          <p:nvPr/>
        </p:nvSpPr>
        <p:spPr bwMode="auto">
          <a:xfrm>
            <a:off x="2943225" y="4391025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1" name="Group 291"/>
          <p:cNvGrpSpPr>
            <a:grpSpLocks/>
          </p:cNvGrpSpPr>
          <p:nvPr/>
        </p:nvGrpSpPr>
        <p:grpSpPr bwMode="auto">
          <a:xfrm>
            <a:off x="2768600" y="4376738"/>
            <a:ext cx="1430338" cy="966787"/>
            <a:chOff x="1870" y="2772"/>
            <a:chExt cx="901" cy="609"/>
          </a:xfrm>
        </p:grpSpPr>
        <p:sp>
          <p:nvSpPr>
            <p:cNvPr id="130197" name="Text Box 292"/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2+e</a:t>
              </a:r>
            </a:p>
          </p:txBody>
        </p:sp>
        <p:sp>
          <p:nvSpPr>
            <p:cNvPr id="130198" name="Text Box 293"/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30199" name="Text Box 294"/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30200" name="Text Box 295"/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30201" name="Text Box 296"/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1+e</a:t>
              </a:r>
            </a:p>
          </p:txBody>
        </p:sp>
        <p:sp>
          <p:nvSpPr>
            <p:cNvPr id="130202" name="Text Box 297"/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</a:t>
              </a:r>
            </a:p>
          </p:txBody>
        </p:sp>
      </p:grpSp>
      <p:grpSp>
        <p:nvGrpSpPr>
          <p:cNvPr id="22" name="Group 299"/>
          <p:cNvGrpSpPr>
            <a:grpSpLocks/>
          </p:cNvGrpSpPr>
          <p:nvPr/>
        </p:nvGrpSpPr>
        <p:grpSpPr bwMode="auto">
          <a:xfrm>
            <a:off x="4814888" y="4197350"/>
            <a:ext cx="2195512" cy="2293938"/>
            <a:chOff x="1729" y="2639"/>
            <a:chExt cx="1383" cy="1445"/>
          </a:xfrm>
        </p:grpSpPr>
        <p:sp>
          <p:nvSpPr>
            <p:cNvPr id="130149" name="Freeform 300"/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50" name="Freeform 301"/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0151" name="Group 302"/>
            <p:cNvGrpSpPr>
              <a:grpSpLocks/>
            </p:cNvGrpSpPr>
            <p:nvPr/>
          </p:nvGrpSpPr>
          <p:grpSpPr bwMode="auto">
            <a:xfrm>
              <a:off x="2203" y="2652"/>
              <a:ext cx="316" cy="250"/>
              <a:chOff x="1747" y="3190"/>
              <a:chExt cx="316" cy="250"/>
            </a:xfrm>
          </p:grpSpPr>
          <p:sp>
            <p:nvSpPr>
              <p:cNvPr id="130189" name="Oval 303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90" name="Line 304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91" name="Line 305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92" name="Rectangle 306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193" name="Oval 307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194" name="Group 308"/>
              <p:cNvGrpSpPr>
                <a:grpSpLocks/>
              </p:cNvGrpSpPr>
              <p:nvPr/>
            </p:nvGrpSpPr>
            <p:grpSpPr bwMode="auto">
              <a:xfrm>
                <a:off x="1790" y="3190"/>
                <a:ext cx="223" cy="250"/>
                <a:chOff x="2945" y="2425"/>
                <a:chExt cx="226" cy="250"/>
              </a:xfrm>
            </p:grpSpPr>
            <p:sp>
              <p:nvSpPr>
                <p:cNvPr id="130195" name="Rectangle 30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96" name="Text Box 310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A</a:t>
                  </a:r>
                  <a:endParaRPr lang="en-US"/>
                </a:p>
              </p:txBody>
            </p:sp>
          </p:grpSp>
        </p:grpSp>
        <p:grpSp>
          <p:nvGrpSpPr>
            <p:cNvPr id="130152" name="Group 311"/>
            <p:cNvGrpSpPr>
              <a:grpSpLocks/>
            </p:cNvGrpSpPr>
            <p:nvPr/>
          </p:nvGrpSpPr>
          <p:grpSpPr bwMode="auto">
            <a:xfrm>
              <a:off x="1795" y="2907"/>
              <a:ext cx="316" cy="250"/>
              <a:chOff x="2221" y="3571"/>
              <a:chExt cx="316" cy="250"/>
            </a:xfrm>
          </p:grpSpPr>
          <p:sp>
            <p:nvSpPr>
              <p:cNvPr id="130181" name="Oval 312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82" name="Line 313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83" name="Line 314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84" name="Rectangle 315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185" name="Oval 316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186" name="Group 317"/>
              <p:cNvGrpSpPr>
                <a:grpSpLocks/>
              </p:cNvGrpSpPr>
              <p:nvPr/>
            </p:nvGrpSpPr>
            <p:grpSpPr bwMode="auto">
              <a:xfrm>
                <a:off x="2275" y="3571"/>
                <a:ext cx="232" cy="250"/>
                <a:chOff x="2941" y="2425"/>
                <a:chExt cx="235" cy="250"/>
              </a:xfrm>
            </p:grpSpPr>
            <p:sp>
              <p:nvSpPr>
                <p:cNvPr id="130187" name="Rectangle 31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88" name="Text Box 319"/>
                <p:cNvSpPr txBox="1">
                  <a:spLocks noChangeArrowheads="1"/>
                </p:cNvSpPr>
                <p:nvPr/>
              </p:nvSpPr>
              <p:spPr bwMode="auto">
                <a:xfrm>
                  <a:off x="2941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D</a:t>
                  </a:r>
                  <a:endParaRPr lang="en-US"/>
                </a:p>
              </p:txBody>
            </p:sp>
          </p:grpSp>
        </p:grpSp>
        <p:grpSp>
          <p:nvGrpSpPr>
            <p:cNvPr id="130153" name="Group 320"/>
            <p:cNvGrpSpPr>
              <a:grpSpLocks/>
            </p:cNvGrpSpPr>
            <p:nvPr/>
          </p:nvGrpSpPr>
          <p:grpSpPr bwMode="auto">
            <a:xfrm>
              <a:off x="2195" y="3198"/>
              <a:ext cx="315" cy="250"/>
              <a:chOff x="2903" y="2884"/>
              <a:chExt cx="315" cy="250"/>
            </a:xfrm>
          </p:grpSpPr>
          <p:grpSp>
            <p:nvGrpSpPr>
              <p:cNvPr id="130172" name="Group 321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130176" name="Oval 322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77" name="Line 323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78" name="Line 324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79" name="Rectangle 325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0180" name="Oval 326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0173" name="Group 327"/>
              <p:cNvGrpSpPr>
                <a:grpSpLocks/>
              </p:cNvGrpSpPr>
              <p:nvPr/>
            </p:nvGrpSpPr>
            <p:grpSpPr bwMode="auto">
              <a:xfrm>
                <a:off x="2949" y="2884"/>
                <a:ext cx="232" cy="250"/>
                <a:chOff x="2940" y="2425"/>
                <a:chExt cx="235" cy="250"/>
              </a:xfrm>
            </p:grpSpPr>
            <p:sp>
              <p:nvSpPr>
                <p:cNvPr id="130174" name="Rectangle 32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75" name="Text Box 329"/>
                <p:cNvSpPr txBox="1">
                  <a:spLocks noChangeArrowheads="1"/>
                </p:cNvSpPr>
                <p:nvPr/>
              </p:nvSpPr>
              <p:spPr bwMode="auto">
                <a:xfrm>
                  <a:off x="2940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C</a:t>
                  </a:r>
                  <a:endParaRPr lang="en-US"/>
                </a:p>
              </p:txBody>
            </p:sp>
          </p:grpSp>
        </p:grpSp>
        <p:grpSp>
          <p:nvGrpSpPr>
            <p:cNvPr id="130154" name="Group 330"/>
            <p:cNvGrpSpPr>
              <a:grpSpLocks/>
            </p:cNvGrpSpPr>
            <p:nvPr/>
          </p:nvGrpSpPr>
          <p:grpSpPr bwMode="auto">
            <a:xfrm>
              <a:off x="2607" y="2916"/>
              <a:ext cx="316" cy="250"/>
              <a:chOff x="2217" y="2884"/>
              <a:chExt cx="316" cy="250"/>
            </a:xfrm>
          </p:grpSpPr>
          <p:sp>
            <p:nvSpPr>
              <p:cNvPr id="130164" name="Oval 331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65" name="Line 332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66" name="Line 333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67" name="Rectangle 334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168" name="Oval 335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169" name="Group 336"/>
              <p:cNvGrpSpPr>
                <a:grpSpLocks/>
              </p:cNvGrpSpPr>
              <p:nvPr/>
            </p:nvGrpSpPr>
            <p:grpSpPr bwMode="auto">
              <a:xfrm>
                <a:off x="2270" y="2884"/>
                <a:ext cx="223" cy="250"/>
                <a:chOff x="2945" y="2425"/>
                <a:chExt cx="226" cy="250"/>
              </a:xfrm>
            </p:grpSpPr>
            <p:sp>
              <p:nvSpPr>
                <p:cNvPr id="130170" name="Rectangle 3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71" name="Text Box 338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B</a:t>
                  </a:r>
                  <a:endParaRPr lang="en-US"/>
                </a:p>
              </p:txBody>
            </p:sp>
          </p:grpSp>
        </p:grpSp>
        <p:sp>
          <p:nvSpPr>
            <p:cNvPr id="130155" name="Freeform 339"/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56" name="Freeform 340"/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57" name="Freeform 341"/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58" name="Freeform 342"/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59" name="Freeform 343"/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60" name="Text Box 344"/>
            <p:cNvSpPr txBox="1">
              <a:spLocks noChangeArrowheads="1"/>
            </p:cNvSpPr>
            <p:nvPr/>
          </p:nvSpPr>
          <p:spPr bwMode="auto">
            <a:xfrm>
              <a:off x="1729" y="3612"/>
              <a:ext cx="1383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Gill Sans MT" charset="0"/>
                </a:rPr>
                <a:t>given these costs,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Gill Sans MT" charset="0"/>
                </a:rPr>
                <a:t>find new routing….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Gill Sans MT" charset="0"/>
                </a:rPr>
                <a:t>resulting in new costs</a:t>
              </a:r>
            </a:p>
          </p:txBody>
        </p:sp>
        <p:sp>
          <p:nvSpPr>
            <p:cNvPr id="130161" name="Line 345"/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62" name="Line 346"/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63" name="Line 347"/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1124" name="Freeform 228"/>
          <p:cNvSpPr>
            <a:spLocks/>
          </p:cNvSpPr>
          <p:nvPr/>
        </p:nvSpPr>
        <p:spPr bwMode="auto">
          <a:xfrm>
            <a:off x="5219700" y="4332288"/>
            <a:ext cx="1181100" cy="952500"/>
          </a:xfrm>
          <a:custGeom>
            <a:avLst/>
            <a:gdLst>
              <a:gd name="T0" fmla="*/ 0 w 744"/>
              <a:gd name="T1" fmla="*/ 2147483647 h 600"/>
              <a:gd name="T2" fmla="*/ 2147483647 w 744"/>
              <a:gd name="T3" fmla="*/ 2147483647 h 600"/>
              <a:gd name="T4" fmla="*/ 2147483647 w 744"/>
              <a:gd name="T5" fmla="*/ 2147483647 h 600"/>
              <a:gd name="T6" fmla="*/ 2147483647 w 744"/>
              <a:gd name="T7" fmla="*/ 2147483647 h 600"/>
              <a:gd name="T8" fmla="*/ 2147483647 w 744"/>
              <a:gd name="T9" fmla="*/ 0 h 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4"/>
              <a:gd name="T16" fmla="*/ 0 h 600"/>
              <a:gd name="T17" fmla="*/ 744 w 744"/>
              <a:gd name="T18" fmla="*/ 600 h 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4" h="600">
                <a:moveTo>
                  <a:pt x="0" y="294"/>
                </a:moveTo>
                <a:lnTo>
                  <a:pt x="387" y="600"/>
                </a:lnTo>
                <a:lnTo>
                  <a:pt x="744" y="304"/>
                </a:lnTo>
                <a:lnTo>
                  <a:pt x="429" y="66"/>
                </a:lnTo>
                <a:lnTo>
                  <a:pt x="354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21280" name="Group 348"/>
          <p:cNvGrpSpPr>
            <a:grpSpLocks/>
          </p:cNvGrpSpPr>
          <p:nvPr/>
        </p:nvGrpSpPr>
        <p:grpSpPr bwMode="auto">
          <a:xfrm>
            <a:off x="5137150" y="4410075"/>
            <a:ext cx="1493838" cy="990600"/>
            <a:chOff x="-186" y="1184"/>
            <a:chExt cx="941" cy="624"/>
          </a:xfrm>
        </p:grpSpPr>
        <p:sp>
          <p:nvSpPr>
            <p:cNvPr id="130143" name="Text Box 270"/>
            <p:cNvSpPr txBox="1">
              <a:spLocks noChangeArrowheads="1"/>
            </p:cNvSpPr>
            <p:nvPr/>
          </p:nvSpPr>
          <p:spPr bwMode="auto">
            <a:xfrm>
              <a:off x="-186" y="119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30144" name="Text Box 274"/>
            <p:cNvSpPr txBox="1">
              <a:spLocks noChangeArrowheads="1"/>
            </p:cNvSpPr>
            <p:nvPr/>
          </p:nvSpPr>
          <p:spPr bwMode="auto">
            <a:xfrm>
              <a:off x="450" y="1184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2+e</a:t>
              </a:r>
            </a:p>
          </p:txBody>
        </p:sp>
        <p:sp>
          <p:nvSpPr>
            <p:cNvPr id="130145" name="Text Box 275"/>
            <p:cNvSpPr txBox="1">
              <a:spLocks noChangeArrowheads="1"/>
            </p:cNvSpPr>
            <p:nvPr/>
          </p:nvSpPr>
          <p:spPr bwMode="auto">
            <a:xfrm>
              <a:off x="340" y="1616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1+e</a:t>
              </a:r>
            </a:p>
          </p:txBody>
        </p:sp>
        <p:sp>
          <p:nvSpPr>
            <p:cNvPr id="130146" name="Text Box 276"/>
            <p:cNvSpPr txBox="1">
              <a:spLocks noChangeArrowheads="1"/>
            </p:cNvSpPr>
            <p:nvPr/>
          </p:nvSpPr>
          <p:spPr bwMode="auto">
            <a:xfrm>
              <a:off x="-132" y="158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</a:t>
              </a:r>
            </a:p>
          </p:txBody>
        </p:sp>
        <p:sp>
          <p:nvSpPr>
            <p:cNvPr id="130147" name="Text Box 279"/>
            <p:cNvSpPr txBox="1">
              <a:spLocks noChangeArrowheads="1"/>
            </p:cNvSpPr>
            <p:nvPr/>
          </p:nvSpPr>
          <p:spPr bwMode="auto">
            <a:xfrm>
              <a:off x="79" y="1436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30148" name="Text Box 280"/>
            <p:cNvSpPr txBox="1">
              <a:spLocks noChangeArrowheads="1"/>
            </p:cNvSpPr>
            <p:nvPr/>
          </p:nvSpPr>
          <p:spPr bwMode="auto">
            <a:xfrm>
              <a:off x="261" y="143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</p:grpSp>
      <p:grpSp>
        <p:nvGrpSpPr>
          <p:cNvPr id="721281" name="Group 349"/>
          <p:cNvGrpSpPr>
            <a:grpSpLocks/>
          </p:cNvGrpSpPr>
          <p:nvPr/>
        </p:nvGrpSpPr>
        <p:grpSpPr bwMode="auto">
          <a:xfrm>
            <a:off x="6967538" y="4195763"/>
            <a:ext cx="2195512" cy="2293937"/>
            <a:chOff x="1729" y="2639"/>
            <a:chExt cx="1383" cy="1445"/>
          </a:xfrm>
        </p:grpSpPr>
        <p:sp>
          <p:nvSpPr>
            <p:cNvPr id="130095" name="Freeform 350"/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96" name="Freeform 351"/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0097" name="Group 352"/>
            <p:cNvGrpSpPr>
              <a:grpSpLocks/>
            </p:cNvGrpSpPr>
            <p:nvPr/>
          </p:nvGrpSpPr>
          <p:grpSpPr bwMode="auto">
            <a:xfrm>
              <a:off x="2203" y="2652"/>
              <a:ext cx="316" cy="250"/>
              <a:chOff x="1747" y="3190"/>
              <a:chExt cx="316" cy="250"/>
            </a:xfrm>
          </p:grpSpPr>
          <p:sp>
            <p:nvSpPr>
              <p:cNvPr id="130135" name="Oval 353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36" name="Line 354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37" name="Line 355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38" name="Rectangle 356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139" name="Oval 357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140" name="Group 358"/>
              <p:cNvGrpSpPr>
                <a:grpSpLocks/>
              </p:cNvGrpSpPr>
              <p:nvPr/>
            </p:nvGrpSpPr>
            <p:grpSpPr bwMode="auto">
              <a:xfrm>
                <a:off x="1790" y="3190"/>
                <a:ext cx="223" cy="250"/>
                <a:chOff x="2945" y="2425"/>
                <a:chExt cx="226" cy="250"/>
              </a:xfrm>
            </p:grpSpPr>
            <p:sp>
              <p:nvSpPr>
                <p:cNvPr id="130141" name="Rectangle 35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42" name="Text Box 360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A</a:t>
                  </a:r>
                  <a:endParaRPr lang="en-US"/>
                </a:p>
              </p:txBody>
            </p:sp>
          </p:grpSp>
        </p:grpSp>
        <p:grpSp>
          <p:nvGrpSpPr>
            <p:cNvPr id="130098" name="Group 361"/>
            <p:cNvGrpSpPr>
              <a:grpSpLocks/>
            </p:cNvGrpSpPr>
            <p:nvPr/>
          </p:nvGrpSpPr>
          <p:grpSpPr bwMode="auto">
            <a:xfrm>
              <a:off x="1795" y="2907"/>
              <a:ext cx="316" cy="250"/>
              <a:chOff x="2221" y="3571"/>
              <a:chExt cx="316" cy="250"/>
            </a:xfrm>
          </p:grpSpPr>
          <p:sp>
            <p:nvSpPr>
              <p:cNvPr id="130127" name="Oval 362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28" name="Line 363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29" name="Line 364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30" name="Rectangle 365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131" name="Oval 366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132" name="Group 367"/>
              <p:cNvGrpSpPr>
                <a:grpSpLocks/>
              </p:cNvGrpSpPr>
              <p:nvPr/>
            </p:nvGrpSpPr>
            <p:grpSpPr bwMode="auto">
              <a:xfrm>
                <a:off x="2275" y="3571"/>
                <a:ext cx="232" cy="250"/>
                <a:chOff x="2941" y="2425"/>
                <a:chExt cx="235" cy="250"/>
              </a:xfrm>
            </p:grpSpPr>
            <p:sp>
              <p:nvSpPr>
                <p:cNvPr id="130133" name="Rectangle 36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34" name="Text Box 369"/>
                <p:cNvSpPr txBox="1">
                  <a:spLocks noChangeArrowheads="1"/>
                </p:cNvSpPr>
                <p:nvPr/>
              </p:nvSpPr>
              <p:spPr bwMode="auto">
                <a:xfrm>
                  <a:off x="2941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D</a:t>
                  </a:r>
                  <a:endParaRPr lang="en-US"/>
                </a:p>
              </p:txBody>
            </p:sp>
          </p:grpSp>
        </p:grpSp>
        <p:grpSp>
          <p:nvGrpSpPr>
            <p:cNvPr id="130099" name="Group 370"/>
            <p:cNvGrpSpPr>
              <a:grpSpLocks/>
            </p:cNvGrpSpPr>
            <p:nvPr/>
          </p:nvGrpSpPr>
          <p:grpSpPr bwMode="auto">
            <a:xfrm>
              <a:off x="2195" y="3198"/>
              <a:ext cx="315" cy="250"/>
              <a:chOff x="2903" y="2884"/>
              <a:chExt cx="315" cy="250"/>
            </a:xfrm>
          </p:grpSpPr>
          <p:grpSp>
            <p:nvGrpSpPr>
              <p:cNvPr id="130118" name="Group 371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130122" name="Oval 372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23" name="Line 373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24" name="Line 374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25" name="Rectangle 375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0126" name="Oval 376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0119" name="Group 377"/>
              <p:cNvGrpSpPr>
                <a:grpSpLocks/>
              </p:cNvGrpSpPr>
              <p:nvPr/>
            </p:nvGrpSpPr>
            <p:grpSpPr bwMode="auto">
              <a:xfrm>
                <a:off x="2949" y="2884"/>
                <a:ext cx="232" cy="250"/>
                <a:chOff x="2940" y="2425"/>
                <a:chExt cx="235" cy="250"/>
              </a:xfrm>
            </p:grpSpPr>
            <p:sp>
              <p:nvSpPr>
                <p:cNvPr id="130120" name="Rectangle 3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21" name="Text Box 379"/>
                <p:cNvSpPr txBox="1">
                  <a:spLocks noChangeArrowheads="1"/>
                </p:cNvSpPr>
                <p:nvPr/>
              </p:nvSpPr>
              <p:spPr bwMode="auto">
                <a:xfrm>
                  <a:off x="2940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C</a:t>
                  </a:r>
                  <a:endParaRPr lang="en-US"/>
                </a:p>
              </p:txBody>
            </p:sp>
          </p:grpSp>
        </p:grpSp>
        <p:grpSp>
          <p:nvGrpSpPr>
            <p:cNvPr id="130100" name="Group 380"/>
            <p:cNvGrpSpPr>
              <a:grpSpLocks/>
            </p:cNvGrpSpPr>
            <p:nvPr/>
          </p:nvGrpSpPr>
          <p:grpSpPr bwMode="auto">
            <a:xfrm>
              <a:off x="2607" y="2916"/>
              <a:ext cx="316" cy="250"/>
              <a:chOff x="2217" y="2884"/>
              <a:chExt cx="316" cy="250"/>
            </a:xfrm>
          </p:grpSpPr>
          <p:sp>
            <p:nvSpPr>
              <p:cNvPr id="130110" name="Oval 381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11" name="Line 382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12" name="Line 383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113" name="Rectangle 384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114" name="Oval 385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0115" name="Group 386"/>
              <p:cNvGrpSpPr>
                <a:grpSpLocks/>
              </p:cNvGrpSpPr>
              <p:nvPr/>
            </p:nvGrpSpPr>
            <p:grpSpPr bwMode="auto">
              <a:xfrm>
                <a:off x="2270" y="2884"/>
                <a:ext cx="223" cy="250"/>
                <a:chOff x="2945" y="2425"/>
                <a:chExt cx="226" cy="250"/>
              </a:xfrm>
            </p:grpSpPr>
            <p:sp>
              <p:nvSpPr>
                <p:cNvPr id="130116" name="Rectangle 38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117" name="Text Box 388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B</a:t>
                  </a:r>
                  <a:endParaRPr lang="en-US"/>
                </a:p>
              </p:txBody>
            </p:sp>
          </p:grpSp>
        </p:grpSp>
        <p:sp>
          <p:nvSpPr>
            <p:cNvPr id="130101" name="Freeform 389"/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2" name="Freeform 390"/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3" name="Freeform 391"/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4" name="Freeform 392"/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5" name="Freeform 393"/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6" name="Text Box 394"/>
            <p:cNvSpPr txBox="1">
              <a:spLocks noChangeArrowheads="1"/>
            </p:cNvSpPr>
            <p:nvPr/>
          </p:nvSpPr>
          <p:spPr bwMode="auto">
            <a:xfrm>
              <a:off x="1729" y="3612"/>
              <a:ext cx="1383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Gill Sans MT" charset="0"/>
                </a:rPr>
                <a:t>given these costs,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Gill Sans MT" charset="0"/>
                </a:rPr>
                <a:t>find new routing….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>
                  <a:solidFill>
                    <a:srgbClr val="000099"/>
                  </a:solidFill>
                  <a:latin typeface="Gill Sans MT" charset="0"/>
                </a:rPr>
                <a:t>resulting in new costs</a:t>
              </a:r>
            </a:p>
          </p:txBody>
        </p:sp>
        <p:sp>
          <p:nvSpPr>
            <p:cNvPr id="130107" name="Line 395"/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8" name="Line 396"/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9" name="Line 397"/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1294" name="Freeform 398"/>
          <p:cNvSpPr>
            <a:spLocks/>
          </p:cNvSpPr>
          <p:nvPr/>
        </p:nvSpPr>
        <p:spPr bwMode="auto">
          <a:xfrm>
            <a:off x="7366000" y="4397375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21291" name="Group 399"/>
          <p:cNvGrpSpPr>
            <a:grpSpLocks/>
          </p:cNvGrpSpPr>
          <p:nvPr/>
        </p:nvGrpSpPr>
        <p:grpSpPr bwMode="auto">
          <a:xfrm>
            <a:off x="7191375" y="4383088"/>
            <a:ext cx="1430338" cy="966787"/>
            <a:chOff x="1870" y="2772"/>
            <a:chExt cx="901" cy="609"/>
          </a:xfrm>
        </p:grpSpPr>
        <p:sp>
          <p:nvSpPr>
            <p:cNvPr id="130089" name="Text Box 400"/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2+e</a:t>
              </a:r>
            </a:p>
          </p:txBody>
        </p:sp>
        <p:sp>
          <p:nvSpPr>
            <p:cNvPr id="130090" name="Text Box 401"/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30091" name="Text Box 402"/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30092" name="Text Box 403"/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130093" name="Text Box 404"/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1+e</a:t>
              </a:r>
            </a:p>
          </p:txBody>
        </p:sp>
        <p:sp>
          <p:nvSpPr>
            <p:cNvPr id="130094" name="Text Box 405"/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/>
                <a:t>1</a:t>
              </a:r>
            </a:p>
          </p:txBody>
        </p:sp>
      </p:grpSp>
      <p:sp>
        <p:nvSpPr>
          <p:cNvPr id="2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33627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2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32813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12981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2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2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2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2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186" grpId="0" animBg="1"/>
      <p:bldP spid="721124" grpId="0" animBg="1"/>
      <p:bldP spid="72129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5.1 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5.2 routing protocols</a:t>
            </a:r>
          </a:p>
          <a:p>
            <a:pPr>
              <a:lnSpc>
                <a:spcPts val="2580"/>
              </a:lnSpc>
            </a:pPr>
            <a:r>
              <a:rPr lang="en-US" sz="2400" dirty="0">
                <a:solidFill>
                  <a:srgbClr val="000000"/>
                </a:solidFill>
                <a:latin typeface="Gill Sans MT" charset="0"/>
              </a:rPr>
              <a:t>link state</a:t>
            </a:r>
          </a:p>
          <a:p>
            <a:pPr>
              <a:lnSpc>
                <a:spcPts val="2580"/>
              </a:lnSpc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5.3 intra-AS routing in the Internet: 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5.4 routing among the ISPs: BGP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5.5 The SDN control plane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5.6 ICMP: The Internet Control Message Protocol 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5.7 Network management and SNMP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Chapter 5: outline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3225323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Distance vector algorithm </a:t>
            </a:r>
          </a:p>
        </p:txBody>
      </p:sp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53375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Bellman-Ford equation (dynamic programming)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let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d</a:t>
            </a:r>
            <a:r>
              <a:rPr lang="en-US" baseline="-25000" dirty="0">
                <a:latin typeface="Gill Sans MT" charset="0"/>
              </a:rPr>
              <a:t>x</a:t>
            </a:r>
            <a:r>
              <a:rPr lang="en-US" dirty="0">
                <a:latin typeface="Gill Sans MT" charset="0"/>
              </a:rPr>
              <a:t>(y) := cost of least-cost path from x to y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then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   </a:t>
            </a:r>
            <a:r>
              <a:rPr lang="en-US" sz="3200" dirty="0">
                <a:solidFill>
                  <a:srgbClr val="CC0000"/>
                </a:solidFill>
                <a:latin typeface="Gill Sans MT" charset="0"/>
              </a:rPr>
              <a:t>d</a:t>
            </a:r>
            <a:r>
              <a:rPr lang="en-US" sz="3200" baseline="-25000" dirty="0">
                <a:solidFill>
                  <a:srgbClr val="CC0000"/>
                </a:solidFill>
                <a:latin typeface="Gill Sans MT" charset="0"/>
              </a:rPr>
              <a:t>x</a:t>
            </a:r>
            <a:r>
              <a:rPr lang="en-US" sz="3200" dirty="0">
                <a:solidFill>
                  <a:srgbClr val="CC0000"/>
                </a:solidFill>
                <a:latin typeface="Gill Sans MT" charset="0"/>
              </a:rPr>
              <a:t>(y) = </a:t>
            </a:r>
            <a:r>
              <a:rPr lang="en-US" sz="3200" i="1" dirty="0">
                <a:solidFill>
                  <a:srgbClr val="CC0000"/>
                </a:solidFill>
                <a:latin typeface="Gill Sans MT" charset="0"/>
              </a:rPr>
              <a:t>min</a:t>
            </a:r>
            <a:r>
              <a:rPr lang="en-US" sz="3200" dirty="0">
                <a:solidFill>
                  <a:srgbClr val="CC0000"/>
                </a:solidFill>
                <a:latin typeface="Gill Sans MT" charset="0"/>
              </a:rPr>
              <a:t> {c(</a:t>
            </a:r>
            <a:r>
              <a:rPr lang="en-US" sz="3200" dirty="0" err="1">
                <a:solidFill>
                  <a:srgbClr val="CC0000"/>
                </a:solidFill>
                <a:latin typeface="Gill Sans MT" charset="0"/>
              </a:rPr>
              <a:t>x,v</a:t>
            </a:r>
            <a:r>
              <a:rPr lang="en-US" sz="3200" dirty="0">
                <a:solidFill>
                  <a:srgbClr val="CC0000"/>
                </a:solidFill>
                <a:latin typeface="Gill Sans MT" charset="0"/>
              </a:rPr>
              <a:t>) + d</a:t>
            </a:r>
            <a:r>
              <a:rPr lang="en-US" sz="3200" baseline="-25000" dirty="0">
                <a:solidFill>
                  <a:srgbClr val="CC0000"/>
                </a:solidFill>
                <a:latin typeface="Gill Sans MT" charset="0"/>
              </a:rPr>
              <a:t>v</a:t>
            </a:r>
            <a:r>
              <a:rPr lang="en-US" sz="3200" dirty="0">
                <a:solidFill>
                  <a:srgbClr val="CC0000"/>
                </a:solidFill>
                <a:latin typeface="Gill Sans MT" charset="0"/>
              </a:rPr>
              <a:t>(y) }</a:t>
            </a:r>
          </a:p>
          <a:p>
            <a:pPr>
              <a:buFont typeface="Wingdings" charset="0"/>
              <a:buNone/>
            </a:pPr>
            <a:r>
              <a:rPr lang="en-US" sz="3200" dirty="0">
                <a:latin typeface="Gill Sans MT" charset="0"/>
              </a:rPr>
              <a:t>   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sp>
        <p:nvSpPr>
          <p:cNvPr id="132102" name="Text Box 5"/>
          <p:cNvSpPr txBox="1">
            <a:spLocks noChangeArrowheads="1"/>
          </p:cNvSpPr>
          <p:nvPr/>
        </p:nvSpPr>
        <p:spPr bwMode="auto">
          <a:xfrm>
            <a:off x="2220913" y="4138613"/>
            <a:ext cx="295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  <a:latin typeface="Comic Sans MS" charset="0"/>
              </a:rPr>
              <a:t>v</a:t>
            </a:r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3017838" y="5126038"/>
            <a:ext cx="2449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Gill Sans MT" charset="0"/>
              </a:rPr>
              <a:t>cost to neighbor v</a:t>
            </a:r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2116138" y="5762625"/>
            <a:ext cx="4443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i="1">
                <a:latin typeface="Gill Sans MT" charset="0"/>
              </a:rPr>
              <a:t>min</a:t>
            </a:r>
            <a:r>
              <a:rPr lang="en-US">
                <a:latin typeface="Gill Sans MT" charset="0"/>
              </a:rPr>
              <a:t> taken over all neighbors v of x</a:t>
            </a: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4130675" y="4730750"/>
            <a:ext cx="4794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latin typeface="Gill Sans MT" charset="0"/>
              </a:rPr>
              <a:t>cost from neighbor v to destination y</a:t>
            </a:r>
          </a:p>
        </p:txBody>
      </p:sp>
      <p:sp>
        <p:nvSpPr>
          <p:cNvPr id="132106" name="Line 10"/>
          <p:cNvSpPr>
            <a:spLocks noChangeShapeType="1"/>
          </p:cNvSpPr>
          <p:nvPr/>
        </p:nvSpPr>
        <p:spPr bwMode="auto">
          <a:xfrm>
            <a:off x="2363788" y="4549775"/>
            <a:ext cx="0" cy="12827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107" name="Line 11"/>
          <p:cNvSpPr>
            <a:spLocks noChangeShapeType="1"/>
          </p:cNvSpPr>
          <p:nvPr/>
        </p:nvSpPr>
        <p:spPr bwMode="auto">
          <a:xfrm>
            <a:off x="3344863" y="4359275"/>
            <a:ext cx="0" cy="8921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2108" name="Line 13"/>
          <p:cNvSpPr>
            <a:spLocks noChangeShapeType="1"/>
          </p:cNvSpPr>
          <p:nvPr/>
        </p:nvSpPr>
        <p:spPr bwMode="auto">
          <a:xfrm>
            <a:off x="4649788" y="4427538"/>
            <a:ext cx="0" cy="4349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19393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3" name="Picture 77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83978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7772400" cy="874713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Bellman-Ford example </a:t>
            </a:r>
          </a:p>
        </p:txBody>
      </p:sp>
      <p:grpSp>
        <p:nvGrpSpPr>
          <p:cNvPr id="133125" name="Group 3"/>
          <p:cNvGrpSpPr>
            <a:grpSpLocks/>
          </p:cNvGrpSpPr>
          <p:nvPr/>
        </p:nvGrpSpPr>
        <p:grpSpPr bwMode="auto">
          <a:xfrm>
            <a:off x="276225" y="1470025"/>
            <a:ext cx="3571875" cy="2236788"/>
            <a:chOff x="3162" y="1071"/>
            <a:chExt cx="2250" cy="1409"/>
          </a:xfrm>
        </p:grpSpPr>
        <p:sp>
          <p:nvSpPr>
            <p:cNvPr id="133130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1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2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3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4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5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36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7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8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9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0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41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2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3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4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5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46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7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8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9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0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51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2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3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4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5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56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7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8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9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0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61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2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3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4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5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6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7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8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9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70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171" name="Group 45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33197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8" name="Text Box 47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grpSp>
          <p:nvGrpSpPr>
            <p:cNvPr id="133172" name="Group 48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33195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6" name="Text Box 50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grpSp>
          <p:nvGrpSpPr>
            <p:cNvPr id="133173" name="Group 51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33193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4" name="Text Box 53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x</a:t>
                </a:r>
              </a:p>
            </p:txBody>
          </p:sp>
        </p:grpSp>
        <p:grpSp>
          <p:nvGrpSpPr>
            <p:cNvPr id="133174" name="Group 54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33191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2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grpSp>
          <p:nvGrpSpPr>
            <p:cNvPr id="133175" name="Group 57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33189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0" name="Text Box 5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33176" name="Group 60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33187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88" name="Text Box 62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z</a:t>
                </a:r>
              </a:p>
            </p:txBody>
          </p:sp>
        </p:grpSp>
        <p:sp>
          <p:nvSpPr>
            <p:cNvPr id="133177" name="Text Box 63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33178" name="Text Box 64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33179" name="Text Box 65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33180" name="Text Box 66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33181" name="Text Box 67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33182" name="Text Box 68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33183" name="Text Box 69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33184" name="Text Box 70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33185" name="Text Box 71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33186" name="Text Box 72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</p:grpSp>
      <p:sp>
        <p:nvSpPr>
          <p:cNvPr id="133126" name="Text Box 73"/>
          <p:cNvSpPr txBox="1">
            <a:spLocks noChangeArrowheads="1"/>
          </p:cNvSpPr>
          <p:nvPr/>
        </p:nvSpPr>
        <p:spPr bwMode="auto">
          <a:xfrm>
            <a:off x="3765550" y="1770063"/>
            <a:ext cx="5045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clearly, d</a:t>
            </a:r>
            <a:r>
              <a:rPr lang="en-US" baseline="-25000"/>
              <a:t>v</a:t>
            </a:r>
            <a:r>
              <a:rPr lang="en-US"/>
              <a:t>(z) = 5, d</a:t>
            </a:r>
            <a:r>
              <a:rPr lang="en-US" baseline="-25000"/>
              <a:t>x</a:t>
            </a:r>
            <a:r>
              <a:rPr lang="en-US"/>
              <a:t>(z) = 3, d</a:t>
            </a:r>
            <a:r>
              <a:rPr lang="en-US" baseline="-25000"/>
              <a:t>w</a:t>
            </a:r>
            <a:r>
              <a:rPr lang="en-US"/>
              <a:t>(z) = 3</a:t>
            </a:r>
          </a:p>
        </p:txBody>
      </p:sp>
      <p:sp>
        <p:nvSpPr>
          <p:cNvPr id="133127" name="Text Box 74"/>
          <p:cNvSpPr txBox="1">
            <a:spLocks noChangeArrowheads="1"/>
          </p:cNvSpPr>
          <p:nvPr/>
        </p:nvSpPr>
        <p:spPr bwMode="auto">
          <a:xfrm>
            <a:off x="4275138" y="2928938"/>
            <a:ext cx="3900487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d</a:t>
            </a:r>
            <a:r>
              <a:rPr lang="en-US" baseline="-25000"/>
              <a:t>u</a:t>
            </a:r>
            <a:r>
              <a:rPr lang="en-US"/>
              <a:t>(z) = min { c(u,v) + d</a:t>
            </a:r>
            <a:r>
              <a:rPr lang="en-US" baseline="-25000"/>
              <a:t>v</a:t>
            </a:r>
            <a:r>
              <a:rPr lang="en-US"/>
              <a:t>(z),</a:t>
            </a:r>
          </a:p>
          <a:p>
            <a:r>
              <a:rPr lang="en-US"/>
              <a:t>                    c(u,x) + d</a:t>
            </a:r>
            <a:r>
              <a:rPr lang="en-US" baseline="-25000"/>
              <a:t>x</a:t>
            </a:r>
            <a:r>
              <a:rPr lang="en-US"/>
              <a:t>(z),</a:t>
            </a:r>
          </a:p>
          <a:p>
            <a:r>
              <a:rPr lang="en-US"/>
              <a:t>                    c(u,w) + d</a:t>
            </a:r>
            <a:r>
              <a:rPr lang="en-US" baseline="-25000"/>
              <a:t>w</a:t>
            </a:r>
            <a:r>
              <a:rPr lang="en-US"/>
              <a:t>(z) }</a:t>
            </a:r>
          </a:p>
          <a:p>
            <a:r>
              <a:rPr lang="en-US"/>
              <a:t>         = min {2 + 5,</a:t>
            </a:r>
          </a:p>
          <a:p>
            <a:r>
              <a:rPr lang="en-US"/>
              <a:t>                    1 + 3,</a:t>
            </a:r>
          </a:p>
          <a:p>
            <a:r>
              <a:rPr lang="en-US"/>
              <a:t>                    5 + 3}  = 4</a:t>
            </a:r>
          </a:p>
        </p:txBody>
      </p:sp>
      <p:sp>
        <p:nvSpPr>
          <p:cNvPr id="133128" name="Text Box 75"/>
          <p:cNvSpPr txBox="1">
            <a:spLocks noChangeArrowheads="1"/>
          </p:cNvSpPr>
          <p:nvPr/>
        </p:nvSpPr>
        <p:spPr bwMode="auto">
          <a:xfrm>
            <a:off x="596643" y="5061409"/>
            <a:ext cx="67659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800" dirty="0">
                <a:latin typeface="Gill Sans MT" charset="0"/>
              </a:rPr>
              <a:t>node achieving minimum is next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latin typeface="Gill Sans MT" charset="0"/>
              </a:rPr>
              <a:t>hop in shortest path, used in</a:t>
            </a:r>
            <a:r>
              <a:rPr lang="en-US" sz="2800" dirty="0">
                <a:latin typeface="Gill Sans MT" charset="0"/>
                <a:ea typeface="MS Mincho" charset="0"/>
                <a:cs typeface="MS Mincho" charset="0"/>
              </a:rPr>
              <a:t> </a:t>
            </a:r>
            <a:r>
              <a:rPr lang="en-US" sz="2800" dirty="0">
                <a:latin typeface="Gill Sans MT" charset="0"/>
              </a:rPr>
              <a:t>forwarding table</a:t>
            </a:r>
          </a:p>
        </p:txBody>
      </p:sp>
      <p:sp>
        <p:nvSpPr>
          <p:cNvPr id="133129" name="Text Box 76"/>
          <p:cNvSpPr txBox="1">
            <a:spLocks noChangeArrowheads="1"/>
          </p:cNvSpPr>
          <p:nvPr/>
        </p:nvSpPr>
        <p:spPr bwMode="auto">
          <a:xfrm>
            <a:off x="3862388" y="2466975"/>
            <a:ext cx="2725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B-F equation says:</a:t>
            </a:r>
          </a:p>
        </p:txBody>
      </p:sp>
      <p:sp>
        <p:nvSpPr>
          <p:cNvPr id="8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8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3679128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399" y="1600200"/>
            <a:ext cx="8388927" cy="2414588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cs typeface="+mn-cs"/>
              </a:rPr>
              <a:t>key idea:</a:t>
            </a:r>
            <a:r>
              <a:rPr lang="en-US" sz="3200" dirty="0">
                <a:solidFill>
                  <a:srgbClr val="CC0000"/>
                </a:solidFill>
                <a:cs typeface="+mn-cs"/>
              </a:rPr>
              <a:t> </a:t>
            </a:r>
          </a:p>
          <a:p>
            <a:pPr>
              <a:defRPr/>
            </a:pPr>
            <a:r>
              <a:rPr lang="en-US" sz="2400" dirty="0">
                <a:cs typeface="+mn-cs"/>
              </a:rPr>
              <a:t>each node sends its own </a:t>
            </a:r>
            <a:r>
              <a:rPr lang="en-US" sz="2400" dirty="0">
                <a:solidFill>
                  <a:schemeClr val="accent2"/>
                </a:solidFill>
                <a:cs typeface="+mn-cs"/>
              </a:rPr>
              <a:t>distance vector </a:t>
            </a:r>
            <a:r>
              <a:rPr lang="en-US" sz="2400" dirty="0">
                <a:cs typeface="+mn-cs"/>
              </a:rPr>
              <a:t>estimate to neighbors, when x receives new DV estimate from neighbor, it updates its own DV using B-F equation:</a:t>
            </a:r>
          </a:p>
          <a:p>
            <a:pPr>
              <a:defRPr/>
            </a:pPr>
            <a:r>
              <a:rPr lang="ko-KR" altLang="en-US" sz="2400" dirty="0">
                <a:cs typeface="+mn-cs"/>
              </a:rPr>
              <a:t>각</a:t>
            </a:r>
            <a:r>
              <a:rPr lang="en-US" altLang="ko-KR" sz="2400" dirty="0">
                <a:cs typeface="+mn-cs"/>
              </a:rPr>
              <a:t> </a:t>
            </a:r>
            <a:r>
              <a:rPr lang="ko-KR" altLang="en-US" sz="2400" dirty="0">
                <a:cs typeface="+mn-cs"/>
              </a:rPr>
              <a:t>라우터는 </a:t>
            </a:r>
            <a:r>
              <a:rPr lang="en-US" altLang="ko-KR" sz="2400" dirty="0">
                <a:cs typeface="+mn-cs"/>
              </a:rPr>
              <a:t>DV</a:t>
            </a:r>
            <a:r>
              <a:rPr lang="ko-KR" altLang="en-US" sz="2400" dirty="0">
                <a:cs typeface="+mn-cs"/>
              </a:rPr>
              <a:t>를 이웃에만 공유</a:t>
            </a:r>
            <a:endParaRPr lang="en-US" altLang="ko-KR" sz="2400" dirty="0">
              <a:cs typeface="+mn-cs"/>
            </a:endParaRPr>
          </a:p>
          <a:p>
            <a:pPr>
              <a:defRPr/>
            </a:pPr>
            <a:r>
              <a:rPr lang="ko-KR" altLang="en-US" sz="2400" dirty="0">
                <a:cs typeface="+mn-cs"/>
              </a:rPr>
              <a:t>각 라우터는 이웃으로 받은 </a:t>
            </a:r>
            <a:r>
              <a:rPr lang="en-US" altLang="ko-KR" sz="2400" dirty="0">
                <a:cs typeface="+mn-cs"/>
              </a:rPr>
              <a:t>DV</a:t>
            </a:r>
            <a:r>
              <a:rPr lang="ko-KR" altLang="en-US" sz="2400" dirty="0">
                <a:cs typeface="+mn-cs"/>
              </a:rPr>
              <a:t>를 근거로 자신의 </a:t>
            </a:r>
            <a:r>
              <a:rPr lang="en-US" altLang="ko-KR" sz="2400" dirty="0">
                <a:cs typeface="+mn-cs"/>
              </a:rPr>
              <a:t>DV</a:t>
            </a:r>
            <a:r>
              <a:rPr lang="ko-KR" altLang="en-US" sz="2400" dirty="0">
                <a:cs typeface="+mn-cs"/>
              </a:rPr>
              <a:t>를 갱신</a:t>
            </a:r>
            <a:endParaRPr lang="en-US" sz="2400" dirty="0">
              <a:cs typeface="+mn-cs"/>
            </a:endParaRP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819437" y="4067969"/>
            <a:ext cx="7816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800" i="1" dirty="0">
                <a:solidFill>
                  <a:srgbClr val="CC0000"/>
                </a:solidFill>
                <a:cs typeface="Times New Roman" charset="0"/>
              </a:rPr>
              <a:t>D</a:t>
            </a:r>
            <a:r>
              <a:rPr lang="en-US" sz="2800" i="1" baseline="-30000" dirty="0">
                <a:solidFill>
                  <a:srgbClr val="CC0000"/>
                </a:solidFill>
                <a:cs typeface="Times New Roman" charset="0"/>
              </a:rPr>
              <a:t>x</a:t>
            </a:r>
            <a:r>
              <a:rPr lang="en-US" sz="2800" i="1" dirty="0">
                <a:solidFill>
                  <a:srgbClr val="CC0000"/>
                </a:solidFill>
                <a:cs typeface="Times New Roman" charset="0"/>
              </a:rPr>
              <a:t>(y) ← </a:t>
            </a:r>
            <a:r>
              <a:rPr lang="en-US" sz="2800" i="1" dirty="0" err="1">
                <a:solidFill>
                  <a:srgbClr val="CC0000"/>
                </a:solidFill>
                <a:cs typeface="Times New Roman" charset="0"/>
              </a:rPr>
              <a:t>min</a:t>
            </a:r>
            <a:r>
              <a:rPr lang="en-US" sz="2800" i="1" baseline="-30000" dirty="0" err="1">
                <a:solidFill>
                  <a:srgbClr val="CC0000"/>
                </a:solidFill>
                <a:cs typeface="Times New Roman" charset="0"/>
              </a:rPr>
              <a:t>v</a:t>
            </a:r>
            <a:r>
              <a:rPr lang="en-US" sz="2800" i="1" dirty="0">
                <a:solidFill>
                  <a:srgbClr val="CC0000"/>
                </a:solidFill>
                <a:cs typeface="Times New Roman" charset="0"/>
              </a:rPr>
              <a:t>{c(</a:t>
            </a:r>
            <a:r>
              <a:rPr lang="en-US" sz="2800" i="1" dirty="0" err="1">
                <a:solidFill>
                  <a:srgbClr val="CC0000"/>
                </a:solidFill>
                <a:cs typeface="Times New Roman" charset="0"/>
              </a:rPr>
              <a:t>x,v</a:t>
            </a:r>
            <a:r>
              <a:rPr lang="en-US" sz="2800" i="1" dirty="0">
                <a:solidFill>
                  <a:srgbClr val="CC0000"/>
                </a:solidFill>
                <a:cs typeface="Times New Roman" charset="0"/>
              </a:rPr>
              <a:t>) + </a:t>
            </a:r>
            <a:r>
              <a:rPr lang="en-US" sz="2800" i="1" dirty="0" err="1">
                <a:solidFill>
                  <a:srgbClr val="CC0000"/>
                </a:solidFill>
                <a:cs typeface="Times New Roman" charset="0"/>
              </a:rPr>
              <a:t>D</a:t>
            </a:r>
            <a:r>
              <a:rPr lang="en-US" sz="2800" i="1" baseline="-30000" dirty="0" err="1">
                <a:solidFill>
                  <a:srgbClr val="CC0000"/>
                </a:solidFill>
                <a:cs typeface="Times New Roman" charset="0"/>
              </a:rPr>
              <a:t>v</a:t>
            </a:r>
            <a:r>
              <a:rPr lang="en-US" sz="2800" i="1" dirty="0">
                <a:solidFill>
                  <a:srgbClr val="CC0000"/>
                </a:solidFill>
                <a:cs typeface="Times New Roman" charset="0"/>
              </a:rPr>
              <a:t>(y)}  for each node y </a:t>
            </a:r>
            <a:r>
              <a:rPr lang="en-US" sz="2800" i="1" dirty="0">
                <a:solidFill>
                  <a:srgbClr val="CC0000"/>
                </a:solidFill>
                <a:ea typeface="MS Mincho" charset="0"/>
                <a:cs typeface="MS Mincho" charset="0"/>
              </a:rPr>
              <a:t>∊</a:t>
            </a:r>
            <a:r>
              <a:rPr lang="en-US" sz="2800" i="1" dirty="0">
                <a:solidFill>
                  <a:srgbClr val="CC0000"/>
                </a:solidFill>
                <a:cs typeface="Times New Roman" charset="0"/>
              </a:rPr>
              <a:t> N</a:t>
            </a: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385763" y="4640263"/>
            <a:ext cx="77724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endParaRPr lang="en-US" sz="2400" dirty="0">
              <a:latin typeface="Gill Sans MT" charset="0"/>
            </a:endParaRPr>
          </a:p>
        </p:txBody>
      </p:sp>
      <p:pic>
        <p:nvPicPr>
          <p:cNvPr id="135174" name="Picture 7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0668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Distance vector algorithm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61950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8D306-E89D-449C-B6A9-E4B82530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거리 벡터 라우팅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EA4CD6-239B-4DD0-A1D1-75082D041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7894638" cy="4648200"/>
          </a:xfrm>
        </p:spPr>
        <p:txBody>
          <a:bodyPr/>
          <a:lstStyle/>
          <a:p>
            <a:r>
              <a:rPr lang="ko-KR" altLang="en-US" dirty="0">
                <a:latin typeface="Abadi" panose="020B0604020104020204" pitchFamily="34" charset="0"/>
              </a:rPr>
              <a:t>각 라우터는 자신이 속한 네트워크</a:t>
            </a:r>
            <a:r>
              <a:rPr lang="en-US" altLang="ko-KR" dirty="0">
                <a:latin typeface="Abadi" panose="020B0604020104020204" pitchFamily="34" charset="0"/>
              </a:rPr>
              <a:t>(AS)</a:t>
            </a:r>
            <a:r>
              <a:rPr lang="ko-KR" altLang="en-US" dirty="0">
                <a:latin typeface="Abadi" panose="020B0604020104020204" pitchFamily="34" charset="0"/>
              </a:rPr>
              <a:t> 상태 정보로 각 네트워크에 대한 거리 경로 정보를 갱신</a:t>
            </a:r>
            <a:endParaRPr lang="en-US" altLang="ko-KR" dirty="0">
              <a:latin typeface="Abadi" panose="020B0604020104020204" pitchFamily="34" charset="0"/>
            </a:endParaRPr>
          </a:p>
          <a:p>
            <a:r>
              <a:rPr lang="ko-KR" altLang="en-US" dirty="0">
                <a:latin typeface="Abadi" panose="020B0604020104020204" pitchFamily="34" charset="0"/>
              </a:rPr>
              <a:t>거리 경로 정보를 이웃 라우터와 공유함</a:t>
            </a:r>
            <a:endParaRPr lang="en-US" altLang="ko-KR" dirty="0">
              <a:latin typeface="Abadi" panose="020B0604020104020204" pitchFamily="34" charset="0"/>
            </a:endParaRPr>
          </a:p>
          <a:p>
            <a:r>
              <a:rPr lang="ko-KR" altLang="en-US" dirty="0">
                <a:latin typeface="Abadi" panose="020B0604020104020204" pitchFamily="34" charset="0"/>
              </a:rPr>
              <a:t>이웃 라우터들의 거리 경로 정보를 사용하여 각 네트워크에 대한 최적 거리 경로 정보 갱신</a:t>
            </a:r>
            <a:endParaRPr lang="en-US" altLang="ko-KR" dirty="0">
              <a:latin typeface="Abadi" panose="020B0604020104020204" pitchFamily="34" charset="0"/>
            </a:endParaRPr>
          </a:p>
          <a:p>
            <a:r>
              <a:rPr lang="ko-KR" altLang="en-US" dirty="0">
                <a:latin typeface="Abadi" panose="020B0604020104020204" pitchFamily="34" charset="0"/>
              </a:rPr>
              <a:t>최적 거리 경로 정보가 갱신되면 라우팅 테이블을 갱신함</a:t>
            </a:r>
            <a:endParaRPr lang="en-US" altLang="ko-KR" dirty="0">
              <a:latin typeface="Abadi" panose="020B0604020104020204" pitchFamily="34" charset="0"/>
            </a:endParaRPr>
          </a:p>
          <a:p>
            <a:r>
              <a:rPr lang="ko-KR" altLang="en-US" dirty="0">
                <a:latin typeface="Abadi" panose="020B0604020104020204" pitchFamily="34" charset="0"/>
              </a:rPr>
              <a:t>누구를 통해 가는 것이 가장 효율적인 것도 알려줌 </a:t>
            </a:r>
            <a:r>
              <a:rPr lang="en-US" altLang="ko-KR" dirty="0">
                <a:latin typeface="Abadi" panose="020B0604020104020204" pitchFamily="34" charset="0"/>
              </a:rPr>
              <a:t>(</a:t>
            </a:r>
            <a:r>
              <a:rPr lang="ko-KR" altLang="en-US" dirty="0">
                <a:latin typeface="Abadi" panose="020B0604020104020204" pitchFamily="34" charset="0"/>
              </a:rPr>
              <a:t>방향과 거리 경로 정보</a:t>
            </a:r>
            <a:r>
              <a:rPr lang="en-US" altLang="ko-KR" dirty="0">
                <a:latin typeface="Abadi" panose="020B0604020104020204" pitchFamily="34" charset="0"/>
              </a:rPr>
              <a:t>)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C546C-0434-4C96-88F4-D8DD9FFA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38B8C5-0239-4BF8-A890-998DFFD0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F735F25A-B97A-024B-B408-E1A4C1DF414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71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1975" y="1417638"/>
            <a:ext cx="3781425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iterative, asynchronous:</a:t>
            </a:r>
            <a:r>
              <a:rPr lang="en-US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>
                <a:latin typeface="Gill Sans MT" charset="0"/>
              </a:rPr>
              <a:t>each local iteration caused by: </a:t>
            </a:r>
          </a:p>
          <a:p>
            <a:r>
              <a:rPr lang="en-US" sz="2400">
                <a:latin typeface="Gill Sans MT" charset="0"/>
              </a:rPr>
              <a:t>local link cost change </a:t>
            </a:r>
          </a:p>
          <a:p>
            <a:r>
              <a:rPr lang="en-US" sz="2400">
                <a:latin typeface="Gill Sans MT" charset="0"/>
              </a:rPr>
              <a:t>DV update message from neighbor</a:t>
            </a:r>
          </a:p>
          <a:p>
            <a:pPr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distributed:</a:t>
            </a:r>
          </a:p>
          <a:p>
            <a:r>
              <a:rPr lang="en-US" sz="2400">
                <a:latin typeface="Gill Sans MT" charset="0"/>
              </a:rPr>
              <a:t>each node notifies neighbors </a:t>
            </a:r>
            <a:r>
              <a:rPr lang="en-US" sz="2400" i="1">
                <a:latin typeface="Gill Sans MT" charset="0"/>
              </a:rPr>
              <a:t>only</a:t>
            </a:r>
            <a:r>
              <a:rPr lang="en-US" sz="2400">
                <a:latin typeface="Gill Sans MT" charset="0"/>
              </a:rPr>
              <a:t> when its DV changes</a:t>
            </a:r>
          </a:p>
          <a:p>
            <a:pPr lvl="1"/>
            <a:r>
              <a:rPr lang="en-US" sz="2000">
                <a:latin typeface="Gill Sans MT" charset="0"/>
              </a:rPr>
              <a:t>neighbors then notify their neighbors if necessary</a:t>
            </a:r>
            <a:endParaRPr lang="en-US">
              <a:latin typeface="Gill Sans MT" charset="0"/>
            </a:endParaRP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5257800" y="1751013"/>
            <a:ext cx="3524250" cy="414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>
              <a:latin typeface="Times New Roman" charset="0"/>
            </a:endParaRPr>
          </a:p>
          <a:p>
            <a:pPr>
              <a:spcBef>
                <a:spcPct val="50000"/>
              </a:spcBef>
            </a:pPr>
            <a:r>
              <a:rPr lang="en-US" i="1">
                <a:solidFill>
                  <a:srgbClr val="000099"/>
                </a:solidFill>
              </a:rPr>
              <a:t>wait</a:t>
            </a:r>
            <a:r>
              <a:rPr lang="en-US" sz="2000">
                <a:solidFill>
                  <a:srgbClr val="000099"/>
                </a:solidFill>
              </a:rPr>
              <a:t> </a:t>
            </a:r>
            <a:r>
              <a:rPr lang="en-US" sz="2000"/>
              <a:t>for (change in local link cost or msg from neighbor)</a:t>
            </a:r>
          </a:p>
          <a:p>
            <a:pPr>
              <a:spcBef>
                <a:spcPct val="50000"/>
              </a:spcBef>
            </a:pPr>
            <a:endParaRPr lang="en-US" sz="2000"/>
          </a:p>
          <a:p>
            <a:pPr>
              <a:spcBef>
                <a:spcPct val="50000"/>
              </a:spcBef>
            </a:pPr>
            <a:r>
              <a:rPr lang="en-US" i="1">
                <a:solidFill>
                  <a:srgbClr val="000099"/>
                </a:solidFill>
              </a:rPr>
              <a:t>recompute</a:t>
            </a:r>
            <a:r>
              <a:rPr lang="en-US" sz="2000"/>
              <a:t> estimates</a:t>
            </a:r>
          </a:p>
          <a:p>
            <a:pPr>
              <a:spcBef>
                <a:spcPct val="50000"/>
              </a:spcBef>
            </a:pPr>
            <a:endParaRPr lang="en-US" sz="2000"/>
          </a:p>
          <a:p>
            <a:pPr>
              <a:spcBef>
                <a:spcPct val="50000"/>
              </a:spcBef>
            </a:pPr>
            <a:r>
              <a:rPr lang="en-US" sz="2000"/>
              <a:t>if DV to any dest has changed, </a:t>
            </a:r>
            <a:r>
              <a:rPr lang="en-US" i="1">
                <a:solidFill>
                  <a:srgbClr val="000099"/>
                </a:solidFill>
              </a:rPr>
              <a:t>notify</a:t>
            </a:r>
            <a:r>
              <a:rPr lang="en-US" sz="2000"/>
              <a:t> neighbors </a:t>
            </a:r>
            <a:endParaRPr lang="en-US"/>
          </a:p>
          <a:p>
            <a:pPr algn="ctr">
              <a:spcBef>
                <a:spcPct val="50000"/>
              </a:spcBef>
            </a:pPr>
            <a:endParaRPr lang="en-US">
              <a:latin typeface="Times New Roman" charset="0"/>
            </a:endParaRPr>
          </a:p>
        </p:txBody>
      </p:sp>
      <p:sp>
        <p:nvSpPr>
          <p:cNvPr id="136197" name="Line 5"/>
          <p:cNvSpPr>
            <a:spLocks noChangeShapeType="1"/>
          </p:cNvSpPr>
          <p:nvPr/>
        </p:nvSpPr>
        <p:spPr bwMode="auto">
          <a:xfrm>
            <a:off x="6811963" y="3055938"/>
            <a:ext cx="0" cy="5905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8" name="Line 6"/>
          <p:cNvSpPr>
            <a:spLocks noChangeShapeType="1"/>
          </p:cNvSpPr>
          <p:nvPr/>
        </p:nvSpPr>
        <p:spPr bwMode="auto">
          <a:xfrm>
            <a:off x="6791325" y="4075113"/>
            <a:ext cx="0" cy="5905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9" name="Freeform 7"/>
          <p:cNvSpPr>
            <a:spLocks/>
          </p:cNvSpPr>
          <p:nvPr/>
        </p:nvSpPr>
        <p:spPr bwMode="auto">
          <a:xfrm>
            <a:off x="5229225" y="2160588"/>
            <a:ext cx="1552575" cy="3581400"/>
          </a:xfrm>
          <a:custGeom>
            <a:avLst/>
            <a:gdLst>
              <a:gd name="T0" fmla="*/ 2147483647 w 978"/>
              <a:gd name="T1" fmla="*/ 2147483647 h 2256"/>
              <a:gd name="T2" fmla="*/ 2147483647 w 978"/>
              <a:gd name="T3" fmla="*/ 2147483647 h 2256"/>
              <a:gd name="T4" fmla="*/ 0 w 978"/>
              <a:gd name="T5" fmla="*/ 2147483647 h 2256"/>
              <a:gd name="T6" fmla="*/ 0 w 978"/>
              <a:gd name="T7" fmla="*/ 0 h 2256"/>
              <a:gd name="T8" fmla="*/ 2147483647 w 978"/>
              <a:gd name="T9" fmla="*/ 0 h 2256"/>
              <a:gd name="T10" fmla="*/ 2147483647 w 978"/>
              <a:gd name="T11" fmla="*/ 2147483647 h 2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78"/>
              <a:gd name="T19" fmla="*/ 0 h 2256"/>
              <a:gd name="T20" fmla="*/ 978 w 978"/>
              <a:gd name="T21" fmla="*/ 2256 h 2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78" h="2256">
                <a:moveTo>
                  <a:pt x="960" y="2010"/>
                </a:moveTo>
                <a:lnTo>
                  <a:pt x="961" y="2256"/>
                </a:lnTo>
                <a:lnTo>
                  <a:pt x="0" y="2256"/>
                </a:lnTo>
                <a:lnTo>
                  <a:pt x="0" y="0"/>
                </a:lnTo>
                <a:lnTo>
                  <a:pt x="978" y="0"/>
                </a:lnTo>
                <a:lnTo>
                  <a:pt x="978" y="155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4916488" y="1327150"/>
            <a:ext cx="162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each node:</a:t>
            </a:r>
          </a:p>
        </p:txBody>
      </p:sp>
      <p:pic>
        <p:nvPicPr>
          <p:cNvPr id="136201" name="Picture 10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0668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7" name="Rectangle 11"/>
          <p:cNvSpPr>
            <a:spLocks noGrp="1" noChangeArrowheads="1"/>
          </p:cNvSpPr>
          <p:nvPr>
            <p:ph type="title"/>
          </p:nvPr>
        </p:nvSpPr>
        <p:spPr>
          <a:xfrm>
            <a:off x="533400" y="2397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Distance vector algorithm 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355522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5.1 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5.2 routing protocols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MT" charset="0"/>
              </a:rPr>
              <a:t>link state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5.3 intra-AS routing in the Internet: 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5.4 routing among the ISPs: BGP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5.5 The SDN control plane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5.6 ICMP: The Internet Control Message Protocol 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5.7 Network management and SNMP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Chapter 5: outline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Line 3"/>
          <p:cNvSpPr>
            <a:spLocks noChangeShapeType="1"/>
          </p:cNvSpPr>
          <p:nvPr/>
        </p:nvSpPr>
        <p:spPr bwMode="auto">
          <a:xfrm>
            <a:off x="12192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20" name="Line 4"/>
          <p:cNvSpPr>
            <a:spLocks noChangeShapeType="1"/>
          </p:cNvSpPr>
          <p:nvPr/>
        </p:nvSpPr>
        <p:spPr bwMode="auto">
          <a:xfrm>
            <a:off x="9144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12192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9144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9144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9144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1219200" y="1671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0  2   7</a:t>
            </a:r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12192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14478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18288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12192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14478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18288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 rot="-5400000">
            <a:off x="2650332" y="202644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1352550" y="11588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7234" name="Text Box 18"/>
          <p:cNvSpPr txBox="1">
            <a:spLocks noChangeArrowheads="1"/>
          </p:cNvSpPr>
          <p:nvPr/>
        </p:nvSpPr>
        <p:spPr bwMode="auto">
          <a:xfrm rot="-5400000">
            <a:off x="518319" y="381079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from</a:t>
            </a:r>
          </a:p>
        </p:txBody>
      </p:sp>
      <p:sp>
        <p:nvSpPr>
          <p:cNvPr id="137235" name="Text Box 19"/>
          <p:cNvSpPr txBox="1">
            <a:spLocks noChangeArrowheads="1"/>
          </p:cNvSpPr>
          <p:nvPr/>
        </p:nvSpPr>
        <p:spPr bwMode="auto">
          <a:xfrm rot="-5400000">
            <a:off x="518318" y="561895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7236" name="Line 20"/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37" name="Line 21"/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32766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7239" name="Text Box 23"/>
          <p:cNvSpPr txBox="1">
            <a:spLocks noChangeArrowheads="1"/>
          </p:cNvSpPr>
          <p:nvPr/>
        </p:nvSpPr>
        <p:spPr bwMode="auto">
          <a:xfrm>
            <a:off x="29718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7240" name="Text Box 24"/>
          <p:cNvSpPr txBox="1">
            <a:spLocks noChangeArrowheads="1"/>
          </p:cNvSpPr>
          <p:nvPr/>
        </p:nvSpPr>
        <p:spPr bwMode="auto">
          <a:xfrm>
            <a:off x="29718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7241" name="Text Box 25"/>
          <p:cNvSpPr txBox="1">
            <a:spLocks noChangeArrowheads="1"/>
          </p:cNvSpPr>
          <p:nvPr/>
        </p:nvSpPr>
        <p:spPr bwMode="auto">
          <a:xfrm>
            <a:off x="29718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7242" name="Text Box 26"/>
          <p:cNvSpPr txBox="1">
            <a:spLocks noChangeArrowheads="1"/>
          </p:cNvSpPr>
          <p:nvPr/>
        </p:nvSpPr>
        <p:spPr bwMode="auto">
          <a:xfrm>
            <a:off x="3297238" y="16716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137243" name="Line 29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44" name="Line 30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45" name="Text Box 31"/>
          <p:cNvSpPr txBox="1">
            <a:spLocks noChangeArrowheads="1"/>
          </p:cNvSpPr>
          <p:nvPr/>
        </p:nvSpPr>
        <p:spPr bwMode="auto">
          <a:xfrm>
            <a:off x="1219200" y="304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7246" name="Text Box 32"/>
          <p:cNvSpPr txBox="1">
            <a:spLocks noChangeArrowheads="1"/>
          </p:cNvSpPr>
          <p:nvPr/>
        </p:nvSpPr>
        <p:spPr bwMode="auto">
          <a:xfrm>
            <a:off x="914400" y="3424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7247" name="Text Box 33"/>
          <p:cNvSpPr txBox="1">
            <a:spLocks noChangeArrowheads="1"/>
          </p:cNvSpPr>
          <p:nvPr/>
        </p:nvSpPr>
        <p:spPr bwMode="auto">
          <a:xfrm>
            <a:off x="914400" y="3729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7248" name="Text Box 34"/>
          <p:cNvSpPr txBox="1">
            <a:spLocks noChangeArrowheads="1"/>
          </p:cNvSpPr>
          <p:nvPr/>
        </p:nvSpPr>
        <p:spPr bwMode="auto">
          <a:xfrm>
            <a:off x="914400" y="4033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7249" name="Text Box 35"/>
          <p:cNvSpPr txBox="1">
            <a:spLocks noChangeArrowheads="1"/>
          </p:cNvSpPr>
          <p:nvPr/>
        </p:nvSpPr>
        <p:spPr bwMode="auto">
          <a:xfrm>
            <a:off x="1524000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0" name="Text Box 36"/>
          <p:cNvSpPr txBox="1">
            <a:spLocks noChangeArrowheads="1"/>
          </p:cNvSpPr>
          <p:nvPr/>
        </p:nvSpPr>
        <p:spPr bwMode="auto">
          <a:xfrm>
            <a:off x="1828800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1" name="Text Box 37"/>
          <p:cNvSpPr txBox="1">
            <a:spLocks noChangeArrowheads="1"/>
          </p:cNvSpPr>
          <p:nvPr/>
        </p:nvSpPr>
        <p:spPr bwMode="auto">
          <a:xfrm>
            <a:off x="12192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2" name="Text Box 38"/>
          <p:cNvSpPr txBox="1">
            <a:spLocks noChangeArrowheads="1"/>
          </p:cNvSpPr>
          <p:nvPr/>
        </p:nvSpPr>
        <p:spPr bwMode="auto">
          <a:xfrm>
            <a:off x="14478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3" name="Text Box 39"/>
          <p:cNvSpPr txBox="1">
            <a:spLocks noChangeArrowheads="1"/>
          </p:cNvSpPr>
          <p:nvPr/>
        </p:nvSpPr>
        <p:spPr bwMode="auto">
          <a:xfrm>
            <a:off x="18288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54" name="Text Box 40"/>
          <p:cNvSpPr txBox="1">
            <a:spLocks noChangeArrowheads="1"/>
          </p:cNvSpPr>
          <p:nvPr/>
        </p:nvSpPr>
        <p:spPr bwMode="auto">
          <a:xfrm>
            <a:off x="1341438" y="2933700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7255" name="Line 41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56" name="Line 42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57" name="Text Box 43"/>
          <p:cNvSpPr txBox="1">
            <a:spLocks noChangeArrowheads="1"/>
          </p:cNvSpPr>
          <p:nvPr/>
        </p:nvSpPr>
        <p:spPr bwMode="auto">
          <a:xfrm>
            <a:off x="1219200" y="48720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7258" name="Text Box 44"/>
          <p:cNvSpPr txBox="1">
            <a:spLocks noChangeArrowheads="1"/>
          </p:cNvSpPr>
          <p:nvPr/>
        </p:nvSpPr>
        <p:spPr bwMode="auto">
          <a:xfrm>
            <a:off x="914400" y="5253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7259" name="Text Box 45"/>
          <p:cNvSpPr txBox="1">
            <a:spLocks noChangeArrowheads="1"/>
          </p:cNvSpPr>
          <p:nvPr/>
        </p:nvSpPr>
        <p:spPr bwMode="auto">
          <a:xfrm>
            <a:off x="914400" y="5557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7260" name="Text Box 46"/>
          <p:cNvSpPr txBox="1">
            <a:spLocks noChangeArrowheads="1"/>
          </p:cNvSpPr>
          <p:nvPr/>
        </p:nvSpPr>
        <p:spPr bwMode="auto">
          <a:xfrm>
            <a:off x="914400" y="5862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7261" name="Text Box 47"/>
          <p:cNvSpPr txBox="1">
            <a:spLocks noChangeArrowheads="1"/>
          </p:cNvSpPr>
          <p:nvPr/>
        </p:nvSpPr>
        <p:spPr bwMode="auto">
          <a:xfrm>
            <a:off x="1219200" y="5638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62" name="Text Box 48"/>
          <p:cNvSpPr txBox="1">
            <a:spLocks noChangeArrowheads="1"/>
          </p:cNvSpPr>
          <p:nvPr/>
        </p:nvSpPr>
        <p:spPr bwMode="auto">
          <a:xfrm>
            <a:off x="1447800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63" name="Text Box 49"/>
          <p:cNvSpPr txBox="1">
            <a:spLocks noChangeArrowheads="1"/>
          </p:cNvSpPr>
          <p:nvPr/>
        </p:nvSpPr>
        <p:spPr bwMode="auto">
          <a:xfrm>
            <a:off x="1828800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7264" name="Text Box 50"/>
          <p:cNvSpPr txBox="1">
            <a:spLocks noChangeArrowheads="1"/>
          </p:cNvSpPr>
          <p:nvPr/>
        </p:nvSpPr>
        <p:spPr bwMode="auto">
          <a:xfrm>
            <a:off x="12192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</a:t>
            </a:r>
          </a:p>
        </p:txBody>
      </p:sp>
      <p:sp>
        <p:nvSpPr>
          <p:cNvPr id="137265" name="Text Box 51"/>
          <p:cNvSpPr txBox="1">
            <a:spLocks noChangeArrowheads="1"/>
          </p:cNvSpPr>
          <p:nvPr/>
        </p:nvSpPr>
        <p:spPr bwMode="auto">
          <a:xfrm>
            <a:off x="1447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1</a:t>
            </a:r>
          </a:p>
        </p:txBody>
      </p:sp>
      <p:sp>
        <p:nvSpPr>
          <p:cNvPr id="137266" name="Text Box 52"/>
          <p:cNvSpPr txBox="1">
            <a:spLocks noChangeArrowheads="1"/>
          </p:cNvSpPr>
          <p:nvPr/>
        </p:nvSpPr>
        <p:spPr bwMode="auto">
          <a:xfrm>
            <a:off x="1828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137267" name="Text Box 53"/>
          <p:cNvSpPr txBox="1">
            <a:spLocks noChangeArrowheads="1"/>
          </p:cNvSpPr>
          <p:nvPr/>
        </p:nvSpPr>
        <p:spPr bwMode="auto">
          <a:xfrm>
            <a:off x="1363663" y="4740275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7268" name="Text Box 54"/>
          <p:cNvSpPr txBox="1">
            <a:spLocks noChangeArrowheads="1"/>
          </p:cNvSpPr>
          <p:nvPr/>
        </p:nvSpPr>
        <p:spPr bwMode="auto">
          <a:xfrm>
            <a:off x="1219200" y="3500438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  <a:p>
            <a:r>
              <a:rPr lang="en-US" sz="1800"/>
              <a:t>2   0   1</a:t>
            </a:r>
          </a:p>
        </p:txBody>
      </p:sp>
      <p:sp>
        <p:nvSpPr>
          <p:cNvPr id="137269" name="Text Box 55"/>
          <p:cNvSpPr txBox="1">
            <a:spLocks noChangeArrowheads="1"/>
          </p:cNvSpPr>
          <p:nvPr/>
        </p:nvSpPr>
        <p:spPr bwMode="auto">
          <a:xfrm>
            <a:off x="1219200" y="5257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 ∞  ∞</a:t>
            </a:r>
          </a:p>
        </p:txBody>
      </p:sp>
      <p:sp>
        <p:nvSpPr>
          <p:cNvPr id="137270" name="Text Box 56"/>
          <p:cNvSpPr txBox="1">
            <a:spLocks noChangeArrowheads="1"/>
          </p:cNvSpPr>
          <p:nvPr/>
        </p:nvSpPr>
        <p:spPr bwMode="auto">
          <a:xfrm>
            <a:off x="3260725" y="20066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2   0   1</a:t>
            </a:r>
          </a:p>
        </p:txBody>
      </p:sp>
      <p:sp>
        <p:nvSpPr>
          <p:cNvPr id="137271" name="Text Box 57"/>
          <p:cNvSpPr txBox="1">
            <a:spLocks noChangeArrowheads="1"/>
          </p:cNvSpPr>
          <p:nvPr/>
        </p:nvSpPr>
        <p:spPr bwMode="auto">
          <a:xfrm>
            <a:off x="3260725" y="23225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7   1   0</a:t>
            </a:r>
          </a:p>
        </p:txBody>
      </p:sp>
      <p:sp>
        <p:nvSpPr>
          <p:cNvPr id="137272" name="Line 58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3" name="Line 59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4" name="Line 60"/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5" name="Line 61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6" name="Line 62"/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7" name="Line 63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8" name="Line 64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7279" name="Text Box 65"/>
          <p:cNvSpPr txBox="1">
            <a:spLocks noChangeArrowheads="1"/>
          </p:cNvSpPr>
          <p:nvPr/>
        </p:nvSpPr>
        <p:spPr bwMode="auto">
          <a:xfrm>
            <a:off x="6069013" y="6137275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time</a:t>
            </a:r>
          </a:p>
        </p:txBody>
      </p:sp>
      <p:grpSp>
        <p:nvGrpSpPr>
          <p:cNvPr id="137280" name="Group 66"/>
          <p:cNvGrpSpPr>
            <a:grpSpLocks/>
          </p:cNvGrpSpPr>
          <p:nvPr/>
        </p:nvGrpSpPr>
        <p:grpSpPr bwMode="auto">
          <a:xfrm>
            <a:off x="6632575" y="2911475"/>
            <a:ext cx="2184400" cy="1212850"/>
            <a:chOff x="2352" y="0"/>
            <a:chExt cx="1376" cy="764"/>
          </a:xfrm>
        </p:grpSpPr>
        <p:sp>
          <p:nvSpPr>
            <p:cNvPr id="137296" name="Freeform 67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7297" name="Group 68"/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137298" name="Freeform 69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299" name="Oval 70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0" name="Line 71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1" name="Line 72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2" name="Rectangle 73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7303" name="Oval 74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4" name="Freeform 75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305" name="Freeform 76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7306" name="Group 77"/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137328" name="Rectangle 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29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x</a:t>
                  </a:r>
                  <a:endParaRPr lang="en-US"/>
                </a:p>
              </p:txBody>
            </p:sp>
          </p:grpSp>
          <p:grpSp>
            <p:nvGrpSpPr>
              <p:cNvPr id="137307" name="Group 80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137320" name="Oval 81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21" name="Line 82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22" name="Line 83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23" name="Rectangle 84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7324" name="Oval 85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7325" name="Group 86"/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137326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7327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/>
                      <a:t>z</a:t>
                    </a:r>
                  </a:p>
                </p:txBody>
              </p:sp>
            </p:grpSp>
          </p:grpSp>
          <p:sp>
            <p:nvSpPr>
              <p:cNvPr id="137308" name="Text Box 89"/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1</a:t>
                </a:r>
                <a:endParaRPr lang="en-US"/>
              </a:p>
            </p:txBody>
          </p:sp>
          <p:sp>
            <p:nvSpPr>
              <p:cNvPr id="137309" name="Text Box 90"/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2</a:t>
                </a:r>
                <a:endParaRPr lang="en-US"/>
              </a:p>
            </p:txBody>
          </p:sp>
          <p:sp>
            <p:nvSpPr>
              <p:cNvPr id="137310" name="Text Box 91"/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7</a:t>
                </a:r>
                <a:endParaRPr lang="en-US"/>
              </a:p>
            </p:txBody>
          </p:sp>
          <p:grpSp>
            <p:nvGrpSpPr>
              <p:cNvPr id="137311" name="Group 92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137312" name="Oval 93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13" name="Line 94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14" name="Line 95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315" name="Rectangle 96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7316" name="Oval 97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7317" name="Group 98"/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137318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7319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000"/>
                      <a:t>y</a:t>
                    </a:r>
                    <a:endParaRPr lang="en-US"/>
                  </a:p>
                </p:txBody>
              </p:sp>
            </p:grpSp>
          </p:grpSp>
        </p:grpSp>
      </p:grpSp>
      <p:sp>
        <p:nvSpPr>
          <p:cNvPr id="137281" name="Text Box 101"/>
          <p:cNvSpPr txBox="1">
            <a:spLocks noChangeArrowheads="1"/>
          </p:cNvSpPr>
          <p:nvPr/>
        </p:nvSpPr>
        <p:spPr bwMode="auto">
          <a:xfrm>
            <a:off x="263525" y="110490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x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7282" name="Oval 104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83" name="Oval 105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84" name="Oval 106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85" name="Oval 107"/>
          <p:cNvSpPr>
            <a:spLocks noChangeArrowheads="1"/>
          </p:cNvSpPr>
          <p:nvPr/>
        </p:nvSpPr>
        <p:spPr bwMode="auto">
          <a:xfrm>
            <a:off x="3297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8172" name="Rectangle 108"/>
          <p:cNvSpPr>
            <a:spLocks noChangeArrowheads="1"/>
          </p:cNvSpPr>
          <p:nvPr/>
        </p:nvSpPr>
        <p:spPr bwMode="auto">
          <a:xfrm>
            <a:off x="1590675" y="187325"/>
            <a:ext cx="431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fr-FR">
                <a:solidFill>
                  <a:srgbClr val="000000"/>
                </a:solidFill>
                <a:cs typeface="Times New Roman" charset="0"/>
              </a:rPr>
              <a:t>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x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 = min{c(x,y) + 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y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(y), c(x,z) + 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z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(y)} </a:t>
            </a:r>
            <a:br>
              <a:rPr lang="fr-FR">
                <a:solidFill>
                  <a:srgbClr val="000000"/>
                </a:solidFill>
                <a:cs typeface="Times New Roman" charset="0"/>
              </a:rPr>
            </a:br>
            <a:r>
              <a:rPr lang="fr-FR">
                <a:solidFill>
                  <a:srgbClr val="000000"/>
                </a:solidFill>
                <a:cs typeface="Times New Roman" charset="0"/>
              </a:rPr>
              <a:t>             = min{2+0 , 7+1} = 2</a:t>
            </a:r>
          </a:p>
        </p:txBody>
      </p:sp>
      <p:sp>
        <p:nvSpPr>
          <p:cNvPr id="728173" name="Line 109"/>
          <p:cNvSpPr>
            <a:spLocks noChangeShapeType="1"/>
          </p:cNvSpPr>
          <p:nvPr/>
        </p:nvSpPr>
        <p:spPr bwMode="auto">
          <a:xfrm flipH="1">
            <a:off x="3760788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174" name="Rectangle 110"/>
          <p:cNvSpPr>
            <a:spLocks noChangeArrowheads="1"/>
          </p:cNvSpPr>
          <p:nvPr/>
        </p:nvSpPr>
        <p:spPr bwMode="auto">
          <a:xfrm>
            <a:off x="6384925" y="28575"/>
            <a:ext cx="26670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i="1"/>
              <a:t>D</a:t>
            </a:r>
            <a:r>
              <a:rPr lang="fr-FR" i="1" baseline="-25000"/>
              <a:t>x</a:t>
            </a:r>
            <a:r>
              <a:rPr lang="fr-FR" i="1"/>
              <a:t>(z) = </a:t>
            </a:r>
            <a:r>
              <a:rPr lang="fr-FR"/>
              <a:t>min{</a:t>
            </a:r>
            <a:r>
              <a:rPr lang="fr-FR" i="1"/>
              <a:t>c(x,y) + </a:t>
            </a:r>
            <a:br>
              <a:rPr lang="fr-FR" i="1"/>
            </a:br>
            <a:r>
              <a:rPr lang="fr-FR" i="1"/>
              <a:t>      D</a:t>
            </a:r>
            <a:r>
              <a:rPr lang="fr-FR" i="1" baseline="-25000"/>
              <a:t>y</a:t>
            </a:r>
            <a:r>
              <a:rPr lang="fr-FR" i="1"/>
              <a:t>(z), c(x,z) + D</a:t>
            </a:r>
            <a:r>
              <a:rPr lang="fr-FR" i="1" baseline="-25000"/>
              <a:t>z</a:t>
            </a:r>
            <a:r>
              <a:rPr lang="fr-FR" i="1"/>
              <a:t>(z)</a:t>
            </a:r>
            <a:r>
              <a:rPr lang="fr-FR"/>
              <a:t>} </a:t>
            </a:r>
          </a:p>
          <a:p>
            <a:pPr algn="just">
              <a:lnSpc>
                <a:spcPct val="120000"/>
              </a:lnSpc>
            </a:pPr>
            <a:r>
              <a:rPr lang="fr-FR"/>
              <a:t>= min{2+1 , 7+0} = 3</a:t>
            </a:r>
          </a:p>
        </p:txBody>
      </p:sp>
      <p:sp>
        <p:nvSpPr>
          <p:cNvPr id="728175" name="Line 111"/>
          <p:cNvSpPr>
            <a:spLocks noChangeShapeType="1"/>
          </p:cNvSpPr>
          <p:nvPr/>
        </p:nvSpPr>
        <p:spPr bwMode="auto">
          <a:xfrm flipH="1">
            <a:off x="4179888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8176" name="Text Box 112"/>
          <p:cNvSpPr txBox="1">
            <a:spLocks noChangeArrowheads="1"/>
          </p:cNvSpPr>
          <p:nvPr/>
        </p:nvSpPr>
        <p:spPr bwMode="auto">
          <a:xfrm>
            <a:off x="3922713" y="1674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</a:t>
            </a:r>
          </a:p>
        </p:txBody>
      </p:sp>
      <p:sp>
        <p:nvSpPr>
          <p:cNvPr id="728177" name="Text Box 113"/>
          <p:cNvSpPr txBox="1">
            <a:spLocks noChangeArrowheads="1"/>
          </p:cNvSpPr>
          <p:nvPr/>
        </p:nvSpPr>
        <p:spPr bwMode="auto">
          <a:xfrm>
            <a:off x="3579813" y="1679575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</a:t>
            </a:r>
          </a:p>
        </p:txBody>
      </p:sp>
      <p:sp>
        <p:nvSpPr>
          <p:cNvPr id="137292" name="Text Box 114"/>
          <p:cNvSpPr txBox="1">
            <a:spLocks noChangeArrowheads="1"/>
          </p:cNvSpPr>
          <p:nvPr/>
        </p:nvSpPr>
        <p:spPr bwMode="auto">
          <a:xfrm>
            <a:off x="292100" y="285115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y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7293" name="Text Box 115"/>
          <p:cNvSpPr txBox="1">
            <a:spLocks noChangeArrowheads="1"/>
          </p:cNvSpPr>
          <p:nvPr/>
        </p:nvSpPr>
        <p:spPr bwMode="auto">
          <a:xfrm>
            <a:off x="311150" y="4699000"/>
            <a:ext cx="908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z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7294" name="Text Box 117"/>
          <p:cNvSpPr txBox="1">
            <a:spLocks noChangeArrowheads="1"/>
          </p:cNvSpPr>
          <p:nvPr/>
        </p:nvSpPr>
        <p:spPr bwMode="auto">
          <a:xfrm>
            <a:off x="3413125" y="11430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7295" name="Text Box 118"/>
          <p:cNvSpPr txBox="1">
            <a:spLocks noChangeArrowheads="1"/>
          </p:cNvSpPr>
          <p:nvPr/>
        </p:nvSpPr>
        <p:spPr bwMode="auto">
          <a:xfrm rot="-5400000">
            <a:off x="561182" y="2067719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11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97087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172" grpId="0"/>
      <p:bldP spid="728173" grpId="0" animBg="1"/>
      <p:bldP spid="728174" grpId="0"/>
      <p:bldP spid="728175" grpId="0" animBg="1"/>
      <p:bldP spid="728176" grpId="0"/>
      <p:bldP spid="72817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Line 20"/>
          <p:cNvSpPr>
            <a:spLocks noChangeShapeType="1"/>
          </p:cNvSpPr>
          <p:nvPr/>
        </p:nvSpPr>
        <p:spPr bwMode="auto">
          <a:xfrm>
            <a:off x="5486400" y="152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44" name="Line 21"/>
          <p:cNvSpPr>
            <a:spLocks noChangeShapeType="1"/>
          </p:cNvSpPr>
          <p:nvPr/>
        </p:nvSpPr>
        <p:spPr bwMode="auto">
          <a:xfrm>
            <a:off x="5181600" y="175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45" name="Text Box 22"/>
          <p:cNvSpPr txBox="1">
            <a:spLocks noChangeArrowheads="1"/>
          </p:cNvSpPr>
          <p:nvPr/>
        </p:nvSpPr>
        <p:spPr bwMode="auto">
          <a:xfrm>
            <a:off x="5486400" y="13668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46" name="Text Box 23"/>
          <p:cNvSpPr txBox="1">
            <a:spLocks noChangeArrowheads="1"/>
          </p:cNvSpPr>
          <p:nvPr/>
        </p:nvSpPr>
        <p:spPr bwMode="auto">
          <a:xfrm>
            <a:off x="5181600" y="1747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47" name="Text Box 24"/>
          <p:cNvSpPr txBox="1">
            <a:spLocks noChangeArrowheads="1"/>
          </p:cNvSpPr>
          <p:nvPr/>
        </p:nvSpPr>
        <p:spPr bwMode="auto">
          <a:xfrm>
            <a:off x="5181600" y="2052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48" name="Text Box 25"/>
          <p:cNvSpPr txBox="1">
            <a:spLocks noChangeArrowheads="1"/>
          </p:cNvSpPr>
          <p:nvPr/>
        </p:nvSpPr>
        <p:spPr bwMode="auto">
          <a:xfrm>
            <a:off x="5181600" y="2357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49" name="Text Box 26"/>
          <p:cNvSpPr txBox="1">
            <a:spLocks noChangeArrowheads="1"/>
          </p:cNvSpPr>
          <p:nvPr/>
        </p:nvSpPr>
        <p:spPr bwMode="auto">
          <a:xfrm>
            <a:off x="5486400" y="1747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0  2   3</a:t>
            </a:r>
          </a:p>
        </p:txBody>
      </p:sp>
      <p:sp>
        <p:nvSpPr>
          <p:cNvPr id="138250" name="Text Box 27"/>
          <p:cNvSpPr txBox="1">
            <a:spLocks noChangeArrowheads="1"/>
          </p:cNvSpPr>
          <p:nvPr/>
        </p:nvSpPr>
        <p:spPr bwMode="auto">
          <a:xfrm rot="-5400000">
            <a:off x="4820443" y="2167732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51" name="Text Box 28"/>
          <p:cNvSpPr txBox="1">
            <a:spLocks noChangeArrowheads="1"/>
          </p:cNvSpPr>
          <p:nvPr/>
        </p:nvSpPr>
        <p:spPr bwMode="auto">
          <a:xfrm>
            <a:off x="5608638" y="1223963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52" name="Line 50"/>
          <p:cNvSpPr>
            <a:spLocks noChangeShapeType="1"/>
          </p:cNvSpPr>
          <p:nvPr/>
        </p:nvSpPr>
        <p:spPr bwMode="auto">
          <a:xfrm>
            <a:off x="3276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53" name="Line 51"/>
          <p:cNvSpPr>
            <a:spLocks noChangeShapeType="1"/>
          </p:cNvSpPr>
          <p:nvPr/>
        </p:nvSpPr>
        <p:spPr bwMode="auto">
          <a:xfrm>
            <a:off x="2971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54" name="Text Box 52"/>
          <p:cNvSpPr txBox="1">
            <a:spLocks noChangeArrowheads="1"/>
          </p:cNvSpPr>
          <p:nvPr/>
        </p:nvSpPr>
        <p:spPr bwMode="auto">
          <a:xfrm>
            <a:off x="3276600" y="304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55" name="Text Box 53"/>
          <p:cNvSpPr txBox="1">
            <a:spLocks noChangeArrowheads="1"/>
          </p:cNvSpPr>
          <p:nvPr/>
        </p:nvSpPr>
        <p:spPr bwMode="auto">
          <a:xfrm>
            <a:off x="2971800" y="3424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56" name="Text Box 54"/>
          <p:cNvSpPr txBox="1">
            <a:spLocks noChangeArrowheads="1"/>
          </p:cNvSpPr>
          <p:nvPr/>
        </p:nvSpPr>
        <p:spPr bwMode="auto">
          <a:xfrm>
            <a:off x="2971800" y="3729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57" name="Text Box 55"/>
          <p:cNvSpPr txBox="1">
            <a:spLocks noChangeArrowheads="1"/>
          </p:cNvSpPr>
          <p:nvPr/>
        </p:nvSpPr>
        <p:spPr bwMode="auto">
          <a:xfrm>
            <a:off x="2971800" y="4033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58" name="Text Box 56"/>
          <p:cNvSpPr txBox="1">
            <a:spLocks noChangeArrowheads="1"/>
          </p:cNvSpPr>
          <p:nvPr/>
        </p:nvSpPr>
        <p:spPr bwMode="auto">
          <a:xfrm>
            <a:off x="3276600" y="34242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0  2   7</a:t>
            </a:r>
          </a:p>
        </p:txBody>
      </p:sp>
      <p:sp>
        <p:nvSpPr>
          <p:cNvPr id="138259" name="Text Box 57"/>
          <p:cNvSpPr txBox="1">
            <a:spLocks noChangeArrowheads="1"/>
          </p:cNvSpPr>
          <p:nvPr/>
        </p:nvSpPr>
        <p:spPr bwMode="auto">
          <a:xfrm rot="-5400000">
            <a:off x="2643981" y="382190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60" name="Text Box 58"/>
          <p:cNvSpPr txBox="1">
            <a:spLocks noChangeArrowheads="1"/>
          </p:cNvSpPr>
          <p:nvPr/>
        </p:nvSpPr>
        <p:spPr bwMode="auto">
          <a:xfrm>
            <a:off x="3421063" y="2900363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61" name="Line 59"/>
          <p:cNvSpPr>
            <a:spLocks noChangeShapeType="1"/>
          </p:cNvSpPr>
          <p:nvPr/>
        </p:nvSpPr>
        <p:spPr bwMode="auto">
          <a:xfrm>
            <a:off x="54864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62" name="Line 60"/>
          <p:cNvSpPr>
            <a:spLocks noChangeShapeType="1"/>
          </p:cNvSpPr>
          <p:nvPr/>
        </p:nvSpPr>
        <p:spPr bwMode="auto">
          <a:xfrm>
            <a:off x="51816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63" name="Text Box 61"/>
          <p:cNvSpPr txBox="1">
            <a:spLocks noChangeArrowheads="1"/>
          </p:cNvSpPr>
          <p:nvPr/>
        </p:nvSpPr>
        <p:spPr bwMode="auto">
          <a:xfrm>
            <a:off x="5486400" y="31194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64" name="Text Box 62"/>
          <p:cNvSpPr txBox="1">
            <a:spLocks noChangeArrowheads="1"/>
          </p:cNvSpPr>
          <p:nvPr/>
        </p:nvSpPr>
        <p:spPr bwMode="auto">
          <a:xfrm>
            <a:off x="5181600" y="3500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65" name="Text Box 63"/>
          <p:cNvSpPr txBox="1">
            <a:spLocks noChangeArrowheads="1"/>
          </p:cNvSpPr>
          <p:nvPr/>
        </p:nvSpPr>
        <p:spPr bwMode="auto">
          <a:xfrm>
            <a:off x="5181600" y="3805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66" name="Text Box 64"/>
          <p:cNvSpPr txBox="1">
            <a:spLocks noChangeArrowheads="1"/>
          </p:cNvSpPr>
          <p:nvPr/>
        </p:nvSpPr>
        <p:spPr bwMode="auto">
          <a:xfrm>
            <a:off x="5181600" y="4110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67" name="Text Box 65"/>
          <p:cNvSpPr txBox="1">
            <a:spLocks noChangeArrowheads="1"/>
          </p:cNvSpPr>
          <p:nvPr/>
        </p:nvSpPr>
        <p:spPr bwMode="auto">
          <a:xfrm>
            <a:off x="5486400" y="35004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0  2   3</a:t>
            </a:r>
          </a:p>
        </p:txBody>
      </p:sp>
      <p:sp>
        <p:nvSpPr>
          <p:cNvPr id="138268" name="Text Box 66"/>
          <p:cNvSpPr txBox="1">
            <a:spLocks noChangeArrowheads="1"/>
          </p:cNvSpPr>
          <p:nvPr/>
        </p:nvSpPr>
        <p:spPr bwMode="auto">
          <a:xfrm rot="-5400000">
            <a:off x="4820443" y="389810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69" name="Text Box 67"/>
          <p:cNvSpPr txBox="1">
            <a:spLocks noChangeArrowheads="1"/>
          </p:cNvSpPr>
          <p:nvPr/>
        </p:nvSpPr>
        <p:spPr bwMode="auto">
          <a:xfrm>
            <a:off x="5597525" y="296545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70" name="Line 68"/>
          <p:cNvSpPr>
            <a:spLocks noChangeShapeType="1"/>
          </p:cNvSpPr>
          <p:nvPr/>
        </p:nvSpPr>
        <p:spPr bwMode="auto">
          <a:xfrm>
            <a:off x="54102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71" name="Line 69"/>
          <p:cNvSpPr>
            <a:spLocks noChangeShapeType="1"/>
          </p:cNvSpPr>
          <p:nvPr/>
        </p:nvSpPr>
        <p:spPr bwMode="auto">
          <a:xfrm>
            <a:off x="51054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72" name="Text Box 70"/>
          <p:cNvSpPr txBox="1">
            <a:spLocks noChangeArrowheads="1"/>
          </p:cNvSpPr>
          <p:nvPr/>
        </p:nvSpPr>
        <p:spPr bwMode="auto">
          <a:xfrm>
            <a:off x="5410200" y="47958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73" name="Text Box 71"/>
          <p:cNvSpPr txBox="1">
            <a:spLocks noChangeArrowheads="1"/>
          </p:cNvSpPr>
          <p:nvPr/>
        </p:nvSpPr>
        <p:spPr bwMode="auto">
          <a:xfrm>
            <a:off x="5105400" y="5176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74" name="Text Box 72"/>
          <p:cNvSpPr txBox="1">
            <a:spLocks noChangeArrowheads="1"/>
          </p:cNvSpPr>
          <p:nvPr/>
        </p:nvSpPr>
        <p:spPr bwMode="auto">
          <a:xfrm>
            <a:off x="5105400" y="548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75" name="Text Box 73"/>
          <p:cNvSpPr txBox="1">
            <a:spLocks noChangeArrowheads="1"/>
          </p:cNvSpPr>
          <p:nvPr/>
        </p:nvSpPr>
        <p:spPr bwMode="auto">
          <a:xfrm>
            <a:off x="5105400" y="578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76" name="Text Box 74"/>
          <p:cNvSpPr txBox="1">
            <a:spLocks noChangeArrowheads="1"/>
          </p:cNvSpPr>
          <p:nvPr/>
        </p:nvSpPr>
        <p:spPr bwMode="auto">
          <a:xfrm>
            <a:off x="5410200" y="5176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0  2   3</a:t>
            </a:r>
          </a:p>
        </p:txBody>
      </p:sp>
      <p:sp>
        <p:nvSpPr>
          <p:cNvPr id="138277" name="Text Box 75"/>
          <p:cNvSpPr txBox="1">
            <a:spLocks noChangeArrowheads="1"/>
          </p:cNvSpPr>
          <p:nvPr/>
        </p:nvSpPr>
        <p:spPr bwMode="auto">
          <a:xfrm rot="-5400000">
            <a:off x="4755357" y="556339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78" name="Text Box 76"/>
          <p:cNvSpPr txBox="1">
            <a:spLocks noChangeArrowheads="1"/>
          </p:cNvSpPr>
          <p:nvPr/>
        </p:nvSpPr>
        <p:spPr bwMode="auto">
          <a:xfrm>
            <a:off x="5521325" y="46640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79" name="Line 77"/>
          <p:cNvSpPr>
            <a:spLocks noChangeShapeType="1"/>
          </p:cNvSpPr>
          <p:nvPr/>
        </p:nvSpPr>
        <p:spPr bwMode="auto">
          <a:xfrm>
            <a:off x="32766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80" name="Line 78"/>
          <p:cNvSpPr>
            <a:spLocks noChangeShapeType="1"/>
          </p:cNvSpPr>
          <p:nvPr/>
        </p:nvSpPr>
        <p:spPr bwMode="auto">
          <a:xfrm>
            <a:off x="2971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81" name="Text Box 79"/>
          <p:cNvSpPr txBox="1">
            <a:spLocks noChangeArrowheads="1"/>
          </p:cNvSpPr>
          <p:nvPr/>
        </p:nvSpPr>
        <p:spPr bwMode="auto">
          <a:xfrm>
            <a:off x="3276600" y="47958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282" name="Text Box 80"/>
          <p:cNvSpPr txBox="1">
            <a:spLocks noChangeArrowheads="1"/>
          </p:cNvSpPr>
          <p:nvPr/>
        </p:nvSpPr>
        <p:spPr bwMode="auto">
          <a:xfrm>
            <a:off x="2971800" y="5176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283" name="Text Box 81"/>
          <p:cNvSpPr txBox="1">
            <a:spLocks noChangeArrowheads="1"/>
          </p:cNvSpPr>
          <p:nvPr/>
        </p:nvSpPr>
        <p:spPr bwMode="auto">
          <a:xfrm>
            <a:off x="2971800" y="548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284" name="Text Box 82"/>
          <p:cNvSpPr txBox="1">
            <a:spLocks noChangeArrowheads="1"/>
          </p:cNvSpPr>
          <p:nvPr/>
        </p:nvSpPr>
        <p:spPr bwMode="auto">
          <a:xfrm>
            <a:off x="2971800" y="578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285" name="Text Box 83"/>
          <p:cNvSpPr txBox="1">
            <a:spLocks noChangeArrowheads="1"/>
          </p:cNvSpPr>
          <p:nvPr/>
        </p:nvSpPr>
        <p:spPr bwMode="auto">
          <a:xfrm>
            <a:off x="3276600" y="5176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0  2   7</a:t>
            </a:r>
          </a:p>
        </p:txBody>
      </p:sp>
      <p:sp>
        <p:nvSpPr>
          <p:cNvPr id="138286" name="Text Box 84"/>
          <p:cNvSpPr txBox="1">
            <a:spLocks noChangeArrowheads="1"/>
          </p:cNvSpPr>
          <p:nvPr/>
        </p:nvSpPr>
        <p:spPr bwMode="auto">
          <a:xfrm rot="-5400000">
            <a:off x="2643982" y="553164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287" name="Text Box 85"/>
          <p:cNvSpPr txBox="1">
            <a:spLocks noChangeArrowheads="1"/>
          </p:cNvSpPr>
          <p:nvPr/>
        </p:nvSpPr>
        <p:spPr bwMode="auto">
          <a:xfrm>
            <a:off x="3409950" y="46640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288" name="Text Box 103"/>
          <p:cNvSpPr txBox="1">
            <a:spLocks noChangeArrowheads="1"/>
          </p:cNvSpPr>
          <p:nvPr/>
        </p:nvSpPr>
        <p:spPr bwMode="auto">
          <a:xfrm>
            <a:off x="3276600" y="37719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2  0   1</a:t>
            </a:r>
          </a:p>
        </p:txBody>
      </p:sp>
      <p:sp>
        <p:nvSpPr>
          <p:cNvPr id="138289" name="Text Box 104"/>
          <p:cNvSpPr txBox="1">
            <a:spLocks noChangeArrowheads="1"/>
          </p:cNvSpPr>
          <p:nvPr/>
        </p:nvSpPr>
        <p:spPr bwMode="auto">
          <a:xfrm>
            <a:off x="3276600" y="4110038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7   1   0</a:t>
            </a:r>
          </a:p>
        </p:txBody>
      </p:sp>
      <p:sp>
        <p:nvSpPr>
          <p:cNvPr id="138290" name="Text Box 105"/>
          <p:cNvSpPr txBox="1">
            <a:spLocks noChangeArrowheads="1"/>
          </p:cNvSpPr>
          <p:nvPr/>
        </p:nvSpPr>
        <p:spPr bwMode="auto">
          <a:xfrm>
            <a:off x="3276600" y="5557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2  0   1</a:t>
            </a:r>
          </a:p>
        </p:txBody>
      </p:sp>
      <p:sp>
        <p:nvSpPr>
          <p:cNvPr id="138291" name="Text Box 106"/>
          <p:cNvSpPr txBox="1">
            <a:spLocks noChangeArrowheads="1"/>
          </p:cNvSpPr>
          <p:nvPr/>
        </p:nvSpPr>
        <p:spPr bwMode="auto">
          <a:xfrm>
            <a:off x="3276600" y="5862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3  1   0</a:t>
            </a:r>
          </a:p>
        </p:txBody>
      </p:sp>
      <p:sp>
        <p:nvSpPr>
          <p:cNvPr id="138292" name="Text Box 107"/>
          <p:cNvSpPr txBox="1">
            <a:spLocks noChangeArrowheads="1"/>
          </p:cNvSpPr>
          <p:nvPr/>
        </p:nvSpPr>
        <p:spPr bwMode="auto">
          <a:xfrm>
            <a:off x="5486400" y="20955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2   0   1</a:t>
            </a:r>
          </a:p>
        </p:txBody>
      </p:sp>
      <p:sp>
        <p:nvSpPr>
          <p:cNvPr id="138293" name="Text Box 108"/>
          <p:cNvSpPr txBox="1">
            <a:spLocks noChangeArrowheads="1"/>
          </p:cNvSpPr>
          <p:nvPr/>
        </p:nvSpPr>
        <p:spPr bwMode="auto">
          <a:xfrm>
            <a:off x="5486400" y="2433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3  1   0</a:t>
            </a:r>
          </a:p>
        </p:txBody>
      </p:sp>
      <p:sp>
        <p:nvSpPr>
          <p:cNvPr id="138294" name="Text Box 109"/>
          <p:cNvSpPr txBox="1">
            <a:spLocks noChangeArrowheads="1"/>
          </p:cNvSpPr>
          <p:nvPr/>
        </p:nvSpPr>
        <p:spPr bwMode="auto">
          <a:xfrm>
            <a:off x="5486400" y="3825875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2  0   1</a:t>
            </a:r>
          </a:p>
        </p:txBody>
      </p:sp>
      <p:sp>
        <p:nvSpPr>
          <p:cNvPr id="138295" name="Text Box 110"/>
          <p:cNvSpPr txBox="1">
            <a:spLocks noChangeArrowheads="1"/>
          </p:cNvSpPr>
          <p:nvPr/>
        </p:nvSpPr>
        <p:spPr bwMode="auto">
          <a:xfrm>
            <a:off x="5410200" y="5862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3  1   0</a:t>
            </a:r>
          </a:p>
        </p:txBody>
      </p:sp>
      <p:sp>
        <p:nvSpPr>
          <p:cNvPr id="138296" name="Text Box 111"/>
          <p:cNvSpPr txBox="1">
            <a:spLocks noChangeArrowheads="1"/>
          </p:cNvSpPr>
          <p:nvPr/>
        </p:nvSpPr>
        <p:spPr bwMode="auto">
          <a:xfrm>
            <a:off x="5410200" y="5481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2  0   1</a:t>
            </a:r>
          </a:p>
        </p:txBody>
      </p:sp>
      <p:sp>
        <p:nvSpPr>
          <p:cNvPr id="138297" name="Text Box 112"/>
          <p:cNvSpPr txBox="1">
            <a:spLocks noChangeArrowheads="1"/>
          </p:cNvSpPr>
          <p:nvPr/>
        </p:nvSpPr>
        <p:spPr bwMode="auto">
          <a:xfrm>
            <a:off x="5486400" y="41100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3  1   0</a:t>
            </a:r>
          </a:p>
        </p:txBody>
      </p:sp>
      <p:sp>
        <p:nvSpPr>
          <p:cNvPr id="138298" name="Line 113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299" name="Line 114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0" name="Line 116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1" name="Line 118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2" name="Line 119"/>
          <p:cNvSpPr>
            <a:spLocks noChangeShapeType="1"/>
          </p:cNvSpPr>
          <p:nvPr/>
        </p:nvSpPr>
        <p:spPr bwMode="auto">
          <a:xfrm>
            <a:off x="4267200" y="19812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3" name="Line 120"/>
          <p:cNvSpPr>
            <a:spLocks noChangeShapeType="1"/>
          </p:cNvSpPr>
          <p:nvPr/>
        </p:nvSpPr>
        <p:spPr bwMode="auto">
          <a:xfrm>
            <a:off x="4191000" y="2057400"/>
            <a:ext cx="8382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4" name="Line 121"/>
          <p:cNvSpPr>
            <a:spLocks noChangeShapeType="1"/>
          </p:cNvSpPr>
          <p:nvPr/>
        </p:nvSpPr>
        <p:spPr bwMode="auto">
          <a:xfrm flipV="1">
            <a:off x="4114800" y="2743200"/>
            <a:ext cx="1143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5" name="Line 122"/>
          <p:cNvSpPr>
            <a:spLocks noChangeShapeType="1"/>
          </p:cNvSpPr>
          <p:nvPr/>
        </p:nvSpPr>
        <p:spPr bwMode="auto">
          <a:xfrm flipV="1">
            <a:off x="4114800" y="4419600"/>
            <a:ext cx="1066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6" name="Line 123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07" name="Text Box 124"/>
          <p:cNvSpPr txBox="1">
            <a:spLocks noChangeArrowheads="1"/>
          </p:cNvSpPr>
          <p:nvPr/>
        </p:nvSpPr>
        <p:spPr bwMode="auto">
          <a:xfrm>
            <a:off x="6069013" y="6137275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time</a:t>
            </a:r>
          </a:p>
        </p:txBody>
      </p:sp>
      <p:sp>
        <p:nvSpPr>
          <p:cNvPr id="138308" name="Oval 167"/>
          <p:cNvSpPr>
            <a:spLocks noChangeArrowheads="1"/>
          </p:cNvSpPr>
          <p:nvPr/>
        </p:nvSpPr>
        <p:spPr bwMode="auto">
          <a:xfrm>
            <a:off x="3200400" y="5867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09" name="Line 174"/>
          <p:cNvSpPr>
            <a:spLocks noChangeShapeType="1"/>
          </p:cNvSpPr>
          <p:nvPr/>
        </p:nvSpPr>
        <p:spPr bwMode="auto">
          <a:xfrm>
            <a:off x="12192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10" name="Line 175"/>
          <p:cNvSpPr>
            <a:spLocks noChangeShapeType="1"/>
          </p:cNvSpPr>
          <p:nvPr/>
        </p:nvSpPr>
        <p:spPr bwMode="auto">
          <a:xfrm>
            <a:off x="9144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11" name="Text Box 176"/>
          <p:cNvSpPr txBox="1">
            <a:spLocks noChangeArrowheads="1"/>
          </p:cNvSpPr>
          <p:nvPr/>
        </p:nvSpPr>
        <p:spPr bwMode="auto">
          <a:xfrm>
            <a:off x="12192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312" name="Text Box 177"/>
          <p:cNvSpPr txBox="1">
            <a:spLocks noChangeArrowheads="1"/>
          </p:cNvSpPr>
          <p:nvPr/>
        </p:nvSpPr>
        <p:spPr bwMode="auto">
          <a:xfrm>
            <a:off x="9144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313" name="Text Box 178"/>
          <p:cNvSpPr txBox="1">
            <a:spLocks noChangeArrowheads="1"/>
          </p:cNvSpPr>
          <p:nvPr/>
        </p:nvSpPr>
        <p:spPr bwMode="auto">
          <a:xfrm>
            <a:off x="9144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314" name="Text Box 179"/>
          <p:cNvSpPr txBox="1">
            <a:spLocks noChangeArrowheads="1"/>
          </p:cNvSpPr>
          <p:nvPr/>
        </p:nvSpPr>
        <p:spPr bwMode="auto">
          <a:xfrm>
            <a:off x="9144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315" name="Text Box 180"/>
          <p:cNvSpPr txBox="1">
            <a:spLocks noChangeArrowheads="1"/>
          </p:cNvSpPr>
          <p:nvPr/>
        </p:nvSpPr>
        <p:spPr bwMode="auto">
          <a:xfrm>
            <a:off x="1219200" y="1671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0  2   7</a:t>
            </a:r>
          </a:p>
        </p:txBody>
      </p:sp>
      <p:sp>
        <p:nvSpPr>
          <p:cNvPr id="138316" name="Text Box 181"/>
          <p:cNvSpPr txBox="1">
            <a:spLocks noChangeArrowheads="1"/>
          </p:cNvSpPr>
          <p:nvPr/>
        </p:nvSpPr>
        <p:spPr bwMode="auto">
          <a:xfrm>
            <a:off x="12192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17" name="Text Box 182"/>
          <p:cNvSpPr txBox="1">
            <a:spLocks noChangeArrowheads="1"/>
          </p:cNvSpPr>
          <p:nvPr/>
        </p:nvSpPr>
        <p:spPr bwMode="auto">
          <a:xfrm>
            <a:off x="14478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18" name="Text Box 183"/>
          <p:cNvSpPr txBox="1">
            <a:spLocks noChangeArrowheads="1"/>
          </p:cNvSpPr>
          <p:nvPr/>
        </p:nvSpPr>
        <p:spPr bwMode="auto">
          <a:xfrm>
            <a:off x="1828800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19" name="Text Box 184"/>
          <p:cNvSpPr txBox="1">
            <a:spLocks noChangeArrowheads="1"/>
          </p:cNvSpPr>
          <p:nvPr/>
        </p:nvSpPr>
        <p:spPr bwMode="auto">
          <a:xfrm>
            <a:off x="12192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20" name="Text Box 185"/>
          <p:cNvSpPr txBox="1">
            <a:spLocks noChangeArrowheads="1"/>
          </p:cNvSpPr>
          <p:nvPr/>
        </p:nvSpPr>
        <p:spPr bwMode="auto">
          <a:xfrm>
            <a:off x="14478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21" name="Text Box 186"/>
          <p:cNvSpPr txBox="1">
            <a:spLocks noChangeArrowheads="1"/>
          </p:cNvSpPr>
          <p:nvPr/>
        </p:nvSpPr>
        <p:spPr bwMode="auto">
          <a:xfrm>
            <a:off x="1828800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22" name="Text Box 187"/>
          <p:cNvSpPr txBox="1">
            <a:spLocks noChangeArrowheads="1"/>
          </p:cNvSpPr>
          <p:nvPr/>
        </p:nvSpPr>
        <p:spPr bwMode="auto">
          <a:xfrm rot="-5400000">
            <a:off x="2650332" y="202644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323" name="Text Box 188"/>
          <p:cNvSpPr txBox="1">
            <a:spLocks noChangeArrowheads="1"/>
          </p:cNvSpPr>
          <p:nvPr/>
        </p:nvSpPr>
        <p:spPr bwMode="auto">
          <a:xfrm>
            <a:off x="1352550" y="11588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324" name="Text Box 189"/>
          <p:cNvSpPr txBox="1">
            <a:spLocks noChangeArrowheads="1"/>
          </p:cNvSpPr>
          <p:nvPr/>
        </p:nvSpPr>
        <p:spPr bwMode="auto">
          <a:xfrm rot="-5400000">
            <a:off x="518319" y="381079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from</a:t>
            </a:r>
          </a:p>
        </p:txBody>
      </p:sp>
      <p:sp>
        <p:nvSpPr>
          <p:cNvPr id="138325" name="Text Box 190"/>
          <p:cNvSpPr txBox="1">
            <a:spLocks noChangeArrowheads="1"/>
          </p:cNvSpPr>
          <p:nvPr/>
        </p:nvSpPr>
        <p:spPr bwMode="auto">
          <a:xfrm rot="-5400000">
            <a:off x="518318" y="561895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38326" name="Line 191"/>
          <p:cNvSpPr>
            <a:spLocks noChangeShapeType="1"/>
          </p:cNvSpPr>
          <p:nvPr/>
        </p:nvSpPr>
        <p:spPr bwMode="auto">
          <a:xfrm>
            <a:off x="3276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27" name="Line 192"/>
          <p:cNvSpPr>
            <a:spLocks noChangeShapeType="1"/>
          </p:cNvSpPr>
          <p:nvPr/>
        </p:nvSpPr>
        <p:spPr bwMode="auto">
          <a:xfrm>
            <a:off x="2971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28" name="Text Box 193"/>
          <p:cNvSpPr txBox="1">
            <a:spLocks noChangeArrowheads="1"/>
          </p:cNvSpPr>
          <p:nvPr/>
        </p:nvSpPr>
        <p:spPr bwMode="auto">
          <a:xfrm>
            <a:off x="32766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329" name="Text Box 194"/>
          <p:cNvSpPr txBox="1">
            <a:spLocks noChangeArrowheads="1"/>
          </p:cNvSpPr>
          <p:nvPr/>
        </p:nvSpPr>
        <p:spPr bwMode="auto">
          <a:xfrm>
            <a:off x="29718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330" name="Text Box 195"/>
          <p:cNvSpPr txBox="1">
            <a:spLocks noChangeArrowheads="1"/>
          </p:cNvSpPr>
          <p:nvPr/>
        </p:nvSpPr>
        <p:spPr bwMode="auto">
          <a:xfrm>
            <a:off x="29718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331" name="Text Box 196"/>
          <p:cNvSpPr txBox="1">
            <a:spLocks noChangeArrowheads="1"/>
          </p:cNvSpPr>
          <p:nvPr/>
        </p:nvSpPr>
        <p:spPr bwMode="auto">
          <a:xfrm>
            <a:off x="29718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332" name="Text Box 197"/>
          <p:cNvSpPr txBox="1">
            <a:spLocks noChangeArrowheads="1"/>
          </p:cNvSpPr>
          <p:nvPr/>
        </p:nvSpPr>
        <p:spPr bwMode="auto">
          <a:xfrm>
            <a:off x="3297238" y="16716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138333" name="Line 198"/>
          <p:cNvSpPr>
            <a:spLocks noChangeShapeType="1"/>
          </p:cNvSpPr>
          <p:nvPr/>
        </p:nvSpPr>
        <p:spPr bwMode="auto">
          <a:xfrm>
            <a:off x="1219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34" name="Line 199"/>
          <p:cNvSpPr>
            <a:spLocks noChangeShapeType="1"/>
          </p:cNvSpPr>
          <p:nvPr/>
        </p:nvSpPr>
        <p:spPr bwMode="auto">
          <a:xfrm>
            <a:off x="914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35" name="Text Box 200"/>
          <p:cNvSpPr txBox="1">
            <a:spLocks noChangeArrowheads="1"/>
          </p:cNvSpPr>
          <p:nvPr/>
        </p:nvSpPr>
        <p:spPr bwMode="auto">
          <a:xfrm>
            <a:off x="1219200" y="304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336" name="Text Box 201"/>
          <p:cNvSpPr txBox="1">
            <a:spLocks noChangeArrowheads="1"/>
          </p:cNvSpPr>
          <p:nvPr/>
        </p:nvSpPr>
        <p:spPr bwMode="auto">
          <a:xfrm>
            <a:off x="914400" y="3424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337" name="Text Box 202"/>
          <p:cNvSpPr txBox="1">
            <a:spLocks noChangeArrowheads="1"/>
          </p:cNvSpPr>
          <p:nvPr/>
        </p:nvSpPr>
        <p:spPr bwMode="auto">
          <a:xfrm>
            <a:off x="914400" y="3729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338" name="Text Box 203"/>
          <p:cNvSpPr txBox="1">
            <a:spLocks noChangeArrowheads="1"/>
          </p:cNvSpPr>
          <p:nvPr/>
        </p:nvSpPr>
        <p:spPr bwMode="auto">
          <a:xfrm>
            <a:off x="914400" y="4033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339" name="Text Box 204"/>
          <p:cNvSpPr txBox="1">
            <a:spLocks noChangeArrowheads="1"/>
          </p:cNvSpPr>
          <p:nvPr/>
        </p:nvSpPr>
        <p:spPr bwMode="auto">
          <a:xfrm>
            <a:off x="1524000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0" name="Text Box 205"/>
          <p:cNvSpPr txBox="1">
            <a:spLocks noChangeArrowheads="1"/>
          </p:cNvSpPr>
          <p:nvPr/>
        </p:nvSpPr>
        <p:spPr bwMode="auto">
          <a:xfrm>
            <a:off x="1828800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1" name="Text Box 206"/>
          <p:cNvSpPr txBox="1">
            <a:spLocks noChangeArrowheads="1"/>
          </p:cNvSpPr>
          <p:nvPr/>
        </p:nvSpPr>
        <p:spPr bwMode="auto">
          <a:xfrm>
            <a:off x="12192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2" name="Text Box 207"/>
          <p:cNvSpPr txBox="1">
            <a:spLocks noChangeArrowheads="1"/>
          </p:cNvSpPr>
          <p:nvPr/>
        </p:nvSpPr>
        <p:spPr bwMode="auto">
          <a:xfrm>
            <a:off x="14478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3" name="Text Box 208"/>
          <p:cNvSpPr txBox="1">
            <a:spLocks noChangeArrowheads="1"/>
          </p:cNvSpPr>
          <p:nvPr/>
        </p:nvSpPr>
        <p:spPr bwMode="auto">
          <a:xfrm>
            <a:off x="1828800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44" name="Text Box 209"/>
          <p:cNvSpPr txBox="1">
            <a:spLocks noChangeArrowheads="1"/>
          </p:cNvSpPr>
          <p:nvPr/>
        </p:nvSpPr>
        <p:spPr bwMode="auto">
          <a:xfrm>
            <a:off x="1341438" y="2933700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345" name="Line 210"/>
          <p:cNvSpPr>
            <a:spLocks noChangeShapeType="1"/>
          </p:cNvSpPr>
          <p:nvPr/>
        </p:nvSpPr>
        <p:spPr bwMode="auto">
          <a:xfrm>
            <a:off x="1219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46" name="Line 211"/>
          <p:cNvSpPr>
            <a:spLocks noChangeShapeType="1"/>
          </p:cNvSpPr>
          <p:nvPr/>
        </p:nvSpPr>
        <p:spPr bwMode="auto">
          <a:xfrm>
            <a:off x="914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47" name="Text Box 212"/>
          <p:cNvSpPr txBox="1">
            <a:spLocks noChangeArrowheads="1"/>
          </p:cNvSpPr>
          <p:nvPr/>
        </p:nvSpPr>
        <p:spPr bwMode="auto">
          <a:xfrm>
            <a:off x="1219200" y="48720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   y   z</a:t>
            </a:r>
          </a:p>
        </p:txBody>
      </p:sp>
      <p:sp>
        <p:nvSpPr>
          <p:cNvPr id="138348" name="Text Box 213"/>
          <p:cNvSpPr txBox="1">
            <a:spLocks noChangeArrowheads="1"/>
          </p:cNvSpPr>
          <p:nvPr/>
        </p:nvSpPr>
        <p:spPr bwMode="auto">
          <a:xfrm>
            <a:off x="914400" y="5253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x</a:t>
            </a:r>
          </a:p>
        </p:txBody>
      </p:sp>
      <p:sp>
        <p:nvSpPr>
          <p:cNvPr id="138349" name="Text Box 214"/>
          <p:cNvSpPr txBox="1">
            <a:spLocks noChangeArrowheads="1"/>
          </p:cNvSpPr>
          <p:nvPr/>
        </p:nvSpPr>
        <p:spPr bwMode="auto">
          <a:xfrm>
            <a:off x="914400" y="5557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y</a:t>
            </a:r>
          </a:p>
        </p:txBody>
      </p:sp>
      <p:sp>
        <p:nvSpPr>
          <p:cNvPr id="138350" name="Text Box 215"/>
          <p:cNvSpPr txBox="1">
            <a:spLocks noChangeArrowheads="1"/>
          </p:cNvSpPr>
          <p:nvPr/>
        </p:nvSpPr>
        <p:spPr bwMode="auto">
          <a:xfrm>
            <a:off x="914400" y="5862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z</a:t>
            </a:r>
          </a:p>
        </p:txBody>
      </p:sp>
      <p:sp>
        <p:nvSpPr>
          <p:cNvPr id="138351" name="Text Box 216"/>
          <p:cNvSpPr txBox="1">
            <a:spLocks noChangeArrowheads="1"/>
          </p:cNvSpPr>
          <p:nvPr/>
        </p:nvSpPr>
        <p:spPr bwMode="auto">
          <a:xfrm>
            <a:off x="1219200" y="5638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52" name="Text Box 217"/>
          <p:cNvSpPr txBox="1">
            <a:spLocks noChangeArrowheads="1"/>
          </p:cNvSpPr>
          <p:nvPr/>
        </p:nvSpPr>
        <p:spPr bwMode="auto">
          <a:xfrm>
            <a:off x="1447800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53" name="Text Box 218"/>
          <p:cNvSpPr txBox="1">
            <a:spLocks noChangeArrowheads="1"/>
          </p:cNvSpPr>
          <p:nvPr/>
        </p:nvSpPr>
        <p:spPr bwMode="auto">
          <a:xfrm>
            <a:off x="1828800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</p:txBody>
      </p:sp>
      <p:sp>
        <p:nvSpPr>
          <p:cNvPr id="138354" name="Text Box 219"/>
          <p:cNvSpPr txBox="1">
            <a:spLocks noChangeArrowheads="1"/>
          </p:cNvSpPr>
          <p:nvPr/>
        </p:nvSpPr>
        <p:spPr bwMode="auto">
          <a:xfrm>
            <a:off x="12192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</a:t>
            </a:r>
          </a:p>
        </p:txBody>
      </p:sp>
      <p:sp>
        <p:nvSpPr>
          <p:cNvPr id="138355" name="Text Box 220"/>
          <p:cNvSpPr txBox="1">
            <a:spLocks noChangeArrowheads="1"/>
          </p:cNvSpPr>
          <p:nvPr/>
        </p:nvSpPr>
        <p:spPr bwMode="auto">
          <a:xfrm>
            <a:off x="1447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1</a:t>
            </a:r>
          </a:p>
        </p:txBody>
      </p:sp>
      <p:sp>
        <p:nvSpPr>
          <p:cNvPr id="138356" name="Text Box 221"/>
          <p:cNvSpPr txBox="1">
            <a:spLocks noChangeArrowheads="1"/>
          </p:cNvSpPr>
          <p:nvPr/>
        </p:nvSpPr>
        <p:spPr bwMode="auto">
          <a:xfrm>
            <a:off x="1828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0</a:t>
            </a:r>
          </a:p>
        </p:txBody>
      </p:sp>
      <p:sp>
        <p:nvSpPr>
          <p:cNvPr id="138357" name="Text Box 222"/>
          <p:cNvSpPr txBox="1">
            <a:spLocks noChangeArrowheads="1"/>
          </p:cNvSpPr>
          <p:nvPr/>
        </p:nvSpPr>
        <p:spPr bwMode="auto">
          <a:xfrm>
            <a:off x="1363663" y="4740275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358" name="Text Box 223"/>
          <p:cNvSpPr txBox="1">
            <a:spLocks noChangeArrowheads="1"/>
          </p:cNvSpPr>
          <p:nvPr/>
        </p:nvSpPr>
        <p:spPr bwMode="auto">
          <a:xfrm>
            <a:off x="1219200" y="3467100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</a:t>
            </a:r>
          </a:p>
          <a:p>
            <a:r>
              <a:rPr lang="en-US" sz="1800"/>
              <a:t>2   0   1</a:t>
            </a:r>
          </a:p>
        </p:txBody>
      </p:sp>
      <p:sp>
        <p:nvSpPr>
          <p:cNvPr id="138359" name="Text Box 224"/>
          <p:cNvSpPr txBox="1">
            <a:spLocks noChangeArrowheads="1"/>
          </p:cNvSpPr>
          <p:nvPr/>
        </p:nvSpPr>
        <p:spPr bwMode="auto">
          <a:xfrm>
            <a:off x="1219200" y="52578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∞ ∞  ∞</a:t>
            </a:r>
          </a:p>
        </p:txBody>
      </p:sp>
      <p:sp>
        <p:nvSpPr>
          <p:cNvPr id="138360" name="Text Box 225"/>
          <p:cNvSpPr txBox="1">
            <a:spLocks noChangeArrowheads="1"/>
          </p:cNvSpPr>
          <p:nvPr/>
        </p:nvSpPr>
        <p:spPr bwMode="auto">
          <a:xfrm>
            <a:off x="3260725" y="2006600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2   0   1</a:t>
            </a:r>
          </a:p>
        </p:txBody>
      </p:sp>
      <p:sp>
        <p:nvSpPr>
          <p:cNvPr id="138361" name="Text Box 226"/>
          <p:cNvSpPr txBox="1">
            <a:spLocks noChangeArrowheads="1"/>
          </p:cNvSpPr>
          <p:nvPr/>
        </p:nvSpPr>
        <p:spPr bwMode="auto">
          <a:xfrm>
            <a:off x="3260725" y="23225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7   1   0</a:t>
            </a:r>
          </a:p>
        </p:txBody>
      </p:sp>
      <p:sp>
        <p:nvSpPr>
          <p:cNvPr id="138362" name="Line 227"/>
          <p:cNvSpPr>
            <a:spLocks noChangeShapeType="1"/>
          </p:cNvSpPr>
          <p:nvPr/>
        </p:nvSpPr>
        <p:spPr bwMode="auto">
          <a:xfrm>
            <a:off x="2209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3" name="Line 228"/>
          <p:cNvSpPr>
            <a:spLocks noChangeShapeType="1"/>
          </p:cNvSpPr>
          <p:nvPr/>
        </p:nvSpPr>
        <p:spPr bwMode="auto">
          <a:xfrm>
            <a:off x="2133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4" name="Line 229"/>
          <p:cNvSpPr>
            <a:spLocks noChangeShapeType="1"/>
          </p:cNvSpPr>
          <p:nvPr/>
        </p:nvSpPr>
        <p:spPr bwMode="auto">
          <a:xfrm flipV="1">
            <a:off x="2133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5" name="Line 230"/>
          <p:cNvSpPr>
            <a:spLocks noChangeShapeType="1"/>
          </p:cNvSpPr>
          <p:nvPr/>
        </p:nvSpPr>
        <p:spPr bwMode="auto">
          <a:xfrm>
            <a:off x="2133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6" name="Line 231"/>
          <p:cNvSpPr>
            <a:spLocks noChangeShapeType="1"/>
          </p:cNvSpPr>
          <p:nvPr/>
        </p:nvSpPr>
        <p:spPr bwMode="auto">
          <a:xfrm flipV="1">
            <a:off x="2133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7" name="Line 232"/>
          <p:cNvSpPr>
            <a:spLocks noChangeShapeType="1"/>
          </p:cNvSpPr>
          <p:nvPr/>
        </p:nvSpPr>
        <p:spPr bwMode="auto">
          <a:xfrm flipV="1">
            <a:off x="2209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8" name="Line 233"/>
          <p:cNvSpPr>
            <a:spLocks noChangeShapeType="1"/>
          </p:cNvSpPr>
          <p:nvPr/>
        </p:nvSpPr>
        <p:spPr bwMode="auto">
          <a:xfrm>
            <a:off x="609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69" name="Text Box 234"/>
          <p:cNvSpPr txBox="1">
            <a:spLocks noChangeArrowheads="1"/>
          </p:cNvSpPr>
          <p:nvPr/>
        </p:nvSpPr>
        <p:spPr bwMode="auto">
          <a:xfrm>
            <a:off x="6069013" y="6137275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time</a:t>
            </a:r>
          </a:p>
        </p:txBody>
      </p:sp>
      <p:grpSp>
        <p:nvGrpSpPr>
          <p:cNvPr id="138370" name="Group 235"/>
          <p:cNvGrpSpPr>
            <a:grpSpLocks/>
          </p:cNvGrpSpPr>
          <p:nvPr/>
        </p:nvGrpSpPr>
        <p:grpSpPr bwMode="auto">
          <a:xfrm>
            <a:off x="6632575" y="2911475"/>
            <a:ext cx="2184400" cy="1212850"/>
            <a:chOff x="2352" y="0"/>
            <a:chExt cx="1376" cy="764"/>
          </a:xfrm>
        </p:grpSpPr>
        <p:sp>
          <p:nvSpPr>
            <p:cNvPr id="138386" name="Freeform 23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387" name="Group 237"/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138388" name="Freeform 23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89" name="Oval 23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0" name="Line 24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1" name="Line 24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2" name="Rectangle 24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8393" name="Oval 24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4" name="Freeform 24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95" name="Freeform 24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8396" name="Group 246"/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138418" name="Rectangle 24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9" name="Text Box 248"/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x</a:t>
                  </a:r>
                  <a:endParaRPr lang="en-US"/>
                </a:p>
              </p:txBody>
            </p:sp>
          </p:grpSp>
          <p:grpSp>
            <p:nvGrpSpPr>
              <p:cNvPr id="138397" name="Group 249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138410" name="Oval 25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1" name="Line 25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2" name="Line 25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13" name="Rectangle 25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8414" name="Oval 25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8415" name="Group 255"/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138416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417" name="Text Box 2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/>
                      <a:t>z</a:t>
                    </a:r>
                  </a:p>
                </p:txBody>
              </p:sp>
            </p:grpSp>
          </p:grpSp>
          <p:sp>
            <p:nvSpPr>
              <p:cNvPr id="138398" name="Text Box 258"/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1</a:t>
                </a:r>
                <a:endParaRPr lang="en-US"/>
              </a:p>
            </p:txBody>
          </p:sp>
          <p:sp>
            <p:nvSpPr>
              <p:cNvPr id="138399" name="Text Box 259"/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2</a:t>
                </a:r>
                <a:endParaRPr lang="en-US"/>
              </a:p>
            </p:txBody>
          </p:sp>
          <p:sp>
            <p:nvSpPr>
              <p:cNvPr id="138400" name="Text Box 260"/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/>
                  <a:t>7</a:t>
                </a:r>
                <a:endParaRPr lang="en-US"/>
              </a:p>
            </p:txBody>
          </p:sp>
          <p:grpSp>
            <p:nvGrpSpPr>
              <p:cNvPr id="138401" name="Group 261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138402" name="Oval 26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03" name="Line 26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04" name="Line 26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05" name="Rectangle 26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38406" name="Oval 26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8407" name="Group 267"/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138408" name="Rectangle 26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409" name="Text Box 2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000"/>
                      <a:t>y</a:t>
                    </a:r>
                    <a:endParaRPr lang="en-US"/>
                  </a:p>
                </p:txBody>
              </p:sp>
            </p:grpSp>
          </p:grpSp>
        </p:grpSp>
      </p:grpSp>
      <p:sp>
        <p:nvSpPr>
          <p:cNvPr id="138371" name="Text Box 270"/>
          <p:cNvSpPr txBox="1">
            <a:spLocks noChangeArrowheads="1"/>
          </p:cNvSpPr>
          <p:nvPr/>
        </p:nvSpPr>
        <p:spPr bwMode="auto">
          <a:xfrm>
            <a:off x="263525" y="110490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x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8372" name="Oval 271"/>
          <p:cNvSpPr>
            <a:spLocks noChangeArrowheads="1"/>
          </p:cNvSpPr>
          <p:nvPr/>
        </p:nvSpPr>
        <p:spPr bwMode="auto">
          <a:xfrm>
            <a:off x="1219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73" name="Oval 272"/>
          <p:cNvSpPr>
            <a:spLocks noChangeArrowheads="1"/>
          </p:cNvSpPr>
          <p:nvPr/>
        </p:nvSpPr>
        <p:spPr bwMode="auto">
          <a:xfrm>
            <a:off x="1219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74" name="Oval 273"/>
          <p:cNvSpPr>
            <a:spLocks noChangeArrowheads="1"/>
          </p:cNvSpPr>
          <p:nvPr/>
        </p:nvSpPr>
        <p:spPr bwMode="auto">
          <a:xfrm>
            <a:off x="1219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75" name="Oval 274"/>
          <p:cNvSpPr>
            <a:spLocks noChangeArrowheads="1"/>
          </p:cNvSpPr>
          <p:nvPr/>
        </p:nvSpPr>
        <p:spPr bwMode="auto">
          <a:xfrm>
            <a:off x="3297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376" name="Rectangle 275"/>
          <p:cNvSpPr>
            <a:spLocks noChangeArrowheads="1"/>
          </p:cNvSpPr>
          <p:nvPr/>
        </p:nvSpPr>
        <p:spPr bwMode="auto">
          <a:xfrm>
            <a:off x="1590675" y="187325"/>
            <a:ext cx="431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fr-FR">
                <a:solidFill>
                  <a:srgbClr val="000000"/>
                </a:solidFill>
                <a:cs typeface="Times New Roman" charset="0"/>
              </a:rPr>
              <a:t>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x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 = min{c(x,y) + 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y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(y), c(x,z) + D</a:t>
            </a:r>
            <a:r>
              <a:rPr lang="fr-FR" baseline="-25000">
                <a:solidFill>
                  <a:srgbClr val="000000"/>
                </a:solidFill>
                <a:cs typeface="Times New Roman" charset="0"/>
              </a:rPr>
              <a:t>z</a:t>
            </a:r>
            <a:r>
              <a:rPr lang="fr-FR">
                <a:solidFill>
                  <a:srgbClr val="000000"/>
                </a:solidFill>
                <a:cs typeface="Times New Roman" charset="0"/>
              </a:rPr>
              <a:t>(y)} </a:t>
            </a:r>
            <a:br>
              <a:rPr lang="fr-FR">
                <a:solidFill>
                  <a:srgbClr val="000000"/>
                </a:solidFill>
                <a:cs typeface="Times New Roman" charset="0"/>
              </a:rPr>
            </a:br>
            <a:r>
              <a:rPr lang="fr-FR">
                <a:solidFill>
                  <a:srgbClr val="000000"/>
                </a:solidFill>
                <a:cs typeface="Times New Roman" charset="0"/>
              </a:rPr>
              <a:t>             = min{2+0 , 7+1} = 2</a:t>
            </a:r>
          </a:p>
        </p:txBody>
      </p:sp>
      <p:sp>
        <p:nvSpPr>
          <p:cNvPr id="138377" name="Line 276"/>
          <p:cNvSpPr>
            <a:spLocks noChangeShapeType="1"/>
          </p:cNvSpPr>
          <p:nvPr/>
        </p:nvSpPr>
        <p:spPr bwMode="auto">
          <a:xfrm flipH="1">
            <a:off x="3760788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78" name="Rectangle 277"/>
          <p:cNvSpPr>
            <a:spLocks noChangeArrowheads="1"/>
          </p:cNvSpPr>
          <p:nvPr/>
        </p:nvSpPr>
        <p:spPr bwMode="auto">
          <a:xfrm>
            <a:off x="6384925" y="28575"/>
            <a:ext cx="26670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i="1"/>
              <a:t>D</a:t>
            </a:r>
            <a:r>
              <a:rPr lang="fr-FR" i="1" baseline="-25000"/>
              <a:t>x</a:t>
            </a:r>
            <a:r>
              <a:rPr lang="fr-FR" i="1"/>
              <a:t>(z) = </a:t>
            </a:r>
            <a:r>
              <a:rPr lang="fr-FR"/>
              <a:t>min{</a:t>
            </a:r>
            <a:r>
              <a:rPr lang="fr-FR" i="1"/>
              <a:t>c(x,y) + </a:t>
            </a:r>
            <a:br>
              <a:rPr lang="fr-FR" i="1"/>
            </a:br>
            <a:r>
              <a:rPr lang="fr-FR" i="1"/>
              <a:t>      D</a:t>
            </a:r>
            <a:r>
              <a:rPr lang="fr-FR" i="1" baseline="-25000"/>
              <a:t>y</a:t>
            </a:r>
            <a:r>
              <a:rPr lang="fr-FR" i="1"/>
              <a:t>(z), c(x,z) + D</a:t>
            </a:r>
            <a:r>
              <a:rPr lang="fr-FR" i="1" baseline="-25000"/>
              <a:t>z</a:t>
            </a:r>
            <a:r>
              <a:rPr lang="fr-FR" i="1"/>
              <a:t>(z)</a:t>
            </a:r>
            <a:r>
              <a:rPr lang="fr-FR"/>
              <a:t>} </a:t>
            </a:r>
          </a:p>
          <a:p>
            <a:pPr algn="just">
              <a:lnSpc>
                <a:spcPct val="120000"/>
              </a:lnSpc>
            </a:pPr>
            <a:r>
              <a:rPr lang="fr-FR"/>
              <a:t>= min{2+1 , 7+0} = 3</a:t>
            </a:r>
          </a:p>
        </p:txBody>
      </p:sp>
      <p:sp>
        <p:nvSpPr>
          <p:cNvPr id="138379" name="Line 278"/>
          <p:cNvSpPr>
            <a:spLocks noChangeShapeType="1"/>
          </p:cNvSpPr>
          <p:nvPr/>
        </p:nvSpPr>
        <p:spPr bwMode="auto">
          <a:xfrm flipH="1">
            <a:off x="4179888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380" name="Text Box 279"/>
          <p:cNvSpPr txBox="1">
            <a:spLocks noChangeArrowheads="1"/>
          </p:cNvSpPr>
          <p:nvPr/>
        </p:nvSpPr>
        <p:spPr bwMode="auto">
          <a:xfrm>
            <a:off x="3922713" y="1674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3</a:t>
            </a:r>
          </a:p>
        </p:txBody>
      </p:sp>
      <p:sp>
        <p:nvSpPr>
          <p:cNvPr id="138381" name="Text Box 280"/>
          <p:cNvSpPr txBox="1">
            <a:spLocks noChangeArrowheads="1"/>
          </p:cNvSpPr>
          <p:nvPr/>
        </p:nvSpPr>
        <p:spPr bwMode="auto">
          <a:xfrm>
            <a:off x="3579813" y="1679575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2 </a:t>
            </a:r>
          </a:p>
        </p:txBody>
      </p:sp>
      <p:sp>
        <p:nvSpPr>
          <p:cNvPr id="138382" name="Text Box 281"/>
          <p:cNvSpPr txBox="1">
            <a:spLocks noChangeArrowheads="1"/>
          </p:cNvSpPr>
          <p:nvPr/>
        </p:nvSpPr>
        <p:spPr bwMode="auto">
          <a:xfrm>
            <a:off x="292100" y="285115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y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8383" name="Text Box 282"/>
          <p:cNvSpPr txBox="1">
            <a:spLocks noChangeArrowheads="1"/>
          </p:cNvSpPr>
          <p:nvPr/>
        </p:nvSpPr>
        <p:spPr bwMode="auto">
          <a:xfrm>
            <a:off x="311150" y="4699000"/>
            <a:ext cx="908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node z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138384" name="Text Box 283"/>
          <p:cNvSpPr txBox="1">
            <a:spLocks noChangeArrowheads="1"/>
          </p:cNvSpPr>
          <p:nvPr/>
        </p:nvSpPr>
        <p:spPr bwMode="auto">
          <a:xfrm>
            <a:off x="3413125" y="11430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138385" name="Text Box 284"/>
          <p:cNvSpPr txBox="1">
            <a:spLocks noChangeArrowheads="1"/>
          </p:cNvSpPr>
          <p:nvPr/>
        </p:nvSpPr>
        <p:spPr bwMode="auto">
          <a:xfrm rot="-5400000">
            <a:off x="561182" y="2067719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18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18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95418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F74C4FAF-DB1C-C8B9-CEAA-268C1D91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197BEAB-6655-EAD2-0764-80839D7C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7EFC9773-7379-5049-A6C9-0C8EEEC5C54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46ECD-DF25-8BA2-F76F-45E9B538FCBF}"/>
              </a:ext>
            </a:extLst>
          </p:cNvPr>
          <p:cNvSpPr txBox="1"/>
          <p:nvPr/>
        </p:nvSpPr>
        <p:spPr>
          <a:xfrm>
            <a:off x="1230284" y="922713"/>
            <a:ext cx="56277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https://devgraphy.tistory.com/entry/08-%ED%8C%A8%ED%82%B7-%EC%A0%84%EB%8B%AC%EA%B3%BC-%EB%9D%BC%EC%9A%B0%ED%8C%85-%ED%94%84%EB%A1%9C%ED%86%A0%EC%BD%9C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https://velog.io/@anjaekk/%EB%84%A4%ED%8A%B8%EC%9B%8C%ED%81%AC-%EB%9D%BC%EC%9A%B0%ED%8C%85-%ED%94%84%EB%A1%9C%ED%86%A0%EC%BD%9C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6950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AF9A18E-6EEC-167D-B692-3311AE065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975360"/>
            <a:ext cx="8178799" cy="4907278"/>
          </a:xfrm>
          <a:prstGeom prst="rect">
            <a:avLst/>
          </a:prstGeom>
        </p:spPr>
      </p:pic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2CE7D2A-BB12-3896-2B25-8845A7379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/>
              <a:t>Network Layer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B8EE91-4A3A-234C-57EA-CEA0E0932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/>
              <a:t>4-</a:t>
            </a:r>
            <a:fld id="{7EFC9773-7379-5049-A6C9-0C8EEEC5C544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66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7" name="Picture 15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84772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008063"/>
          </a:xfrm>
        </p:spPr>
        <p:txBody>
          <a:bodyPr/>
          <a:lstStyle/>
          <a:p>
            <a:r>
              <a:rPr lang="en-US" sz="3600">
                <a:latin typeface="Gill Sans MT" charset="0"/>
              </a:rPr>
              <a:t>Distance vector: link cost changes</a:t>
            </a:r>
            <a:endParaRPr lang="en-US">
              <a:latin typeface="Gill Sans MT" charset="0"/>
            </a:endParaRPr>
          </a:p>
        </p:txBody>
      </p:sp>
      <p:sp>
        <p:nvSpPr>
          <p:cNvPr id="139269" name="Rectangle 3"/>
          <p:cNvSpPr>
            <a:spLocks noChangeArrowheads="1"/>
          </p:cNvSpPr>
          <p:nvPr/>
        </p:nvSpPr>
        <p:spPr bwMode="auto">
          <a:xfrm>
            <a:off x="552450" y="1400175"/>
            <a:ext cx="48672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link cost changes: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>
                <a:latin typeface="Gill Sans MT" charset="0"/>
              </a:rPr>
              <a:t>node detects local link cost change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>
                <a:latin typeface="Gill Sans MT" charset="0"/>
              </a:rPr>
              <a:t>updates routing info, recalculates </a:t>
            </a:r>
            <a:br>
              <a:rPr lang="en-US" sz="2400">
                <a:latin typeface="Gill Sans MT" charset="0"/>
              </a:rPr>
            </a:br>
            <a:r>
              <a:rPr lang="en-US" sz="2400">
                <a:latin typeface="Gill Sans MT" charset="0"/>
              </a:rPr>
              <a:t>distance vector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>
                <a:latin typeface="Gill Sans MT" charset="0"/>
              </a:rPr>
              <a:t>if DV changes, notify neighbors</a:t>
            </a:r>
            <a:r>
              <a:rPr lang="en-US" sz="2200">
                <a:latin typeface="Gill Sans MT" charset="0"/>
              </a:rPr>
              <a:t> </a:t>
            </a:r>
          </a:p>
        </p:txBody>
      </p:sp>
      <p:sp>
        <p:nvSpPr>
          <p:cNvPr id="139270" name="Text Box 4"/>
          <p:cNvSpPr txBox="1">
            <a:spLocks noChangeArrowheads="1"/>
          </p:cNvSpPr>
          <p:nvPr/>
        </p:nvSpPr>
        <p:spPr bwMode="auto">
          <a:xfrm>
            <a:off x="314325" y="3694113"/>
            <a:ext cx="100012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ja-JP" altLang="en-US">
                <a:solidFill>
                  <a:srgbClr val="CC0000"/>
                </a:solidFill>
                <a:latin typeface="Gill Sans MT" charset="0"/>
              </a:rPr>
              <a:t>“</a:t>
            </a:r>
            <a:r>
              <a:rPr lang="en-US" altLang="ja-JP">
                <a:solidFill>
                  <a:srgbClr val="CC0000"/>
                </a:solidFill>
                <a:latin typeface="Gill Sans MT" charset="0"/>
              </a:rPr>
              <a:t>good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rgbClr val="CC0000"/>
                </a:solidFill>
                <a:latin typeface="Gill Sans MT" charset="0"/>
              </a:rPr>
              <a:t>news 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rgbClr val="CC0000"/>
                </a:solidFill>
                <a:latin typeface="Gill Sans MT" charset="0"/>
              </a:rPr>
              <a:t>travels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rgbClr val="CC0000"/>
                </a:solidFill>
                <a:latin typeface="Gill Sans MT" charset="0"/>
              </a:rPr>
              <a:t>fast</a:t>
            </a:r>
            <a:r>
              <a:rPr lang="ja-JP" altLang="en-US">
                <a:solidFill>
                  <a:srgbClr val="CC0000"/>
                </a:solidFill>
                <a:latin typeface="Gill Sans MT" charset="0"/>
              </a:rPr>
              <a:t>”</a:t>
            </a:r>
            <a:endParaRPr lang="en-US" sz="1600">
              <a:solidFill>
                <a:srgbClr val="CC0000"/>
              </a:solidFill>
              <a:latin typeface="Gill Sans MT" charset="0"/>
            </a:endParaRPr>
          </a:p>
        </p:txBody>
      </p:sp>
      <p:grpSp>
        <p:nvGrpSpPr>
          <p:cNvPr id="139271" name="Group 5"/>
          <p:cNvGrpSpPr>
            <a:grpSpLocks/>
          </p:cNvGrpSpPr>
          <p:nvPr/>
        </p:nvGrpSpPr>
        <p:grpSpPr bwMode="auto">
          <a:xfrm>
            <a:off x="5838825" y="1609725"/>
            <a:ext cx="2184400" cy="1314450"/>
            <a:chOff x="3625" y="1076"/>
            <a:chExt cx="1376" cy="828"/>
          </a:xfrm>
        </p:grpSpPr>
        <p:sp>
          <p:nvSpPr>
            <p:cNvPr id="139275" name="Freeform 6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6" name="Freeform 7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7" name="Oval 8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8" name="Line 9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79" name="Line 10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80" name="Rectangle 11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39281" name="Oval 12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82" name="Freeform 13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83" name="Freeform 14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284" name="Group 15"/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139308" name="Rectangle 1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9" name="Text Box 17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latin typeface="Comic Sans MS" charset="0"/>
                  </a:rPr>
                  <a:t>x</a:t>
                </a:r>
                <a:endParaRPr lang="en-US">
                  <a:latin typeface="Times New Roman" charset="0"/>
                </a:endParaRPr>
              </a:p>
            </p:txBody>
          </p:sp>
        </p:grpSp>
        <p:grpSp>
          <p:nvGrpSpPr>
            <p:cNvPr id="139285" name="Group 18"/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139300" name="Oval 19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1" name="Line 20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2" name="Line 21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303" name="Rectangle 22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39304" name="Oval 23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9305" name="Group 24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139306" name="Rectangle 2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930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Comic Sans MS" charset="0"/>
                    </a:rPr>
                    <a:t>z</a:t>
                  </a:r>
                  <a:endParaRPr lang="en-US">
                    <a:latin typeface="Times New Roman" charset="0"/>
                  </a:endParaRPr>
                </a:p>
              </p:txBody>
            </p:sp>
          </p:grpSp>
        </p:grpSp>
        <p:sp>
          <p:nvSpPr>
            <p:cNvPr id="139286" name="Text Box 27"/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1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39287" name="Text Box 28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4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39288" name="Text Box 29"/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50</a:t>
              </a:r>
              <a:endParaRPr lang="en-US">
                <a:latin typeface="Times New Roman" charset="0"/>
              </a:endParaRPr>
            </a:p>
          </p:txBody>
        </p:sp>
        <p:grpSp>
          <p:nvGrpSpPr>
            <p:cNvPr id="139289" name="Group 30"/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139292" name="Oval 31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3" name="Line 32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4" name="Line 33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295" name="Rectangle 34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39296" name="Oval 35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9297" name="Group 36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139298" name="Rectangle 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9299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Comic Sans MS" charset="0"/>
                    </a:rPr>
                    <a:t>y</a:t>
                  </a:r>
                  <a:endParaRPr lang="en-US">
                    <a:latin typeface="Times New Roman" charset="0"/>
                  </a:endParaRPr>
                </a:p>
              </p:txBody>
            </p:sp>
          </p:grpSp>
        </p:grpSp>
        <p:sp>
          <p:nvSpPr>
            <p:cNvPr id="139290" name="Text Box 39"/>
            <p:cNvSpPr txBox="1">
              <a:spLocks noChangeArrowheads="1"/>
            </p:cNvSpPr>
            <p:nvPr/>
          </p:nvSpPr>
          <p:spPr bwMode="auto">
            <a:xfrm>
              <a:off x="3839" y="1076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39291" name="Line 40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0153" name="Rectangle 41"/>
          <p:cNvSpPr>
            <a:spLocks noChangeArrowheads="1"/>
          </p:cNvSpPr>
          <p:nvPr/>
        </p:nvSpPr>
        <p:spPr bwMode="auto">
          <a:xfrm>
            <a:off x="1698625" y="3633788"/>
            <a:ext cx="66913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/>
              <a:t>t</a:t>
            </a:r>
            <a:r>
              <a:rPr lang="en-US" i="1" baseline="-25000"/>
              <a:t>0 </a:t>
            </a:r>
            <a:r>
              <a:rPr lang="en-US"/>
              <a:t>: </a:t>
            </a:r>
            <a:r>
              <a:rPr lang="en-US" i="1"/>
              <a:t>y</a:t>
            </a:r>
            <a:r>
              <a:rPr lang="en-US"/>
              <a:t> detects link-cost change, updates its DV, informs its neighbors.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/>
          </a:p>
        </p:txBody>
      </p:sp>
      <p:sp>
        <p:nvSpPr>
          <p:cNvPr id="730154" name="Rectangle 42"/>
          <p:cNvSpPr>
            <a:spLocks noChangeArrowheads="1"/>
          </p:cNvSpPr>
          <p:nvPr/>
        </p:nvSpPr>
        <p:spPr bwMode="auto">
          <a:xfrm>
            <a:off x="1711325" y="4327525"/>
            <a:ext cx="65039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/>
              <a:t>t</a:t>
            </a:r>
            <a:r>
              <a:rPr lang="en-US" i="1" baseline="-25000"/>
              <a:t>1 </a:t>
            </a:r>
            <a:r>
              <a:rPr lang="en-US"/>
              <a:t>: </a:t>
            </a:r>
            <a:r>
              <a:rPr lang="en-US" i="1"/>
              <a:t>z</a:t>
            </a:r>
            <a:r>
              <a:rPr lang="en-US"/>
              <a:t> receives update from </a:t>
            </a:r>
            <a:r>
              <a:rPr lang="en-US" i="1"/>
              <a:t>y</a:t>
            </a:r>
            <a:r>
              <a:rPr lang="en-US"/>
              <a:t>, updates its table, computes new least cost to </a:t>
            </a:r>
            <a:r>
              <a:rPr lang="en-US" i="1"/>
              <a:t>x</a:t>
            </a:r>
            <a:r>
              <a:rPr lang="en-US"/>
              <a:t> , sends its neighbors its DV.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/>
          </a:p>
        </p:txBody>
      </p:sp>
      <p:sp>
        <p:nvSpPr>
          <p:cNvPr id="730155" name="Rectangle 43"/>
          <p:cNvSpPr>
            <a:spLocks noChangeArrowheads="1"/>
          </p:cNvSpPr>
          <p:nvPr/>
        </p:nvSpPr>
        <p:spPr bwMode="auto">
          <a:xfrm>
            <a:off x="1733550" y="5151438"/>
            <a:ext cx="71580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/>
              <a:t>t</a:t>
            </a:r>
            <a:r>
              <a:rPr lang="en-US" i="1" baseline="-25000"/>
              <a:t>2 </a:t>
            </a:r>
            <a:r>
              <a:rPr lang="en-US"/>
              <a:t>: </a:t>
            </a:r>
            <a:r>
              <a:rPr lang="en-US" i="1"/>
              <a:t>y</a:t>
            </a:r>
            <a:r>
              <a:rPr lang="en-US"/>
              <a:t> receives </a:t>
            </a:r>
            <a:r>
              <a:rPr lang="en-US" i="1"/>
              <a:t>z</a:t>
            </a:r>
            <a:r>
              <a:rPr lang="ja-JP" altLang="en-US"/>
              <a:t>’</a:t>
            </a:r>
            <a:r>
              <a:rPr lang="en-US" altLang="ja-JP"/>
              <a:t>s update, updates its distance table.  </a:t>
            </a:r>
            <a:r>
              <a:rPr lang="en-US" altLang="ja-JP" i="1"/>
              <a:t>y</a:t>
            </a:r>
            <a:r>
              <a:rPr lang="ja-JP" altLang="en-US"/>
              <a:t>’</a:t>
            </a:r>
            <a:r>
              <a:rPr lang="en-US" altLang="ja-JP"/>
              <a:t>s least costs do </a:t>
            </a:r>
            <a:r>
              <a:rPr lang="en-US" altLang="ja-JP" i="1"/>
              <a:t>not</a:t>
            </a:r>
            <a:r>
              <a:rPr lang="en-US" altLang="ja-JP"/>
              <a:t> change, so </a:t>
            </a:r>
            <a:r>
              <a:rPr lang="en-US" altLang="ja-JP" i="1"/>
              <a:t>y</a:t>
            </a:r>
            <a:r>
              <a:rPr lang="en-US" altLang="ja-JP"/>
              <a:t>  does </a:t>
            </a:r>
            <a:r>
              <a:rPr lang="en-US" altLang="ja-JP" i="1"/>
              <a:t>not</a:t>
            </a:r>
            <a:r>
              <a:rPr lang="en-US" altLang="ja-JP"/>
              <a:t> send a message to </a:t>
            </a:r>
            <a:r>
              <a:rPr lang="en-US" altLang="ja-JP" i="1"/>
              <a:t>z</a:t>
            </a:r>
            <a:r>
              <a:rPr lang="en-US" altLang="ja-JP"/>
              <a:t>. 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/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4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  <p:sp>
        <p:nvSpPr>
          <p:cNvPr id="49" name="TextBox 1"/>
          <p:cNvSpPr txBox="1">
            <a:spLocks noChangeArrowheads="1"/>
          </p:cNvSpPr>
          <p:nvPr/>
        </p:nvSpPr>
        <p:spPr bwMode="auto">
          <a:xfrm>
            <a:off x="339826" y="6198762"/>
            <a:ext cx="4507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352354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53" grpId="0"/>
      <p:bldP spid="730154" grpId="0"/>
      <p:bldP spid="73015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1" name="Picture 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84772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2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008063"/>
          </a:xfrm>
        </p:spPr>
        <p:txBody>
          <a:bodyPr/>
          <a:lstStyle/>
          <a:p>
            <a:r>
              <a:rPr lang="en-US" sz="3600">
                <a:latin typeface="Gill Sans MT" charset="0"/>
              </a:rPr>
              <a:t>Distance vector: link cost changes</a:t>
            </a:r>
            <a:endParaRPr lang="en-US">
              <a:latin typeface="Gill Sans MT" charset="0"/>
            </a:endParaRPr>
          </a:p>
        </p:txBody>
      </p:sp>
      <p:sp>
        <p:nvSpPr>
          <p:cNvPr id="140293" name="Rectangle 4"/>
          <p:cNvSpPr>
            <a:spLocks noChangeArrowheads="1"/>
          </p:cNvSpPr>
          <p:nvPr/>
        </p:nvSpPr>
        <p:spPr bwMode="auto">
          <a:xfrm>
            <a:off x="552450" y="1400175"/>
            <a:ext cx="5367338" cy="3005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i="1" dirty="0">
                <a:solidFill>
                  <a:srgbClr val="CC0000"/>
                </a:solidFill>
                <a:latin typeface="Gill Sans MT" charset="0"/>
              </a:rPr>
              <a:t>link cost changes: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bad news travels slow</a:t>
            </a:r>
            <a:r>
              <a:rPr lang="en-US" dirty="0">
                <a:latin typeface="Gill Sans MT" charset="0"/>
              </a:rPr>
              <a:t> -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count to infinity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problem!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dirty="0">
                <a:latin typeface="Gill Sans MT" charset="0"/>
              </a:rPr>
              <a:t>44 iterations before algorithm stabilizes: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altLang="ko-KR" dirty="0">
                <a:latin typeface="Gill Sans MT" charset="0"/>
              </a:rPr>
              <a:t>Y</a:t>
            </a:r>
            <a:r>
              <a:rPr lang="ko-KR" altLang="en-US" dirty="0">
                <a:latin typeface="Gill Sans MT" charset="0"/>
              </a:rPr>
              <a:t>가 </a:t>
            </a:r>
            <a:r>
              <a:rPr lang="en-US" altLang="ko-KR" dirty="0">
                <a:latin typeface="Gill Sans MT" charset="0"/>
              </a:rPr>
              <a:t>X</a:t>
            </a:r>
            <a:r>
              <a:rPr lang="ko-KR" altLang="en-US" dirty="0">
                <a:latin typeface="Gill Sans MT" charset="0"/>
              </a:rPr>
              <a:t>로 보낼 때 </a:t>
            </a:r>
            <a:r>
              <a:rPr lang="en-US" altLang="ko-KR" dirty="0">
                <a:latin typeface="Gill Sans MT" charset="0"/>
              </a:rPr>
              <a:t>Z</a:t>
            </a:r>
            <a:r>
              <a:rPr lang="ko-KR" altLang="en-US" dirty="0">
                <a:latin typeface="Gill Sans MT" charset="0"/>
              </a:rPr>
              <a:t>가 </a:t>
            </a:r>
            <a:r>
              <a:rPr lang="en-US" altLang="ko-KR" dirty="0">
                <a:latin typeface="Gill Sans MT" charset="0"/>
              </a:rPr>
              <a:t>5</a:t>
            </a:r>
            <a:r>
              <a:rPr lang="ko-KR" altLang="en-US" dirty="0">
                <a:latin typeface="Gill Sans MT" charset="0"/>
              </a:rPr>
              <a:t>로 </a:t>
            </a:r>
            <a:r>
              <a:rPr lang="en-US" altLang="ko-KR" dirty="0">
                <a:latin typeface="Gill Sans MT" charset="0"/>
              </a:rPr>
              <a:t>X</a:t>
            </a:r>
            <a:r>
              <a:rPr lang="ko-KR" altLang="en-US" dirty="0">
                <a:latin typeface="Gill Sans MT" charset="0"/>
              </a:rPr>
              <a:t>로 보낼 수 있다고 하니 자신의 테이블을 </a:t>
            </a:r>
            <a:r>
              <a:rPr lang="en-US" altLang="ko-KR" dirty="0">
                <a:latin typeface="Gill Sans MT" charset="0"/>
              </a:rPr>
              <a:t>6</a:t>
            </a:r>
            <a:r>
              <a:rPr lang="ko-KR" altLang="en-US" dirty="0">
                <a:latin typeface="Gill Sans MT" charset="0"/>
              </a:rPr>
              <a:t>으로 갱신</a:t>
            </a:r>
            <a:endParaRPr lang="en-US" altLang="ko-KR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altLang="ko-KR" dirty="0">
                <a:latin typeface="Gill Sans MT" charset="0"/>
              </a:rPr>
              <a:t>Z</a:t>
            </a:r>
            <a:r>
              <a:rPr lang="ko-KR" altLang="en-US" dirty="0">
                <a:latin typeface="Gill Sans MT" charset="0"/>
              </a:rPr>
              <a:t>는 </a:t>
            </a:r>
            <a:r>
              <a:rPr lang="en-US" altLang="ko-KR" dirty="0">
                <a:latin typeface="Gill Sans MT" charset="0"/>
              </a:rPr>
              <a:t>Y</a:t>
            </a:r>
            <a:r>
              <a:rPr lang="ko-KR" altLang="en-US" dirty="0">
                <a:latin typeface="Gill Sans MT" charset="0"/>
              </a:rPr>
              <a:t>가 변경된 정보를 보고 다시 </a:t>
            </a:r>
            <a:r>
              <a:rPr lang="en-US" altLang="ko-KR" dirty="0">
                <a:latin typeface="Gill Sans MT" charset="0"/>
              </a:rPr>
              <a:t>7</a:t>
            </a:r>
            <a:r>
              <a:rPr lang="ko-KR" altLang="en-US" dirty="0">
                <a:latin typeface="Gill Sans MT" charset="0"/>
              </a:rPr>
              <a:t>로 갱신</a:t>
            </a:r>
            <a:endParaRPr lang="en-US" altLang="ko-KR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altLang="ko-KR" dirty="0">
                <a:latin typeface="Gill Sans MT" charset="0"/>
              </a:rPr>
              <a:t>Z</a:t>
            </a:r>
            <a:r>
              <a:rPr lang="ko-KR" altLang="en-US" dirty="0">
                <a:latin typeface="Gill Sans MT" charset="0"/>
              </a:rPr>
              <a:t>가 바뀌니 </a:t>
            </a:r>
            <a:r>
              <a:rPr lang="en-US" altLang="ko-KR" dirty="0">
                <a:latin typeface="Gill Sans MT" charset="0"/>
              </a:rPr>
              <a:t>Y</a:t>
            </a:r>
            <a:r>
              <a:rPr lang="ko-KR" altLang="en-US" dirty="0">
                <a:latin typeface="Gill Sans MT" charset="0"/>
              </a:rPr>
              <a:t>도 또 </a:t>
            </a:r>
            <a:r>
              <a:rPr lang="en-US" altLang="ko-KR" dirty="0">
                <a:latin typeface="Gill Sans MT" charset="0"/>
              </a:rPr>
              <a:t>8</a:t>
            </a:r>
            <a:r>
              <a:rPr lang="ko-KR" altLang="en-US" dirty="0">
                <a:latin typeface="Gill Sans MT" charset="0"/>
              </a:rPr>
              <a:t>로 바꾸고 통보</a:t>
            </a:r>
            <a:endParaRPr lang="en-US" altLang="ko-KR" dirty="0">
              <a:latin typeface="Gill Sans MT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altLang="ko-KR" dirty="0">
                <a:latin typeface="Gill Sans MT" charset="0"/>
              </a:rPr>
              <a:t>    </a:t>
            </a:r>
            <a:r>
              <a:rPr lang="ko-KR" altLang="en-US" dirty="0">
                <a:latin typeface="Gill Sans MT" charset="0"/>
              </a:rPr>
              <a:t>이렇게 </a:t>
            </a:r>
            <a:r>
              <a:rPr lang="en-US" altLang="ko-KR" dirty="0">
                <a:latin typeface="Gill Sans MT" charset="0"/>
              </a:rPr>
              <a:t>50</a:t>
            </a:r>
            <a:r>
              <a:rPr lang="ko-KR" altLang="en-US" dirty="0">
                <a:latin typeface="Gill Sans MT" charset="0"/>
              </a:rPr>
              <a:t>이 될 때까지 지속적으로 반복</a:t>
            </a:r>
            <a:endParaRPr lang="en-US" altLang="ko-KR" dirty="0">
              <a:latin typeface="Gill Sans MT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altLang="ko-KR" dirty="0">
                <a:latin typeface="Gill Sans MT" charset="0"/>
                <a:sym typeface="Wingdings" panose="05000000000000000000" pitchFamily="2" charset="2"/>
              </a:rPr>
              <a:t> </a:t>
            </a:r>
            <a:r>
              <a:rPr lang="ko-KR" altLang="en-US" dirty="0">
                <a:latin typeface="Gill Sans MT" charset="0"/>
                <a:sym typeface="Wingdings" panose="05000000000000000000" pitchFamily="2" charset="2"/>
              </a:rPr>
              <a:t>정보 교환이 일반적으로 </a:t>
            </a:r>
            <a:r>
              <a:rPr lang="en-US" altLang="ko-KR" dirty="0">
                <a:latin typeface="Gill Sans MT" charset="0"/>
                <a:sym typeface="Wingdings" panose="05000000000000000000" pitchFamily="2" charset="2"/>
              </a:rPr>
              <a:t>30</a:t>
            </a:r>
            <a:r>
              <a:rPr lang="ko-KR" altLang="en-US" dirty="0">
                <a:latin typeface="Gill Sans MT" charset="0"/>
                <a:sym typeface="Wingdings" panose="05000000000000000000" pitchFamily="2" charset="2"/>
              </a:rPr>
              <a:t>초 </a:t>
            </a:r>
            <a:r>
              <a:rPr lang="en-US" altLang="ko-KR" dirty="0">
                <a:latin typeface="Gill Sans MT" charset="0"/>
                <a:sym typeface="Wingdings" panose="05000000000000000000" pitchFamily="2" charset="2"/>
              </a:rPr>
              <a:t> </a:t>
            </a:r>
            <a:r>
              <a:rPr lang="ko-KR" altLang="en-US" dirty="0">
                <a:latin typeface="Gill Sans MT" charset="0"/>
                <a:sym typeface="Wingdings" panose="05000000000000000000" pitchFamily="2" charset="2"/>
              </a:rPr>
              <a:t>테이블 </a:t>
            </a:r>
            <a:r>
              <a:rPr lang="en-US" altLang="ko-KR" dirty="0">
                <a:latin typeface="Gill Sans MT" charset="0"/>
                <a:sym typeface="Wingdings" panose="05000000000000000000" pitchFamily="2" charset="2"/>
              </a:rPr>
              <a:t>44</a:t>
            </a:r>
            <a:r>
              <a:rPr lang="ko-KR" altLang="en-US" dirty="0">
                <a:latin typeface="Gill Sans MT" charset="0"/>
                <a:sym typeface="Wingdings" panose="05000000000000000000" pitchFamily="2" charset="2"/>
              </a:rPr>
              <a:t>번 갱신한다면</a:t>
            </a:r>
            <a:r>
              <a:rPr lang="en-US" altLang="ko-KR" dirty="0">
                <a:latin typeface="Gill Sans MT" charset="0"/>
                <a:sym typeface="Wingdings" panose="05000000000000000000" pitchFamily="2" charset="2"/>
              </a:rPr>
              <a:t>?</a:t>
            </a:r>
            <a:endParaRPr lang="en-US" altLang="ko-KR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endParaRPr lang="en-US" sz="2400" dirty="0">
              <a:latin typeface="Gill Sans MT" charset="0"/>
            </a:endParaRPr>
          </a:p>
        </p:txBody>
      </p:sp>
      <p:grpSp>
        <p:nvGrpSpPr>
          <p:cNvPr id="140294" name="Group 6"/>
          <p:cNvGrpSpPr>
            <a:grpSpLocks/>
          </p:cNvGrpSpPr>
          <p:nvPr/>
        </p:nvGrpSpPr>
        <p:grpSpPr bwMode="auto">
          <a:xfrm>
            <a:off x="5838825" y="1609725"/>
            <a:ext cx="2184400" cy="1314450"/>
            <a:chOff x="3625" y="1076"/>
            <a:chExt cx="1376" cy="828"/>
          </a:xfrm>
        </p:grpSpPr>
        <p:sp>
          <p:nvSpPr>
            <p:cNvPr id="140296" name="Freeform 7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297" name="Freeform 8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298" name="Oval 9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299" name="Line 10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0" name="Line 11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1" name="Rectangle 12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140302" name="Oval 13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3" name="Freeform 14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4" name="Freeform 15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305" name="Group 16"/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140329" name="Rectangle 1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30" name="Text Box 18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latin typeface="Comic Sans MS" charset="0"/>
                  </a:rPr>
                  <a:t>x</a:t>
                </a:r>
                <a:endParaRPr lang="en-US">
                  <a:latin typeface="Times New Roman" charset="0"/>
                </a:endParaRPr>
              </a:p>
            </p:txBody>
          </p:sp>
        </p:grpSp>
        <p:grpSp>
          <p:nvGrpSpPr>
            <p:cNvPr id="140306" name="Group 19"/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140321" name="Oval 20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22" name="Line 21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23" name="Line 22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24" name="Rectangle 23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40325" name="Oval 24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0326" name="Group 25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140327" name="Rectangle 2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32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Comic Sans MS" charset="0"/>
                    </a:rPr>
                    <a:t>z</a:t>
                  </a:r>
                  <a:endParaRPr lang="en-US">
                    <a:latin typeface="Times New Roman" charset="0"/>
                  </a:endParaRPr>
                </a:p>
              </p:txBody>
            </p:sp>
          </p:grpSp>
        </p:grpSp>
        <p:sp>
          <p:nvSpPr>
            <p:cNvPr id="140307" name="Text Box 28"/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1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40308" name="Text Box 29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4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40309" name="Text Box 30"/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Comic Sans MS" charset="0"/>
                </a:rPr>
                <a:t>50</a:t>
              </a:r>
              <a:endParaRPr lang="en-US">
                <a:latin typeface="Times New Roman" charset="0"/>
              </a:endParaRPr>
            </a:p>
          </p:txBody>
        </p:sp>
        <p:grpSp>
          <p:nvGrpSpPr>
            <p:cNvPr id="140310" name="Group 31"/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140313" name="Oval 32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14" name="Line 33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15" name="Line 34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16" name="Rectangle 35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40317" name="Oval 36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0318" name="Group 37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140319" name="Rectangle 3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320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latin typeface="Comic Sans MS" charset="0"/>
                    </a:rPr>
                    <a:t>y</a:t>
                  </a:r>
                  <a:endParaRPr lang="en-US">
                    <a:latin typeface="Times New Roman" charset="0"/>
                  </a:endParaRPr>
                </a:p>
              </p:txBody>
            </p:sp>
          </p:grpSp>
        </p:grpSp>
        <p:sp>
          <p:nvSpPr>
            <p:cNvPr id="140311" name="Text Box 40"/>
            <p:cNvSpPr txBox="1">
              <a:spLocks noChangeArrowheads="1"/>
            </p:cNvSpPr>
            <p:nvPr/>
          </p:nvSpPr>
          <p:spPr bwMode="auto">
            <a:xfrm>
              <a:off x="3784" y="1076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  <a:latin typeface="Comic Sans MS" charset="0"/>
                </a:rPr>
                <a:t>60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40312" name="Line 41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0295" name="Rectangle 45"/>
          <p:cNvSpPr>
            <a:spLocks noChangeArrowheads="1"/>
          </p:cNvSpPr>
          <p:nvPr/>
        </p:nvSpPr>
        <p:spPr bwMode="auto">
          <a:xfrm>
            <a:off x="734147" y="4478770"/>
            <a:ext cx="7210425" cy="1218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i="1" dirty="0">
                <a:solidFill>
                  <a:srgbClr val="CC0000"/>
                </a:solidFill>
                <a:latin typeface="Gill Sans MT" charset="0"/>
              </a:rPr>
              <a:t>poisoned reverse:</a:t>
            </a:r>
            <a:r>
              <a:rPr lang="en-US" sz="2000" dirty="0">
                <a:latin typeface="Gill Sans MT" charset="0"/>
              </a:rPr>
              <a:t>  (</a:t>
            </a:r>
            <a:r>
              <a:rPr lang="ko-KR" altLang="en-US" sz="2000" dirty="0">
                <a:latin typeface="Gill Sans MT" charset="0"/>
              </a:rPr>
              <a:t>위 문제 해결 방법</a:t>
            </a:r>
            <a:r>
              <a:rPr lang="en-US" altLang="ko-KR" sz="2000" dirty="0">
                <a:latin typeface="Gill Sans MT" charset="0"/>
              </a:rPr>
              <a:t>, </a:t>
            </a:r>
            <a:r>
              <a:rPr lang="ko-KR" altLang="en-US" sz="2000" dirty="0">
                <a:latin typeface="Gill Sans MT" charset="0"/>
              </a:rPr>
              <a:t>완벽하지 않음</a:t>
            </a:r>
            <a:r>
              <a:rPr lang="en-US" altLang="ko-KR" sz="2000" dirty="0">
                <a:latin typeface="Gill Sans MT" charset="0"/>
              </a:rPr>
              <a:t>)</a:t>
            </a:r>
            <a:endParaRPr lang="en-US" sz="2000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latin typeface="Gill Sans MT" charset="0"/>
              </a:rPr>
              <a:t>If Z routes through Y to get to X 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000" dirty="0">
                <a:latin typeface="Gill Sans MT" charset="0"/>
              </a:rPr>
              <a:t>Z tells Y its (Z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altLang="ja-JP" sz="2000" dirty="0">
                <a:latin typeface="Gill Sans MT" charset="0"/>
              </a:rPr>
              <a:t>s) distance to X is infinite (so Y won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altLang="ja-JP" sz="2000" dirty="0">
                <a:latin typeface="Gill Sans MT" charset="0"/>
              </a:rPr>
              <a:t>t route to X via Z)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latin typeface="Gill Sans MT" charset="0"/>
              </a:rPr>
              <a:t>will this completely solve count to infinity problem?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4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074560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B327466-6AE1-40C7-9C33-60E5AB33ED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7477" y="378691"/>
            <a:ext cx="7792413" cy="5844310"/>
          </a:xfrm>
          <a:prstGeom prst="rect">
            <a:avLst/>
          </a:prstGeom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696F1A-FA20-431C-846B-6710BADD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090374-6F31-4A82-AB72-B24980AA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F735F25A-B97A-024B-B408-E1A4C1DF414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46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07772-DBDD-E6A9-BD8C-6E2EBC79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52796"/>
          </a:xfrm>
        </p:spPr>
        <p:txBody>
          <a:bodyPr/>
          <a:lstStyle/>
          <a:p>
            <a:r>
              <a:rPr lang="ko-KR" altLang="en-US" dirty="0"/>
              <a:t>라우팅 프로토콜 정리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47725-765D-336A-853D-15A2BACD9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802" y="1104900"/>
            <a:ext cx="8020396" cy="4648200"/>
          </a:xfrm>
        </p:spPr>
        <p:txBody>
          <a:bodyPr/>
          <a:lstStyle/>
          <a:p>
            <a:r>
              <a:rPr lang="ko-KR" altLang="en-US" dirty="0"/>
              <a:t>자율 시스템 </a:t>
            </a:r>
            <a:r>
              <a:rPr lang="en-US" altLang="ko-KR" dirty="0"/>
              <a:t>(AS : Autonomous System = domain) </a:t>
            </a:r>
          </a:p>
          <a:p>
            <a:pPr lvl="1"/>
            <a:r>
              <a:rPr lang="ko-KR" altLang="en-US" dirty="0"/>
              <a:t>한 기관의 내부 네트워크 </a:t>
            </a:r>
            <a:r>
              <a:rPr lang="en-US" altLang="ko-KR" dirty="0"/>
              <a:t>(</a:t>
            </a:r>
            <a:r>
              <a:rPr lang="ko-KR" altLang="en-US" dirty="0"/>
              <a:t>동일한 통제안에 있음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AS </a:t>
            </a:r>
            <a:r>
              <a:rPr lang="ko-KR" altLang="en-US" dirty="0"/>
              <a:t>내부 </a:t>
            </a:r>
            <a:r>
              <a:rPr lang="en-US" altLang="ko-KR" dirty="0"/>
              <a:t>vs. AS</a:t>
            </a:r>
            <a:r>
              <a:rPr lang="ko-KR" altLang="en-US" dirty="0"/>
              <a:t> 외부로</a:t>
            </a:r>
            <a:r>
              <a:rPr lang="en-US" altLang="ko-KR" dirty="0"/>
              <a:t> </a:t>
            </a:r>
            <a:r>
              <a:rPr lang="ko-KR" altLang="en-US" dirty="0"/>
              <a:t>나누어짐</a:t>
            </a:r>
            <a:endParaRPr lang="en-US" altLang="ko-KR" dirty="0"/>
          </a:p>
          <a:p>
            <a:r>
              <a:rPr lang="en-US" altLang="ko-KR" dirty="0"/>
              <a:t>AS</a:t>
            </a:r>
            <a:r>
              <a:rPr lang="ko-KR" altLang="en-US" dirty="0"/>
              <a:t> 내부 라우팅 프로토콜 </a:t>
            </a:r>
            <a:r>
              <a:rPr lang="en-US" altLang="ko-KR" dirty="0"/>
              <a:t>(Intra-domain)</a:t>
            </a:r>
          </a:p>
          <a:p>
            <a:pPr lvl="1"/>
            <a:r>
              <a:rPr lang="en-US" altLang="ko-KR" dirty="0"/>
              <a:t>OSPF, IGRP, EIGRP, RIP</a:t>
            </a:r>
          </a:p>
          <a:p>
            <a:pPr lvl="1"/>
            <a:r>
              <a:rPr lang="ko-KR" altLang="en-US" dirty="0"/>
              <a:t>표준이 없음</a:t>
            </a:r>
            <a:r>
              <a:rPr lang="en-US" altLang="ko-KR" dirty="0"/>
              <a:t>, AS </a:t>
            </a:r>
            <a:r>
              <a:rPr lang="ko-KR" altLang="en-US" dirty="0"/>
              <a:t>마다 각각 다른 프로토콜 사용가능</a:t>
            </a:r>
            <a:endParaRPr lang="en-US" altLang="ko-KR" dirty="0"/>
          </a:p>
          <a:p>
            <a:r>
              <a:rPr lang="en-US" altLang="ko-KR" dirty="0"/>
              <a:t>AS </a:t>
            </a:r>
            <a:r>
              <a:rPr lang="ko-KR" altLang="en-US" dirty="0"/>
              <a:t>외부 라우팅 프로토콜 </a:t>
            </a:r>
            <a:r>
              <a:rPr lang="en-US" altLang="ko-KR" dirty="0"/>
              <a:t>(Inter-domain)</a:t>
            </a:r>
          </a:p>
          <a:p>
            <a:pPr lvl="1"/>
            <a:r>
              <a:rPr lang="en-US" altLang="ko-KR" dirty="0"/>
              <a:t>BGP (</a:t>
            </a:r>
            <a:r>
              <a:rPr lang="ko-KR" altLang="en-US" dirty="0"/>
              <a:t>국제 표준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Unicast</a:t>
            </a:r>
            <a:r>
              <a:rPr lang="ko-KR" altLang="en-US" dirty="0"/>
              <a:t>와 </a:t>
            </a:r>
            <a:r>
              <a:rPr lang="en-US" altLang="ko-KR" dirty="0"/>
              <a:t>Multicast </a:t>
            </a:r>
            <a:r>
              <a:rPr lang="ko-KR" altLang="en-US" dirty="0"/>
              <a:t>라우팅 테이블과 프로토콜이 다르다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BCAE11-8405-182C-A4DC-5A2B270F4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56092-4EB6-77A9-879F-E60A918E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F735F25A-B97A-024B-B408-E1A4C1DF414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429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07772-DBDD-E6A9-BD8C-6E2EBC79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228600"/>
            <a:ext cx="8467725" cy="552796"/>
          </a:xfrm>
        </p:spPr>
        <p:txBody>
          <a:bodyPr/>
          <a:lstStyle/>
          <a:p>
            <a:r>
              <a:rPr lang="ko-KR" altLang="en-US" dirty="0"/>
              <a:t>경로 상태 라우팅 </a:t>
            </a:r>
            <a:r>
              <a:rPr lang="en-US" altLang="ko-KR" dirty="0"/>
              <a:t>(Link state) [1]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47725-765D-336A-853D-15A2BACD9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802" y="1104900"/>
            <a:ext cx="8020396" cy="4648200"/>
          </a:xfrm>
        </p:spPr>
        <p:txBody>
          <a:bodyPr/>
          <a:lstStyle/>
          <a:p>
            <a:r>
              <a:rPr lang="en-US" altLang="ko-KR" dirty="0"/>
              <a:t>AS</a:t>
            </a:r>
            <a:r>
              <a:rPr lang="ko-KR" altLang="en-US" dirty="0"/>
              <a:t> 내 모든 라우터</a:t>
            </a:r>
            <a:r>
              <a:rPr lang="en-US" altLang="ko-KR" dirty="0"/>
              <a:t>(</a:t>
            </a:r>
            <a:r>
              <a:rPr lang="ko-KR" altLang="en-US" dirty="0"/>
              <a:t>노드</a:t>
            </a:r>
            <a:r>
              <a:rPr lang="en-US" altLang="ko-KR" dirty="0"/>
              <a:t>)</a:t>
            </a:r>
            <a:r>
              <a:rPr lang="ko-KR" altLang="en-US" dirty="0"/>
              <a:t>는 각각 네트워크 구성도를 만듦</a:t>
            </a:r>
            <a:endParaRPr lang="en-US" altLang="ko-KR" dirty="0"/>
          </a:p>
          <a:p>
            <a:r>
              <a:rPr lang="ko-KR" altLang="en-US" dirty="0"/>
              <a:t>내가 가진 정보</a:t>
            </a:r>
            <a:r>
              <a:rPr lang="en-US" altLang="ko-KR" dirty="0"/>
              <a:t>(</a:t>
            </a:r>
            <a:r>
              <a:rPr lang="ko-KR" altLang="en-US" dirty="0"/>
              <a:t>이웃과의 관계</a:t>
            </a:r>
            <a:r>
              <a:rPr lang="en-US" altLang="ko-KR" dirty="0"/>
              <a:t>)</a:t>
            </a:r>
            <a:r>
              <a:rPr lang="ko-KR" altLang="en-US" dirty="0"/>
              <a:t>를 다른 라우터와 공유</a:t>
            </a:r>
            <a:endParaRPr lang="en-US" altLang="ko-KR" dirty="0"/>
          </a:p>
          <a:p>
            <a:r>
              <a:rPr lang="ko-KR" altLang="en-US" dirty="0"/>
              <a:t>각 라우터는 </a:t>
            </a:r>
            <a:r>
              <a:rPr lang="en-US" altLang="ko-KR" dirty="0"/>
              <a:t>AS</a:t>
            </a:r>
            <a:r>
              <a:rPr lang="ko-KR" altLang="en-US" dirty="0"/>
              <a:t>내의 다른 모든 라우터와의 최단 경로를 구함</a:t>
            </a:r>
            <a:endParaRPr lang="en-US" altLang="ko-KR" dirty="0"/>
          </a:p>
          <a:p>
            <a:r>
              <a:rPr lang="ko-KR" altLang="en-US" dirty="0"/>
              <a:t>네트워크의 상태변화</a:t>
            </a:r>
            <a:r>
              <a:rPr lang="en-US" altLang="ko-KR" dirty="0"/>
              <a:t>(</a:t>
            </a:r>
            <a:r>
              <a:rPr lang="ko-KR" altLang="en-US" dirty="0"/>
              <a:t>장애</a:t>
            </a:r>
            <a:r>
              <a:rPr lang="en-US" altLang="ko-KR" dirty="0"/>
              <a:t>, </a:t>
            </a:r>
            <a:r>
              <a:rPr lang="ko-KR" altLang="en-US" dirty="0"/>
              <a:t>혼잡 등</a:t>
            </a:r>
            <a:r>
              <a:rPr lang="en-US" altLang="ko-KR" dirty="0"/>
              <a:t>)</a:t>
            </a:r>
            <a:r>
              <a:rPr lang="ko-KR" altLang="en-US" dirty="0"/>
              <a:t>가 생기면 토폴로지를 다시 구성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BCAE11-8405-182C-A4DC-5A2B270F4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56092-4EB6-77A9-879F-E60A918E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F735F25A-B97A-024B-B408-E1A4C1DF414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52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07772-DBDD-E6A9-BD8C-6E2EBC79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228600"/>
            <a:ext cx="8467725" cy="552796"/>
          </a:xfrm>
        </p:spPr>
        <p:txBody>
          <a:bodyPr/>
          <a:lstStyle/>
          <a:p>
            <a:r>
              <a:rPr lang="ko-KR" altLang="en-US" dirty="0"/>
              <a:t>경로 상태 라우팅 </a:t>
            </a:r>
            <a:r>
              <a:rPr lang="en-US" altLang="ko-KR" dirty="0"/>
              <a:t>(Link state) [2]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47725-765D-336A-853D-15A2BACD9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802" y="1104900"/>
            <a:ext cx="8020396" cy="4648200"/>
          </a:xfrm>
        </p:spPr>
        <p:txBody>
          <a:bodyPr/>
          <a:lstStyle/>
          <a:p>
            <a:r>
              <a:rPr lang="ko-KR" altLang="en-US" dirty="0"/>
              <a:t>처음에는  바로 이웃 노드와 연결 </a:t>
            </a:r>
            <a:r>
              <a:rPr lang="en-US" altLang="ko-KR" dirty="0"/>
              <a:t>-&gt; </a:t>
            </a:r>
            <a:r>
              <a:rPr lang="ko-KR" altLang="en-US" dirty="0"/>
              <a:t>서로 공유 </a:t>
            </a:r>
            <a:r>
              <a:rPr lang="en-US" altLang="ko-KR" dirty="0"/>
              <a:t>-&gt; </a:t>
            </a:r>
            <a:r>
              <a:rPr lang="ko-KR" altLang="en-US" dirty="0"/>
              <a:t>전체 토폴로지를 구성 </a:t>
            </a:r>
            <a:r>
              <a:rPr lang="en-US" altLang="ko-KR" dirty="0"/>
              <a:t>(</a:t>
            </a:r>
            <a:r>
              <a:rPr lang="ko-KR" altLang="en-US" dirty="0"/>
              <a:t>거리 </a:t>
            </a:r>
            <a:r>
              <a:rPr lang="ko-KR" altLang="en-US" dirty="0" err="1"/>
              <a:t>백터</a:t>
            </a:r>
            <a:r>
              <a:rPr lang="ko-KR" altLang="en-US" dirty="0"/>
              <a:t> 방식과 유사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변화가 생기면 새로운 토폴로지 구성을 위해 전체 네트워크에게 자신의 상태 변화를 통보</a:t>
            </a:r>
            <a:endParaRPr lang="en-US" altLang="ko-KR" dirty="0"/>
          </a:p>
          <a:p>
            <a:pPr lvl="1"/>
            <a:r>
              <a:rPr lang="ko-KR" altLang="en-US" dirty="0"/>
              <a:t>일시적으로 트래픽이 증가할 수 있음</a:t>
            </a:r>
            <a:endParaRPr lang="en-US" altLang="ko-KR" dirty="0"/>
          </a:p>
          <a:p>
            <a:pPr lvl="1"/>
            <a:r>
              <a:rPr lang="en-US" altLang="ko-KR" dirty="0"/>
              <a:t>Flooding : </a:t>
            </a:r>
            <a:r>
              <a:rPr lang="ko-KR" altLang="en-US" dirty="0"/>
              <a:t>전체 노드에게 정보를 뿌림</a:t>
            </a:r>
            <a:endParaRPr lang="en-US" altLang="ko-KR" dirty="0"/>
          </a:p>
          <a:p>
            <a:pPr lvl="1"/>
            <a:r>
              <a:rPr lang="ko-KR" altLang="en-US" dirty="0"/>
              <a:t>링크 상태 데이터베이스를 구성 </a:t>
            </a:r>
            <a:r>
              <a:rPr lang="en-US" altLang="ko-KR" dirty="0"/>
              <a:t>(</a:t>
            </a:r>
            <a:r>
              <a:rPr lang="ko-KR" altLang="en-US" dirty="0"/>
              <a:t>토폴로지 구성을 위해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OSPF (Open Shortest Path First), ISIS</a:t>
            </a:r>
          </a:p>
          <a:p>
            <a:r>
              <a:rPr lang="ko-KR" altLang="en-US" dirty="0"/>
              <a:t>현재 </a:t>
            </a:r>
            <a:r>
              <a:rPr lang="en-US" altLang="ko-KR" dirty="0"/>
              <a:t>OSPF</a:t>
            </a:r>
            <a:r>
              <a:rPr lang="ko-KR" altLang="en-US" dirty="0"/>
              <a:t>가 가장 많이 사용 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BCAE11-8405-182C-A4DC-5A2B270F4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56092-4EB6-77A9-879F-E60A918E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F735F25A-B97A-024B-B408-E1A4C1DF4143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Network-layer functions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4" y="2001352"/>
            <a:ext cx="4184626" cy="130857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400" i="1" dirty="0">
                <a:solidFill>
                  <a:srgbClr val="000099"/>
                </a:solidFill>
                <a:latin typeface="Gill Sans MT" charset="0"/>
              </a:rPr>
              <a:t>forwarding:</a:t>
            </a:r>
            <a:r>
              <a:rPr lang="en-US" sz="2400" dirty="0">
                <a:latin typeface="Gill Sans MT" charset="0"/>
              </a:rPr>
              <a:t> move packets from router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input to appropriate router output</a:t>
            </a:r>
          </a:p>
          <a:p>
            <a:pPr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4904354" y="2211504"/>
            <a:ext cx="2888003" cy="694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600" i="1" dirty="0">
                <a:solidFill>
                  <a:srgbClr val="000090"/>
                </a:solidFill>
                <a:latin typeface="Gill Sans MT" charset="0"/>
              </a:rPr>
              <a:t>data plane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941818" y="3342607"/>
            <a:ext cx="3293068" cy="81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defRPr/>
            </a:pPr>
            <a:r>
              <a:rPr lang="en-US" sz="3600" i="1" dirty="0">
                <a:solidFill>
                  <a:srgbClr val="000099"/>
                </a:solidFill>
                <a:latin typeface="Gill Sans MT" charset="0"/>
              </a:rPr>
              <a:t>control</a:t>
            </a:r>
            <a:r>
              <a:rPr lang="en-US" sz="3600" b="1" i="1" dirty="0">
                <a:solidFill>
                  <a:srgbClr val="000099"/>
                </a:solidFill>
                <a:latin typeface="Gill Sans MT" charset="0"/>
              </a:rPr>
              <a:t> </a:t>
            </a:r>
            <a:r>
              <a:rPr lang="en-US" sz="3600" i="1" dirty="0">
                <a:solidFill>
                  <a:srgbClr val="000099"/>
                </a:solidFill>
                <a:latin typeface="Gill Sans MT" charset="0"/>
              </a:rPr>
              <a:t>plane</a:t>
            </a:r>
            <a:endParaRPr lang="en-US" sz="3600" i="1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7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endParaRPr lang="en-US" sz="2800" dirty="0">
              <a:latin typeface="Gill Sans M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6449" y="4426071"/>
            <a:ext cx="772519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C0000"/>
                </a:solidFill>
                <a:latin typeface="Gill Sans MT"/>
                <a:cs typeface="Gill Sans MT"/>
              </a:rPr>
              <a:t>Two approaches to structuring network control plane:</a:t>
            </a:r>
          </a:p>
          <a:p>
            <a:pPr marL="346075" indent="-346075">
              <a:buClr>
                <a:srgbClr val="000090"/>
              </a:buClr>
              <a:buFont typeface="Wingdings" charset="2"/>
              <a:buChar char="§"/>
            </a:pPr>
            <a:r>
              <a:rPr lang="en-US" sz="2400" dirty="0">
                <a:latin typeface="Gill Sans MT"/>
                <a:cs typeface="Gill Sans MT"/>
              </a:rPr>
              <a:t>per-router control (traditional)</a:t>
            </a:r>
          </a:p>
          <a:p>
            <a:pPr marL="346075" indent="-346075">
              <a:buClr>
                <a:srgbClr val="000090"/>
              </a:buClr>
              <a:buFont typeface="Wingdings" charset="2"/>
              <a:buChar char="§"/>
            </a:pPr>
            <a:r>
              <a:rPr lang="en-US" sz="2400" dirty="0">
                <a:latin typeface="Gill Sans MT"/>
                <a:cs typeface="Gill Sans MT"/>
              </a:rPr>
              <a:t>logically centralized control (software defined networking)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81672" y="1480083"/>
            <a:ext cx="5783102" cy="57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spcBef>
                <a:spcPts val="600"/>
              </a:spcBef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Recall: two network-layer functions:</a:t>
            </a:r>
            <a:endParaRPr lang="en-US" dirty="0">
              <a:latin typeface="Gill Sans MT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23952" y="3135187"/>
            <a:ext cx="4184626" cy="1329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400" i="1" dirty="0">
                <a:solidFill>
                  <a:srgbClr val="000099"/>
                </a:solidFill>
                <a:latin typeface="Gill Sans MT" charset="0"/>
              </a:rPr>
              <a:t>routing:</a:t>
            </a:r>
            <a:r>
              <a:rPr lang="en-US" sz="2400" dirty="0">
                <a:latin typeface="Gill Sans MT" charset="0"/>
              </a:rPr>
              <a:t> determine route taken by packets from source to destination</a:t>
            </a:r>
          </a:p>
          <a:p>
            <a:pPr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58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uild="p"/>
      <p:bldP spid="45062" grpId="0"/>
      <p:bldP spid="2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07772-DBDD-E6A9-BD8C-6E2EBC79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8233528" cy="876300"/>
          </a:xfrm>
        </p:spPr>
        <p:txBody>
          <a:bodyPr/>
          <a:lstStyle/>
          <a:p>
            <a:r>
              <a:rPr lang="ko-KR" altLang="en-US" dirty="0"/>
              <a:t>거리 벡터 라우팅</a:t>
            </a:r>
            <a:br>
              <a:rPr lang="en-US" altLang="ko-KR" dirty="0"/>
            </a:br>
            <a:r>
              <a:rPr lang="en-US" altLang="ko-KR" dirty="0"/>
              <a:t>(Distance Vector Routing)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47725-765D-336A-853D-15A2BACD9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802" y="1727069"/>
            <a:ext cx="8020396" cy="4648200"/>
          </a:xfrm>
        </p:spPr>
        <p:txBody>
          <a:bodyPr/>
          <a:lstStyle/>
          <a:p>
            <a:r>
              <a:rPr lang="ko-KR" altLang="en-US" dirty="0"/>
              <a:t>두 이웃 노드 사이의 최소 비용 경로는 최소 거리로 간주</a:t>
            </a:r>
            <a:endParaRPr lang="en-US" altLang="ko-KR" dirty="0"/>
          </a:p>
          <a:p>
            <a:r>
              <a:rPr lang="en-US" altLang="ko-KR" dirty="0"/>
              <a:t>Bellman-Ford </a:t>
            </a:r>
            <a:r>
              <a:rPr lang="ko-KR" altLang="en-US" dirty="0"/>
              <a:t>알고리즘 사용</a:t>
            </a:r>
            <a:endParaRPr lang="en-US" altLang="ko-KR" dirty="0"/>
          </a:p>
          <a:p>
            <a:r>
              <a:rPr lang="en-US" altLang="ko-KR" dirty="0"/>
              <a:t>RIP v1, v2   IGRP, EIGRP (cisco </a:t>
            </a:r>
            <a:r>
              <a:rPr lang="ko-KR" altLang="en-US" dirty="0"/>
              <a:t>제품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BGP (</a:t>
            </a:r>
            <a:r>
              <a:rPr lang="ko-KR" altLang="en-US" dirty="0"/>
              <a:t>유사한 방법을 사용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각 라우터는 자신의 정보를 </a:t>
            </a:r>
            <a:r>
              <a:rPr lang="ko-KR" altLang="en-US" dirty="0" err="1"/>
              <a:t>이웃하고만</a:t>
            </a:r>
            <a:r>
              <a:rPr lang="ko-KR" altLang="en-US" dirty="0"/>
              <a:t> 공유</a:t>
            </a:r>
            <a:endParaRPr lang="en-US" altLang="ko-KR" dirty="0"/>
          </a:p>
          <a:p>
            <a:r>
              <a:rPr lang="ko-KR" altLang="en-US" dirty="0"/>
              <a:t>주기적으로 정보를 업데이트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노드간 </a:t>
            </a:r>
            <a:r>
              <a:rPr lang="en-US" altLang="ko-KR" dirty="0"/>
              <a:t>cost :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혼잡</a:t>
            </a:r>
            <a:r>
              <a:rPr lang="en-US" altLang="ko-KR" dirty="0"/>
              <a:t>, </a:t>
            </a:r>
            <a:r>
              <a:rPr lang="ko-KR" altLang="en-US" dirty="0"/>
              <a:t>장애 등 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BCAE11-8405-182C-A4DC-5A2B270F4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56092-4EB6-77A9-879F-E60A918E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F735F25A-B97A-024B-B408-E1A4C1DF4143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892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53F5A-6DF5-FE2A-926B-01E1D2A40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743989"/>
          </a:xfrm>
        </p:spPr>
        <p:txBody>
          <a:bodyPr/>
          <a:lstStyle/>
          <a:p>
            <a:r>
              <a:rPr lang="en-US" altLang="ko-KR" dirty="0"/>
              <a:t>Distance Vector Algorithms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CDAC1-2594-4F34-3D37-1A8C0F232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399" y="1600200"/>
            <a:ext cx="8467725" cy="4648200"/>
          </a:xfrm>
        </p:spPr>
        <p:txBody>
          <a:bodyPr/>
          <a:lstStyle/>
          <a:p>
            <a:r>
              <a:rPr lang="en-US" altLang="ko-KR" dirty="0"/>
              <a:t>RIP </a:t>
            </a:r>
            <a:r>
              <a:rPr lang="ko-KR" altLang="en-US" dirty="0"/>
              <a:t>초기 버전은 </a:t>
            </a:r>
            <a:r>
              <a:rPr lang="en-US" altLang="ko-KR" dirty="0"/>
              <a:t>cost</a:t>
            </a:r>
            <a:r>
              <a:rPr lang="ko-KR" altLang="en-US" dirty="0"/>
              <a:t>를 라우터의 개수로 최적 경로 설정</a:t>
            </a:r>
            <a:endParaRPr lang="en-US" altLang="ko-KR" dirty="0"/>
          </a:p>
          <a:p>
            <a:r>
              <a:rPr lang="ko-KR" altLang="en-US" dirty="0"/>
              <a:t>빠른 속도</a:t>
            </a:r>
            <a:r>
              <a:rPr lang="en-US" altLang="ko-KR" dirty="0"/>
              <a:t>, </a:t>
            </a:r>
            <a:r>
              <a:rPr lang="ko-KR" altLang="en-US" dirty="0"/>
              <a:t>혼잡 등을 고려하지 않음</a:t>
            </a:r>
            <a:endParaRPr lang="en-US" altLang="ko-KR" dirty="0"/>
          </a:p>
          <a:p>
            <a:r>
              <a:rPr lang="ko-KR" altLang="en-US" dirty="0"/>
              <a:t>주기적으로 </a:t>
            </a:r>
            <a:r>
              <a:rPr lang="en-US" altLang="ko-KR" dirty="0"/>
              <a:t>DV </a:t>
            </a:r>
            <a:r>
              <a:rPr lang="ko-KR" altLang="en-US" dirty="0"/>
              <a:t>교환 </a:t>
            </a:r>
            <a:r>
              <a:rPr lang="en-US" altLang="ko-KR" dirty="0"/>
              <a:t>: RIP (30</a:t>
            </a:r>
            <a:r>
              <a:rPr lang="ko-KR" altLang="en-US" dirty="0"/>
              <a:t>초</a:t>
            </a:r>
            <a:r>
              <a:rPr lang="en-US" altLang="ko-KR" dirty="0"/>
              <a:t>),  IGRP (90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설정이 간단</a:t>
            </a:r>
            <a:endParaRPr lang="en-US" altLang="ko-KR" dirty="0"/>
          </a:p>
          <a:p>
            <a:pPr lvl="1"/>
            <a:r>
              <a:rPr lang="ko-KR" altLang="en-US" dirty="0"/>
              <a:t>작은 규모의 </a:t>
            </a:r>
            <a:r>
              <a:rPr lang="en-US" altLang="ko-KR" dirty="0"/>
              <a:t>NW</a:t>
            </a:r>
            <a:r>
              <a:rPr lang="ko-KR" altLang="en-US" dirty="0"/>
              <a:t>에 적합 </a:t>
            </a:r>
            <a:r>
              <a:rPr lang="en-US" altLang="ko-KR" dirty="0"/>
              <a:t>(15</a:t>
            </a:r>
            <a:r>
              <a:rPr lang="ko-KR" altLang="en-US" dirty="0"/>
              <a:t>개 이내의 라우터들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CE77A5-E750-B131-B127-DECE817A2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C21BF-EA91-E7BA-0A1E-154EE31F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F735F25A-B97A-024B-B408-E1A4C1DF4143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120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381F5-3E57-497F-9164-C1FDF00E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알고리즘 비교 테이블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A425B1-69DF-4808-A7A7-CED14B9B56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2FA129-6684-4AAF-A57F-618E75D5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DA9FD-4A1C-46BD-AD27-19BC9F5E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F735F25A-B97A-024B-B408-E1A4C1DF4143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1026" name="Picture 2" descr="Compare and contrast distance vector and link-state routing protocols  Diagram | Quizlet">
            <a:extLst>
              <a:ext uri="{FF2B5EF4-FFF2-40B4-BE49-F238E27FC236}">
                <a16:creationId xmlns:a16="http://schemas.microsoft.com/office/drawing/2014/main" id="{B242E628-519B-487B-B708-D58E3400A72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36" y="1344338"/>
            <a:ext cx="7372927" cy="539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1450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5.1 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5.2 routing protocols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MT" charset="0"/>
              </a:rPr>
              <a:t>link state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>
                <a:solidFill>
                  <a:srgbClr val="CC0000"/>
                </a:solidFill>
              </a:rPr>
              <a:t>5.3 intra-AS routing in the Internet: 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5.4 routing among the ISPs: BGP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5.5 The SDN control plane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00"/>
                </a:solidFill>
              </a:rPr>
              <a:t>5.6 ICMP: The Internet Control Message Protocol 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5.7 Network management and SNMP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Chapter 5: outline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32095041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63" name="Picture 7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03288"/>
            <a:ext cx="4964972" cy="23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399" y="241300"/>
            <a:ext cx="8287327" cy="885825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Making routing scalable (</a:t>
            </a:r>
            <a:r>
              <a:rPr lang="ko-KR" altLang="en-US" sz="4000" dirty="0">
                <a:latin typeface="Gill Sans MT" charset="0"/>
              </a:rPr>
              <a:t>확장성 문제</a:t>
            </a:r>
            <a:r>
              <a:rPr lang="en-US" altLang="ko-KR" sz="4000" dirty="0">
                <a:latin typeface="Gill Sans MT" charset="0"/>
              </a:rPr>
              <a:t>)</a:t>
            </a:r>
            <a:endParaRPr lang="en-US" dirty="0">
              <a:latin typeface="Gill Sans MT" charset="0"/>
            </a:endParaRPr>
          </a:p>
        </p:txBody>
      </p:sp>
      <p:sp>
        <p:nvSpPr>
          <p:cNvPr id="1433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3467100"/>
            <a:ext cx="3810000" cy="226695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scale:</a:t>
            </a:r>
            <a:r>
              <a:rPr lang="en-US" dirty="0">
                <a:latin typeface="Gill Sans MT" charset="0"/>
              </a:rPr>
              <a:t> with billions of destinations:</a:t>
            </a:r>
          </a:p>
          <a:p>
            <a:r>
              <a:rPr lang="en-US" sz="2400" dirty="0">
                <a:latin typeface="Gill Sans MT" charset="0"/>
              </a:rPr>
              <a:t>can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t store all destinations in routing tables!</a:t>
            </a:r>
          </a:p>
          <a:p>
            <a:r>
              <a:rPr lang="en-US" sz="2400" dirty="0">
                <a:latin typeface="Gill Sans MT" charset="0"/>
              </a:rPr>
              <a:t>routing table exchange would swamp links!</a:t>
            </a:r>
            <a:r>
              <a:rPr lang="en-US" dirty="0">
                <a:latin typeface="Gill Sans MT" charset="0"/>
              </a:rPr>
              <a:t> </a:t>
            </a:r>
          </a:p>
          <a:p>
            <a:endParaRPr lang="en-US" dirty="0">
              <a:latin typeface="Gill Sans MT" charset="0"/>
            </a:endParaRPr>
          </a:p>
          <a:p>
            <a:endParaRPr lang="en-US" dirty="0">
              <a:latin typeface="Gill Sans MT" charset="0"/>
            </a:endParaRPr>
          </a:p>
        </p:txBody>
      </p:sp>
      <p:sp>
        <p:nvSpPr>
          <p:cNvPr id="983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48175" y="3467100"/>
            <a:ext cx="4019550" cy="2514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administrative autonomy</a:t>
            </a:r>
          </a:p>
          <a:p>
            <a:pPr>
              <a:defRPr/>
            </a:pPr>
            <a:r>
              <a:rPr lang="en-US" sz="2400" dirty="0">
                <a:cs typeface="+mn-cs"/>
              </a:rPr>
              <a:t>internet = network of networks</a:t>
            </a:r>
          </a:p>
          <a:p>
            <a:pPr marL="0" indent="0">
              <a:buNone/>
              <a:defRPr/>
            </a:pPr>
            <a:endParaRPr lang="en-US" sz="2400" dirty="0">
              <a:cs typeface="+mn-cs"/>
            </a:endParaRPr>
          </a:p>
          <a:p>
            <a:pPr>
              <a:defRPr/>
            </a:pPr>
            <a:r>
              <a:rPr lang="en-US" sz="2400" dirty="0">
                <a:cs typeface="+mn-cs"/>
              </a:rPr>
              <a:t>each network admin may want to control routing in its own network</a:t>
            </a:r>
          </a:p>
        </p:txBody>
      </p:sp>
      <p:sp>
        <p:nvSpPr>
          <p:cNvPr id="143367" name="Rectangle 5"/>
          <p:cNvSpPr>
            <a:spLocks noChangeArrowheads="1"/>
          </p:cNvSpPr>
          <p:nvPr/>
        </p:nvSpPr>
        <p:spPr bwMode="auto">
          <a:xfrm>
            <a:off x="660531" y="1313250"/>
            <a:ext cx="6848633" cy="193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>
                <a:latin typeface="Gill Sans MT" charset="0"/>
              </a:rPr>
              <a:t>our routing study thus far - idealized 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</a:rPr>
              <a:t>all routers identical </a:t>
            </a:r>
            <a:r>
              <a:rPr lang="en-US" sz="2800" dirty="0">
                <a:latin typeface="Gill Sans MT" charset="0"/>
                <a:sym typeface="Wingdings" panose="05000000000000000000" pitchFamily="2" charset="2"/>
              </a:rPr>
              <a:t> </a:t>
            </a:r>
            <a:r>
              <a:rPr lang="ko-KR" altLang="en-US" sz="2800" dirty="0">
                <a:latin typeface="Gill Sans MT" charset="0"/>
                <a:sym typeface="Wingdings" panose="05000000000000000000" pitchFamily="2" charset="2"/>
              </a:rPr>
              <a:t>실제로는 다양한 종류의 라우터가 존재</a:t>
            </a:r>
            <a:endParaRPr lang="en-US" sz="2800" dirty="0">
              <a:latin typeface="Gill Sans MT" charset="0"/>
            </a:endParaRP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</a:rPr>
              <a:t>network </a:t>
            </a:r>
            <a:r>
              <a:rPr lang="ja-JP" altLang="en-US" sz="2800" dirty="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flat</a:t>
            </a:r>
            <a:r>
              <a:rPr lang="ja-JP" altLang="en-US" sz="2800" dirty="0">
                <a:latin typeface="Gill Sans MT" charset="0"/>
              </a:rPr>
              <a:t>” </a:t>
            </a:r>
            <a:r>
              <a:rPr lang="en-US" altLang="ja-JP" sz="2800" dirty="0">
                <a:latin typeface="Gill Sans MT" charset="0"/>
                <a:sym typeface="Wingdings" panose="05000000000000000000" pitchFamily="2" charset="2"/>
              </a:rPr>
              <a:t> </a:t>
            </a:r>
            <a:r>
              <a:rPr lang="ko-KR" altLang="en-US" sz="2800" dirty="0">
                <a:latin typeface="Gill Sans MT" charset="0"/>
                <a:sym typeface="Wingdings" panose="05000000000000000000" pitchFamily="2" charset="2"/>
              </a:rPr>
              <a:t>실제는 계층 구조</a:t>
            </a:r>
            <a:endParaRPr lang="en-US" altLang="ja-JP" sz="2800" dirty="0">
              <a:latin typeface="Gill Sans MT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7551231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17100" y="1302987"/>
            <a:ext cx="8192217" cy="91004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/>
                <a:cs typeface="Gill Sans MT"/>
              </a:rPr>
              <a:t>aggregate routers into regions known as</a:t>
            </a:r>
            <a:r>
              <a:rPr lang="en-US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lang="ja-JP" altLang="en-US" dirty="0">
                <a:solidFill>
                  <a:srgbClr val="CC0000"/>
                </a:solidFill>
                <a:latin typeface="Gill Sans MT"/>
                <a:cs typeface="Gill Sans MT"/>
              </a:rPr>
              <a:t>“</a:t>
            </a:r>
            <a:r>
              <a:rPr lang="en-US" altLang="ja-JP" dirty="0">
                <a:solidFill>
                  <a:srgbClr val="CC0000"/>
                </a:solidFill>
                <a:latin typeface="Gill Sans MT"/>
                <a:cs typeface="Gill Sans MT"/>
              </a:rPr>
              <a:t>autonomous systems</a:t>
            </a:r>
            <a:r>
              <a:rPr lang="ja-JP" altLang="en-US" dirty="0">
                <a:solidFill>
                  <a:srgbClr val="CC0000"/>
                </a:solidFill>
                <a:latin typeface="Gill Sans MT"/>
                <a:cs typeface="Gill Sans MT"/>
              </a:rPr>
              <a:t>”</a:t>
            </a:r>
            <a:r>
              <a:rPr lang="en-US" altLang="ja-JP" dirty="0">
                <a:solidFill>
                  <a:srgbClr val="CC0000"/>
                </a:solidFill>
                <a:latin typeface="Gill Sans MT"/>
                <a:cs typeface="Gill Sans MT"/>
              </a:rPr>
              <a:t> (AS) </a:t>
            </a:r>
          </a:p>
          <a:p>
            <a:pPr>
              <a:lnSpc>
                <a:spcPct val="90000"/>
              </a:lnSpc>
            </a:pPr>
            <a:r>
              <a:rPr lang="ko-KR" altLang="en-US" dirty="0">
                <a:solidFill>
                  <a:srgbClr val="CC0000"/>
                </a:solidFill>
                <a:latin typeface="Gill Sans MT"/>
                <a:cs typeface="Gill Sans MT"/>
              </a:rPr>
              <a:t>한 기관에서 관리하는 네트워크</a:t>
            </a:r>
            <a:endParaRPr lang="en-US" altLang="ko-KR" dirty="0">
              <a:solidFill>
                <a:srgbClr val="CC0000"/>
              </a:solidFill>
              <a:latin typeface="Gill Sans MT"/>
              <a:cs typeface="Gill Sans MT"/>
            </a:endParaRPr>
          </a:p>
          <a:p>
            <a:pPr>
              <a:lnSpc>
                <a:spcPct val="90000"/>
              </a:lnSpc>
            </a:pPr>
            <a:r>
              <a:rPr lang="ko-KR" altLang="en-US" dirty="0">
                <a:solidFill>
                  <a:srgbClr val="CC0000"/>
                </a:solidFill>
                <a:latin typeface="Gill Sans MT"/>
                <a:cs typeface="Gill Sans MT"/>
              </a:rPr>
              <a:t>동일한 네트워크 </a:t>
            </a:r>
            <a:r>
              <a:rPr lang="en-US" altLang="ko-KR" dirty="0">
                <a:solidFill>
                  <a:srgbClr val="CC0000"/>
                </a:solidFill>
                <a:latin typeface="Gill Sans MT"/>
                <a:cs typeface="Gill Sans MT"/>
              </a:rPr>
              <a:t>ID</a:t>
            </a:r>
            <a:r>
              <a:rPr lang="ko-KR" altLang="en-US" dirty="0">
                <a:solidFill>
                  <a:srgbClr val="CC0000"/>
                </a:solidFill>
                <a:latin typeface="Gill Sans MT"/>
                <a:cs typeface="Gill Sans MT"/>
              </a:rPr>
              <a:t>를 가진 라우터의 집합 </a:t>
            </a:r>
            <a:endParaRPr lang="en-US" dirty="0">
              <a:latin typeface="Gill Sans MT" charset="0"/>
            </a:endParaRPr>
          </a:p>
        </p:txBody>
      </p:sp>
      <p:pic>
        <p:nvPicPr>
          <p:cNvPr id="144389" name="Picture 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03288"/>
            <a:ext cx="7831792" cy="212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5" name="Rectangle 7"/>
          <p:cNvSpPr>
            <a:spLocks noGrp="1" noChangeArrowheads="1"/>
          </p:cNvSpPr>
          <p:nvPr>
            <p:ph type="title"/>
          </p:nvPr>
        </p:nvSpPr>
        <p:spPr>
          <a:xfrm>
            <a:off x="533400" y="241300"/>
            <a:ext cx="8144020" cy="885825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Internet approach to scalable routing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  <p:pic>
        <p:nvPicPr>
          <p:cNvPr id="1026" name="Picture 2" descr="NSFnet network in three Autonomous Systems | Download Scientific Diagram">
            <a:extLst>
              <a:ext uri="{FF2B5EF4-FFF2-40B4-BE49-F238E27FC236}">
                <a16:creationId xmlns:a16="http://schemas.microsoft.com/office/drawing/2014/main" id="{EE804340-F4B2-46C5-A065-04F290C7E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715" y="3174483"/>
            <a:ext cx="5800569" cy="313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3383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17100" y="1302987"/>
            <a:ext cx="8192217" cy="91004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Gill Sans MT"/>
                <a:cs typeface="Gill Sans MT"/>
              </a:rPr>
              <a:t>aggregate routers into regions known as</a:t>
            </a:r>
            <a:r>
              <a:rPr lang="en-US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lang="ja-JP" altLang="en-US" dirty="0">
                <a:solidFill>
                  <a:srgbClr val="CC0000"/>
                </a:solidFill>
                <a:latin typeface="Gill Sans MT"/>
                <a:cs typeface="Gill Sans MT"/>
              </a:rPr>
              <a:t>“</a:t>
            </a:r>
            <a:r>
              <a:rPr lang="en-US" altLang="ja-JP" dirty="0">
                <a:solidFill>
                  <a:srgbClr val="CC0000"/>
                </a:solidFill>
                <a:latin typeface="Gill Sans MT"/>
                <a:cs typeface="Gill Sans MT"/>
              </a:rPr>
              <a:t>autonomous systems</a:t>
            </a:r>
            <a:r>
              <a:rPr lang="ja-JP" altLang="en-US" dirty="0">
                <a:solidFill>
                  <a:srgbClr val="CC0000"/>
                </a:solidFill>
                <a:latin typeface="Gill Sans MT"/>
                <a:cs typeface="Gill Sans MT"/>
              </a:rPr>
              <a:t>”</a:t>
            </a:r>
            <a:r>
              <a:rPr lang="en-US" altLang="ja-JP" dirty="0">
                <a:solidFill>
                  <a:srgbClr val="CC0000"/>
                </a:solidFill>
                <a:latin typeface="Gill Sans MT"/>
                <a:cs typeface="Gill Sans MT"/>
              </a:rPr>
              <a:t> (AS) (a.k.a. “domains”)</a:t>
            </a:r>
            <a:endParaRPr lang="en-US" dirty="0">
              <a:latin typeface="Gill Sans MT" charset="0"/>
            </a:endParaRPr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06150" y="2636395"/>
            <a:ext cx="3748232" cy="1934001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0"/>
                </a:solidFill>
                <a:latin typeface="Gill Sans MT" charset="0"/>
              </a:rPr>
              <a:t>inter-AS routing [</a:t>
            </a:r>
            <a:r>
              <a:rPr lang="ko-KR" altLang="en-US" dirty="0">
                <a:solidFill>
                  <a:srgbClr val="000090"/>
                </a:solidFill>
                <a:latin typeface="Gill Sans MT" charset="0"/>
              </a:rPr>
              <a:t>외부</a:t>
            </a:r>
            <a:r>
              <a:rPr lang="en-US" altLang="ko-KR" dirty="0">
                <a:solidFill>
                  <a:srgbClr val="000090"/>
                </a:solidFill>
                <a:latin typeface="Gill Sans MT" charset="0"/>
              </a:rPr>
              <a:t>]</a:t>
            </a:r>
            <a:endParaRPr lang="en-US" dirty="0">
              <a:solidFill>
                <a:srgbClr val="000090"/>
              </a:solidFill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routing among </a:t>
            </a:r>
            <a:r>
              <a:rPr lang="en-US" sz="2400" dirty="0" err="1">
                <a:latin typeface="Gill Sans MT" charset="0"/>
              </a:rPr>
              <a:t>AS’es</a:t>
            </a:r>
            <a:endParaRPr lang="en-US" sz="2400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gateways perform inter-domain routing (as well as intra-domain routing)</a:t>
            </a:r>
          </a:p>
        </p:txBody>
      </p:sp>
      <p:pic>
        <p:nvPicPr>
          <p:cNvPr id="144389" name="Picture 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03288"/>
            <a:ext cx="7831792" cy="212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5" name="Rectangle 7"/>
          <p:cNvSpPr>
            <a:spLocks noGrp="1" noChangeArrowheads="1"/>
          </p:cNvSpPr>
          <p:nvPr>
            <p:ph type="title"/>
          </p:nvPr>
        </p:nvSpPr>
        <p:spPr>
          <a:xfrm>
            <a:off x="533400" y="241300"/>
            <a:ext cx="8144020" cy="885825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Internet approach to scalable routing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74560" y="2540178"/>
            <a:ext cx="4246080" cy="391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ja-JP" dirty="0">
                <a:solidFill>
                  <a:srgbClr val="000090"/>
                </a:solidFill>
                <a:latin typeface="Gill Sans MT"/>
                <a:cs typeface="Gill Sans MT"/>
              </a:rPr>
              <a:t>intra-AS routing [</a:t>
            </a:r>
            <a:r>
              <a:rPr lang="ko-KR" altLang="en-US" dirty="0">
                <a:solidFill>
                  <a:srgbClr val="000090"/>
                </a:solidFill>
                <a:latin typeface="Gill Sans MT"/>
                <a:cs typeface="Gill Sans MT"/>
              </a:rPr>
              <a:t>내부</a:t>
            </a:r>
            <a:r>
              <a:rPr lang="en-US" altLang="ko-KR" dirty="0">
                <a:solidFill>
                  <a:srgbClr val="000090"/>
                </a:solidFill>
                <a:latin typeface="Gill Sans MT"/>
                <a:cs typeface="Gill Sans MT"/>
              </a:rPr>
              <a:t>]</a:t>
            </a:r>
            <a:endParaRPr lang="en-US" altLang="ja-JP" dirty="0">
              <a:solidFill>
                <a:srgbClr val="000090"/>
              </a:solidFill>
              <a:latin typeface="Gill Sans MT"/>
              <a:cs typeface="Gill Sans MT"/>
            </a:endParaRPr>
          </a:p>
          <a:p>
            <a:pPr>
              <a:lnSpc>
                <a:spcPct val="90000"/>
              </a:lnSpc>
            </a:pPr>
            <a:r>
              <a:rPr lang="en-US" altLang="ja-JP" sz="2400" dirty="0">
                <a:latin typeface="Gill Sans MT" charset="0"/>
              </a:rPr>
              <a:t>routing among hosts, routers in same AS (“network”)</a:t>
            </a:r>
          </a:p>
          <a:p>
            <a:pPr>
              <a:lnSpc>
                <a:spcPct val="90000"/>
              </a:lnSpc>
            </a:pPr>
            <a:r>
              <a:rPr lang="en-US" altLang="ja-JP" sz="2400" dirty="0">
                <a:latin typeface="Gill Sans MT" charset="0"/>
              </a:rPr>
              <a:t>all routers in AS must run </a:t>
            </a:r>
            <a:r>
              <a:rPr lang="en-US" altLang="ja-JP" sz="2400" i="1" dirty="0">
                <a:solidFill>
                  <a:srgbClr val="000090"/>
                </a:solidFill>
                <a:latin typeface="Gill Sans MT" charset="0"/>
              </a:rPr>
              <a:t>same</a:t>
            </a:r>
            <a:r>
              <a:rPr lang="en-US" altLang="ja-JP" sz="2400" dirty="0">
                <a:latin typeface="Gill Sans MT" charset="0"/>
              </a:rPr>
              <a:t> intra-domain protocol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routers in </a:t>
            </a:r>
            <a:r>
              <a:rPr lang="en-US" sz="2400" i="1" dirty="0">
                <a:latin typeface="Gill Sans MT" charset="0"/>
              </a:rPr>
              <a:t>different</a:t>
            </a:r>
            <a:r>
              <a:rPr lang="en-US" sz="2400" dirty="0">
                <a:latin typeface="Gill Sans MT" charset="0"/>
              </a:rPr>
              <a:t> AS can run </a:t>
            </a:r>
            <a:r>
              <a:rPr lang="en-US" sz="2400" i="1" dirty="0">
                <a:latin typeface="Gill Sans MT" charset="0"/>
              </a:rPr>
              <a:t>different</a:t>
            </a:r>
            <a:r>
              <a:rPr lang="en-US" sz="2400" dirty="0">
                <a:latin typeface="Gill Sans MT" charset="0"/>
              </a:rPr>
              <a:t> intra-domain routing protocol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gateway</a:t>
            </a:r>
            <a:r>
              <a:rPr lang="en-US" sz="2400" dirty="0">
                <a:latin typeface="Gill Sans MT" charset="0"/>
              </a:rPr>
              <a:t> router: at “edge” of its own AS, has link(s) to router(s) in other </a:t>
            </a:r>
            <a:r>
              <a:rPr lang="en-US" sz="2400" dirty="0" err="1">
                <a:latin typeface="Gill Sans MT" charset="0"/>
              </a:rPr>
              <a:t>AS’es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30894070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11" name="Group 2"/>
          <p:cNvGrpSpPr>
            <a:grpSpLocks/>
          </p:cNvGrpSpPr>
          <p:nvPr/>
        </p:nvGrpSpPr>
        <p:grpSpPr bwMode="auto">
          <a:xfrm>
            <a:off x="204788" y="1254125"/>
            <a:ext cx="6178550" cy="4376738"/>
            <a:chOff x="0" y="878"/>
            <a:chExt cx="4232" cy="2968"/>
          </a:xfrm>
        </p:grpSpPr>
        <p:sp>
          <p:nvSpPr>
            <p:cNvPr id="145415" name="Freeform 3"/>
            <p:cNvSpPr>
              <a:spLocks/>
            </p:cNvSpPr>
            <p:nvPr/>
          </p:nvSpPr>
          <p:spPr bwMode="auto">
            <a:xfrm>
              <a:off x="2621" y="1050"/>
              <a:ext cx="1611" cy="1025"/>
            </a:xfrm>
            <a:custGeom>
              <a:avLst/>
              <a:gdLst>
                <a:gd name="T0" fmla="*/ 1063 w 1162"/>
                <a:gd name="T1" fmla="*/ 49351 h 543"/>
                <a:gd name="T2" fmla="*/ 6960 w 1162"/>
                <a:gd name="T3" fmla="*/ 4162 h 543"/>
                <a:gd name="T4" fmla="*/ 17785 w 1162"/>
                <a:gd name="T5" fmla="*/ 23973 h 543"/>
                <a:gd name="T6" fmla="*/ 21649 w 1162"/>
                <a:gd name="T7" fmla="*/ 72662 h 543"/>
                <a:gd name="T8" fmla="*/ 19828 w 1162"/>
                <a:gd name="T9" fmla="*/ 137161 h 543"/>
                <a:gd name="T10" fmla="*/ 11083 w 1162"/>
                <a:gd name="T11" fmla="*/ 164591 h 543"/>
                <a:gd name="T12" fmla="*/ 1657 w 1162"/>
                <a:gd name="T13" fmla="*/ 133650 h 543"/>
                <a:gd name="T14" fmla="*/ 1063 w 1162"/>
                <a:gd name="T15" fmla="*/ 49351 h 5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62"/>
                <a:gd name="T25" fmla="*/ 0 h 543"/>
                <a:gd name="T26" fmla="*/ 1162 w 1162"/>
                <a:gd name="T27" fmla="*/ 543 h 5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62" h="543">
                  <a:moveTo>
                    <a:pt x="56" y="162"/>
                  </a:moveTo>
                  <a:cubicBezTo>
                    <a:pt x="115" y="100"/>
                    <a:pt x="221" y="28"/>
                    <a:pt x="368" y="14"/>
                  </a:cubicBezTo>
                  <a:cubicBezTo>
                    <a:pt x="515" y="0"/>
                    <a:pt x="811" y="42"/>
                    <a:pt x="940" y="79"/>
                  </a:cubicBezTo>
                  <a:cubicBezTo>
                    <a:pt x="1069" y="116"/>
                    <a:pt x="1126" y="177"/>
                    <a:pt x="1144" y="239"/>
                  </a:cubicBezTo>
                  <a:cubicBezTo>
                    <a:pt x="1162" y="301"/>
                    <a:pt x="1141" y="401"/>
                    <a:pt x="1048" y="451"/>
                  </a:cubicBezTo>
                  <a:cubicBezTo>
                    <a:pt x="955" y="501"/>
                    <a:pt x="746" y="543"/>
                    <a:pt x="586" y="541"/>
                  </a:cubicBezTo>
                  <a:cubicBezTo>
                    <a:pt x="426" y="539"/>
                    <a:pt x="176" y="502"/>
                    <a:pt x="88" y="439"/>
                  </a:cubicBezTo>
                  <a:cubicBezTo>
                    <a:pt x="0" y="376"/>
                    <a:pt x="63" y="220"/>
                    <a:pt x="56" y="162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6" name="Freeform 4"/>
            <p:cNvSpPr>
              <a:spLocks/>
            </p:cNvSpPr>
            <p:nvPr/>
          </p:nvSpPr>
          <p:spPr bwMode="auto">
            <a:xfrm>
              <a:off x="0" y="878"/>
              <a:ext cx="1255" cy="1016"/>
            </a:xfrm>
            <a:custGeom>
              <a:avLst/>
              <a:gdLst>
                <a:gd name="T0" fmla="*/ 134 w 1198"/>
                <a:gd name="T1" fmla="*/ 270558 h 451"/>
                <a:gd name="T2" fmla="*/ 273 w 1198"/>
                <a:gd name="T3" fmla="*/ 132828 h 451"/>
                <a:gd name="T4" fmla="*/ 679 w 1198"/>
                <a:gd name="T5" fmla="*/ 73044 h 451"/>
                <a:gd name="T6" fmla="*/ 1501 w 1198"/>
                <a:gd name="T7" fmla="*/ 37135 h 451"/>
                <a:gd name="T8" fmla="*/ 1796 w 1198"/>
                <a:gd name="T9" fmla="*/ 294460 h 451"/>
                <a:gd name="T10" fmla="*/ 1350 w 1198"/>
                <a:gd name="T11" fmla="*/ 616944 h 451"/>
                <a:gd name="T12" fmla="*/ 466 w 1198"/>
                <a:gd name="T13" fmla="*/ 634874 h 451"/>
                <a:gd name="T14" fmla="*/ 54 w 1198"/>
                <a:gd name="T15" fmla="*/ 503524 h 451"/>
                <a:gd name="T16" fmla="*/ 134 w 1198"/>
                <a:gd name="T17" fmla="*/ 270558 h 4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98"/>
                <a:gd name="T28" fmla="*/ 0 h 451"/>
                <a:gd name="T29" fmla="*/ 1198 w 1198"/>
                <a:gd name="T30" fmla="*/ 451 h 4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98" h="451">
                  <a:moveTo>
                    <a:pt x="88" y="181"/>
                  </a:moveTo>
                  <a:cubicBezTo>
                    <a:pt x="159" y="143"/>
                    <a:pt x="120" y="111"/>
                    <a:pt x="180" y="89"/>
                  </a:cubicBezTo>
                  <a:cubicBezTo>
                    <a:pt x="240" y="67"/>
                    <a:pt x="313" y="60"/>
                    <a:pt x="448" y="49"/>
                  </a:cubicBezTo>
                  <a:cubicBezTo>
                    <a:pt x="583" y="38"/>
                    <a:pt x="866" y="0"/>
                    <a:pt x="988" y="25"/>
                  </a:cubicBezTo>
                  <a:cubicBezTo>
                    <a:pt x="1110" y="50"/>
                    <a:pt x="1198" y="132"/>
                    <a:pt x="1181" y="197"/>
                  </a:cubicBezTo>
                  <a:cubicBezTo>
                    <a:pt x="1164" y="262"/>
                    <a:pt x="1034" y="375"/>
                    <a:pt x="889" y="413"/>
                  </a:cubicBezTo>
                  <a:cubicBezTo>
                    <a:pt x="744" y="451"/>
                    <a:pt x="449" y="438"/>
                    <a:pt x="307" y="425"/>
                  </a:cubicBezTo>
                  <a:cubicBezTo>
                    <a:pt x="165" y="412"/>
                    <a:pt x="72" y="378"/>
                    <a:pt x="36" y="337"/>
                  </a:cubicBezTo>
                  <a:cubicBezTo>
                    <a:pt x="0" y="296"/>
                    <a:pt x="77" y="213"/>
                    <a:pt x="88" y="18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7" name="Freeform 5"/>
            <p:cNvSpPr>
              <a:spLocks/>
            </p:cNvSpPr>
            <p:nvPr/>
          </p:nvSpPr>
          <p:spPr bwMode="auto">
            <a:xfrm>
              <a:off x="810" y="1611"/>
              <a:ext cx="2007" cy="792"/>
            </a:xfrm>
            <a:custGeom>
              <a:avLst/>
              <a:gdLst>
                <a:gd name="T0" fmla="*/ 1319 w 1583"/>
                <a:gd name="T1" fmla="*/ 862 h 682"/>
                <a:gd name="T2" fmla="*/ 3445 w 1583"/>
                <a:gd name="T3" fmla="*/ 285 h 682"/>
                <a:gd name="T4" fmla="*/ 6645 w 1583"/>
                <a:gd name="T5" fmla="*/ 77 h 682"/>
                <a:gd name="T6" fmla="*/ 9794 w 1583"/>
                <a:gd name="T7" fmla="*/ 744 h 682"/>
                <a:gd name="T8" fmla="*/ 13238 w 1583"/>
                <a:gd name="T9" fmla="*/ 1642 h 682"/>
                <a:gd name="T10" fmla="*/ 10773 w 1583"/>
                <a:gd name="T11" fmla="*/ 2476 h 682"/>
                <a:gd name="T12" fmla="*/ 5844 w 1583"/>
                <a:gd name="T13" fmla="*/ 2523 h 682"/>
                <a:gd name="T14" fmla="*/ 751 w 1583"/>
                <a:gd name="T15" fmla="*/ 2291 h 682"/>
                <a:gd name="T16" fmla="*/ 1319 w 1583"/>
                <a:gd name="T17" fmla="*/ 862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3"/>
                <a:gd name="T28" fmla="*/ 0 h 682"/>
                <a:gd name="T29" fmla="*/ 1583 w 1583"/>
                <a:gd name="T30" fmla="*/ 682 h 6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8" name="Oval 6"/>
            <p:cNvSpPr>
              <a:spLocks noChangeArrowheads="1"/>
            </p:cNvSpPr>
            <p:nvPr/>
          </p:nvSpPr>
          <p:spPr bwMode="auto">
            <a:xfrm>
              <a:off x="261" y="161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9" name="Line 7"/>
            <p:cNvSpPr>
              <a:spLocks noChangeShapeType="1"/>
            </p:cNvSpPr>
            <p:nvPr/>
          </p:nvSpPr>
          <p:spPr bwMode="auto">
            <a:xfrm>
              <a:off x="261" y="1603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0" name="Line 8"/>
            <p:cNvSpPr>
              <a:spLocks noChangeShapeType="1"/>
            </p:cNvSpPr>
            <p:nvPr/>
          </p:nvSpPr>
          <p:spPr bwMode="auto">
            <a:xfrm>
              <a:off x="574" y="1603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1" name="Rectangle 9"/>
            <p:cNvSpPr>
              <a:spLocks noChangeArrowheads="1"/>
            </p:cNvSpPr>
            <p:nvPr/>
          </p:nvSpPr>
          <p:spPr bwMode="auto">
            <a:xfrm>
              <a:off x="261" y="1603"/>
              <a:ext cx="310" cy="5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22" name="Oval 10"/>
            <p:cNvSpPr>
              <a:spLocks noChangeArrowheads="1"/>
            </p:cNvSpPr>
            <p:nvPr/>
          </p:nvSpPr>
          <p:spPr bwMode="auto">
            <a:xfrm>
              <a:off x="258" y="154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3" name="Rectangle 11"/>
            <p:cNvSpPr>
              <a:spLocks noChangeArrowheads="1"/>
            </p:cNvSpPr>
            <p:nvPr/>
          </p:nvSpPr>
          <p:spPr bwMode="auto">
            <a:xfrm>
              <a:off x="345" y="1557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4" name="Text Box 12"/>
            <p:cNvSpPr txBox="1">
              <a:spLocks noChangeArrowheads="1"/>
            </p:cNvSpPr>
            <p:nvPr/>
          </p:nvSpPr>
          <p:spPr bwMode="auto">
            <a:xfrm>
              <a:off x="259" y="1492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3b</a:t>
              </a:r>
              <a:endParaRPr lang="en-US"/>
            </a:p>
          </p:txBody>
        </p:sp>
        <p:sp>
          <p:nvSpPr>
            <p:cNvPr id="145425" name="Oval 13"/>
            <p:cNvSpPr>
              <a:spLocks noChangeArrowheads="1"/>
            </p:cNvSpPr>
            <p:nvPr/>
          </p:nvSpPr>
          <p:spPr bwMode="auto">
            <a:xfrm>
              <a:off x="1479" y="221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6" name="Line 14"/>
            <p:cNvSpPr>
              <a:spLocks noChangeShapeType="1"/>
            </p:cNvSpPr>
            <p:nvPr/>
          </p:nvSpPr>
          <p:spPr bwMode="auto">
            <a:xfrm>
              <a:off x="1479" y="2209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7" name="Line 15"/>
            <p:cNvSpPr>
              <a:spLocks noChangeShapeType="1"/>
            </p:cNvSpPr>
            <p:nvPr/>
          </p:nvSpPr>
          <p:spPr bwMode="auto">
            <a:xfrm>
              <a:off x="1792" y="2209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8" name="Rectangle 16"/>
            <p:cNvSpPr>
              <a:spLocks noChangeArrowheads="1"/>
            </p:cNvSpPr>
            <p:nvPr/>
          </p:nvSpPr>
          <p:spPr bwMode="auto">
            <a:xfrm>
              <a:off x="1479" y="2209"/>
              <a:ext cx="310" cy="5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29" name="Oval 17"/>
            <p:cNvSpPr>
              <a:spLocks noChangeArrowheads="1"/>
            </p:cNvSpPr>
            <p:nvPr/>
          </p:nvSpPr>
          <p:spPr bwMode="auto">
            <a:xfrm>
              <a:off x="1476" y="21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430" name="Group 18"/>
            <p:cNvGrpSpPr>
              <a:grpSpLocks/>
            </p:cNvGrpSpPr>
            <p:nvPr/>
          </p:nvGrpSpPr>
          <p:grpSpPr bwMode="auto">
            <a:xfrm>
              <a:off x="1478" y="2092"/>
              <a:ext cx="321" cy="269"/>
              <a:chOff x="2897" y="2425"/>
              <a:chExt cx="323" cy="269"/>
            </a:xfrm>
          </p:grpSpPr>
          <p:sp>
            <p:nvSpPr>
              <p:cNvPr id="145533" name="Rectangle 1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34" name="Text Box 20"/>
              <p:cNvSpPr txBox="1">
                <a:spLocks noChangeArrowheads="1"/>
              </p:cNvSpPr>
              <p:nvPr/>
            </p:nvSpPr>
            <p:spPr bwMode="auto">
              <a:xfrm>
                <a:off x="2897" y="2425"/>
                <a:ext cx="3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1d</a:t>
                </a:r>
              </a:p>
            </p:txBody>
          </p:sp>
        </p:grpSp>
        <p:sp>
          <p:nvSpPr>
            <p:cNvPr id="145431" name="Oval 21"/>
            <p:cNvSpPr>
              <a:spLocks noChangeArrowheads="1"/>
            </p:cNvSpPr>
            <p:nvPr/>
          </p:nvSpPr>
          <p:spPr bwMode="auto">
            <a:xfrm>
              <a:off x="822" y="1478"/>
              <a:ext cx="313" cy="8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2" name="Line 22"/>
            <p:cNvSpPr>
              <a:spLocks noChangeShapeType="1"/>
            </p:cNvSpPr>
            <p:nvPr/>
          </p:nvSpPr>
          <p:spPr bwMode="auto">
            <a:xfrm>
              <a:off x="822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3" name="Line 23"/>
            <p:cNvSpPr>
              <a:spLocks noChangeShapeType="1"/>
            </p:cNvSpPr>
            <p:nvPr/>
          </p:nvSpPr>
          <p:spPr bwMode="auto">
            <a:xfrm>
              <a:off x="1135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4" name="Rectangle 24"/>
            <p:cNvSpPr>
              <a:spLocks noChangeArrowheads="1"/>
            </p:cNvSpPr>
            <p:nvPr/>
          </p:nvSpPr>
          <p:spPr bwMode="auto">
            <a:xfrm>
              <a:off x="822" y="1471"/>
              <a:ext cx="310" cy="4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35" name="Oval 25"/>
            <p:cNvSpPr>
              <a:spLocks noChangeArrowheads="1"/>
            </p:cNvSpPr>
            <p:nvPr/>
          </p:nvSpPr>
          <p:spPr bwMode="auto">
            <a:xfrm>
              <a:off x="819" y="141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6" name="Rectangle 26"/>
            <p:cNvSpPr>
              <a:spLocks noChangeArrowheads="1"/>
            </p:cNvSpPr>
            <p:nvPr/>
          </p:nvSpPr>
          <p:spPr bwMode="auto">
            <a:xfrm>
              <a:off x="906" y="1425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7" name="Text Box 27"/>
            <p:cNvSpPr txBox="1">
              <a:spLocks noChangeArrowheads="1"/>
            </p:cNvSpPr>
            <p:nvPr/>
          </p:nvSpPr>
          <p:spPr bwMode="auto">
            <a:xfrm>
              <a:off x="821" y="1359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3a</a:t>
              </a:r>
              <a:endParaRPr lang="en-US"/>
            </a:p>
          </p:txBody>
        </p:sp>
        <p:sp>
          <p:nvSpPr>
            <p:cNvPr id="145438" name="Oval 28"/>
            <p:cNvSpPr>
              <a:spLocks noChangeArrowheads="1"/>
            </p:cNvSpPr>
            <p:nvPr/>
          </p:nvSpPr>
          <p:spPr bwMode="auto">
            <a:xfrm>
              <a:off x="1443" y="18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9" name="Line 29"/>
            <p:cNvSpPr>
              <a:spLocks noChangeShapeType="1"/>
            </p:cNvSpPr>
            <p:nvPr/>
          </p:nvSpPr>
          <p:spPr bwMode="auto">
            <a:xfrm>
              <a:off x="1443" y="1814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0" name="Line 30"/>
            <p:cNvSpPr>
              <a:spLocks noChangeShapeType="1"/>
            </p:cNvSpPr>
            <p:nvPr/>
          </p:nvSpPr>
          <p:spPr bwMode="auto">
            <a:xfrm>
              <a:off x="1756" y="1814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1" name="Rectangle 31"/>
            <p:cNvSpPr>
              <a:spLocks noChangeArrowheads="1"/>
            </p:cNvSpPr>
            <p:nvPr/>
          </p:nvSpPr>
          <p:spPr bwMode="auto">
            <a:xfrm>
              <a:off x="1443" y="1814"/>
              <a:ext cx="310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42" name="Oval 32"/>
            <p:cNvSpPr>
              <a:spLocks noChangeArrowheads="1"/>
            </p:cNvSpPr>
            <p:nvPr/>
          </p:nvSpPr>
          <p:spPr bwMode="auto">
            <a:xfrm>
              <a:off x="1440" y="17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443" name="Group 33"/>
            <p:cNvGrpSpPr>
              <a:grpSpLocks/>
            </p:cNvGrpSpPr>
            <p:nvPr/>
          </p:nvGrpSpPr>
          <p:grpSpPr bwMode="auto">
            <a:xfrm>
              <a:off x="1445" y="1696"/>
              <a:ext cx="310" cy="270"/>
              <a:chOff x="2899" y="2425"/>
              <a:chExt cx="319" cy="270"/>
            </a:xfrm>
          </p:grpSpPr>
          <p:sp>
            <p:nvSpPr>
              <p:cNvPr id="145531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32" name="Text Box 35"/>
              <p:cNvSpPr txBox="1">
                <a:spLocks noChangeArrowheads="1"/>
              </p:cNvSpPr>
              <p:nvPr/>
            </p:nvSpPr>
            <p:spPr bwMode="auto">
              <a:xfrm>
                <a:off x="2899" y="2425"/>
                <a:ext cx="319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1c</a:t>
                </a:r>
              </a:p>
            </p:txBody>
          </p:sp>
        </p:grpSp>
        <p:sp>
          <p:nvSpPr>
            <p:cNvPr id="145444" name="Line 36"/>
            <p:cNvSpPr>
              <a:spLocks noChangeShapeType="1"/>
            </p:cNvSpPr>
            <p:nvPr/>
          </p:nvSpPr>
          <p:spPr bwMode="auto">
            <a:xfrm>
              <a:off x="3238" y="1632"/>
              <a:ext cx="308" cy="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5" name="Line 37"/>
            <p:cNvSpPr>
              <a:spLocks noChangeShapeType="1"/>
            </p:cNvSpPr>
            <p:nvPr/>
          </p:nvSpPr>
          <p:spPr bwMode="auto">
            <a:xfrm>
              <a:off x="3562" y="1556"/>
              <a:ext cx="91" cy="1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6" name="Line 38"/>
            <p:cNvSpPr>
              <a:spLocks noChangeShapeType="1"/>
            </p:cNvSpPr>
            <p:nvPr/>
          </p:nvSpPr>
          <p:spPr bwMode="auto">
            <a:xfrm flipV="1">
              <a:off x="3170" y="1512"/>
              <a:ext cx="114" cy="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7" name="Freeform 39"/>
            <p:cNvSpPr>
              <a:spLocks/>
            </p:cNvSpPr>
            <p:nvPr/>
          </p:nvSpPr>
          <p:spPr bwMode="auto">
            <a:xfrm>
              <a:off x="1790" y="2146"/>
              <a:ext cx="264" cy="82"/>
            </a:xfrm>
            <a:custGeom>
              <a:avLst/>
              <a:gdLst>
                <a:gd name="T0" fmla="*/ 0 w 264"/>
                <a:gd name="T1" fmla="*/ 82 h 82"/>
                <a:gd name="T2" fmla="*/ 264 w 264"/>
                <a:gd name="T3" fmla="*/ 0 h 82"/>
                <a:gd name="T4" fmla="*/ 0 60000 65536"/>
                <a:gd name="T5" fmla="*/ 0 60000 65536"/>
                <a:gd name="T6" fmla="*/ 0 w 264"/>
                <a:gd name="T7" fmla="*/ 0 h 82"/>
                <a:gd name="T8" fmla="*/ 264 w 264"/>
                <a:gd name="T9" fmla="*/ 82 h 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4" h="82">
                  <a:moveTo>
                    <a:pt x="0" y="82"/>
                  </a:moveTo>
                  <a:lnTo>
                    <a:pt x="26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8" name="Freeform 40"/>
            <p:cNvSpPr>
              <a:spLocks/>
            </p:cNvSpPr>
            <p:nvPr/>
          </p:nvSpPr>
          <p:spPr bwMode="auto">
            <a:xfrm>
              <a:off x="1330" y="2110"/>
              <a:ext cx="152" cy="118"/>
            </a:xfrm>
            <a:custGeom>
              <a:avLst/>
              <a:gdLst>
                <a:gd name="T0" fmla="*/ 0 w 152"/>
                <a:gd name="T1" fmla="*/ 0 h 118"/>
                <a:gd name="T2" fmla="*/ 152 w 152"/>
                <a:gd name="T3" fmla="*/ 118 h 118"/>
                <a:gd name="T4" fmla="*/ 0 60000 65536"/>
                <a:gd name="T5" fmla="*/ 0 60000 65536"/>
                <a:gd name="T6" fmla="*/ 0 w 152"/>
                <a:gd name="T7" fmla="*/ 0 h 118"/>
                <a:gd name="T8" fmla="*/ 152 w 152"/>
                <a:gd name="T9" fmla="*/ 118 h 11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2" h="118">
                  <a:moveTo>
                    <a:pt x="0" y="0"/>
                  </a:moveTo>
                  <a:lnTo>
                    <a:pt x="152" y="11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9" name="Freeform 41"/>
            <p:cNvSpPr>
              <a:spLocks/>
            </p:cNvSpPr>
            <p:nvPr/>
          </p:nvSpPr>
          <p:spPr bwMode="auto">
            <a:xfrm>
              <a:off x="1454" y="2040"/>
              <a:ext cx="564" cy="82"/>
            </a:xfrm>
            <a:custGeom>
              <a:avLst/>
              <a:gdLst>
                <a:gd name="T0" fmla="*/ 0 w 564"/>
                <a:gd name="T1" fmla="*/ 0 h 82"/>
                <a:gd name="T2" fmla="*/ 564 w 564"/>
                <a:gd name="T3" fmla="*/ 82 h 82"/>
                <a:gd name="T4" fmla="*/ 0 60000 65536"/>
                <a:gd name="T5" fmla="*/ 0 60000 65536"/>
                <a:gd name="T6" fmla="*/ 0 w 564"/>
                <a:gd name="T7" fmla="*/ 0 h 82"/>
                <a:gd name="T8" fmla="*/ 564 w 564"/>
                <a:gd name="T9" fmla="*/ 82 h 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64" h="82">
                  <a:moveTo>
                    <a:pt x="0" y="0"/>
                  </a:moveTo>
                  <a:lnTo>
                    <a:pt x="564" y="8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0" name="Freeform 42"/>
            <p:cNvSpPr>
              <a:spLocks/>
            </p:cNvSpPr>
            <p:nvPr/>
          </p:nvSpPr>
          <p:spPr bwMode="auto">
            <a:xfrm>
              <a:off x="1392" y="1878"/>
              <a:ext cx="76" cy="94"/>
            </a:xfrm>
            <a:custGeom>
              <a:avLst/>
              <a:gdLst>
                <a:gd name="T0" fmla="*/ 0 w 76"/>
                <a:gd name="T1" fmla="*/ 94 h 94"/>
                <a:gd name="T2" fmla="*/ 76 w 76"/>
                <a:gd name="T3" fmla="*/ 0 h 94"/>
                <a:gd name="T4" fmla="*/ 0 60000 65536"/>
                <a:gd name="T5" fmla="*/ 0 60000 65536"/>
                <a:gd name="T6" fmla="*/ 0 w 76"/>
                <a:gd name="T7" fmla="*/ 0 h 94"/>
                <a:gd name="T8" fmla="*/ 76 w 76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" h="94">
                  <a:moveTo>
                    <a:pt x="0" y="94"/>
                  </a:moveTo>
                  <a:lnTo>
                    <a:pt x="7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1" name="Freeform 43"/>
            <p:cNvSpPr>
              <a:spLocks/>
            </p:cNvSpPr>
            <p:nvPr/>
          </p:nvSpPr>
          <p:spPr bwMode="auto">
            <a:xfrm>
              <a:off x="566" y="1502"/>
              <a:ext cx="252" cy="114"/>
            </a:xfrm>
            <a:custGeom>
              <a:avLst/>
              <a:gdLst>
                <a:gd name="T0" fmla="*/ 0 w 252"/>
                <a:gd name="T1" fmla="*/ 114 h 114"/>
                <a:gd name="T2" fmla="*/ 252 w 252"/>
                <a:gd name="T3" fmla="*/ 0 h 114"/>
                <a:gd name="T4" fmla="*/ 0 60000 65536"/>
                <a:gd name="T5" fmla="*/ 0 60000 65536"/>
                <a:gd name="T6" fmla="*/ 0 w 252"/>
                <a:gd name="T7" fmla="*/ 0 h 114"/>
                <a:gd name="T8" fmla="*/ 252 w 252"/>
                <a:gd name="T9" fmla="*/ 114 h 1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2" h="114">
                  <a:moveTo>
                    <a:pt x="0" y="114"/>
                  </a:moveTo>
                  <a:lnTo>
                    <a:pt x="25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2" name="Freeform 44"/>
            <p:cNvSpPr>
              <a:spLocks/>
            </p:cNvSpPr>
            <p:nvPr/>
          </p:nvSpPr>
          <p:spPr bwMode="auto">
            <a:xfrm>
              <a:off x="1002" y="1562"/>
              <a:ext cx="444" cy="258"/>
            </a:xfrm>
            <a:custGeom>
              <a:avLst/>
              <a:gdLst>
                <a:gd name="T0" fmla="*/ 0 w 444"/>
                <a:gd name="T1" fmla="*/ 0 h 258"/>
                <a:gd name="T2" fmla="*/ 444 w 444"/>
                <a:gd name="T3" fmla="*/ 258 h 258"/>
                <a:gd name="T4" fmla="*/ 0 60000 65536"/>
                <a:gd name="T5" fmla="*/ 0 60000 65536"/>
                <a:gd name="T6" fmla="*/ 0 w 444"/>
                <a:gd name="T7" fmla="*/ 0 h 258"/>
                <a:gd name="T8" fmla="*/ 444 w 444"/>
                <a:gd name="T9" fmla="*/ 258 h 2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4" h="258">
                  <a:moveTo>
                    <a:pt x="0" y="0"/>
                  </a:moveTo>
                  <a:lnTo>
                    <a:pt x="444" y="25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3" name="Freeform 45"/>
            <p:cNvSpPr>
              <a:spLocks/>
            </p:cNvSpPr>
            <p:nvPr/>
          </p:nvSpPr>
          <p:spPr bwMode="auto">
            <a:xfrm>
              <a:off x="2326" y="1680"/>
              <a:ext cx="654" cy="420"/>
            </a:xfrm>
            <a:custGeom>
              <a:avLst/>
              <a:gdLst>
                <a:gd name="T0" fmla="*/ 0 w 654"/>
                <a:gd name="T1" fmla="*/ 420 h 420"/>
                <a:gd name="T2" fmla="*/ 654 w 654"/>
                <a:gd name="T3" fmla="*/ 0 h 420"/>
                <a:gd name="T4" fmla="*/ 0 60000 65536"/>
                <a:gd name="T5" fmla="*/ 0 60000 65536"/>
                <a:gd name="T6" fmla="*/ 0 w 654"/>
                <a:gd name="T7" fmla="*/ 0 h 420"/>
                <a:gd name="T8" fmla="*/ 654 w 654"/>
                <a:gd name="T9" fmla="*/ 420 h 4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4" h="420">
                  <a:moveTo>
                    <a:pt x="0" y="420"/>
                  </a:moveTo>
                  <a:lnTo>
                    <a:pt x="65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4" name="Oval 46"/>
            <p:cNvSpPr>
              <a:spLocks noChangeArrowheads="1"/>
            </p:cNvSpPr>
            <p:nvPr/>
          </p:nvSpPr>
          <p:spPr bwMode="auto">
            <a:xfrm>
              <a:off x="2925" y="1617"/>
              <a:ext cx="313" cy="8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5" name="Line 47"/>
            <p:cNvSpPr>
              <a:spLocks noChangeShapeType="1"/>
            </p:cNvSpPr>
            <p:nvPr/>
          </p:nvSpPr>
          <p:spPr bwMode="auto">
            <a:xfrm>
              <a:off x="2925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3238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7" name="Rectangle 49"/>
            <p:cNvSpPr>
              <a:spLocks noChangeArrowheads="1"/>
            </p:cNvSpPr>
            <p:nvPr/>
          </p:nvSpPr>
          <p:spPr bwMode="auto">
            <a:xfrm>
              <a:off x="2925" y="1609"/>
              <a:ext cx="310" cy="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58" name="Oval 50"/>
            <p:cNvSpPr>
              <a:spLocks noChangeArrowheads="1"/>
            </p:cNvSpPr>
            <p:nvPr/>
          </p:nvSpPr>
          <p:spPr bwMode="auto">
            <a:xfrm>
              <a:off x="2922" y="15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9" name="Rectangle 51"/>
            <p:cNvSpPr>
              <a:spLocks noChangeArrowheads="1"/>
            </p:cNvSpPr>
            <p:nvPr/>
          </p:nvSpPr>
          <p:spPr bwMode="auto">
            <a:xfrm>
              <a:off x="3009" y="1563"/>
              <a:ext cx="141" cy="12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0" name="Text Box 52"/>
            <p:cNvSpPr txBox="1">
              <a:spLocks noChangeArrowheads="1"/>
            </p:cNvSpPr>
            <p:nvPr/>
          </p:nvSpPr>
          <p:spPr bwMode="auto">
            <a:xfrm>
              <a:off x="2923" y="1498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2a</a:t>
              </a:r>
              <a:endParaRPr lang="en-US"/>
            </a:p>
          </p:txBody>
        </p:sp>
        <p:sp>
          <p:nvSpPr>
            <p:cNvPr id="145461" name="Text Box 53"/>
            <p:cNvSpPr txBox="1">
              <a:spLocks noChangeArrowheads="1"/>
            </p:cNvSpPr>
            <p:nvPr/>
          </p:nvSpPr>
          <p:spPr bwMode="auto">
            <a:xfrm>
              <a:off x="597" y="1585"/>
              <a:ext cx="4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AS3</a:t>
              </a:r>
              <a:endParaRPr lang="en-US" sz="1800"/>
            </a:p>
          </p:txBody>
        </p:sp>
        <p:sp>
          <p:nvSpPr>
            <p:cNvPr id="145462" name="Text Box 54"/>
            <p:cNvSpPr txBox="1">
              <a:spLocks noChangeArrowheads="1"/>
            </p:cNvSpPr>
            <p:nvPr/>
          </p:nvSpPr>
          <p:spPr bwMode="auto">
            <a:xfrm>
              <a:off x="2380" y="2042"/>
              <a:ext cx="4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AS1</a:t>
              </a:r>
              <a:endParaRPr lang="en-US" sz="1800"/>
            </a:p>
          </p:txBody>
        </p:sp>
        <p:sp>
          <p:nvSpPr>
            <p:cNvPr id="145463" name="Text Box 55"/>
            <p:cNvSpPr txBox="1">
              <a:spLocks noChangeArrowheads="1"/>
            </p:cNvSpPr>
            <p:nvPr/>
          </p:nvSpPr>
          <p:spPr bwMode="auto">
            <a:xfrm>
              <a:off x="3207" y="1787"/>
              <a:ext cx="4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AS2</a:t>
              </a:r>
            </a:p>
          </p:txBody>
        </p:sp>
        <p:sp>
          <p:nvSpPr>
            <p:cNvPr id="145464" name="Oval 56"/>
            <p:cNvSpPr>
              <a:spLocks noChangeArrowheads="1"/>
            </p:cNvSpPr>
            <p:nvPr/>
          </p:nvSpPr>
          <p:spPr bwMode="auto">
            <a:xfrm>
              <a:off x="1137" y="203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>
              <a:off x="1137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6" name="Line 58"/>
            <p:cNvSpPr>
              <a:spLocks noChangeShapeType="1"/>
            </p:cNvSpPr>
            <p:nvPr/>
          </p:nvSpPr>
          <p:spPr bwMode="auto">
            <a:xfrm>
              <a:off x="1451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7" name="Rectangle 59"/>
            <p:cNvSpPr>
              <a:spLocks noChangeArrowheads="1"/>
            </p:cNvSpPr>
            <p:nvPr/>
          </p:nvSpPr>
          <p:spPr bwMode="auto">
            <a:xfrm>
              <a:off x="1137" y="2023"/>
              <a:ext cx="310" cy="4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68" name="Oval 60"/>
            <p:cNvSpPr>
              <a:spLocks noChangeArrowheads="1"/>
            </p:cNvSpPr>
            <p:nvPr/>
          </p:nvSpPr>
          <p:spPr bwMode="auto">
            <a:xfrm>
              <a:off x="1134" y="1969"/>
              <a:ext cx="313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9" name="Rectangle 61"/>
            <p:cNvSpPr>
              <a:spLocks noChangeArrowheads="1"/>
            </p:cNvSpPr>
            <p:nvPr/>
          </p:nvSpPr>
          <p:spPr bwMode="auto">
            <a:xfrm>
              <a:off x="1219" y="1995"/>
              <a:ext cx="142" cy="9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0" name="Text Box 62"/>
            <p:cNvSpPr txBox="1">
              <a:spLocks noChangeArrowheads="1"/>
            </p:cNvSpPr>
            <p:nvPr/>
          </p:nvSpPr>
          <p:spPr bwMode="auto">
            <a:xfrm>
              <a:off x="1137" y="1909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1a</a:t>
              </a:r>
              <a:endParaRPr lang="en-US"/>
            </a:p>
          </p:txBody>
        </p:sp>
        <p:grpSp>
          <p:nvGrpSpPr>
            <p:cNvPr id="145471" name="Group 63"/>
            <p:cNvGrpSpPr>
              <a:grpSpLocks/>
            </p:cNvGrpSpPr>
            <p:nvPr/>
          </p:nvGrpSpPr>
          <p:grpSpPr bwMode="auto">
            <a:xfrm>
              <a:off x="3270" y="1384"/>
              <a:ext cx="316" cy="269"/>
              <a:chOff x="4320" y="1936"/>
              <a:chExt cx="316" cy="269"/>
            </a:xfrm>
          </p:grpSpPr>
          <p:sp>
            <p:nvSpPr>
              <p:cNvPr id="145524" name="Oval 64"/>
              <p:cNvSpPr>
                <a:spLocks noChangeArrowheads="1"/>
              </p:cNvSpPr>
              <p:nvPr/>
            </p:nvSpPr>
            <p:spPr bwMode="auto">
              <a:xfrm>
                <a:off x="4323" y="20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5" name="Line 65"/>
              <p:cNvSpPr>
                <a:spLocks noChangeShapeType="1"/>
              </p:cNvSpPr>
              <p:nvPr/>
            </p:nvSpPr>
            <p:spPr bwMode="auto">
              <a:xfrm>
                <a:off x="4323" y="2047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6" name="Line 66"/>
              <p:cNvSpPr>
                <a:spLocks noChangeShapeType="1"/>
              </p:cNvSpPr>
              <p:nvPr/>
            </p:nvSpPr>
            <p:spPr bwMode="auto">
              <a:xfrm>
                <a:off x="4636" y="2047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7" name="Rectangle 67"/>
              <p:cNvSpPr>
                <a:spLocks noChangeArrowheads="1"/>
              </p:cNvSpPr>
              <p:nvPr/>
            </p:nvSpPr>
            <p:spPr bwMode="auto">
              <a:xfrm>
                <a:off x="4323" y="2047"/>
                <a:ext cx="310" cy="5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28" name="Oval 68"/>
              <p:cNvSpPr>
                <a:spLocks noChangeArrowheads="1"/>
              </p:cNvSpPr>
              <p:nvPr/>
            </p:nvSpPr>
            <p:spPr bwMode="auto">
              <a:xfrm>
                <a:off x="4320" y="1988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9" name="Rectangle 69"/>
              <p:cNvSpPr>
                <a:spLocks noChangeArrowheads="1"/>
              </p:cNvSpPr>
              <p:nvPr/>
            </p:nvSpPr>
            <p:spPr bwMode="auto">
              <a:xfrm>
                <a:off x="4407" y="2001"/>
                <a:ext cx="141" cy="11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30" name="Text Box 70"/>
              <p:cNvSpPr txBox="1">
                <a:spLocks noChangeArrowheads="1"/>
              </p:cNvSpPr>
              <p:nvPr/>
            </p:nvSpPr>
            <p:spPr bwMode="auto">
              <a:xfrm>
                <a:off x="4325" y="1936"/>
                <a:ext cx="31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2c</a:t>
                </a:r>
                <a:endParaRPr lang="en-US"/>
              </a:p>
            </p:txBody>
          </p:sp>
        </p:grpSp>
        <p:grpSp>
          <p:nvGrpSpPr>
            <p:cNvPr id="145472" name="Group 71"/>
            <p:cNvGrpSpPr>
              <a:grpSpLocks/>
            </p:cNvGrpSpPr>
            <p:nvPr/>
          </p:nvGrpSpPr>
          <p:grpSpPr bwMode="auto">
            <a:xfrm>
              <a:off x="3546" y="1606"/>
              <a:ext cx="321" cy="269"/>
              <a:chOff x="4596" y="2158"/>
              <a:chExt cx="321" cy="269"/>
            </a:xfrm>
          </p:grpSpPr>
          <p:sp>
            <p:nvSpPr>
              <p:cNvPr id="145517" name="Oval 72"/>
              <p:cNvSpPr>
                <a:spLocks noChangeArrowheads="1"/>
              </p:cNvSpPr>
              <p:nvPr/>
            </p:nvSpPr>
            <p:spPr bwMode="auto">
              <a:xfrm>
                <a:off x="4599" y="2276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8" name="Line 73"/>
              <p:cNvSpPr>
                <a:spLocks noChangeShapeType="1"/>
              </p:cNvSpPr>
              <p:nvPr/>
            </p:nvSpPr>
            <p:spPr bwMode="auto">
              <a:xfrm>
                <a:off x="4599" y="2269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9" name="Line 74"/>
              <p:cNvSpPr>
                <a:spLocks noChangeShapeType="1"/>
              </p:cNvSpPr>
              <p:nvPr/>
            </p:nvSpPr>
            <p:spPr bwMode="auto">
              <a:xfrm>
                <a:off x="4910" y="2269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0" name="Rectangle 75"/>
              <p:cNvSpPr>
                <a:spLocks noChangeArrowheads="1"/>
              </p:cNvSpPr>
              <p:nvPr/>
            </p:nvSpPr>
            <p:spPr bwMode="auto">
              <a:xfrm>
                <a:off x="4599" y="2269"/>
                <a:ext cx="310" cy="5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21" name="Oval 76"/>
              <p:cNvSpPr>
                <a:spLocks noChangeArrowheads="1"/>
              </p:cNvSpPr>
              <p:nvPr/>
            </p:nvSpPr>
            <p:spPr bwMode="auto">
              <a:xfrm>
                <a:off x="4596" y="2208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2" name="Rectangle 77"/>
              <p:cNvSpPr>
                <a:spLocks noChangeArrowheads="1"/>
              </p:cNvSpPr>
              <p:nvPr/>
            </p:nvSpPr>
            <p:spPr bwMode="auto">
              <a:xfrm>
                <a:off x="4683" y="2221"/>
                <a:ext cx="141" cy="11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3" name="Text Box 78"/>
              <p:cNvSpPr txBox="1">
                <a:spLocks noChangeArrowheads="1"/>
              </p:cNvSpPr>
              <p:nvPr/>
            </p:nvSpPr>
            <p:spPr bwMode="auto">
              <a:xfrm>
                <a:off x="4598" y="2158"/>
                <a:ext cx="31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2b</a:t>
                </a:r>
                <a:endParaRPr lang="en-US"/>
              </a:p>
            </p:txBody>
          </p:sp>
        </p:grpSp>
        <p:grpSp>
          <p:nvGrpSpPr>
            <p:cNvPr id="145473" name="Group 79"/>
            <p:cNvGrpSpPr>
              <a:grpSpLocks/>
            </p:cNvGrpSpPr>
            <p:nvPr/>
          </p:nvGrpSpPr>
          <p:grpSpPr bwMode="auto">
            <a:xfrm>
              <a:off x="2015" y="1976"/>
              <a:ext cx="321" cy="269"/>
              <a:chOff x="2015" y="1976"/>
              <a:chExt cx="321" cy="269"/>
            </a:xfrm>
          </p:grpSpPr>
          <p:sp>
            <p:nvSpPr>
              <p:cNvPr id="145509" name="Oval 80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0" name="Line 81"/>
              <p:cNvSpPr>
                <a:spLocks noChangeShapeType="1"/>
              </p:cNvSpPr>
              <p:nvPr/>
            </p:nvSpPr>
            <p:spPr bwMode="auto">
              <a:xfrm>
                <a:off x="2019" y="209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1" name="Line 82"/>
              <p:cNvSpPr>
                <a:spLocks noChangeShapeType="1"/>
              </p:cNvSpPr>
              <p:nvPr/>
            </p:nvSpPr>
            <p:spPr bwMode="auto">
              <a:xfrm>
                <a:off x="2330" y="209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2" name="Rectangle 83"/>
              <p:cNvSpPr>
                <a:spLocks noChangeArrowheads="1"/>
              </p:cNvSpPr>
              <p:nvPr/>
            </p:nvSpPr>
            <p:spPr bwMode="auto">
              <a:xfrm>
                <a:off x="2019" y="2097"/>
                <a:ext cx="310" cy="4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13" name="Oval 84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514" name="Group 85"/>
              <p:cNvGrpSpPr>
                <a:grpSpLocks/>
              </p:cNvGrpSpPr>
              <p:nvPr/>
            </p:nvGrpSpPr>
            <p:grpSpPr bwMode="auto">
              <a:xfrm>
                <a:off x="2015" y="1976"/>
                <a:ext cx="321" cy="269"/>
                <a:chOff x="2894" y="2425"/>
                <a:chExt cx="328" cy="269"/>
              </a:xfrm>
            </p:grpSpPr>
            <p:sp>
              <p:nvSpPr>
                <p:cNvPr id="145515" name="Rectangle 8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516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2894" y="2425"/>
                  <a:ext cx="328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1b</a:t>
                  </a:r>
                  <a:endParaRPr lang="en-US"/>
                </a:p>
              </p:txBody>
            </p:sp>
          </p:grpSp>
        </p:grpSp>
        <p:sp>
          <p:nvSpPr>
            <p:cNvPr id="145474" name="Freeform 88"/>
            <p:cNvSpPr>
              <a:spLocks/>
            </p:cNvSpPr>
            <p:nvPr/>
          </p:nvSpPr>
          <p:spPr bwMode="auto">
            <a:xfrm>
              <a:off x="1457" y="2302"/>
              <a:ext cx="1848" cy="414"/>
            </a:xfrm>
            <a:custGeom>
              <a:avLst/>
              <a:gdLst>
                <a:gd name="T0" fmla="*/ 0 w 1848"/>
                <a:gd name="T1" fmla="*/ 414 h 414"/>
                <a:gd name="T2" fmla="*/ 84 w 1848"/>
                <a:gd name="T3" fmla="*/ 0 h 414"/>
                <a:gd name="T4" fmla="*/ 384 w 1848"/>
                <a:gd name="T5" fmla="*/ 6 h 414"/>
                <a:gd name="T6" fmla="*/ 1848 w 1848"/>
                <a:gd name="T7" fmla="*/ 414 h 414"/>
                <a:gd name="T8" fmla="*/ 0 w 1848"/>
                <a:gd name="T9" fmla="*/ 414 h 4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8"/>
                <a:gd name="T16" fmla="*/ 0 h 414"/>
                <a:gd name="T17" fmla="*/ 1848 w 1848"/>
                <a:gd name="T18" fmla="*/ 414 h 4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8" h="414">
                  <a:moveTo>
                    <a:pt x="0" y="414"/>
                  </a:moveTo>
                  <a:lnTo>
                    <a:pt x="84" y="0"/>
                  </a:lnTo>
                  <a:lnTo>
                    <a:pt x="384" y="6"/>
                  </a:lnTo>
                  <a:lnTo>
                    <a:pt x="1848" y="414"/>
                  </a:lnTo>
                  <a:lnTo>
                    <a:pt x="0" y="414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5F5F5F"/>
                </a:gs>
              </a:gsLst>
              <a:lin ang="5400000" scaled="1"/>
            </a:gradFill>
            <a:ln w="9525" cap="flat" cmpd="sng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5" name="Rectangle 89"/>
            <p:cNvSpPr>
              <a:spLocks noChangeArrowheads="1"/>
            </p:cNvSpPr>
            <p:nvPr/>
          </p:nvSpPr>
          <p:spPr bwMode="auto">
            <a:xfrm>
              <a:off x="1462" y="2729"/>
              <a:ext cx="1833" cy="11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476" name="Group 90"/>
            <p:cNvGrpSpPr>
              <a:grpSpLocks/>
            </p:cNvGrpSpPr>
            <p:nvPr/>
          </p:nvGrpSpPr>
          <p:grpSpPr bwMode="auto">
            <a:xfrm>
              <a:off x="1578" y="2818"/>
              <a:ext cx="736" cy="479"/>
              <a:chOff x="1595" y="2898"/>
              <a:chExt cx="736" cy="479"/>
            </a:xfrm>
          </p:grpSpPr>
          <p:sp>
            <p:nvSpPr>
              <p:cNvPr id="145507" name="Oval 91"/>
              <p:cNvSpPr>
                <a:spLocks noChangeArrowheads="1"/>
              </p:cNvSpPr>
              <p:nvPr/>
            </p:nvSpPr>
            <p:spPr bwMode="auto">
              <a:xfrm>
                <a:off x="1595" y="2898"/>
                <a:ext cx="736" cy="479"/>
              </a:xfrm>
              <a:prstGeom prst="ellips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08" name="Text Box 92"/>
              <p:cNvSpPr txBox="1">
                <a:spLocks noChangeArrowheads="1"/>
              </p:cNvSpPr>
              <p:nvPr/>
            </p:nvSpPr>
            <p:spPr bwMode="auto">
              <a:xfrm>
                <a:off x="1733" y="2933"/>
                <a:ext cx="553" cy="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>
                    <a:solidFill>
                      <a:srgbClr val="000099"/>
                    </a:solidFill>
                  </a:rPr>
                  <a:t>Intra-AS</a:t>
                </a:r>
              </a:p>
              <a:p>
                <a:pPr eaLnBrk="1" hangingPunct="1"/>
                <a:r>
                  <a:rPr lang="en-US" sz="1200">
                    <a:solidFill>
                      <a:srgbClr val="000099"/>
                    </a:solidFill>
                  </a:rPr>
                  <a:t>Routing </a:t>
                </a:r>
              </a:p>
              <a:p>
                <a:pPr eaLnBrk="1" hangingPunct="1"/>
                <a:r>
                  <a:rPr lang="en-US" sz="1200">
                    <a:solidFill>
                      <a:srgbClr val="000099"/>
                    </a:solidFill>
                  </a:rPr>
                  <a:t>algorithm</a:t>
                </a:r>
              </a:p>
            </p:txBody>
          </p:sp>
        </p:grpSp>
        <p:grpSp>
          <p:nvGrpSpPr>
            <p:cNvPr id="145477" name="Group 93"/>
            <p:cNvGrpSpPr>
              <a:grpSpLocks/>
            </p:cNvGrpSpPr>
            <p:nvPr/>
          </p:nvGrpSpPr>
          <p:grpSpPr bwMode="auto">
            <a:xfrm>
              <a:off x="2402" y="2826"/>
              <a:ext cx="736" cy="479"/>
              <a:chOff x="2402" y="2826"/>
              <a:chExt cx="736" cy="479"/>
            </a:xfrm>
          </p:grpSpPr>
          <p:sp>
            <p:nvSpPr>
              <p:cNvPr id="145505" name="Oval 94"/>
              <p:cNvSpPr>
                <a:spLocks noChangeArrowheads="1"/>
              </p:cNvSpPr>
              <p:nvPr/>
            </p:nvSpPr>
            <p:spPr bwMode="auto">
              <a:xfrm>
                <a:off x="2402" y="2828"/>
                <a:ext cx="736" cy="477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06" name="Text Box 95"/>
              <p:cNvSpPr txBox="1">
                <a:spLocks noChangeArrowheads="1"/>
              </p:cNvSpPr>
              <p:nvPr/>
            </p:nvSpPr>
            <p:spPr bwMode="auto">
              <a:xfrm>
                <a:off x="2539" y="2862"/>
                <a:ext cx="553" cy="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</a:rPr>
                  <a:t>Inter-AS</a:t>
                </a:r>
              </a:p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</a:rPr>
                  <a:t>Routing </a:t>
                </a:r>
              </a:p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</a:rPr>
                  <a:t>algorithm</a:t>
                </a:r>
              </a:p>
            </p:txBody>
          </p:sp>
        </p:grpSp>
        <p:sp>
          <p:nvSpPr>
            <p:cNvPr id="145478" name="Rectangle 96"/>
            <p:cNvSpPr>
              <a:spLocks noChangeArrowheads="1"/>
            </p:cNvSpPr>
            <p:nvPr/>
          </p:nvSpPr>
          <p:spPr bwMode="auto">
            <a:xfrm>
              <a:off x="1932" y="3447"/>
              <a:ext cx="780" cy="2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/>
                <a:t>Forwarding</a:t>
              </a:r>
            </a:p>
            <a:p>
              <a:pPr algn="ctr" eaLnBrk="1" hangingPunct="1"/>
              <a:r>
                <a:rPr lang="en-US" sz="1400"/>
                <a:t>table</a:t>
              </a:r>
            </a:p>
          </p:txBody>
        </p:sp>
        <p:sp>
          <p:nvSpPr>
            <p:cNvPr id="145479" name="Freeform 97"/>
            <p:cNvSpPr>
              <a:spLocks/>
            </p:cNvSpPr>
            <p:nvPr/>
          </p:nvSpPr>
          <p:spPr bwMode="auto">
            <a:xfrm>
              <a:off x="1648" y="3217"/>
              <a:ext cx="275" cy="345"/>
            </a:xfrm>
            <a:custGeom>
              <a:avLst/>
              <a:gdLst>
                <a:gd name="T0" fmla="*/ 0 w 275"/>
                <a:gd name="T1" fmla="*/ 0 h 345"/>
                <a:gd name="T2" fmla="*/ 71 w 275"/>
                <a:gd name="T3" fmla="*/ 230 h 345"/>
                <a:gd name="T4" fmla="*/ 275 w 275"/>
                <a:gd name="T5" fmla="*/ 345 h 345"/>
                <a:gd name="T6" fmla="*/ 0 60000 65536"/>
                <a:gd name="T7" fmla="*/ 0 60000 65536"/>
                <a:gd name="T8" fmla="*/ 0 60000 65536"/>
                <a:gd name="T9" fmla="*/ 0 w 275"/>
                <a:gd name="T10" fmla="*/ 0 h 345"/>
                <a:gd name="T11" fmla="*/ 275 w 275"/>
                <a:gd name="T12" fmla="*/ 345 h 3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5" h="345">
                  <a:moveTo>
                    <a:pt x="0" y="0"/>
                  </a:moveTo>
                  <a:cubicBezTo>
                    <a:pt x="12" y="86"/>
                    <a:pt x="25" y="173"/>
                    <a:pt x="71" y="230"/>
                  </a:cubicBezTo>
                  <a:cubicBezTo>
                    <a:pt x="117" y="287"/>
                    <a:pt x="241" y="326"/>
                    <a:pt x="275" y="345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0" name="Freeform 98"/>
            <p:cNvSpPr>
              <a:spLocks/>
            </p:cNvSpPr>
            <p:nvPr/>
          </p:nvSpPr>
          <p:spPr bwMode="auto">
            <a:xfrm>
              <a:off x="2712" y="3217"/>
              <a:ext cx="354" cy="372"/>
            </a:xfrm>
            <a:custGeom>
              <a:avLst/>
              <a:gdLst>
                <a:gd name="T0" fmla="*/ 354 w 354"/>
                <a:gd name="T1" fmla="*/ 0 h 372"/>
                <a:gd name="T2" fmla="*/ 248 w 354"/>
                <a:gd name="T3" fmla="*/ 274 h 372"/>
                <a:gd name="T4" fmla="*/ 0 w 354"/>
                <a:gd name="T5" fmla="*/ 372 h 372"/>
                <a:gd name="T6" fmla="*/ 0 60000 65536"/>
                <a:gd name="T7" fmla="*/ 0 60000 65536"/>
                <a:gd name="T8" fmla="*/ 0 60000 65536"/>
                <a:gd name="T9" fmla="*/ 0 w 354"/>
                <a:gd name="T10" fmla="*/ 0 h 372"/>
                <a:gd name="T11" fmla="*/ 354 w 354"/>
                <a:gd name="T12" fmla="*/ 372 h 3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4" h="372">
                  <a:moveTo>
                    <a:pt x="354" y="0"/>
                  </a:moveTo>
                  <a:cubicBezTo>
                    <a:pt x="330" y="106"/>
                    <a:pt x="307" y="212"/>
                    <a:pt x="248" y="274"/>
                  </a:cubicBezTo>
                  <a:cubicBezTo>
                    <a:pt x="189" y="336"/>
                    <a:pt x="41" y="354"/>
                    <a:pt x="0" y="37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5481" name="Group 99"/>
            <p:cNvGrpSpPr>
              <a:grpSpLocks/>
            </p:cNvGrpSpPr>
            <p:nvPr/>
          </p:nvGrpSpPr>
          <p:grpSpPr bwMode="auto">
            <a:xfrm>
              <a:off x="419" y="1222"/>
              <a:ext cx="316" cy="269"/>
              <a:chOff x="2016" y="1976"/>
              <a:chExt cx="316" cy="269"/>
            </a:xfrm>
          </p:grpSpPr>
          <p:sp>
            <p:nvSpPr>
              <p:cNvPr id="145497" name="Oval 100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98" name="Line 101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99" name="Line 102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00" name="Rectangle 103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01" name="Oval 104"/>
              <p:cNvSpPr>
                <a:spLocks noChangeArrowheads="1"/>
              </p:cNvSpPr>
              <p:nvPr/>
            </p:nvSpPr>
            <p:spPr bwMode="auto">
              <a:xfrm>
                <a:off x="2016" y="2037"/>
                <a:ext cx="313" cy="94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502" name="Group 105"/>
              <p:cNvGrpSpPr>
                <a:grpSpLocks/>
              </p:cNvGrpSpPr>
              <p:nvPr/>
            </p:nvGrpSpPr>
            <p:grpSpPr bwMode="auto">
              <a:xfrm>
                <a:off x="2020" y="1976"/>
                <a:ext cx="308" cy="269"/>
                <a:chOff x="2899" y="2425"/>
                <a:chExt cx="315" cy="269"/>
              </a:xfrm>
            </p:grpSpPr>
            <p:sp>
              <p:nvSpPr>
                <p:cNvPr id="145503" name="Rectangle 10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2" cy="13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504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899" y="2425"/>
                  <a:ext cx="315" cy="2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3c</a:t>
                  </a:r>
                  <a:endParaRPr lang="en-US"/>
                </a:p>
              </p:txBody>
            </p:sp>
          </p:grpSp>
        </p:grpSp>
        <p:sp>
          <p:nvSpPr>
            <p:cNvPr id="145482" name="Line 108"/>
            <p:cNvSpPr>
              <a:spLocks noChangeShapeType="1"/>
            </p:cNvSpPr>
            <p:nvPr/>
          </p:nvSpPr>
          <p:spPr bwMode="auto">
            <a:xfrm flipH="1">
              <a:off x="443" y="1436"/>
              <a:ext cx="62" cy="1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3" name="Line 109"/>
            <p:cNvSpPr>
              <a:spLocks noChangeShapeType="1"/>
            </p:cNvSpPr>
            <p:nvPr/>
          </p:nvSpPr>
          <p:spPr bwMode="auto">
            <a:xfrm>
              <a:off x="136" y="1482"/>
              <a:ext cx="145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4" name="Line 110"/>
            <p:cNvSpPr>
              <a:spLocks noChangeShapeType="1"/>
            </p:cNvSpPr>
            <p:nvPr/>
          </p:nvSpPr>
          <p:spPr bwMode="auto">
            <a:xfrm flipH="1">
              <a:off x="635" y="1127"/>
              <a:ext cx="136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5" name="Line 111"/>
            <p:cNvSpPr>
              <a:spLocks noChangeShapeType="1"/>
            </p:cNvSpPr>
            <p:nvPr/>
          </p:nvSpPr>
          <p:spPr bwMode="auto">
            <a:xfrm>
              <a:off x="356" y="1118"/>
              <a:ext cx="12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6" name="Line 112"/>
            <p:cNvSpPr>
              <a:spLocks noChangeShapeType="1"/>
            </p:cNvSpPr>
            <p:nvPr/>
          </p:nvSpPr>
          <p:spPr bwMode="auto">
            <a:xfrm flipH="1">
              <a:off x="1016" y="1211"/>
              <a:ext cx="70" cy="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7" name="Line 113"/>
            <p:cNvSpPr>
              <a:spLocks noChangeShapeType="1"/>
            </p:cNvSpPr>
            <p:nvPr/>
          </p:nvSpPr>
          <p:spPr bwMode="auto">
            <a:xfrm>
              <a:off x="3854" y="1728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8" name="Line 114"/>
            <p:cNvSpPr>
              <a:spLocks noChangeShapeType="1"/>
            </p:cNvSpPr>
            <p:nvPr/>
          </p:nvSpPr>
          <p:spPr bwMode="auto">
            <a:xfrm flipV="1">
              <a:off x="3795" y="1415"/>
              <a:ext cx="26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9" name="Line 115"/>
            <p:cNvSpPr>
              <a:spLocks noChangeShapeType="1"/>
            </p:cNvSpPr>
            <p:nvPr/>
          </p:nvSpPr>
          <p:spPr bwMode="auto">
            <a:xfrm flipH="1" flipV="1">
              <a:off x="3244" y="1245"/>
              <a:ext cx="127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0" name="Line 116"/>
            <p:cNvSpPr>
              <a:spLocks noChangeShapeType="1"/>
            </p:cNvSpPr>
            <p:nvPr/>
          </p:nvSpPr>
          <p:spPr bwMode="auto">
            <a:xfrm flipH="1" flipV="1">
              <a:off x="2932" y="1347"/>
              <a:ext cx="136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1" name="Line 117"/>
            <p:cNvSpPr>
              <a:spLocks noChangeShapeType="1"/>
            </p:cNvSpPr>
            <p:nvPr/>
          </p:nvSpPr>
          <p:spPr bwMode="auto">
            <a:xfrm flipH="1">
              <a:off x="1042" y="2092"/>
              <a:ext cx="135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2" name="Line 118"/>
            <p:cNvSpPr>
              <a:spLocks noChangeShapeType="1"/>
            </p:cNvSpPr>
            <p:nvPr/>
          </p:nvSpPr>
          <p:spPr bwMode="auto">
            <a:xfrm flipH="1" flipV="1">
              <a:off x="1008" y="1991"/>
              <a:ext cx="127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3" name="Line 119"/>
            <p:cNvSpPr>
              <a:spLocks noChangeShapeType="1"/>
            </p:cNvSpPr>
            <p:nvPr/>
          </p:nvSpPr>
          <p:spPr bwMode="auto">
            <a:xfrm flipH="1">
              <a:off x="1279" y="2262"/>
              <a:ext cx="212" cy="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4" name="Line 120"/>
            <p:cNvSpPr>
              <a:spLocks noChangeShapeType="1"/>
            </p:cNvSpPr>
            <p:nvPr/>
          </p:nvSpPr>
          <p:spPr bwMode="auto">
            <a:xfrm flipV="1">
              <a:off x="1762" y="1804"/>
              <a:ext cx="22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5" name="Line 121"/>
            <p:cNvSpPr>
              <a:spLocks noChangeShapeType="1"/>
            </p:cNvSpPr>
            <p:nvPr/>
          </p:nvSpPr>
          <p:spPr bwMode="auto">
            <a:xfrm>
              <a:off x="2219" y="2177"/>
              <a:ext cx="119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6" name="Line 122"/>
            <p:cNvSpPr>
              <a:spLocks noChangeShapeType="1"/>
            </p:cNvSpPr>
            <p:nvPr/>
          </p:nvSpPr>
          <p:spPr bwMode="auto">
            <a:xfrm>
              <a:off x="1737" y="1880"/>
              <a:ext cx="145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0357" name="Rectangle 123"/>
          <p:cNvSpPr>
            <a:spLocks noGrp="1" noChangeArrowheads="1"/>
          </p:cNvSpPr>
          <p:nvPr>
            <p:ph type="title"/>
          </p:nvPr>
        </p:nvSpPr>
        <p:spPr>
          <a:xfrm>
            <a:off x="422275" y="228600"/>
            <a:ext cx="7772400" cy="839788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Interconnected ASes</a:t>
            </a:r>
          </a:p>
        </p:txBody>
      </p:sp>
      <p:sp>
        <p:nvSpPr>
          <p:cNvPr id="100358" name="Rectangle 124"/>
          <p:cNvSpPr>
            <a:spLocks noGrp="1" noChangeArrowheads="1"/>
          </p:cNvSpPr>
          <p:nvPr>
            <p:ph type="body" sz="half" idx="2"/>
          </p:nvPr>
        </p:nvSpPr>
        <p:spPr>
          <a:xfrm>
            <a:off x="5114925" y="3082149"/>
            <a:ext cx="3810000" cy="340042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cs typeface="+mn-cs"/>
              </a:rPr>
              <a:t>forwarding table  configured by both intra- and inter-AS routing algorithm</a:t>
            </a:r>
          </a:p>
          <a:p>
            <a:pPr lvl="1">
              <a:defRPr/>
            </a:pPr>
            <a:r>
              <a:rPr lang="en-US" dirty="0"/>
              <a:t>intra-AS routing determine entries for destinations within AS</a:t>
            </a:r>
          </a:p>
          <a:p>
            <a:pPr lvl="1">
              <a:defRPr/>
            </a:pPr>
            <a:r>
              <a:rPr lang="en-US" dirty="0"/>
              <a:t>inter-AS &amp; intra-AS determine entries for external destinations</a:t>
            </a:r>
          </a:p>
        </p:txBody>
      </p:sp>
      <p:pic>
        <p:nvPicPr>
          <p:cNvPr id="145414" name="Picture 12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8842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12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9271654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87939-8A84-426E-AB40-8EB7C364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라우팅 알고리즘의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93FA6-9860-46F9-9BF9-B773162E7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399" y="1600200"/>
            <a:ext cx="7668491" cy="464820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적용되는 범위에 따라 사용되는 라우팅 알고리즘이 다르다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>
                <a:solidFill>
                  <a:schemeClr val="accent2"/>
                </a:solidFill>
              </a:rPr>
              <a:t>IGP (Interior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Gateway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Protocol) : Intra-AS</a:t>
            </a:r>
          </a:p>
          <a:p>
            <a:pPr lvl="1"/>
            <a:r>
              <a:rPr lang="ko-KR" altLang="en-US" dirty="0"/>
              <a:t>독립적인 네트워크 관리 조직</a:t>
            </a:r>
            <a:r>
              <a:rPr lang="en-US" altLang="ko-KR" dirty="0"/>
              <a:t>(AS)</a:t>
            </a:r>
            <a:r>
              <a:rPr lang="ko-KR" altLang="en-US" dirty="0"/>
              <a:t>내에서 사용</a:t>
            </a:r>
            <a:endParaRPr lang="en-US" altLang="ko-KR" dirty="0"/>
          </a:p>
          <a:p>
            <a:pPr lvl="1"/>
            <a:r>
              <a:rPr lang="en-US" altLang="ko-KR" dirty="0"/>
              <a:t>RIP  (Distance vector </a:t>
            </a:r>
            <a:r>
              <a:rPr lang="ko-KR" altLang="en-US" dirty="0"/>
              <a:t>방식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OSPF (Link</a:t>
            </a:r>
            <a:r>
              <a:rPr lang="ko-KR" altLang="en-US" dirty="0"/>
              <a:t> </a:t>
            </a:r>
            <a:r>
              <a:rPr lang="en-US" altLang="ko-KR" dirty="0"/>
              <a:t>state</a:t>
            </a:r>
            <a:r>
              <a:rPr lang="ko-KR" altLang="en-US" dirty="0"/>
              <a:t> 방식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2"/>
                </a:solidFill>
              </a:rPr>
              <a:t>EGP (Exterior Gateway Protocol) : Inter-AS</a:t>
            </a:r>
          </a:p>
          <a:p>
            <a:pPr lvl="1"/>
            <a:r>
              <a:rPr lang="en-US" altLang="ko-KR" dirty="0"/>
              <a:t>AS</a:t>
            </a:r>
            <a:r>
              <a:rPr lang="ko-KR" altLang="en-US" dirty="0"/>
              <a:t> 상호간에서 사용되는 라우팅 프로토콜</a:t>
            </a:r>
            <a:endParaRPr lang="en-US" altLang="ko-KR" dirty="0"/>
          </a:p>
          <a:p>
            <a:pPr lvl="1"/>
            <a:r>
              <a:rPr lang="en-US" altLang="ko-KR" dirty="0"/>
              <a:t>BGP (Path vector)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696F1A-FA20-431C-846B-6710BADD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090374-6F31-4A82-AB72-B24980AA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F735F25A-B97A-024B-B408-E1A4C1DF4143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277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61218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Intra-AS Routing [AS </a:t>
            </a:r>
            <a:r>
              <a:rPr lang="ko-KR" altLang="en-US" sz="4000" dirty="0">
                <a:cs typeface="+mj-cs"/>
              </a:rPr>
              <a:t>내부 네트워크</a:t>
            </a:r>
            <a:r>
              <a:rPr lang="en-US" altLang="ko-KR" sz="4000" dirty="0">
                <a:cs typeface="+mj-cs"/>
              </a:rPr>
              <a:t>]</a:t>
            </a:r>
            <a:endParaRPr lang="en-US" sz="4000" dirty="0">
              <a:cs typeface="+mj-cs"/>
            </a:endParaRPr>
          </a:p>
        </p:txBody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also known as </a:t>
            </a:r>
            <a:r>
              <a:rPr lang="en-US" i="1" dirty="0">
                <a:solidFill>
                  <a:srgbClr val="CC0000"/>
                </a:solidFill>
                <a:cs typeface="+mn-cs"/>
              </a:rPr>
              <a:t>interior gateway protocols (IGP)</a:t>
            </a:r>
          </a:p>
          <a:p>
            <a:pPr>
              <a:defRPr/>
            </a:pPr>
            <a:r>
              <a:rPr lang="en-US" dirty="0">
                <a:cs typeface="+mn-cs"/>
              </a:rPr>
              <a:t>most common intra-AS routing protocols:</a:t>
            </a:r>
          </a:p>
          <a:p>
            <a:pPr lvl="1">
              <a:defRPr/>
            </a:pPr>
            <a:r>
              <a:rPr lang="en-US" sz="2800" dirty="0"/>
              <a:t>RIP: Routing Information Protocol</a:t>
            </a:r>
          </a:p>
          <a:p>
            <a:pPr lvl="1">
              <a:defRPr/>
            </a:pPr>
            <a:r>
              <a:rPr lang="en-US" sz="2800" dirty="0"/>
              <a:t>OSPF: Open Shortest Path First (IS-IS protocol essentially same as OSPF)</a:t>
            </a:r>
          </a:p>
          <a:p>
            <a:pPr lvl="1">
              <a:defRPr/>
            </a:pPr>
            <a:r>
              <a:rPr lang="en-US" sz="2800" dirty="0"/>
              <a:t>IGRP: Interior Gateway Routing Protocol (Cisco proprietary </a:t>
            </a:r>
            <a:r>
              <a:rPr lang="en-US" sz="2000" dirty="0"/>
              <a:t>for decades, until 2016</a:t>
            </a:r>
            <a:r>
              <a:rPr lang="en-US" sz="2800" dirty="0"/>
              <a:t>)</a:t>
            </a:r>
          </a:p>
        </p:txBody>
      </p:sp>
      <p:pic>
        <p:nvPicPr>
          <p:cNvPr id="151557" name="Picture 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03187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315846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38F0B-55FB-4865-B331-E455E9D6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라우팅</a:t>
            </a:r>
            <a:r>
              <a:rPr lang="en-US" altLang="ko-KR" dirty="0"/>
              <a:t>(routing)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C4B5ED-4EC9-452D-9089-8E62DFF28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라우터에 저장될 라우팅 테이블을 만드는 과정</a:t>
            </a:r>
            <a:endParaRPr lang="en-US" altLang="ko-KR" dirty="0"/>
          </a:p>
          <a:p>
            <a:r>
              <a:rPr lang="ko-KR" altLang="en-US" dirty="0"/>
              <a:t>라우팅 </a:t>
            </a:r>
            <a:r>
              <a:rPr lang="en-US" altLang="ko-KR" dirty="0"/>
              <a:t>(forwarding)</a:t>
            </a:r>
            <a:r>
              <a:rPr lang="ko-KR" altLang="en-US" dirty="0"/>
              <a:t> 테이블의 구조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836247-4AA8-4FB2-B380-1B0142BF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E62997-0814-4ADA-A4F2-BE258E83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D498B073-F070-8F40-A264-45FE158B67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AE65FC-DA14-4872-AF9E-85EE4D409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559" y="2805402"/>
            <a:ext cx="6218881" cy="355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193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87939-8A84-426E-AB40-8EB7C364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RIP (Routing Information Protocol)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93FA6-9860-46F9-9BF9-B773162E7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399" y="1600200"/>
            <a:ext cx="7668491" cy="4648200"/>
          </a:xfrm>
        </p:spPr>
        <p:txBody>
          <a:bodyPr/>
          <a:lstStyle/>
          <a:p>
            <a:r>
              <a:rPr lang="ko-KR" altLang="en-US" dirty="0"/>
              <a:t>단순화된 거리 벡터 라우팅 알고리즘 적용</a:t>
            </a:r>
            <a:endParaRPr lang="en-US" altLang="ko-KR" dirty="0"/>
          </a:p>
          <a:p>
            <a:r>
              <a:rPr lang="ko-KR" altLang="en-US" dirty="0"/>
              <a:t>모든 링크 비용을 </a:t>
            </a:r>
            <a:r>
              <a:rPr lang="en-US" altLang="ko-KR" dirty="0">
                <a:latin typeface="Abadi" panose="020B0604020104020204" pitchFamily="34" charset="0"/>
              </a:rPr>
              <a:t>1</a:t>
            </a:r>
            <a:r>
              <a:rPr lang="ko-KR" altLang="en-US" dirty="0"/>
              <a:t>로 동일시  </a:t>
            </a:r>
            <a:r>
              <a:rPr lang="en-US" altLang="ko-KR" dirty="0"/>
              <a:t>(</a:t>
            </a:r>
            <a:r>
              <a:rPr lang="ko-KR" altLang="en-US" dirty="0"/>
              <a:t>초기 버전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이웃 라우터에 주기적으로 거리 벡터 정보 공유 </a:t>
            </a:r>
            <a:r>
              <a:rPr lang="en-US" altLang="ko-KR" dirty="0"/>
              <a:t>[</a:t>
            </a:r>
            <a:r>
              <a:rPr lang="ko-KR" altLang="en-US" dirty="0"/>
              <a:t>예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en-US" altLang="ko-KR" dirty="0"/>
              <a:t>30</a:t>
            </a:r>
            <a:r>
              <a:rPr lang="ko-KR" altLang="en-US" dirty="0"/>
              <a:t>초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초창기 인터넷에서 사용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지금은 거의 사용하지 않음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보안문제 취약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696F1A-FA20-431C-846B-6710BADD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090374-6F31-4A82-AB72-B24980AA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F735F25A-B97A-024B-B408-E1A4C1DF4143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799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DA91D-FDA5-4BEB-B220-3FF5731B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RIP (</a:t>
            </a:r>
            <a:r>
              <a:rPr lang="ko-KR" altLang="en-US" dirty="0"/>
              <a:t>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680166-8F86-412A-BF72-35767FEF6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8037945" cy="4648200"/>
          </a:xfrm>
        </p:spPr>
        <p:txBody>
          <a:bodyPr/>
          <a:lstStyle/>
          <a:p>
            <a:r>
              <a:rPr lang="ko-KR" altLang="en-US" dirty="0"/>
              <a:t>연결된 라우터의 개수로 최적의 경로를 설정</a:t>
            </a:r>
            <a:endParaRPr lang="en-US" altLang="ko-KR" dirty="0"/>
          </a:p>
          <a:p>
            <a:pPr lvl="1"/>
            <a:r>
              <a:rPr lang="ko-KR" altLang="en-US" dirty="0"/>
              <a:t>최대 </a:t>
            </a:r>
            <a:r>
              <a:rPr lang="en-US" altLang="ko-KR" dirty="0"/>
              <a:t>15</a:t>
            </a:r>
            <a:r>
              <a:rPr lang="ko-KR" altLang="en-US" dirty="0"/>
              <a:t>개 라우터를 가진 네트워크에서만</a:t>
            </a:r>
            <a:endParaRPr lang="en-US" altLang="ko-KR" dirty="0"/>
          </a:p>
          <a:p>
            <a:r>
              <a:rPr lang="ko-KR" altLang="en-US" dirty="0"/>
              <a:t>설정이 간단한 표준 라우팅 프로토콜</a:t>
            </a:r>
            <a:endParaRPr lang="en-US" altLang="ko-KR" dirty="0"/>
          </a:p>
          <a:p>
            <a:r>
              <a:rPr lang="en-US" altLang="ko-KR" dirty="0"/>
              <a:t>Convergence(</a:t>
            </a:r>
            <a:r>
              <a:rPr lang="ko-KR" altLang="en-US" dirty="0"/>
              <a:t>수렴</a:t>
            </a:r>
            <a:r>
              <a:rPr lang="en-US" altLang="ko-KR" dirty="0"/>
              <a:t>) time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네트워크 상의 변화가 생겼을 때 그 정보들을  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서로 인식하고 수정하는 시간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079C4-00A7-4AB0-B67D-3F99328B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5BF6C1-A68E-434E-B90B-1EE99C35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F735F25A-B97A-024B-B408-E1A4C1DF4143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290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9" name="Picture 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048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cs typeface="+mj-cs"/>
              </a:rPr>
              <a:t>OSPF (Open Shortest Path First)</a:t>
            </a:r>
          </a:p>
        </p:txBody>
      </p:sp>
      <p:sp>
        <p:nvSpPr>
          <p:cNvPr id="157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5105400"/>
          </a:xfrm>
        </p:spPr>
        <p:txBody>
          <a:bodyPr/>
          <a:lstStyle/>
          <a:p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open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: publicly available (</a:t>
            </a:r>
            <a:r>
              <a:rPr lang="ko-KR" altLang="en-US" dirty="0">
                <a:latin typeface="Gill Sans MT" charset="0"/>
              </a:rPr>
              <a:t>개방형</a:t>
            </a:r>
            <a:r>
              <a:rPr lang="en-US" altLang="ko-KR" dirty="0">
                <a:latin typeface="Gill Sans MT" charset="0"/>
              </a:rPr>
              <a:t>) : </a:t>
            </a:r>
            <a:r>
              <a:rPr lang="ko-KR" altLang="en-US" dirty="0">
                <a:latin typeface="Gill Sans MT" charset="0"/>
              </a:rPr>
              <a:t>라우터 제조회사가 달라도 사용 가능하다</a:t>
            </a:r>
            <a:endParaRPr lang="en-US" altLang="ja-JP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Uses link-state algorithm </a:t>
            </a:r>
          </a:p>
          <a:p>
            <a:pPr lvl="1"/>
            <a:r>
              <a:rPr lang="en-US" dirty="0">
                <a:latin typeface="Gill Sans MT" charset="0"/>
              </a:rPr>
              <a:t>Topology map at each node</a:t>
            </a:r>
          </a:p>
          <a:p>
            <a:pPr lvl="1"/>
            <a:r>
              <a:rPr lang="en-US" dirty="0">
                <a:latin typeface="Gill Sans MT" charset="0"/>
              </a:rPr>
              <a:t>Route computation using Dijkstra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algorithm</a:t>
            </a:r>
          </a:p>
          <a:p>
            <a:r>
              <a:rPr lang="en-US" dirty="0">
                <a:latin typeface="Gill Sans MT" charset="0"/>
              </a:rPr>
              <a:t>Router floods OSPF link-state advertisements(LSAs) to all other routers in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entire</a:t>
            </a:r>
            <a:r>
              <a:rPr lang="en-US" dirty="0">
                <a:latin typeface="Gill Sans MT" charset="0"/>
              </a:rPr>
              <a:t> AS</a:t>
            </a:r>
          </a:p>
          <a:p>
            <a:pPr lvl="1"/>
            <a:r>
              <a:rPr lang="en-US" dirty="0">
                <a:latin typeface="Gill Sans MT" charset="0"/>
              </a:rPr>
              <a:t>Carried in OSPF messages directly over IP (rather than TCP or UDP : </a:t>
            </a:r>
          </a:p>
          <a:p>
            <a:r>
              <a:rPr lang="en-US" altLang="ko-KR" i="1" dirty="0">
                <a:solidFill>
                  <a:srgbClr val="CC0000"/>
                </a:solidFill>
                <a:latin typeface="Gill Sans MT" charset="0"/>
              </a:rPr>
              <a:t>security:</a:t>
            </a:r>
            <a:r>
              <a:rPr lang="en-US" altLang="ko-KR" dirty="0">
                <a:latin typeface="Gill Sans MT" charset="0"/>
              </a:rPr>
              <a:t> all OSPF messages authenticated (to prevent malicious intrusion) </a:t>
            </a:r>
            <a:r>
              <a:rPr lang="en-US" altLang="ko-KR" dirty="0">
                <a:latin typeface="Gill Sans MT" charset="0"/>
                <a:sym typeface="Wingdings" panose="05000000000000000000" pitchFamily="2" charset="2"/>
              </a:rPr>
              <a:t> </a:t>
            </a:r>
            <a:r>
              <a:rPr lang="ko-KR" altLang="en-US" dirty="0">
                <a:latin typeface="Gill Sans MT" charset="0"/>
                <a:sym typeface="Wingdings" panose="05000000000000000000" pitchFamily="2" charset="2"/>
              </a:rPr>
              <a:t>네트워크 공격을 방지</a:t>
            </a:r>
            <a:endParaRPr lang="en-US" altLang="ko-KR" dirty="0">
              <a:latin typeface="Gill Sans MT" charset="0"/>
              <a:sym typeface="Wingdings" panose="05000000000000000000" pitchFamily="2" charset="2"/>
            </a:endParaRPr>
          </a:p>
          <a:p>
            <a:r>
              <a:rPr lang="ko-KR" altLang="en-US" dirty="0">
                <a:latin typeface="Gill Sans MT" charset="0"/>
                <a:sym typeface="Wingdings" panose="05000000000000000000" pitchFamily="2" charset="2"/>
              </a:rPr>
              <a:t>거짓 정보로 인한 네트워크 문제를 차단</a:t>
            </a:r>
            <a:endParaRPr lang="en-US" altLang="ko-KR" dirty="0">
              <a:latin typeface="Gill Sans MT" charset="0"/>
            </a:endParaRPr>
          </a:p>
          <a:p>
            <a:pPr marL="0" indent="0">
              <a:buNone/>
            </a:pPr>
            <a:r>
              <a:rPr lang="en-US" dirty="0">
                <a:latin typeface="Gill Sans MT" charset="0"/>
              </a:rPr>
              <a:t>   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886003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87939-8A84-426E-AB40-8EB7C364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OSPF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93FA6-9860-46F9-9BF9-B773162E7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399" y="1600200"/>
            <a:ext cx="7668491" cy="4648200"/>
          </a:xfrm>
        </p:spPr>
        <p:txBody>
          <a:bodyPr/>
          <a:lstStyle/>
          <a:p>
            <a:r>
              <a:rPr lang="ko-KR" altLang="en-US" dirty="0"/>
              <a:t>링크의 상태 변화가 있을 때만 </a:t>
            </a:r>
            <a:r>
              <a:rPr lang="en-US" altLang="ko-KR" dirty="0"/>
              <a:t>AS</a:t>
            </a:r>
            <a:r>
              <a:rPr lang="ko-KR" altLang="en-US" dirty="0"/>
              <a:t>내 모든 라우터에게 알려줌</a:t>
            </a:r>
            <a:endParaRPr lang="en-US" altLang="ko-KR" dirty="0"/>
          </a:p>
          <a:p>
            <a:r>
              <a:rPr lang="en-US" altLang="ko-KR" dirty="0"/>
              <a:t>Convergence time</a:t>
            </a:r>
            <a:r>
              <a:rPr lang="ko-KR" altLang="en-US" dirty="0"/>
              <a:t>이 상대적으로 빠름</a:t>
            </a:r>
            <a:endParaRPr lang="en-US" altLang="ko-KR" dirty="0"/>
          </a:p>
          <a:p>
            <a:r>
              <a:rPr lang="ko-KR" altLang="en-US" dirty="0"/>
              <a:t>라우팅 정보 갱신 회수가 적어 성능 저하 방지</a:t>
            </a:r>
            <a:endParaRPr lang="en-US" altLang="ko-KR" dirty="0"/>
          </a:p>
          <a:p>
            <a:r>
              <a:rPr lang="en-US" altLang="ko-KR" dirty="0"/>
              <a:t>Broadcasting</a:t>
            </a:r>
            <a:r>
              <a:rPr lang="ko-KR" altLang="en-US" dirty="0"/>
              <a:t> 방식으로 갱신 정보를 빨리 전파 </a:t>
            </a:r>
            <a:r>
              <a:rPr lang="en-US" altLang="ko-KR" dirty="0"/>
              <a:t>= flooding</a:t>
            </a:r>
          </a:p>
          <a:p>
            <a:r>
              <a:rPr lang="ko-KR" altLang="en-US" dirty="0"/>
              <a:t>링크 유형에 따라 경로 비용을 다르게 설정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따라서 </a:t>
            </a:r>
            <a:r>
              <a:rPr lang="en-US" altLang="ko-KR" dirty="0"/>
              <a:t>RIP</a:t>
            </a:r>
            <a:r>
              <a:rPr lang="ko-KR" altLang="en-US" dirty="0"/>
              <a:t>에 비해 설정이 복잡함</a:t>
            </a:r>
            <a:endParaRPr lang="en-US" altLang="ko-KR" dirty="0"/>
          </a:p>
          <a:p>
            <a:r>
              <a:rPr lang="ko-KR" altLang="en-US" dirty="0"/>
              <a:t>경로 설정을 하기 위한 연산이 필요하기 때문에 라우터의 성능이 중요</a:t>
            </a:r>
            <a:endParaRPr lang="en-US" altLang="ko-KR" dirty="0"/>
          </a:p>
          <a:p>
            <a:r>
              <a:rPr lang="en-US" altLang="ko-KR" dirty="0"/>
              <a:t>RIP</a:t>
            </a:r>
            <a:r>
              <a:rPr lang="ko-KR" altLang="en-US" dirty="0"/>
              <a:t> 보다 효능이 뛰어남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696F1A-FA20-431C-846B-6710BADD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090374-6F31-4A82-AB72-B24980AA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F735F25A-B97A-024B-B408-E1A4C1DF4143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353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7BE6357-0601-EFAC-928F-3A1866D66E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14748" y="2870816"/>
            <a:ext cx="5655528" cy="2399453"/>
          </a:xfrm>
          <a:prstGeom prst="rect">
            <a:avLst/>
          </a:prstGeom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44B0D-8CBC-8518-3B8D-5AFA222C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6625A-8078-A2DA-8044-F2B3FB9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F735F25A-B97A-024B-B408-E1A4C1DF4143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F480F5F0-397C-3074-FD00-728E5817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OSPF </a:t>
            </a:r>
            <a:r>
              <a:rPr lang="ko-KR" altLang="en-US" dirty="0"/>
              <a:t>프로토콜 헤더 정보</a:t>
            </a:r>
          </a:p>
        </p:txBody>
      </p:sp>
    </p:spTree>
    <p:extLst>
      <p:ext uri="{BB962C8B-B14F-4D97-AF65-F5344CB8AC3E}">
        <p14:creationId xmlns:p14="http://schemas.microsoft.com/office/powerpoint/2010/main" val="25295668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Freeform 2"/>
          <p:cNvSpPr>
            <a:spLocks/>
          </p:cNvSpPr>
          <p:nvPr/>
        </p:nvSpPr>
        <p:spPr bwMode="auto">
          <a:xfrm>
            <a:off x="2027238" y="1652588"/>
            <a:ext cx="6010275" cy="2206625"/>
          </a:xfrm>
          <a:custGeom>
            <a:avLst/>
            <a:gdLst>
              <a:gd name="T0" fmla="*/ 2147483647 w 3786"/>
              <a:gd name="T1" fmla="*/ 2147483647 h 1390"/>
              <a:gd name="T2" fmla="*/ 2147483647 w 3786"/>
              <a:gd name="T3" fmla="*/ 2147483647 h 1390"/>
              <a:gd name="T4" fmla="*/ 2147483647 w 3786"/>
              <a:gd name="T5" fmla="*/ 2147483647 h 1390"/>
              <a:gd name="T6" fmla="*/ 2147483647 w 3786"/>
              <a:gd name="T7" fmla="*/ 2147483647 h 1390"/>
              <a:gd name="T8" fmla="*/ 2147483647 w 3786"/>
              <a:gd name="T9" fmla="*/ 2147483647 h 1390"/>
              <a:gd name="T10" fmla="*/ 2147483647 w 3786"/>
              <a:gd name="T11" fmla="*/ 2147483647 h 1390"/>
              <a:gd name="T12" fmla="*/ 2147483647 w 3786"/>
              <a:gd name="T13" fmla="*/ 2147483647 h 1390"/>
              <a:gd name="T14" fmla="*/ 2147483647 w 3786"/>
              <a:gd name="T15" fmla="*/ 2147483647 h 1390"/>
              <a:gd name="T16" fmla="*/ 2147483647 w 3786"/>
              <a:gd name="T17" fmla="*/ 2147483647 h 1390"/>
              <a:gd name="T18" fmla="*/ 2147483647 w 3786"/>
              <a:gd name="T19" fmla="*/ 2147483647 h 1390"/>
              <a:gd name="T20" fmla="*/ 2147483647 w 3786"/>
              <a:gd name="T21" fmla="*/ 2147483647 h 1390"/>
              <a:gd name="T22" fmla="*/ 2147483647 w 3786"/>
              <a:gd name="T23" fmla="*/ 2147483647 h 1390"/>
              <a:gd name="T24" fmla="*/ 2147483647 w 3786"/>
              <a:gd name="T25" fmla="*/ 2147483647 h 1390"/>
              <a:gd name="T26" fmla="*/ 2147483647 w 3786"/>
              <a:gd name="T27" fmla="*/ 2147483647 h 139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786"/>
              <a:gd name="T43" fmla="*/ 0 h 1390"/>
              <a:gd name="T44" fmla="*/ 3786 w 3786"/>
              <a:gd name="T45" fmla="*/ 1390 h 139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786" h="1390">
                <a:moveTo>
                  <a:pt x="408" y="575"/>
                </a:moveTo>
                <a:cubicBezTo>
                  <a:pt x="689" y="273"/>
                  <a:pt x="1286" y="110"/>
                  <a:pt x="1693" y="55"/>
                </a:cubicBezTo>
                <a:cubicBezTo>
                  <a:pt x="2100" y="0"/>
                  <a:pt x="2585" y="164"/>
                  <a:pt x="2852" y="245"/>
                </a:cubicBezTo>
                <a:cubicBezTo>
                  <a:pt x="3119" y="326"/>
                  <a:pt x="3163" y="420"/>
                  <a:pt x="3295" y="540"/>
                </a:cubicBezTo>
                <a:cubicBezTo>
                  <a:pt x="3427" y="660"/>
                  <a:pt x="3786" y="870"/>
                  <a:pt x="3702" y="1130"/>
                </a:cubicBezTo>
                <a:cubicBezTo>
                  <a:pt x="3618" y="1390"/>
                  <a:pt x="3209" y="1190"/>
                  <a:pt x="3035" y="1214"/>
                </a:cubicBezTo>
                <a:cubicBezTo>
                  <a:pt x="2870" y="1266"/>
                  <a:pt x="2655" y="1277"/>
                  <a:pt x="2655" y="1277"/>
                </a:cubicBezTo>
                <a:cubicBezTo>
                  <a:pt x="2655" y="1277"/>
                  <a:pt x="2160" y="1316"/>
                  <a:pt x="1918" y="1326"/>
                </a:cubicBezTo>
                <a:cubicBezTo>
                  <a:pt x="1676" y="1336"/>
                  <a:pt x="1387" y="1353"/>
                  <a:pt x="1201" y="1340"/>
                </a:cubicBezTo>
                <a:cubicBezTo>
                  <a:pt x="1015" y="1327"/>
                  <a:pt x="913" y="1278"/>
                  <a:pt x="801" y="1249"/>
                </a:cubicBezTo>
                <a:lnTo>
                  <a:pt x="527" y="1165"/>
                </a:lnTo>
                <a:cubicBezTo>
                  <a:pt x="404" y="1140"/>
                  <a:pt x="126" y="1159"/>
                  <a:pt x="63" y="1102"/>
                </a:cubicBezTo>
                <a:cubicBezTo>
                  <a:pt x="0" y="1045"/>
                  <a:pt x="85" y="919"/>
                  <a:pt x="148" y="821"/>
                </a:cubicBezTo>
                <a:cubicBezTo>
                  <a:pt x="205" y="733"/>
                  <a:pt x="127" y="877"/>
                  <a:pt x="408" y="575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48" name="Rectangle 3"/>
          <p:cNvSpPr>
            <a:spLocks noGrp="1" noChangeArrowheads="1"/>
          </p:cNvSpPr>
          <p:nvPr>
            <p:ph type="title"/>
          </p:nvPr>
        </p:nvSpPr>
        <p:spPr>
          <a:xfrm>
            <a:off x="427038" y="169863"/>
            <a:ext cx="4438650" cy="1143000"/>
          </a:xfrm>
        </p:spPr>
        <p:txBody>
          <a:bodyPr/>
          <a:lstStyle/>
          <a:p>
            <a:r>
              <a:rPr lang="en-US" sz="4000">
                <a:latin typeface="Gill Sans MT" charset="0"/>
              </a:rPr>
              <a:t>Hierarchical OSPF</a:t>
            </a:r>
            <a:endParaRPr lang="en-US">
              <a:latin typeface="Gill Sans MT" charset="0"/>
            </a:endParaRPr>
          </a:p>
        </p:txBody>
      </p:sp>
      <p:sp>
        <p:nvSpPr>
          <p:cNvPr id="159749" name="Line 4"/>
          <p:cNvSpPr>
            <a:spLocks noChangeShapeType="1"/>
          </p:cNvSpPr>
          <p:nvPr/>
        </p:nvSpPr>
        <p:spPr bwMode="auto">
          <a:xfrm flipV="1">
            <a:off x="3679825" y="2039938"/>
            <a:ext cx="1058863" cy="346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0" name="Line 5"/>
          <p:cNvSpPr>
            <a:spLocks noChangeShapeType="1"/>
          </p:cNvSpPr>
          <p:nvPr/>
        </p:nvSpPr>
        <p:spPr bwMode="auto">
          <a:xfrm>
            <a:off x="4957763" y="2036763"/>
            <a:ext cx="1169987" cy="344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1" name="Line 6"/>
          <p:cNvSpPr>
            <a:spLocks noChangeShapeType="1"/>
          </p:cNvSpPr>
          <p:nvPr/>
        </p:nvSpPr>
        <p:spPr bwMode="auto">
          <a:xfrm>
            <a:off x="6369050" y="2435225"/>
            <a:ext cx="803275" cy="801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2" name="Line 7"/>
          <p:cNvSpPr>
            <a:spLocks noChangeShapeType="1"/>
          </p:cNvSpPr>
          <p:nvPr/>
        </p:nvSpPr>
        <p:spPr bwMode="auto">
          <a:xfrm flipV="1">
            <a:off x="4948238" y="2330450"/>
            <a:ext cx="1271587" cy="1182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3" name="Line 8"/>
          <p:cNvSpPr>
            <a:spLocks noChangeShapeType="1"/>
          </p:cNvSpPr>
          <p:nvPr/>
        </p:nvSpPr>
        <p:spPr bwMode="auto">
          <a:xfrm>
            <a:off x="3683000" y="2471738"/>
            <a:ext cx="1138238" cy="992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4" name="Line 9"/>
          <p:cNvSpPr>
            <a:spLocks noChangeShapeType="1"/>
          </p:cNvSpPr>
          <p:nvPr/>
        </p:nvSpPr>
        <p:spPr bwMode="auto">
          <a:xfrm flipH="1">
            <a:off x="6780213" y="3236913"/>
            <a:ext cx="400050" cy="881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5" name="Line 10"/>
          <p:cNvSpPr>
            <a:spLocks noChangeShapeType="1"/>
          </p:cNvSpPr>
          <p:nvPr/>
        </p:nvSpPr>
        <p:spPr bwMode="auto">
          <a:xfrm>
            <a:off x="6808788" y="4090988"/>
            <a:ext cx="893762" cy="836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6" name="Line 11"/>
          <p:cNvSpPr>
            <a:spLocks noChangeShapeType="1"/>
          </p:cNvSpPr>
          <p:nvPr/>
        </p:nvSpPr>
        <p:spPr bwMode="auto">
          <a:xfrm>
            <a:off x="4841875" y="3405188"/>
            <a:ext cx="547688" cy="1338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7" name="Line 12"/>
          <p:cNvSpPr>
            <a:spLocks noChangeShapeType="1"/>
          </p:cNvSpPr>
          <p:nvPr/>
        </p:nvSpPr>
        <p:spPr bwMode="auto">
          <a:xfrm>
            <a:off x="4403725" y="4268788"/>
            <a:ext cx="246063" cy="971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8" name="Line 13"/>
          <p:cNvSpPr>
            <a:spLocks noChangeShapeType="1"/>
          </p:cNvSpPr>
          <p:nvPr/>
        </p:nvSpPr>
        <p:spPr bwMode="auto">
          <a:xfrm flipH="1">
            <a:off x="4646613" y="4775200"/>
            <a:ext cx="7239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59" name="Line 14"/>
          <p:cNvSpPr>
            <a:spLocks noChangeShapeType="1"/>
          </p:cNvSpPr>
          <p:nvPr/>
        </p:nvSpPr>
        <p:spPr bwMode="auto">
          <a:xfrm flipH="1">
            <a:off x="4454525" y="3519488"/>
            <a:ext cx="388938" cy="779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0" name="Line 15"/>
          <p:cNvSpPr>
            <a:spLocks noChangeShapeType="1"/>
          </p:cNvSpPr>
          <p:nvPr/>
        </p:nvSpPr>
        <p:spPr bwMode="auto">
          <a:xfrm flipH="1">
            <a:off x="2689225" y="2319338"/>
            <a:ext cx="857250" cy="8461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1" name="Line 16"/>
          <p:cNvSpPr>
            <a:spLocks noChangeShapeType="1"/>
          </p:cNvSpPr>
          <p:nvPr/>
        </p:nvSpPr>
        <p:spPr bwMode="auto">
          <a:xfrm flipH="1">
            <a:off x="2084388" y="3171825"/>
            <a:ext cx="577850" cy="790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2" name="Line 17"/>
          <p:cNvSpPr>
            <a:spLocks noChangeShapeType="1"/>
          </p:cNvSpPr>
          <p:nvPr/>
        </p:nvSpPr>
        <p:spPr bwMode="auto">
          <a:xfrm flipH="1">
            <a:off x="1435100" y="4024313"/>
            <a:ext cx="622300" cy="600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3" name="Line 18"/>
          <p:cNvSpPr>
            <a:spLocks noChangeShapeType="1"/>
          </p:cNvSpPr>
          <p:nvPr/>
        </p:nvSpPr>
        <p:spPr bwMode="auto">
          <a:xfrm flipH="1">
            <a:off x="2290763" y="4552950"/>
            <a:ext cx="433387" cy="677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4" name="Line 19"/>
          <p:cNvSpPr>
            <a:spLocks noChangeShapeType="1"/>
          </p:cNvSpPr>
          <p:nvPr/>
        </p:nvSpPr>
        <p:spPr bwMode="auto">
          <a:xfrm>
            <a:off x="2163763" y="3981450"/>
            <a:ext cx="636587" cy="520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5" name="Freeform 20"/>
          <p:cNvSpPr>
            <a:spLocks/>
          </p:cNvSpPr>
          <p:nvPr/>
        </p:nvSpPr>
        <p:spPr bwMode="auto">
          <a:xfrm>
            <a:off x="1087438" y="2833688"/>
            <a:ext cx="2185987" cy="2820987"/>
          </a:xfrm>
          <a:custGeom>
            <a:avLst/>
            <a:gdLst>
              <a:gd name="T0" fmla="*/ 2147483647 w 1377"/>
              <a:gd name="T1" fmla="*/ 2147483647 h 1777"/>
              <a:gd name="T2" fmla="*/ 2147483647 w 1377"/>
              <a:gd name="T3" fmla="*/ 2147483647 h 1777"/>
              <a:gd name="T4" fmla="*/ 2147483647 w 1377"/>
              <a:gd name="T5" fmla="*/ 2147483647 h 1777"/>
              <a:gd name="T6" fmla="*/ 2147483647 w 1377"/>
              <a:gd name="T7" fmla="*/ 2147483647 h 1777"/>
              <a:gd name="T8" fmla="*/ 2147483647 w 1377"/>
              <a:gd name="T9" fmla="*/ 2147483647 h 1777"/>
              <a:gd name="T10" fmla="*/ 2147483647 w 1377"/>
              <a:gd name="T11" fmla="*/ 2147483647 h 1777"/>
              <a:gd name="T12" fmla="*/ 2147483647 w 1377"/>
              <a:gd name="T13" fmla="*/ 2147483647 h 1777"/>
              <a:gd name="T14" fmla="*/ 2147483647 w 1377"/>
              <a:gd name="T15" fmla="*/ 2147483647 h 1777"/>
              <a:gd name="T16" fmla="*/ 2147483647 w 1377"/>
              <a:gd name="T17" fmla="*/ 2147483647 h 1777"/>
              <a:gd name="T18" fmla="*/ 2147483647 w 1377"/>
              <a:gd name="T19" fmla="*/ 2147483647 h 1777"/>
              <a:gd name="T20" fmla="*/ 2147483647 w 1377"/>
              <a:gd name="T21" fmla="*/ 2147483647 h 1777"/>
              <a:gd name="T22" fmla="*/ 2147483647 w 1377"/>
              <a:gd name="T23" fmla="*/ 2147483647 h 1777"/>
              <a:gd name="T24" fmla="*/ 2147483647 w 1377"/>
              <a:gd name="T25" fmla="*/ 2147483647 h 1777"/>
              <a:gd name="T26" fmla="*/ 2147483647 w 1377"/>
              <a:gd name="T27" fmla="*/ 2147483647 h 1777"/>
              <a:gd name="T28" fmla="*/ 2147483647 w 1377"/>
              <a:gd name="T29" fmla="*/ 2147483647 h 1777"/>
              <a:gd name="T30" fmla="*/ 2147483647 w 1377"/>
              <a:gd name="T31" fmla="*/ 2147483647 h 1777"/>
              <a:gd name="T32" fmla="*/ 2147483647 w 1377"/>
              <a:gd name="T33" fmla="*/ 2147483647 h 177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377"/>
              <a:gd name="T52" fmla="*/ 0 h 1777"/>
              <a:gd name="T53" fmla="*/ 1377 w 1377"/>
              <a:gd name="T54" fmla="*/ 1777 h 177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377" h="1777">
                <a:moveTo>
                  <a:pt x="671" y="245"/>
                </a:moveTo>
                <a:cubicBezTo>
                  <a:pt x="604" y="317"/>
                  <a:pt x="533" y="382"/>
                  <a:pt x="474" y="463"/>
                </a:cubicBezTo>
                <a:cubicBezTo>
                  <a:pt x="415" y="544"/>
                  <a:pt x="366" y="663"/>
                  <a:pt x="319" y="730"/>
                </a:cubicBezTo>
                <a:cubicBezTo>
                  <a:pt x="272" y="797"/>
                  <a:pt x="242" y="800"/>
                  <a:pt x="193" y="863"/>
                </a:cubicBezTo>
                <a:cubicBezTo>
                  <a:pt x="144" y="926"/>
                  <a:pt x="48" y="1027"/>
                  <a:pt x="24" y="1109"/>
                </a:cubicBezTo>
                <a:cubicBezTo>
                  <a:pt x="0" y="1191"/>
                  <a:pt x="10" y="1295"/>
                  <a:pt x="46" y="1355"/>
                </a:cubicBezTo>
                <a:cubicBezTo>
                  <a:pt x="82" y="1415"/>
                  <a:pt x="172" y="1437"/>
                  <a:pt x="242" y="1467"/>
                </a:cubicBezTo>
                <a:cubicBezTo>
                  <a:pt x="312" y="1497"/>
                  <a:pt x="404" y="1499"/>
                  <a:pt x="467" y="1538"/>
                </a:cubicBezTo>
                <a:cubicBezTo>
                  <a:pt x="530" y="1577"/>
                  <a:pt x="518" y="1669"/>
                  <a:pt x="622" y="1699"/>
                </a:cubicBezTo>
                <a:cubicBezTo>
                  <a:pt x="726" y="1729"/>
                  <a:pt x="986" y="1777"/>
                  <a:pt x="1092" y="1720"/>
                </a:cubicBezTo>
                <a:cubicBezTo>
                  <a:pt x="1198" y="1663"/>
                  <a:pt x="1219" y="1471"/>
                  <a:pt x="1261" y="1355"/>
                </a:cubicBezTo>
                <a:cubicBezTo>
                  <a:pt x="1303" y="1239"/>
                  <a:pt x="1377" y="1150"/>
                  <a:pt x="1345" y="1025"/>
                </a:cubicBezTo>
                <a:cubicBezTo>
                  <a:pt x="1313" y="900"/>
                  <a:pt x="1084" y="727"/>
                  <a:pt x="1071" y="603"/>
                </a:cubicBezTo>
                <a:cubicBezTo>
                  <a:pt x="1058" y="479"/>
                  <a:pt x="1237" y="374"/>
                  <a:pt x="1268" y="280"/>
                </a:cubicBezTo>
                <a:cubicBezTo>
                  <a:pt x="1299" y="186"/>
                  <a:pt x="1320" y="82"/>
                  <a:pt x="1254" y="41"/>
                </a:cubicBezTo>
                <a:cubicBezTo>
                  <a:pt x="1188" y="0"/>
                  <a:pt x="970" y="2"/>
                  <a:pt x="874" y="34"/>
                </a:cubicBezTo>
                <a:cubicBezTo>
                  <a:pt x="778" y="66"/>
                  <a:pt x="738" y="173"/>
                  <a:pt x="671" y="245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6" name="Freeform 21"/>
          <p:cNvSpPr>
            <a:spLocks/>
          </p:cNvSpPr>
          <p:nvPr/>
        </p:nvSpPr>
        <p:spPr bwMode="auto">
          <a:xfrm>
            <a:off x="3951288" y="3068638"/>
            <a:ext cx="1903412" cy="2730500"/>
          </a:xfrm>
          <a:custGeom>
            <a:avLst/>
            <a:gdLst>
              <a:gd name="T0" fmla="*/ 2147483647 w 1199"/>
              <a:gd name="T1" fmla="*/ 2147483647 h 1720"/>
              <a:gd name="T2" fmla="*/ 2147483647 w 1199"/>
              <a:gd name="T3" fmla="*/ 2147483647 h 1720"/>
              <a:gd name="T4" fmla="*/ 2147483647 w 1199"/>
              <a:gd name="T5" fmla="*/ 2147483647 h 1720"/>
              <a:gd name="T6" fmla="*/ 2147483647 w 1199"/>
              <a:gd name="T7" fmla="*/ 2147483647 h 1720"/>
              <a:gd name="T8" fmla="*/ 2147483647 w 1199"/>
              <a:gd name="T9" fmla="*/ 2147483647 h 1720"/>
              <a:gd name="T10" fmla="*/ 2147483647 w 1199"/>
              <a:gd name="T11" fmla="*/ 2147483647 h 1720"/>
              <a:gd name="T12" fmla="*/ 2147483647 w 1199"/>
              <a:gd name="T13" fmla="*/ 2147483647 h 1720"/>
              <a:gd name="T14" fmla="*/ 2147483647 w 1199"/>
              <a:gd name="T15" fmla="*/ 2147483647 h 1720"/>
              <a:gd name="T16" fmla="*/ 2147483647 w 1199"/>
              <a:gd name="T17" fmla="*/ 2147483647 h 1720"/>
              <a:gd name="T18" fmla="*/ 2147483647 w 1199"/>
              <a:gd name="T19" fmla="*/ 2147483647 h 1720"/>
              <a:gd name="T20" fmla="*/ 2147483647 w 1199"/>
              <a:gd name="T21" fmla="*/ 2147483647 h 1720"/>
              <a:gd name="T22" fmla="*/ 2147483647 w 1199"/>
              <a:gd name="T23" fmla="*/ 2147483647 h 1720"/>
              <a:gd name="T24" fmla="*/ 2147483647 w 1199"/>
              <a:gd name="T25" fmla="*/ 2147483647 h 1720"/>
              <a:gd name="T26" fmla="*/ 2147483647 w 1199"/>
              <a:gd name="T27" fmla="*/ 2147483647 h 1720"/>
              <a:gd name="T28" fmla="*/ 2147483647 w 1199"/>
              <a:gd name="T29" fmla="*/ 2147483647 h 17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99"/>
              <a:gd name="T46" fmla="*/ 0 h 1720"/>
              <a:gd name="T47" fmla="*/ 1199 w 1199"/>
              <a:gd name="T48" fmla="*/ 1720 h 172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99" h="1720">
                <a:moveTo>
                  <a:pt x="651" y="20"/>
                </a:moveTo>
                <a:cubicBezTo>
                  <a:pt x="595" y="0"/>
                  <a:pt x="643" y="10"/>
                  <a:pt x="609" y="20"/>
                </a:cubicBezTo>
                <a:cubicBezTo>
                  <a:pt x="575" y="30"/>
                  <a:pt x="499" y="45"/>
                  <a:pt x="447" y="83"/>
                </a:cubicBezTo>
                <a:cubicBezTo>
                  <a:pt x="395" y="121"/>
                  <a:pt x="354" y="178"/>
                  <a:pt x="300" y="245"/>
                </a:cubicBezTo>
                <a:cubicBezTo>
                  <a:pt x="246" y="312"/>
                  <a:pt x="173" y="379"/>
                  <a:pt x="124" y="483"/>
                </a:cubicBezTo>
                <a:cubicBezTo>
                  <a:pt x="75" y="587"/>
                  <a:pt x="10" y="742"/>
                  <a:pt x="5" y="870"/>
                </a:cubicBezTo>
                <a:cubicBezTo>
                  <a:pt x="0" y="998"/>
                  <a:pt x="50" y="1122"/>
                  <a:pt x="96" y="1249"/>
                </a:cubicBezTo>
                <a:cubicBezTo>
                  <a:pt x="142" y="1376"/>
                  <a:pt x="153" y="1564"/>
                  <a:pt x="279" y="1635"/>
                </a:cubicBezTo>
                <a:cubicBezTo>
                  <a:pt x="405" y="1706"/>
                  <a:pt x="711" y="1720"/>
                  <a:pt x="855" y="1678"/>
                </a:cubicBezTo>
                <a:cubicBezTo>
                  <a:pt x="999" y="1636"/>
                  <a:pt x="1089" y="1492"/>
                  <a:pt x="1143" y="1383"/>
                </a:cubicBezTo>
                <a:cubicBezTo>
                  <a:pt x="1197" y="1274"/>
                  <a:pt x="1199" y="1129"/>
                  <a:pt x="1178" y="1024"/>
                </a:cubicBezTo>
                <a:cubicBezTo>
                  <a:pt x="1157" y="919"/>
                  <a:pt x="1057" y="854"/>
                  <a:pt x="1016" y="750"/>
                </a:cubicBezTo>
                <a:cubicBezTo>
                  <a:pt x="975" y="646"/>
                  <a:pt x="944" y="501"/>
                  <a:pt x="932" y="399"/>
                </a:cubicBezTo>
                <a:cubicBezTo>
                  <a:pt x="920" y="297"/>
                  <a:pt x="994" y="203"/>
                  <a:pt x="946" y="139"/>
                </a:cubicBezTo>
                <a:cubicBezTo>
                  <a:pt x="898" y="75"/>
                  <a:pt x="707" y="40"/>
                  <a:pt x="651" y="20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7" name="Freeform 22"/>
          <p:cNvSpPr>
            <a:spLocks/>
          </p:cNvSpPr>
          <p:nvPr/>
        </p:nvSpPr>
        <p:spPr bwMode="auto">
          <a:xfrm>
            <a:off x="6380163" y="2774950"/>
            <a:ext cx="2079625" cy="2720975"/>
          </a:xfrm>
          <a:custGeom>
            <a:avLst/>
            <a:gdLst>
              <a:gd name="T0" fmla="*/ 2147483647 w 1310"/>
              <a:gd name="T1" fmla="*/ 2147483647 h 1714"/>
              <a:gd name="T2" fmla="*/ 2147483647 w 1310"/>
              <a:gd name="T3" fmla="*/ 2147483647 h 1714"/>
              <a:gd name="T4" fmla="*/ 2147483647 w 1310"/>
              <a:gd name="T5" fmla="*/ 2147483647 h 1714"/>
              <a:gd name="T6" fmla="*/ 2147483647 w 1310"/>
              <a:gd name="T7" fmla="*/ 2147483647 h 1714"/>
              <a:gd name="T8" fmla="*/ 2147483647 w 1310"/>
              <a:gd name="T9" fmla="*/ 2147483647 h 1714"/>
              <a:gd name="T10" fmla="*/ 2147483647 w 1310"/>
              <a:gd name="T11" fmla="*/ 2147483647 h 1714"/>
              <a:gd name="T12" fmla="*/ 2147483647 w 1310"/>
              <a:gd name="T13" fmla="*/ 2147483647 h 1714"/>
              <a:gd name="T14" fmla="*/ 2147483647 w 1310"/>
              <a:gd name="T15" fmla="*/ 2147483647 h 1714"/>
              <a:gd name="T16" fmla="*/ 2147483647 w 1310"/>
              <a:gd name="T17" fmla="*/ 2147483647 h 1714"/>
              <a:gd name="T18" fmla="*/ 2147483647 w 1310"/>
              <a:gd name="T19" fmla="*/ 2147483647 h 1714"/>
              <a:gd name="T20" fmla="*/ 2147483647 w 1310"/>
              <a:gd name="T21" fmla="*/ 2147483647 h 1714"/>
              <a:gd name="T22" fmla="*/ 2147483647 w 1310"/>
              <a:gd name="T23" fmla="*/ 2147483647 h 1714"/>
              <a:gd name="T24" fmla="*/ 2147483647 w 1310"/>
              <a:gd name="T25" fmla="*/ 2147483647 h 17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10"/>
              <a:gd name="T40" fmla="*/ 0 h 1714"/>
              <a:gd name="T41" fmla="*/ 1310 w 1310"/>
              <a:gd name="T42" fmla="*/ 1714 h 171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10" h="1714">
                <a:moveTo>
                  <a:pt x="470" y="29"/>
                </a:moveTo>
                <a:cubicBezTo>
                  <a:pt x="373" y="0"/>
                  <a:pt x="308" y="123"/>
                  <a:pt x="245" y="198"/>
                </a:cubicBezTo>
                <a:cubicBezTo>
                  <a:pt x="182" y="273"/>
                  <a:pt x="130" y="385"/>
                  <a:pt x="90" y="479"/>
                </a:cubicBezTo>
                <a:cubicBezTo>
                  <a:pt x="50" y="573"/>
                  <a:pt x="12" y="651"/>
                  <a:pt x="6" y="760"/>
                </a:cubicBezTo>
                <a:cubicBezTo>
                  <a:pt x="0" y="869"/>
                  <a:pt x="7" y="1042"/>
                  <a:pt x="55" y="1132"/>
                </a:cubicBezTo>
                <a:cubicBezTo>
                  <a:pt x="103" y="1222"/>
                  <a:pt x="191" y="1232"/>
                  <a:pt x="294" y="1301"/>
                </a:cubicBezTo>
                <a:cubicBezTo>
                  <a:pt x="397" y="1370"/>
                  <a:pt x="536" y="1479"/>
                  <a:pt x="673" y="1546"/>
                </a:cubicBezTo>
                <a:cubicBezTo>
                  <a:pt x="810" y="1613"/>
                  <a:pt x="1018" y="1714"/>
                  <a:pt x="1116" y="1701"/>
                </a:cubicBezTo>
                <a:cubicBezTo>
                  <a:pt x="1214" y="1688"/>
                  <a:pt x="1310" y="1559"/>
                  <a:pt x="1263" y="1469"/>
                </a:cubicBezTo>
                <a:cubicBezTo>
                  <a:pt x="1216" y="1379"/>
                  <a:pt x="925" y="1270"/>
                  <a:pt x="835" y="1160"/>
                </a:cubicBezTo>
                <a:cubicBezTo>
                  <a:pt x="745" y="1050"/>
                  <a:pt x="723" y="940"/>
                  <a:pt x="722" y="809"/>
                </a:cubicBezTo>
                <a:cubicBezTo>
                  <a:pt x="721" y="678"/>
                  <a:pt x="871" y="504"/>
                  <a:pt x="828" y="373"/>
                </a:cubicBezTo>
                <a:cubicBezTo>
                  <a:pt x="785" y="242"/>
                  <a:pt x="567" y="58"/>
                  <a:pt x="470" y="29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68" name="Text Box 23"/>
          <p:cNvSpPr txBox="1">
            <a:spLocks noChangeArrowheads="1"/>
          </p:cNvSpPr>
          <p:nvPr/>
        </p:nvSpPr>
        <p:spPr bwMode="auto">
          <a:xfrm>
            <a:off x="5092700" y="1293813"/>
            <a:ext cx="179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boundary router</a:t>
            </a:r>
          </a:p>
        </p:txBody>
      </p:sp>
      <p:sp>
        <p:nvSpPr>
          <p:cNvPr id="159769" name="Text Box 24"/>
          <p:cNvSpPr txBox="1">
            <a:spLocks noChangeArrowheads="1"/>
          </p:cNvSpPr>
          <p:nvPr/>
        </p:nvSpPr>
        <p:spPr bwMode="auto">
          <a:xfrm>
            <a:off x="6616700" y="1714500"/>
            <a:ext cx="183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CC0000"/>
                </a:solidFill>
              </a:rPr>
              <a:t>backbone router</a:t>
            </a:r>
          </a:p>
        </p:txBody>
      </p:sp>
      <p:sp>
        <p:nvSpPr>
          <p:cNvPr id="159770" name="Text Box 25"/>
          <p:cNvSpPr txBox="1">
            <a:spLocks noChangeArrowheads="1"/>
          </p:cNvSpPr>
          <p:nvPr/>
        </p:nvSpPr>
        <p:spPr bwMode="auto">
          <a:xfrm>
            <a:off x="936625" y="5357813"/>
            <a:ext cx="83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area 1</a:t>
            </a:r>
          </a:p>
        </p:txBody>
      </p:sp>
      <p:sp>
        <p:nvSpPr>
          <p:cNvPr id="159771" name="Text Box 26"/>
          <p:cNvSpPr txBox="1">
            <a:spLocks noChangeArrowheads="1"/>
          </p:cNvSpPr>
          <p:nvPr/>
        </p:nvSpPr>
        <p:spPr bwMode="auto">
          <a:xfrm>
            <a:off x="4502150" y="5734050"/>
            <a:ext cx="831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area 2</a:t>
            </a:r>
          </a:p>
        </p:txBody>
      </p:sp>
      <p:sp>
        <p:nvSpPr>
          <p:cNvPr id="159772" name="Text Box 27"/>
          <p:cNvSpPr txBox="1">
            <a:spLocks noChangeArrowheads="1"/>
          </p:cNvSpPr>
          <p:nvPr/>
        </p:nvSpPr>
        <p:spPr bwMode="auto">
          <a:xfrm>
            <a:off x="7586663" y="4113213"/>
            <a:ext cx="83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area 3</a:t>
            </a:r>
          </a:p>
        </p:txBody>
      </p:sp>
      <p:sp>
        <p:nvSpPr>
          <p:cNvPr id="159773" name="Text Box 28"/>
          <p:cNvSpPr txBox="1">
            <a:spLocks noChangeArrowheads="1"/>
          </p:cNvSpPr>
          <p:nvPr/>
        </p:nvSpPr>
        <p:spPr bwMode="auto">
          <a:xfrm>
            <a:off x="4394200" y="2411413"/>
            <a:ext cx="1285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backbone</a:t>
            </a:r>
          </a:p>
        </p:txBody>
      </p:sp>
      <p:sp>
        <p:nvSpPr>
          <p:cNvPr id="159774" name="Text Box 29"/>
          <p:cNvSpPr txBox="1">
            <a:spLocks noChangeArrowheads="1"/>
          </p:cNvSpPr>
          <p:nvPr/>
        </p:nvSpPr>
        <p:spPr bwMode="auto">
          <a:xfrm>
            <a:off x="3219450" y="2822575"/>
            <a:ext cx="8953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800">
                <a:solidFill>
                  <a:schemeClr val="bg1"/>
                </a:solidFill>
              </a:rPr>
              <a:t>area</a:t>
            </a:r>
          </a:p>
          <a:p>
            <a:pPr>
              <a:lnSpc>
                <a:spcPct val="85000"/>
              </a:lnSpc>
            </a:pPr>
            <a:r>
              <a:rPr lang="en-US" sz="1800">
                <a:solidFill>
                  <a:schemeClr val="bg1"/>
                </a:solidFill>
              </a:rPr>
              <a:t>border</a:t>
            </a:r>
          </a:p>
          <a:p>
            <a:pPr>
              <a:lnSpc>
                <a:spcPct val="85000"/>
              </a:lnSpc>
            </a:pPr>
            <a:r>
              <a:rPr lang="en-US" sz="1800">
                <a:solidFill>
                  <a:schemeClr val="bg1"/>
                </a:solidFill>
              </a:rPr>
              <a:t>routers</a:t>
            </a:r>
          </a:p>
        </p:txBody>
      </p:sp>
      <p:sp>
        <p:nvSpPr>
          <p:cNvPr id="159775" name="Text Box 30"/>
          <p:cNvSpPr txBox="1">
            <a:spLocks noChangeArrowheads="1"/>
          </p:cNvSpPr>
          <p:nvPr/>
        </p:nvSpPr>
        <p:spPr bwMode="auto">
          <a:xfrm>
            <a:off x="5969000" y="5048250"/>
            <a:ext cx="9334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800">
                <a:solidFill>
                  <a:srgbClr val="CC0000"/>
                </a:solidFill>
              </a:rPr>
              <a:t>internal</a:t>
            </a:r>
          </a:p>
          <a:p>
            <a:pPr>
              <a:lnSpc>
                <a:spcPct val="85000"/>
              </a:lnSpc>
            </a:pPr>
            <a:r>
              <a:rPr lang="en-US" sz="1800">
                <a:solidFill>
                  <a:srgbClr val="CC0000"/>
                </a:solidFill>
              </a:rPr>
              <a:t>routers</a:t>
            </a:r>
          </a:p>
        </p:txBody>
      </p:sp>
      <p:sp>
        <p:nvSpPr>
          <p:cNvPr id="159776" name="Line 242"/>
          <p:cNvSpPr>
            <a:spLocks noChangeShapeType="1"/>
          </p:cNvSpPr>
          <p:nvPr/>
        </p:nvSpPr>
        <p:spPr bwMode="auto">
          <a:xfrm flipV="1">
            <a:off x="6946900" y="5018088"/>
            <a:ext cx="490538" cy="2000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77" name="Line 243"/>
          <p:cNvSpPr>
            <a:spLocks noChangeShapeType="1"/>
          </p:cNvSpPr>
          <p:nvPr/>
        </p:nvSpPr>
        <p:spPr bwMode="auto">
          <a:xfrm flipH="1" flipV="1">
            <a:off x="5559425" y="4892675"/>
            <a:ext cx="481013" cy="30003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78" name="Line 244"/>
          <p:cNvSpPr>
            <a:spLocks noChangeShapeType="1"/>
          </p:cNvSpPr>
          <p:nvPr/>
        </p:nvSpPr>
        <p:spPr bwMode="auto">
          <a:xfrm flipV="1">
            <a:off x="4862513" y="1081088"/>
            <a:ext cx="0" cy="792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79" name="Line 245"/>
          <p:cNvSpPr>
            <a:spLocks noChangeShapeType="1"/>
          </p:cNvSpPr>
          <p:nvPr/>
        </p:nvSpPr>
        <p:spPr bwMode="auto">
          <a:xfrm flipH="1">
            <a:off x="6534150" y="2039938"/>
            <a:ext cx="312738" cy="2016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80" name="Line 246"/>
          <p:cNvSpPr>
            <a:spLocks noChangeShapeType="1"/>
          </p:cNvSpPr>
          <p:nvPr/>
        </p:nvSpPr>
        <p:spPr bwMode="auto">
          <a:xfrm flipH="1">
            <a:off x="5024438" y="1646238"/>
            <a:ext cx="312737" cy="2016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81" name="Line 247"/>
          <p:cNvSpPr>
            <a:spLocks noChangeShapeType="1"/>
          </p:cNvSpPr>
          <p:nvPr/>
        </p:nvSpPr>
        <p:spPr bwMode="auto">
          <a:xfrm>
            <a:off x="4154488" y="3463925"/>
            <a:ext cx="334962" cy="555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9782" name="Line 248"/>
          <p:cNvSpPr>
            <a:spLocks noChangeShapeType="1"/>
          </p:cNvSpPr>
          <p:nvPr/>
        </p:nvSpPr>
        <p:spPr bwMode="auto">
          <a:xfrm flipH="1" flipV="1">
            <a:off x="2968625" y="3270250"/>
            <a:ext cx="257175" cy="1571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59783" name="Group 249"/>
          <p:cNvGrpSpPr>
            <a:grpSpLocks/>
          </p:cNvGrpSpPr>
          <p:nvPr/>
        </p:nvGrpSpPr>
        <p:grpSpPr bwMode="auto">
          <a:xfrm>
            <a:off x="5902325" y="2276475"/>
            <a:ext cx="644525" cy="282575"/>
            <a:chOff x="4396" y="1245"/>
            <a:chExt cx="672" cy="248"/>
          </a:xfrm>
        </p:grpSpPr>
        <p:sp>
          <p:nvSpPr>
            <p:cNvPr id="15991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91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91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914" name="Group 25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917" name="Freeform 25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918" name="Freeform 25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915" name="Line 256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916" name="Line 25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84" name="Group 258"/>
          <p:cNvGrpSpPr>
            <a:grpSpLocks/>
          </p:cNvGrpSpPr>
          <p:nvPr/>
        </p:nvGrpSpPr>
        <p:grpSpPr bwMode="auto">
          <a:xfrm>
            <a:off x="6824663" y="3119438"/>
            <a:ext cx="644525" cy="282575"/>
            <a:chOff x="4396" y="1245"/>
            <a:chExt cx="672" cy="248"/>
          </a:xfrm>
        </p:grpSpPr>
        <p:sp>
          <p:nvSpPr>
            <p:cNvPr id="15990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90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90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906" name="Group 26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909" name="Freeform 26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910" name="Freeform 26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907" name="Line 265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908" name="Line 266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85" name="Group 267"/>
          <p:cNvGrpSpPr>
            <a:grpSpLocks/>
          </p:cNvGrpSpPr>
          <p:nvPr/>
        </p:nvGrpSpPr>
        <p:grpSpPr bwMode="auto">
          <a:xfrm>
            <a:off x="6608763" y="3952875"/>
            <a:ext cx="644525" cy="282575"/>
            <a:chOff x="4396" y="1245"/>
            <a:chExt cx="672" cy="248"/>
          </a:xfrm>
        </p:grpSpPr>
        <p:sp>
          <p:nvSpPr>
            <p:cNvPr id="15989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9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9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98" name="Group 271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901" name="Freeform 27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902" name="Freeform 27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99" name="Line 274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900" name="Line 275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86" name="Group 276"/>
          <p:cNvGrpSpPr>
            <a:grpSpLocks/>
          </p:cNvGrpSpPr>
          <p:nvPr/>
        </p:nvGrpSpPr>
        <p:grpSpPr bwMode="auto">
          <a:xfrm>
            <a:off x="7418388" y="4797425"/>
            <a:ext cx="644525" cy="282575"/>
            <a:chOff x="4396" y="1245"/>
            <a:chExt cx="672" cy="248"/>
          </a:xfrm>
        </p:grpSpPr>
        <p:sp>
          <p:nvSpPr>
            <p:cNvPr id="15988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8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8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90" name="Group 280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93" name="Freeform 28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94" name="Freeform 28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91" name="Line 283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92" name="Line 284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87" name="Group 285"/>
          <p:cNvGrpSpPr>
            <a:grpSpLocks/>
          </p:cNvGrpSpPr>
          <p:nvPr/>
        </p:nvGrpSpPr>
        <p:grpSpPr bwMode="auto">
          <a:xfrm>
            <a:off x="4548188" y="1871663"/>
            <a:ext cx="644525" cy="282575"/>
            <a:chOff x="4396" y="1245"/>
            <a:chExt cx="672" cy="248"/>
          </a:xfrm>
        </p:grpSpPr>
        <p:sp>
          <p:nvSpPr>
            <p:cNvPr id="15987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8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8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82" name="Group 289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85" name="Freeform 2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86" name="Freeform 2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83" name="Line 292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84" name="Line 293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88" name="Group 294"/>
          <p:cNvGrpSpPr>
            <a:grpSpLocks/>
          </p:cNvGrpSpPr>
          <p:nvPr/>
        </p:nvGrpSpPr>
        <p:grpSpPr bwMode="auto">
          <a:xfrm>
            <a:off x="4567238" y="3273425"/>
            <a:ext cx="644525" cy="282575"/>
            <a:chOff x="4396" y="1245"/>
            <a:chExt cx="672" cy="248"/>
          </a:xfrm>
        </p:grpSpPr>
        <p:sp>
          <p:nvSpPr>
            <p:cNvPr id="15987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7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7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74" name="Group 298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77" name="Freeform 29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78" name="Freeform 30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75" name="Line 301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76" name="Line 302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89" name="Group 303"/>
          <p:cNvGrpSpPr>
            <a:grpSpLocks/>
          </p:cNvGrpSpPr>
          <p:nvPr/>
        </p:nvGrpSpPr>
        <p:grpSpPr bwMode="auto">
          <a:xfrm>
            <a:off x="3314700" y="2276475"/>
            <a:ext cx="644525" cy="282575"/>
            <a:chOff x="4396" y="1245"/>
            <a:chExt cx="672" cy="248"/>
          </a:xfrm>
        </p:grpSpPr>
        <p:sp>
          <p:nvSpPr>
            <p:cNvPr id="15986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6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6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66" name="Group 30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69" name="Freeform 30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70" name="Freeform 30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67" name="Line 310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68" name="Line 31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0" name="Group 312"/>
          <p:cNvGrpSpPr>
            <a:grpSpLocks/>
          </p:cNvGrpSpPr>
          <p:nvPr/>
        </p:nvGrpSpPr>
        <p:grpSpPr bwMode="auto">
          <a:xfrm>
            <a:off x="2330450" y="3063875"/>
            <a:ext cx="644525" cy="282575"/>
            <a:chOff x="4396" y="1245"/>
            <a:chExt cx="672" cy="248"/>
          </a:xfrm>
        </p:grpSpPr>
        <p:sp>
          <p:nvSpPr>
            <p:cNvPr id="15985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5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5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58" name="Group 31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61" name="Freeform 31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62" name="Freeform 31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59" name="Line 319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60" name="Line 32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1" name="Group 321"/>
          <p:cNvGrpSpPr>
            <a:grpSpLocks/>
          </p:cNvGrpSpPr>
          <p:nvPr/>
        </p:nvGrpSpPr>
        <p:grpSpPr bwMode="auto">
          <a:xfrm>
            <a:off x="1781175" y="3841750"/>
            <a:ext cx="644525" cy="282575"/>
            <a:chOff x="4396" y="1245"/>
            <a:chExt cx="672" cy="248"/>
          </a:xfrm>
        </p:grpSpPr>
        <p:sp>
          <p:nvSpPr>
            <p:cNvPr id="15984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4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4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50" name="Group 32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53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54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51" name="Line 328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52" name="Line 329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2" name="Group 330"/>
          <p:cNvGrpSpPr>
            <a:grpSpLocks/>
          </p:cNvGrpSpPr>
          <p:nvPr/>
        </p:nvGrpSpPr>
        <p:grpSpPr bwMode="auto">
          <a:xfrm>
            <a:off x="2368550" y="4362450"/>
            <a:ext cx="644525" cy="282575"/>
            <a:chOff x="4396" y="1245"/>
            <a:chExt cx="672" cy="248"/>
          </a:xfrm>
        </p:grpSpPr>
        <p:sp>
          <p:nvSpPr>
            <p:cNvPr id="15983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4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4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42" name="Group 33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45" name="Freeform 33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46" name="Freeform 33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43" name="Line 337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44" name="Line 33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3" name="Group 339"/>
          <p:cNvGrpSpPr>
            <a:grpSpLocks/>
          </p:cNvGrpSpPr>
          <p:nvPr/>
        </p:nvGrpSpPr>
        <p:grpSpPr bwMode="auto">
          <a:xfrm>
            <a:off x="2019300" y="5095875"/>
            <a:ext cx="644525" cy="282575"/>
            <a:chOff x="4396" y="1245"/>
            <a:chExt cx="672" cy="248"/>
          </a:xfrm>
        </p:grpSpPr>
        <p:sp>
          <p:nvSpPr>
            <p:cNvPr id="15983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3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3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34" name="Group 34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37" name="Freeform 34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38" name="Freeform 34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35" name="Line 346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36" name="Line 34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4" name="Group 348"/>
          <p:cNvGrpSpPr>
            <a:grpSpLocks/>
          </p:cNvGrpSpPr>
          <p:nvPr/>
        </p:nvGrpSpPr>
        <p:grpSpPr bwMode="auto">
          <a:xfrm>
            <a:off x="1189038" y="4511675"/>
            <a:ext cx="644525" cy="282575"/>
            <a:chOff x="4396" y="1245"/>
            <a:chExt cx="672" cy="248"/>
          </a:xfrm>
        </p:grpSpPr>
        <p:sp>
          <p:nvSpPr>
            <p:cNvPr id="15982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2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2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26" name="Group 35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29" name="Freeform 35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30" name="Freeform 35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27" name="Line 355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28" name="Line 356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5" name="Group 357"/>
          <p:cNvGrpSpPr>
            <a:grpSpLocks/>
          </p:cNvGrpSpPr>
          <p:nvPr/>
        </p:nvGrpSpPr>
        <p:grpSpPr bwMode="auto">
          <a:xfrm>
            <a:off x="4149725" y="4191000"/>
            <a:ext cx="644525" cy="282575"/>
            <a:chOff x="4396" y="1245"/>
            <a:chExt cx="672" cy="248"/>
          </a:xfrm>
        </p:grpSpPr>
        <p:sp>
          <p:nvSpPr>
            <p:cNvPr id="15981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1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1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18" name="Group 361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21" name="Freeform 36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22" name="Freeform 36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19" name="Line 364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20" name="Line 365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6" name="Group 366"/>
          <p:cNvGrpSpPr>
            <a:grpSpLocks/>
          </p:cNvGrpSpPr>
          <p:nvPr/>
        </p:nvGrpSpPr>
        <p:grpSpPr bwMode="auto">
          <a:xfrm>
            <a:off x="4960938" y="4610100"/>
            <a:ext cx="644525" cy="282575"/>
            <a:chOff x="4396" y="1245"/>
            <a:chExt cx="672" cy="248"/>
          </a:xfrm>
        </p:grpSpPr>
        <p:sp>
          <p:nvSpPr>
            <p:cNvPr id="15980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0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0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10" name="Group 370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13" name="Freeform 37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14" name="Freeform 37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11" name="Line 373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12" name="Line 374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9797" name="Group 375"/>
          <p:cNvGrpSpPr>
            <a:grpSpLocks/>
          </p:cNvGrpSpPr>
          <p:nvPr/>
        </p:nvGrpSpPr>
        <p:grpSpPr bwMode="auto">
          <a:xfrm>
            <a:off x="4376738" y="5051425"/>
            <a:ext cx="644525" cy="282575"/>
            <a:chOff x="4396" y="1245"/>
            <a:chExt cx="672" cy="248"/>
          </a:xfrm>
        </p:grpSpPr>
        <p:sp>
          <p:nvSpPr>
            <p:cNvPr id="15979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0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  <a:cs typeface="Arial" charset="0"/>
              </a:endParaRPr>
            </a:p>
          </p:txBody>
        </p:sp>
        <p:sp>
          <p:nvSpPr>
            <p:cNvPr id="15980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Times New Roman" charset="0"/>
                <a:cs typeface="Arial" charset="0"/>
              </a:endParaRPr>
            </a:p>
          </p:txBody>
        </p:sp>
        <p:grpSp>
          <p:nvGrpSpPr>
            <p:cNvPr id="159802" name="Group 379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59805" name="Freeform 38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806" name="Freeform 38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9803" name="Line 382"/>
            <p:cNvSpPr>
              <a:spLocks noChangeShapeType="1"/>
            </p:cNvSpPr>
            <p:nvPr/>
          </p:nvSpPr>
          <p:spPr bwMode="auto">
            <a:xfrm>
              <a:off x="4399" y="1322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804" name="Line 383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59798" name="Picture 38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976313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17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4421197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468438"/>
            <a:ext cx="8229600" cy="4008437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Gill Sans MT" charset="0"/>
              </a:rPr>
              <a:t>AS</a:t>
            </a:r>
            <a:r>
              <a:rPr lang="ko-KR" altLang="en-US" dirty="0">
                <a:solidFill>
                  <a:srgbClr val="0070C0"/>
                </a:solidFill>
                <a:latin typeface="Gill Sans MT" charset="0"/>
              </a:rPr>
              <a:t>가 큰 경우 하나의 </a:t>
            </a:r>
            <a:r>
              <a:rPr lang="en-US" altLang="ko-KR" dirty="0">
                <a:solidFill>
                  <a:srgbClr val="0070C0"/>
                </a:solidFill>
                <a:latin typeface="Gill Sans MT" charset="0"/>
              </a:rPr>
              <a:t>OSPF</a:t>
            </a:r>
            <a:r>
              <a:rPr lang="ko-KR" altLang="en-US" dirty="0">
                <a:solidFill>
                  <a:srgbClr val="0070C0"/>
                </a:solidFill>
                <a:latin typeface="Gill Sans MT" charset="0"/>
              </a:rPr>
              <a:t>로 운행하면 트래픽 부담</a:t>
            </a:r>
            <a:r>
              <a:rPr lang="en-US" altLang="ko-KR" dirty="0">
                <a:solidFill>
                  <a:srgbClr val="0070C0"/>
                </a:solidFill>
                <a:latin typeface="Gill Sans MT" charset="0"/>
              </a:rPr>
              <a:t>. </a:t>
            </a:r>
            <a:r>
              <a:rPr lang="ko-KR" altLang="en-US" dirty="0">
                <a:solidFill>
                  <a:srgbClr val="0070C0"/>
                </a:solidFill>
                <a:latin typeface="Gill Sans MT" charset="0"/>
              </a:rPr>
              <a:t>이를 해결하기 위해 지역화 </a:t>
            </a:r>
            <a:r>
              <a:rPr lang="en-US" altLang="ko-KR" dirty="0">
                <a:solidFill>
                  <a:srgbClr val="0070C0"/>
                </a:solidFill>
                <a:latin typeface="Gill Sans MT" charset="0"/>
              </a:rPr>
              <a:t>(subnet </a:t>
            </a:r>
            <a:r>
              <a:rPr lang="ko-KR" altLang="en-US" dirty="0">
                <a:solidFill>
                  <a:srgbClr val="0070C0"/>
                </a:solidFill>
                <a:latin typeface="Gill Sans MT" charset="0"/>
              </a:rPr>
              <a:t>개념</a:t>
            </a:r>
            <a:r>
              <a:rPr lang="en-US" altLang="ko-KR" dirty="0">
                <a:solidFill>
                  <a:srgbClr val="0070C0"/>
                </a:solidFill>
                <a:latin typeface="Gill Sans MT" charset="0"/>
              </a:rPr>
              <a:t>)</a:t>
            </a:r>
            <a:endParaRPr lang="en-US" dirty="0">
              <a:solidFill>
                <a:srgbClr val="0070C0"/>
              </a:solidFill>
              <a:latin typeface="Gill Sans MT" charset="0"/>
            </a:endParaRPr>
          </a:p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two-level hierarchy:</a:t>
            </a:r>
            <a:r>
              <a:rPr lang="en-US" dirty="0">
                <a:latin typeface="Gill Sans MT" charset="0"/>
              </a:rPr>
              <a:t> local area, backbone.</a:t>
            </a:r>
          </a:p>
          <a:p>
            <a:pPr lvl="1"/>
            <a:r>
              <a:rPr lang="en-US" sz="2800" dirty="0">
                <a:latin typeface="Gill Sans MT" charset="0"/>
              </a:rPr>
              <a:t>LSA</a:t>
            </a:r>
            <a:r>
              <a:rPr lang="ko-KR" altLang="en-US" sz="2800" dirty="0">
                <a:latin typeface="Gill Sans MT" charset="0"/>
              </a:rPr>
              <a:t>는 지역 </a:t>
            </a:r>
            <a:r>
              <a:rPr lang="en-US" altLang="ko-KR" sz="2800" dirty="0">
                <a:latin typeface="Gill Sans MT" charset="0"/>
              </a:rPr>
              <a:t>AS</a:t>
            </a:r>
            <a:r>
              <a:rPr lang="ko-KR" altLang="en-US" sz="2800" dirty="0">
                <a:latin typeface="Gill Sans MT" charset="0"/>
              </a:rPr>
              <a:t>만</a:t>
            </a:r>
            <a:endParaRPr lang="en-US" sz="2800" dirty="0">
              <a:latin typeface="Gill Sans MT" charset="0"/>
            </a:endParaRPr>
          </a:p>
          <a:p>
            <a:pPr lvl="1"/>
            <a:r>
              <a:rPr lang="en-US" sz="2800" dirty="0">
                <a:latin typeface="Gill Sans MT" charset="0"/>
              </a:rPr>
              <a:t>each nodes has detailed area topology; only know direction (shortest path) to nets in other areas.</a:t>
            </a:r>
            <a:endParaRPr lang="en-US" dirty="0">
              <a:latin typeface="Gill Sans MT" charset="0"/>
            </a:endParaRPr>
          </a:p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area border routers: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summarize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distances  to nets in own area, advertise to other Area Border routers.</a:t>
            </a:r>
          </a:p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backbone routers:</a:t>
            </a:r>
            <a:r>
              <a:rPr lang="en-US" dirty="0">
                <a:latin typeface="Gill Sans MT" charset="0"/>
              </a:rPr>
              <a:t> run OSPF routing limited to backbone.</a:t>
            </a:r>
          </a:p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boundary routers:</a:t>
            </a:r>
            <a:r>
              <a:rPr lang="en-US" dirty="0">
                <a:latin typeface="Gill Sans MT" charset="0"/>
              </a:rPr>
              <a:t> connect to other AS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 err="1">
                <a:latin typeface="Gill Sans MT" charset="0"/>
              </a:rPr>
              <a:t>es</a:t>
            </a:r>
            <a:r>
              <a:rPr lang="en-US" altLang="ja-JP" dirty="0">
                <a:latin typeface="Gill Sans MT" charset="0"/>
              </a:rPr>
              <a:t>.</a:t>
            </a:r>
            <a:endParaRPr lang="en-US" altLang="ja-JP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title"/>
          </p:nvPr>
        </p:nvSpPr>
        <p:spPr>
          <a:xfrm>
            <a:off x="427038" y="169863"/>
            <a:ext cx="4438650" cy="1143000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cs typeface="+mj-cs"/>
              </a:rPr>
              <a:t>계층적</a:t>
            </a:r>
            <a:r>
              <a:rPr lang="en-US" dirty="0">
                <a:cs typeface="+mj-cs"/>
              </a:rPr>
              <a:t> OSPF</a:t>
            </a:r>
          </a:p>
        </p:txBody>
      </p:sp>
      <p:pic>
        <p:nvPicPr>
          <p:cNvPr id="160773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976313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5064452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5.1 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5.2 routing protocols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MT" charset="0"/>
              </a:rPr>
              <a:t>link state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5.3 intra-AS routing in the Internet: 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>
                <a:solidFill>
                  <a:srgbClr val="CC0000"/>
                </a:solidFill>
              </a:rPr>
              <a:t>5.4 routing among the ISPs: BGP</a:t>
            </a:r>
            <a:endParaRPr lang="en-US" sz="2400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5.5 The SDN control plane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00"/>
                </a:solidFill>
              </a:rPr>
              <a:t>5.6 ICMP: The Internet Control Message Protocol 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5.7 Network management and SNMP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Chapter 5: outline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33460469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3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Inter-AS tasks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1813" y="1195388"/>
            <a:ext cx="3810000" cy="29210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cs typeface="+mn-cs"/>
              </a:rPr>
              <a:t>suppose router in AS</a:t>
            </a:r>
            <a:r>
              <a:rPr lang="en-US" sz="2400" dirty="0">
                <a:latin typeface="Arial"/>
                <a:cs typeface="Arial"/>
              </a:rPr>
              <a:t>1</a:t>
            </a:r>
            <a:r>
              <a:rPr lang="en-US" sz="2400" dirty="0">
                <a:cs typeface="+mn-cs"/>
              </a:rPr>
              <a:t> receives datagram destined outside of AS</a:t>
            </a:r>
            <a:r>
              <a:rPr lang="en-US" sz="2400" dirty="0">
                <a:latin typeface="Arial"/>
                <a:cs typeface="Arial"/>
              </a:rPr>
              <a:t>1</a:t>
            </a:r>
            <a:r>
              <a:rPr lang="en-US" sz="2400" dirty="0">
                <a:cs typeface="+mn-cs"/>
              </a:rPr>
              <a:t>:</a:t>
            </a:r>
          </a:p>
          <a:p>
            <a:pPr lvl="1">
              <a:defRPr/>
            </a:pPr>
            <a:r>
              <a:rPr lang="en-US" dirty="0"/>
              <a:t>router should forward packet to gateway router, but which one?</a:t>
            </a:r>
          </a:p>
        </p:txBody>
      </p:sp>
      <p:sp>
        <p:nvSpPr>
          <p:cNvPr id="10138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38675" y="1195388"/>
            <a:ext cx="3810000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cs typeface="+mn-cs"/>
              </a:rPr>
              <a:t>AS</a:t>
            </a:r>
            <a:r>
              <a:rPr lang="en-US" sz="2400" i="1" dirty="0">
                <a:solidFill>
                  <a:srgbClr val="CC0000"/>
                </a:solidFill>
                <a:latin typeface="Arial"/>
                <a:cs typeface="Arial"/>
              </a:rPr>
              <a:t>1</a:t>
            </a:r>
            <a:r>
              <a:rPr lang="en-US" sz="2400" i="1" dirty="0">
                <a:solidFill>
                  <a:srgbClr val="CC0000"/>
                </a:solidFill>
                <a:cs typeface="+mn-cs"/>
              </a:rPr>
              <a:t> must:</a:t>
            </a:r>
          </a:p>
          <a:p>
            <a:pPr marL="457200" indent="-457200">
              <a:buFont typeface="ZapfDingbats" charset="0"/>
              <a:buAutoNum type="arabicPeriod"/>
              <a:defRPr/>
            </a:pPr>
            <a:r>
              <a:rPr lang="en-US" sz="2400" dirty="0">
                <a:cs typeface="+mn-cs"/>
              </a:rPr>
              <a:t>learn which </a:t>
            </a:r>
            <a:r>
              <a:rPr lang="en-US" sz="2400" dirty="0" err="1">
                <a:cs typeface="+mn-cs"/>
              </a:rPr>
              <a:t>dests</a:t>
            </a:r>
            <a:r>
              <a:rPr lang="en-US" sz="2400" dirty="0">
                <a:cs typeface="+mn-cs"/>
              </a:rPr>
              <a:t> are reachable through AS2, which through AS3</a:t>
            </a:r>
          </a:p>
          <a:p>
            <a:pPr marL="457200" indent="-457200">
              <a:buFont typeface="ZapfDingbats" charset="0"/>
              <a:buAutoNum type="arabicPeriod"/>
              <a:defRPr/>
            </a:pPr>
            <a:r>
              <a:rPr lang="en-US" sz="2400" dirty="0">
                <a:cs typeface="+mn-cs"/>
              </a:rPr>
              <a:t>propagate this reachability info to all routers in AS</a:t>
            </a:r>
            <a:r>
              <a:rPr lang="en-US" sz="2400" dirty="0">
                <a:latin typeface="Arial"/>
                <a:cs typeface="Arial"/>
              </a:rPr>
              <a:t>1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cs typeface="+mn-cs"/>
              </a:rPr>
              <a:t>job of inter-AS routing!</a:t>
            </a:r>
          </a:p>
        </p:txBody>
      </p:sp>
      <p:sp>
        <p:nvSpPr>
          <p:cNvPr id="146438" name="Freeform 5"/>
          <p:cNvSpPr>
            <a:spLocks/>
          </p:cNvSpPr>
          <p:nvPr/>
        </p:nvSpPr>
        <p:spPr bwMode="auto">
          <a:xfrm>
            <a:off x="7277100" y="456247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8"/>
              <a:gd name="T25" fmla="*/ 0 h 1108"/>
              <a:gd name="T26" fmla="*/ 738 w 738"/>
              <a:gd name="T27" fmla="*/ 1108 h 11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9" name="Freeform 6"/>
          <p:cNvSpPr>
            <a:spLocks/>
          </p:cNvSpPr>
          <p:nvPr/>
        </p:nvSpPr>
        <p:spPr bwMode="auto">
          <a:xfrm>
            <a:off x="5230813" y="4872038"/>
            <a:ext cx="1944687" cy="1292225"/>
          </a:xfrm>
          <a:custGeom>
            <a:avLst/>
            <a:gdLst>
              <a:gd name="T0" fmla="*/ 2147483647 w 1162"/>
              <a:gd name="T1" fmla="*/ 2147483647 h 543"/>
              <a:gd name="T2" fmla="*/ 2147483647 w 1162"/>
              <a:gd name="T3" fmla="*/ 2147483647 h 543"/>
              <a:gd name="T4" fmla="*/ 2147483647 w 1162"/>
              <a:gd name="T5" fmla="*/ 2147483647 h 543"/>
              <a:gd name="T6" fmla="*/ 2147483647 w 1162"/>
              <a:gd name="T7" fmla="*/ 2147483647 h 543"/>
              <a:gd name="T8" fmla="*/ 2147483647 w 1162"/>
              <a:gd name="T9" fmla="*/ 2147483647 h 543"/>
              <a:gd name="T10" fmla="*/ 2147483647 w 1162"/>
              <a:gd name="T11" fmla="*/ 2147483647 h 543"/>
              <a:gd name="T12" fmla="*/ 2147483647 w 1162"/>
              <a:gd name="T13" fmla="*/ 2147483647 h 543"/>
              <a:gd name="T14" fmla="*/ 2147483647 w 1162"/>
              <a:gd name="T15" fmla="*/ 2147483647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62"/>
              <a:gd name="T25" fmla="*/ 0 h 543"/>
              <a:gd name="T26" fmla="*/ 1162 w 1162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" name="Freeform 7"/>
          <p:cNvSpPr>
            <a:spLocks/>
          </p:cNvSpPr>
          <p:nvPr/>
        </p:nvSpPr>
        <p:spPr bwMode="auto">
          <a:xfrm>
            <a:off x="1477963" y="4164013"/>
            <a:ext cx="1679575" cy="1411287"/>
          </a:xfrm>
          <a:custGeom>
            <a:avLst/>
            <a:gdLst>
              <a:gd name="T0" fmla="*/ 2147483647 w 1198"/>
              <a:gd name="T1" fmla="*/ 2147483647 h 451"/>
              <a:gd name="T2" fmla="*/ 2147483647 w 1198"/>
              <a:gd name="T3" fmla="*/ 2147483647 h 451"/>
              <a:gd name="T4" fmla="*/ 2147483647 w 1198"/>
              <a:gd name="T5" fmla="*/ 2147483647 h 451"/>
              <a:gd name="T6" fmla="*/ 2147483647 w 1198"/>
              <a:gd name="T7" fmla="*/ 2147483647 h 451"/>
              <a:gd name="T8" fmla="*/ 2147483647 w 1198"/>
              <a:gd name="T9" fmla="*/ 2147483647 h 451"/>
              <a:gd name="T10" fmla="*/ 2147483647 w 1198"/>
              <a:gd name="T11" fmla="*/ 2147483647 h 451"/>
              <a:gd name="T12" fmla="*/ 2147483647 w 1198"/>
              <a:gd name="T13" fmla="*/ 2147483647 h 451"/>
              <a:gd name="T14" fmla="*/ 2147483647 w 1198"/>
              <a:gd name="T15" fmla="*/ 2147483647 h 451"/>
              <a:gd name="T16" fmla="*/ 2147483647 w 1198"/>
              <a:gd name="T17" fmla="*/ 2147483647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98"/>
              <a:gd name="T28" fmla="*/ 0 h 451"/>
              <a:gd name="T29" fmla="*/ 1198 w 1198"/>
              <a:gd name="T30" fmla="*/ 451 h 45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1" name="Freeform 8"/>
          <p:cNvSpPr>
            <a:spLocks/>
          </p:cNvSpPr>
          <p:nvPr/>
        </p:nvSpPr>
        <p:spPr bwMode="auto">
          <a:xfrm>
            <a:off x="2108200" y="4908550"/>
            <a:ext cx="400050" cy="180975"/>
          </a:xfrm>
          <a:custGeom>
            <a:avLst/>
            <a:gdLst>
              <a:gd name="T0" fmla="*/ 0 w 252"/>
              <a:gd name="T1" fmla="*/ 2147483647 h 114"/>
              <a:gd name="T2" fmla="*/ 2147483647 w 252"/>
              <a:gd name="T3" fmla="*/ 0 h 114"/>
              <a:gd name="T4" fmla="*/ 0 60000 65536"/>
              <a:gd name="T5" fmla="*/ 0 60000 65536"/>
              <a:gd name="T6" fmla="*/ 0 w 252"/>
              <a:gd name="T7" fmla="*/ 0 h 114"/>
              <a:gd name="T8" fmla="*/ 252 w 252"/>
              <a:gd name="T9" fmla="*/ 114 h 1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2" name="Text Box 9"/>
          <p:cNvSpPr txBox="1">
            <a:spLocks noChangeArrowheads="1"/>
          </p:cNvSpPr>
          <p:nvPr/>
        </p:nvSpPr>
        <p:spPr bwMode="auto">
          <a:xfrm>
            <a:off x="2052638" y="5129213"/>
            <a:ext cx="665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/>
              <a:t>AS3</a:t>
            </a:r>
            <a:endParaRPr lang="en-US" sz="1800"/>
          </a:p>
        </p:txBody>
      </p:sp>
      <p:sp>
        <p:nvSpPr>
          <p:cNvPr id="146443" name="Text Box 10"/>
          <p:cNvSpPr txBox="1">
            <a:spLocks noChangeArrowheads="1"/>
          </p:cNvSpPr>
          <p:nvPr/>
        </p:nvSpPr>
        <p:spPr bwMode="auto">
          <a:xfrm>
            <a:off x="5867400" y="5794375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AS2</a:t>
            </a:r>
          </a:p>
        </p:txBody>
      </p:sp>
      <p:sp>
        <p:nvSpPr>
          <p:cNvPr id="146444" name="Line 11"/>
          <p:cNvSpPr>
            <a:spLocks noChangeShapeType="1"/>
          </p:cNvSpPr>
          <p:nvPr/>
        </p:nvSpPr>
        <p:spPr bwMode="auto">
          <a:xfrm flipV="1">
            <a:off x="5746750" y="5283200"/>
            <a:ext cx="434975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445" name="Line 12"/>
          <p:cNvSpPr>
            <a:spLocks noChangeShapeType="1"/>
          </p:cNvSpPr>
          <p:nvPr/>
        </p:nvSpPr>
        <p:spPr bwMode="auto">
          <a:xfrm flipH="1" flipV="1">
            <a:off x="2324100" y="4641850"/>
            <a:ext cx="24130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6446" name="Line 13"/>
          <p:cNvSpPr>
            <a:spLocks noChangeShapeType="1"/>
          </p:cNvSpPr>
          <p:nvPr/>
        </p:nvSpPr>
        <p:spPr bwMode="auto">
          <a:xfrm flipH="1">
            <a:off x="1882775" y="4635500"/>
            <a:ext cx="147638" cy="376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6447" name="Group 14"/>
          <p:cNvGrpSpPr>
            <a:grpSpLocks/>
          </p:cNvGrpSpPr>
          <p:nvPr/>
        </p:nvGrpSpPr>
        <p:grpSpPr bwMode="auto">
          <a:xfrm>
            <a:off x="1619250" y="4903788"/>
            <a:ext cx="501650" cy="396875"/>
            <a:chOff x="873" y="3243"/>
            <a:chExt cx="316" cy="250"/>
          </a:xfrm>
        </p:grpSpPr>
        <p:sp>
          <p:nvSpPr>
            <p:cNvPr id="146545" name="Oval 15"/>
            <p:cNvSpPr>
              <a:spLocks noChangeArrowheads="1"/>
            </p:cNvSpPr>
            <p:nvPr/>
          </p:nvSpPr>
          <p:spPr bwMode="auto">
            <a:xfrm>
              <a:off x="876" y="336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46" name="Line 16"/>
            <p:cNvSpPr>
              <a:spLocks noChangeShapeType="1"/>
            </p:cNvSpPr>
            <p:nvPr/>
          </p:nvSpPr>
          <p:spPr bwMode="auto">
            <a:xfrm>
              <a:off x="876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47" name="Line 17"/>
            <p:cNvSpPr>
              <a:spLocks noChangeShapeType="1"/>
            </p:cNvSpPr>
            <p:nvPr/>
          </p:nvSpPr>
          <p:spPr bwMode="auto">
            <a:xfrm>
              <a:off x="1189" y="335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48" name="Rectangle 18"/>
            <p:cNvSpPr>
              <a:spLocks noChangeArrowheads="1"/>
            </p:cNvSpPr>
            <p:nvPr/>
          </p:nvSpPr>
          <p:spPr bwMode="auto">
            <a:xfrm>
              <a:off x="876" y="335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6549" name="Oval 19"/>
            <p:cNvSpPr>
              <a:spLocks noChangeArrowheads="1"/>
            </p:cNvSpPr>
            <p:nvPr/>
          </p:nvSpPr>
          <p:spPr bwMode="auto">
            <a:xfrm>
              <a:off x="873" y="329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50" name="Rectangle 20"/>
            <p:cNvSpPr>
              <a:spLocks noChangeArrowheads="1"/>
            </p:cNvSpPr>
            <p:nvPr/>
          </p:nvSpPr>
          <p:spPr bwMode="auto">
            <a:xfrm>
              <a:off x="960" y="3308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51" name="Text Box 21"/>
            <p:cNvSpPr txBox="1">
              <a:spLocks noChangeArrowheads="1"/>
            </p:cNvSpPr>
            <p:nvPr/>
          </p:nvSpPr>
          <p:spPr bwMode="auto">
            <a:xfrm>
              <a:off x="887" y="3243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3b</a:t>
              </a:r>
              <a:endParaRPr lang="en-US"/>
            </a:p>
          </p:txBody>
        </p:sp>
      </p:grpSp>
      <p:grpSp>
        <p:nvGrpSpPr>
          <p:cNvPr id="146448" name="Group 22"/>
          <p:cNvGrpSpPr>
            <a:grpSpLocks/>
          </p:cNvGrpSpPr>
          <p:nvPr/>
        </p:nvGrpSpPr>
        <p:grpSpPr bwMode="auto">
          <a:xfrm>
            <a:off x="1889125" y="4327525"/>
            <a:ext cx="501650" cy="396875"/>
            <a:chOff x="2016" y="1976"/>
            <a:chExt cx="316" cy="250"/>
          </a:xfrm>
        </p:grpSpPr>
        <p:sp>
          <p:nvSpPr>
            <p:cNvPr id="146537" name="Oval 23"/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38" name="Line 24"/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39" name="Line 25"/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540" name="Rectangle 26"/>
            <p:cNvSpPr>
              <a:spLocks noChangeArrowheads="1"/>
            </p:cNvSpPr>
            <p:nvPr/>
          </p:nvSpPr>
          <p:spPr bwMode="auto">
            <a:xfrm>
              <a:off x="2019" y="20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6541" name="Oval 27"/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542" name="Group 28"/>
            <p:cNvGrpSpPr>
              <a:grpSpLocks/>
            </p:cNvGrpSpPr>
            <p:nvPr/>
          </p:nvGrpSpPr>
          <p:grpSpPr bwMode="auto">
            <a:xfrm>
              <a:off x="2032" y="1976"/>
              <a:ext cx="285" cy="250"/>
              <a:chOff x="2912" y="2425"/>
              <a:chExt cx="290" cy="250"/>
            </a:xfrm>
          </p:grpSpPr>
          <p:sp>
            <p:nvSpPr>
              <p:cNvPr id="146543" name="Rectangle 2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44" name="Text Box 30"/>
              <p:cNvSpPr txBox="1">
                <a:spLocks noChangeArrowheads="1"/>
              </p:cNvSpPr>
              <p:nvPr/>
            </p:nvSpPr>
            <p:spPr bwMode="auto">
              <a:xfrm>
                <a:off x="2912" y="2425"/>
                <a:ext cx="29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3c</a:t>
                </a:r>
                <a:endParaRPr lang="en-US"/>
              </a:p>
            </p:txBody>
          </p:sp>
        </p:grpSp>
      </p:grpSp>
      <p:grpSp>
        <p:nvGrpSpPr>
          <p:cNvPr id="146449" name="Group 31"/>
          <p:cNvGrpSpPr>
            <a:grpSpLocks/>
          </p:cNvGrpSpPr>
          <p:nvPr/>
        </p:nvGrpSpPr>
        <p:grpSpPr bwMode="auto">
          <a:xfrm>
            <a:off x="2466975" y="4702175"/>
            <a:ext cx="501650" cy="396875"/>
            <a:chOff x="1434" y="3104"/>
            <a:chExt cx="316" cy="250"/>
          </a:xfrm>
        </p:grpSpPr>
        <p:grpSp>
          <p:nvGrpSpPr>
            <p:cNvPr id="146529" name="Group 32"/>
            <p:cNvGrpSpPr>
              <a:grpSpLocks/>
            </p:cNvGrpSpPr>
            <p:nvPr/>
          </p:nvGrpSpPr>
          <p:grpSpPr bwMode="auto">
            <a:xfrm>
              <a:off x="1434" y="3163"/>
              <a:ext cx="316" cy="147"/>
              <a:chOff x="1434" y="3163"/>
              <a:chExt cx="316" cy="147"/>
            </a:xfrm>
          </p:grpSpPr>
          <p:sp>
            <p:nvSpPr>
              <p:cNvPr id="146531" name="Oval 33"/>
              <p:cNvSpPr>
                <a:spLocks noChangeArrowheads="1"/>
              </p:cNvSpPr>
              <p:nvPr/>
            </p:nvSpPr>
            <p:spPr bwMode="auto">
              <a:xfrm>
                <a:off x="1437" y="3229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32" name="Line 34"/>
              <p:cNvSpPr>
                <a:spLocks noChangeShapeType="1"/>
              </p:cNvSpPr>
              <p:nvPr/>
            </p:nvSpPr>
            <p:spPr bwMode="auto">
              <a:xfrm>
                <a:off x="1437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33" name="Line 35"/>
              <p:cNvSpPr>
                <a:spLocks noChangeShapeType="1"/>
              </p:cNvSpPr>
              <p:nvPr/>
            </p:nvSpPr>
            <p:spPr bwMode="auto">
              <a:xfrm>
                <a:off x="1750" y="3222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34" name="Rectangle 36"/>
              <p:cNvSpPr>
                <a:spLocks noChangeArrowheads="1"/>
              </p:cNvSpPr>
              <p:nvPr/>
            </p:nvSpPr>
            <p:spPr bwMode="auto">
              <a:xfrm>
                <a:off x="1437" y="3222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6535" name="Oval 37"/>
              <p:cNvSpPr>
                <a:spLocks noChangeArrowheads="1"/>
              </p:cNvSpPr>
              <p:nvPr/>
            </p:nvSpPr>
            <p:spPr bwMode="auto">
              <a:xfrm>
                <a:off x="1434" y="3163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36" name="Rectangle 38"/>
              <p:cNvSpPr>
                <a:spLocks noChangeArrowheads="1"/>
              </p:cNvSpPr>
              <p:nvPr/>
            </p:nvSpPr>
            <p:spPr bwMode="auto">
              <a:xfrm>
                <a:off x="1521" y="3176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6530" name="Text Box 39"/>
            <p:cNvSpPr txBox="1">
              <a:spLocks noChangeArrowheads="1"/>
            </p:cNvSpPr>
            <p:nvPr/>
          </p:nvSpPr>
          <p:spPr bwMode="auto">
            <a:xfrm>
              <a:off x="1448" y="3104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3a</a:t>
              </a:r>
              <a:endParaRPr lang="en-US"/>
            </a:p>
          </p:txBody>
        </p:sp>
      </p:grpSp>
      <p:grpSp>
        <p:nvGrpSpPr>
          <p:cNvPr id="146450" name="Group 40"/>
          <p:cNvGrpSpPr>
            <a:grpSpLocks/>
          </p:cNvGrpSpPr>
          <p:nvPr/>
        </p:nvGrpSpPr>
        <p:grpSpPr bwMode="auto">
          <a:xfrm>
            <a:off x="2495550" y="5227638"/>
            <a:ext cx="2660650" cy="1122362"/>
            <a:chOff x="1572" y="3293"/>
            <a:chExt cx="1676" cy="707"/>
          </a:xfrm>
        </p:grpSpPr>
        <p:sp>
          <p:nvSpPr>
            <p:cNvPr id="146486" name="Freeform 41"/>
            <p:cNvSpPr>
              <a:spLocks/>
            </p:cNvSpPr>
            <p:nvPr/>
          </p:nvSpPr>
          <p:spPr bwMode="auto">
            <a:xfrm>
              <a:off x="1572" y="3293"/>
              <a:ext cx="1676" cy="707"/>
            </a:xfrm>
            <a:custGeom>
              <a:avLst/>
              <a:gdLst>
                <a:gd name="T0" fmla="*/ 259 w 1583"/>
                <a:gd name="T1" fmla="*/ 310 h 682"/>
                <a:gd name="T2" fmla="*/ 681 w 1583"/>
                <a:gd name="T3" fmla="*/ 102 h 682"/>
                <a:gd name="T4" fmla="*/ 1313 w 1583"/>
                <a:gd name="T5" fmla="*/ 29 h 682"/>
                <a:gd name="T6" fmla="*/ 1933 w 1583"/>
                <a:gd name="T7" fmla="*/ 268 h 682"/>
                <a:gd name="T8" fmla="*/ 2613 w 1583"/>
                <a:gd name="T9" fmla="*/ 591 h 682"/>
                <a:gd name="T10" fmla="*/ 2126 w 1583"/>
                <a:gd name="T11" fmla="*/ 888 h 682"/>
                <a:gd name="T12" fmla="*/ 1153 w 1583"/>
                <a:gd name="T13" fmla="*/ 908 h 682"/>
                <a:gd name="T14" fmla="*/ 149 w 1583"/>
                <a:gd name="T15" fmla="*/ 823 h 682"/>
                <a:gd name="T16" fmla="*/ 259 w 1583"/>
                <a:gd name="T17" fmla="*/ 310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3"/>
                <a:gd name="T28" fmla="*/ 0 h 682"/>
                <a:gd name="T29" fmla="*/ 1583 w 1583"/>
                <a:gd name="T30" fmla="*/ 682 h 6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7" name="Text Box 42"/>
            <p:cNvSpPr txBox="1">
              <a:spLocks noChangeArrowheads="1"/>
            </p:cNvSpPr>
            <p:nvPr/>
          </p:nvSpPr>
          <p:spPr bwMode="auto">
            <a:xfrm>
              <a:off x="1719" y="3724"/>
              <a:ext cx="4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AS1</a:t>
              </a:r>
              <a:endParaRPr lang="en-US" sz="1800"/>
            </a:p>
          </p:txBody>
        </p:sp>
        <p:sp>
          <p:nvSpPr>
            <p:cNvPr id="146488" name="Line 43"/>
            <p:cNvSpPr>
              <a:spLocks noChangeShapeType="1"/>
            </p:cNvSpPr>
            <p:nvPr/>
          </p:nvSpPr>
          <p:spPr bwMode="auto">
            <a:xfrm flipH="1">
              <a:off x="2134" y="3469"/>
              <a:ext cx="93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89" name="Line 44"/>
            <p:cNvSpPr>
              <a:spLocks noChangeShapeType="1"/>
            </p:cNvSpPr>
            <p:nvPr/>
          </p:nvSpPr>
          <p:spPr bwMode="auto">
            <a:xfrm>
              <a:off x="2388" y="3491"/>
              <a:ext cx="3" cy="2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90" name="Line 45"/>
            <p:cNvSpPr>
              <a:spLocks noChangeShapeType="1"/>
            </p:cNvSpPr>
            <p:nvPr/>
          </p:nvSpPr>
          <p:spPr bwMode="auto">
            <a:xfrm>
              <a:off x="2490" y="3461"/>
              <a:ext cx="313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91" name="Line 46"/>
            <p:cNvSpPr>
              <a:spLocks noChangeShapeType="1"/>
            </p:cNvSpPr>
            <p:nvPr/>
          </p:nvSpPr>
          <p:spPr bwMode="auto">
            <a:xfrm flipH="1">
              <a:off x="2566" y="3749"/>
              <a:ext cx="237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92" name="Line 47"/>
            <p:cNvSpPr>
              <a:spLocks noChangeShapeType="1"/>
            </p:cNvSpPr>
            <p:nvPr/>
          </p:nvSpPr>
          <p:spPr bwMode="auto">
            <a:xfrm flipH="1" flipV="1">
              <a:off x="2202" y="3638"/>
              <a:ext cx="568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493" name="Line 48"/>
            <p:cNvSpPr>
              <a:spLocks noChangeShapeType="1"/>
            </p:cNvSpPr>
            <p:nvPr/>
          </p:nvSpPr>
          <p:spPr bwMode="auto">
            <a:xfrm>
              <a:off x="2143" y="3689"/>
              <a:ext cx="127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6494" name="Group 49"/>
            <p:cNvGrpSpPr>
              <a:grpSpLocks/>
            </p:cNvGrpSpPr>
            <p:nvPr/>
          </p:nvGrpSpPr>
          <p:grpSpPr bwMode="auto">
            <a:xfrm>
              <a:off x="2202" y="3293"/>
              <a:ext cx="316" cy="250"/>
              <a:chOff x="2055" y="3447"/>
              <a:chExt cx="316" cy="250"/>
            </a:xfrm>
          </p:grpSpPr>
          <p:sp>
            <p:nvSpPr>
              <p:cNvPr id="146521" name="Oval 50"/>
              <p:cNvSpPr>
                <a:spLocks noChangeArrowheads="1"/>
              </p:cNvSpPr>
              <p:nvPr/>
            </p:nvSpPr>
            <p:spPr bwMode="auto">
              <a:xfrm>
                <a:off x="2058" y="357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22" name="Line 51"/>
              <p:cNvSpPr>
                <a:spLocks noChangeShapeType="1"/>
              </p:cNvSpPr>
              <p:nvPr/>
            </p:nvSpPr>
            <p:spPr bwMode="auto">
              <a:xfrm>
                <a:off x="2058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23" name="Line 52"/>
              <p:cNvSpPr>
                <a:spLocks noChangeShapeType="1"/>
              </p:cNvSpPr>
              <p:nvPr/>
            </p:nvSpPr>
            <p:spPr bwMode="auto">
              <a:xfrm>
                <a:off x="2371" y="356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24" name="Rectangle 53"/>
              <p:cNvSpPr>
                <a:spLocks noChangeArrowheads="1"/>
              </p:cNvSpPr>
              <p:nvPr/>
            </p:nvSpPr>
            <p:spPr bwMode="auto">
              <a:xfrm>
                <a:off x="2058" y="356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6525" name="Oval 54"/>
              <p:cNvSpPr>
                <a:spLocks noChangeArrowheads="1"/>
              </p:cNvSpPr>
              <p:nvPr/>
            </p:nvSpPr>
            <p:spPr bwMode="auto">
              <a:xfrm>
                <a:off x="2055" y="3505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6526" name="Group 55"/>
              <p:cNvGrpSpPr>
                <a:grpSpLocks/>
              </p:cNvGrpSpPr>
              <p:nvPr/>
            </p:nvGrpSpPr>
            <p:grpSpPr bwMode="auto">
              <a:xfrm>
                <a:off x="2072" y="3447"/>
                <a:ext cx="285" cy="250"/>
                <a:chOff x="2912" y="2425"/>
                <a:chExt cx="292" cy="250"/>
              </a:xfrm>
            </p:grpSpPr>
            <p:sp>
              <p:nvSpPr>
                <p:cNvPr id="146527" name="Rectangle 5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528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912" y="2425"/>
                  <a:ext cx="29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1c</a:t>
                  </a:r>
                </a:p>
              </p:txBody>
            </p:sp>
          </p:grpSp>
        </p:grpSp>
        <p:grpSp>
          <p:nvGrpSpPr>
            <p:cNvPr id="146495" name="Group 58"/>
            <p:cNvGrpSpPr>
              <a:grpSpLocks/>
            </p:cNvGrpSpPr>
            <p:nvPr/>
          </p:nvGrpSpPr>
          <p:grpSpPr bwMode="auto">
            <a:xfrm>
              <a:off x="1896" y="3507"/>
              <a:ext cx="316" cy="250"/>
              <a:chOff x="1749" y="3661"/>
              <a:chExt cx="316" cy="250"/>
            </a:xfrm>
          </p:grpSpPr>
          <p:sp>
            <p:nvSpPr>
              <p:cNvPr id="146514" name="Oval 59"/>
              <p:cNvSpPr>
                <a:spLocks noChangeArrowheads="1"/>
              </p:cNvSpPr>
              <p:nvPr/>
            </p:nvSpPr>
            <p:spPr bwMode="auto">
              <a:xfrm>
                <a:off x="1752" y="3781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15" name="Line 60"/>
              <p:cNvSpPr>
                <a:spLocks noChangeShapeType="1"/>
              </p:cNvSpPr>
              <p:nvPr/>
            </p:nvSpPr>
            <p:spPr bwMode="auto">
              <a:xfrm>
                <a:off x="1752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16" name="Line 61"/>
              <p:cNvSpPr>
                <a:spLocks noChangeShapeType="1"/>
              </p:cNvSpPr>
              <p:nvPr/>
            </p:nvSpPr>
            <p:spPr bwMode="auto">
              <a:xfrm>
                <a:off x="2065" y="377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17" name="Rectangle 62"/>
              <p:cNvSpPr>
                <a:spLocks noChangeArrowheads="1"/>
              </p:cNvSpPr>
              <p:nvPr/>
            </p:nvSpPr>
            <p:spPr bwMode="auto">
              <a:xfrm>
                <a:off x="1752" y="3774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6518" name="Oval 63"/>
              <p:cNvSpPr>
                <a:spLocks noChangeArrowheads="1"/>
              </p:cNvSpPr>
              <p:nvPr/>
            </p:nvSpPr>
            <p:spPr bwMode="auto">
              <a:xfrm>
                <a:off x="1749" y="371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19" name="Rectangle 64"/>
              <p:cNvSpPr>
                <a:spLocks noChangeArrowheads="1"/>
              </p:cNvSpPr>
              <p:nvPr/>
            </p:nvSpPr>
            <p:spPr bwMode="auto">
              <a:xfrm>
                <a:off x="1834" y="3746"/>
                <a:ext cx="142" cy="96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20" name="Text Box 65"/>
              <p:cNvSpPr txBox="1">
                <a:spLocks noChangeArrowheads="1"/>
              </p:cNvSpPr>
              <p:nvPr/>
            </p:nvSpPr>
            <p:spPr bwMode="auto">
              <a:xfrm>
                <a:off x="1765" y="3661"/>
                <a:ext cx="29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1a</a:t>
                </a:r>
                <a:endParaRPr lang="en-US"/>
              </a:p>
            </p:txBody>
          </p:sp>
        </p:grpSp>
        <p:grpSp>
          <p:nvGrpSpPr>
            <p:cNvPr id="146496" name="Group 66"/>
            <p:cNvGrpSpPr>
              <a:grpSpLocks/>
            </p:cNvGrpSpPr>
            <p:nvPr/>
          </p:nvGrpSpPr>
          <p:grpSpPr bwMode="auto">
            <a:xfrm>
              <a:off x="2238" y="3689"/>
              <a:ext cx="316" cy="250"/>
              <a:chOff x="2091" y="3843"/>
              <a:chExt cx="316" cy="250"/>
            </a:xfrm>
          </p:grpSpPr>
          <p:sp>
            <p:nvSpPr>
              <p:cNvPr id="146506" name="Oval 67"/>
              <p:cNvSpPr>
                <a:spLocks noChangeArrowheads="1"/>
              </p:cNvSpPr>
              <p:nvPr/>
            </p:nvSpPr>
            <p:spPr bwMode="auto">
              <a:xfrm>
                <a:off x="2094" y="3967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07" name="Line 68"/>
              <p:cNvSpPr>
                <a:spLocks noChangeShapeType="1"/>
              </p:cNvSpPr>
              <p:nvPr/>
            </p:nvSpPr>
            <p:spPr bwMode="auto">
              <a:xfrm>
                <a:off x="2094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08" name="Line 69"/>
              <p:cNvSpPr>
                <a:spLocks noChangeShapeType="1"/>
              </p:cNvSpPr>
              <p:nvPr/>
            </p:nvSpPr>
            <p:spPr bwMode="auto">
              <a:xfrm>
                <a:off x="2407" y="3960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09" name="Rectangle 70"/>
              <p:cNvSpPr>
                <a:spLocks noChangeArrowheads="1"/>
              </p:cNvSpPr>
              <p:nvPr/>
            </p:nvSpPr>
            <p:spPr bwMode="auto">
              <a:xfrm>
                <a:off x="2094" y="3960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6510" name="Oval 71"/>
              <p:cNvSpPr>
                <a:spLocks noChangeArrowheads="1"/>
              </p:cNvSpPr>
              <p:nvPr/>
            </p:nvSpPr>
            <p:spPr bwMode="auto">
              <a:xfrm>
                <a:off x="2091" y="3901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6511" name="Group 72"/>
              <p:cNvGrpSpPr>
                <a:grpSpLocks/>
              </p:cNvGrpSpPr>
              <p:nvPr/>
            </p:nvGrpSpPr>
            <p:grpSpPr bwMode="auto">
              <a:xfrm>
                <a:off x="2106" y="3843"/>
                <a:ext cx="294" cy="250"/>
                <a:chOff x="2910" y="2425"/>
                <a:chExt cx="296" cy="250"/>
              </a:xfrm>
            </p:grpSpPr>
            <p:sp>
              <p:nvSpPr>
                <p:cNvPr id="146512" name="Rectangle 73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513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910" y="2425"/>
                  <a:ext cx="2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1d</a:t>
                  </a:r>
                </a:p>
              </p:txBody>
            </p:sp>
          </p:grpSp>
        </p:grpSp>
        <p:grpSp>
          <p:nvGrpSpPr>
            <p:cNvPr id="146497" name="Group 75"/>
            <p:cNvGrpSpPr>
              <a:grpSpLocks/>
            </p:cNvGrpSpPr>
            <p:nvPr/>
          </p:nvGrpSpPr>
          <p:grpSpPr bwMode="auto">
            <a:xfrm>
              <a:off x="2778" y="3573"/>
              <a:ext cx="316" cy="250"/>
              <a:chOff x="2016" y="1976"/>
              <a:chExt cx="316" cy="250"/>
            </a:xfrm>
          </p:grpSpPr>
          <p:sp>
            <p:nvSpPr>
              <p:cNvPr id="146498" name="Oval 76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99" name="Line 77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00" name="Line 78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501" name="Rectangle 79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6502" name="Oval 80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6503" name="Group 81"/>
              <p:cNvGrpSpPr>
                <a:grpSpLocks/>
              </p:cNvGrpSpPr>
              <p:nvPr/>
            </p:nvGrpSpPr>
            <p:grpSpPr bwMode="auto">
              <a:xfrm>
                <a:off x="2029" y="1976"/>
                <a:ext cx="294" cy="250"/>
                <a:chOff x="2909" y="2425"/>
                <a:chExt cx="299" cy="250"/>
              </a:xfrm>
            </p:grpSpPr>
            <p:sp>
              <p:nvSpPr>
                <p:cNvPr id="146504" name="Rectangle 8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2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50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909" y="2425"/>
                  <a:ext cx="299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1b</a:t>
                  </a:r>
                  <a:endParaRPr lang="en-US"/>
                </a:p>
              </p:txBody>
            </p:sp>
          </p:grpSp>
        </p:grpSp>
      </p:grpSp>
      <p:grpSp>
        <p:nvGrpSpPr>
          <p:cNvPr id="146451" name="Group 84"/>
          <p:cNvGrpSpPr>
            <a:grpSpLocks/>
          </p:cNvGrpSpPr>
          <p:nvPr/>
        </p:nvGrpSpPr>
        <p:grpSpPr bwMode="auto">
          <a:xfrm>
            <a:off x="5414963" y="5324475"/>
            <a:ext cx="501650" cy="396875"/>
            <a:chOff x="3537" y="3473"/>
            <a:chExt cx="316" cy="250"/>
          </a:xfrm>
        </p:grpSpPr>
        <p:sp>
          <p:nvSpPr>
            <p:cNvPr id="146479" name="Oval 85"/>
            <p:cNvSpPr>
              <a:spLocks noChangeArrowheads="1"/>
            </p:cNvSpPr>
            <p:nvPr/>
          </p:nvSpPr>
          <p:spPr bwMode="auto">
            <a:xfrm>
              <a:off x="3540" y="359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0" name="Line 86"/>
            <p:cNvSpPr>
              <a:spLocks noChangeShapeType="1"/>
            </p:cNvSpPr>
            <p:nvPr/>
          </p:nvSpPr>
          <p:spPr bwMode="auto">
            <a:xfrm>
              <a:off x="3540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1" name="Line 87"/>
            <p:cNvSpPr>
              <a:spLocks noChangeShapeType="1"/>
            </p:cNvSpPr>
            <p:nvPr/>
          </p:nvSpPr>
          <p:spPr bwMode="auto">
            <a:xfrm>
              <a:off x="3853" y="359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2" name="Rectangle 88"/>
            <p:cNvSpPr>
              <a:spLocks noChangeArrowheads="1"/>
            </p:cNvSpPr>
            <p:nvPr/>
          </p:nvSpPr>
          <p:spPr bwMode="auto">
            <a:xfrm>
              <a:off x="3540" y="359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6483" name="Oval 89"/>
            <p:cNvSpPr>
              <a:spLocks noChangeArrowheads="1"/>
            </p:cNvSpPr>
            <p:nvPr/>
          </p:nvSpPr>
          <p:spPr bwMode="auto">
            <a:xfrm>
              <a:off x="3537" y="353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4" name="Rectangle 90"/>
            <p:cNvSpPr>
              <a:spLocks noChangeArrowheads="1"/>
            </p:cNvSpPr>
            <p:nvPr/>
          </p:nvSpPr>
          <p:spPr bwMode="auto">
            <a:xfrm>
              <a:off x="3624" y="3545"/>
              <a:ext cx="141" cy="12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85" name="Text Box 91"/>
            <p:cNvSpPr txBox="1">
              <a:spLocks noChangeArrowheads="1"/>
            </p:cNvSpPr>
            <p:nvPr/>
          </p:nvSpPr>
          <p:spPr bwMode="auto">
            <a:xfrm>
              <a:off x="3551" y="3473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2a</a:t>
              </a:r>
              <a:endParaRPr lang="en-US"/>
            </a:p>
          </p:txBody>
        </p:sp>
      </p:grpSp>
      <p:sp>
        <p:nvSpPr>
          <p:cNvPr id="146452" name="Line 92"/>
          <p:cNvSpPr>
            <a:spLocks noChangeShapeType="1"/>
          </p:cNvSpPr>
          <p:nvPr/>
        </p:nvSpPr>
        <p:spPr bwMode="auto">
          <a:xfrm>
            <a:off x="6635750" y="524192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6453" name="Line 93"/>
          <p:cNvSpPr>
            <a:spLocks noChangeShapeType="1"/>
          </p:cNvSpPr>
          <p:nvPr/>
        </p:nvSpPr>
        <p:spPr bwMode="auto">
          <a:xfrm>
            <a:off x="6889750" y="5707063"/>
            <a:ext cx="735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6454" name="Line 94"/>
          <p:cNvSpPr>
            <a:spLocks noChangeShapeType="1"/>
          </p:cNvSpPr>
          <p:nvPr/>
        </p:nvSpPr>
        <p:spPr bwMode="auto">
          <a:xfrm>
            <a:off x="5921375" y="5553075"/>
            <a:ext cx="48895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55" name="Line 95"/>
          <p:cNvSpPr>
            <a:spLocks noChangeShapeType="1"/>
          </p:cNvSpPr>
          <p:nvPr/>
        </p:nvSpPr>
        <p:spPr bwMode="auto">
          <a:xfrm>
            <a:off x="6530975" y="5351463"/>
            <a:ext cx="68263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6456" name="Group 96"/>
          <p:cNvGrpSpPr>
            <a:grpSpLocks/>
          </p:cNvGrpSpPr>
          <p:nvPr/>
        </p:nvGrpSpPr>
        <p:grpSpPr bwMode="auto">
          <a:xfrm>
            <a:off x="6142038" y="5046663"/>
            <a:ext cx="501650" cy="396875"/>
            <a:chOff x="4320" y="1936"/>
            <a:chExt cx="316" cy="250"/>
          </a:xfrm>
        </p:grpSpPr>
        <p:sp>
          <p:nvSpPr>
            <p:cNvPr id="146472" name="Oval 97"/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3" name="Line 98"/>
            <p:cNvSpPr>
              <a:spLocks noChangeShapeType="1"/>
            </p:cNvSpPr>
            <p:nvPr/>
          </p:nvSpPr>
          <p:spPr bwMode="auto">
            <a:xfrm>
              <a:off x="4323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4" name="Line 99"/>
            <p:cNvSpPr>
              <a:spLocks noChangeShapeType="1"/>
            </p:cNvSpPr>
            <p:nvPr/>
          </p:nvSpPr>
          <p:spPr bwMode="auto">
            <a:xfrm>
              <a:off x="4636" y="204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5" name="Rectangle 100"/>
            <p:cNvSpPr>
              <a:spLocks noChangeArrowheads="1"/>
            </p:cNvSpPr>
            <p:nvPr/>
          </p:nvSpPr>
          <p:spPr bwMode="auto">
            <a:xfrm>
              <a:off x="4323" y="204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6476" name="Oval 101"/>
            <p:cNvSpPr>
              <a:spLocks noChangeArrowheads="1"/>
            </p:cNvSpPr>
            <p:nvPr/>
          </p:nvSpPr>
          <p:spPr bwMode="auto">
            <a:xfrm>
              <a:off x="4320" y="198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7" name="Rectangle 102"/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8" name="Text Box 103"/>
            <p:cNvSpPr txBox="1">
              <a:spLocks noChangeArrowheads="1"/>
            </p:cNvSpPr>
            <p:nvPr/>
          </p:nvSpPr>
          <p:spPr bwMode="auto">
            <a:xfrm>
              <a:off x="4338" y="1936"/>
              <a:ext cx="2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2c</a:t>
              </a:r>
              <a:endParaRPr lang="en-US"/>
            </a:p>
          </p:txBody>
        </p:sp>
      </p:grpSp>
      <p:grpSp>
        <p:nvGrpSpPr>
          <p:cNvPr id="146457" name="Group 104"/>
          <p:cNvGrpSpPr>
            <a:grpSpLocks/>
          </p:cNvGrpSpPr>
          <p:nvPr/>
        </p:nvGrpSpPr>
        <p:grpSpPr bwMode="auto">
          <a:xfrm>
            <a:off x="6405563" y="5502275"/>
            <a:ext cx="501650" cy="396875"/>
            <a:chOff x="4596" y="2158"/>
            <a:chExt cx="316" cy="250"/>
          </a:xfrm>
        </p:grpSpPr>
        <p:sp>
          <p:nvSpPr>
            <p:cNvPr id="146465" name="Oval 105"/>
            <p:cNvSpPr>
              <a:spLocks noChangeArrowheads="1"/>
            </p:cNvSpPr>
            <p:nvPr/>
          </p:nvSpPr>
          <p:spPr bwMode="auto">
            <a:xfrm>
              <a:off x="4599" y="227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6" name="Line 106"/>
            <p:cNvSpPr>
              <a:spLocks noChangeShapeType="1"/>
            </p:cNvSpPr>
            <p:nvPr/>
          </p:nvSpPr>
          <p:spPr bwMode="auto">
            <a:xfrm>
              <a:off x="4599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7" name="Line 107"/>
            <p:cNvSpPr>
              <a:spLocks noChangeShapeType="1"/>
            </p:cNvSpPr>
            <p:nvPr/>
          </p:nvSpPr>
          <p:spPr bwMode="auto">
            <a:xfrm>
              <a:off x="4912" y="226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8" name="Rectangle 108"/>
            <p:cNvSpPr>
              <a:spLocks noChangeArrowheads="1"/>
            </p:cNvSpPr>
            <p:nvPr/>
          </p:nvSpPr>
          <p:spPr bwMode="auto">
            <a:xfrm>
              <a:off x="4599" y="226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6469" name="Oval 109"/>
            <p:cNvSpPr>
              <a:spLocks noChangeArrowheads="1"/>
            </p:cNvSpPr>
            <p:nvPr/>
          </p:nvSpPr>
          <p:spPr bwMode="auto">
            <a:xfrm>
              <a:off x="4596" y="221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0" name="Rectangle 110"/>
            <p:cNvSpPr>
              <a:spLocks noChangeArrowheads="1"/>
            </p:cNvSpPr>
            <p:nvPr/>
          </p:nvSpPr>
          <p:spPr bwMode="auto">
            <a:xfrm>
              <a:off x="4683" y="2223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71" name="Text Box 111"/>
            <p:cNvSpPr txBox="1">
              <a:spLocks noChangeArrowheads="1"/>
            </p:cNvSpPr>
            <p:nvPr/>
          </p:nvSpPr>
          <p:spPr bwMode="auto">
            <a:xfrm>
              <a:off x="4610" y="2158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2b</a:t>
              </a:r>
              <a:endParaRPr lang="en-US"/>
            </a:p>
          </p:txBody>
        </p:sp>
      </p:grpSp>
      <p:sp>
        <p:nvSpPr>
          <p:cNvPr id="146458" name="Text Box 112"/>
          <p:cNvSpPr txBox="1">
            <a:spLocks noChangeArrowheads="1"/>
          </p:cNvSpPr>
          <p:nvPr/>
        </p:nvSpPr>
        <p:spPr bwMode="auto">
          <a:xfrm>
            <a:off x="7656513" y="5159375"/>
            <a:ext cx="8937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146459" name="Freeform 113"/>
          <p:cNvSpPr>
            <a:spLocks/>
          </p:cNvSpPr>
          <p:nvPr/>
        </p:nvSpPr>
        <p:spPr bwMode="auto">
          <a:xfrm flipH="1">
            <a:off x="292100" y="4772025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8"/>
              <a:gd name="T25" fmla="*/ 0 h 1108"/>
              <a:gd name="T26" fmla="*/ 738 w 738"/>
              <a:gd name="T27" fmla="*/ 1108 h 11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60" name="Text Box 114"/>
          <p:cNvSpPr txBox="1">
            <a:spLocks noChangeArrowheads="1"/>
          </p:cNvSpPr>
          <p:nvPr/>
        </p:nvSpPr>
        <p:spPr bwMode="auto">
          <a:xfrm>
            <a:off x="349250" y="5556250"/>
            <a:ext cx="8937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other</a:t>
            </a:r>
          </a:p>
          <a:p>
            <a:r>
              <a:rPr lang="en-US" sz="1400"/>
              <a:t>networks</a:t>
            </a:r>
          </a:p>
        </p:txBody>
      </p:sp>
      <p:sp>
        <p:nvSpPr>
          <p:cNvPr id="146461" name="Line 115"/>
          <p:cNvSpPr>
            <a:spLocks noChangeShapeType="1"/>
          </p:cNvSpPr>
          <p:nvPr/>
        </p:nvSpPr>
        <p:spPr bwMode="auto">
          <a:xfrm flipH="1">
            <a:off x="1149350" y="5118100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6462" name="Freeform 116"/>
          <p:cNvSpPr>
            <a:spLocks/>
          </p:cNvSpPr>
          <p:nvPr/>
        </p:nvSpPr>
        <p:spPr bwMode="auto">
          <a:xfrm>
            <a:off x="4913313" y="5607050"/>
            <a:ext cx="523875" cy="261938"/>
          </a:xfrm>
          <a:custGeom>
            <a:avLst/>
            <a:gdLst>
              <a:gd name="T0" fmla="*/ 0 w 654"/>
              <a:gd name="T1" fmla="*/ 2147483647 h 420"/>
              <a:gd name="T2" fmla="*/ 2147483647 w 654"/>
              <a:gd name="T3" fmla="*/ 0 h 420"/>
              <a:gd name="T4" fmla="*/ 0 60000 65536"/>
              <a:gd name="T5" fmla="*/ 0 60000 65536"/>
              <a:gd name="T6" fmla="*/ 0 w 654"/>
              <a:gd name="T7" fmla="*/ 0 h 420"/>
              <a:gd name="T8" fmla="*/ 654 w 654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63" name="Freeform 117"/>
          <p:cNvSpPr>
            <a:spLocks/>
          </p:cNvSpPr>
          <p:nvPr/>
        </p:nvSpPr>
        <p:spPr bwMode="auto">
          <a:xfrm>
            <a:off x="2800350" y="5014913"/>
            <a:ext cx="704850" cy="409575"/>
          </a:xfrm>
          <a:custGeom>
            <a:avLst/>
            <a:gdLst>
              <a:gd name="T0" fmla="*/ 0 w 444"/>
              <a:gd name="T1" fmla="*/ 0 h 258"/>
              <a:gd name="T2" fmla="*/ 2147483647 w 444"/>
              <a:gd name="T3" fmla="*/ 2147483647 h 258"/>
              <a:gd name="T4" fmla="*/ 0 60000 65536"/>
              <a:gd name="T5" fmla="*/ 0 60000 65536"/>
              <a:gd name="T6" fmla="*/ 0 w 444"/>
              <a:gd name="T7" fmla="*/ 0 h 258"/>
              <a:gd name="T8" fmla="*/ 444 w 444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6464" name="Picture 118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80010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1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088211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5" name="Picture 4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0144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ill Sans MT" charset="0"/>
              </a:rPr>
              <a:t>Internet inter-AS routing: BGP</a:t>
            </a:r>
            <a:endParaRPr lang="en-US" sz="3200">
              <a:latin typeface="Gill Sans MT" charset="0"/>
            </a:endParaRPr>
          </a:p>
        </p:txBody>
      </p:sp>
      <p:sp>
        <p:nvSpPr>
          <p:cNvPr id="161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399" y="1422400"/>
            <a:ext cx="8167255" cy="4927600"/>
          </a:xfrm>
        </p:spPr>
        <p:txBody>
          <a:bodyPr/>
          <a:lstStyle/>
          <a:p>
            <a:pPr marL="381000" indent="-381000"/>
            <a:r>
              <a:rPr lang="en-US" dirty="0">
                <a:solidFill>
                  <a:srgbClr val="CC0000"/>
                </a:solidFill>
                <a:latin typeface="Gill Sans MT" charset="0"/>
              </a:rPr>
              <a:t>BGP (Border Gateway Protocol):</a:t>
            </a:r>
            <a:r>
              <a:rPr lang="en-US" dirty="0">
                <a:latin typeface="Gill Sans MT" charset="0"/>
              </a:rPr>
              <a:t> </a:t>
            </a:r>
            <a:r>
              <a:rPr lang="en-US" i="1" dirty="0">
                <a:latin typeface="Gill Sans MT" charset="0"/>
              </a:rPr>
              <a:t>the</a:t>
            </a:r>
            <a:r>
              <a:rPr lang="en-US" dirty="0">
                <a:latin typeface="Gill Sans MT" charset="0"/>
              </a:rPr>
              <a:t> de facto inter-domain routing protocol [</a:t>
            </a:r>
            <a:r>
              <a:rPr lang="ko-KR" altLang="en-US" dirty="0">
                <a:latin typeface="Gill Sans MT" charset="0"/>
              </a:rPr>
              <a:t>표준 프로토콜</a:t>
            </a:r>
            <a:r>
              <a:rPr lang="en-US" altLang="ko-KR" dirty="0">
                <a:latin typeface="Gill Sans MT" charset="0"/>
              </a:rPr>
              <a:t>]</a:t>
            </a:r>
            <a:endParaRPr lang="en-US" dirty="0">
              <a:latin typeface="Gill Sans MT" charset="0"/>
            </a:endParaRPr>
          </a:p>
          <a:p>
            <a:pPr marL="800100" lvl="1" indent="-342900"/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glue that holds the Internet together</a:t>
            </a:r>
            <a:r>
              <a:rPr lang="ja-JP" altLang="en-US" dirty="0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pPr marL="381000" indent="-381000"/>
            <a:r>
              <a:rPr lang="en-US" dirty="0">
                <a:latin typeface="Gill Sans MT" charset="0"/>
              </a:rPr>
              <a:t>BGP provides each AS a means to:</a:t>
            </a:r>
          </a:p>
          <a:p>
            <a:pPr marL="800100" lvl="1" indent="-342900"/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eBGP:</a:t>
            </a:r>
            <a:r>
              <a:rPr lang="en-US" dirty="0">
                <a:latin typeface="Gill Sans MT" charset="0"/>
              </a:rPr>
              <a:t> obtain subnet reachability information from neighboring </a:t>
            </a:r>
            <a:r>
              <a:rPr lang="en-US" dirty="0" err="1">
                <a:latin typeface="Gill Sans MT" charset="0"/>
              </a:rPr>
              <a:t>AS’es</a:t>
            </a:r>
            <a:r>
              <a:rPr lang="en-US" dirty="0">
                <a:latin typeface="Gill Sans MT" charset="0"/>
              </a:rPr>
              <a:t> (</a:t>
            </a:r>
            <a:r>
              <a:rPr lang="ko-KR" altLang="en-US" dirty="0">
                <a:latin typeface="Gill Sans MT" charset="0"/>
              </a:rPr>
              <a:t>게이트웨이 끼리</a:t>
            </a:r>
            <a:r>
              <a:rPr lang="en-US" altLang="ko-KR" dirty="0">
                <a:latin typeface="Gill Sans MT" charset="0"/>
              </a:rPr>
              <a:t>)</a:t>
            </a:r>
            <a:endParaRPr lang="en-US" dirty="0">
              <a:latin typeface="Gill Sans MT" charset="0"/>
            </a:endParaRPr>
          </a:p>
          <a:p>
            <a:pPr marL="800100" lvl="1" indent="-342900"/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iBGP:</a:t>
            </a:r>
            <a:r>
              <a:rPr lang="en-US" dirty="0">
                <a:latin typeface="Gill Sans MT" charset="0"/>
              </a:rPr>
              <a:t> propagate reachability information to all AS-internal routers. (</a:t>
            </a:r>
            <a:r>
              <a:rPr lang="ko-KR" altLang="en-US" dirty="0">
                <a:latin typeface="Gill Sans MT" charset="0"/>
              </a:rPr>
              <a:t>게이트웨이가 내부 라우터에게 전달</a:t>
            </a:r>
            <a:r>
              <a:rPr lang="en-US" altLang="ko-KR" dirty="0">
                <a:latin typeface="Gill Sans MT" charset="0"/>
              </a:rPr>
              <a:t>)</a:t>
            </a:r>
            <a:endParaRPr lang="en-US" dirty="0">
              <a:latin typeface="Gill Sans MT" charset="0"/>
            </a:endParaRPr>
          </a:p>
          <a:p>
            <a:pPr marL="400050"/>
            <a:r>
              <a:rPr lang="en-US" dirty="0">
                <a:latin typeface="Gill Sans MT" charset="0"/>
              </a:rPr>
              <a:t>determine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good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routes(</a:t>
            </a:r>
            <a:r>
              <a:rPr lang="ko-KR" altLang="en-US" dirty="0">
                <a:latin typeface="Gill Sans MT" charset="0"/>
              </a:rPr>
              <a:t>경로</a:t>
            </a:r>
            <a:r>
              <a:rPr lang="en-US" altLang="ko-KR" dirty="0">
                <a:latin typeface="Gill Sans MT" charset="0"/>
              </a:rPr>
              <a:t>)</a:t>
            </a:r>
            <a:r>
              <a:rPr lang="en-US" altLang="ja-JP" dirty="0">
                <a:latin typeface="Gill Sans MT" charset="0"/>
              </a:rPr>
              <a:t> to other networks based on </a:t>
            </a:r>
            <a:r>
              <a:rPr lang="en-US" altLang="ja-JP" dirty="0">
                <a:solidFill>
                  <a:srgbClr val="0070C0"/>
                </a:solidFill>
                <a:latin typeface="Gill Sans MT" charset="0"/>
              </a:rPr>
              <a:t>reachability</a:t>
            </a:r>
            <a:r>
              <a:rPr lang="en-US" altLang="ja-JP" dirty="0">
                <a:latin typeface="Gill Sans MT" charset="0"/>
              </a:rPr>
              <a:t> information and </a:t>
            </a:r>
            <a:r>
              <a:rPr lang="en-US" altLang="ja-JP" i="1" dirty="0">
                <a:solidFill>
                  <a:srgbClr val="FF0000"/>
                </a:solidFill>
                <a:latin typeface="Gill Sans MT" charset="0"/>
              </a:rPr>
              <a:t>policy</a:t>
            </a:r>
            <a:endParaRPr lang="en-US" altLang="ja-JP" dirty="0">
              <a:solidFill>
                <a:srgbClr val="FF0000"/>
              </a:solidFill>
              <a:latin typeface="Gill Sans MT" charset="0"/>
            </a:endParaRPr>
          </a:p>
          <a:p>
            <a:pPr marL="381000" indent="-381000"/>
            <a:r>
              <a:rPr lang="en-US" dirty="0">
                <a:latin typeface="Gill Sans MT" charset="0"/>
              </a:rPr>
              <a:t>allows subnet to advertise its existence to rest of Internet: </a:t>
            </a:r>
            <a:r>
              <a:rPr lang="ja-JP" altLang="en-US" i="1" dirty="0">
                <a:solidFill>
                  <a:srgbClr val="000099"/>
                </a:solidFill>
                <a:latin typeface="Gill Sans MT" charset="0"/>
              </a:rPr>
              <a:t>“</a:t>
            </a:r>
            <a:r>
              <a:rPr lang="en-US" altLang="ja-JP" i="1" dirty="0">
                <a:solidFill>
                  <a:srgbClr val="000099"/>
                </a:solidFill>
                <a:latin typeface="Gill Sans MT" charset="0"/>
              </a:rPr>
              <a:t>I am here</a:t>
            </a:r>
            <a:r>
              <a:rPr lang="ja-JP" altLang="en-US" i="1" dirty="0">
                <a:solidFill>
                  <a:srgbClr val="000099"/>
                </a:solidFill>
                <a:latin typeface="Gill Sans MT" charset="0"/>
              </a:rPr>
              <a:t>”</a:t>
            </a:r>
            <a:endParaRPr lang="en-US" i="1" dirty="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66773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3" y="819150"/>
            <a:ext cx="4727928" cy="18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5" name="Freeform 2"/>
          <p:cNvSpPr>
            <a:spLocks/>
          </p:cNvSpPr>
          <p:nvPr/>
        </p:nvSpPr>
        <p:spPr bwMode="auto">
          <a:xfrm>
            <a:off x="2592388" y="5766426"/>
            <a:ext cx="4027487" cy="939800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3222625" y="5918826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111500" y="6104563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124200" y="6210926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4141788" y="6404601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4802188" y="5950576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4086225" y="6104563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5413375" y="6133138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556125" y="5918826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28" name="Group 7"/>
          <p:cNvGrpSpPr>
            <a:grpSpLocks/>
          </p:cNvGrpSpPr>
          <p:nvPr/>
        </p:nvGrpSpPr>
        <p:grpSpPr bwMode="auto">
          <a:xfrm>
            <a:off x="3681413" y="6344276"/>
            <a:ext cx="563562" cy="293687"/>
            <a:chOff x="1871277" y="1576300"/>
            <a:chExt cx="1128371" cy="437861"/>
          </a:xfrm>
        </p:grpSpPr>
        <p:sp>
          <p:nvSpPr>
            <p:cNvPr id="318" name="Oval 317"/>
            <p:cNvSpPr/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/>
            <p:cNvSpPr/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4" name="Freeform 323"/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/>
            <p:cNvSpPr/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6" name="Freeform 325"/>
            <p:cNvSpPr/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" name="Freeform 326"/>
            <p:cNvSpPr/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22" name="Straight Connector 321"/>
            <p:cNvCxnSpPr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29" name="Group 327"/>
          <p:cNvGrpSpPr>
            <a:grpSpLocks/>
          </p:cNvGrpSpPr>
          <p:nvPr/>
        </p:nvGrpSpPr>
        <p:grpSpPr bwMode="auto">
          <a:xfrm>
            <a:off x="4376738" y="5802938"/>
            <a:ext cx="565150" cy="292100"/>
            <a:chOff x="1871277" y="1576300"/>
            <a:chExt cx="1128371" cy="437861"/>
          </a:xfrm>
        </p:grpSpPr>
        <p:sp>
          <p:nvSpPr>
            <p:cNvPr id="329" name="Oval 328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2" name="Freeform 331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4" name="Freeform 333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5" name="Freeform 334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36" name="Straight Connector 335"/>
            <p:cNvCxnSpPr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0" name="Group 337"/>
          <p:cNvGrpSpPr>
            <a:grpSpLocks/>
          </p:cNvGrpSpPr>
          <p:nvPr/>
        </p:nvGrpSpPr>
        <p:grpSpPr bwMode="auto">
          <a:xfrm>
            <a:off x="5019675" y="6256963"/>
            <a:ext cx="563563" cy="293688"/>
            <a:chOff x="1871277" y="1576300"/>
            <a:chExt cx="1128371" cy="437861"/>
          </a:xfrm>
        </p:grpSpPr>
        <p:sp>
          <p:nvSpPr>
            <p:cNvPr id="339" name="Oval 338"/>
            <p:cNvSpPr/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/>
            <p:cNvSpPr/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2" name="Freeform 341"/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/>
            <p:cNvSpPr/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4" name="Freeform 343"/>
            <p:cNvSpPr/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5" name="Freeform 344"/>
            <p:cNvSpPr/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46" name="Straight Connector 345"/>
            <p:cNvCxnSpPr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1" name="Group 347"/>
          <p:cNvGrpSpPr>
            <a:grpSpLocks/>
          </p:cNvGrpSpPr>
          <p:nvPr/>
        </p:nvGrpSpPr>
        <p:grpSpPr bwMode="auto">
          <a:xfrm>
            <a:off x="5741988" y="5942638"/>
            <a:ext cx="565150" cy="293688"/>
            <a:chOff x="1871277" y="1576300"/>
            <a:chExt cx="1128371" cy="437861"/>
          </a:xfrm>
        </p:grpSpPr>
        <p:sp>
          <p:nvSpPr>
            <p:cNvPr id="349" name="Oval 348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2" name="Freeform 351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4" name="Freeform 353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5" name="Freeform 354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56" name="Straight Connector 355"/>
            <p:cNvCxnSpPr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2" name="Group 357"/>
          <p:cNvGrpSpPr>
            <a:grpSpLocks/>
          </p:cNvGrpSpPr>
          <p:nvPr/>
        </p:nvGrpSpPr>
        <p:grpSpPr bwMode="auto">
          <a:xfrm>
            <a:off x="2714625" y="5988676"/>
            <a:ext cx="565150" cy="293687"/>
            <a:chOff x="1871277" y="1576300"/>
            <a:chExt cx="1128371" cy="437861"/>
          </a:xfrm>
        </p:grpSpPr>
        <p:sp>
          <p:nvSpPr>
            <p:cNvPr id="359" name="Oval 358"/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/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2" name="Freeform 361"/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3" name="Freeform 362"/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4" name="Freeform 363"/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5" name="Freeform 364"/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66" name="Straight Connector 365"/>
            <p:cNvCxnSpPr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757805" y="2660292"/>
            <a:ext cx="5270058" cy="3804634"/>
            <a:chOff x="1757805" y="2331054"/>
            <a:chExt cx="5270058" cy="3804634"/>
          </a:xfrm>
        </p:grpSpPr>
        <p:sp>
          <p:nvSpPr>
            <p:cNvPr id="268" name="Freeform 267"/>
            <p:cNvSpPr/>
            <p:nvPr/>
          </p:nvSpPr>
          <p:spPr>
            <a:xfrm>
              <a:off x="1776413" y="4829175"/>
              <a:ext cx="1220787" cy="920750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102350" y="4916488"/>
              <a:ext cx="925513" cy="75723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287963" y="4937125"/>
              <a:ext cx="725487" cy="110013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00538" y="4956175"/>
              <a:ext cx="514350" cy="577850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21075" y="4919663"/>
              <a:ext cx="593725" cy="121602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/>
              <p:cNvSpPr/>
              <p:nvPr/>
            </p:nvSpPr>
            <p:spPr bwMode="auto">
              <a:xfrm rot="10800000">
                <a:off x="1789113" y="2580876"/>
                <a:ext cx="1027112" cy="108307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66" name="Group 104"/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4128649" y="3720080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4128649" y="3720080"/>
                  <a:ext cx="568332" cy="11189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4128649" y="3606801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696981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128649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/>
              <p:cNvSpPr/>
              <p:nvPr/>
            </p:nvSpPr>
            <p:spPr bwMode="auto">
              <a:xfrm>
                <a:off x="1801813" y="3602038"/>
                <a:ext cx="1027112" cy="1163637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/>
              <p:cNvCxnSpPr/>
              <p:nvPr/>
            </p:nvCxnSpPr>
            <p:spPr bwMode="auto">
              <a:xfrm>
                <a:off x="1781175" y="2805113"/>
                <a:ext cx="20638" cy="202088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 bwMode="auto">
              <a:xfrm flipH="1">
                <a:off x="2817813" y="2805113"/>
                <a:ext cx="4762" cy="19764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72" name="Group 9"/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/>
                <p:cNvSpPr/>
                <p:nvPr/>
              </p:nvSpPr>
              <p:spPr bwMode="auto">
                <a:xfrm flipV="1">
                  <a:off x="2186832" y="1690517"/>
                  <a:ext cx="1194859" cy="314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/>
                <p:cNvSpPr/>
                <p:nvPr/>
              </p:nvSpPr>
              <p:spPr bwMode="auto">
                <a:xfrm>
                  <a:off x="2183302" y="1734964"/>
                  <a:ext cx="1198389" cy="11270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/>
                <p:cNvSpPr/>
                <p:nvPr/>
              </p:nvSpPr>
              <p:spPr bwMode="auto">
                <a:xfrm flipV="1">
                  <a:off x="2183302" y="1574638"/>
                  <a:ext cx="1196624" cy="3143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2" name="Freeform 371"/>
                <p:cNvSpPr/>
                <p:nvPr/>
              </p:nvSpPr>
              <p:spPr bwMode="auto">
                <a:xfrm>
                  <a:off x="2490400" y="1671469"/>
                  <a:ext cx="582428" cy="15715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/>
                <p:cNvSpPr/>
                <p:nvPr/>
              </p:nvSpPr>
              <p:spPr bwMode="auto">
                <a:xfrm>
                  <a:off x="2430393" y="1630197"/>
                  <a:ext cx="702443" cy="10952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4" name="Freeform 373"/>
                <p:cNvSpPr/>
                <p:nvPr/>
              </p:nvSpPr>
              <p:spPr bwMode="auto">
                <a:xfrm>
                  <a:off x="2892805" y="1723852"/>
                  <a:ext cx="257680" cy="952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5" name="Freeform 374"/>
                <p:cNvSpPr/>
                <p:nvPr/>
              </p:nvSpPr>
              <p:spPr bwMode="auto">
                <a:xfrm>
                  <a:off x="2418037" y="1725440"/>
                  <a:ext cx="254150" cy="9524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76" name="Straight Connector 375"/>
                <p:cNvCxnSpPr>
                  <a:endCxn id="371" idx="2"/>
                </p:cNvCxnSpPr>
                <p:nvPr/>
              </p:nvCxnSpPr>
              <p:spPr bwMode="auto">
                <a:xfrm flipH="1" flipV="1">
                  <a:off x="2183302" y="1731787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 bwMode="auto">
                <a:xfrm flipH="1" flipV="1">
                  <a:off x="3379926" y="1728615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18"/>
            <p:cNvGrpSpPr/>
            <p:nvPr/>
          </p:nvGrpSpPr>
          <p:grpSpPr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/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 bwMode="auto">
              <a:xfrm flipH="1">
                <a:off x="4019550" y="3321180"/>
                <a:ext cx="1059" cy="153657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47" name="Picture 86" descr="router_top.png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49" name="Group 82"/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4128757" y="3719873"/>
                  <a:ext cx="568304" cy="225383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4128757" y="3719873"/>
                  <a:ext cx="568304" cy="11147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4128757" y="3605971"/>
                  <a:ext cx="568304" cy="22538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697061" y="3719873"/>
                  <a:ext cx="0" cy="11147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4128757" y="3719873"/>
                  <a:ext cx="0" cy="11147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/>
              <p:cNvSpPr/>
              <p:nvPr/>
            </p:nvSpPr>
            <p:spPr bwMode="auto">
              <a:xfrm>
                <a:off x="3516313" y="3697288"/>
                <a:ext cx="498475" cy="1163637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/>
              <p:cNvCxnSpPr>
                <a:stCxn id="381" idx="2"/>
              </p:cNvCxnSpPr>
              <p:nvPr/>
            </p:nvCxnSpPr>
            <p:spPr bwMode="auto">
              <a:xfrm flipH="1">
                <a:off x="3506788" y="3262991"/>
                <a:ext cx="4762" cy="168842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3" name="Group 377"/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/>
                <p:cNvSpPr/>
                <p:nvPr/>
              </p:nvSpPr>
              <p:spPr bwMode="auto">
                <a:xfrm flipV="1">
                  <a:off x="2188256" y="1690004"/>
                  <a:ext cx="1194331" cy="31514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/>
                <p:cNvSpPr/>
                <p:nvPr/>
              </p:nvSpPr>
              <p:spPr bwMode="auto">
                <a:xfrm>
                  <a:off x="2184476" y="1735026"/>
                  <a:ext cx="1198111" cy="11255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/>
                <p:cNvSpPr/>
                <p:nvPr/>
              </p:nvSpPr>
              <p:spPr bwMode="auto">
                <a:xfrm flipV="1">
                  <a:off x="2184476" y="1574638"/>
                  <a:ext cx="1194331" cy="31514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2" name="Freeform 381"/>
                <p:cNvSpPr/>
                <p:nvPr/>
              </p:nvSpPr>
              <p:spPr bwMode="auto">
                <a:xfrm>
                  <a:off x="2490619" y="1670308"/>
                  <a:ext cx="582047" cy="15757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/>
                <p:cNvSpPr/>
                <p:nvPr/>
              </p:nvSpPr>
              <p:spPr bwMode="auto">
                <a:xfrm>
                  <a:off x="2430146" y="1630915"/>
                  <a:ext cx="702992" cy="10973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4" name="Freeform 383"/>
                <p:cNvSpPr/>
                <p:nvPr/>
              </p:nvSpPr>
              <p:spPr bwMode="auto">
                <a:xfrm>
                  <a:off x="2891248" y="1723770"/>
                  <a:ext cx="260786" cy="9567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5" name="Freeform 384"/>
                <p:cNvSpPr/>
                <p:nvPr/>
              </p:nvSpPr>
              <p:spPr bwMode="auto">
                <a:xfrm>
                  <a:off x="2418806" y="1726585"/>
                  <a:ext cx="253230" cy="92856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6" name="Straight Connector 385"/>
                <p:cNvCxnSpPr>
                  <a:endCxn id="381" idx="2"/>
                </p:cNvCxnSpPr>
                <p:nvPr/>
              </p:nvCxnSpPr>
              <p:spPr bwMode="auto">
                <a:xfrm flipH="1" flipV="1">
                  <a:off x="2184476" y="1732213"/>
                  <a:ext cx="3781" cy="12099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/>
                <p:cNvCxnSpPr/>
                <p:nvPr/>
              </p:nvCxnSpPr>
              <p:spPr bwMode="auto">
                <a:xfrm flipH="1" flipV="1">
                  <a:off x="3378806" y="1729398"/>
                  <a:ext cx="3781" cy="120996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Group 19"/>
            <p:cNvGrpSpPr/>
            <p:nvPr/>
          </p:nvGrpSpPr>
          <p:grpSpPr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/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/>
              <p:cNvCxnSpPr/>
              <p:nvPr/>
            </p:nvCxnSpPr>
            <p:spPr bwMode="auto">
              <a:xfrm>
                <a:off x="4822015" y="2642002"/>
                <a:ext cx="5573" cy="221416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8" name="Group 442"/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/>
                <p:cNvSpPr/>
                <p:nvPr/>
              </p:nvSpPr>
              <p:spPr>
                <a:xfrm>
                  <a:off x="4128758" y="3719830"/>
                  <a:ext cx="568303" cy="22542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/>
                <p:cNvSpPr/>
                <p:nvPr/>
              </p:nvSpPr>
              <p:spPr>
                <a:xfrm>
                  <a:off x="4128758" y="3719830"/>
                  <a:ext cx="568303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/>
                <p:cNvSpPr/>
                <p:nvPr/>
              </p:nvSpPr>
              <p:spPr>
                <a:xfrm>
                  <a:off x="4128758" y="3605903"/>
                  <a:ext cx="568303" cy="22542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/>
                <p:cNvCxnSpPr/>
                <p:nvPr/>
              </p:nvCxnSpPr>
              <p:spPr>
                <a:xfrm>
                  <a:off x="4697061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/>
                <p:cNvCxnSpPr/>
                <p:nvPr/>
              </p:nvCxnSpPr>
              <p:spPr>
                <a:xfrm>
                  <a:off x="4128758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 bwMode="auto">
              <a:xfrm>
                <a:off x="4324350" y="3695700"/>
                <a:ext cx="498475" cy="11636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cxnSp>
            <p:nvCxnSpPr>
              <p:cNvPr id="447" name="Straight Connector 446"/>
              <p:cNvCxnSpPr>
                <a:stCxn id="458" idx="2"/>
              </p:cNvCxnSpPr>
              <p:nvPr/>
            </p:nvCxnSpPr>
            <p:spPr bwMode="auto">
              <a:xfrm>
                <a:off x="4300799" y="2640496"/>
                <a:ext cx="14026" cy="230932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37" name="Group 456"/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/>
                <p:cNvSpPr/>
                <p:nvPr/>
              </p:nvSpPr>
              <p:spPr bwMode="auto">
                <a:xfrm flipV="1">
                  <a:off x="2187075" y="1689926"/>
                  <a:ext cx="1196381" cy="314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/>
                <p:cNvSpPr/>
                <p:nvPr/>
              </p:nvSpPr>
              <p:spPr bwMode="auto">
                <a:xfrm>
                  <a:off x="2183302" y="1734916"/>
                  <a:ext cx="1200154" cy="1124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/>
                <p:cNvSpPr/>
                <p:nvPr/>
              </p:nvSpPr>
              <p:spPr bwMode="auto">
                <a:xfrm flipV="1">
                  <a:off x="2183302" y="1574638"/>
                  <a:ext cx="1196379" cy="31493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61" name="Freeform 460"/>
                <p:cNvSpPr/>
                <p:nvPr/>
              </p:nvSpPr>
              <p:spPr bwMode="auto">
                <a:xfrm>
                  <a:off x="2489000" y="1670242"/>
                  <a:ext cx="584982" cy="1574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/>
                <p:cNvSpPr/>
                <p:nvPr/>
              </p:nvSpPr>
              <p:spPr bwMode="auto">
                <a:xfrm>
                  <a:off x="2428615" y="1630876"/>
                  <a:ext cx="705752" cy="10966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3" name="Freeform 462"/>
                <p:cNvSpPr/>
                <p:nvPr/>
              </p:nvSpPr>
              <p:spPr bwMode="auto">
                <a:xfrm>
                  <a:off x="2892827" y="1723668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4" name="Freeform 463"/>
                <p:cNvSpPr/>
                <p:nvPr/>
              </p:nvSpPr>
              <p:spPr bwMode="auto">
                <a:xfrm>
                  <a:off x="2417294" y="1726479"/>
                  <a:ext cx="252861" cy="9279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65" name="Straight Connector 464"/>
                <p:cNvCxnSpPr>
                  <a:endCxn id="460" idx="2"/>
                </p:cNvCxnSpPr>
                <p:nvPr/>
              </p:nvCxnSpPr>
              <p:spPr bwMode="auto">
                <a:xfrm flipH="1" flipV="1">
                  <a:off x="2183302" y="1732103"/>
                  <a:ext cx="3773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/>
                <p:cNvCxnSpPr/>
                <p:nvPr/>
              </p:nvCxnSpPr>
              <p:spPr bwMode="auto">
                <a:xfrm flipH="1" flipV="1">
                  <a:off x="3379681" y="1729292"/>
                  <a:ext cx="3775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" name="Group 20"/>
            <p:cNvGrpSpPr/>
            <p:nvPr/>
          </p:nvGrpSpPr>
          <p:grpSpPr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/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/>
              <p:cNvCxnSpPr>
                <a:stCxn id="489" idx="6"/>
              </p:cNvCxnSpPr>
              <p:nvPr/>
            </p:nvCxnSpPr>
            <p:spPr bwMode="auto">
              <a:xfrm>
                <a:off x="6003925" y="3268195"/>
                <a:ext cx="6350" cy="158117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187" name="Picture 469" descr="router_top.png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189" name="Group 471"/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/>
                <p:cNvSpPr/>
                <p:nvPr/>
              </p:nvSpPr>
              <p:spPr>
                <a:xfrm>
                  <a:off x="4128757" y="3719830"/>
                  <a:ext cx="568304" cy="22542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/>
                <p:cNvSpPr/>
                <p:nvPr/>
              </p:nvSpPr>
              <p:spPr>
                <a:xfrm>
                  <a:off x="4128757" y="3719830"/>
                  <a:ext cx="568304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/>
                <p:cNvSpPr/>
                <p:nvPr/>
              </p:nvSpPr>
              <p:spPr>
                <a:xfrm>
                  <a:off x="4128757" y="3605903"/>
                  <a:ext cx="568304" cy="22542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/>
                <p:cNvCxnSpPr/>
                <p:nvPr/>
              </p:nvCxnSpPr>
              <p:spPr>
                <a:xfrm>
                  <a:off x="4697061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/>
                <p:cNvCxnSpPr/>
                <p:nvPr/>
              </p:nvCxnSpPr>
              <p:spPr>
                <a:xfrm>
                  <a:off x="4128757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/>
              <p:cNvSpPr/>
              <p:nvPr/>
            </p:nvSpPr>
            <p:spPr bwMode="auto">
              <a:xfrm>
                <a:off x="5507038" y="3695700"/>
                <a:ext cx="498475" cy="11636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/>
              <p:cNvCxnSpPr>
                <a:stCxn id="47187" idx="1"/>
              </p:cNvCxnSpPr>
              <p:nvPr/>
            </p:nvCxnSpPr>
            <p:spPr bwMode="auto">
              <a:xfrm>
                <a:off x="5491163" y="3316941"/>
                <a:ext cx="6350" cy="163288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39" name="Group 485"/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/>
                <p:cNvSpPr/>
                <p:nvPr/>
              </p:nvSpPr>
              <p:spPr bwMode="auto">
                <a:xfrm flipV="1">
                  <a:off x="2187075" y="1689926"/>
                  <a:ext cx="1196381" cy="314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/>
                <p:cNvSpPr/>
                <p:nvPr/>
              </p:nvSpPr>
              <p:spPr bwMode="auto">
                <a:xfrm>
                  <a:off x="2183302" y="1734916"/>
                  <a:ext cx="1200154" cy="1124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/>
                <p:cNvSpPr/>
                <p:nvPr/>
              </p:nvSpPr>
              <p:spPr bwMode="auto">
                <a:xfrm flipV="1">
                  <a:off x="2183302" y="1574638"/>
                  <a:ext cx="1196379" cy="31493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90" name="Freeform 489"/>
                <p:cNvSpPr/>
                <p:nvPr/>
              </p:nvSpPr>
              <p:spPr bwMode="auto">
                <a:xfrm>
                  <a:off x="2489000" y="1670242"/>
                  <a:ext cx="584982" cy="1574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/>
                <p:cNvSpPr/>
                <p:nvPr/>
              </p:nvSpPr>
              <p:spPr bwMode="auto">
                <a:xfrm>
                  <a:off x="2428615" y="1630876"/>
                  <a:ext cx="705752" cy="10966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2" name="Freeform 491"/>
                <p:cNvSpPr/>
                <p:nvPr/>
              </p:nvSpPr>
              <p:spPr bwMode="auto">
                <a:xfrm>
                  <a:off x="2892827" y="1723668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3" name="Freeform 492"/>
                <p:cNvSpPr/>
                <p:nvPr/>
              </p:nvSpPr>
              <p:spPr bwMode="auto">
                <a:xfrm>
                  <a:off x="2417294" y="1726479"/>
                  <a:ext cx="252861" cy="9279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94" name="Straight Connector 493"/>
                <p:cNvCxnSpPr>
                  <a:endCxn id="489" idx="2"/>
                </p:cNvCxnSpPr>
                <p:nvPr/>
              </p:nvCxnSpPr>
              <p:spPr bwMode="auto">
                <a:xfrm flipH="1" flipV="1">
                  <a:off x="2183302" y="1732103"/>
                  <a:ext cx="3773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/>
                <p:cNvCxnSpPr/>
                <p:nvPr/>
              </p:nvCxnSpPr>
              <p:spPr bwMode="auto">
                <a:xfrm flipH="1" flipV="1">
                  <a:off x="3379681" y="1729292"/>
                  <a:ext cx="3775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Group 21"/>
            <p:cNvGrpSpPr/>
            <p:nvPr/>
          </p:nvGrpSpPr>
          <p:grpSpPr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/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/>
              <p:cNvCxnSpPr/>
              <p:nvPr/>
            </p:nvCxnSpPr>
            <p:spPr bwMode="auto">
              <a:xfrm>
                <a:off x="6994525" y="2845840"/>
                <a:ext cx="0" cy="1999208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60" name="Group 500"/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/>
                <p:cNvSpPr/>
                <p:nvPr/>
              </p:nvSpPr>
              <p:spPr>
                <a:xfrm>
                  <a:off x="4128757" y="3719828"/>
                  <a:ext cx="568304" cy="22542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/>
                <p:cNvSpPr/>
                <p:nvPr/>
              </p:nvSpPr>
              <p:spPr>
                <a:xfrm>
                  <a:off x="4128757" y="3719828"/>
                  <a:ext cx="568304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/>
                <p:cNvSpPr/>
                <p:nvPr/>
              </p:nvSpPr>
              <p:spPr>
                <a:xfrm>
                  <a:off x="4128757" y="3605903"/>
                  <a:ext cx="568304" cy="22542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/>
                <p:cNvCxnSpPr/>
                <p:nvPr/>
              </p:nvCxnSpPr>
              <p:spPr>
                <a:xfrm>
                  <a:off x="4697061" y="3719828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>
                <a:xfrm>
                  <a:off x="4128757" y="3719828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/>
              <p:cNvSpPr/>
              <p:nvPr/>
            </p:nvSpPr>
            <p:spPr bwMode="auto">
              <a:xfrm>
                <a:off x="6491288" y="3609696"/>
                <a:ext cx="498475" cy="123873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/>
              <p:cNvCxnSpPr/>
              <p:nvPr/>
            </p:nvCxnSpPr>
            <p:spPr bwMode="auto">
              <a:xfrm>
                <a:off x="6472366" y="2818589"/>
                <a:ext cx="9397" cy="21261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41" name="Group 514"/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/>
                <p:cNvSpPr/>
                <p:nvPr/>
              </p:nvSpPr>
              <p:spPr bwMode="auto">
                <a:xfrm flipV="1">
                  <a:off x="2187075" y="1689925"/>
                  <a:ext cx="1196381" cy="31493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/>
                <p:cNvSpPr/>
                <p:nvPr/>
              </p:nvSpPr>
              <p:spPr bwMode="auto">
                <a:xfrm>
                  <a:off x="2183302" y="1734915"/>
                  <a:ext cx="1200154" cy="11247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/>
                <p:cNvSpPr/>
                <p:nvPr/>
              </p:nvSpPr>
              <p:spPr bwMode="auto">
                <a:xfrm flipV="1">
                  <a:off x="2183302" y="1574638"/>
                  <a:ext cx="1196379" cy="31493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9" name="Freeform 518"/>
                <p:cNvSpPr/>
                <p:nvPr/>
              </p:nvSpPr>
              <p:spPr bwMode="auto">
                <a:xfrm>
                  <a:off x="2489000" y="1670242"/>
                  <a:ext cx="584982" cy="157466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/>
                <p:cNvSpPr/>
                <p:nvPr/>
              </p:nvSpPr>
              <p:spPr bwMode="auto">
                <a:xfrm>
                  <a:off x="2428615" y="1630876"/>
                  <a:ext cx="705752" cy="109663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1" name="Freeform 520"/>
                <p:cNvSpPr/>
                <p:nvPr/>
              </p:nvSpPr>
              <p:spPr bwMode="auto">
                <a:xfrm>
                  <a:off x="2892827" y="1723667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2" name="Freeform 521"/>
                <p:cNvSpPr/>
                <p:nvPr/>
              </p:nvSpPr>
              <p:spPr bwMode="auto">
                <a:xfrm>
                  <a:off x="2417294" y="1726480"/>
                  <a:ext cx="252861" cy="92791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23" name="Straight Connector 522"/>
                <p:cNvCxnSpPr>
                  <a:endCxn id="518" idx="2"/>
                </p:cNvCxnSpPr>
                <p:nvPr/>
              </p:nvCxnSpPr>
              <p:spPr bwMode="auto">
                <a:xfrm flipH="1" flipV="1">
                  <a:off x="2183302" y="1732104"/>
                  <a:ext cx="3773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Straight Connector 523"/>
                <p:cNvCxnSpPr/>
                <p:nvPr/>
              </p:nvCxnSpPr>
              <p:spPr bwMode="auto">
                <a:xfrm flipH="1" flipV="1">
                  <a:off x="3379681" y="1729291"/>
                  <a:ext cx="3775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142" name="Text Box 167"/>
          <p:cNvSpPr txBox="1">
            <a:spLocks noChangeArrowheads="1"/>
          </p:cNvSpPr>
          <p:nvPr/>
        </p:nvSpPr>
        <p:spPr bwMode="auto">
          <a:xfrm>
            <a:off x="563563" y="277813"/>
            <a:ext cx="71118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Per-router control plane (</a:t>
            </a:r>
            <a:r>
              <a:rPr lang="ko-KR" altLang="en-US" sz="3600" dirty="0">
                <a:solidFill>
                  <a:srgbClr val="000099"/>
                </a:solidFill>
                <a:latin typeface="Gill Sans MT" charset="0"/>
              </a:rPr>
              <a:t>기존 방식</a:t>
            </a:r>
            <a:r>
              <a:rPr lang="en-US" altLang="ko-KR" sz="3600" dirty="0">
                <a:solidFill>
                  <a:srgbClr val="000099"/>
                </a:solidFill>
                <a:latin typeface="Gill Sans MT" charset="0"/>
              </a:rPr>
              <a:t>)</a:t>
            </a:r>
            <a:endParaRPr lang="en-US" sz="3600" dirty="0">
              <a:solidFill>
                <a:srgbClr val="000099"/>
              </a:solidFill>
              <a:latin typeface="Gill Sans MT" charset="0"/>
            </a:endParaRPr>
          </a:p>
        </p:txBody>
      </p:sp>
      <p:grpSp>
        <p:nvGrpSpPr>
          <p:cNvPr id="229" name="Group 228"/>
          <p:cNvGrpSpPr/>
          <p:nvPr/>
        </p:nvGrpSpPr>
        <p:grpSpPr>
          <a:xfrm>
            <a:off x="1828233" y="3016011"/>
            <a:ext cx="5112820" cy="879389"/>
            <a:chOff x="1866825" y="707349"/>
            <a:chExt cx="5112820" cy="879389"/>
          </a:xfrm>
        </p:grpSpPr>
        <p:sp>
          <p:nvSpPr>
            <p:cNvPr id="233" name="Oval 232"/>
            <p:cNvSpPr/>
            <p:nvPr/>
          </p:nvSpPr>
          <p:spPr>
            <a:xfrm>
              <a:off x="1866825" y="785347"/>
              <a:ext cx="954705" cy="491476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891781" y="783191"/>
              <a:ext cx="910613" cy="476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480"/>
                </a:lnSpc>
              </a:pPr>
              <a:r>
                <a:rPr lang="en-US" sz="1400" dirty="0"/>
                <a:t>Routing</a:t>
              </a:r>
            </a:p>
            <a:p>
              <a:pPr algn="ctr">
                <a:lnSpc>
                  <a:spcPts val="1480"/>
                </a:lnSpc>
              </a:pPr>
              <a:r>
                <a:rPr lang="en-US" sz="1400" dirty="0"/>
                <a:t>Algorithm</a:t>
              </a:r>
            </a:p>
          </p:txBody>
        </p:sp>
        <p:cxnSp>
          <p:nvCxnSpPr>
            <p:cNvPr id="235" name="Straight Arrow Connector 234"/>
            <p:cNvCxnSpPr/>
            <p:nvPr/>
          </p:nvCxnSpPr>
          <p:spPr>
            <a:xfrm flipV="1">
              <a:off x="2833714" y="807908"/>
              <a:ext cx="1517851" cy="213379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2750618" y="1201670"/>
              <a:ext cx="797027" cy="27926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4684666" y="894080"/>
              <a:ext cx="893541" cy="510629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>
              <a:off x="4800837" y="800746"/>
              <a:ext cx="1695897" cy="130795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/>
            <p:cNvSpPr/>
            <p:nvPr/>
          </p:nvSpPr>
          <p:spPr>
            <a:xfrm>
              <a:off x="6558622" y="894080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5572329" y="1404709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4367082" y="707349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3571953" y="1402071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>
              <a:off x="2821560" y="1106261"/>
              <a:ext cx="2738615" cy="33877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endCxn id="239" idx="2"/>
            </p:cNvCxnSpPr>
            <p:nvPr/>
          </p:nvCxnSpPr>
          <p:spPr>
            <a:xfrm flipV="1">
              <a:off x="3997124" y="985095"/>
              <a:ext cx="2561498" cy="46912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V="1">
              <a:off x="3992124" y="1509221"/>
              <a:ext cx="1580205" cy="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flipV="1">
              <a:off x="5997500" y="1083737"/>
              <a:ext cx="751103" cy="397197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TextBox 257"/>
          <p:cNvSpPr txBox="1"/>
          <p:nvPr/>
        </p:nvSpPr>
        <p:spPr>
          <a:xfrm>
            <a:off x="517479" y="1154626"/>
            <a:ext cx="820901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Individual routing algorithm components </a:t>
            </a:r>
            <a:r>
              <a:rPr lang="en-US" sz="2400" i="1" dirty="0">
                <a:solidFill>
                  <a:srgbClr val="000090"/>
                </a:solidFill>
              </a:rPr>
              <a:t>in each and every router </a:t>
            </a:r>
            <a:r>
              <a:rPr lang="en-US" sz="2400" dirty="0"/>
              <a:t>interact with each other in control plane to compute forwarding tables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557338" y="3404226"/>
            <a:ext cx="6375400" cy="1047750"/>
            <a:chOff x="1557338" y="3074988"/>
            <a:chExt cx="6375400" cy="1047750"/>
          </a:xfrm>
        </p:grpSpPr>
        <p:sp>
          <p:nvSpPr>
            <p:cNvPr id="47115" name="TextBox 232"/>
            <p:cNvSpPr txBox="1">
              <a:spLocks noChangeArrowheads="1"/>
            </p:cNvSpPr>
            <p:nvPr/>
          </p:nvSpPr>
          <p:spPr bwMode="auto">
            <a:xfrm>
              <a:off x="7292975" y="3651250"/>
              <a:ext cx="595313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sp>
          <p:nvSpPr>
            <p:cNvPr id="47116" name="TextBox 233"/>
            <p:cNvSpPr txBox="1">
              <a:spLocks noChangeArrowheads="1"/>
            </p:cNvSpPr>
            <p:nvPr/>
          </p:nvSpPr>
          <p:spPr bwMode="auto">
            <a:xfrm>
              <a:off x="7224713" y="3074988"/>
              <a:ext cx="708025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cxnSp>
          <p:nvCxnSpPr>
            <p:cNvPr id="232" name="Straight Connector 231"/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1829356" y="4031984"/>
            <a:ext cx="5126173" cy="1120753"/>
            <a:chOff x="-4746102" y="4471477"/>
            <a:chExt cx="5126173" cy="1120753"/>
          </a:xfrm>
        </p:grpSpPr>
        <p:pic>
          <p:nvPicPr>
            <p:cNvPr id="47268" name="Picture 10" descr="fig42_table.pdf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Group 25"/>
            <p:cNvGrpSpPr/>
            <p:nvPr/>
          </p:nvGrpSpPr>
          <p:grpSpPr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251" name="Group 241"/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935837" y="3912034"/>
                  <a:ext cx="425539" cy="33014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931074" y="4004093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2931074" y="4067582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>
                  <a:stCxn id="92" idx="2"/>
                </p:cNvCxnSpPr>
                <p:nvPr/>
              </p:nvCxnSpPr>
              <p:spPr>
                <a:xfrm flipH="1" flipV="1">
                  <a:off x="3147019" y="4004093"/>
                  <a:ext cx="1587" cy="23808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220" name="Group 444"/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/>
                <p:cNvSpPr/>
                <p:nvPr/>
              </p:nvSpPr>
              <p:spPr>
                <a:xfrm>
                  <a:off x="2935838" y="3911941"/>
                  <a:ext cx="425538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49" name="Straight Connector 448"/>
                <p:cNvCxnSpPr/>
                <p:nvPr/>
              </p:nvCxnSpPr>
              <p:spPr>
                <a:xfrm>
                  <a:off x="2931074" y="4004018"/>
                  <a:ext cx="425538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/>
                <p:cNvCxnSpPr/>
                <p:nvPr/>
              </p:nvCxnSpPr>
              <p:spPr>
                <a:xfrm>
                  <a:off x="2931074" y="4067519"/>
                  <a:ext cx="425538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/>
                <p:cNvCxnSpPr>
                  <a:stCxn id="448" idx="2"/>
                </p:cNvCxnSpPr>
                <p:nvPr/>
              </p:nvCxnSpPr>
              <p:spPr>
                <a:xfrm flipH="1" flipV="1">
                  <a:off x="3147019" y="4004018"/>
                  <a:ext cx="1588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91" name="Group 473"/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/>
                <p:cNvSpPr/>
                <p:nvPr/>
              </p:nvSpPr>
              <p:spPr>
                <a:xfrm>
                  <a:off x="2935837" y="3911941"/>
                  <a:ext cx="425539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2931074" y="4004018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>
                  <a:off x="2931074" y="4067519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/>
                <p:cNvCxnSpPr>
                  <a:stCxn id="477" idx="2"/>
                </p:cNvCxnSpPr>
                <p:nvPr/>
              </p:nvCxnSpPr>
              <p:spPr>
                <a:xfrm flipH="1" flipV="1">
                  <a:off x="3147019" y="4004018"/>
                  <a:ext cx="1587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2" name="Group 502"/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/>
                <p:cNvSpPr/>
                <p:nvPr/>
              </p:nvSpPr>
              <p:spPr>
                <a:xfrm>
                  <a:off x="2935837" y="3911940"/>
                  <a:ext cx="425539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7" name="Straight Connector 506"/>
                <p:cNvCxnSpPr/>
                <p:nvPr/>
              </p:nvCxnSpPr>
              <p:spPr>
                <a:xfrm>
                  <a:off x="2931074" y="4004017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/>
                <p:cNvCxnSpPr/>
                <p:nvPr/>
              </p:nvCxnSpPr>
              <p:spPr>
                <a:xfrm>
                  <a:off x="2931074" y="4067518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/>
                <p:cNvCxnSpPr>
                  <a:stCxn id="506" idx="2"/>
                </p:cNvCxnSpPr>
                <p:nvPr/>
              </p:nvCxnSpPr>
              <p:spPr>
                <a:xfrm flipH="1" flipV="1">
                  <a:off x="3147019" y="4004017"/>
                  <a:ext cx="1587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/>
          <p:cNvGrpSpPr/>
          <p:nvPr/>
        </p:nvGrpSpPr>
        <p:grpSpPr>
          <a:xfrm>
            <a:off x="2282487" y="3212142"/>
            <a:ext cx="4437063" cy="1906161"/>
            <a:chOff x="-4267279" y="3655204"/>
            <a:chExt cx="4437063" cy="1906161"/>
          </a:xfrm>
        </p:grpSpPr>
        <p:cxnSp>
          <p:nvCxnSpPr>
            <p:cNvPr id="111" name="Straight Arrow Connector 110"/>
            <p:cNvCxnSpPr/>
            <p:nvPr/>
          </p:nvCxnSpPr>
          <p:spPr bwMode="auto">
            <a:xfrm>
              <a:off x="-4267279" y="4046968"/>
              <a:ext cx="0" cy="422275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 bwMode="auto">
            <a:xfrm flipH="1">
              <a:off x="-2808366" y="4361550"/>
              <a:ext cx="154" cy="872164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Arrow Connector 445"/>
            <p:cNvCxnSpPr/>
            <p:nvPr/>
          </p:nvCxnSpPr>
          <p:spPr bwMode="auto">
            <a:xfrm>
              <a:off x="-2006807" y="3655204"/>
              <a:ext cx="6479" cy="1576923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474"/>
            <p:cNvCxnSpPr>
              <a:stCxn id="468" idx="0"/>
            </p:cNvCxnSpPr>
            <p:nvPr/>
          </p:nvCxnSpPr>
          <p:spPr bwMode="auto">
            <a:xfrm>
              <a:off x="-823524" y="4656511"/>
              <a:ext cx="5883" cy="904854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Arrow Connector 503"/>
            <p:cNvCxnSpPr/>
            <p:nvPr/>
          </p:nvCxnSpPr>
          <p:spPr bwMode="auto">
            <a:xfrm flipH="1">
              <a:off x="166609" y="3798581"/>
              <a:ext cx="3175" cy="1399277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27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320197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eBGP, iBGP connections</a:t>
            </a:r>
          </a:p>
        </p:txBody>
      </p:sp>
      <p:grpSp>
        <p:nvGrpSpPr>
          <p:cNvPr id="283" name="Group 282"/>
          <p:cNvGrpSpPr/>
          <p:nvPr/>
        </p:nvGrpSpPr>
        <p:grpSpPr>
          <a:xfrm>
            <a:off x="3374823" y="4578799"/>
            <a:ext cx="2923580" cy="635979"/>
            <a:chOff x="7493868" y="5383138"/>
            <a:chExt cx="2923580" cy="635979"/>
          </a:xfrm>
        </p:grpSpPr>
        <p:cxnSp>
          <p:nvCxnSpPr>
            <p:cNvPr id="273" name="Straight Connector 272"/>
            <p:cNvCxnSpPr/>
            <p:nvPr/>
          </p:nvCxnSpPr>
          <p:spPr bwMode="auto">
            <a:xfrm flipH="1" flipV="1">
              <a:off x="7493868" y="5589319"/>
              <a:ext cx="749784" cy="1159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CC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4" name="Straight Connector 273"/>
            <p:cNvCxnSpPr/>
            <p:nvPr/>
          </p:nvCxnSpPr>
          <p:spPr bwMode="auto">
            <a:xfrm flipV="1">
              <a:off x="7523346" y="5869497"/>
              <a:ext cx="699488" cy="69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1" name="TextBox 280"/>
            <p:cNvSpPr txBox="1"/>
            <p:nvPr/>
          </p:nvSpPr>
          <p:spPr>
            <a:xfrm>
              <a:off x="8347651" y="5383138"/>
              <a:ext cx="2069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</a:rPr>
                <a:t>eBGP connectivity</a:t>
              </a: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8372607" y="5649785"/>
              <a:ext cx="199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90"/>
                  </a:solidFill>
                </a:rPr>
                <a:t>iBGP connectivity</a:t>
              </a:r>
            </a:p>
          </p:txBody>
        </p:sp>
      </p:grpSp>
      <p:sp>
        <p:nvSpPr>
          <p:cNvPr id="135" name="Freeform 2"/>
          <p:cNvSpPr>
            <a:spLocks/>
          </p:cNvSpPr>
          <p:nvPr/>
        </p:nvSpPr>
        <p:spPr bwMode="auto">
          <a:xfrm>
            <a:off x="558931" y="2655625"/>
            <a:ext cx="2712783" cy="1853712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1697092" y="2806487"/>
            <a:ext cx="565150" cy="369332"/>
            <a:chOff x="1736090" y="2873352"/>
            <a:chExt cx="565150" cy="369332"/>
          </a:xfrm>
        </p:grpSpPr>
        <p:grpSp>
          <p:nvGrpSpPr>
            <p:cNvPr id="26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7" name="Oval 26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" name="Freeform 32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4" name="Straight Connector 33"/>
              <p:cNvCxnSpPr>
                <a:endCxn id="29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69" name="Oval 68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1b</a:t>
                </a:r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1701322" y="4027804"/>
            <a:ext cx="565150" cy="369332"/>
            <a:chOff x="1736090" y="2873352"/>
            <a:chExt cx="565150" cy="369332"/>
          </a:xfrm>
        </p:grpSpPr>
        <p:grpSp>
          <p:nvGrpSpPr>
            <p:cNvPr id="75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79" name="Oval 78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" name="Freeform 83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" name="Freeform 84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86" name="Straight Connector 85"/>
              <p:cNvCxnSpPr>
                <a:endCxn id="81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77" name="Oval 76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1d</a:t>
                </a:r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2562808" y="3418207"/>
            <a:ext cx="565150" cy="369332"/>
            <a:chOff x="1736090" y="2873352"/>
            <a:chExt cx="565150" cy="369332"/>
          </a:xfrm>
        </p:grpSpPr>
        <p:grpSp>
          <p:nvGrpSpPr>
            <p:cNvPr id="89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93" name="Oval 92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96" name="Freeform 95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" name="Freeform 96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" name="Freeform 97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" name="Freeform 98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00" name="Straight Connector 99"/>
              <p:cNvCxnSpPr>
                <a:endCxn id="95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>
              <a:off x="1770362" y="2873352"/>
              <a:ext cx="428460" cy="369332"/>
              <a:chOff x="667045" y="1708643"/>
              <a:chExt cx="428460" cy="369332"/>
            </a:xfrm>
          </p:grpSpPr>
          <p:sp>
            <p:nvSpPr>
              <p:cNvPr id="91" name="Oval 90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667045" y="1708643"/>
                <a:ext cx="428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1c</a:t>
                </a:r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794333" y="3411854"/>
            <a:ext cx="565150" cy="369332"/>
            <a:chOff x="1736090" y="2873352"/>
            <a:chExt cx="565150" cy="369332"/>
          </a:xfrm>
        </p:grpSpPr>
        <p:grpSp>
          <p:nvGrpSpPr>
            <p:cNvPr id="103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07" name="Oval 106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" name="Oval 108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10" name="Freeform 109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1" name="Freeform 110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2" name="Freeform 111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3" name="Freeform 112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4" name="Straight Connector 113"/>
              <p:cNvCxnSpPr>
                <a:endCxn id="109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105" name="Oval 104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1a</a:t>
                </a:r>
              </a:p>
            </p:txBody>
          </p:sp>
        </p:grpSp>
      </p:grpSp>
      <p:cxnSp>
        <p:nvCxnSpPr>
          <p:cNvPr id="117" name="Straight Connector 116"/>
          <p:cNvCxnSpPr>
            <a:stCxn id="66" idx="2"/>
            <a:endCxn id="78" idx="0"/>
          </p:cNvCxnSpPr>
          <p:nvPr/>
        </p:nvCxnSpPr>
        <p:spPr bwMode="auto">
          <a:xfrm>
            <a:off x="1952075" y="3175819"/>
            <a:ext cx="4230" cy="85198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Straight Connector 117"/>
          <p:cNvCxnSpPr/>
          <p:nvPr/>
        </p:nvCxnSpPr>
        <p:spPr bwMode="auto">
          <a:xfrm>
            <a:off x="1368479" y="3581756"/>
            <a:ext cx="1204913" cy="63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Connector 120"/>
          <p:cNvCxnSpPr>
            <a:stCxn id="27" idx="7"/>
          </p:cNvCxnSpPr>
          <p:nvPr/>
        </p:nvCxnSpPr>
        <p:spPr bwMode="auto">
          <a:xfrm>
            <a:off x="2179710" y="3087612"/>
            <a:ext cx="480042" cy="36977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Straight Connector 123"/>
          <p:cNvCxnSpPr/>
          <p:nvPr/>
        </p:nvCxnSpPr>
        <p:spPr bwMode="auto">
          <a:xfrm>
            <a:off x="1261075" y="3719439"/>
            <a:ext cx="477927" cy="35707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H="1">
            <a:off x="2157044" y="3716677"/>
            <a:ext cx="508002" cy="3492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Straight Connector 132"/>
          <p:cNvCxnSpPr/>
          <p:nvPr/>
        </p:nvCxnSpPr>
        <p:spPr bwMode="auto">
          <a:xfrm flipH="1">
            <a:off x="1248555" y="3100081"/>
            <a:ext cx="508002" cy="3492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7" name="Group 136"/>
          <p:cNvGrpSpPr/>
          <p:nvPr/>
        </p:nvGrpSpPr>
        <p:grpSpPr>
          <a:xfrm>
            <a:off x="3167773" y="1871068"/>
            <a:ext cx="2712783" cy="1853712"/>
            <a:chOff x="-2170772" y="2784954"/>
            <a:chExt cx="2712783" cy="1853712"/>
          </a:xfrm>
        </p:grpSpPr>
        <p:sp>
          <p:nvSpPr>
            <p:cNvPr id="138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8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93" name="Oval 19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4" name="Rectangle 19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5" name="Oval 19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6" name="Freeform 19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7" name="Freeform 19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8" name="Freeform 19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9" name="Freeform 19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00" name="Straight Connector 199"/>
                  <p:cNvCxnSpPr>
                    <a:endCxn id="19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0" name="Group 18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91" name="Oval 19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2" name="TextBox 19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141" name="Group 140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7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80" name="Oval 17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2" name="Oval 18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3" name="Freeform 18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4" name="Freeform 18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5" name="Freeform 18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6" name="Freeform 18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87" name="Straight Connector 186"/>
                  <p:cNvCxnSpPr>
                    <a:endCxn id="18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7" name="Group 176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78" name="Oval 17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142" name="Group 141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6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67" name="Oval 16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9" name="Oval 16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0" name="Freeform 16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1" name="Freeform 17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2" name="Freeform 17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3" name="Freeform 17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74" name="Straight Connector 173"/>
                  <p:cNvCxnSpPr>
                    <a:endCxn id="16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Group 163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165" name="Oval 16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6" name="TextBox 165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143" name="Group 142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50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54" name="Oval 153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7" name="Freeform 156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8" name="Freeform 157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9" name="Freeform 158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0" name="Freeform 159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61" name="Straight Connector 160"/>
                  <p:cNvCxnSpPr>
                    <a:endCxn id="15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1" name="Group 150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52" name="Oval 151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144" name="Straight Connector 143"/>
              <p:cNvCxnSpPr>
                <a:stCxn id="192" idx="2"/>
                <a:endCxn id="179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" name="Straight Connector 144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6" name="Straight Connector 145"/>
              <p:cNvCxnSpPr>
                <a:stCxn id="193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7" name="Straight Connector 146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" name="Straight Connector 147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9" name="Straight Connector 148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02" name="Group 201"/>
          <p:cNvGrpSpPr/>
          <p:nvPr/>
        </p:nvGrpSpPr>
        <p:grpSpPr>
          <a:xfrm>
            <a:off x="5839067" y="2689747"/>
            <a:ext cx="2712783" cy="1853712"/>
            <a:chOff x="-2170772" y="2784954"/>
            <a:chExt cx="2712783" cy="1853712"/>
          </a:xfrm>
        </p:grpSpPr>
        <p:sp>
          <p:nvSpPr>
            <p:cNvPr id="203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4" name="Group 203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54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8" name="Oval 257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9" name="Rectangle 258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0" name="Oval 259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1" name="Freeform 260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2" name="Freeform 261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3" name="Freeform 262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4" name="Freeform 263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65" name="Straight Connector 264"/>
                  <p:cNvCxnSpPr>
                    <a:endCxn id="260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5" name="Group 254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56" name="Oval 255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7" name="TextBox 256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3b</a:t>
                    </a:r>
                  </a:p>
                </p:txBody>
              </p:sp>
            </p:grpSp>
          </p:grpSp>
          <p:grpSp>
            <p:nvGrpSpPr>
              <p:cNvPr id="206" name="Group 205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41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45" name="Oval 244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6" name="Rectangle 245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7" name="Oval 246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8" name="Freeform 247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9" name="Freeform 248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0" name="Freeform 249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1" name="Freeform 250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2" name="Straight Connector 251"/>
                  <p:cNvCxnSpPr>
                    <a:endCxn id="247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Straight Connector 252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43" name="Oval 242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4" name="TextBox 243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3d</a:t>
                    </a:r>
                  </a:p>
                </p:txBody>
              </p:sp>
            </p:grpSp>
          </p:grpSp>
          <p:grpSp>
            <p:nvGrpSpPr>
              <p:cNvPr id="207" name="Group 206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2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2" name="Oval 23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3" name="Rectangle 23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4" name="Oval 23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5" name="Freeform 23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6" name="Freeform 23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7" name="Freeform 23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8" name="Freeform 23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9" name="Straight Connector 238"/>
                  <p:cNvCxnSpPr>
                    <a:endCxn id="23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Straight Connector 23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9" name="Group 228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30" name="Oval 22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3c</a:t>
                    </a:r>
                  </a:p>
                </p:txBody>
              </p:sp>
            </p:grpSp>
          </p:grpSp>
          <p:grpSp>
            <p:nvGrpSpPr>
              <p:cNvPr id="208" name="Group 207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1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9" name="Oval 21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0" name="Rectangle 21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1" name="Oval 22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2" name="Freeform 22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3" name="Freeform 22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4" name="Freeform 22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5" name="Freeform 22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6" name="Straight Connector 225"/>
                  <p:cNvCxnSpPr>
                    <a:endCxn id="22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6" name="Group 215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17" name="Oval 21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8" name="TextBox 217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3a</a:t>
                    </a:r>
                  </a:p>
                </p:txBody>
              </p:sp>
            </p:grpSp>
          </p:grpSp>
          <p:cxnSp>
            <p:nvCxnSpPr>
              <p:cNvPr id="209" name="Straight Connector 208"/>
              <p:cNvCxnSpPr>
                <a:stCxn id="257" idx="2"/>
                <a:endCxn id="244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0" name="Straight Connector 209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1" name="Straight Connector 210"/>
              <p:cNvCxnSpPr>
                <a:stCxn id="258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2" name="Straight Connector 211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3" name="Straight Connector 212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" name="Straight Connector 213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268" name="Straight Connector 267"/>
          <p:cNvCxnSpPr/>
          <p:nvPr/>
        </p:nvCxnSpPr>
        <p:spPr bwMode="auto">
          <a:xfrm flipH="1">
            <a:off x="3020975" y="2930574"/>
            <a:ext cx="495463" cy="49545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0" name="Straight Connector 269"/>
          <p:cNvCxnSpPr>
            <a:endCxn id="167" idx="7"/>
          </p:cNvCxnSpPr>
          <p:nvPr/>
        </p:nvCxnSpPr>
        <p:spPr bwMode="auto">
          <a:xfrm flipH="1" flipV="1">
            <a:off x="5654268" y="2914775"/>
            <a:ext cx="498946" cy="5738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" name="TextBox 275"/>
          <p:cNvSpPr txBox="1"/>
          <p:nvPr/>
        </p:nvSpPr>
        <p:spPr>
          <a:xfrm>
            <a:off x="4235227" y="3833361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2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6906520" y="4589577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3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1625604" y="4533765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1</a:t>
            </a:r>
          </a:p>
        </p:txBody>
      </p:sp>
      <p:pic>
        <p:nvPicPr>
          <p:cNvPr id="286" name="Picture 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074881"/>
            <a:ext cx="5790370" cy="13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60</a:t>
            </a:fld>
            <a:endParaRPr lang="en-US" sz="1200" dirty="0">
              <a:latin typeface="Tahoma" charset="0"/>
            </a:endParaRPr>
          </a:p>
        </p:txBody>
      </p:sp>
      <p:sp>
        <p:nvSpPr>
          <p:cNvPr id="26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20408" y="2368720"/>
            <a:ext cx="6515271" cy="3959125"/>
            <a:chOff x="1020408" y="2368720"/>
            <a:chExt cx="6515271" cy="3959125"/>
          </a:xfrm>
        </p:grpSpPr>
        <p:grpSp>
          <p:nvGrpSpPr>
            <p:cNvPr id="4" name="Group 3"/>
            <p:cNvGrpSpPr/>
            <p:nvPr/>
          </p:nvGrpSpPr>
          <p:grpSpPr>
            <a:xfrm>
              <a:off x="1020408" y="2368720"/>
              <a:ext cx="5734325" cy="3959125"/>
              <a:chOff x="1020408" y="2368720"/>
              <a:chExt cx="5734325" cy="3959125"/>
            </a:xfrm>
          </p:grpSpPr>
          <p:grpSp>
            <p:nvGrpSpPr>
              <p:cNvPr id="271" name="Group 270"/>
              <p:cNvGrpSpPr/>
              <p:nvPr/>
            </p:nvGrpSpPr>
            <p:grpSpPr>
              <a:xfrm>
                <a:off x="1146544" y="5725901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7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80" name="Oval 27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7" name="Rectangle 28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8" name="Oval 28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9" name="Freeform 28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0" name="Freeform 28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1" name="Freeform 29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Freeform 29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3" name="Straight Connector 292"/>
                  <p:cNvCxnSpPr>
                    <a:endCxn id="28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5" name="Group 274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9" name="TextBox 278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sp>
            <p:nvSpPr>
              <p:cNvPr id="3" name="Oval 2"/>
              <p:cNvSpPr/>
              <p:nvPr/>
            </p:nvSpPr>
            <p:spPr bwMode="auto">
              <a:xfrm>
                <a:off x="1020408" y="5511349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5" name="Oval 294"/>
              <p:cNvSpPr/>
              <p:nvPr/>
            </p:nvSpPr>
            <p:spPr bwMode="auto">
              <a:xfrm>
                <a:off x="2442651" y="3191580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6" name="Oval 295"/>
              <p:cNvSpPr/>
              <p:nvPr/>
            </p:nvSpPr>
            <p:spPr bwMode="auto">
              <a:xfrm>
                <a:off x="3252649" y="2368720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7" name="Oval 296"/>
              <p:cNvSpPr/>
              <p:nvPr/>
            </p:nvSpPr>
            <p:spPr bwMode="auto">
              <a:xfrm>
                <a:off x="5037704" y="2453079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∂</a:t>
                </a:r>
              </a:p>
            </p:txBody>
          </p:sp>
          <p:sp>
            <p:nvSpPr>
              <p:cNvPr id="298" name="Oval 297"/>
              <p:cNvSpPr/>
              <p:nvPr/>
            </p:nvSpPr>
            <p:spPr bwMode="auto">
              <a:xfrm>
                <a:off x="5915729" y="3217852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∂</a:t>
                </a: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2018143" y="5692792"/>
              <a:ext cx="5517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gateway routers run both eBGP and iBGP protocols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078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BGP basics</a:t>
            </a:r>
          </a:p>
        </p:txBody>
      </p:sp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9438" y="2478283"/>
            <a:ext cx="8505825" cy="1234021"/>
          </a:xfrm>
        </p:spPr>
        <p:txBody>
          <a:bodyPr/>
          <a:lstStyle/>
          <a:p>
            <a:pPr marL="282575" indent="-282575"/>
            <a:r>
              <a:rPr lang="en-US" sz="2400" dirty="0">
                <a:latin typeface="Gill Sans MT" charset="0"/>
              </a:rPr>
              <a:t>when AS3 gateway router 3a advertises path </a:t>
            </a:r>
            <a:r>
              <a:rPr lang="en-US" sz="2200" dirty="0">
                <a:solidFill>
                  <a:srgbClr val="CC0000"/>
                </a:solidFill>
                <a:latin typeface="Gill Sans MT" charset="0"/>
              </a:rPr>
              <a:t>AS3,X </a:t>
            </a:r>
            <a:r>
              <a:rPr lang="en-US" sz="2400" dirty="0">
                <a:latin typeface="Gill Sans MT" charset="0"/>
              </a:rPr>
              <a:t>to AS2 gateway router 2c:</a:t>
            </a:r>
          </a:p>
          <a:p>
            <a:pPr marL="685800" lvl="1" indent="-228600"/>
            <a:r>
              <a:rPr lang="en-US" dirty="0">
                <a:latin typeface="Gill Sans MT" charset="0"/>
              </a:rPr>
              <a:t>AS3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promises</a:t>
            </a:r>
            <a:r>
              <a:rPr lang="en-US" dirty="0">
                <a:latin typeface="Gill Sans MT" charset="0"/>
              </a:rPr>
              <a:t> to AS2 it will forward datagrams towards X</a:t>
            </a:r>
          </a:p>
          <a:p>
            <a:pPr marL="0" indent="0">
              <a:buNone/>
            </a:pPr>
            <a:endParaRPr lang="en-US" sz="2000" dirty="0">
              <a:latin typeface="Gill Sans MT" charset="0"/>
            </a:endParaRPr>
          </a:p>
        </p:txBody>
      </p:sp>
      <p:sp>
        <p:nvSpPr>
          <p:cNvPr id="162846" name="Rectangle 116"/>
          <p:cNvSpPr>
            <a:spLocks noChangeArrowheads="1"/>
          </p:cNvSpPr>
          <p:nvPr/>
        </p:nvSpPr>
        <p:spPr bwMode="auto">
          <a:xfrm>
            <a:off x="554038" y="1069976"/>
            <a:ext cx="8505825" cy="12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BGP session: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two BGP routers </a:t>
            </a:r>
            <a:r>
              <a:rPr lang="en-US" altLang="ja-JP" sz="2400" dirty="0">
                <a:latin typeface="Gill Sans MT" charset="0"/>
              </a:rPr>
              <a:t> exchange BGP messages over semi-permanent TCP connection: (</a:t>
            </a:r>
            <a:r>
              <a:rPr lang="ko-KR" altLang="en-US" sz="2400" dirty="0">
                <a:latin typeface="Gill Sans MT" charset="0"/>
              </a:rPr>
              <a:t>항상 연결됨</a:t>
            </a:r>
            <a:r>
              <a:rPr lang="en-US" altLang="ko-KR" sz="2400" dirty="0">
                <a:latin typeface="Gill Sans MT" charset="0"/>
              </a:rPr>
              <a:t>, </a:t>
            </a:r>
            <a:r>
              <a:rPr lang="ko-KR" altLang="en-US" sz="2400" dirty="0">
                <a:latin typeface="Gill Sans MT" charset="0"/>
              </a:rPr>
              <a:t>중요</a:t>
            </a:r>
            <a:r>
              <a:rPr lang="en-US" altLang="ko-KR" sz="2400" dirty="0">
                <a:latin typeface="Gill Sans MT" charset="0"/>
              </a:rPr>
              <a:t>)</a:t>
            </a:r>
            <a:endParaRPr lang="en-US" altLang="ja-JP" sz="2400" dirty="0">
              <a:latin typeface="Gill Sans MT" charset="0"/>
            </a:endParaRPr>
          </a:p>
          <a:p>
            <a:pPr marL="685800" lvl="1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latin typeface="Gill Sans MT"/>
                <a:cs typeface="Gill Sans MT"/>
              </a:rPr>
              <a:t>advertising </a:t>
            </a:r>
            <a:r>
              <a:rPr lang="en-US" sz="2400" i="1" dirty="0">
                <a:solidFill>
                  <a:srgbClr val="CC0000"/>
                </a:solidFill>
                <a:latin typeface="Gill Sans MT"/>
                <a:cs typeface="Gill Sans MT"/>
              </a:rPr>
              <a:t>paths</a:t>
            </a:r>
            <a:r>
              <a:rPr lang="en-US" sz="2400" dirty="0">
                <a:solidFill>
                  <a:srgbClr val="CC0000"/>
                </a:solidFill>
                <a:latin typeface="Gill Sans MT"/>
                <a:cs typeface="Gill Sans MT"/>
              </a:rPr>
              <a:t> </a:t>
            </a:r>
            <a:r>
              <a:rPr lang="en-US" sz="2400" dirty="0">
                <a:latin typeface="Gill Sans MT"/>
                <a:cs typeface="Gill Sans MT"/>
              </a:rPr>
              <a:t>to different destination network prefixes (BGP  is a </a:t>
            </a:r>
            <a:r>
              <a:rPr lang="ja-JP" altLang="en-US" sz="2400" dirty="0">
                <a:latin typeface="Gill Sans MT"/>
                <a:cs typeface="Gill Sans MT"/>
              </a:rPr>
              <a:t>“</a:t>
            </a:r>
            <a:r>
              <a:rPr lang="en-US" altLang="ja-JP" sz="2400" dirty="0">
                <a:solidFill>
                  <a:srgbClr val="FF0000"/>
                </a:solidFill>
                <a:latin typeface="Gill Sans MT"/>
                <a:cs typeface="Gill Sans MT"/>
              </a:rPr>
              <a:t>path vector</a:t>
            </a:r>
            <a:r>
              <a:rPr lang="ja-JP" altLang="en-US" sz="2400" dirty="0">
                <a:latin typeface="Gill Sans MT"/>
                <a:cs typeface="Gill Sans MT"/>
              </a:rPr>
              <a:t>”</a:t>
            </a:r>
            <a:r>
              <a:rPr lang="en-US" altLang="ja-JP" sz="2400" dirty="0">
                <a:latin typeface="Gill Sans MT"/>
                <a:cs typeface="Gill Sans MT"/>
              </a:rPr>
              <a:t> protocol)</a:t>
            </a:r>
            <a:endParaRPr lang="en-US" sz="2400" dirty="0">
              <a:solidFill>
                <a:srgbClr val="FF0000"/>
              </a:solidFill>
              <a:latin typeface="Gill Sans MT"/>
              <a:cs typeface="Gill Sans MT"/>
            </a:endParaRPr>
          </a:p>
        </p:txBody>
      </p:sp>
      <p:pic>
        <p:nvPicPr>
          <p:cNvPr id="162849" name="Picture 121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800100"/>
            <a:ext cx="2553558" cy="20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24887" y="4010992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3285692" y="4938163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5507686" y="3869905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5731177" y="4006021"/>
            <a:ext cx="2215548" cy="1435167"/>
            <a:chOff x="833331" y="2873352"/>
            <a:chExt cx="2333625" cy="1590649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1073" y="3242684"/>
              <a:ext cx="4230" cy="85198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3046706" y="4899525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5523188" y="4840643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3493291" y="4997847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543950" y="3911145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29020" y="4121821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070827" y="4972752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" name="Group 117"/>
          <p:cNvGrpSpPr>
            <a:grpSpLocks/>
          </p:cNvGrpSpPr>
          <p:nvPr/>
        </p:nvGrpSpPr>
        <p:grpSpPr bwMode="auto">
          <a:xfrm>
            <a:off x="5713440" y="4938746"/>
            <a:ext cx="2590803" cy="1117600"/>
            <a:chOff x="2244" y="2236"/>
            <a:chExt cx="1632" cy="704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2089" y="2391"/>
              <a:ext cx="484" cy="174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2325" y="2614"/>
              <a:ext cx="155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BGP advertisement:</a:t>
              </a:r>
            </a:p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 X</a:t>
              </a:r>
            </a:p>
          </p:txBody>
        </p:sp>
      </p:grpSp>
      <p:sp>
        <p:nvSpPr>
          <p:cNvPr id="3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61</a:t>
            </a:fld>
            <a:endParaRPr lang="en-US" sz="1200" dirty="0">
              <a:latin typeface="Tahoma" charset="0"/>
            </a:endParaRPr>
          </a:p>
        </p:txBody>
      </p:sp>
      <p:sp>
        <p:nvSpPr>
          <p:cNvPr id="32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52294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1508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Path attributes and BGP routes</a:t>
            </a:r>
          </a:p>
        </p:txBody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422400"/>
            <a:ext cx="8247063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advertised prefix includes BGP attributes </a:t>
            </a:r>
          </a:p>
          <a:p>
            <a:pPr lvl="1"/>
            <a:r>
              <a:rPr lang="en-US" dirty="0">
                <a:latin typeface="Gill Sans MT" charset="0"/>
              </a:rPr>
              <a:t>Prefix(NW id) + attributes =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route</a:t>
            </a:r>
            <a:r>
              <a:rPr lang="ja-JP" altLang="en-US" dirty="0">
                <a:latin typeface="Gill Sans MT" charset="0"/>
              </a:rPr>
              <a:t>” </a:t>
            </a:r>
            <a:r>
              <a:rPr lang="en-US" altLang="ja-JP" dirty="0">
                <a:latin typeface="Gill Sans MT" charset="0"/>
              </a:rPr>
              <a:t>(</a:t>
            </a:r>
            <a:r>
              <a:rPr lang="ko-KR" altLang="en-US" dirty="0">
                <a:latin typeface="Gill Sans MT" charset="0"/>
              </a:rPr>
              <a:t>경로 정보</a:t>
            </a:r>
            <a:r>
              <a:rPr lang="en-US" altLang="ko-KR" dirty="0">
                <a:latin typeface="Gill Sans MT" charset="0"/>
              </a:rPr>
              <a:t>)</a:t>
            </a:r>
            <a:endParaRPr lang="en-US" altLang="ja-JP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two attributes:</a:t>
            </a:r>
          </a:p>
          <a:p>
            <a:pPr lvl="1"/>
            <a:r>
              <a:rPr lang="en-US" dirty="0">
                <a:solidFill>
                  <a:srgbClr val="000090"/>
                </a:solidFill>
                <a:latin typeface="Gill Sans MT" charset="0"/>
              </a:rPr>
              <a:t>AS-PATH: </a:t>
            </a:r>
            <a:r>
              <a:rPr lang="en-US" dirty="0">
                <a:latin typeface="Gill Sans MT" charset="0"/>
              </a:rPr>
              <a:t>list of </a:t>
            </a:r>
            <a:r>
              <a:rPr lang="en-US" dirty="0" err="1">
                <a:latin typeface="Gill Sans MT" charset="0"/>
              </a:rPr>
              <a:t>ASes</a:t>
            </a:r>
            <a:r>
              <a:rPr lang="en-US" dirty="0">
                <a:latin typeface="Gill Sans MT" charset="0"/>
              </a:rPr>
              <a:t> through which prefix advertisement has passed  [</a:t>
            </a:r>
            <a:r>
              <a:rPr lang="ko-KR" altLang="en-US" dirty="0">
                <a:latin typeface="Gill Sans MT" charset="0"/>
              </a:rPr>
              <a:t>예</a:t>
            </a:r>
            <a:r>
              <a:rPr lang="en-US" altLang="ko-KR" dirty="0">
                <a:latin typeface="Gill Sans MT" charset="0"/>
              </a:rPr>
              <a:t>, AS3.X]</a:t>
            </a:r>
            <a:endParaRPr lang="en-US" dirty="0">
              <a:latin typeface="Gill Sans MT" charset="0"/>
            </a:endParaRPr>
          </a:p>
          <a:p>
            <a:pPr lvl="1"/>
            <a:r>
              <a:rPr lang="en-US" dirty="0">
                <a:solidFill>
                  <a:srgbClr val="000090"/>
                </a:solidFill>
                <a:latin typeface="Gill Sans MT" charset="0"/>
              </a:rPr>
              <a:t>NEXT-HOP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:</a:t>
            </a:r>
            <a:r>
              <a:rPr lang="en-US" dirty="0">
                <a:latin typeface="Gill Sans MT" charset="0"/>
              </a:rPr>
              <a:t> indicates specific internal-AS router to next-hop AS  [</a:t>
            </a:r>
            <a:r>
              <a:rPr lang="ko-KR" altLang="en-US" dirty="0">
                <a:latin typeface="Gill Sans MT" charset="0"/>
              </a:rPr>
              <a:t>예</a:t>
            </a:r>
            <a:r>
              <a:rPr lang="en-US" altLang="ko-KR" dirty="0">
                <a:latin typeface="Gill Sans MT" charset="0"/>
              </a:rPr>
              <a:t>, 2c]</a:t>
            </a:r>
            <a:endParaRPr lang="en-US" dirty="0">
              <a:latin typeface="Gill Sans MT" charset="0"/>
            </a:endParaRPr>
          </a:p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Policy-based routing:</a:t>
            </a:r>
          </a:p>
          <a:p>
            <a:pPr lvl="1"/>
            <a:r>
              <a:rPr lang="en-US" dirty="0">
                <a:latin typeface="Gill Sans MT" charset="0"/>
              </a:rPr>
              <a:t>gateway receiving route advertisement uses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import policy</a:t>
            </a:r>
            <a:r>
              <a:rPr lang="en-US" i="1" dirty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to accept/decline path (e.g., never route through AS Y).</a:t>
            </a:r>
          </a:p>
          <a:p>
            <a:pPr lvl="1"/>
            <a:r>
              <a:rPr lang="en-US" dirty="0">
                <a:latin typeface="Gill Sans MT" charset="0"/>
              </a:rPr>
              <a:t>AS policy also determines whether to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advertise</a:t>
            </a:r>
            <a:r>
              <a:rPr lang="en-US" dirty="0">
                <a:latin typeface="Gill Sans MT" charset="0"/>
              </a:rPr>
              <a:t> path to other other neighboring </a:t>
            </a:r>
            <a:r>
              <a:rPr lang="en-US" dirty="0" err="1">
                <a:latin typeface="Gill Sans MT" charset="0"/>
              </a:rPr>
              <a:t>ASes</a:t>
            </a:r>
            <a:endParaRPr lang="en-US" dirty="0">
              <a:latin typeface="Gill Sans MT" charset="0"/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  <a:latin typeface="Gill Sans MT" charset="0"/>
              </a:rPr>
              <a:t>관리자의 정책에 따라 라우팅을 제어할 수 있음</a:t>
            </a:r>
            <a:endParaRPr lang="en-US" b="1" dirty="0">
              <a:solidFill>
                <a:srgbClr val="0070C0"/>
              </a:solidFill>
              <a:latin typeface="Gill Sans MT" charset="0"/>
            </a:endParaRPr>
          </a:p>
          <a:p>
            <a:pPr marL="457200" lvl="1" indent="0"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164869" name="Picture 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9937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62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8785707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3"/>
          <p:cNvSpPr>
            <a:spLocks noChangeArrowheads="1"/>
          </p:cNvSpPr>
          <p:nvPr/>
        </p:nvSpPr>
        <p:spPr bwMode="auto">
          <a:xfrm>
            <a:off x="1181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0" name="Rectangle 4"/>
          <p:cNvSpPr>
            <a:spLocks noChangeArrowheads="1"/>
          </p:cNvSpPr>
          <p:nvPr/>
        </p:nvSpPr>
        <p:spPr bwMode="auto">
          <a:xfrm>
            <a:off x="631940" y="4371320"/>
            <a:ext cx="8229600" cy="205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A advertises path Aw to B and to C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B </a:t>
            </a:r>
            <a:r>
              <a:rPr lang="en-US" sz="2400" i="1" dirty="0">
                <a:solidFill>
                  <a:srgbClr val="CC0000"/>
                </a:solidFill>
                <a:latin typeface="+mn-lt"/>
              </a:rPr>
              <a:t>chooses not to advertise </a:t>
            </a:r>
            <a:r>
              <a:rPr lang="en-US" sz="2400" dirty="0" err="1">
                <a:latin typeface="+mn-lt"/>
              </a:rPr>
              <a:t>BAw</a:t>
            </a:r>
            <a:r>
              <a:rPr lang="en-US" sz="2400" dirty="0">
                <a:latin typeface="+mn-lt"/>
              </a:rPr>
              <a:t> to C:  [B</a:t>
            </a:r>
            <a:r>
              <a:rPr lang="ko-KR" altLang="en-US" sz="2400" dirty="0">
                <a:latin typeface="+mn-lt"/>
              </a:rPr>
              <a:t>와 </a:t>
            </a:r>
            <a:r>
              <a:rPr lang="en-US" altLang="ko-KR" sz="2400" dirty="0">
                <a:latin typeface="+mn-lt"/>
              </a:rPr>
              <a:t>C</a:t>
            </a:r>
            <a:r>
              <a:rPr lang="ko-KR" altLang="en-US" sz="2400" dirty="0">
                <a:latin typeface="+mn-lt"/>
              </a:rPr>
              <a:t>는 경쟁관계</a:t>
            </a:r>
            <a:r>
              <a:rPr lang="en-US" altLang="ko-KR" sz="2400" dirty="0">
                <a:latin typeface="+mn-lt"/>
              </a:rPr>
              <a:t>]</a:t>
            </a:r>
            <a:endParaRPr lang="en-US" sz="2400" dirty="0">
              <a:latin typeface="+mn-lt"/>
            </a:endParaRP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000" dirty="0">
                <a:latin typeface="+mn-lt"/>
              </a:rPr>
              <a:t>B gets no </a:t>
            </a:r>
            <a:r>
              <a:rPr lang="ja-JP" altLang="en-US" sz="2000" dirty="0">
                <a:latin typeface="+mn-lt"/>
              </a:rPr>
              <a:t>“</a:t>
            </a:r>
            <a:r>
              <a:rPr lang="en-US" altLang="ja-JP" sz="2000" dirty="0">
                <a:latin typeface="+mn-lt"/>
              </a:rPr>
              <a:t>revenue</a:t>
            </a:r>
            <a:r>
              <a:rPr lang="ja-JP" altLang="en-US" sz="2000" dirty="0">
                <a:latin typeface="+mn-lt"/>
              </a:rPr>
              <a:t>”</a:t>
            </a:r>
            <a:r>
              <a:rPr lang="en-US" altLang="ja-JP" sz="2000" dirty="0">
                <a:latin typeface="+mn-lt"/>
              </a:rPr>
              <a:t> for routing </a:t>
            </a:r>
            <a:r>
              <a:rPr lang="en-US" altLang="ja-JP" sz="2000" dirty="0" err="1">
                <a:latin typeface="+mn-lt"/>
              </a:rPr>
              <a:t>CBAw</a:t>
            </a:r>
            <a:r>
              <a:rPr lang="en-US" altLang="ja-JP" sz="2000" dirty="0">
                <a:latin typeface="+mn-lt"/>
              </a:rPr>
              <a:t>, since none of  C, A, w are B</a:t>
            </a:r>
            <a:r>
              <a:rPr lang="ja-JP" altLang="en-US" sz="2000" dirty="0">
                <a:latin typeface="+mn-lt"/>
              </a:rPr>
              <a:t>’</a:t>
            </a:r>
            <a:r>
              <a:rPr lang="en-US" altLang="ja-JP" sz="2000" dirty="0">
                <a:latin typeface="+mn-lt"/>
              </a:rPr>
              <a:t>s customers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altLang="ja-JP" sz="2000" dirty="0">
                <a:latin typeface="+mn-lt"/>
              </a:rPr>
              <a:t>C does not learn about </a:t>
            </a:r>
            <a:r>
              <a:rPr lang="en-US" altLang="ja-JP" sz="2000" dirty="0" err="1">
                <a:latin typeface="+mn-lt"/>
              </a:rPr>
              <a:t>CBAw</a:t>
            </a:r>
            <a:r>
              <a:rPr lang="en-US" altLang="ja-JP" sz="2000" dirty="0">
                <a:latin typeface="+mn-lt"/>
              </a:rPr>
              <a:t> path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C will route </a:t>
            </a:r>
            <a:r>
              <a:rPr lang="en-US" sz="2400" dirty="0" err="1">
                <a:latin typeface="+mn-lt"/>
              </a:rPr>
              <a:t>CAw</a:t>
            </a:r>
            <a:r>
              <a:rPr lang="en-US" sz="2400" dirty="0">
                <a:latin typeface="+mn-lt"/>
              </a:rPr>
              <a:t> (not using B) to get to w</a:t>
            </a:r>
          </a:p>
        </p:txBody>
      </p:sp>
      <p:grpSp>
        <p:nvGrpSpPr>
          <p:cNvPr id="185351" name="Group 5"/>
          <p:cNvGrpSpPr>
            <a:grpSpLocks/>
          </p:cNvGrpSpPr>
          <p:nvPr/>
        </p:nvGrpSpPr>
        <p:grpSpPr bwMode="auto">
          <a:xfrm>
            <a:off x="476250" y="1123950"/>
            <a:ext cx="7539038" cy="3048000"/>
            <a:chOff x="300" y="708"/>
            <a:chExt cx="4749" cy="1920"/>
          </a:xfrm>
        </p:grpSpPr>
        <p:sp>
          <p:nvSpPr>
            <p:cNvPr id="185352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3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4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5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85356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5357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8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85359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0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1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85362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3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4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85365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6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85367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8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9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0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1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2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3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4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5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</a:rPr>
                <a:t>:</a:t>
              </a:r>
              <a:endParaRPr lang="en-US"/>
            </a:p>
          </p:txBody>
        </p:sp>
        <p:sp>
          <p:nvSpPr>
            <p:cNvPr id="185376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77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8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customer </a:t>
              </a:r>
              <a:endParaRPr lang="en-US" sz="2000"/>
            </a:p>
          </p:txBody>
        </p:sp>
        <p:sp>
          <p:nvSpPr>
            <p:cNvPr id="185379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network:</a:t>
              </a:r>
              <a:endParaRPr lang="en-US" sz="2000"/>
            </a:p>
          </p:txBody>
        </p:sp>
        <p:sp>
          <p:nvSpPr>
            <p:cNvPr id="185380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1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2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5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provider</a:t>
              </a:r>
              <a:endParaRPr lang="en-US" sz="2000"/>
            </a:p>
          </p:txBody>
        </p:sp>
        <p:sp>
          <p:nvSpPr>
            <p:cNvPr id="185383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4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network</a:t>
              </a:r>
              <a:endParaRPr lang="en-US" sz="2000"/>
            </a:p>
          </p:txBody>
        </p:sp>
        <p:sp>
          <p:nvSpPr>
            <p:cNvPr id="185385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6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7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38017" y="3604926"/>
            <a:ext cx="7997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90"/>
                </a:solidFill>
              </a:rPr>
              <a:t>Suppose an ISP only wants to route traffic to/from its customer networks (does not want to carry transit traffic between other ISPs)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63</a:t>
            </a:fld>
            <a:endParaRPr lang="en-US" sz="1200" dirty="0">
              <a:latin typeface="Tahoma" charset="0"/>
            </a:endParaRPr>
          </a:p>
        </p:txBody>
      </p:sp>
      <p:sp>
        <p:nvSpPr>
          <p:cNvPr id="4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  <p:pic>
        <p:nvPicPr>
          <p:cNvPr id="49" name="Picture 42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65" y="801925"/>
            <a:ext cx="8301892" cy="256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8746" y="6884"/>
            <a:ext cx="86106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BGP: achieving policy via advertisements</a:t>
            </a:r>
          </a:p>
        </p:txBody>
      </p:sp>
    </p:spTree>
    <p:extLst>
      <p:ext uri="{BB962C8B-B14F-4D97-AF65-F5344CB8AC3E}">
        <p14:creationId xmlns:p14="http://schemas.microsoft.com/office/powerpoint/2010/main" val="22602296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BGP path advertisement</a:t>
            </a:r>
          </a:p>
        </p:txBody>
      </p:sp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38175" y="4742967"/>
            <a:ext cx="8505825" cy="551956"/>
          </a:xfrm>
        </p:spPr>
        <p:txBody>
          <a:bodyPr/>
          <a:lstStyle/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Gill Sans MT" charset="0"/>
              </a:rPr>
              <a:t>AS</a:t>
            </a:r>
            <a:r>
              <a:rPr lang="en-US" sz="2200" dirty="0">
                <a:latin typeface="Arial"/>
                <a:cs typeface="Arial"/>
              </a:rPr>
              <a:t>1</a:t>
            </a:r>
            <a:r>
              <a:rPr lang="en-US" sz="2200" dirty="0">
                <a:latin typeface="Gill Sans MT" charset="0"/>
              </a:rPr>
              <a:t> gateway router</a:t>
            </a:r>
            <a:r>
              <a:rPr lang="en-US" sz="2200" dirty="0">
                <a:latin typeface="Arial"/>
                <a:cs typeface="Arial"/>
              </a:rPr>
              <a:t> 1c </a:t>
            </a:r>
            <a:r>
              <a:rPr lang="en-US" sz="2200" dirty="0">
                <a:latin typeface="Gill Sans MT" charset="0"/>
              </a:rPr>
              <a:t>learns path </a:t>
            </a:r>
            <a:r>
              <a:rPr lang="en-US" sz="2200" i="1" dirty="0">
                <a:solidFill>
                  <a:srgbClr val="CC0000"/>
                </a:solidFill>
                <a:latin typeface="Gill Sans MT" charset="0"/>
              </a:rPr>
              <a:t>AS2,AS3,X </a:t>
            </a:r>
            <a:r>
              <a:rPr lang="en-US" sz="2200" dirty="0">
                <a:latin typeface="Gill Sans MT" charset="0"/>
              </a:rPr>
              <a:t>from 2a</a:t>
            </a:r>
            <a:endParaRPr lang="en-US" sz="2000" dirty="0">
              <a:latin typeface="Gill Sans MT" charset="0"/>
            </a:endParaRPr>
          </a:p>
          <a:p>
            <a:endParaRPr lang="en-US" sz="2000" dirty="0">
              <a:latin typeface="Gill Sans MT" charset="0"/>
            </a:endParaRPr>
          </a:p>
        </p:txBody>
      </p:sp>
      <p:pic>
        <p:nvPicPr>
          <p:cNvPr id="162849" name="Picture 1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7" y="800100"/>
            <a:ext cx="5602043" cy="17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24887" y="1451514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3285692" y="2378685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5507686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5731177" y="1446543"/>
            <a:ext cx="2215548" cy="1435167"/>
            <a:chOff x="833331" y="2873352"/>
            <a:chExt cx="2333625" cy="1590649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1073" y="3242684"/>
              <a:ext cx="4230" cy="85198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3046706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5523188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3493291" y="2438369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543950" y="1351667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07172" y="1562343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070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5713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028828" y="2438604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6" name="Rectangle 4"/>
          <p:cNvSpPr txBox="1">
            <a:spLocks noChangeArrowheads="1"/>
          </p:cNvSpPr>
          <p:nvPr/>
        </p:nvSpPr>
        <p:spPr bwMode="auto">
          <a:xfrm>
            <a:off x="415500" y="4289671"/>
            <a:ext cx="8505825" cy="57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ts val="2140"/>
              </a:lnSpc>
              <a:buNone/>
            </a:pPr>
            <a:r>
              <a:rPr lang="en-US" sz="2400" dirty="0">
                <a:latin typeface="Gill Sans MT" charset="0"/>
              </a:rPr>
              <a:t>gateway router may learn about </a:t>
            </a:r>
            <a:r>
              <a:rPr lang="en-US" sz="2400" dirty="0">
                <a:solidFill>
                  <a:srgbClr val="000090"/>
                </a:solidFill>
                <a:latin typeface="Gill Sans MT" charset="0"/>
              </a:rPr>
              <a:t>multiple</a:t>
            </a:r>
            <a:r>
              <a:rPr lang="en-US" sz="2400" dirty="0">
                <a:latin typeface="Gill Sans MT" charset="0"/>
              </a:rPr>
              <a:t> paths to destination: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94769" y="1902431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/>
          <p:nvPr/>
        </p:nvCxnSpPr>
        <p:spPr bwMode="auto">
          <a:xfrm flipH="1">
            <a:off x="3142123" y="2168219"/>
            <a:ext cx="2534703" cy="1452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4617960" y="1621326"/>
            <a:ext cx="968155" cy="547957"/>
            <a:chOff x="4617960" y="1621326"/>
            <a:chExt cx="968155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770795" y="1621326"/>
              <a:ext cx="815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333" name="Rectangle 4"/>
          <p:cNvSpPr txBox="1">
            <a:spLocks noChangeArrowheads="1"/>
          </p:cNvSpPr>
          <p:nvPr/>
        </p:nvSpPr>
        <p:spPr bwMode="auto">
          <a:xfrm>
            <a:off x="673347" y="5110285"/>
            <a:ext cx="8505825" cy="551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Gill Sans MT" charset="0"/>
              </a:rPr>
              <a:t>AS</a:t>
            </a:r>
            <a:r>
              <a:rPr lang="en-US" sz="2200" dirty="0">
                <a:latin typeface="Arial"/>
                <a:cs typeface="Arial"/>
              </a:rPr>
              <a:t>1</a:t>
            </a:r>
            <a:r>
              <a:rPr lang="en-US" sz="2200" dirty="0">
                <a:latin typeface="Gill Sans MT" charset="0"/>
              </a:rPr>
              <a:t> gateway router</a:t>
            </a:r>
            <a:r>
              <a:rPr lang="en-US" sz="2200" dirty="0">
                <a:latin typeface="Arial"/>
                <a:cs typeface="Arial"/>
              </a:rPr>
              <a:t> 1c </a:t>
            </a:r>
            <a:r>
              <a:rPr lang="en-US" sz="2200" dirty="0">
                <a:latin typeface="Gill Sans MT" charset="0"/>
              </a:rPr>
              <a:t>learns path </a:t>
            </a:r>
            <a:r>
              <a:rPr lang="en-US" sz="2200" i="1" dirty="0">
                <a:solidFill>
                  <a:srgbClr val="CC0000"/>
                </a:solidFill>
                <a:latin typeface="Gill Sans MT" charset="0"/>
              </a:rPr>
              <a:t>AS3,X </a:t>
            </a:r>
            <a:r>
              <a:rPr lang="en-US" sz="2200" dirty="0">
                <a:latin typeface="Gill Sans MT" charset="0"/>
              </a:rPr>
              <a:t>from 3a</a:t>
            </a:r>
            <a:endParaRPr lang="en-US" sz="2000" dirty="0">
              <a:latin typeface="Gill Sans MT" charset="0"/>
            </a:endParaRPr>
          </a:p>
          <a:p>
            <a:endParaRPr lang="en-US" sz="2000" dirty="0">
              <a:latin typeface="Gill Sans MT" charset="0"/>
            </a:endParaRPr>
          </a:p>
        </p:txBody>
      </p:sp>
      <p:sp>
        <p:nvSpPr>
          <p:cNvPr id="334" name="Rectangle 4"/>
          <p:cNvSpPr txBox="1">
            <a:spLocks noChangeArrowheads="1"/>
          </p:cNvSpPr>
          <p:nvPr/>
        </p:nvSpPr>
        <p:spPr bwMode="auto">
          <a:xfrm>
            <a:off x="688981" y="5477602"/>
            <a:ext cx="8103327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100000"/>
              </a:lnSpc>
            </a:pPr>
            <a:r>
              <a:rPr lang="en-US" sz="2200" dirty="0">
                <a:latin typeface="Gill Sans MT" charset="0"/>
              </a:rPr>
              <a:t>Based on policy, AS</a:t>
            </a:r>
            <a:r>
              <a:rPr lang="en-US" sz="2200" dirty="0">
                <a:latin typeface="Arial"/>
                <a:cs typeface="Arial"/>
              </a:rPr>
              <a:t>1</a:t>
            </a:r>
            <a:r>
              <a:rPr lang="en-US" sz="2200" dirty="0">
                <a:latin typeface="Gill Sans MT" charset="0"/>
              </a:rPr>
              <a:t> gateway router</a:t>
            </a:r>
            <a:r>
              <a:rPr lang="en-US" sz="2200" dirty="0">
                <a:latin typeface="Arial"/>
                <a:cs typeface="Arial"/>
              </a:rPr>
              <a:t> 1c </a:t>
            </a:r>
            <a:r>
              <a:rPr lang="en-US" sz="2200" dirty="0">
                <a:latin typeface="Gill Sans MT" charset="0"/>
              </a:rPr>
              <a:t>chooses path </a:t>
            </a:r>
            <a:r>
              <a:rPr lang="en-US" sz="2200" i="1" dirty="0">
                <a:solidFill>
                  <a:srgbClr val="CC0000"/>
                </a:solidFill>
                <a:latin typeface="Gill Sans MT" charset="0"/>
              </a:rPr>
              <a:t>AS3,X, and advertises path within AS</a:t>
            </a:r>
            <a:r>
              <a:rPr lang="en-US" sz="2200" i="1" dirty="0">
                <a:solidFill>
                  <a:srgbClr val="CC0000"/>
                </a:solidFill>
                <a:latin typeface="Arial"/>
                <a:cs typeface="Arial"/>
              </a:rPr>
              <a:t>1</a:t>
            </a:r>
            <a:r>
              <a:rPr lang="en-US" sz="2200" i="1" dirty="0">
                <a:solidFill>
                  <a:srgbClr val="CC0000"/>
                </a:solidFill>
                <a:latin typeface="Gill Sans MT" charset="0"/>
              </a:rPr>
              <a:t> via iBGP</a:t>
            </a:r>
            <a:endParaRPr lang="en-US" sz="2000" dirty="0">
              <a:latin typeface="Gill Sans MT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Gill Sans MT" charset="0"/>
            </a:endParaRPr>
          </a:p>
        </p:txBody>
      </p:sp>
      <p:sp>
        <p:nvSpPr>
          <p:cNvPr id="3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64</a:t>
            </a:fld>
            <a:endParaRPr lang="en-US" sz="1200" dirty="0">
              <a:latin typeface="Tahoma" charset="0"/>
            </a:endParaRPr>
          </a:p>
        </p:txBody>
      </p:sp>
      <p:sp>
        <p:nvSpPr>
          <p:cNvPr id="33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56440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" grpId="0"/>
      <p:bldP spid="33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Gill Sans MT" charset="0"/>
              </a:rPr>
              <a:t>BGP messages</a:t>
            </a:r>
            <a:endParaRPr lang="en-US" sz="3200">
              <a:latin typeface="Gill Sans MT" charset="0"/>
            </a:endParaRPr>
          </a:p>
        </p:txBody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5029200"/>
          </a:xfrm>
        </p:spPr>
        <p:txBody>
          <a:bodyPr/>
          <a:lstStyle/>
          <a:p>
            <a:pPr marL="293688" indent="-293688"/>
            <a:r>
              <a:rPr lang="en-US" sz="2400" dirty="0">
                <a:latin typeface="Gill Sans MT" charset="0"/>
              </a:rPr>
              <a:t>BGP messages exchanged between peers over TCP connection</a:t>
            </a:r>
          </a:p>
          <a:p>
            <a:pPr marL="293688" indent="-293688"/>
            <a:r>
              <a:rPr lang="en-US" sz="2400" dirty="0">
                <a:latin typeface="Gill Sans MT" charset="0"/>
              </a:rPr>
              <a:t>BGP messages:</a:t>
            </a:r>
          </a:p>
          <a:p>
            <a:pPr marL="684213" lvl="1" indent="-227013">
              <a:lnSpc>
                <a:spcPct val="100000"/>
              </a:lnSpc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OPEN:</a:t>
            </a:r>
            <a:r>
              <a:rPr lang="en-US" dirty="0">
                <a:latin typeface="Gill Sans MT" charset="0"/>
              </a:rPr>
              <a:t> opens TCP connection to remote BGP peer and authenticates sending BGP peer</a:t>
            </a:r>
          </a:p>
          <a:p>
            <a:pPr marL="684213" lvl="1" indent="-227013">
              <a:lnSpc>
                <a:spcPct val="100000"/>
              </a:lnSpc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UPDATE:</a:t>
            </a:r>
            <a:r>
              <a:rPr lang="en-US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advertises new path (or withdraws old)</a:t>
            </a:r>
          </a:p>
          <a:p>
            <a:pPr marL="684213" lvl="1" indent="-227013">
              <a:lnSpc>
                <a:spcPct val="100000"/>
              </a:lnSpc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KEEPALIVE:</a:t>
            </a:r>
            <a:r>
              <a:rPr lang="en-US" dirty="0">
                <a:latin typeface="Gill Sans MT" charset="0"/>
              </a:rPr>
              <a:t> keeps connection alive in absence of UPDATES; also ACKs OPEN request</a:t>
            </a:r>
          </a:p>
          <a:p>
            <a:pPr marL="684213" lvl="1" indent="-227013">
              <a:lnSpc>
                <a:spcPct val="100000"/>
              </a:lnSpc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NOTIFICATION:</a:t>
            </a:r>
            <a:r>
              <a:rPr lang="en-US" dirty="0">
                <a:latin typeface="Gill Sans MT" charset="0"/>
              </a:rPr>
              <a:t> reports errors in previous </a:t>
            </a:r>
            <a:r>
              <a:rPr lang="en-US" dirty="0" err="1">
                <a:latin typeface="Gill Sans MT" charset="0"/>
              </a:rPr>
              <a:t>msg</a:t>
            </a:r>
            <a:r>
              <a:rPr lang="en-US" dirty="0">
                <a:latin typeface="Gill Sans MT" charset="0"/>
              </a:rPr>
              <a:t>; also used to close connection</a:t>
            </a:r>
            <a:endParaRPr lang="en-US" sz="2800" dirty="0">
              <a:latin typeface="Gill Sans MT" charset="0"/>
            </a:endParaRPr>
          </a:p>
        </p:txBody>
      </p:sp>
      <p:pic>
        <p:nvPicPr>
          <p:cNvPr id="166917" name="Picture 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044575"/>
            <a:ext cx="30162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65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4717894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00292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BGP, OSPF, forwarding table entries</a:t>
            </a:r>
          </a:p>
        </p:txBody>
      </p:sp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455674" y="4619374"/>
            <a:ext cx="5183508" cy="551956"/>
          </a:xfrm>
        </p:spPr>
        <p:txBody>
          <a:bodyPr/>
          <a:lstStyle/>
          <a:p>
            <a:pPr marL="292100" indent="-292100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recall: </a:t>
            </a:r>
            <a:r>
              <a:rPr lang="en-US" sz="2000" dirty="0">
                <a:latin typeface="Arial"/>
                <a:cs typeface="Arial"/>
              </a:rPr>
              <a:t>1</a:t>
            </a:r>
            <a:r>
              <a:rPr lang="en-US" sz="2000" dirty="0">
                <a:latin typeface="Gill Sans MT" charset="0"/>
              </a:rPr>
              <a:t>a, </a:t>
            </a:r>
            <a:r>
              <a:rPr lang="en-US" sz="2000" dirty="0">
                <a:latin typeface="Arial"/>
                <a:cs typeface="Arial"/>
              </a:rPr>
              <a:t>1</a:t>
            </a:r>
            <a:r>
              <a:rPr lang="en-US" sz="2000" dirty="0">
                <a:latin typeface="Gill Sans MT" charset="0"/>
              </a:rPr>
              <a:t>b, </a:t>
            </a:r>
            <a:r>
              <a:rPr lang="en-US" sz="2000" dirty="0">
                <a:latin typeface="Arial"/>
                <a:cs typeface="Arial"/>
              </a:rPr>
              <a:t>1</a:t>
            </a:r>
            <a:r>
              <a:rPr lang="en-US" sz="2000" dirty="0">
                <a:latin typeface="Gill Sans MT" charset="0"/>
              </a:rPr>
              <a:t>c learn about </a:t>
            </a:r>
            <a:r>
              <a:rPr lang="en-US" sz="2000" dirty="0" err="1">
                <a:latin typeface="Gill Sans MT" charset="0"/>
              </a:rPr>
              <a:t>dest</a:t>
            </a:r>
            <a:r>
              <a:rPr lang="en-US" sz="2000" dirty="0">
                <a:latin typeface="Gill Sans MT" charset="0"/>
              </a:rPr>
              <a:t> X via iBGP from </a:t>
            </a:r>
            <a:r>
              <a:rPr lang="en-US" sz="2000" dirty="0">
                <a:latin typeface="Arial"/>
                <a:cs typeface="Arial"/>
              </a:rPr>
              <a:t>1</a:t>
            </a:r>
            <a:r>
              <a:rPr lang="en-US" sz="2000" dirty="0">
                <a:latin typeface="Gill Sans MT" charset="0"/>
              </a:rPr>
              <a:t>c: “path to X goes through </a:t>
            </a:r>
            <a:r>
              <a:rPr lang="en-US" sz="2000" dirty="0">
                <a:latin typeface="Arial"/>
                <a:cs typeface="Arial"/>
              </a:rPr>
              <a:t>1</a:t>
            </a:r>
            <a:r>
              <a:rPr lang="en-US" sz="2000" dirty="0">
                <a:latin typeface="Gill Sans MT" charset="0"/>
              </a:rPr>
              <a:t>c”</a:t>
            </a:r>
          </a:p>
        </p:txBody>
      </p:sp>
      <p:pic>
        <p:nvPicPr>
          <p:cNvPr id="162849" name="Picture 121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7" y="800100"/>
            <a:ext cx="7966198" cy="23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24887" y="1814322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15140" y="3783345"/>
                <a:ext cx="489235" cy="35258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7" name="Straight Connector 336"/>
              <p:cNvCxnSpPr>
                <a:endCxn id="316" idx="2"/>
              </p:cNvCxnSpPr>
              <p:nvPr/>
            </p:nvCxnSpPr>
            <p:spPr bwMode="auto">
              <a:xfrm flipV="1">
                <a:off x="1319809" y="3078707"/>
                <a:ext cx="417868" cy="45701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97" name="Freeform 2"/>
          <p:cNvSpPr>
            <a:spLocks/>
          </p:cNvSpPr>
          <p:nvPr/>
        </p:nvSpPr>
        <p:spPr bwMode="auto">
          <a:xfrm>
            <a:off x="3285692" y="2741493"/>
            <a:ext cx="2545688" cy="1720535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8" name="Group 197"/>
          <p:cNvGrpSpPr/>
          <p:nvPr/>
        </p:nvGrpSpPr>
        <p:grpSpPr>
          <a:xfrm>
            <a:off x="3506594" y="2881517"/>
            <a:ext cx="2189884" cy="1476371"/>
            <a:chOff x="833331" y="2873352"/>
            <a:chExt cx="2333625" cy="1590649"/>
          </a:xfrm>
        </p:grpSpPr>
        <p:grpSp>
          <p:nvGrpSpPr>
            <p:cNvPr id="199" name="Group 198"/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24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52" name="Oval 25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3" name="Rectangle 25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Oval 25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6" name="Freeform 25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7" name="Freeform 25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8" name="Freeform 25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9" name="Straight Connector 258"/>
                <p:cNvCxnSpPr>
                  <a:endCxn id="25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250" name="Oval 24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1" name="TextBox 250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2b</a:t>
                  </a:r>
                </a:p>
              </p:txBody>
            </p:sp>
          </p:grpSp>
        </p:grpSp>
        <p:grpSp>
          <p:nvGrpSpPr>
            <p:cNvPr id="200" name="Group 199"/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23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9" name="Oval 23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0" name="Rectangle 23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3" name="Freeform 24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4" name="Freeform 24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5" name="Freeform 24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6" name="Straight Connector 245"/>
                <p:cNvCxnSpPr>
                  <a:endCxn id="24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237" name="Oval 23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8" name="TextBox 237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2d</a:t>
                  </a:r>
                </a:p>
              </p:txBody>
            </p:sp>
          </p:grpSp>
        </p:grpSp>
        <p:grpSp>
          <p:nvGrpSpPr>
            <p:cNvPr id="201" name="Group 200"/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22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6" name="Oval 22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Oval 22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0" name="Freeform 22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1" name="Freeform 23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2" name="Freeform 23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3" name="Straight Connector 232"/>
                <p:cNvCxnSpPr>
                  <a:endCxn id="22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3" name="Group 222"/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224" name="Oval 223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TextBox 224"/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2c</a:t>
                  </a:r>
                </a:p>
              </p:txBody>
            </p:sp>
          </p:grpSp>
        </p:grpSp>
        <p:grpSp>
          <p:nvGrpSpPr>
            <p:cNvPr id="202" name="Group 201"/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20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3" name="Oval 21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Oval 21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7" name="Freeform 21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8" name="Freeform 21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9" name="Freeform 21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20" name="Straight Connector 219"/>
                <p:cNvCxnSpPr>
                  <a:endCxn id="21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211" name="Oval 210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2a</a:t>
                  </a:r>
                </a:p>
              </p:txBody>
            </p:sp>
          </p:grpSp>
        </p:grpSp>
        <p:cxnSp>
          <p:nvCxnSpPr>
            <p:cNvPr id="203" name="Straight Connector 202"/>
            <p:cNvCxnSpPr>
              <a:endCxn id="238" idx="0"/>
            </p:cNvCxnSpPr>
            <p:nvPr/>
          </p:nvCxnSpPr>
          <p:spPr bwMode="auto">
            <a:xfrm>
              <a:off x="1991073" y="3173114"/>
              <a:ext cx="4230" cy="9215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" name="Straight Connector 204"/>
            <p:cNvCxnSpPr/>
            <p:nvPr/>
          </p:nvCxnSpPr>
          <p:spPr bwMode="auto">
            <a:xfrm>
              <a:off x="2280478" y="3145660"/>
              <a:ext cx="435814" cy="35947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6" name="Straight Connector 205"/>
            <p:cNvCxnSpPr/>
            <p:nvPr/>
          </p:nvCxnSpPr>
          <p:spPr bwMode="auto">
            <a:xfrm>
              <a:off x="1300073" y="3768911"/>
              <a:ext cx="527386" cy="3682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7" name="Straight Connector 206"/>
            <p:cNvCxnSpPr/>
            <p:nvPr/>
          </p:nvCxnSpPr>
          <p:spPr bwMode="auto">
            <a:xfrm flipH="1">
              <a:off x="2194462" y="3713972"/>
              <a:ext cx="509583" cy="4289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5507686" y="1673235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5731177" y="1809351"/>
            <a:ext cx="2215548" cy="2123152"/>
            <a:chOff x="833331" y="2873352"/>
            <a:chExt cx="2333625" cy="2353163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6" name="Straight Connector 325"/>
            <p:cNvCxnSpPr/>
            <p:nvPr/>
          </p:nvCxnSpPr>
          <p:spPr bwMode="auto">
            <a:xfrm flipH="1">
              <a:off x="1596702" y="5224152"/>
              <a:ext cx="673647" cy="236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3046707" y="2702855"/>
            <a:ext cx="542552" cy="7812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5523188" y="2643973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3493291" y="2801177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543950" y="1714475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07172" y="1925151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070827" y="2776082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5713444" y="2742076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028828" y="2801412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00150" y="2281383"/>
            <a:ext cx="1113456" cy="802903"/>
            <a:chOff x="4057381" y="2820739"/>
            <a:chExt cx="1113456" cy="802903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7381" y="3181458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1068" y="3344630"/>
              <a:ext cx="409376" cy="27901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>
            <a:stCxn id="148" idx="1"/>
          </p:cNvCxnSpPr>
          <p:nvPr/>
        </p:nvCxnSpPr>
        <p:spPr bwMode="auto">
          <a:xfrm flipH="1">
            <a:off x="3046901" y="2522161"/>
            <a:ext cx="2716814" cy="1439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4617960" y="1984134"/>
            <a:ext cx="968155" cy="547957"/>
            <a:chOff x="4617960" y="1621326"/>
            <a:chExt cx="968155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770795" y="1621326"/>
              <a:ext cx="815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334" name="Rectangle 4"/>
          <p:cNvSpPr txBox="1">
            <a:spLocks noChangeArrowheads="1"/>
          </p:cNvSpPr>
          <p:nvPr/>
        </p:nvSpPr>
        <p:spPr bwMode="auto">
          <a:xfrm>
            <a:off x="3478500" y="5238590"/>
            <a:ext cx="5389671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90000"/>
              </a:lnSpc>
            </a:pPr>
            <a:r>
              <a:rPr lang="en-US" sz="2000" dirty="0">
                <a:latin typeface="Arial"/>
                <a:cs typeface="Arial"/>
              </a:rPr>
              <a:t>1</a:t>
            </a:r>
            <a:r>
              <a:rPr lang="en-US" sz="2000" dirty="0">
                <a:latin typeface="Gill Sans MT" charset="0"/>
              </a:rPr>
              <a:t>d: OSPF intra-domain routing: to get to </a:t>
            </a:r>
            <a:r>
              <a:rPr lang="en-US" sz="2000" dirty="0">
                <a:latin typeface="Arial"/>
                <a:cs typeface="Arial"/>
              </a:rPr>
              <a:t>1</a:t>
            </a:r>
            <a:r>
              <a:rPr lang="en-US" sz="2000" dirty="0">
                <a:latin typeface="Gill Sans MT" charset="0"/>
              </a:rPr>
              <a:t>c, forward over outgoing local interface </a:t>
            </a:r>
            <a:r>
              <a:rPr lang="en-US" sz="2000" dirty="0">
                <a:latin typeface="Arial"/>
                <a:cs typeface="Arial"/>
              </a:rPr>
              <a:t>1</a:t>
            </a:r>
          </a:p>
        </p:txBody>
      </p:sp>
      <p:sp>
        <p:nvSpPr>
          <p:cNvPr id="328" name="TextBox 327"/>
          <p:cNvSpPr txBox="1"/>
          <p:nvPr/>
        </p:nvSpPr>
        <p:spPr>
          <a:xfrm rot="21418560">
            <a:off x="2282548" y="2116378"/>
            <a:ext cx="815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CC0000"/>
                </a:solidFill>
              </a:rPr>
              <a:t>AS3,X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729" y="1189190"/>
            <a:ext cx="7270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Q: how does router set forwarding table entry to distant prefix?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149470" y="2245331"/>
            <a:ext cx="1300492" cy="1068501"/>
            <a:chOff x="1149470" y="2245331"/>
            <a:chExt cx="1300492" cy="1068501"/>
          </a:xfrm>
        </p:grpSpPr>
        <p:sp>
          <p:nvSpPr>
            <p:cNvPr id="9" name="TextBox 8"/>
            <p:cNvSpPr txBox="1"/>
            <p:nvPr/>
          </p:nvSpPr>
          <p:spPr>
            <a:xfrm>
              <a:off x="2165447" y="2998844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458923" y="3006055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1149470" y="2245331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1339883" y="2623598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7654" y="3379309"/>
            <a:ext cx="1694528" cy="2911109"/>
            <a:chOff x="537654" y="3379309"/>
            <a:chExt cx="1694528" cy="2911109"/>
          </a:xfrm>
        </p:grpSpPr>
        <p:sp>
          <p:nvSpPr>
            <p:cNvPr id="469" name="Freeform 468"/>
            <p:cNvSpPr/>
            <p:nvPr/>
          </p:nvSpPr>
          <p:spPr>
            <a:xfrm rot="10326036" flipH="1">
              <a:off x="771808" y="3379309"/>
              <a:ext cx="1333280" cy="959366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06934 w 1167285"/>
                <a:gd name="connsiteY0" fmla="*/ 967578 h 967578"/>
                <a:gd name="connsiteX1" fmla="*/ 0 w 1167285"/>
                <a:gd name="connsiteY1" fmla="*/ 0 h 967578"/>
                <a:gd name="connsiteX2" fmla="*/ 1005993 w 1167285"/>
                <a:gd name="connsiteY2" fmla="*/ 46284 h 967578"/>
                <a:gd name="connsiteX3" fmla="*/ 1167285 w 1167285"/>
                <a:gd name="connsiteY3" fmla="*/ 895852 h 967578"/>
                <a:gd name="connsiteX4" fmla="*/ 1006934 w 1167285"/>
                <a:gd name="connsiteY4" fmla="*/ 967578 h 967578"/>
                <a:gd name="connsiteX0" fmla="*/ 1006934 w 1167285"/>
                <a:gd name="connsiteY0" fmla="*/ 1132232 h 1132232"/>
                <a:gd name="connsiteX1" fmla="*/ 0 w 1167285"/>
                <a:gd name="connsiteY1" fmla="*/ 164654 h 1132232"/>
                <a:gd name="connsiteX2" fmla="*/ 991394 w 1167285"/>
                <a:gd name="connsiteY2" fmla="*/ 130 h 1132232"/>
                <a:gd name="connsiteX3" fmla="*/ 1167285 w 1167285"/>
                <a:gd name="connsiteY3" fmla="*/ 1060506 h 1132232"/>
                <a:gd name="connsiteX4" fmla="*/ 1006934 w 1167285"/>
                <a:gd name="connsiteY4" fmla="*/ 1132232 h 1132232"/>
                <a:gd name="connsiteX0" fmla="*/ 986900 w 1167285"/>
                <a:gd name="connsiteY0" fmla="*/ 1088164 h 1088164"/>
                <a:gd name="connsiteX1" fmla="*/ 0 w 1167285"/>
                <a:gd name="connsiteY1" fmla="*/ 164654 h 1088164"/>
                <a:gd name="connsiteX2" fmla="*/ 991394 w 1167285"/>
                <a:gd name="connsiteY2" fmla="*/ 130 h 1088164"/>
                <a:gd name="connsiteX3" fmla="*/ 1167285 w 1167285"/>
                <a:gd name="connsiteY3" fmla="*/ 1060506 h 1088164"/>
                <a:gd name="connsiteX4" fmla="*/ 986900 w 1167285"/>
                <a:gd name="connsiteY4" fmla="*/ 1088164 h 1088164"/>
                <a:gd name="connsiteX0" fmla="*/ 986900 w 1167285"/>
                <a:gd name="connsiteY0" fmla="*/ 1088164 h 1088164"/>
                <a:gd name="connsiteX1" fmla="*/ 0 w 1167285"/>
                <a:gd name="connsiteY1" fmla="*/ 164654 h 1088164"/>
                <a:gd name="connsiteX2" fmla="*/ 991394 w 1167285"/>
                <a:gd name="connsiteY2" fmla="*/ 130 h 1088164"/>
                <a:gd name="connsiteX3" fmla="*/ 1167285 w 1167285"/>
                <a:gd name="connsiteY3" fmla="*/ 1060506 h 1088164"/>
                <a:gd name="connsiteX4" fmla="*/ 986900 w 1167285"/>
                <a:gd name="connsiteY4" fmla="*/ 1088164 h 1088164"/>
                <a:gd name="connsiteX0" fmla="*/ 986900 w 1332977"/>
                <a:gd name="connsiteY0" fmla="*/ 1088164 h 1088164"/>
                <a:gd name="connsiteX1" fmla="*/ 0 w 1332977"/>
                <a:gd name="connsiteY1" fmla="*/ 164654 h 1088164"/>
                <a:gd name="connsiteX2" fmla="*/ 991394 w 1332977"/>
                <a:gd name="connsiteY2" fmla="*/ 130 h 1088164"/>
                <a:gd name="connsiteX3" fmla="*/ 1332977 w 1332977"/>
                <a:gd name="connsiteY3" fmla="*/ 1045574 h 1088164"/>
                <a:gd name="connsiteX4" fmla="*/ 986900 w 1332977"/>
                <a:gd name="connsiteY4" fmla="*/ 1088164 h 108816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977" h="1143414">
                  <a:moveTo>
                    <a:pt x="1029955" y="1143414"/>
                  </a:moveTo>
                  <a:cubicBezTo>
                    <a:pt x="771645" y="868623"/>
                    <a:pt x="908943" y="903822"/>
                    <a:pt x="0" y="164654"/>
                  </a:cubicBezTo>
                  <a:cubicBezTo>
                    <a:pt x="346878" y="170249"/>
                    <a:pt x="644516" y="-5465"/>
                    <a:pt x="991394" y="130"/>
                  </a:cubicBezTo>
                  <a:cubicBezTo>
                    <a:pt x="1125143" y="751678"/>
                    <a:pt x="1116033" y="592331"/>
                    <a:pt x="1332977" y="1045574"/>
                  </a:cubicBezTo>
                  <a:cubicBezTo>
                    <a:pt x="1183663" y="1029001"/>
                    <a:pt x="1194267" y="1059672"/>
                    <a:pt x="1029955" y="11434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37654" y="4169528"/>
              <a:ext cx="1694528" cy="2120890"/>
              <a:chOff x="537654" y="4169528"/>
              <a:chExt cx="1694528" cy="2120890"/>
            </a:xfrm>
          </p:grpSpPr>
          <p:sp>
            <p:nvSpPr>
              <p:cNvPr id="481" name="Rectangle 480"/>
              <p:cNvSpPr/>
              <p:nvPr/>
            </p:nvSpPr>
            <p:spPr bwMode="auto">
              <a:xfrm rot="10800000">
                <a:off x="809301" y="4261100"/>
                <a:ext cx="1027112" cy="99448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82" name="Group 104"/>
              <p:cNvGrpSpPr>
                <a:grpSpLocks/>
              </p:cNvGrpSpPr>
              <p:nvPr/>
            </p:nvGrpSpPr>
            <p:grpSpPr bwMode="auto">
              <a:xfrm>
                <a:off x="812771" y="5933069"/>
                <a:ext cx="1034710" cy="357349"/>
                <a:chOff x="4128636" y="3606589"/>
                <a:chExt cx="568145" cy="338667"/>
              </a:xfrm>
            </p:grpSpPr>
            <p:sp>
              <p:nvSpPr>
                <p:cNvPr id="496" name="Oval 495"/>
                <p:cNvSpPr/>
                <p:nvPr/>
              </p:nvSpPr>
              <p:spPr>
                <a:xfrm>
                  <a:off x="4128649" y="3720080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7" name="Rectangle 496"/>
                <p:cNvSpPr/>
                <p:nvPr/>
              </p:nvSpPr>
              <p:spPr>
                <a:xfrm>
                  <a:off x="4128649" y="3720080"/>
                  <a:ext cx="568332" cy="11189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8" name="Oval 497"/>
                <p:cNvSpPr/>
                <p:nvPr/>
              </p:nvSpPr>
              <p:spPr>
                <a:xfrm>
                  <a:off x="4128649" y="3606801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99" name="Straight Connector 498"/>
                <p:cNvCxnSpPr/>
                <p:nvPr/>
              </p:nvCxnSpPr>
              <p:spPr>
                <a:xfrm>
                  <a:off x="4696981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/>
                <p:cNvCxnSpPr/>
                <p:nvPr/>
              </p:nvCxnSpPr>
              <p:spPr>
                <a:xfrm>
                  <a:off x="4128649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3" name="Rectangle 482"/>
              <p:cNvSpPr/>
              <p:nvPr/>
            </p:nvSpPr>
            <p:spPr bwMode="auto">
              <a:xfrm>
                <a:off x="817079" y="5203658"/>
                <a:ext cx="1027112" cy="86051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84" name="Straight Connector 483"/>
              <p:cNvCxnSpPr>
                <a:endCxn id="497" idx="1"/>
              </p:cNvCxnSpPr>
              <p:nvPr/>
            </p:nvCxnSpPr>
            <p:spPr bwMode="auto">
              <a:xfrm>
                <a:off x="801363" y="4466995"/>
                <a:ext cx="11432" cy="164486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/>
              <p:cNvCxnSpPr>
                <a:endCxn id="497" idx="3"/>
              </p:cNvCxnSpPr>
              <p:nvPr/>
            </p:nvCxnSpPr>
            <p:spPr bwMode="auto">
              <a:xfrm>
                <a:off x="1842763" y="4466995"/>
                <a:ext cx="5083" cy="164486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6" name="Group 9"/>
              <p:cNvGrpSpPr>
                <a:grpSpLocks/>
              </p:cNvGrpSpPr>
              <p:nvPr/>
            </p:nvGrpSpPr>
            <p:grpSpPr bwMode="auto">
              <a:xfrm>
                <a:off x="777993" y="4169528"/>
                <a:ext cx="1079500" cy="395024"/>
                <a:chOff x="2183302" y="1574638"/>
                <a:chExt cx="1200154" cy="430181"/>
              </a:xfrm>
            </p:grpSpPr>
            <p:sp>
              <p:nvSpPr>
                <p:cNvPr id="487" name="Oval 486"/>
                <p:cNvSpPr/>
                <p:nvPr/>
              </p:nvSpPr>
              <p:spPr bwMode="auto">
                <a:xfrm flipV="1">
                  <a:off x="2186832" y="1690517"/>
                  <a:ext cx="1194859" cy="314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/>
                <p:cNvSpPr/>
                <p:nvPr/>
              </p:nvSpPr>
              <p:spPr bwMode="auto">
                <a:xfrm>
                  <a:off x="2183302" y="1734964"/>
                  <a:ext cx="1198389" cy="11270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/>
                <p:cNvSpPr/>
                <p:nvPr/>
              </p:nvSpPr>
              <p:spPr bwMode="auto">
                <a:xfrm flipV="1">
                  <a:off x="2183302" y="1574638"/>
                  <a:ext cx="1196624" cy="3143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90" name="Freeform 489"/>
                <p:cNvSpPr/>
                <p:nvPr/>
              </p:nvSpPr>
              <p:spPr bwMode="auto">
                <a:xfrm>
                  <a:off x="2490400" y="1671469"/>
                  <a:ext cx="582428" cy="15715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/>
                <p:cNvSpPr/>
                <p:nvPr/>
              </p:nvSpPr>
              <p:spPr bwMode="auto">
                <a:xfrm>
                  <a:off x="2430393" y="1630197"/>
                  <a:ext cx="702443" cy="10952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2" name="Freeform 491"/>
                <p:cNvSpPr/>
                <p:nvPr/>
              </p:nvSpPr>
              <p:spPr bwMode="auto">
                <a:xfrm>
                  <a:off x="2892805" y="1723852"/>
                  <a:ext cx="257680" cy="952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3" name="Freeform 492"/>
                <p:cNvSpPr/>
                <p:nvPr/>
              </p:nvSpPr>
              <p:spPr bwMode="auto">
                <a:xfrm>
                  <a:off x="2418037" y="1725440"/>
                  <a:ext cx="254150" cy="9524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94" name="Straight Connector 493"/>
                <p:cNvCxnSpPr>
                  <a:endCxn id="489" idx="2"/>
                </p:cNvCxnSpPr>
                <p:nvPr/>
              </p:nvCxnSpPr>
              <p:spPr bwMode="auto">
                <a:xfrm flipH="1" flipV="1">
                  <a:off x="2183302" y="1731787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/>
                <p:cNvCxnSpPr/>
                <p:nvPr/>
              </p:nvCxnSpPr>
              <p:spPr bwMode="auto">
                <a:xfrm flipH="1" flipV="1">
                  <a:off x="3379926" y="1728615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2" name="Rectangle 471"/>
              <p:cNvSpPr/>
              <p:nvPr/>
            </p:nvSpPr>
            <p:spPr bwMode="auto">
              <a:xfrm>
                <a:off x="546153" y="4588083"/>
                <a:ext cx="1670709" cy="13038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3" name="TextBox 472"/>
              <p:cNvSpPr txBox="1"/>
              <p:nvPr/>
            </p:nvSpPr>
            <p:spPr>
              <a:xfrm>
                <a:off x="540390" y="4583226"/>
                <a:ext cx="620971" cy="311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dest</a:t>
                </a:r>
                <a:endParaRPr lang="en-US" dirty="0"/>
              </a:p>
            </p:txBody>
          </p:sp>
          <p:sp>
            <p:nvSpPr>
              <p:cNvPr id="474" name="TextBox 473"/>
              <p:cNvSpPr txBox="1"/>
              <p:nvPr/>
            </p:nvSpPr>
            <p:spPr>
              <a:xfrm>
                <a:off x="1162170" y="4587898"/>
                <a:ext cx="1070012" cy="311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interface</a:t>
                </a:r>
              </a:p>
            </p:txBody>
          </p:sp>
          <p:cxnSp>
            <p:nvCxnSpPr>
              <p:cNvPr id="475" name="Straight Connector 474"/>
              <p:cNvCxnSpPr/>
              <p:nvPr/>
            </p:nvCxnSpPr>
            <p:spPr bwMode="auto">
              <a:xfrm>
                <a:off x="1154183" y="4593421"/>
                <a:ext cx="1345" cy="129354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6" name="Straight Connector 475"/>
              <p:cNvCxnSpPr/>
              <p:nvPr/>
            </p:nvCxnSpPr>
            <p:spPr bwMode="auto">
              <a:xfrm flipH="1">
                <a:off x="537654" y="4911108"/>
                <a:ext cx="167920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77" name="TextBox 476"/>
              <p:cNvSpPr txBox="1"/>
              <p:nvPr/>
            </p:nvSpPr>
            <p:spPr>
              <a:xfrm>
                <a:off x="597755" y="4905652"/>
                <a:ext cx="415498" cy="777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  <a:p>
                <a:endParaRPr lang="en-US" dirty="0"/>
              </a:p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78" name="TextBox 477"/>
              <p:cNvSpPr txBox="1"/>
              <p:nvPr/>
            </p:nvSpPr>
            <p:spPr>
              <a:xfrm>
                <a:off x="649592" y="5234010"/>
                <a:ext cx="33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C0000"/>
                    </a:solidFill>
                  </a:rPr>
                  <a:t>X</a:t>
                </a:r>
              </a:p>
            </p:txBody>
          </p:sp>
          <p:sp>
            <p:nvSpPr>
              <p:cNvPr id="479" name="TextBox 478"/>
              <p:cNvSpPr txBox="1"/>
              <p:nvPr/>
            </p:nvSpPr>
            <p:spPr>
              <a:xfrm>
                <a:off x="1230781" y="4917583"/>
                <a:ext cx="415498" cy="777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  <a:p>
                <a:endParaRPr lang="en-US" dirty="0"/>
              </a:p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80" name="TextBox 479"/>
              <p:cNvSpPr txBox="1"/>
              <p:nvPr/>
            </p:nvSpPr>
            <p:spPr>
              <a:xfrm>
                <a:off x="1308433" y="5241003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C0000"/>
                    </a:solidFill>
                  </a:rPr>
                  <a:t>1</a:t>
                </a:r>
              </a:p>
            </p:txBody>
          </p:sp>
        </p:grpSp>
      </p:grpSp>
      <p:cxnSp>
        <p:nvCxnSpPr>
          <p:cNvPr id="272" name="Straight Arrow Connector 271"/>
          <p:cNvCxnSpPr/>
          <p:nvPr/>
        </p:nvCxnSpPr>
        <p:spPr bwMode="auto">
          <a:xfrm flipV="1">
            <a:off x="2219982" y="3159942"/>
            <a:ext cx="300087" cy="1834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7035014" y="3728816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physical link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396605" y="2859586"/>
            <a:ext cx="1122212" cy="76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local link interfaces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at 1a, 1d</a:t>
            </a:r>
          </a:p>
        </p:txBody>
      </p:sp>
      <p:sp>
        <p:nvSpPr>
          <p:cNvPr id="3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66</a:t>
            </a:fld>
            <a:endParaRPr lang="en-US" sz="1200" dirty="0">
              <a:latin typeface="Tahoma" charset="0"/>
            </a:endParaRPr>
          </a:p>
        </p:txBody>
      </p:sp>
      <p:sp>
        <p:nvSpPr>
          <p:cNvPr id="34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331251" y="2431189"/>
            <a:ext cx="961014" cy="810304"/>
            <a:chOff x="1331251" y="2431189"/>
            <a:chExt cx="961014" cy="810304"/>
          </a:xfrm>
        </p:grpSpPr>
        <p:cxnSp>
          <p:nvCxnSpPr>
            <p:cNvPr id="16" name="Straight Connector 15"/>
            <p:cNvCxnSpPr/>
            <p:nvPr/>
          </p:nvCxnSpPr>
          <p:spPr bwMode="auto">
            <a:xfrm flipH="1" flipV="1">
              <a:off x="1331251" y="2431189"/>
              <a:ext cx="48189" cy="81030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5" name="Straight Connector 334"/>
            <p:cNvCxnSpPr/>
            <p:nvPr/>
          </p:nvCxnSpPr>
          <p:spPr bwMode="auto">
            <a:xfrm flipV="1">
              <a:off x="1381115" y="2850809"/>
              <a:ext cx="104212" cy="3726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2" name="Straight Connector 341"/>
            <p:cNvCxnSpPr/>
            <p:nvPr/>
          </p:nvCxnSpPr>
          <p:spPr bwMode="auto">
            <a:xfrm flipV="1">
              <a:off x="1386317" y="3162800"/>
              <a:ext cx="168546" cy="5884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3" name="Straight Connector 342"/>
            <p:cNvCxnSpPr/>
            <p:nvPr/>
          </p:nvCxnSpPr>
          <p:spPr bwMode="auto">
            <a:xfrm flipV="1">
              <a:off x="1364971" y="3164519"/>
              <a:ext cx="927294" cy="678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6536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/>
      <p:bldP spid="328" grpId="0"/>
      <p:bldP spid="328" grpId="1"/>
      <p:bldP spid="333" grpId="0"/>
      <p:bldP spid="333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00292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BGP, OSPF, forwarding table entries</a:t>
            </a:r>
          </a:p>
        </p:txBody>
      </p:sp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455674" y="4619374"/>
            <a:ext cx="5183508" cy="551956"/>
          </a:xfrm>
        </p:spPr>
        <p:txBody>
          <a:bodyPr/>
          <a:lstStyle/>
          <a:p>
            <a:pPr marL="292100" indent="-292100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recall: 1a, 1b, 1c learn about </a:t>
            </a:r>
            <a:r>
              <a:rPr lang="en-US" sz="2000" dirty="0" err="1">
                <a:latin typeface="Gill Sans MT" charset="0"/>
              </a:rPr>
              <a:t>dest</a:t>
            </a:r>
            <a:r>
              <a:rPr lang="en-US" sz="2000" dirty="0">
                <a:latin typeface="Gill Sans MT" charset="0"/>
              </a:rPr>
              <a:t> X via iBGP from 1c: “path to X goes through 1c”</a:t>
            </a:r>
          </a:p>
        </p:txBody>
      </p:sp>
      <p:pic>
        <p:nvPicPr>
          <p:cNvPr id="162849" name="Picture 121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7" y="800100"/>
            <a:ext cx="7966198" cy="23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24887" y="1814322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15140" y="3783345"/>
                <a:ext cx="489235" cy="35258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7" name="Straight Connector 336"/>
              <p:cNvCxnSpPr>
                <a:endCxn id="316" idx="2"/>
              </p:cNvCxnSpPr>
              <p:nvPr/>
            </p:nvCxnSpPr>
            <p:spPr bwMode="auto">
              <a:xfrm flipV="1">
                <a:off x="1319809" y="3078707"/>
                <a:ext cx="417868" cy="45701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97" name="Freeform 2"/>
          <p:cNvSpPr>
            <a:spLocks/>
          </p:cNvSpPr>
          <p:nvPr/>
        </p:nvSpPr>
        <p:spPr bwMode="auto">
          <a:xfrm>
            <a:off x="3285692" y="2741493"/>
            <a:ext cx="2545688" cy="1720535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8" name="Group 197"/>
          <p:cNvGrpSpPr/>
          <p:nvPr/>
        </p:nvGrpSpPr>
        <p:grpSpPr>
          <a:xfrm>
            <a:off x="3506594" y="2881517"/>
            <a:ext cx="2189884" cy="1476371"/>
            <a:chOff x="833331" y="2873352"/>
            <a:chExt cx="2333625" cy="1590649"/>
          </a:xfrm>
        </p:grpSpPr>
        <p:grpSp>
          <p:nvGrpSpPr>
            <p:cNvPr id="199" name="Group 198"/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24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52" name="Oval 25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3" name="Rectangle 25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Oval 25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6" name="Freeform 25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7" name="Freeform 25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8" name="Freeform 25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9" name="Straight Connector 258"/>
                <p:cNvCxnSpPr>
                  <a:endCxn id="25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Group 248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250" name="Oval 24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1" name="TextBox 250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2b</a:t>
                  </a:r>
                </a:p>
              </p:txBody>
            </p:sp>
          </p:grpSp>
        </p:grpSp>
        <p:grpSp>
          <p:nvGrpSpPr>
            <p:cNvPr id="200" name="Group 199"/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23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9" name="Oval 23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0" name="Rectangle 23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3" name="Freeform 24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4" name="Freeform 24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5" name="Freeform 24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6" name="Straight Connector 245"/>
                <p:cNvCxnSpPr>
                  <a:endCxn id="24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237" name="Oval 23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8" name="TextBox 237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2d</a:t>
                  </a:r>
                </a:p>
              </p:txBody>
            </p:sp>
          </p:grpSp>
        </p:grpSp>
        <p:grpSp>
          <p:nvGrpSpPr>
            <p:cNvPr id="201" name="Group 200"/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22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6" name="Oval 22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Oval 22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0" name="Freeform 22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1" name="Freeform 23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2" name="Freeform 23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3" name="Straight Connector 232"/>
                <p:cNvCxnSpPr>
                  <a:endCxn id="22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3" name="Group 222"/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224" name="Oval 223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TextBox 224"/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2c</a:t>
                  </a:r>
                </a:p>
              </p:txBody>
            </p:sp>
          </p:grpSp>
        </p:grpSp>
        <p:grpSp>
          <p:nvGrpSpPr>
            <p:cNvPr id="202" name="Group 201"/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20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3" name="Oval 21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Oval 21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7" name="Freeform 21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8" name="Freeform 21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9" name="Freeform 21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20" name="Straight Connector 219"/>
                <p:cNvCxnSpPr>
                  <a:endCxn id="21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211" name="Oval 210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2a</a:t>
                  </a:r>
                </a:p>
              </p:txBody>
            </p:sp>
          </p:grpSp>
        </p:grpSp>
        <p:cxnSp>
          <p:nvCxnSpPr>
            <p:cNvPr id="203" name="Straight Connector 202"/>
            <p:cNvCxnSpPr>
              <a:endCxn id="238" idx="0"/>
            </p:cNvCxnSpPr>
            <p:nvPr/>
          </p:nvCxnSpPr>
          <p:spPr bwMode="auto">
            <a:xfrm>
              <a:off x="1991073" y="3173114"/>
              <a:ext cx="4230" cy="9215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" name="Straight Connector 204"/>
            <p:cNvCxnSpPr/>
            <p:nvPr/>
          </p:nvCxnSpPr>
          <p:spPr bwMode="auto">
            <a:xfrm>
              <a:off x="2280478" y="3145660"/>
              <a:ext cx="435814" cy="35947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6" name="Straight Connector 205"/>
            <p:cNvCxnSpPr/>
            <p:nvPr/>
          </p:nvCxnSpPr>
          <p:spPr bwMode="auto">
            <a:xfrm>
              <a:off x="1300073" y="3768911"/>
              <a:ext cx="527386" cy="3682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7" name="Straight Connector 206"/>
            <p:cNvCxnSpPr/>
            <p:nvPr/>
          </p:nvCxnSpPr>
          <p:spPr bwMode="auto">
            <a:xfrm flipH="1">
              <a:off x="2194462" y="3713972"/>
              <a:ext cx="509583" cy="4289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5507686" y="1673235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5731177" y="1809351"/>
            <a:ext cx="2215548" cy="1435167"/>
            <a:chOff x="833331" y="2873352"/>
            <a:chExt cx="2333625" cy="1590649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3046707" y="2702855"/>
            <a:ext cx="542552" cy="7812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5523188" y="2643973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3493291" y="2801177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543950" y="1714475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07172" y="1925151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070827" y="2776082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34" name="Rectangle 4"/>
          <p:cNvSpPr txBox="1">
            <a:spLocks noChangeArrowheads="1"/>
          </p:cNvSpPr>
          <p:nvPr/>
        </p:nvSpPr>
        <p:spPr bwMode="auto">
          <a:xfrm>
            <a:off x="3478500" y="5238590"/>
            <a:ext cx="5389671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90000"/>
              </a:lnSpc>
            </a:pPr>
            <a:r>
              <a:rPr lang="en-US" sz="2000" dirty="0">
                <a:latin typeface="Arial"/>
                <a:cs typeface="Arial"/>
              </a:rPr>
              <a:t>1</a:t>
            </a:r>
            <a:r>
              <a:rPr lang="en-US" sz="2000" dirty="0">
                <a:latin typeface="Gill Sans MT" charset="0"/>
              </a:rPr>
              <a:t>d: OSPF intra-domain routing: to get to </a:t>
            </a:r>
            <a:r>
              <a:rPr lang="en-US" sz="2000" dirty="0">
                <a:latin typeface="Arial"/>
                <a:cs typeface="Arial"/>
              </a:rPr>
              <a:t>1</a:t>
            </a:r>
            <a:r>
              <a:rPr lang="en-US" sz="2000" dirty="0">
                <a:latin typeface="Gill Sans MT" charset="0"/>
              </a:rPr>
              <a:t>c, forward over outgoing local interface </a:t>
            </a:r>
            <a:r>
              <a:rPr lang="en-US" sz="2000" dirty="0">
                <a:latin typeface="Arial"/>
                <a:cs typeface="Arial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729" y="1189190"/>
            <a:ext cx="7270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Q: how does router set forwarding table entry to distant prefix?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37654" y="2724170"/>
            <a:ext cx="1694528" cy="3566248"/>
            <a:chOff x="537654" y="2724170"/>
            <a:chExt cx="1694528" cy="3566248"/>
          </a:xfrm>
        </p:grpSpPr>
        <p:sp>
          <p:nvSpPr>
            <p:cNvPr id="469" name="Freeform 468"/>
            <p:cNvSpPr/>
            <p:nvPr/>
          </p:nvSpPr>
          <p:spPr>
            <a:xfrm rot="10326036" flipH="1">
              <a:off x="726574" y="2724170"/>
              <a:ext cx="991619" cy="164121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06934 w 1167285"/>
                <a:gd name="connsiteY0" fmla="*/ 967578 h 967578"/>
                <a:gd name="connsiteX1" fmla="*/ 0 w 1167285"/>
                <a:gd name="connsiteY1" fmla="*/ 0 h 967578"/>
                <a:gd name="connsiteX2" fmla="*/ 1005993 w 1167285"/>
                <a:gd name="connsiteY2" fmla="*/ 46284 h 967578"/>
                <a:gd name="connsiteX3" fmla="*/ 1167285 w 1167285"/>
                <a:gd name="connsiteY3" fmla="*/ 895852 h 967578"/>
                <a:gd name="connsiteX4" fmla="*/ 1006934 w 1167285"/>
                <a:gd name="connsiteY4" fmla="*/ 967578 h 967578"/>
                <a:gd name="connsiteX0" fmla="*/ 1006934 w 1167285"/>
                <a:gd name="connsiteY0" fmla="*/ 1132232 h 1132232"/>
                <a:gd name="connsiteX1" fmla="*/ 0 w 1167285"/>
                <a:gd name="connsiteY1" fmla="*/ 164654 h 1132232"/>
                <a:gd name="connsiteX2" fmla="*/ 991394 w 1167285"/>
                <a:gd name="connsiteY2" fmla="*/ 130 h 1132232"/>
                <a:gd name="connsiteX3" fmla="*/ 1167285 w 1167285"/>
                <a:gd name="connsiteY3" fmla="*/ 1060506 h 1132232"/>
                <a:gd name="connsiteX4" fmla="*/ 1006934 w 1167285"/>
                <a:gd name="connsiteY4" fmla="*/ 1132232 h 1132232"/>
                <a:gd name="connsiteX0" fmla="*/ 986900 w 1167285"/>
                <a:gd name="connsiteY0" fmla="*/ 1088164 h 1088164"/>
                <a:gd name="connsiteX1" fmla="*/ 0 w 1167285"/>
                <a:gd name="connsiteY1" fmla="*/ 164654 h 1088164"/>
                <a:gd name="connsiteX2" fmla="*/ 991394 w 1167285"/>
                <a:gd name="connsiteY2" fmla="*/ 130 h 1088164"/>
                <a:gd name="connsiteX3" fmla="*/ 1167285 w 1167285"/>
                <a:gd name="connsiteY3" fmla="*/ 1060506 h 1088164"/>
                <a:gd name="connsiteX4" fmla="*/ 986900 w 1167285"/>
                <a:gd name="connsiteY4" fmla="*/ 1088164 h 1088164"/>
                <a:gd name="connsiteX0" fmla="*/ 986900 w 1167285"/>
                <a:gd name="connsiteY0" fmla="*/ 1088164 h 1088164"/>
                <a:gd name="connsiteX1" fmla="*/ 0 w 1167285"/>
                <a:gd name="connsiteY1" fmla="*/ 164654 h 1088164"/>
                <a:gd name="connsiteX2" fmla="*/ 991394 w 1167285"/>
                <a:gd name="connsiteY2" fmla="*/ 130 h 1088164"/>
                <a:gd name="connsiteX3" fmla="*/ 1167285 w 1167285"/>
                <a:gd name="connsiteY3" fmla="*/ 1060506 h 1088164"/>
                <a:gd name="connsiteX4" fmla="*/ 986900 w 1167285"/>
                <a:gd name="connsiteY4" fmla="*/ 1088164 h 1088164"/>
                <a:gd name="connsiteX0" fmla="*/ 986900 w 1332977"/>
                <a:gd name="connsiteY0" fmla="*/ 1088164 h 1088164"/>
                <a:gd name="connsiteX1" fmla="*/ 0 w 1332977"/>
                <a:gd name="connsiteY1" fmla="*/ 164654 h 1088164"/>
                <a:gd name="connsiteX2" fmla="*/ 991394 w 1332977"/>
                <a:gd name="connsiteY2" fmla="*/ 130 h 1088164"/>
                <a:gd name="connsiteX3" fmla="*/ 1332977 w 1332977"/>
                <a:gd name="connsiteY3" fmla="*/ 1045574 h 1088164"/>
                <a:gd name="connsiteX4" fmla="*/ 986900 w 1332977"/>
                <a:gd name="connsiteY4" fmla="*/ 1088164 h 108816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302061 w 1332977"/>
                <a:gd name="connsiteY0" fmla="*/ 1951097 h 1951096"/>
                <a:gd name="connsiteX1" fmla="*/ 0 w 1332977"/>
                <a:gd name="connsiteY1" fmla="*/ 164654 h 1951096"/>
                <a:gd name="connsiteX2" fmla="*/ 991394 w 1332977"/>
                <a:gd name="connsiteY2" fmla="*/ 130 h 1951096"/>
                <a:gd name="connsiteX3" fmla="*/ 1332977 w 1332977"/>
                <a:gd name="connsiteY3" fmla="*/ 1045574 h 1951096"/>
                <a:gd name="connsiteX4" fmla="*/ 302061 w 1332977"/>
                <a:gd name="connsiteY4" fmla="*/ 1951097 h 1951096"/>
                <a:gd name="connsiteX0" fmla="*/ 302061 w 1008228"/>
                <a:gd name="connsiteY0" fmla="*/ 1951097 h 1951097"/>
                <a:gd name="connsiteX1" fmla="*/ 0 w 1008228"/>
                <a:gd name="connsiteY1" fmla="*/ 164654 h 1951097"/>
                <a:gd name="connsiteX2" fmla="*/ 991394 w 1008228"/>
                <a:gd name="connsiteY2" fmla="*/ 130 h 1951097"/>
                <a:gd name="connsiteX3" fmla="*/ 628320 w 1008228"/>
                <a:gd name="connsiteY3" fmla="*/ 1842100 h 1951097"/>
                <a:gd name="connsiteX4" fmla="*/ 302061 w 1008228"/>
                <a:gd name="connsiteY4" fmla="*/ 1951097 h 1951097"/>
                <a:gd name="connsiteX0" fmla="*/ 302061 w 1020405"/>
                <a:gd name="connsiteY0" fmla="*/ 1951097 h 1951097"/>
                <a:gd name="connsiteX1" fmla="*/ 0 w 1020405"/>
                <a:gd name="connsiteY1" fmla="*/ 164654 h 1951097"/>
                <a:gd name="connsiteX2" fmla="*/ 991394 w 1020405"/>
                <a:gd name="connsiteY2" fmla="*/ 130 h 1951097"/>
                <a:gd name="connsiteX3" fmla="*/ 628320 w 1020405"/>
                <a:gd name="connsiteY3" fmla="*/ 1842100 h 1951097"/>
                <a:gd name="connsiteX4" fmla="*/ 302061 w 1020405"/>
                <a:gd name="connsiteY4" fmla="*/ 1951097 h 1951097"/>
                <a:gd name="connsiteX0" fmla="*/ 302061 w 991394"/>
                <a:gd name="connsiteY0" fmla="*/ 1951097 h 1951097"/>
                <a:gd name="connsiteX1" fmla="*/ 0 w 991394"/>
                <a:gd name="connsiteY1" fmla="*/ 164654 h 1951097"/>
                <a:gd name="connsiteX2" fmla="*/ 991394 w 991394"/>
                <a:gd name="connsiteY2" fmla="*/ 130 h 1951097"/>
                <a:gd name="connsiteX3" fmla="*/ 628320 w 991394"/>
                <a:gd name="connsiteY3" fmla="*/ 1842100 h 1951097"/>
                <a:gd name="connsiteX4" fmla="*/ 302061 w 991394"/>
                <a:gd name="connsiteY4" fmla="*/ 1951097 h 1951097"/>
                <a:gd name="connsiteX0" fmla="*/ 271973 w 991394"/>
                <a:gd name="connsiteY0" fmla="*/ 1956074 h 1956074"/>
                <a:gd name="connsiteX1" fmla="*/ 0 w 991394"/>
                <a:gd name="connsiteY1" fmla="*/ 164654 h 1956074"/>
                <a:gd name="connsiteX2" fmla="*/ 991394 w 991394"/>
                <a:gd name="connsiteY2" fmla="*/ 130 h 1956074"/>
                <a:gd name="connsiteX3" fmla="*/ 628320 w 991394"/>
                <a:gd name="connsiteY3" fmla="*/ 1842100 h 1956074"/>
                <a:gd name="connsiteX4" fmla="*/ 271973 w 991394"/>
                <a:gd name="connsiteY4" fmla="*/ 1956074 h 1956074"/>
                <a:gd name="connsiteX0" fmla="*/ 271973 w 991394"/>
                <a:gd name="connsiteY0" fmla="*/ 1956074 h 1956074"/>
                <a:gd name="connsiteX1" fmla="*/ 0 w 991394"/>
                <a:gd name="connsiteY1" fmla="*/ 164654 h 1956074"/>
                <a:gd name="connsiteX2" fmla="*/ 991394 w 991394"/>
                <a:gd name="connsiteY2" fmla="*/ 130 h 1956074"/>
                <a:gd name="connsiteX3" fmla="*/ 628320 w 991394"/>
                <a:gd name="connsiteY3" fmla="*/ 1842100 h 1956074"/>
                <a:gd name="connsiteX4" fmla="*/ 271973 w 991394"/>
                <a:gd name="connsiteY4" fmla="*/ 1956074 h 1956074"/>
                <a:gd name="connsiteX0" fmla="*/ 271973 w 991394"/>
                <a:gd name="connsiteY0" fmla="*/ 1956074 h 1956074"/>
                <a:gd name="connsiteX1" fmla="*/ 0 w 991394"/>
                <a:gd name="connsiteY1" fmla="*/ 164654 h 1956074"/>
                <a:gd name="connsiteX2" fmla="*/ 991394 w 991394"/>
                <a:gd name="connsiteY2" fmla="*/ 130 h 1956074"/>
                <a:gd name="connsiteX3" fmla="*/ 628320 w 991394"/>
                <a:gd name="connsiteY3" fmla="*/ 1842100 h 1956074"/>
                <a:gd name="connsiteX4" fmla="*/ 271973 w 991394"/>
                <a:gd name="connsiteY4" fmla="*/ 1956074 h 1956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394" h="1956074">
                  <a:moveTo>
                    <a:pt x="271973" y="1956074"/>
                  </a:moveTo>
                  <a:cubicBezTo>
                    <a:pt x="357744" y="1054071"/>
                    <a:pt x="286439" y="1036036"/>
                    <a:pt x="0" y="164654"/>
                  </a:cubicBezTo>
                  <a:cubicBezTo>
                    <a:pt x="346878" y="170249"/>
                    <a:pt x="644516" y="-5465"/>
                    <a:pt x="991394" y="130"/>
                  </a:cubicBezTo>
                  <a:cubicBezTo>
                    <a:pt x="818067" y="853650"/>
                    <a:pt x="760467" y="804686"/>
                    <a:pt x="628320" y="1842100"/>
                  </a:cubicBezTo>
                  <a:cubicBezTo>
                    <a:pt x="479006" y="1825527"/>
                    <a:pt x="436285" y="1872332"/>
                    <a:pt x="271973" y="195607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37654" y="4169528"/>
              <a:ext cx="1694528" cy="2120890"/>
              <a:chOff x="537654" y="4169528"/>
              <a:chExt cx="1694528" cy="2120890"/>
            </a:xfrm>
          </p:grpSpPr>
          <p:sp>
            <p:nvSpPr>
              <p:cNvPr id="481" name="Rectangle 480"/>
              <p:cNvSpPr/>
              <p:nvPr/>
            </p:nvSpPr>
            <p:spPr bwMode="auto">
              <a:xfrm rot="10800000">
                <a:off x="809301" y="4261100"/>
                <a:ext cx="1027112" cy="99448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82" name="Group 104"/>
              <p:cNvGrpSpPr>
                <a:grpSpLocks/>
              </p:cNvGrpSpPr>
              <p:nvPr/>
            </p:nvGrpSpPr>
            <p:grpSpPr bwMode="auto">
              <a:xfrm>
                <a:off x="812771" y="5933069"/>
                <a:ext cx="1034710" cy="357349"/>
                <a:chOff x="4128636" y="3606589"/>
                <a:chExt cx="568145" cy="338667"/>
              </a:xfrm>
            </p:grpSpPr>
            <p:sp>
              <p:nvSpPr>
                <p:cNvPr id="496" name="Oval 495"/>
                <p:cNvSpPr/>
                <p:nvPr/>
              </p:nvSpPr>
              <p:spPr>
                <a:xfrm>
                  <a:off x="4128649" y="3720080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7" name="Rectangle 496"/>
                <p:cNvSpPr/>
                <p:nvPr/>
              </p:nvSpPr>
              <p:spPr>
                <a:xfrm>
                  <a:off x="4128649" y="3720080"/>
                  <a:ext cx="568332" cy="11189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8" name="Oval 497"/>
                <p:cNvSpPr/>
                <p:nvPr/>
              </p:nvSpPr>
              <p:spPr>
                <a:xfrm>
                  <a:off x="4128649" y="3606801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99" name="Straight Connector 498"/>
                <p:cNvCxnSpPr/>
                <p:nvPr/>
              </p:nvCxnSpPr>
              <p:spPr>
                <a:xfrm>
                  <a:off x="4696981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/>
                <p:cNvCxnSpPr/>
                <p:nvPr/>
              </p:nvCxnSpPr>
              <p:spPr>
                <a:xfrm>
                  <a:off x="4128649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3" name="Rectangle 482"/>
              <p:cNvSpPr/>
              <p:nvPr/>
            </p:nvSpPr>
            <p:spPr bwMode="auto">
              <a:xfrm>
                <a:off x="817079" y="5203658"/>
                <a:ext cx="1027112" cy="86051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84" name="Straight Connector 483"/>
              <p:cNvCxnSpPr>
                <a:endCxn id="497" idx="1"/>
              </p:cNvCxnSpPr>
              <p:nvPr/>
            </p:nvCxnSpPr>
            <p:spPr bwMode="auto">
              <a:xfrm>
                <a:off x="801363" y="4466995"/>
                <a:ext cx="11432" cy="164486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/>
              <p:cNvCxnSpPr>
                <a:endCxn id="497" idx="3"/>
              </p:cNvCxnSpPr>
              <p:nvPr/>
            </p:nvCxnSpPr>
            <p:spPr bwMode="auto">
              <a:xfrm>
                <a:off x="1842763" y="4466995"/>
                <a:ext cx="5083" cy="164486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6" name="Group 9"/>
              <p:cNvGrpSpPr>
                <a:grpSpLocks/>
              </p:cNvGrpSpPr>
              <p:nvPr/>
            </p:nvGrpSpPr>
            <p:grpSpPr bwMode="auto">
              <a:xfrm>
                <a:off x="777993" y="4169528"/>
                <a:ext cx="1079500" cy="395024"/>
                <a:chOff x="2183302" y="1574638"/>
                <a:chExt cx="1200154" cy="430181"/>
              </a:xfrm>
            </p:grpSpPr>
            <p:sp>
              <p:nvSpPr>
                <p:cNvPr id="487" name="Oval 486"/>
                <p:cNvSpPr/>
                <p:nvPr/>
              </p:nvSpPr>
              <p:spPr bwMode="auto">
                <a:xfrm flipV="1">
                  <a:off x="2186832" y="1690517"/>
                  <a:ext cx="1194859" cy="314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/>
                <p:cNvSpPr/>
                <p:nvPr/>
              </p:nvSpPr>
              <p:spPr bwMode="auto">
                <a:xfrm>
                  <a:off x="2183302" y="1734964"/>
                  <a:ext cx="1198389" cy="11270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/>
                <p:cNvSpPr/>
                <p:nvPr/>
              </p:nvSpPr>
              <p:spPr bwMode="auto">
                <a:xfrm flipV="1">
                  <a:off x="2183302" y="1574638"/>
                  <a:ext cx="1196624" cy="3143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90" name="Freeform 489"/>
                <p:cNvSpPr/>
                <p:nvPr/>
              </p:nvSpPr>
              <p:spPr bwMode="auto">
                <a:xfrm>
                  <a:off x="2490400" y="1671469"/>
                  <a:ext cx="582428" cy="15715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/>
                <p:cNvSpPr/>
                <p:nvPr/>
              </p:nvSpPr>
              <p:spPr bwMode="auto">
                <a:xfrm>
                  <a:off x="2430393" y="1630197"/>
                  <a:ext cx="702443" cy="10952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2" name="Freeform 491"/>
                <p:cNvSpPr/>
                <p:nvPr/>
              </p:nvSpPr>
              <p:spPr bwMode="auto">
                <a:xfrm>
                  <a:off x="2892805" y="1723852"/>
                  <a:ext cx="257680" cy="952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3" name="Freeform 492"/>
                <p:cNvSpPr/>
                <p:nvPr/>
              </p:nvSpPr>
              <p:spPr bwMode="auto">
                <a:xfrm>
                  <a:off x="2418037" y="1725440"/>
                  <a:ext cx="254150" cy="9524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94" name="Straight Connector 493"/>
                <p:cNvCxnSpPr>
                  <a:endCxn id="489" idx="2"/>
                </p:cNvCxnSpPr>
                <p:nvPr/>
              </p:nvCxnSpPr>
              <p:spPr bwMode="auto">
                <a:xfrm flipH="1" flipV="1">
                  <a:off x="2183302" y="1731787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/>
                <p:cNvCxnSpPr/>
                <p:nvPr/>
              </p:nvCxnSpPr>
              <p:spPr bwMode="auto">
                <a:xfrm flipH="1" flipV="1">
                  <a:off x="3379926" y="1728615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2" name="Rectangle 471"/>
              <p:cNvSpPr/>
              <p:nvPr/>
            </p:nvSpPr>
            <p:spPr bwMode="auto">
              <a:xfrm>
                <a:off x="546153" y="4588083"/>
                <a:ext cx="1670709" cy="13038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3" name="TextBox 472"/>
              <p:cNvSpPr txBox="1"/>
              <p:nvPr/>
            </p:nvSpPr>
            <p:spPr>
              <a:xfrm>
                <a:off x="540390" y="4583226"/>
                <a:ext cx="620971" cy="311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dest</a:t>
                </a:r>
                <a:endParaRPr lang="en-US" dirty="0"/>
              </a:p>
            </p:txBody>
          </p:sp>
          <p:sp>
            <p:nvSpPr>
              <p:cNvPr id="474" name="TextBox 473"/>
              <p:cNvSpPr txBox="1"/>
              <p:nvPr/>
            </p:nvSpPr>
            <p:spPr>
              <a:xfrm>
                <a:off x="1162170" y="4587898"/>
                <a:ext cx="1070012" cy="311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interface</a:t>
                </a:r>
              </a:p>
            </p:txBody>
          </p:sp>
          <p:cxnSp>
            <p:nvCxnSpPr>
              <p:cNvPr id="475" name="Straight Connector 474"/>
              <p:cNvCxnSpPr/>
              <p:nvPr/>
            </p:nvCxnSpPr>
            <p:spPr bwMode="auto">
              <a:xfrm>
                <a:off x="1154183" y="4593421"/>
                <a:ext cx="1345" cy="129354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6" name="Straight Connector 475"/>
              <p:cNvCxnSpPr/>
              <p:nvPr/>
            </p:nvCxnSpPr>
            <p:spPr bwMode="auto">
              <a:xfrm flipH="1">
                <a:off x="537654" y="4911108"/>
                <a:ext cx="167920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77" name="TextBox 476"/>
              <p:cNvSpPr txBox="1"/>
              <p:nvPr/>
            </p:nvSpPr>
            <p:spPr>
              <a:xfrm>
                <a:off x="597755" y="4905652"/>
                <a:ext cx="415498" cy="777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  <a:p>
                <a:endParaRPr lang="en-US" dirty="0"/>
              </a:p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78" name="TextBox 477"/>
              <p:cNvSpPr txBox="1"/>
              <p:nvPr/>
            </p:nvSpPr>
            <p:spPr>
              <a:xfrm>
                <a:off x="649592" y="5234010"/>
                <a:ext cx="33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C0000"/>
                    </a:solidFill>
                  </a:rPr>
                  <a:t>X</a:t>
                </a:r>
              </a:p>
            </p:txBody>
          </p:sp>
          <p:sp>
            <p:nvSpPr>
              <p:cNvPr id="479" name="TextBox 478"/>
              <p:cNvSpPr txBox="1"/>
              <p:nvPr/>
            </p:nvSpPr>
            <p:spPr>
              <a:xfrm>
                <a:off x="1230781" y="4917583"/>
                <a:ext cx="415498" cy="777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  <a:p>
                <a:endParaRPr lang="en-US" dirty="0"/>
              </a:p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80" name="TextBox 479"/>
              <p:cNvSpPr txBox="1"/>
              <p:nvPr/>
            </p:nvSpPr>
            <p:spPr>
              <a:xfrm>
                <a:off x="1308433" y="5241003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C0000"/>
                    </a:solidFill>
                  </a:rPr>
                  <a:t>2</a:t>
                </a:r>
              </a:p>
            </p:txBody>
          </p:sp>
        </p:grpSp>
      </p:grpSp>
      <p:sp>
        <p:nvSpPr>
          <p:cNvPr id="267" name="Rectangle 4"/>
          <p:cNvSpPr txBox="1">
            <a:spLocks noChangeArrowheads="1"/>
          </p:cNvSpPr>
          <p:nvPr/>
        </p:nvSpPr>
        <p:spPr bwMode="auto">
          <a:xfrm>
            <a:off x="3487781" y="5828603"/>
            <a:ext cx="4993774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90000"/>
              </a:lnSpc>
            </a:pPr>
            <a:r>
              <a:rPr lang="en-US" sz="2000" dirty="0">
                <a:latin typeface="Arial"/>
                <a:cs typeface="Arial"/>
              </a:rPr>
              <a:t>1</a:t>
            </a:r>
            <a:r>
              <a:rPr lang="en-US" sz="2000" dirty="0">
                <a:latin typeface="+mj-lt"/>
                <a:cs typeface="Arial"/>
              </a:rPr>
              <a:t>a: OSPF intra-domain routing: to get to </a:t>
            </a:r>
            <a:r>
              <a:rPr lang="en-US" sz="2000" dirty="0">
                <a:latin typeface="Arial"/>
                <a:cs typeface="Arial"/>
              </a:rPr>
              <a:t>1</a:t>
            </a:r>
            <a:r>
              <a:rPr lang="en-US" sz="2000" dirty="0">
                <a:latin typeface="+mj-lt"/>
                <a:cs typeface="Arial"/>
              </a:rPr>
              <a:t>c, forward over outgoing local interface 2</a:t>
            </a:r>
            <a:endParaRPr lang="en-US" sz="2000" dirty="0">
              <a:latin typeface="+mj-lt"/>
            </a:endParaRPr>
          </a:p>
        </p:txBody>
      </p:sp>
      <p:grpSp>
        <p:nvGrpSpPr>
          <p:cNvPr id="268" name="Group 267"/>
          <p:cNvGrpSpPr/>
          <p:nvPr/>
        </p:nvGrpSpPr>
        <p:grpSpPr>
          <a:xfrm>
            <a:off x="1149470" y="2245331"/>
            <a:ext cx="474928" cy="686044"/>
            <a:chOff x="1149470" y="2245331"/>
            <a:chExt cx="474928" cy="686044"/>
          </a:xfrm>
        </p:grpSpPr>
        <p:sp>
          <p:nvSpPr>
            <p:cNvPr id="333" name="TextBox 332"/>
            <p:cNvSpPr txBox="1"/>
            <p:nvPr/>
          </p:nvSpPr>
          <p:spPr>
            <a:xfrm>
              <a:off x="1149470" y="2245331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1339883" y="2623598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 bwMode="auto">
          <a:xfrm>
            <a:off x="1144952" y="2748406"/>
            <a:ext cx="315088" cy="2415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0" name="Straight Connector 339"/>
          <p:cNvCxnSpPr/>
          <p:nvPr/>
        </p:nvCxnSpPr>
        <p:spPr bwMode="auto">
          <a:xfrm flipH="1">
            <a:off x="3046901" y="2522161"/>
            <a:ext cx="2716814" cy="1439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67</a:t>
            </a:fld>
            <a:endParaRPr lang="en-US" sz="1200" dirty="0">
              <a:latin typeface="Tahoma" charset="0"/>
            </a:endParaRPr>
          </a:p>
        </p:txBody>
      </p:sp>
      <p:sp>
        <p:nvSpPr>
          <p:cNvPr id="34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299649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Title 1"/>
          <p:cNvSpPr>
            <a:spLocks noGrp="1"/>
          </p:cNvSpPr>
          <p:nvPr>
            <p:ph type="title"/>
          </p:nvPr>
        </p:nvSpPr>
        <p:spPr>
          <a:xfrm>
            <a:off x="533400" y="87508"/>
            <a:ext cx="7772400" cy="1143000"/>
          </a:xfrm>
        </p:spPr>
        <p:txBody>
          <a:bodyPr/>
          <a:lstStyle/>
          <a:p>
            <a:r>
              <a:rPr lang="en-US">
                <a:latin typeface="Gill Sans MT" charset="0"/>
              </a:rPr>
              <a:t>Hot Potato Routing</a:t>
            </a:r>
          </a:p>
        </p:txBody>
      </p:sp>
      <p:sp>
        <p:nvSpPr>
          <p:cNvPr id="40" name="Content Placeholder 39"/>
          <p:cNvSpPr>
            <a:spLocks noGrp="1"/>
          </p:cNvSpPr>
          <p:nvPr>
            <p:ph idx="1"/>
          </p:nvPr>
        </p:nvSpPr>
        <p:spPr>
          <a:xfrm>
            <a:off x="954288" y="4359574"/>
            <a:ext cx="8229600" cy="826498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2d learns (via iBGP) it can route to X via 2a or 2c</a:t>
            </a:r>
          </a:p>
          <a:p>
            <a:pPr>
              <a:defRPr/>
            </a:pPr>
            <a:r>
              <a:rPr lang="en-US" sz="2400" i="1" dirty="0">
                <a:solidFill>
                  <a:srgbClr val="000090"/>
                </a:solidFill>
              </a:rPr>
              <a:t>hot potato routing: </a:t>
            </a:r>
            <a:r>
              <a:rPr lang="en-US" sz="2400" dirty="0"/>
              <a:t>choose local gateway that has least intra-domain cost (e.g., 2d chooses 2a, even though more AS hops to </a:t>
            </a:r>
            <a:r>
              <a:rPr lang="en-US" sz="2400" i="1" dirty="0"/>
              <a:t>X</a:t>
            </a:r>
            <a:r>
              <a:rPr lang="en-US" sz="2400" dirty="0"/>
              <a:t>): don’t worry about inter-domain cost!</a:t>
            </a:r>
          </a:p>
          <a:p>
            <a:pPr>
              <a:defRPr/>
            </a:pP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</a:rPr>
              <a:t>전체 경로를 고려하는 것이 아니라 자기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AS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</a:rPr>
              <a:t>내에서 가장 비용이 적게 되는 게이트웨이를 통해 빨리 내 보냄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</a:rPr>
              <a:t>이기적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83302" name="Picture 3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25708"/>
            <a:ext cx="4572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1" name="Group 120"/>
          <p:cNvGrpSpPr/>
          <p:nvPr/>
        </p:nvGrpSpPr>
        <p:grpSpPr>
          <a:xfrm>
            <a:off x="624887" y="1673230"/>
            <a:ext cx="2557336" cy="1719017"/>
            <a:chOff x="-2170772" y="2784954"/>
            <a:chExt cx="2712783" cy="1853712"/>
          </a:xfrm>
        </p:grpSpPr>
        <p:sp>
          <p:nvSpPr>
            <p:cNvPr id="122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124" name="Group 123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77" name="Oval 1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8" name="Rectangle 1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9" name="Oval 1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0" name="Freeform 1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1" name="Freeform 1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2" name="Freeform 1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3" name="Freeform 1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84" name="Straight Connector 183"/>
                  <p:cNvCxnSpPr>
                    <a:endCxn id="1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4" name="Group 173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75" name="Oval 1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6" name="TextBox 175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125" name="Group 124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60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64" name="Oval 163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7" name="Freeform 166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8" name="Freeform 167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9" name="Freeform 168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0" name="Freeform 169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71" name="Straight Connector 170"/>
                  <p:cNvCxnSpPr>
                    <a:endCxn id="16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1" name="Group 160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62" name="Oval 161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126" name="Group 125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4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49" name="Oval 14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1" name="Oval 15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2" name="Freeform 15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3" name="Freeform 15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4" name="Freeform 15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7" name="Freeform 156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58" name="Straight Connector 157"/>
                  <p:cNvCxnSpPr>
                    <a:endCxn id="15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6" name="Group 145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147" name="Oval 14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127" name="Group 126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3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36" name="Oval 13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8" name="Oval 13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9" name="Freeform 13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0" name="Freeform 13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1" name="Freeform 14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2" name="Freeform 14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43" name="Straight Connector 142"/>
                  <p:cNvCxnSpPr>
                    <a:endCxn id="13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oup 132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34" name="Oval 13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28" name="Straight Connector 127"/>
              <p:cNvCxnSpPr>
                <a:stCxn id="177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9" name="Straight Connector 128"/>
              <p:cNvCxnSpPr/>
              <p:nvPr/>
            </p:nvCxnSpPr>
            <p:spPr bwMode="auto">
              <a:xfrm>
                <a:off x="1315140" y="3783345"/>
                <a:ext cx="489235" cy="35258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0" name="Straight Connector 129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1" name="Straight Connector 130"/>
              <p:cNvCxnSpPr>
                <a:endCxn id="177" idx="2"/>
              </p:cNvCxnSpPr>
              <p:nvPr/>
            </p:nvCxnSpPr>
            <p:spPr bwMode="auto">
              <a:xfrm flipV="1">
                <a:off x="1319809" y="3078707"/>
                <a:ext cx="417868" cy="45701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86" name="Freeform 2"/>
          <p:cNvSpPr>
            <a:spLocks/>
          </p:cNvSpPr>
          <p:nvPr/>
        </p:nvSpPr>
        <p:spPr bwMode="auto">
          <a:xfrm>
            <a:off x="3285692" y="2600401"/>
            <a:ext cx="2545688" cy="1720535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7" name="Group 186"/>
          <p:cNvGrpSpPr/>
          <p:nvPr/>
        </p:nvGrpSpPr>
        <p:grpSpPr>
          <a:xfrm>
            <a:off x="3506594" y="2740425"/>
            <a:ext cx="2189884" cy="1476371"/>
            <a:chOff x="833331" y="2873352"/>
            <a:chExt cx="2333625" cy="1590649"/>
          </a:xfrm>
        </p:grpSpPr>
        <p:grpSp>
          <p:nvGrpSpPr>
            <p:cNvPr id="188" name="Group 187"/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23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9" name="Oval 23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0" name="Rectangle 23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Oval 24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3" name="Freeform 24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4" name="Freeform 24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5" name="Freeform 24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6" name="Straight Connector 245"/>
                <p:cNvCxnSpPr>
                  <a:endCxn id="24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237" name="Oval 23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8" name="TextBox 237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2b</a:t>
                  </a:r>
                </a:p>
              </p:txBody>
            </p:sp>
          </p:grpSp>
        </p:grpSp>
        <p:grpSp>
          <p:nvGrpSpPr>
            <p:cNvPr id="189" name="Group 188"/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22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6" name="Oval 22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7" name="Rectangle 22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Oval 22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0" name="Freeform 22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1" name="Freeform 23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2" name="Freeform 23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3" name="Straight Connector 232"/>
                <p:cNvCxnSpPr>
                  <a:endCxn id="22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3" name="Group 222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224" name="Oval 223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5" name="TextBox 224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2d</a:t>
                  </a:r>
                </a:p>
              </p:txBody>
            </p:sp>
          </p:grpSp>
        </p:grpSp>
        <p:grpSp>
          <p:nvGrpSpPr>
            <p:cNvPr id="190" name="Group 189"/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20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3" name="Oval 21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Oval 21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7" name="Freeform 21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8" name="Freeform 21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9" name="Freeform 21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20" name="Straight Connector 219"/>
                <p:cNvCxnSpPr>
                  <a:endCxn id="21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0" name="Group 209"/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211" name="Oval 210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2c</a:t>
                  </a:r>
                </a:p>
              </p:txBody>
            </p:sp>
          </p:grpSp>
        </p:grpSp>
        <p:grpSp>
          <p:nvGrpSpPr>
            <p:cNvPr id="191" name="Group 190"/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196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00" name="Oval 19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1" name="Rectangle 20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2" name="Oval 20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3" name="Freeform 20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4" name="Freeform 203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5" name="Freeform 204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6" name="Freeform 205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7" name="Straight Connector 206"/>
                <p:cNvCxnSpPr>
                  <a:endCxn id="20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Group 196"/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98" name="Oval 197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2a</a:t>
                  </a:r>
                </a:p>
              </p:txBody>
            </p:sp>
          </p:grpSp>
        </p:grpSp>
        <p:cxnSp>
          <p:nvCxnSpPr>
            <p:cNvPr id="192" name="Straight Connector 191"/>
            <p:cNvCxnSpPr>
              <a:endCxn id="225" idx="0"/>
            </p:cNvCxnSpPr>
            <p:nvPr/>
          </p:nvCxnSpPr>
          <p:spPr bwMode="auto">
            <a:xfrm>
              <a:off x="1991073" y="3173114"/>
              <a:ext cx="4230" cy="9215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3" name="Straight Connector 192"/>
            <p:cNvCxnSpPr/>
            <p:nvPr/>
          </p:nvCxnSpPr>
          <p:spPr bwMode="auto">
            <a:xfrm>
              <a:off x="2280478" y="3145660"/>
              <a:ext cx="435814" cy="35947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" name="Straight Connector 193"/>
            <p:cNvCxnSpPr/>
            <p:nvPr/>
          </p:nvCxnSpPr>
          <p:spPr bwMode="auto">
            <a:xfrm>
              <a:off x="1300073" y="3768911"/>
              <a:ext cx="527386" cy="3682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5" name="Straight Connector 194"/>
            <p:cNvCxnSpPr/>
            <p:nvPr/>
          </p:nvCxnSpPr>
          <p:spPr bwMode="auto">
            <a:xfrm flipH="1">
              <a:off x="2194462" y="3713972"/>
              <a:ext cx="509583" cy="4289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8" name="Freeform 2"/>
          <p:cNvSpPr>
            <a:spLocks/>
          </p:cNvSpPr>
          <p:nvPr/>
        </p:nvSpPr>
        <p:spPr bwMode="auto">
          <a:xfrm>
            <a:off x="5507686" y="1532143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0" name="Group 249"/>
          <p:cNvGrpSpPr/>
          <p:nvPr/>
        </p:nvGrpSpPr>
        <p:grpSpPr>
          <a:xfrm>
            <a:off x="6588258" y="1668259"/>
            <a:ext cx="536554" cy="333232"/>
            <a:chOff x="1736090" y="2873352"/>
            <a:chExt cx="565150" cy="369332"/>
          </a:xfrm>
        </p:grpSpPr>
        <p:grpSp>
          <p:nvGrpSpPr>
            <p:cNvPr id="298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302" name="Oval 30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03" name="Rectangle 30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" name="Oval 30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305" name="Freeform 30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6" name="Freeform 30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7" name="Freeform 30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8" name="Freeform 30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09" name="Straight Connector 308"/>
              <p:cNvCxnSpPr>
                <a:endCxn id="30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298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300" name="Oval 299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3b</a:t>
                </a:r>
              </a:p>
            </p:txBody>
          </p:sp>
        </p:grpSp>
      </p:grpSp>
      <p:grpSp>
        <p:nvGrpSpPr>
          <p:cNvPr id="251" name="Group 250"/>
          <p:cNvGrpSpPr/>
          <p:nvPr/>
        </p:nvGrpSpPr>
        <p:grpSpPr>
          <a:xfrm>
            <a:off x="6592274" y="2770198"/>
            <a:ext cx="536554" cy="333232"/>
            <a:chOff x="1736090" y="2873352"/>
            <a:chExt cx="565150" cy="369332"/>
          </a:xfrm>
        </p:grpSpPr>
        <p:grpSp>
          <p:nvGrpSpPr>
            <p:cNvPr id="285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89" name="Oval 288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0" name="Rectangle 289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1" name="Oval 290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2" name="Freeform 291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3" name="Freeform 292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4" name="Freeform 293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5" name="Freeform 294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96" name="Straight Connector 295"/>
              <p:cNvCxnSpPr>
                <a:endCxn id="291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6" name="Group 285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287" name="Oval 286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3d</a:t>
                </a:r>
              </a:p>
            </p:txBody>
          </p:sp>
        </p:grpSp>
      </p:grpSp>
      <p:grpSp>
        <p:nvGrpSpPr>
          <p:cNvPr id="252" name="Group 251"/>
          <p:cNvGrpSpPr/>
          <p:nvPr/>
        </p:nvGrpSpPr>
        <p:grpSpPr>
          <a:xfrm>
            <a:off x="7410171" y="2220186"/>
            <a:ext cx="536554" cy="333232"/>
            <a:chOff x="1736090" y="2873352"/>
            <a:chExt cx="565150" cy="369332"/>
          </a:xfrm>
        </p:grpSpPr>
        <p:grpSp>
          <p:nvGrpSpPr>
            <p:cNvPr id="272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76" name="Oval 275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7" name="Rectangle 276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8" name="Oval 277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79" name="Freeform 278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0" name="Freeform 279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1" name="Freeform 280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2" name="Freeform 281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83" name="Straight Connector 282"/>
              <p:cNvCxnSpPr>
                <a:endCxn id="27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3" name="Group 272"/>
            <p:cNvGrpSpPr/>
            <p:nvPr/>
          </p:nvGrpSpPr>
          <p:grpSpPr>
            <a:xfrm>
              <a:off x="1770362" y="2873352"/>
              <a:ext cx="428460" cy="369332"/>
              <a:chOff x="667045" y="1708643"/>
              <a:chExt cx="428460" cy="369332"/>
            </a:xfrm>
          </p:grpSpPr>
          <p:sp>
            <p:nvSpPr>
              <p:cNvPr id="274" name="Oval 273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667045" y="1708643"/>
                <a:ext cx="428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3c</a:t>
                </a:r>
              </a:p>
            </p:txBody>
          </p:sp>
        </p:grpSp>
      </p:grpSp>
      <p:grpSp>
        <p:nvGrpSpPr>
          <p:cNvPr id="253" name="Group 252"/>
          <p:cNvGrpSpPr/>
          <p:nvPr/>
        </p:nvGrpSpPr>
        <p:grpSpPr>
          <a:xfrm>
            <a:off x="5731177" y="2214454"/>
            <a:ext cx="536554" cy="333232"/>
            <a:chOff x="1736090" y="2873352"/>
            <a:chExt cx="565150" cy="369332"/>
          </a:xfrm>
        </p:grpSpPr>
        <p:grpSp>
          <p:nvGrpSpPr>
            <p:cNvPr id="259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63" name="Oval 262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64" name="Rectangle 263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5" name="Oval 264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66" name="Freeform 265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7" name="Freeform 266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8" name="Freeform 267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9" name="Freeform 268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70" name="Straight Connector 269"/>
              <p:cNvCxnSpPr>
                <a:endCxn id="265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0" name="Group 259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261" name="Oval 260"/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3a</a:t>
                </a:r>
              </a:p>
            </p:txBody>
          </p:sp>
        </p:grpSp>
      </p:grpSp>
      <p:cxnSp>
        <p:nvCxnSpPr>
          <p:cNvPr id="254" name="Straight Connector 253"/>
          <p:cNvCxnSpPr/>
          <p:nvPr/>
        </p:nvCxnSpPr>
        <p:spPr bwMode="auto">
          <a:xfrm>
            <a:off x="6276273" y="2367749"/>
            <a:ext cx="1143946" cy="57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5" name="Straight Connector 254"/>
          <p:cNvCxnSpPr>
            <a:stCxn id="302" idx="7"/>
          </p:cNvCxnSpPr>
          <p:nvPr/>
        </p:nvCxnSpPr>
        <p:spPr bwMode="auto">
          <a:xfrm>
            <a:off x="7046457" y="1921905"/>
            <a:ext cx="455753" cy="3336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" name="Straight Connector 255"/>
          <p:cNvCxnSpPr/>
          <p:nvPr/>
        </p:nvCxnSpPr>
        <p:spPr bwMode="auto">
          <a:xfrm>
            <a:off x="6174303" y="2491974"/>
            <a:ext cx="453745" cy="32216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" name="Straight Connector 256"/>
          <p:cNvCxnSpPr/>
          <p:nvPr/>
        </p:nvCxnSpPr>
        <p:spPr bwMode="auto">
          <a:xfrm flipH="1">
            <a:off x="6162417" y="1933156"/>
            <a:ext cx="482298" cy="3151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8" name="Straight Connector 257"/>
          <p:cNvCxnSpPr/>
          <p:nvPr/>
        </p:nvCxnSpPr>
        <p:spPr bwMode="auto">
          <a:xfrm flipH="1" flipV="1">
            <a:off x="5412148" y="3178324"/>
            <a:ext cx="1295763" cy="6437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1" name="Straight Connector 310"/>
          <p:cNvCxnSpPr/>
          <p:nvPr/>
        </p:nvCxnSpPr>
        <p:spPr bwMode="auto">
          <a:xfrm flipH="1" flipV="1">
            <a:off x="3046707" y="2561763"/>
            <a:ext cx="542552" cy="7812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2" name="Straight Connector 311"/>
          <p:cNvCxnSpPr/>
          <p:nvPr/>
        </p:nvCxnSpPr>
        <p:spPr bwMode="auto">
          <a:xfrm flipV="1">
            <a:off x="5523188" y="2502881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3" name="TextBox 312"/>
          <p:cNvSpPr txBox="1"/>
          <p:nvPr/>
        </p:nvSpPr>
        <p:spPr>
          <a:xfrm>
            <a:off x="3493291" y="2660085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5543950" y="1573383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315" name="TextBox 314"/>
          <p:cNvSpPr txBox="1"/>
          <p:nvPr/>
        </p:nvSpPr>
        <p:spPr>
          <a:xfrm>
            <a:off x="707172" y="1784059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316" name="Group 315"/>
          <p:cNvGrpSpPr/>
          <p:nvPr/>
        </p:nvGrpSpPr>
        <p:grpSpPr>
          <a:xfrm>
            <a:off x="7070827" y="2634990"/>
            <a:ext cx="1701734" cy="616172"/>
            <a:chOff x="7073692" y="5469792"/>
            <a:chExt cx="1701734" cy="616172"/>
          </a:xfrm>
        </p:grpSpPr>
        <p:grpSp>
          <p:nvGrpSpPr>
            <p:cNvPr id="317" name="Group 316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1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2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24" name="Oval 32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25" name="Rectangle 32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26" name="Oval 32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27" name="Freeform 32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28" name="Freeform 32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29" name="Freeform 32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30" name="Freeform 32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31" name="Straight Connector 330"/>
                <p:cNvCxnSpPr>
                  <a:endCxn id="32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Straight Connector 33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1" name="Group 320"/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322" name="Oval 32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3" name="TextBox 322"/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318" name="Straight Connector 317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3" name="Group 332"/>
          <p:cNvGrpSpPr/>
          <p:nvPr/>
        </p:nvGrpSpPr>
        <p:grpSpPr>
          <a:xfrm>
            <a:off x="5713444" y="2600984"/>
            <a:ext cx="872159" cy="788717"/>
            <a:chOff x="5713444" y="2379268"/>
            <a:chExt cx="872159" cy="788717"/>
          </a:xfrm>
        </p:grpSpPr>
        <p:sp>
          <p:nvSpPr>
            <p:cNvPr id="334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" name="Text Box 119"/>
            <p:cNvSpPr txBox="1">
              <a:spLocks noChangeArrowheads="1"/>
            </p:cNvSpPr>
            <p:nvPr/>
          </p:nvSpPr>
          <p:spPr bwMode="auto">
            <a:xfrm>
              <a:off x="5848435" y="2887139"/>
              <a:ext cx="737168" cy="280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4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2240503" y="2660320"/>
            <a:ext cx="1126397" cy="993049"/>
            <a:chOff x="2240503" y="2438604"/>
            <a:chExt cx="1126397" cy="993049"/>
          </a:xfrm>
        </p:grpSpPr>
        <p:sp>
          <p:nvSpPr>
            <p:cNvPr id="337" name="Text Box 119"/>
            <p:cNvSpPr txBox="1">
              <a:spLocks noChangeArrowheads="1"/>
            </p:cNvSpPr>
            <p:nvPr/>
          </p:nvSpPr>
          <p:spPr bwMode="auto">
            <a:xfrm>
              <a:off x="2240503" y="3150807"/>
              <a:ext cx="1126397" cy="280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400" i="1" dirty="0">
                  <a:solidFill>
                    <a:srgbClr val="CC0000"/>
                  </a:solidFill>
                </a:rPr>
                <a:t>AS1,AS3,X </a:t>
              </a:r>
            </a:p>
          </p:txBody>
        </p:sp>
        <p:sp>
          <p:nvSpPr>
            <p:cNvPr id="338" name="AutoShape 118"/>
            <p:cNvSpPr>
              <a:spLocks noChangeArrowheads="1"/>
            </p:cNvSpPr>
            <p:nvPr/>
          </p:nvSpPr>
          <p:spPr bwMode="auto">
            <a:xfrm rot="14228333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40" name="Straight Arrow Connector 339"/>
          <p:cNvCxnSpPr/>
          <p:nvPr/>
        </p:nvCxnSpPr>
        <p:spPr bwMode="auto">
          <a:xfrm flipH="1">
            <a:off x="4912930" y="3654209"/>
            <a:ext cx="357050" cy="28859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2" name="Straight Arrow Connector 341"/>
          <p:cNvCxnSpPr/>
          <p:nvPr/>
        </p:nvCxnSpPr>
        <p:spPr bwMode="auto">
          <a:xfrm>
            <a:off x="3885547" y="3671141"/>
            <a:ext cx="413648" cy="29691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3" name="Straight Connector 342"/>
          <p:cNvCxnSpPr>
            <a:stCxn id="262" idx="1"/>
          </p:cNvCxnSpPr>
          <p:nvPr/>
        </p:nvCxnSpPr>
        <p:spPr bwMode="auto">
          <a:xfrm flipH="1">
            <a:off x="3046901" y="2381069"/>
            <a:ext cx="2716814" cy="1439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4" name="TextBox 353"/>
          <p:cNvSpPr txBox="1"/>
          <p:nvPr/>
        </p:nvSpPr>
        <p:spPr>
          <a:xfrm>
            <a:off x="6713852" y="3668010"/>
            <a:ext cx="1860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OSPF link weights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2921" y="3471742"/>
            <a:ext cx="527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606060"/>
                </a:solidFill>
              </a:rPr>
              <a:t>201</a:t>
            </a:r>
            <a:endParaRPr lang="en-US" i="1" dirty="0">
              <a:solidFill>
                <a:srgbClr val="606060"/>
              </a:solidFill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4531886" y="3127836"/>
            <a:ext cx="527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606060"/>
                </a:solidFill>
              </a:rPr>
              <a:t>152</a:t>
            </a:r>
            <a:endParaRPr lang="en-US" i="1" dirty="0">
              <a:solidFill>
                <a:srgbClr val="606060"/>
              </a:solidFill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5012749" y="2966393"/>
            <a:ext cx="514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606060"/>
                </a:solidFill>
              </a:rPr>
              <a:t>112</a:t>
            </a:r>
            <a:endParaRPr lang="en-US" i="1" dirty="0">
              <a:solidFill>
                <a:srgbClr val="606060"/>
              </a:solidFill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4662388" y="3433508"/>
            <a:ext cx="527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606060"/>
                </a:solidFill>
              </a:rPr>
              <a:t>263</a:t>
            </a:r>
            <a:endParaRPr lang="en-US" i="1" dirty="0">
              <a:solidFill>
                <a:srgbClr val="606060"/>
              </a:solidFill>
            </a:endParaRPr>
          </a:p>
        </p:txBody>
      </p:sp>
      <p:sp>
        <p:nvSpPr>
          <p:cNvPr id="3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68</a:t>
            </a:fld>
            <a:endParaRPr lang="en-US" sz="1200" dirty="0">
              <a:latin typeface="Tahoma" charset="0"/>
            </a:endParaRPr>
          </a:p>
        </p:txBody>
      </p:sp>
      <p:sp>
        <p:nvSpPr>
          <p:cNvPr id="3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44967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8BD05-F8D5-4D00-ABD6-30F7F071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BGP Route Selection </a:t>
            </a:r>
            <a:r>
              <a:rPr lang="ko-KR" altLang="en-US" dirty="0"/>
              <a:t>기준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05A056-20FB-466E-8B29-BDE374DC4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관리자의 판단 </a:t>
            </a:r>
            <a:r>
              <a:rPr lang="en-US" altLang="ko-KR" dirty="0"/>
              <a:t>: policy </a:t>
            </a:r>
            <a:r>
              <a:rPr lang="ko-KR" altLang="en-US" dirty="0"/>
              <a:t>우선</a:t>
            </a:r>
            <a:endParaRPr lang="en-US" altLang="ko-KR" dirty="0"/>
          </a:p>
          <a:p>
            <a:r>
              <a:rPr lang="en-US" altLang="ko-KR" dirty="0"/>
              <a:t>Shortest AS-PATH</a:t>
            </a:r>
          </a:p>
          <a:p>
            <a:r>
              <a:rPr lang="en-US" altLang="ko-KR" dirty="0"/>
              <a:t>Closest NEXT_HOP route : </a:t>
            </a:r>
            <a:r>
              <a:rPr lang="ko-KR" altLang="en-US" dirty="0"/>
              <a:t>뜨거운 감자</a:t>
            </a:r>
            <a:endParaRPr lang="en-US" altLang="ko-KR" dirty="0"/>
          </a:p>
          <a:p>
            <a:r>
              <a:rPr lang="ko-KR" altLang="en-US" dirty="0"/>
              <a:t>기타 기준에 의해 경로 선택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DCB458-E370-42CF-863A-56BAAD8C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BAB0F3-B8CC-48AF-A3C3-B7936D4B1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4-</a:t>
            </a:r>
            <a:fld id="{D498B073-F070-8F40-A264-45FE158B6770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3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453484" y="2021024"/>
            <a:ext cx="6027737" cy="1440135"/>
            <a:chOff x="1492879" y="2061336"/>
            <a:chExt cx="6027737" cy="1440135"/>
          </a:xfrm>
        </p:grpSpPr>
        <p:sp>
          <p:nvSpPr>
            <p:cNvPr id="388" name="Rectangle 387"/>
            <p:cNvSpPr/>
            <p:nvPr/>
          </p:nvSpPr>
          <p:spPr bwMode="auto">
            <a:xfrm>
              <a:off x="1929251" y="2064703"/>
              <a:ext cx="5043488" cy="1017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96" name="Freeform 395"/>
            <p:cNvSpPr/>
            <p:nvPr/>
          </p:nvSpPr>
          <p:spPr bwMode="auto">
            <a:xfrm>
              <a:off x="1739747" y="2067585"/>
              <a:ext cx="198437" cy="1385888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98" name="Freeform 397"/>
            <p:cNvSpPr/>
            <p:nvPr/>
          </p:nvSpPr>
          <p:spPr bwMode="auto">
            <a:xfrm flipH="1">
              <a:off x="6969078" y="2061336"/>
              <a:ext cx="220427" cy="1370587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0 w 219519"/>
                <a:gd name="connsiteY0" fmla="*/ 730359 h 1370199"/>
                <a:gd name="connsiteX1" fmla="*/ 219401 w 219519"/>
                <a:gd name="connsiteY1" fmla="*/ 0 h 1370199"/>
                <a:gd name="connsiteX2" fmla="*/ 199855 w 219519"/>
                <a:gd name="connsiteY2" fmla="*/ 1012572 h 1370199"/>
                <a:gd name="connsiteX3" fmla="*/ 4471 w 219519"/>
                <a:gd name="connsiteY3" fmla="*/ 1370199 h 1370199"/>
                <a:gd name="connsiteX4" fmla="*/ 0 w 219519"/>
                <a:gd name="connsiteY4" fmla="*/ 730359 h 1370199"/>
                <a:gd name="connsiteX0" fmla="*/ 0 w 219602"/>
                <a:gd name="connsiteY0" fmla="*/ 730359 h 1370199"/>
                <a:gd name="connsiteX1" fmla="*/ 219401 w 219602"/>
                <a:gd name="connsiteY1" fmla="*/ 0 h 1370199"/>
                <a:gd name="connsiteX2" fmla="*/ 210047 w 219602"/>
                <a:gd name="connsiteY2" fmla="*/ 1007473 h 1370199"/>
                <a:gd name="connsiteX3" fmla="*/ 4471 w 219602"/>
                <a:gd name="connsiteY3" fmla="*/ 1370199 h 1370199"/>
                <a:gd name="connsiteX4" fmla="*/ 0 w 219602"/>
                <a:gd name="connsiteY4" fmla="*/ 730359 h 1370199"/>
                <a:gd name="connsiteX0" fmla="*/ 0 w 220239"/>
                <a:gd name="connsiteY0" fmla="*/ 730359 h 1370199"/>
                <a:gd name="connsiteX1" fmla="*/ 219401 w 220239"/>
                <a:gd name="connsiteY1" fmla="*/ 0 h 1370199"/>
                <a:gd name="connsiteX2" fmla="*/ 220239 w 220239"/>
                <a:gd name="connsiteY2" fmla="*/ 1007473 h 1370199"/>
                <a:gd name="connsiteX3" fmla="*/ 4471 w 220239"/>
                <a:gd name="connsiteY3" fmla="*/ 1370199 h 1370199"/>
                <a:gd name="connsiteX4" fmla="*/ 0 w 220239"/>
                <a:gd name="connsiteY4" fmla="*/ 730359 h 137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48316" name="Group 950"/>
            <p:cNvGrpSpPr>
              <a:grpSpLocks/>
            </p:cNvGrpSpPr>
            <p:nvPr/>
          </p:nvGrpSpPr>
          <p:grpSpPr bwMode="auto"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48350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51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52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53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54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55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8380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81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56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57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8378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9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58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59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60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8376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7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61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362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8374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75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63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64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65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66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67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68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69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70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71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8372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73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8317" name="Group 950"/>
            <p:cNvGrpSpPr>
              <a:grpSpLocks/>
            </p:cNvGrpSpPr>
            <p:nvPr/>
          </p:nvGrpSpPr>
          <p:grpSpPr bwMode="auto"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48318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19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20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21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22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23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8348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9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24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25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8346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7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26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27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8328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8344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5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29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8330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8342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343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8331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2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33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34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5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36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7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8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39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48340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341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8129" name="Freeform 2"/>
          <p:cNvSpPr>
            <a:spLocks/>
          </p:cNvSpPr>
          <p:nvPr/>
        </p:nvSpPr>
        <p:spPr bwMode="auto">
          <a:xfrm>
            <a:off x="2592388" y="5749925"/>
            <a:ext cx="4027487" cy="939800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3262941" y="5900738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151816" y="6088063"/>
            <a:ext cx="2259013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164516" y="6192838"/>
            <a:ext cx="714375" cy="2762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4182104" y="6386513"/>
            <a:ext cx="1247775" cy="825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4842504" y="5934075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4126541" y="6088063"/>
            <a:ext cx="1790700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5453691" y="6116638"/>
            <a:ext cx="588963" cy="26987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596441" y="5900738"/>
            <a:ext cx="814388" cy="401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261" name="Group 48260"/>
          <p:cNvGrpSpPr/>
          <p:nvPr/>
        </p:nvGrpSpPr>
        <p:grpSpPr>
          <a:xfrm>
            <a:off x="1526216" y="3003498"/>
            <a:ext cx="6978041" cy="1096962"/>
            <a:chOff x="1526216" y="3003498"/>
            <a:chExt cx="6978041" cy="1096962"/>
          </a:xfrm>
        </p:grpSpPr>
        <p:sp>
          <p:nvSpPr>
            <p:cNvPr id="48156" name="TextBox 399"/>
            <p:cNvSpPr txBox="1">
              <a:spLocks noChangeArrowheads="1"/>
            </p:cNvSpPr>
            <p:nvPr/>
          </p:nvSpPr>
          <p:spPr bwMode="auto">
            <a:xfrm>
              <a:off x="7714291" y="3628973"/>
              <a:ext cx="595313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sp>
          <p:nvSpPr>
            <p:cNvPr id="48157" name="TextBox 400"/>
            <p:cNvSpPr txBox="1">
              <a:spLocks noChangeArrowheads="1"/>
            </p:cNvSpPr>
            <p:nvPr/>
          </p:nvSpPr>
          <p:spPr bwMode="auto">
            <a:xfrm>
              <a:off x="7728579" y="3003498"/>
              <a:ext cx="709612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cxnSp>
          <p:nvCxnSpPr>
            <p:cNvPr id="302" name="Straight Connector 301"/>
            <p:cNvCxnSpPr/>
            <p:nvPr/>
          </p:nvCxnSpPr>
          <p:spPr bwMode="auto">
            <a:xfrm flipV="1">
              <a:off x="1526216" y="3579342"/>
              <a:ext cx="6978041" cy="12155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436115" y="2735108"/>
            <a:ext cx="4296530" cy="320561"/>
            <a:chOff x="2433511" y="2792111"/>
            <a:chExt cx="4296530" cy="320561"/>
          </a:xfrm>
        </p:grpSpPr>
        <p:grpSp>
          <p:nvGrpSpPr>
            <p:cNvPr id="48311" name="Group 401"/>
            <p:cNvGrpSpPr>
              <a:grpSpLocks/>
            </p:cNvGrpSpPr>
            <p:nvPr/>
          </p:nvGrpSpPr>
          <p:grpSpPr bwMode="auto">
            <a:xfrm>
              <a:off x="2433511" y="2794083"/>
              <a:ext cx="349250" cy="317387"/>
              <a:chOff x="2931664" y="3912603"/>
              <a:chExt cx="430450" cy="329314"/>
            </a:xfrm>
          </p:grpSpPr>
          <p:sp>
            <p:nvSpPr>
              <p:cNvPr id="403" name="Rectangle 402"/>
              <p:cNvSpPr/>
              <p:nvPr/>
            </p:nvSpPr>
            <p:spPr>
              <a:xfrm>
                <a:off x="2937534" y="3912858"/>
                <a:ext cx="424580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04" name="Straight Connector 403"/>
              <p:cNvCxnSpPr/>
              <p:nvPr/>
            </p:nvCxnSpPr>
            <p:spPr>
              <a:xfrm>
                <a:off x="2931664" y="4005099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2931664" y="4067691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>
                <a:stCxn id="403" idx="2"/>
              </p:cNvCxnSpPr>
              <p:nvPr/>
            </p:nvCxnSpPr>
            <p:spPr>
              <a:xfrm flipH="1" flipV="1">
                <a:off x="3148846" y="4005099"/>
                <a:ext cx="0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2" name="Group 406"/>
            <p:cNvGrpSpPr>
              <a:grpSpLocks/>
            </p:cNvGrpSpPr>
            <p:nvPr/>
          </p:nvGrpSpPr>
          <p:grpSpPr bwMode="auto">
            <a:xfrm>
              <a:off x="3348666" y="2792111"/>
              <a:ext cx="350838" cy="317387"/>
              <a:chOff x="2931664" y="3912603"/>
              <a:chExt cx="430450" cy="329314"/>
            </a:xfrm>
          </p:grpSpPr>
          <p:sp>
            <p:nvSpPr>
              <p:cNvPr id="408" name="Rectangle 407"/>
              <p:cNvSpPr/>
              <p:nvPr/>
            </p:nvSpPr>
            <p:spPr>
              <a:xfrm>
                <a:off x="2937508" y="3912861"/>
                <a:ext cx="424606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09" name="Straight Connector 408"/>
              <p:cNvCxnSpPr/>
              <p:nvPr/>
            </p:nvCxnSpPr>
            <p:spPr>
              <a:xfrm>
                <a:off x="2931664" y="4005102"/>
                <a:ext cx="42460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2931664" y="4067694"/>
                <a:ext cx="42460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>
                <a:stCxn id="408" idx="2"/>
              </p:cNvCxnSpPr>
              <p:nvPr/>
            </p:nvCxnSpPr>
            <p:spPr>
              <a:xfrm flipH="1" flipV="1">
                <a:off x="3147863" y="4005102"/>
                <a:ext cx="1947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3" name="Group 411"/>
            <p:cNvGrpSpPr>
              <a:grpSpLocks/>
            </p:cNvGrpSpPr>
            <p:nvPr/>
          </p:nvGrpSpPr>
          <p:grpSpPr bwMode="auto">
            <a:xfrm>
              <a:off x="4182104" y="2792111"/>
              <a:ext cx="350837" cy="317387"/>
              <a:chOff x="2931664" y="3912603"/>
              <a:chExt cx="430450" cy="329314"/>
            </a:xfrm>
          </p:grpSpPr>
          <p:sp>
            <p:nvSpPr>
              <p:cNvPr id="413" name="Rectangle 412"/>
              <p:cNvSpPr/>
              <p:nvPr/>
            </p:nvSpPr>
            <p:spPr>
              <a:xfrm>
                <a:off x="2937507" y="3912861"/>
                <a:ext cx="424607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14" name="Straight Connector 413"/>
              <p:cNvCxnSpPr/>
              <p:nvPr/>
            </p:nvCxnSpPr>
            <p:spPr>
              <a:xfrm>
                <a:off x="2931664" y="4005102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>
                <a:off x="2931664" y="4067694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>
                <a:stCxn id="413" idx="2"/>
              </p:cNvCxnSpPr>
              <p:nvPr/>
            </p:nvCxnSpPr>
            <p:spPr>
              <a:xfrm flipH="1" flipV="1">
                <a:off x="3147863" y="4005102"/>
                <a:ext cx="1948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4" name="Group 416"/>
            <p:cNvGrpSpPr>
              <a:grpSpLocks/>
            </p:cNvGrpSpPr>
            <p:nvPr/>
          </p:nvGrpSpPr>
          <p:grpSpPr bwMode="auto">
            <a:xfrm>
              <a:off x="5374316" y="2795285"/>
              <a:ext cx="349250" cy="317387"/>
              <a:chOff x="2931664" y="3912603"/>
              <a:chExt cx="430450" cy="329314"/>
            </a:xfrm>
          </p:grpSpPr>
          <p:sp>
            <p:nvSpPr>
              <p:cNvPr id="418" name="Rectangle 417"/>
              <p:cNvSpPr/>
              <p:nvPr/>
            </p:nvSpPr>
            <p:spPr>
              <a:xfrm>
                <a:off x="2937534" y="3912862"/>
                <a:ext cx="424580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19" name="Straight Connector 418"/>
              <p:cNvCxnSpPr/>
              <p:nvPr/>
            </p:nvCxnSpPr>
            <p:spPr>
              <a:xfrm>
                <a:off x="2931664" y="4005103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/>
              <p:cNvCxnSpPr/>
              <p:nvPr/>
            </p:nvCxnSpPr>
            <p:spPr>
              <a:xfrm>
                <a:off x="2931664" y="4067695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>
                <a:stCxn id="418" idx="2"/>
              </p:cNvCxnSpPr>
              <p:nvPr/>
            </p:nvCxnSpPr>
            <p:spPr>
              <a:xfrm flipH="1" flipV="1">
                <a:off x="3148846" y="4005103"/>
                <a:ext cx="0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5" name="Group 421"/>
            <p:cNvGrpSpPr>
              <a:grpSpLocks/>
            </p:cNvGrpSpPr>
            <p:nvPr/>
          </p:nvGrpSpPr>
          <p:grpSpPr bwMode="auto">
            <a:xfrm>
              <a:off x="6379204" y="2792111"/>
              <a:ext cx="350837" cy="317387"/>
              <a:chOff x="2931664" y="3912603"/>
              <a:chExt cx="430450" cy="329314"/>
            </a:xfrm>
          </p:grpSpPr>
          <p:sp>
            <p:nvSpPr>
              <p:cNvPr id="423" name="Rectangle 422"/>
              <p:cNvSpPr/>
              <p:nvPr/>
            </p:nvSpPr>
            <p:spPr>
              <a:xfrm>
                <a:off x="2937507" y="3912861"/>
                <a:ext cx="424607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24" name="Straight Connector 423"/>
              <p:cNvCxnSpPr/>
              <p:nvPr/>
            </p:nvCxnSpPr>
            <p:spPr>
              <a:xfrm>
                <a:off x="2931664" y="4005102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/>
              <p:cNvCxnSpPr/>
              <p:nvPr/>
            </p:nvCxnSpPr>
            <p:spPr>
              <a:xfrm>
                <a:off x="2931664" y="4067694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/>
              <p:cNvCxnSpPr>
                <a:stCxn id="423" idx="2"/>
              </p:cNvCxnSpPr>
              <p:nvPr/>
            </p:nvCxnSpPr>
            <p:spPr>
              <a:xfrm flipH="1" flipV="1">
                <a:off x="3147863" y="4005102"/>
                <a:ext cx="1948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260" name="Group 48259"/>
          <p:cNvGrpSpPr/>
          <p:nvPr/>
        </p:nvGrpSpPr>
        <p:grpSpPr>
          <a:xfrm>
            <a:off x="1856416" y="3709935"/>
            <a:ext cx="5211763" cy="2739614"/>
            <a:chOff x="1856416" y="3709935"/>
            <a:chExt cx="5211763" cy="2739614"/>
          </a:xfrm>
        </p:grpSpPr>
        <p:sp>
          <p:nvSpPr>
            <p:cNvPr id="268" name="Freeform 267"/>
            <p:cNvSpPr/>
            <p:nvPr/>
          </p:nvSpPr>
          <p:spPr>
            <a:xfrm>
              <a:off x="1876731" y="5330139"/>
              <a:ext cx="1280789" cy="75908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202668" y="5429198"/>
              <a:ext cx="865511" cy="55382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1011379"/>
                <a:gd name="connsiteY0" fmla="*/ 605727 h 758185"/>
                <a:gd name="connsiteX1" fmla="*/ 490915 w 1011379"/>
                <a:gd name="connsiteY1" fmla="*/ 13939 h 758185"/>
                <a:gd name="connsiteX2" fmla="*/ 1011379 w 1011379"/>
                <a:gd name="connsiteY2" fmla="*/ 563 h 758185"/>
                <a:gd name="connsiteX3" fmla="*/ 268780 w 1011379"/>
                <a:gd name="connsiteY3" fmla="*/ 758185 h 758185"/>
                <a:gd name="connsiteX4" fmla="*/ 0 w 1011379"/>
                <a:gd name="connsiteY4" fmla="*/ 605727 h 758185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05727"/>
                <a:gd name="connsiteX1" fmla="*/ 490915 w 1011379"/>
                <a:gd name="connsiteY1" fmla="*/ 13939 h 605727"/>
                <a:gd name="connsiteX2" fmla="*/ 1011379 w 1011379"/>
                <a:gd name="connsiteY2" fmla="*/ 563 h 605727"/>
                <a:gd name="connsiteX3" fmla="*/ 318823 w 1011379"/>
                <a:gd name="connsiteY3" fmla="*/ 553361 h 605727"/>
                <a:gd name="connsiteX4" fmla="*/ 0 w 1011379"/>
                <a:gd name="connsiteY4" fmla="*/ 605727 h 605727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378281" y="5449835"/>
              <a:ext cx="675485" cy="89677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675040"/>
                <a:gd name="connsiteY0" fmla="*/ 894029 h 896577"/>
                <a:gd name="connsiteX1" fmla="*/ 15664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  <a:gd name="connsiteX0" fmla="*/ 0 w 675040"/>
                <a:gd name="connsiteY0" fmla="*/ 894029 h 896577"/>
                <a:gd name="connsiteX1" fmla="*/ 18662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40854" y="5470471"/>
              <a:ext cx="514350" cy="40184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7341"/>
                <a:gd name="connsiteX1" fmla="*/ 0 w 514180"/>
                <a:gd name="connsiteY1" fmla="*/ 0 h 577341"/>
                <a:gd name="connsiteX2" fmla="*/ 514180 w 514180"/>
                <a:gd name="connsiteY2" fmla="*/ 10891 h 577341"/>
                <a:gd name="connsiteX3" fmla="*/ 404259 w 514180"/>
                <a:gd name="connsiteY3" fmla="*/ 386400 h 577341"/>
                <a:gd name="connsiteX4" fmla="*/ 135770 w 514180"/>
                <a:gd name="connsiteY4" fmla="*/ 577341 h 577341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02193 h 402193"/>
                <a:gd name="connsiteX1" fmla="*/ 0 w 514180"/>
                <a:gd name="connsiteY1" fmla="*/ 0 h 402193"/>
                <a:gd name="connsiteX2" fmla="*/ 514180 w 514180"/>
                <a:gd name="connsiteY2" fmla="*/ 10891 h 402193"/>
                <a:gd name="connsiteX3" fmla="*/ 404259 w 514180"/>
                <a:gd name="connsiteY3" fmla="*/ 386400 h 402193"/>
                <a:gd name="connsiteX4" fmla="*/ 100781 w 514180"/>
                <a:gd name="connsiteY4" fmla="*/ 402193 h 40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61391" y="5433960"/>
              <a:ext cx="573725" cy="1015589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  <a:gd name="connsiteX0" fmla="*/ 403236 w 574100"/>
                <a:gd name="connsiteY0" fmla="*/ 1215612 h 1215612"/>
                <a:gd name="connsiteX1" fmla="*/ 0 w 574100"/>
                <a:gd name="connsiteY1" fmla="*/ 4757 h 1215612"/>
                <a:gd name="connsiteX2" fmla="*/ 502783 w 574100"/>
                <a:gd name="connsiteY2" fmla="*/ 0 h 1215612"/>
                <a:gd name="connsiteX3" fmla="*/ 574100 w 574100"/>
                <a:gd name="connsiteY3" fmla="*/ 1014877 h 1215612"/>
                <a:gd name="connsiteX4" fmla="*/ 403236 w 574100"/>
                <a:gd name="connsiteY4" fmla="*/ 1215612 h 1215612"/>
                <a:gd name="connsiteX0" fmla="*/ 333190 w 574100"/>
                <a:gd name="connsiteY0" fmla="*/ 985695 h 1015244"/>
                <a:gd name="connsiteX1" fmla="*/ 0 w 574100"/>
                <a:gd name="connsiteY1" fmla="*/ 4757 h 1015244"/>
                <a:gd name="connsiteX2" fmla="*/ 502783 w 574100"/>
                <a:gd name="connsiteY2" fmla="*/ 0 h 1015244"/>
                <a:gd name="connsiteX3" fmla="*/ 574100 w 574100"/>
                <a:gd name="connsiteY3" fmla="*/ 1014877 h 1015244"/>
                <a:gd name="connsiteX4" fmla="*/ 333190 w 574100"/>
                <a:gd name="connsiteY4" fmla="*/ 985695 h 10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856416" y="3709935"/>
              <a:ext cx="1049338" cy="1739900"/>
              <a:chOff x="1856416" y="3709935"/>
              <a:chExt cx="1049338" cy="1739900"/>
            </a:xfrm>
          </p:grpSpPr>
          <p:sp>
            <p:nvSpPr>
              <p:cNvPr id="496" name="Rectangle 495"/>
              <p:cNvSpPr/>
              <p:nvPr/>
            </p:nvSpPr>
            <p:spPr bwMode="auto">
              <a:xfrm rot="10800000">
                <a:off x="1867529" y="3957585"/>
                <a:ext cx="1027112" cy="611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8285" name="Group 498"/>
              <p:cNvGrpSpPr>
                <a:grpSpLocks/>
              </p:cNvGrpSpPr>
              <p:nvPr/>
            </p:nvGrpSpPr>
            <p:grpSpPr bwMode="auto">
              <a:xfrm>
                <a:off x="1858805" y="5088863"/>
                <a:ext cx="1035373" cy="360972"/>
                <a:chOff x="4128636" y="3606589"/>
                <a:chExt cx="568145" cy="338667"/>
              </a:xfrm>
            </p:grpSpPr>
            <p:sp>
              <p:nvSpPr>
                <p:cNvPr id="515" name="Oval 514"/>
                <p:cNvSpPr/>
                <p:nvPr/>
              </p:nvSpPr>
              <p:spPr>
                <a:xfrm>
                  <a:off x="4129067" y="3720356"/>
                  <a:ext cx="567968" cy="2249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6" name="Rectangle 515"/>
                <p:cNvSpPr/>
                <p:nvPr/>
              </p:nvSpPr>
              <p:spPr>
                <a:xfrm>
                  <a:off x="4129067" y="3720356"/>
                  <a:ext cx="567968" cy="11170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7" name="Oval 516"/>
                <p:cNvSpPr/>
                <p:nvPr/>
              </p:nvSpPr>
              <p:spPr>
                <a:xfrm>
                  <a:off x="4129067" y="3607161"/>
                  <a:ext cx="567968" cy="2249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8" name="Straight Connector 517"/>
                <p:cNvCxnSpPr/>
                <p:nvPr/>
              </p:nvCxnSpPr>
              <p:spPr>
                <a:xfrm>
                  <a:off x="4697035" y="3720356"/>
                  <a:ext cx="0" cy="111705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/>
                <p:cNvCxnSpPr/>
                <p:nvPr/>
              </p:nvCxnSpPr>
              <p:spPr>
                <a:xfrm>
                  <a:off x="4129067" y="3720356"/>
                  <a:ext cx="0" cy="111705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0" name="Rectangle 499"/>
              <p:cNvSpPr/>
              <p:nvPr/>
            </p:nvSpPr>
            <p:spPr bwMode="auto">
              <a:xfrm>
                <a:off x="1877054" y="4704509"/>
                <a:ext cx="1028700" cy="52307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2" name="Straight Connector 501"/>
              <p:cNvCxnSpPr/>
              <p:nvPr/>
            </p:nvCxnSpPr>
            <p:spPr bwMode="auto">
              <a:xfrm>
                <a:off x="1861179" y="3981398"/>
                <a:ext cx="17462" cy="13017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 bwMode="auto">
              <a:xfrm flipH="1">
                <a:off x="2894641" y="3971873"/>
                <a:ext cx="6350" cy="127000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90" name="Group 504"/>
              <p:cNvGrpSpPr>
                <a:grpSpLocks/>
              </p:cNvGrpSpPr>
              <p:nvPr/>
            </p:nvGrpSpPr>
            <p:grpSpPr bwMode="auto">
              <a:xfrm>
                <a:off x="1856416" y="3709935"/>
                <a:ext cx="1044712" cy="399063"/>
                <a:chOff x="2183302" y="1574638"/>
                <a:chExt cx="1200154" cy="430218"/>
              </a:xfrm>
            </p:grpSpPr>
            <p:sp>
              <p:nvSpPr>
                <p:cNvPr id="506" name="Oval 505"/>
                <p:cNvSpPr/>
                <p:nvPr/>
              </p:nvSpPr>
              <p:spPr bwMode="auto">
                <a:xfrm flipV="1">
                  <a:off x="2185126" y="1689305"/>
                  <a:ext cx="1196349" cy="31490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07" name="Rectangle 506"/>
                <p:cNvSpPr/>
                <p:nvPr/>
              </p:nvSpPr>
              <p:spPr bwMode="auto">
                <a:xfrm>
                  <a:off x="2183302" y="1735513"/>
                  <a:ext cx="1198173" cy="11295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08" name="Oval 507"/>
                <p:cNvSpPr/>
                <p:nvPr/>
              </p:nvSpPr>
              <p:spPr bwMode="auto">
                <a:xfrm flipV="1">
                  <a:off x="2183302" y="1574638"/>
                  <a:ext cx="1196349" cy="31490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09" name="Freeform 508"/>
                <p:cNvSpPr/>
                <p:nvPr/>
              </p:nvSpPr>
              <p:spPr bwMode="auto">
                <a:xfrm>
                  <a:off x="2489684" y="1670478"/>
                  <a:ext cx="581762" cy="15745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0" name="Freeform 509"/>
                <p:cNvSpPr/>
                <p:nvPr/>
              </p:nvSpPr>
              <p:spPr bwMode="auto">
                <a:xfrm>
                  <a:off x="2429502" y="1629404"/>
                  <a:ext cx="703949" cy="11124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Freeform 510"/>
                <p:cNvSpPr/>
                <p:nvPr/>
              </p:nvSpPr>
              <p:spPr bwMode="auto">
                <a:xfrm>
                  <a:off x="2892723" y="1723534"/>
                  <a:ext cx="257142" cy="958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Freeform 511"/>
                <p:cNvSpPr/>
                <p:nvPr/>
              </p:nvSpPr>
              <p:spPr bwMode="auto">
                <a:xfrm>
                  <a:off x="2416736" y="1725244"/>
                  <a:ext cx="255318" cy="94130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/>
                <p:cNvCxnSpPr>
                  <a:endCxn id="508" idx="2"/>
                </p:cNvCxnSpPr>
                <p:nvPr/>
              </p:nvCxnSpPr>
              <p:spPr bwMode="auto">
                <a:xfrm flipH="1" flipV="1">
                  <a:off x="2183302" y="1732090"/>
                  <a:ext cx="1824" cy="12151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 bwMode="auto">
                <a:xfrm flipH="1" flipV="1">
                  <a:off x="3381475" y="1728667"/>
                  <a:ext cx="1823" cy="12151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/>
            <p:cNvGrpSpPr/>
            <p:nvPr/>
          </p:nvGrpSpPr>
          <p:grpSpPr>
            <a:xfrm>
              <a:off x="3566154" y="3862335"/>
              <a:ext cx="514350" cy="1670050"/>
              <a:chOff x="3566154" y="3862335"/>
              <a:chExt cx="514350" cy="1670050"/>
            </a:xfrm>
          </p:grpSpPr>
          <p:sp>
            <p:nvSpPr>
              <p:cNvPr id="549" name="Rectangle 548"/>
              <p:cNvSpPr/>
              <p:nvPr/>
            </p:nvSpPr>
            <p:spPr bwMode="auto"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0" name="Straight Connector 549"/>
              <p:cNvCxnSpPr/>
              <p:nvPr/>
            </p:nvCxnSpPr>
            <p:spPr bwMode="auto">
              <a:xfrm flipH="1">
                <a:off x="4078916" y="4019498"/>
                <a:ext cx="1588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71" name="Group 552"/>
              <p:cNvGrpSpPr>
                <a:grpSpLocks/>
              </p:cNvGrpSpPr>
              <p:nvPr/>
            </p:nvGrpSpPr>
            <p:grpSpPr bwMode="auto">
              <a:xfrm>
                <a:off x="3571302" y="5310688"/>
                <a:ext cx="507588" cy="221697"/>
                <a:chOff x="4128636" y="3606589"/>
                <a:chExt cx="568145" cy="338667"/>
              </a:xfrm>
            </p:grpSpPr>
            <p:sp>
              <p:nvSpPr>
                <p:cNvPr id="562" name="Oval 561"/>
                <p:cNvSpPr/>
                <p:nvPr/>
              </p:nvSpPr>
              <p:spPr>
                <a:xfrm>
                  <a:off x="4128204" y="371972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63" name="Rectangle 562"/>
                <p:cNvSpPr/>
                <p:nvPr/>
              </p:nvSpPr>
              <p:spPr>
                <a:xfrm>
                  <a:off x="4128204" y="3719724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64" name="Oval 563"/>
                <p:cNvSpPr/>
                <p:nvPr/>
              </p:nvSpPr>
              <p:spPr>
                <a:xfrm>
                  <a:off x="4128204" y="3605744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4696810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/>
                <p:cNvCxnSpPr/>
                <p:nvPr/>
              </p:nvCxnSpPr>
              <p:spPr>
                <a:xfrm>
                  <a:off x="4128204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4" name="Rectangle 553"/>
              <p:cNvSpPr/>
              <p:nvPr/>
            </p:nvSpPr>
            <p:spPr bwMode="auto">
              <a:xfrm>
                <a:off x="3572504" y="4575123"/>
                <a:ext cx="496887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7" name="Straight Connector 556"/>
              <p:cNvCxnSpPr/>
              <p:nvPr/>
            </p:nvCxnSpPr>
            <p:spPr bwMode="auto">
              <a:xfrm flipH="1">
                <a:off x="3566154" y="4027435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57" name="Group 538"/>
              <p:cNvGrpSpPr>
                <a:grpSpLocks/>
              </p:cNvGrpSpPr>
              <p:nvPr/>
            </p:nvGrpSpPr>
            <p:grpSpPr bwMode="auto">
              <a:xfrm>
                <a:off x="3568667" y="38623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540" name="Oval 539"/>
                <p:cNvSpPr/>
                <p:nvPr/>
              </p:nvSpPr>
              <p:spPr bwMode="auto">
                <a:xfrm flipV="1">
                  <a:off x="2188659" y="1691250"/>
                  <a:ext cx="1194966" cy="3125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41" name="Rectangle 540"/>
                <p:cNvSpPr/>
                <p:nvPr/>
              </p:nvSpPr>
              <p:spPr bwMode="auto">
                <a:xfrm>
                  <a:off x="2184879" y="1736302"/>
                  <a:ext cx="1198746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2" name="Oval 541"/>
                <p:cNvSpPr/>
                <p:nvPr/>
              </p:nvSpPr>
              <p:spPr bwMode="auto">
                <a:xfrm flipV="1">
                  <a:off x="2184879" y="1564542"/>
                  <a:ext cx="1194966" cy="31254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43" name="Freeform 542"/>
                <p:cNvSpPr/>
                <p:nvPr/>
              </p:nvSpPr>
              <p:spPr bwMode="auto">
                <a:xfrm>
                  <a:off x="2491182" y="1671539"/>
                  <a:ext cx="582357" cy="1548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4" name="Freeform 543"/>
                <p:cNvSpPr/>
                <p:nvPr/>
              </p:nvSpPr>
              <p:spPr bwMode="auto">
                <a:xfrm>
                  <a:off x="2430678" y="1629304"/>
                  <a:ext cx="703366" cy="10981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5" name="Freeform 544"/>
                <p:cNvSpPr/>
                <p:nvPr/>
              </p:nvSpPr>
              <p:spPr bwMode="auto">
                <a:xfrm>
                  <a:off x="2892025" y="1722222"/>
                  <a:ext cx="260927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6" name="Freeform 545"/>
                <p:cNvSpPr/>
                <p:nvPr/>
              </p:nvSpPr>
              <p:spPr bwMode="auto">
                <a:xfrm>
                  <a:off x="2419334" y="1725039"/>
                  <a:ext cx="253362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47" name="Straight Connector 546"/>
                <p:cNvCxnSpPr>
                  <a:endCxn id="542" idx="2"/>
                </p:cNvCxnSpPr>
                <p:nvPr/>
              </p:nvCxnSpPr>
              <p:spPr bwMode="auto">
                <a:xfrm flipH="1" flipV="1">
                  <a:off x="2184879" y="1722222"/>
                  <a:ext cx="3780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Connector 547"/>
                <p:cNvCxnSpPr/>
                <p:nvPr/>
              </p:nvCxnSpPr>
              <p:spPr bwMode="auto">
                <a:xfrm flipH="1" flipV="1">
                  <a:off x="3379845" y="1727853"/>
                  <a:ext cx="3780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/>
            <p:cNvGrpSpPr/>
            <p:nvPr/>
          </p:nvGrpSpPr>
          <p:grpSpPr>
            <a:xfrm>
              <a:off x="4348791" y="3867098"/>
              <a:ext cx="514350" cy="1670050"/>
              <a:chOff x="4348791" y="3867098"/>
              <a:chExt cx="514350" cy="1670050"/>
            </a:xfrm>
          </p:grpSpPr>
          <p:sp>
            <p:nvSpPr>
              <p:cNvPr id="579" name="Rectangle 578"/>
              <p:cNvSpPr/>
              <p:nvPr/>
            </p:nvSpPr>
            <p:spPr bwMode="auto"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0" name="Straight Connector 579"/>
              <p:cNvCxnSpPr/>
              <p:nvPr/>
            </p:nvCxnSpPr>
            <p:spPr bwMode="auto">
              <a:xfrm flipH="1">
                <a:off x="4861554" y="4024260"/>
                <a:ext cx="1587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43" name="Group 580"/>
              <p:cNvGrpSpPr>
                <a:grpSpLocks/>
              </p:cNvGrpSpPr>
              <p:nvPr/>
            </p:nvGrpSpPr>
            <p:grpSpPr bwMode="auto">
              <a:xfrm>
                <a:off x="4353939" y="5315451"/>
                <a:ext cx="507588" cy="221697"/>
                <a:chOff x="4128636" y="3606589"/>
                <a:chExt cx="568145" cy="338667"/>
              </a:xfrm>
            </p:grpSpPr>
            <p:sp>
              <p:nvSpPr>
                <p:cNvPr id="589" name="Oval 588"/>
                <p:cNvSpPr/>
                <p:nvPr/>
              </p:nvSpPr>
              <p:spPr>
                <a:xfrm>
                  <a:off x="4128205" y="3719722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0" name="Rectangle 589"/>
                <p:cNvSpPr/>
                <p:nvPr/>
              </p:nvSpPr>
              <p:spPr>
                <a:xfrm>
                  <a:off x="4128205" y="3719722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1" name="Oval 590"/>
                <p:cNvSpPr/>
                <p:nvPr/>
              </p:nvSpPr>
              <p:spPr>
                <a:xfrm>
                  <a:off x="4128205" y="360574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92" name="Straight Connector 591"/>
                <p:cNvCxnSpPr/>
                <p:nvPr/>
              </p:nvCxnSpPr>
              <p:spPr>
                <a:xfrm>
                  <a:off x="4696811" y="3719722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Straight Connector 592"/>
                <p:cNvCxnSpPr/>
                <p:nvPr/>
              </p:nvCxnSpPr>
              <p:spPr>
                <a:xfrm>
                  <a:off x="4128205" y="3719722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2" name="Rectangle 581"/>
              <p:cNvSpPr/>
              <p:nvPr/>
            </p:nvSpPr>
            <p:spPr bwMode="auto">
              <a:xfrm>
                <a:off x="4355141" y="4579885"/>
                <a:ext cx="496888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4" name="Straight Connector 583"/>
              <p:cNvCxnSpPr/>
              <p:nvPr/>
            </p:nvCxnSpPr>
            <p:spPr bwMode="auto">
              <a:xfrm flipH="1">
                <a:off x="4348791" y="4032198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29" name="Group 568"/>
              <p:cNvGrpSpPr>
                <a:grpSpLocks/>
              </p:cNvGrpSpPr>
              <p:nvPr/>
            </p:nvGrpSpPr>
            <p:grpSpPr bwMode="auto">
              <a:xfrm>
                <a:off x="4351304" y="3867098"/>
                <a:ext cx="503828" cy="248249"/>
                <a:chOff x="2183302" y="1564542"/>
                <a:chExt cx="1200154" cy="440314"/>
              </a:xfrm>
            </p:grpSpPr>
            <p:sp>
              <p:nvSpPr>
                <p:cNvPr id="570" name="Oval 569"/>
                <p:cNvSpPr/>
                <p:nvPr/>
              </p:nvSpPr>
              <p:spPr bwMode="auto">
                <a:xfrm flipV="1">
                  <a:off x="2188662" y="1691248"/>
                  <a:ext cx="1194966" cy="31254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71" name="Rectangle 570"/>
                <p:cNvSpPr/>
                <p:nvPr/>
              </p:nvSpPr>
              <p:spPr bwMode="auto">
                <a:xfrm>
                  <a:off x="2184879" y="1736300"/>
                  <a:ext cx="1198749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2" name="Oval 571"/>
                <p:cNvSpPr/>
                <p:nvPr/>
              </p:nvSpPr>
              <p:spPr bwMode="auto">
                <a:xfrm flipV="1">
                  <a:off x="2184879" y="1564542"/>
                  <a:ext cx="1194966" cy="31254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73" name="Freeform 572"/>
                <p:cNvSpPr/>
                <p:nvPr/>
              </p:nvSpPr>
              <p:spPr bwMode="auto">
                <a:xfrm>
                  <a:off x="2491185" y="1671539"/>
                  <a:ext cx="582357" cy="15486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4" name="Freeform 573"/>
                <p:cNvSpPr/>
                <p:nvPr/>
              </p:nvSpPr>
              <p:spPr bwMode="auto">
                <a:xfrm>
                  <a:off x="2430680" y="1629303"/>
                  <a:ext cx="703366" cy="10981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5" name="Freeform 574"/>
                <p:cNvSpPr/>
                <p:nvPr/>
              </p:nvSpPr>
              <p:spPr bwMode="auto">
                <a:xfrm>
                  <a:off x="2892028" y="1722222"/>
                  <a:ext cx="260925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6" name="Freeform 575"/>
                <p:cNvSpPr/>
                <p:nvPr/>
              </p:nvSpPr>
              <p:spPr bwMode="auto">
                <a:xfrm>
                  <a:off x="2419334" y="1725037"/>
                  <a:ext cx="253364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77" name="Straight Connector 576"/>
                <p:cNvCxnSpPr>
                  <a:endCxn id="572" idx="2"/>
                </p:cNvCxnSpPr>
                <p:nvPr/>
              </p:nvCxnSpPr>
              <p:spPr bwMode="auto">
                <a:xfrm flipH="1" flipV="1">
                  <a:off x="2184879" y="1722222"/>
                  <a:ext cx="3783" cy="121075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8" name="Straight Connector 577"/>
                <p:cNvCxnSpPr/>
                <p:nvPr/>
              </p:nvCxnSpPr>
              <p:spPr bwMode="auto">
                <a:xfrm flipH="1" flipV="1">
                  <a:off x="3379845" y="1727853"/>
                  <a:ext cx="3783" cy="121075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258" name="Group 48257"/>
            <p:cNvGrpSpPr/>
            <p:nvPr/>
          </p:nvGrpSpPr>
          <p:grpSpPr>
            <a:xfrm>
              <a:off x="5552116" y="3849635"/>
              <a:ext cx="514350" cy="1670050"/>
              <a:chOff x="5552116" y="3849635"/>
              <a:chExt cx="514350" cy="1670050"/>
            </a:xfrm>
          </p:grpSpPr>
          <p:sp>
            <p:nvSpPr>
              <p:cNvPr id="606" name="Rectangle 605"/>
              <p:cNvSpPr/>
              <p:nvPr/>
            </p:nvSpPr>
            <p:spPr bwMode="auto"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07" name="Straight Connector 606"/>
              <p:cNvCxnSpPr/>
              <p:nvPr/>
            </p:nvCxnSpPr>
            <p:spPr bwMode="auto">
              <a:xfrm flipH="1">
                <a:off x="6064879" y="4006798"/>
                <a:ext cx="1587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15" name="Group 607"/>
              <p:cNvGrpSpPr>
                <a:grpSpLocks/>
              </p:cNvGrpSpPr>
              <p:nvPr/>
            </p:nvGrpSpPr>
            <p:grpSpPr bwMode="auto">
              <a:xfrm>
                <a:off x="5557264" y="5297988"/>
                <a:ext cx="507588" cy="221697"/>
                <a:chOff x="4128636" y="3606589"/>
                <a:chExt cx="568145" cy="338667"/>
              </a:xfrm>
            </p:grpSpPr>
            <p:sp>
              <p:nvSpPr>
                <p:cNvPr id="616" name="Oval 615"/>
                <p:cNvSpPr/>
                <p:nvPr/>
              </p:nvSpPr>
              <p:spPr>
                <a:xfrm>
                  <a:off x="4128205" y="371972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17" name="Rectangle 616"/>
                <p:cNvSpPr/>
                <p:nvPr/>
              </p:nvSpPr>
              <p:spPr>
                <a:xfrm>
                  <a:off x="4128205" y="3719724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18" name="Oval 617"/>
                <p:cNvSpPr/>
                <p:nvPr/>
              </p:nvSpPr>
              <p:spPr>
                <a:xfrm>
                  <a:off x="4128205" y="3605744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19" name="Straight Connector 618"/>
                <p:cNvCxnSpPr/>
                <p:nvPr/>
              </p:nvCxnSpPr>
              <p:spPr>
                <a:xfrm>
                  <a:off x="4696811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/>
                <p:cNvCxnSpPr/>
                <p:nvPr/>
              </p:nvCxnSpPr>
              <p:spPr>
                <a:xfrm>
                  <a:off x="4128205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9" name="Rectangle 608"/>
              <p:cNvSpPr/>
              <p:nvPr/>
            </p:nvSpPr>
            <p:spPr bwMode="auto">
              <a:xfrm>
                <a:off x="5558466" y="4562423"/>
                <a:ext cx="496888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1" name="Straight Connector 610"/>
              <p:cNvCxnSpPr/>
              <p:nvPr/>
            </p:nvCxnSpPr>
            <p:spPr bwMode="auto">
              <a:xfrm flipH="1">
                <a:off x="5552116" y="4014735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01" name="Group 595"/>
              <p:cNvGrpSpPr>
                <a:grpSpLocks/>
              </p:cNvGrpSpPr>
              <p:nvPr/>
            </p:nvGrpSpPr>
            <p:grpSpPr bwMode="auto">
              <a:xfrm>
                <a:off x="5554629" y="38496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597" name="Oval 596"/>
                <p:cNvSpPr/>
                <p:nvPr/>
              </p:nvSpPr>
              <p:spPr bwMode="auto">
                <a:xfrm flipV="1">
                  <a:off x="2188662" y="1691250"/>
                  <a:ext cx="1194966" cy="3125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98" name="Rectangle 597"/>
                <p:cNvSpPr/>
                <p:nvPr/>
              </p:nvSpPr>
              <p:spPr bwMode="auto">
                <a:xfrm>
                  <a:off x="2184879" y="1736302"/>
                  <a:ext cx="1198749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9" name="Oval 598"/>
                <p:cNvSpPr/>
                <p:nvPr/>
              </p:nvSpPr>
              <p:spPr bwMode="auto">
                <a:xfrm flipV="1">
                  <a:off x="2184879" y="1564542"/>
                  <a:ext cx="1194966" cy="31254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00" name="Freeform 599"/>
                <p:cNvSpPr/>
                <p:nvPr/>
              </p:nvSpPr>
              <p:spPr bwMode="auto">
                <a:xfrm>
                  <a:off x="2491185" y="1671539"/>
                  <a:ext cx="582357" cy="1548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1" name="Freeform 600"/>
                <p:cNvSpPr/>
                <p:nvPr/>
              </p:nvSpPr>
              <p:spPr bwMode="auto">
                <a:xfrm>
                  <a:off x="2430680" y="1629304"/>
                  <a:ext cx="703366" cy="10981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2" name="Freeform 601"/>
                <p:cNvSpPr/>
                <p:nvPr/>
              </p:nvSpPr>
              <p:spPr bwMode="auto">
                <a:xfrm>
                  <a:off x="2892028" y="1722222"/>
                  <a:ext cx="260925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3" name="Freeform 602"/>
                <p:cNvSpPr/>
                <p:nvPr/>
              </p:nvSpPr>
              <p:spPr bwMode="auto">
                <a:xfrm>
                  <a:off x="2419334" y="1725039"/>
                  <a:ext cx="253364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04" name="Straight Connector 603"/>
                <p:cNvCxnSpPr>
                  <a:endCxn id="599" idx="2"/>
                </p:cNvCxnSpPr>
                <p:nvPr/>
              </p:nvCxnSpPr>
              <p:spPr bwMode="auto">
                <a:xfrm flipH="1" flipV="1">
                  <a:off x="2184879" y="1722222"/>
                  <a:ext cx="3783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Straight Connector 604"/>
                <p:cNvCxnSpPr/>
                <p:nvPr/>
              </p:nvCxnSpPr>
              <p:spPr bwMode="auto">
                <a:xfrm flipH="1" flipV="1">
                  <a:off x="3379845" y="1727853"/>
                  <a:ext cx="3783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259" name="Group 48258"/>
            <p:cNvGrpSpPr/>
            <p:nvPr/>
          </p:nvGrpSpPr>
          <p:grpSpPr>
            <a:xfrm>
              <a:off x="6547479" y="3836935"/>
              <a:ext cx="514350" cy="1671638"/>
              <a:chOff x="6547479" y="3836935"/>
              <a:chExt cx="514350" cy="1671638"/>
            </a:xfrm>
          </p:grpSpPr>
          <p:sp>
            <p:nvSpPr>
              <p:cNvPr id="633" name="Rectangle 632"/>
              <p:cNvSpPr/>
              <p:nvPr/>
            </p:nvSpPr>
            <p:spPr bwMode="auto"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4" name="Straight Connector 633"/>
              <p:cNvCxnSpPr/>
              <p:nvPr/>
            </p:nvCxnSpPr>
            <p:spPr bwMode="auto">
              <a:xfrm flipH="1">
                <a:off x="7060241" y="3994098"/>
                <a:ext cx="1588" cy="13668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187" name="Group 634"/>
              <p:cNvGrpSpPr>
                <a:grpSpLocks/>
              </p:cNvGrpSpPr>
              <p:nvPr/>
            </p:nvGrpSpPr>
            <p:grpSpPr bwMode="auto">
              <a:xfrm>
                <a:off x="6552627" y="5286665"/>
                <a:ext cx="507588" cy="221908"/>
                <a:chOff x="4128636" y="3606589"/>
                <a:chExt cx="568145" cy="338667"/>
              </a:xfrm>
            </p:grpSpPr>
            <p:sp>
              <p:nvSpPr>
                <p:cNvPr id="643" name="Oval 642"/>
                <p:cNvSpPr/>
                <p:nvPr/>
              </p:nvSpPr>
              <p:spPr>
                <a:xfrm>
                  <a:off x="4128204" y="3719937"/>
                  <a:ext cx="568606" cy="225319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44" name="Rectangle 643"/>
                <p:cNvSpPr/>
                <p:nvPr/>
              </p:nvSpPr>
              <p:spPr>
                <a:xfrm>
                  <a:off x="4128204" y="3719937"/>
                  <a:ext cx="568606" cy="1114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45" name="Oval 644"/>
                <p:cNvSpPr/>
                <p:nvPr/>
              </p:nvSpPr>
              <p:spPr>
                <a:xfrm>
                  <a:off x="4128204" y="3606067"/>
                  <a:ext cx="568606" cy="22531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46" name="Straight Connector 645"/>
                <p:cNvCxnSpPr/>
                <p:nvPr/>
              </p:nvCxnSpPr>
              <p:spPr>
                <a:xfrm>
                  <a:off x="4696810" y="3719937"/>
                  <a:ext cx="0" cy="11144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Straight Connector 646"/>
                <p:cNvCxnSpPr/>
                <p:nvPr/>
              </p:nvCxnSpPr>
              <p:spPr>
                <a:xfrm>
                  <a:off x="4128204" y="3719937"/>
                  <a:ext cx="0" cy="11144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6" name="Rectangle 635"/>
              <p:cNvSpPr/>
              <p:nvPr/>
            </p:nvSpPr>
            <p:spPr bwMode="auto">
              <a:xfrm>
                <a:off x="6553829" y="4551310"/>
                <a:ext cx="496887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8" name="Straight Connector 637"/>
              <p:cNvCxnSpPr/>
              <p:nvPr/>
            </p:nvCxnSpPr>
            <p:spPr bwMode="auto">
              <a:xfrm flipH="1">
                <a:off x="6547479" y="4002035"/>
                <a:ext cx="3175" cy="145256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173" name="Group 622"/>
              <p:cNvGrpSpPr>
                <a:grpSpLocks/>
              </p:cNvGrpSpPr>
              <p:nvPr/>
            </p:nvGrpSpPr>
            <p:grpSpPr bwMode="auto">
              <a:xfrm>
                <a:off x="6549992" y="3836935"/>
                <a:ext cx="503828" cy="248485"/>
                <a:chOff x="2183302" y="1564542"/>
                <a:chExt cx="1200154" cy="440314"/>
              </a:xfrm>
            </p:grpSpPr>
            <p:sp>
              <p:nvSpPr>
                <p:cNvPr id="624" name="Oval 623"/>
                <p:cNvSpPr/>
                <p:nvPr/>
              </p:nvSpPr>
              <p:spPr bwMode="auto">
                <a:xfrm flipV="1">
                  <a:off x="2188659" y="1691130"/>
                  <a:ext cx="1194966" cy="31506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25" name="Rectangle 624"/>
                <p:cNvSpPr/>
                <p:nvPr/>
              </p:nvSpPr>
              <p:spPr bwMode="auto">
                <a:xfrm>
                  <a:off x="2184879" y="1736138"/>
                  <a:ext cx="1198746" cy="112522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6" name="Oval 625"/>
                <p:cNvSpPr/>
                <p:nvPr/>
              </p:nvSpPr>
              <p:spPr bwMode="auto">
                <a:xfrm flipV="1">
                  <a:off x="2184879" y="1564542"/>
                  <a:ext cx="1194966" cy="31506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27" name="Freeform 626"/>
                <p:cNvSpPr/>
                <p:nvPr/>
              </p:nvSpPr>
              <p:spPr bwMode="auto">
                <a:xfrm>
                  <a:off x="2491182" y="1671438"/>
                  <a:ext cx="582357" cy="15753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8" name="Freeform 627"/>
                <p:cNvSpPr/>
                <p:nvPr/>
              </p:nvSpPr>
              <p:spPr bwMode="auto">
                <a:xfrm>
                  <a:off x="2430678" y="1629243"/>
                  <a:ext cx="703366" cy="11252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9" name="Freeform 628"/>
                <p:cNvSpPr/>
                <p:nvPr/>
              </p:nvSpPr>
              <p:spPr bwMode="auto">
                <a:xfrm>
                  <a:off x="2892025" y="1724886"/>
                  <a:ext cx="260927" cy="956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30" name="Freeform 629"/>
                <p:cNvSpPr/>
                <p:nvPr/>
              </p:nvSpPr>
              <p:spPr bwMode="auto">
                <a:xfrm>
                  <a:off x="2419334" y="1727698"/>
                  <a:ext cx="253362" cy="92831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31" name="Straight Connector 630"/>
                <p:cNvCxnSpPr>
                  <a:endCxn id="626" idx="2"/>
                </p:cNvCxnSpPr>
                <p:nvPr/>
              </p:nvCxnSpPr>
              <p:spPr bwMode="auto">
                <a:xfrm flipH="1" flipV="1">
                  <a:off x="2184879" y="1722072"/>
                  <a:ext cx="3780" cy="12096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2" name="Straight Connector 631"/>
                <p:cNvCxnSpPr/>
                <p:nvPr/>
              </p:nvCxnSpPr>
              <p:spPr bwMode="auto">
                <a:xfrm flipH="1" flipV="1">
                  <a:off x="3379845" y="1730512"/>
                  <a:ext cx="3780" cy="12096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" name="Group 27"/>
          <p:cNvGrpSpPr/>
          <p:nvPr/>
        </p:nvGrpSpPr>
        <p:grpSpPr>
          <a:xfrm>
            <a:off x="2381956" y="2475925"/>
            <a:ext cx="4415330" cy="2315048"/>
            <a:chOff x="2381956" y="2435173"/>
            <a:chExt cx="4415330" cy="2315048"/>
          </a:xfrm>
        </p:grpSpPr>
        <p:sp>
          <p:nvSpPr>
            <p:cNvPr id="391" name="Freeform 390"/>
            <p:cNvSpPr/>
            <p:nvPr/>
          </p:nvSpPr>
          <p:spPr>
            <a:xfrm>
              <a:off x="2381956" y="2439629"/>
              <a:ext cx="297540" cy="1743187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015941"/>
                <a:gd name="connsiteX1" fmla="*/ 0 w 307275"/>
                <a:gd name="connsiteY1" fmla="*/ 0 h 2015941"/>
                <a:gd name="connsiteX2" fmla="*/ 0 w 307275"/>
                <a:gd name="connsiteY2" fmla="*/ 2015941 h 2015941"/>
                <a:gd name="connsiteX0" fmla="*/ 228538 w 228538"/>
                <a:gd name="connsiteY0" fmla="*/ 0 h 2022548"/>
                <a:gd name="connsiteX1" fmla="*/ 0 w 228538"/>
                <a:gd name="connsiteY1" fmla="*/ 6607 h 2022548"/>
                <a:gd name="connsiteX2" fmla="*/ 0 w 228538"/>
                <a:gd name="connsiteY2" fmla="*/ 2022548 h 20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CC0000"/>
                </a:solidFill>
              </a:endParaRPr>
            </a:p>
          </p:txBody>
        </p:sp>
        <p:sp>
          <p:nvSpPr>
            <p:cNvPr id="392" name="Freeform 391"/>
            <p:cNvSpPr/>
            <p:nvPr/>
          </p:nvSpPr>
          <p:spPr>
            <a:xfrm flipH="1">
              <a:off x="6411524" y="2435173"/>
              <a:ext cx="385762" cy="2300562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117725"/>
                <a:gd name="connsiteX1" fmla="*/ 0 w 307275"/>
                <a:gd name="connsiteY1" fmla="*/ 0 h 2117725"/>
                <a:gd name="connsiteX2" fmla="*/ 0 w 307275"/>
                <a:gd name="connsiteY2" fmla="*/ 2117725 h 21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93" name="Straight Arrow Connector 392"/>
            <p:cNvCxnSpPr/>
            <p:nvPr/>
          </p:nvCxnSpPr>
          <p:spPr>
            <a:xfrm flipV="1">
              <a:off x="5791457" y="2687586"/>
              <a:ext cx="8309" cy="2062635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/>
            <p:cNvCxnSpPr/>
            <p:nvPr/>
          </p:nvCxnSpPr>
          <p:spPr>
            <a:xfrm flipV="1">
              <a:off x="4598735" y="2708225"/>
              <a:ext cx="18344" cy="2037167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Arrow Connector 394"/>
            <p:cNvCxnSpPr/>
            <p:nvPr/>
          </p:nvCxnSpPr>
          <p:spPr>
            <a:xfrm flipH="1" flipV="1">
              <a:off x="3807455" y="2762199"/>
              <a:ext cx="9009" cy="1983193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542924" y="236538"/>
            <a:ext cx="86010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Logically centralized control plane (</a:t>
            </a:r>
            <a:r>
              <a:rPr lang="ko-KR" altLang="en-US" sz="3600" dirty="0">
                <a:solidFill>
                  <a:srgbClr val="000099"/>
                </a:solidFill>
                <a:latin typeface="Gill Sans MT" charset="0"/>
              </a:rPr>
              <a:t>최근</a:t>
            </a:r>
            <a:r>
              <a:rPr lang="en-US" altLang="ko-KR" sz="3600" dirty="0">
                <a:solidFill>
                  <a:srgbClr val="000099"/>
                </a:solidFill>
                <a:latin typeface="Gill Sans MT" charset="0"/>
              </a:rPr>
              <a:t>)</a:t>
            </a:r>
            <a:endParaRPr lang="en-US" sz="3600" dirty="0">
              <a:solidFill>
                <a:srgbClr val="000099"/>
              </a:solidFill>
              <a:latin typeface="Gill Sans MT" charset="0"/>
            </a:endParaRP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776288"/>
            <a:ext cx="6422481" cy="20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71" name="TextBox 335"/>
          <p:cNvSpPr txBox="1">
            <a:spLocks noChangeArrowheads="1"/>
          </p:cNvSpPr>
          <p:nvPr/>
        </p:nvSpPr>
        <p:spPr bwMode="auto">
          <a:xfrm>
            <a:off x="394448" y="1039914"/>
            <a:ext cx="84566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A distinct (typically remote) controller interacts with local control agents (CAs) in routers to compute forwarding tables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055910" y="4687854"/>
            <a:ext cx="4956877" cy="694339"/>
            <a:chOff x="2055070" y="4690247"/>
            <a:chExt cx="4956877" cy="694339"/>
          </a:xfrm>
        </p:grpSpPr>
        <p:grpSp>
          <p:nvGrpSpPr>
            <p:cNvPr id="48273" name="Group 554"/>
            <p:cNvGrpSpPr>
              <a:grpSpLocks/>
            </p:cNvGrpSpPr>
            <p:nvPr/>
          </p:nvGrpSpPr>
          <p:grpSpPr bwMode="auto">
            <a:xfrm>
              <a:off x="3605320" y="5055434"/>
              <a:ext cx="430131" cy="329152"/>
              <a:chOff x="2931664" y="3912603"/>
              <a:chExt cx="430450" cy="329314"/>
            </a:xfrm>
          </p:grpSpPr>
          <p:sp>
            <p:nvSpPr>
              <p:cNvPr id="558" name="Rectangle 557"/>
              <p:cNvSpPr/>
              <p:nvPr/>
            </p:nvSpPr>
            <p:spPr>
              <a:xfrm>
                <a:off x="2936952" y="3913304"/>
                <a:ext cx="425766" cy="32877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9" name="Straight Connector 558"/>
              <p:cNvCxnSpPr/>
              <p:nvPr/>
            </p:nvCxnSpPr>
            <p:spPr>
              <a:xfrm>
                <a:off x="2932185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/>
              <p:cNvCxnSpPr/>
              <p:nvPr/>
            </p:nvCxnSpPr>
            <p:spPr>
              <a:xfrm>
                <a:off x="2932185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/>
              <p:cNvCxnSpPr>
                <a:stCxn id="558" idx="2"/>
              </p:cNvCxnSpPr>
              <p:nvPr/>
            </p:nvCxnSpPr>
            <p:spPr>
              <a:xfrm flipH="1" flipV="1">
                <a:off x="3148246" y="4005425"/>
                <a:ext cx="1589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45" name="Group 582"/>
            <p:cNvGrpSpPr>
              <a:grpSpLocks/>
            </p:cNvGrpSpPr>
            <p:nvPr/>
          </p:nvGrpSpPr>
          <p:grpSpPr bwMode="auto">
            <a:xfrm>
              <a:off x="4387957" y="5055368"/>
              <a:ext cx="430131" cy="329152"/>
              <a:chOff x="2931664" y="3912603"/>
              <a:chExt cx="430450" cy="329314"/>
            </a:xfrm>
          </p:grpSpPr>
          <p:sp>
            <p:nvSpPr>
              <p:cNvPr id="585" name="Rectangle 584"/>
              <p:cNvSpPr/>
              <p:nvPr/>
            </p:nvSpPr>
            <p:spPr>
              <a:xfrm>
                <a:off x="2936952" y="3913304"/>
                <a:ext cx="425766" cy="32877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6" name="Straight Connector 585"/>
              <p:cNvCxnSpPr/>
              <p:nvPr/>
            </p:nvCxnSpPr>
            <p:spPr>
              <a:xfrm>
                <a:off x="2932186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/>
              <p:cNvCxnSpPr/>
              <p:nvPr/>
            </p:nvCxnSpPr>
            <p:spPr>
              <a:xfrm>
                <a:off x="2932186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/>
              <p:cNvCxnSpPr>
                <a:stCxn id="585" idx="2"/>
              </p:cNvCxnSpPr>
              <p:nvPr/>
            </p:nvCxnSpPr>
            <p:spPr>
              <a:xfrm flipH="1" flipV="1">
                <a:off x="3148247" y="4005425"/>
                <a:ext cx="1588" cy="236653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17" name="Group 609"/>
            <p:cNvGrpSpPr>
              <a:grpSpLocks/>
            </p:cNvGrpSpPr>
            <p:nvPr/>
          </p:nvGrpSpPr>
          <p:grpSpPr bwMode="auto">
            <a:xfrm>
              <a:off x="5591804" y="5053093"/>
              <a:ext cx="430212" cy="328614"/>
              <a:chOff x="2932186" y="3913304"/>
              <a:chExt cx="430531" cy="328775"/>
            </a:xfrm>
          </p:grpSpPr>
          <p:sp>
            <p:nvSpPr>
              <p:cNvPr id="612" name="Rectangle 611"/>
              <p:cNvSpPr/>
              <p:nvPr/>
            </p:nvSpPr>
            <p:spPr>
              <a:xfrm>
                <a:off x="2936952" y="3913304"/>
                <a:ext cx="425765" cy="32877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3" name="Straight Connector 612"/>
              <p:cNvCxnSpPr/>
              <p:nvPr/>
            </p:nvCxnSpPr>
            <p:spPr>
              <a:xfrm>
                <a:off x="2932186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2932186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>
                <a:stCxn id="612" idx="2"/>
              </p:cNvCxnSpPr>
              <p:nvPr/>
            </p:nvCxnSpPr>
            <p:spPr>
              <a:xfrm flipH="1" flipV="1">
                <a:off x="3148247" y="4005425"/>
                <a:ext cx="1588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189" name="Group 636"/>
            <p:cNvGrpSpPr>
              <a:grpSpLocks/>
            </p:cNvGrpSpPr>
            <p:nvPr/>
          </p:nvGrpSpPr>
          <p:grpSpPr bwMode="auto">
            <a:xfrm>
              <a:off x="6581816" y="5045656"/>
              <a:ext cx="430131" cy="329465"/>
              <a:chOff x="2931664" y="3912603"/>
              <a:chExt cx="430450" cy="329314"/>
            </a:xfrm>
          </p:grpSpPr>
          <p:sp>
            <p:nvSpPr>
              <p:cNvPr id="639" name="Rectangle 638"/>
              <p:cNvSpPr/>
              <p:nvPr/>
            </p:nvSpPr>
            <p:spPr>
              <a:xfrm>
                <a:off x="2936952" y="3912169"/>
                <a:ext cx="425766" cy="33004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40" name="Straight Connector 639"/>
              <p:cNvCxnSpPr/>
              <p:nvPr/>
            </p:nvCxnSpPr>
            <p:spPr>
              <a:xfrm>
                <a:off x="2932185" y="4004202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/>
              <p:cNvCxnSpPr/>
              <p:nvPr/>
            </p:nvCxnSpPr>
            <p:spPr>
              <a:xfrm>
                <a:off x="2932185" y="4067673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/>
              <p:cNvCxnSpPr>
                <a:stCxn id="639" idx="2"/>
              </p:cNvCxnSpPr>
              <p:nvPr/>
            </p:nvCxnSpPr>
            <p:spPr>
              <a:xfrm flipH="1" flipV="1">
                <a:off x="3148246" y="4004202"/>
                <a:ext cx="1589" cy="23801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7" name="Group 554"/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358" name="Rectangle 357"/>
              <p:cNvSpPr/>
              <p:nvPr/>
            </p:nvSpPr>
            <p:spPr>
              <a:xfrm>
                <a:off x="2936952" y="3913304"/>
                <a:ext cx="425766" cy="32877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59" name="Straight Connector 358"/>
              <p:cNvCxnSpPr/>
              <p:nvPr/>
            </p:nvCxnSpPr>
            <p:spPr>
              <a:xfrm>
                <a:off x="2932185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>
                <a:off x="2932185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>
                <a:stCxn id="358" idx="2"/>
              </p:cNvCxnSpPr>
              <p:nvPr/>
            </p:nvCxnSpPr>
            <p:spPr>
              <a:xfrm flipH="1" flipV="1">
                <a:off x="3148246" y="4005425"/>
                <a:ext cx="1589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2" name="Group 347"/>
          <p:cNvGrpSpPr>
            <a:grpSpLocks/>
          </p:cNvGrpSpPr>
          <p:nvPr/>
        </p:nvGrpSpPr>
        <p:grpSpPr bwMode="auto">
          <a:xfrm>
            <a:off x="5856401" y="5944266"/>
            <a:ext cx="588970" cy="242608"/>
            <a:chOff x="1871277" y="1576300"/>
            <a:chExt cx="1128371" cy="437861"/>
          </a:xfrm>
        </p:grpSpPr>
        <p:sp>
          <p:nvSpPr>
            <p:cNvPr id="363" name="Oval 36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5" name="Oval 36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6" name="Freeform 36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7" name="Freeform 36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8" name="Freeform 367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9" name="Freeform 368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70" name="Straight Connector 369"/>
            <p:cNvCxnSpPr>
              <a:endCxn id="36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2" name="Group 347"/>
          <p:cNvGrpSpPr>
            <a:grpSpLocks/>
          </p:cNvGrpSpPr>
          <p:nvPr/>
        </p:nvGrpSpPr>
        <p:grpSpPr bwMode="auto">
          <a:xfrm>
            <a:off x="4375328" y="5802169"/>
            <a:ext cx="588970" cy="242608"/>
            <a:chOff x="1871277" y="1576300"/>
            <a:chExt cx="1128371" cy="437861"/>
          </a:xfrm>
        </p:grpSpPr>
        <p:sp>
          <p:nvSpPr>
            <p:cNvPr id="373" name="Oval 37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5" name="Oval 37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6" name="Freeform 37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7" name="Freeform 37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8" name="Freeform 377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9" name="Freeform 378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80" name="Straight Connector 379"/>
            <p:cNvCxnSpPr>
              <a:endCxn id="37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47"/>
          <p:cNvGrpSpPr>
            <a:grpSpLocks/>
          </p:cNvGrpSpPr>
          <p:nvPr/>
        </p:nvGrpSpPr>
        <p:grpSpPr bwMode="auto">
          <a:xfrm>
            <a:off x="2848241" y="5995982"/>
            <a:ext cx="588970" cy="242608"/>
            <a:chOff x="1871277" y="1576300"/>
            <a:chExt cx="1128371" cy="437861"/>
          </a:xfrm>
        </p:grpSpPr>
        <p:sp>
          <p:nvSpPr>
            <p:cNvPr id="383" name="Oval 38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5" name="Oval 38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6" name="Freeform 38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7" name="Freeform 38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0" name="Freeform 389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7" name="Freeform 39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99" name="Straight Connector 398"/>
            <p:cNvCxnSpPr>
              <a:endCxn id="38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347"/>
          <p:cNvGrpSpPr>
            <a:grpSpLocks/>
          </p:cNvGrpSpPr>
          <p:nvPr/>
        </p:nvGrpSpPr>
        <p:grpSpPr bwMode="auto">
          <a:xfrm>
            <a:off x="5166757" y="6262321"/>
            <a:ext cx="588970" cy="242608"/>
            <a:chOff x="1871277" y="1576300"/>
            <a:chExt cx="1128371" cy="437861"/>
          </a:xfrm>
        </p:grpSpPr>
        <p:sp>
          <p:nvSpPr>
            <p:cNvPr id="402" name="Oval 4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2" name="Oval 411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17" name="Freeform 41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2" name="Freeform 421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7" name="Freeform 42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8" name="Freeform 42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29" name="Straight Connector 428"/>
            <p:cNvCxnSpPr>
              <a:endCxn id="41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1" name="Group 347"/>
          <p:cNvGrpSpPr>
            <a:grpSpLocks/>
          </p:cNvGrpSpPr>
          <p:nvPr/>
        </p:nvGrpSpPr>
        <p:grpSpPr bwMode="auto">
          <a:xfrm>
            <a:off x="3704088" y="6354901"/>
            <a:ext cx="588970" cy="242608"/>
            <a:chOff x="1871277" y="1576300"/>
            <a:chExt cx="1128371" cy="437861"/>
          </a:xfrm>
        </p:grpSpPr>
        <p:sp>
          <p:nvSpPr>
            <p:cNvPr id="432" name="Oval 43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4" name="Oval 43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35" name="Freeform 43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6" name="Freeform 43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7" name="Freeform 43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8" name="Freeform 43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39" name="Straight Connector 438"/>
            <p:cNvCxnSpPr>
              <a:endCxn id="43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925875" y="2220187"/>
            <a:ext cx="5095391" cy="2833288"/>
            <a:chOff x="1925876" y="2212958"/>
            <a:chExt cx="5095391" cy="2833288"/>
          </a:xfrm>
        </p:grpSpPr>
        <p:grpSp>
          <p:nvGrpSpPr>
            <p:cNvPr id="12" name="Group 11"/>
            <p:cNvGrpSpPr/>
            <p:nvPr/>
          </p:nvGrpSpPr>
          <p:grpSpPr>
            <a:xfrm>
              <a:off x="2745416" y="2212958"/>
              <a:ext cx="3597533" cy="493677"/>
              <a:chOff x="2705100" y="2011398"/>
              <a:chExt cx="3597533" cy="493677"/>
            </a:xfrm>
          </p:grpSpPr>
          <p:sp>
            <p:nvSpPr>
              <p:cNvPr id="342" name="Oval 341"/>
              <p:cNvSpPr/>
              <p:nvPr/>
            </p:nvSpPr>
            <p:spPr bwMode="auto">
              <a:xfrm>
                <a:off x="2722820" y="2011398"/>
                <a:ext cx="3579813" cy="492125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9" name="Oval 388"/>
              <p:cNvSpPr/>
              <p:nvPr/>
            </p:nvSpPr>
            <p:spPr bwMode="auto">
              <a:xfrm>
                <a:off x="2705100" y="2012950"/>
                <a:ext cx="3579813" cy="492125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308" name="TextBox 389"/>
              <p:cNvSpPr txBox="1">
                <a:spLocks noChangeArrowheads="1"/>
              </p:cNvSpPr>
              <p:nvPr/>
            </p:nvSpPr>
            <p:spPr bwMode="auto">
              <a:xfrm>
                <a:off x="3452664" y="2127167"/>
                <a:ext cx="2057700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800" dirty="0">
                    <a:solidFill>
                      <a:schemeClr val="bg1"/>
                    </a:solidFill>
                  </a:rPr>
                  <a:t>Remote Controller</a:t>
                </a:r>
              </a:p>
            </p:txBody>
          </p:sp>
        </p:grpSp>
        <p:grpSp>
          <p:nvGrpSpPr>
            <p:cNvPr id="442" name="Group 441"/>
            <p:cNvGrpSpPr/>
            <p:nvPr/>
          </p:nvGrpSpPr>
          <p:grpSpPr>
            <a:xfrm>
              <a:off x="1925876" y="4223509"/>
              <a:ext cx="923540" cy="405953"/>
              <a:chOff x="2705100" y="2011398"/>
              <a:chExt cx="3597533" cy="493677"/>
            </a:xfrm>
          </p:grpSpPr>
          <p:sp>
            <p:nvSpPr>
              <p:cNvPr id="443" name="Oval 442"/>
              <p:cNvSpPr/>
              <p:nvPr/>
            </p:nvSpPr>
            <p:spPr bwMode="auto">
              <a:xfrm>
                <a:off x="2722820" y="2011398"/>
                <a:ext cx="3579813" cy="492125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4" name="Oval 443"/>
              <p:cNvSpPr/>
              <p:nvPr/>
            </p:nvSpPr>
            <p:spPr bwMode="auto">
              <a:xfrm>
                <a:off x="2705100" y="2012950"/>
                <a:ext cx="3579813" cy="492125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5" name="TextBox 389"/>
              <p:cNvSpPr txBox="1">
                <a:spLocks noChangeArrowheads="1"/>
              </p:cNvSpPr>
              <p:nvPr/>
            </p:nvSpPr>
            <p:spPr bwMode="auto">
              <a:xfrm>
                <a:off x="3901810" y="2127167"/>
                <a:ext cx="1159411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800" dirty="0">
                    <a:solidFill>
                      <a:schemeClr val="bg1"/>
                    </a:solidFill>
                  </a:rPr>
                  <a:t>CA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589508" y="4760377"/>
              <a:ext cx="463568" cy="285869"/>
              <a:chOff x="3558850" y="4573304"/>
              <a:chExt cx="463568" cy="285869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47" name="Oval 446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48" name="Oval 447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49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1" name="Group 450"/>
            <p:cNvGrpSpPr/>
            <p:nvPr/>
          </p:nvGrpSpPr>
          <p:grpSpPr>
            <a:xfrm>
              <a:off x="4369656" y="4758258"/>
              <a:ext cx="463568" cy="285869"/>
              <a:chOff x="3558850" y="4573304"/>
              <a:chExt cx="463568" cy="285869"/>
            </a:xfrm>
          </p:grpSpPr>
          <p:grpSp>
            <p:nvGrpSpPr>
              <p:cNvPr id="452" name="Group 451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54" name="Oval 453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5" name="Oval 454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53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6" name="Group 455"/>
            <p:cNvGrpSpPr/>
            <p:nvPr/>
          </p:nvGrpSpPr>
          <p:grpSpPr>
            <a:xfrm>
              <a:off x="5569912" y="4756140"/>
              <a:ext cx="463568" cy="285869"/>
              <a:chOff x="3558850" y="4573304"/>
              <a:chExt cx="463568" cy="285869"/>
            </a:xfrm>
          </p:grpSpPr>
          <p:grpSp>
            <p:nvGrpSpPr>
              <p:cNvPr id="457" name="Group 456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59" name="Oval 458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58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61" name="Group 460"/>
            <p:cNvGrpSpPr/>
            <p:nvPr/>
          </p:nvGrpSpPr>
          <p:grpSpPr>
            <a:xfrm>
              <a:off x="6557699" y="4754022"/>
              <a:ext cx="463568" cy="285869"/>
              <a:chOff x="3558850" y="4573304"/>
              <a:chExt cx="463568" cy="285869"/>
            </a:xfrm>
          </p:grpSpPr>
          <p:grpSp>
            <p:nvGrpSpPr>
              <p:cNvPr id="462" name="Group 461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64" name="Oval 463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5" name="Oval 464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63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46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51760" y="3017520"/>
            <a:ext cx="3972560" cy="2032000"/>
            <a:chOff x="2651760" y="3017520"/>
            <a:chExt cx="3972560" cy="2032000"/>
          </a:xfrm>
        </p:grpSpPr>
        <p:cxnSp>
          <p:nvCxnSpPr>
            <p:cNvPr id="338" name="Straight Arrow Connector 337"/>
            <p:cNvCxnSpPr/>
            <p:nvPr/>
          </p:nvCxnSpPr>
          <p:spPr bwMode="auto">
            <a:xfrm>
              <a:off x="2651760" y="3017520"/>
              <a:ext cx="0" cy="166624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/>
            <p:cNvCxnSpPr/>
            <p:nvPr/>
          </p:nvCxnSpPr>
          <p:spPr bwMode="auto">
            <a:xfrm>
              <a:off x="364744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/>
            <p:nvPr/>
          </p:nvCxnSpPr>
          <p:spPr bwMode="auto">
            <a:xfrm>
              <a:off x="446024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/>
            <p:nvPr/>
          </p:nvCxnSpPr>
          <p:spPr bwMode="auto">
            <a:xfrm>
              <a:off x="565912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/>
            <p:nvPr/>
          </p:nvCxnSpPr>
          <p:spPr bwMode="auto">
            <a:xfrm>
              <a:off x="662432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483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Why different Intra-, Inter-AS routing ?</a:t>
            </a:r>
            <a:r>
              <a:rPr lang="en-US" sz="4800">
                <a:cs typeface="+mj-cs"/>
              </a:rPr>
              <a:t> </a:t>
            </a:r>
          </a:p>
        </p:txBody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393825"/>
            <a:ext cx="8229600" cy="4572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</a:rPr>
              <a:t>policy:</a:t>
            </a:r>
            <a:r>
              <a:rPr lang="en-US" dirty="0">
                <a:latin typeface="Gill Sans MT" charset="0"/>
              </a:rPr>
              <a:t> [</a:t>
            </a:r>
            <a:r>
              <a:rPr lang="ko-KR" altLang="en-US" dirty="0">
                <a:latin typeface="Gill Sans MT" charset="0"/>
              </a:rPr>
              <a:t>정책 중시</a:t>
            </a:r>
            <a:r>
              <a:rPr lang="en-US" altLang="ko-KR" dirty="0">
                <a:latin typeface="Gill Sans MT" charset="0"/>
              </a:rPr>
              <a:t>]</a:t>
            </a:r>
            <a:endParaRPr lang="en-US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inter-AS: admin wants control over how its traffic routed, who routes through its net. </a:t>
            </a:r>
          </a:p>
          <a:p>
            <a:r>
              <a:rPr lang="en-US" dirty="0">
                <a:latin typeface="Gill Sans MT" charset="0"/>
              </a:rPr>
              <a:t>intra-AS: single admin, so no policy decisions needed</a:t>
            </a:r>
          </a:p>
          <a:p>
            <a:pPr>
              <a:buFont typeface="Wingdings" charset="0"/>
              <a:buNone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</a:rPr>
              <a:t>scale: </a:t>
            </a:r>
            <a:r>
              <a:rPr lang="en-US" sz="3200" dirty="0">
                <a:solidFill>
                  <a:srgbClr val="0070C0"/>
                </a:solidFill>
                <a:latin typeface="Gill Sans MT" charset="0"/>
              </a:rPr>
              <a:t>[</a:t>
            </a:r>
            <a:r>
              <a:rPr lang="ko-KR" altLang="en-US" sz="3200" dirty="0">
                <a:solidFill>
                  <a:srgbClr val="0070C0"/>
                </a:solidFill>
                <a:latin typeface="Gill Sans MT" charset="0"/>
              </a:rPr>
              <a:t>확장성이 가장 중요</a:t>
            </a:r>
            <a:r>
              <a:rPr lang="en-US" altLang="ko-KR" sz="3200" dirty="0">
                <a:solidFill>
                  <a:srgbClr val="0070C0"/>
                </a:solidFill>
                <a:latin typeface="Gill Sans MT" charset="0"/>
              </a:rPr>
              <a:t>]</a:t>
            </a:r>
            <a:endParaRPr lang="en-US" dirty="0">
              <a:solidFill>
                <a:srgbClr val="0070C0"/>
              </a:solidFill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hierarchical routing saves table size, reduced update traffic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performance: </a:t>
            </a:r>
          </a:p>
          <a:p>
            <a:r>
              <a:rPr lang="en-US" dirty="0">
                <a:latin typeface="Gill Sans MT" charset="0"/>
              </a:rPr>
              <a:t>intra-AS: can focus on </a:t>
            </a:r>
            <a:r>
              <a:rPr lang="en-US" dirty="0">
                <a:solidFill>
                  <a:srgbClr val="0070C0"/>
                </a:solidFill>
                <a:latin typeface="Gill Sans MT" charset="0"/>
              </a:rPr>
              <a:t>performance </a:t>
            </a:r>
            <a:r>
              <a:rPr lang="ko-KR" altLang="en-US" dirty="0">
                <a:solidFill>
                  <a:srgbClr val="0070C0"/>
                </a:solidFill>
                <a:latin typeface="Gill Sans MT" charset="0"/>
              </a:rPr>
              <a:t>와</a:t>
            </a:r>
            <a:r>
              <a:rPr lang="en-US" altLang="ko-KR" dirty="0">
                <a:solidFill>
                  <a:srgbClr val="0070C0"/>
                </a:solidFill>
                <a:latin typeface="Gill Sans MT" charset="0"/>
              </a:rPr>
              <a:t> </a:t>
            </a:r>
            <a:r>
              <a:rPr lang="ko-KR" altLang="en-US">
                <a:solidFill>
                  <a:srgbClr val="0070C0"/>
                </a:solidFill>
                <a:latin typeface="Gill Sans MT" charset="0"/>
              </a:rPr>
              <a:t>관리가 중요</a:t>
            </a:r>
            <a:endParaRPr lang="en-US" dirty="0">
              <a:solidFill>
                <a:srgbClr val="0070C0"/>
              </a:solidFill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inter-AS: </a:t>
            </a:r>
            <a:r>
              <a:rPr lang="en-US" dirty="0">
                <a:solidFill>
                  <a:srgbClr val="0070C0"/>
                </a:solidFill>
                <a:latin typeface="Gill Sans MT" charset="0"/>
              </a:rPr>
              <a:t>policy</a:t>
            </a:r>
            <a:r>
              <a:rPr lang="en-US" dirty="0">
                <a:latin typeface="Gill Sans MT" charset="0"/>
              </a:rPr>
              <a:t> may dominate over performance</a:t>
            </a:r>
          </a:p>
        </p:txBody>
      </p:sp>
      <p:pic>
        <p:nvPicPr>
          <p:cNvPr id="187397" name="Picture 4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049338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70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3166795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5.1 introduction</a:t>
            </a:r>
          </a:p>
          <a:p>
            <a:pPr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5.2 routing protocols (</a:t>
            </a:r>
            <a:r>
              <a:rPr lang="ko-KR" altLang="en-US" sz="2400" dirty="0">
                <a:solidFill>
                  <a:srgbClr val="CC0000"/>
                </a:solidFill>
                <a:latin typeface="Gill Sans MT" charset="0"/>
              </a:rPr>
              <a:t>기존</a:t>
            </a:r>
            <a:r>
              <a:rPr lang="en-US" altLang="ko-KR" sz="2400" dirty="0">
                <a:solidFill>
                  <a:srgbClr val="CC0000"/>
                </a:solidFill>
                <a:latin typeface="Gill Sans MT" charset="0"/>
              </a:rPr>
              <a:t>)</a:t>
            </a:r>
            <a:endParaRPr lang="en-US" sz="2400" dirty="0">
              <a:solidFill>
                <a:srgbClr val="CC0000"/>
              </a:solidFill>
              <a:latin typeface="Gill Sans MT" charset="0"/>
            </a:endParaRPr>
          </a:p>
          <a:p>
            <a:pPr>
              <a:lnSpc>
                <a:spcPts val="2580"/>
              </a:lnSpc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link state</a:t>
            </a:r>
          </a:p>
          <a:p>
            <a:pPr>
              <a:lnSpc>
                <a:spcPts val="2580"/>
              </a:lnSpc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distance vector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5.3 intra-AS routing in the Internet: OSPF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5.4 routing among the ISPs: BGP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461963" indent="-461963">
              <a:lnSpc>
                <a:spcPct val="100000"/>
              </a:lnSpc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5.5 The SDN control plane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5.6 ICMP: The Internet Control Message Protocol </a:t>
            </a:r>
          </a:p>
          <a:p>
            <a:pPr marL="461963" indent="-461963">
              <a:lnSpc>
                <a:spcPct val="100000"/>
              </a:lnSpc>
              <a:buNone/>
            </a:pPr>
            <a:r>
              <a:rPr lang="en-US" sz="2400" dirty="0"/>
              <a:t>5.7 Network management and SNMP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rgbClr val="000099"/>
                </a:solidFill>
                <a:latin typeface="Gill Sans MT" charset="0"/>
              </a:rPr>
              <a:t>Chapter 5: outline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165909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1" name="Picture 2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836613"/>
            <a:ext cx="3972409" cy="183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2413"/>
            <a:ext cx="7772400" cy="6858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Routing</a:t>
            </a:r>
            <a:r>
              <a:rPr lang="en-US" altLang="ja-JP" sz="4000" dirty="0">
                <a:latin typeface="Gill Sans MT" charset="0"/>
              </a:rPr>
              <a:t> protocols</a:t>
            </a:r>
            <a:endParaRPr lang="en-US" dirty="0">
              <a:latin typeface="Gill Sans MT" charset="0"/>
            </a:endParaRPr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2261" y="1363819"/>
            <a:ext cx="7353300" cy="427460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i="1" dirty="0">
                <a:solidFill>
                  <a:srgbClr val="CC0000"/>
                </a:solidFill>
                <a:cs typeface="+mn-cs"/>
              </a:rPr>
              <a:t>Routing protocol goal:</a:t>
            </a:r>
            <a:r>
              <a:rPr lang="en-US" sz="3200" dirty="0"/>
              <a:t> </a:t>
            </a:r>
            <a:r>
              <a:rPr lang="en-US" dirty="0"/>
              <a:t>determine </a:t>
            </a:r>
            <a:r>
              <a:rPr lang="en-US" dirty="0">
                <a:solidFill>
                  <a:srgbClr val="0070C0"/>
                </a:solidFill>
              </a:rPr>
              <a:t>“good</a:t>
            </a:r>
            <a:r>
              <a:rPr lang="en-US" dirty="0"/>
              <a:t>” paths (equivalently, routes), from sending hosts to receiving host, through network of routers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+mn-cs"/>
              </a:rPr>
              <a:t>path: sequence of routers packets will traverse in going from given initial source host to given final destination host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cs typeface="+mn-cs"/>
              </a:rPr>
              <a:t>“good”: </a:t>
            </a:r>
            <a:r>
              <a:rPr lang="en-US" dirty="0">
                <a:solidFill>
                  <a:srgbClr val="0070C0"/>
                </a:solidFill>
                <a:cs typeface="+mn-cs"/>
              </a:rPr>
              <a:t>least “cost”, “fastest”, “least congested” (</a:t>
            </a:r>
            <a:r>
              <a:rPr lang="ko-KR" altLang="en-US" dirty="0" err="1">
                <a:solidFill>
                  <a:srgbClr val="0070C0"/>
                </a:solidFill>
                <a:cs typeface="+mn-cs"/>
              </a:rPr>
              <a:t>네비</a:t>
            </a:r>
            <a:r>
              <a:rPr lang="ko-KR" altLang="en-US" dirty="0">
                <a:solidFill>
                  <a:srgbClr val="0070C0"/>
                </a:solidFill>
                <a:cs typeface="+mn-cs"/>
              </a:rPr>
              <a:t> 선택 기능</a:t>
            </a:r>
            <a:r>
              <a:rPr lang="en-US" altLang="ko-KR" dirty="0">
                <a:solidFill>
                  <a:srgbClr val="0070C0"/>
                </a:solidFill>
                <a:cs typeface="+mn-cs"/>
              </a:rPr>
              <a:t>)</a:t>
            </a:r>
            <a:endParaRPr lang="en-US" sz="2400" dirty="0">
              <a:solidFill>
                <a:srgbClr val="0070C0"/>
              </a:solidFill>
              <a:cs typeface="+mn-cs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>
                <a:cs typeface="+mn-cs"/>
              </a:rPr>
              <a:t>routing: a “top-10” networking challenge!</a:t>
            </a:r>
            <a:endParaRPr lang="en-US" sz="3200" dirty="0">
              <a:cs typeface="+mn-cs"/>
            </a:endParaRPr>
          </a:p>
        </p:txBody>
      </p:sp>
      <p:sp>
        <p:nvSpPr>
          <p:cNvPr id="2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5-</a:t>
            </a:r>
            <a:fld id="{8E8C6E93-DF5B-BC4B-80F9-500DED1EEDCC}" type="slidenum">
              <a:rPr lang="en-US" sz="120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2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</a:p>
        </p:txBody>
      </p:sp>
    </p:spTree>
    <p:extLst>
      <p:ext uri="{BB962C8B-B14F-4D97-AF65-F5344CB8AC3E}">
        <p14:creationId xmlns:p14="http://schemas.microsoft.com/office/powerpoint/2010/main" val="326231159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17995</TotalTime>
  <Words>5701</Words>
  <Application>Microsoft Office PowerPoint</Application>
  <PresentationFormat>화면 슬라이드 쇼(4:3)</PresentationFormat>
  <Paragraphs>1283</Paragraphs>
  <Slides>70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9" baseType="lpstr">
      <vt:lpstr>ZapfDingbats</vt:lpstr>
      <vt:lpstr>Abadi</vt:lpstr>
      <vt:lpstr>Arial</vt:lpstr>
      <vt:lpstr>Comic Sans MS</vt:lpstr>
      <vt:lpstr>Gill Sans MT</vt:lpstr>
      <vt:lpstr>Tahoma</vt:lpstr>
      <vt:lpstr>Times New Roman</vt:lpstr>
      <vt:lpstr>Wingdings</vt:lpstr>
      <vt:lpstr>Default Design</vt:lpstr>
      <vt:lpstr>PowerPoint 프레젠테이션</vt:lpstr>
      <vt:lpstr>Chapter 5: network layer control plane</vt:lpstr>
      <vt:lpstr>PowerPoint 프레젠테이션</vt:lpstr>
      <vt:lpstr>Network-layer functions</vt:lpstr>
      <vt:lpstr>라우팅(routing)이란?</vt:lpstr>
      <vt:lpstr>PowerPoint 프레젠테이션</vt:lpstr>
      <vt:lpstr>PowerPoint 프레젠테이션</vt:lpstr>
      <vt:lpstr>PowerPoint 프레젠테이션</vt:lpstr>
      <vt:lpstr>Routing protocols</vt:lpstr>
      <vt:lpstr>Graph abstraction of the network</vt:lpstr>
      <vt:lpstr>Graph abstraction: costs</vt:lpstr>
      <vt:lpstr>Routing algorithm classification</vt:lpstr>
      <vt:lpstr>Static or dynamic</vt:lpstr>
      <vt:lpstr>Dynamic 라우팅의 두 종류</vt:lpstr>
      <vt:lpstr>PowerPoint 프레젠테이션</vt:lpstr>
      <vt:lpstr>링크 상태 라우팅 알고리즘</vt:lpstr>
      <vt:lpstr>A link-state routing algorithm</vt:lpstr>
      <vt:lpstr>A link-state routing algorithm</vt:lpstr>
      <vt:lpstr>Dijsktra’s algorithm</vt:lpstr>
      <vt:lpstr>PowerPoint 프레젠테이션</vt:lpstr>
      <vt:lpstr>Dijkstra’s algorithm: another example</vt:lpstr>
      <vt:lpstr>Dijkstra’s algorithm: example (2) </vt:lpstr>
      <vt:lpstr>Dijkstra’s algorithm, discussion</vt:lpstr>
      <vt:lpstr>PowerPoint 프레젠테이션</vt:lpstr>
      <vt:lpstr>Distance vector algorithm </vt:lpstr>
      <vt:lpstr>Bellman-Ford example </vt:lpstr>
      <vt:lpstr>Distance vector algorithm </vt:lpstr>
      <vt:lpstr>거리 벡터 라우팅 알고리즘</vt:lpstr>
      <vt:lpstr>Distance vector algorithm </vt:lpstr>
      <vt:lpstr>PowerPoint 프레젠테이션</vt:lpstr>
      <vt:lpstr>PowerPoint 프레젠테이션</vt:lpstr>
      <vt:lpstr>PowerPoint 프레젠테이션</vt:lpstr>
      <vt:lpstr>PowerPoint 프레젠테이션</vt:lpstr>
      <vt:lpstr>Distance vector: link cost changes</vt:lpstr>
      <vt:lpstr>Distance vector: link cost changes</vt:lpstr>
      <vt:lpstr>PowerPoint 프레젠테이션</vt:lpstr>
      <vt:lpstr>라우팅 프로토콜 정리 </vt:lpstr>
      <vt:lpstr>경로 상태 라우팅 (Link state) [1]</vt:lpstr>
      <vt:lpstr>경로 상태 라우팅 (Link state) [2]</vt:lpstr>
      <vt:lpstr>거리 벡터 라우팅 (Distance Vector Routing)</vt:lpstr>
      <vt:lpstr>Distance Vector Algorithms</vt:lpstr>
      <vt:lpstr>두 알고리즘 비교 테이블</vt:lpstr>
      <vt:lpstr>PowerPoint 프레젠테이션</vt:lpstr>
      <vt:lpstr>Making routing scalable (확장성 문제)</vt:lpstr>
      <vt:lpstr>Internet approach to scalable routing</vt:lpstr>
      <vt:lpstr>Internet approach to scalable routing</vt:lpstr>
      <vt:lpstr>Interconnected ASes</vt:lpstr>
      <vt:lpstr>라우팅 알고리즘의 종류</vt:lpstr>
      <vt:lpstr>Intra-AS Routing [AS 내부 네트워크]</vt:lpstr>
      <vt:lpstr>RIP (Routing Information Protocol)</vt:lpstr>
      <vt:lpstr>RIP (추가)</vt:lpstr>
      <vt:lpstr>OSPF (Open Shortest Path First)</vt:lpstr>
      <vt:lpstr>OSPF </vt:lpstr>
      <vt:lpstr>OSPF 프로토콜 헤더 정보</vt:lpstr>
      <vt:lpstr>Hierarchical OSPF</vt:lpstr>
      <vt:lpstr>계층적 OSPF</vt:lpstr>
      <vt:lpstr>PowerPoint 프레젠테이션</vt:lpstr>
      <vt:lpstr>Inter-AS tasks</vt:lpstr>
      <vt:lpstr>Internet inter-AS routing: BGP</vt:lpstr>
      <vt:lpstr>eBGP, iBGP connections</vt:lpstr>
      <vt:lpstr>BGP basics</vt:lpstr>
      <vt:lpstr>Path attributes and BGP routes</vt:lpstr>
      <vt:lpstr>BGP: achieving policy via advertisements</vt:lpstr>
      <vt:lpstr>BGP path advertisement</vt:lpstr>
      <vt:lpstr>BGP messages</vt:lpstr>
      <vt:lpstr>BGP, OSPF, forwarding table entries</vt:lpstr>
      <vt:lpstr>BGP, OSPF, forwarding table entries</vt:lpstr>
      <vt:lpstr>Hot Potato Routing</vt:lpstr>
      <vt:lpstr>BGP Route Selection 기준</vt:lpstr>
      <vt:lpstr>Why different Intra-, Inter-AS routing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안찬웅</cp:lastModifiedBy>
  <cp:revision>555</cp:revision>
  <dcterms:created xsi:type="dcterms:W3CDTF">1999-10-08T19:08:27Z</dcterms:created>
  <dcterms:modified xsi:type="dcterms:W3CDTF">2023-05-09T05:19:07Z</dcterms:modified>
</cp:coreProperties>
</file>