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778" r:id="rId2"/>
    <p:sldId id="825" r:id="rId3"/>
    <p:sldId id="866" r:id="rId4"/>
    <p:sldId id="867" r:id="rId5"/>
    <p:sldId id="868" r:id="rId6"/>
    <p:sldId id="870" r:id="rId7"/>
    <p:sldId id="857" r:id="rId8"/>
    <p:sldId id="871" r:id="rId9"/>
    <p:sldId id="869" r:id="rId10"/>
    <p:sldId id="872" r:id="rId11"/>
    <p:sldId id="863" r:id="rId12"/>
    <p:sldId id="902" r:id="rId13"/>
    <p:sldId id="860" r:id="rId14"/>
    <p:sldId id="859" r:id="rId15"/>
    <p:sldId id="858" r:id="rId16"/>
    <p:sldId id="861" r:id="rId17"/>
    <p:sldId id="873" r:id="rId18"/>
    <p:sldId id="874" r:id="rId19"/>
    <p:sldId id="875" r:id="rId20"/>
    <p:sldId id="878" r:id="rId21"/>
    <p:sldId id="879" r:id="rId22"/>
    <p:sldId id="880" r:id="rId23"/>
    <p:sldId id="910" r:id="rId24"/>
    <p:sldId id="911" r:id="rId25"/>
    <p:sldId id="912" r:id="rId26"/>
    <p:sldId id="862" r:id="rId27"/>
    <p:sldId id="345" r:id="rId28"/>
    <p:sldId id="694" r:id="rId29"/>
    <p:sldId id="882" r:id="rId30"/>
    <p:sldId id="883" r:id="rId31"/>
    <p:sldId id="884" r:id="rId32"/>
    <p:sldId id="894" r:id="rId33"/>
    <p:sldId id="895" r:id="rId34"/>
    <p:sldId id="896" r:id="rId35"/>
    <p:sldId id="897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E294AAA-E8DC-2445-B69E-0E43F432FDC4}" type="slidenum">
              <a:rPr lang="en-US" sz="1300" b="0">
                <a:solidFill>
                  <a:prstClr val="black"/>
                </a:solidFill>
                <a:latin typeface="Arial" charset="0"/>
              </a:rPr>
              <a:pPr eaLnBrk="1" hangingPunct="1"/>
              <a:t>10</a:t>
            </a:fld>
            <a:endParaRPr lang="en-US" sz="1300" b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A4C393-E737-BC43-97C2-03F614D801C4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84B22-79F1-5A4C-ADC0-95054349920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D16E53-AA3A-1B40-8834-C507253CDA7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7A7DFF-E366-894D-AE11-E372FC777130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164779-EDBD-A947-A945-45F2979F167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Edition, </a:t>
            </a:r>
            <a:r>
              <a:rPr lang="en-US" dirty="0">
                <a:solidFill>
                  <a:srgbClr val="008000"/>
                </a:solidFill>
              </a:rPr>
              <a:t>Global Edition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5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Control Plane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543936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" y="773797"/>
            <a:ext cx="759542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2400" y="4859886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Vertically integrated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Closed, proprietary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Slow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Small industry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367763" y="1300457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" y="2496799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" y="3538199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40815" y="1480745"/>
            <a:ext cx="3048000" cy="417900"/>
            <a:chOff x="5334000" y="1371600"/>
            <a:chExt cx="3657600" cy="685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09600" y="1658599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10200" y="487562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Horizontal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Open interfaces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Rapid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Huge industry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33800" y="2437515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737719" y="3484470"/>
            <a:ext cx="2721609" cy="1396073"/>
            <a:chOff x="5105400" y="3212068"/>
            <a:chExt cx="3451510" cy="18171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pic>
          <p:nvPicPr>
            <p:cNvPr id="45094" name="Picture 33"/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51732"/>
              <a:ext cx="1202196" cy="107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95" name="Group 51"/>
            <p:cNvGrpSpPr>
              <a:grpSpLocks/>
            </p:cNvGrpSpPr>
            <p:nvPr/>
          </p:nvGrpSpPr>
          <p:grpSpPr bwMode="auto">
            <a:xfrm>
              <a:off x="5435270" y="3212068"/>
              <a:ext cx="3121640" cy="440663"/>
              <a:chOff x="5511470" y="3200400"/>
              <a:chExt cx="3121640" cy="44066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51147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7" name="TextBox 23"/>
              <p:cNvSpPr txBox="1">
                <a:spLocks noChangeArrowheads="1"/>
              </p:cNvSpPr>
              <p:nvPr/>
            </p:nvSpPr>
            <p:spPr bwMode="auto">
              <a:xfrm>
                <a:off x="5841339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183490" y="2081201"/>
            <a:ext cx="3575710" cy="1234932"/>
            <a:chOff x="5263490" y="1889268"/>
            <a:chExt cx="3575710" cy="123493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Linux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Mac</a:t>
              </a:r>
            </a:p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OS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63490" y="2286000"/>
              <a:ext cx="128971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</a:rPr>
                <a:t>Windows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srgbClr val="FFFFFF"/>
                  </a:solidFill>
                  <a:latin typeface="Calibri"/>
                </a:rPr>
                <a:t>(OS)</a:t>
              </a:r>
            </a:p>
          </p:txBody>
        </p:sp>
        <p:sp>
          <p:nvSpPr>
            <p:cNvPr id="45086" name="TextBox 23"/>
            <p:cNvSpPr txBox="1">
              <a:spLocks noChangeArrowheads="1"/>
            </p:cNvSpPr>
            <p:nvPr/>
          </p:nvSpPr>
          <p:spPr bwMode="auto">
            <a:xfrm>
              <a:off x="6553200" y="2526268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sp>
          <p:nvSpPr>
            <p:cNvPr id="45087" name="TextBox 24"/>
            <p:cNvSpPr txBox="1">
              <a:spLocks noChangeArrowheads="1"/>
            </p:cNvSpPr>
            <p:nvPr/>
          </p:nvSpPr>
          <p:spPr bwMode="auto">
            <a:xfrm>
              <a:off x="7696200" y="2514600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5943600" y="1889268"/>
              <a:ext cx="2590800" cy="338554"/>
              <a:chOff x="6019800" y="3260868"/>
              <a:chExt cx="2590800" cy="3385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0" name="TextBox 23"/>
              <p:cNvSpPr txBox="1">
                <a:spLocks noChangeArrowheads="1"/>
              </p:cNvSpPr>
              <p:nvPr/>
            </p:nvSpPr>
            <p:spPr bwMode="auto">
              <a:xfrm>
                <a:off x="6450385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3868480" y="5210723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076" name="Title 47"/>
          <p:cNvSpPr>
            <a:spLocks noGrp="1"/>
          </p:cNvSpPr>
          <p:nvPr>
            <p:ph type="title"/>
          </p:nvPr>
        </p:nvSpPr>
        <p:spPr>
          <a:xfrm>
            <a:off x="535402" y="0"/>
            <a:ext cx="8534400" cy="1143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Analogy: mainframe to PC evolution</a:t>
            </a:r>
            <a:r>
              <a:rPr lang="en-US" sz="2400" baseline="30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endParaRPr lang="en-US" sz="4000" baseline="30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871" y="6550399"/>
            <a:ext cx="22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Slide  courtesy: N. McKeown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122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7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53484" y="1872855"/>
            <a:ext cx="7050773" cy="4668701"/>
            <a:chOff x="1453484" y="1555350"/>
            <a:chExt cx="7050773" cy="4668701"/>
          </a:xfrm>
        </p:grpSpPr>
        <p:grpSp>
          <p:nvGrpSpPr>
            <p:cNvPr id="25" name="Group 24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388" name="Rectangle 387"/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6" name="Freeform 395"/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48316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48350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1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2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3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4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5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80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81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6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7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78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9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9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60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76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7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1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62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74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5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4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5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6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7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8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9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0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1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72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317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48318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19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0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1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2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3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48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9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4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5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46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7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6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7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8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44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5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9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30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42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3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31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2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3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4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5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7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8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9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40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1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129" name="Freeform 2"/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61" name="Group 48260"/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48156" name="TextBox 399"/>
              <p:cNvSpPr txBox="1">
                <a:spLocks noChangeArrowheads="1"/>
              </p:cNvSpPr>
              <p:nvPr/>
            </p:nvSpPr>
            <p:spPr bwMode="auto"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data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sp>
            <p:nvSpPr>
              <p:cNvPr id="48157" name="TextBox 400"/>
              <p:cNvSpPr txBox="1">
                <a:spLocks noChangeArrowheads="1"/>
              </p:cNvSpPr>
              <p:nvPr/>
            </p:nvSpPr>
            <p:spPr bwMode="auto"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control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48311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stCxn id="403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2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3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4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8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5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2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60" name="Group 48259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96" name="Rectangle 495"/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48285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0" name="Rectangle 499"/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2" name="Straight Connector 501"/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90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06" name="Oval 505"/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9" name="Freeform 508"/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0" name="Freeform 509"/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1" name="Freeform 510"/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2" name="Freeform 511"/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3" name="Straight Connector 512"/>
                  <p:cNvCxnSpPr>
                    <a:endCxn id="508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49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71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3" name="Rectangle 562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4" name="Rectangle 553"/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57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3" name="Freeform 542"/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4" name="Freeform 543"/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5" name="Freeform 544"/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6" name="Freeform 545"/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7" name="Straight Connector 546"/>
                  <p:cNvCxnSpPr>
                    <a:endCxn id="542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79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43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9" name="Oval 588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0" name="Rectangle 589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2" name="Rectangle 581"/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29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0" name="Oval 569"/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1" name="Rectangle 570"/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3" name="Freeform 572"/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4" name="Freeform 573"/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5" name="Freeform 574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6" name="Freeform 575"/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77" name="Straight Connector 576"/>
                  <p:cNvCxnSpPr>
                    <a:endCxn id="572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8" name="Group 48257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606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15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616" name="Oval 615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9" name="Rectangle 608"/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01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97" name="Oval 596"/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9" name="Oval 598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0" name="Freeform 599"/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1" name="Freeform 600"/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2" name="Freeform 601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3" name="Freeform 602"/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04" name="Straight Connector 603"/>
                  <p:cNvCxnSpPr>
                    <a:endCxn id="599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9" name="Group 48258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633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4" name="Straight Connector 633"/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87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6" name="Rectangle 635"/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8" name="Straight Connector 637"/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7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624" name="Oval 623"/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5" name="Rectangle 624"/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7" name="Freeform 626"/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8" name="Freeform 627"/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9" name="Freeform 628"/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0" name="Freeform 629"/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31" name="Straight Connector 630"/>
                  <p:cNvCxnSpPr>
                    <a:endCxn id="626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/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391" name="Freeform 390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393" name="Straight Arrow Connector 392"/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47"/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363" name="Oval 3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Freeform 3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Freeform 3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Freeform 3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0" name="Straight Connector 369"/>
              <p:cNvCxnSpPr>
                <a:endCxn id="3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47"/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373" name="Oval 37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6" name="Freeform 37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Freeform 3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Freeform 3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Freeform 3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0" name="Straight Connector 379"/>
              <p:cNvCxnSpPr>
                <a:endCxn id="3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47"/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383" name="Oval 3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6" name="Freeform 3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Freeform 3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Freeform 3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9" name="Straight Connector 398"/>
              <p:cNvCxnSpPr>
                <a:endCxn id="3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347"/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02" name="Oval 40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Freeform 421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Freeform 42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Freeform 42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9" name="Straight Connector 428"/>
              <p:cNvCxnSpPr>
                <a:endCxn id="4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347"/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32" name="Oval 43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Freeform 43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Freeform 43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Freeform 43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>
                <a:endCxn id="43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342" name="Oval 341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0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Remote Controller</a:t>
                  </a: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3" name="Oval 442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4" name="Oval 443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5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49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4" name="Oval 45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6" name="Group 455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9" name="Oval 458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64" name="Oval 46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6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48273" name="Group 554"/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554"/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554"/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554"/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554"/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148169" y="4974167"/>
            <a:ext cx="2561167" cy="1458683"/>
            <a:chOff x="148169" y="4974167"/>
            <a:chExt cx="2561167" cy="1458683"/>
          </a:xfrm>
        </p:grpSpPr>
        <p:sp>
          <p:nvSpPr>
            <p:cNvPr id="4" name="TextBox 3"/>
            <p:cNvSpPr txBox="1"/>
            <p:nvPr/>
          </p:nvSpPr>
          <p:spPr>
            <a:xfrm>
              <a:off x="148169" y="558800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0"/>
                  </a:solidFill>
                </a:rPr>
                <a:t>1: </a:t>
              </a:r>
              <a:r>
                <a:rPr lang="en-US" i="1" dirty="0"/>
                <a:t>generalized“ flow-based” forwarding (e.g., OpenFlow)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V="1">
              <a:off x="1428753" y="4974167"/>
              <a:ext cx="730247" cy="613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2" name="Group 471"/>
          <p:cNvGrpSpPr/>
          <p:nvPr/>
        </p:nvGrpSpPr>
        <p:grpSpPr>
          <a:xfrm>
            <a:off x="7590196" y="3506318"/>
            <a:ext cx="1667931" cy="1399445"/>
            <a:chOff x="69488" y="5026085"/>
            <a:chExt cx="2561167" cy="1399445"/>
          </a:xfrm>
        </p:grpSpPr>
        <p:sp>
          <p:nvSpPr>
            <p:cNvPr id="473" name="TextBox 472"/>
            <p:cNvSpPr txBox="1"/>
            <p:nvPr/>
          </p:nvSpPr>
          <p:spPr>
            <a:xfrm>
              <a:off x="69488" y="558068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0"/>
                  </a:solidFill>
                </a:rPr>
                <a:t>2. </a:t>
              </a:r>
              <a:r>
                <a:rPr lang="en-US" i="1" dirty="0"/>
                <a:t>control, data plane separation</a:t>
              </a:r>
            </a:p>
          </p:txBody>
        </p:sp>
        <p:cxnSp>
          <p:nvCxnSpPr>
            <p:cNvPr id="474" name="Straight Connector 473"/>
            <p:cNvCxnSpPr>
              <a:stCxn id="473" idx="0"/>
            </p:cNvCxnSpPr>
            <p:nvPr/>
          </p:nvCxnSpPr>
          <p:spPr bwMode="auto">
            <a:xfrm flipV="1">
              <a:off x="1350072" y="5026085"/>
              <a:ext cx="1703" cy="554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6" name="TextBox 475"/>
          <p:cNvSpPr txBox="1"/>
          <p:nvPr/>
        </p:nvSpPr>
        <p:spPr>
          <a:xfrm>
            <a:off x="7057798" y="1089172"/>
            <a:ext cx="208620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90000"/>
              </a:lnSpc>
            </a:pPr>
            <a:r>
              <a:rPr lang="en-US" b="1" i="1" dirty="0">
                <a:solidFill>
                  <a:srgbClr val="000090"/>
                </a:solidFill>
              </a:rPr>
              <a:t>3. </a:t>
            </a:r>
            <a:r>
              <a:rPr lang="en-US" i="1" dirty="0"/>
              <a:t>control plane functions external to data-plane switches</a:t>
            </a:r>
          </a:p>
        </p:txBody>
      </p:sp>
      <p:cxnSp>
        <p:nvCxnSpPr>
          <p:cNvPr id="477" name="Straight Connector 476"/>
          <p:cNvCxnSpPr/>
          <p:nvPr/>
        </p:nvCxnSpPr>
        <p:spPr bwMode="auto">
          <a:xfrm flipV="1">
            <a:off x="6672036" y="1468338"/>
            <a:ext cx="618473" cy="645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2015762" y="1310125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/>
          <p:cNvSpPr/>
          <p:nvPr/>
        </p:nvSpPr>
        <p:spPr bwMode="auto">
          <a:xfrm>
            <a:off x="3014783" y="1301278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Oval 478"/>
          <p:cNvSpPr/>
          <p:nvPr/>
        </p:nvSpPr>
        <p:spPr bwMode="auto">
          <a:xfrm>
            <a:off x="5827987" y="1292433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3211" y="106553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1998" y="1037741"/>
            <a:ext cx="2273067" cy="844847"/>
            <a:chOff x="111998" y="1037741"/>
            <a:chExt cx="2273067" cy="844847"/>
          </a:xfrm>
        </p:grpSpPr>
        <p:sp>
          <p:nvSpPr>
            <p:cNvPr id="481" name="TextBox 480"/>
            <p:cNvSpPr txBox="1"/>
            <p:nvPr/>
          </p:nvSpPr>
          <p:spPr>
            <a:xfrm>
              <a:off x="111998" y="1037741"/>
              <a:ext cx="22730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0"/>
                  </a:solidFill>
                </a:rPr>
                <a:t>4. </a:t>
              </a:r>
              <a:r>
                <a:rPr lang="en-US" i="1" dirty="0"/>
                <a:t>programmable control applications</a:t>
              </a:r>
            </a:p>
          </p:txBody>
        </p:sp>
        <p:cxnSp>
          <p:nvCxnSpPr>
            <p:cNvPr id="482" name="Straight Connector 481"/>
            <p:cNvCxnSpPr/>
            <p:nvPr/>
          </p:nvCxnSpPr>
          <p:spPr bwMode="auto">
            <a:xfrm flipV="1">
              <a:off x="1182107" y="1458376"/>
              <a:ext cx="652881" cy="11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3" name="Straight Connector 482"/>
          <p:cNvCxnSpPr/>
          <p:nvPr/>
        </p:nvCxnSpPr>
        <p:spPr bwMode="auto">
          <a:xfrm flipV="1">
            <a:off x="6625009" y="1469572"/>
            <a:ext cx="663883" cy="1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013724" y="1306405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routing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041161" y="126814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/>
              <a:t>access control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784611" y="125371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/>
              <a:t>load</a:t>
            </a:r>
          </a:p>
          <a:p>
            <a:pPr algn="ctr">
              <a:lnSpc>
                <a:spcPct val="85000"/>
              </a:lnSpc>
            </a:pPr>
            <a:r>
              <a:rPr lang="en-US" sz="1200" dirty="0"/>
              <a:t>balance</a:t>
            </a:r>
          </a:p>
        </p:txBody>
      </p:sp>
      <p:sp>
        <p:nvSpPr>
          <p:cNvPr id="4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4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4641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2056-7DE4-41FC-83A1-AC3D7466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Generalized Forwarding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AA65F-08C1-4F14-AE2A-574A7A4D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4103255" cy="4648200"/>
          </a:xfrm>
        </p:spPr>
        <p:txBody>
          <a:bodyPr/>
          <a:lstStyle/>
          <a:p>
            <a:r>
              <a:rPr lang="ko-KR" altLang="en-US" sz="2000" dirty="0"/>
              <a:t>기존방식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목적지 기반 포워딩 </a:t>
            </a:r>
            <a:r>
              <a:rPr lang="en-US" altLang="ko-KR" sz="2000" dirty="0"/>
              <a:t>(</a:t>
            </a:r>
            <a:r>
              <a:rPr lang="ko-KR" altLang="en-US" sz="2000" dirty="0"/>
              <a:t>오직 </a:t>
            </a:r>
            <a:r>
              <a:rPr lang="en-US" altLang="ko-KR" sz="2000" dirty="0"/>
              <a:t>IP </a:t>
            </a:r>
            <a:r>
              <a:rPr lang="ko-KR" altLang="en-US" sz="2000" dirty="0"/>
              <a:t>주소만 보고 결정함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Generalized forwarding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헤더의 여러 정보를 검토해서 포워딩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각각의 라우터들은 </a:t>
            </a:r>
            <a:r>
              <a:rPr lang="en-US" altLang="ko-KR" sz="2000" dirty="0"/>
              <a:t>SDN</a:t>
            </a:r>
            <a:r>
              <a:rPr lang="ko-KR" altLang="en-US" sz="2000" dirty="0"/>
              <a:t>에 의해 계산된 </a:t>
            </a:r>
            <a:r>
              <a:rPr lang="en-US" altLang="ko-KR" sz="2000" dirty="0"/>
              <a:t>flow table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갖고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Forwarding table vs. Flow table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F1F12-C092-4F36-A4AE-D63C0BDF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FC27F-44E0-4C58-8587-6D68BE41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1258B-EDF7-4E9E-8D78-AE8089AD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7692"/>
            <a:ext cx="4286883" cy="31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2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220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control applications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159501" cy="19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524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network-control apps:</a:t>
            </a:r>
          </a:p>
          <a:p>
            <a:r>
              <a:rPr lang="en-US" sz="2400" dirty="0"/>
              <a:t>“brains” of control:  implement control functions using lower-level services, API provided by SND controller</a:t>
            </a:r>
          </a:p>
          <a:p>
            <a:r>
              <a:rPr lang="en-US" sz="2400" i="1" dirty="0">
                <a:solidFill>
                  <a:srgbClr val="000000"/>
                </a:solidFill>
              </a:rPr>
              <a:t>unbundled: </a:t>
            </a:r>
            <a:r>
              <a:rPr lang="en-US" sz="2400" dirty="0"/>
              <a:t>can be provided by 3</a:t>
            </a:r>
            <a:r>
              <a:rPr lang="en-US" sz="2400" baseline="30000" dirty="0"/>
              <a:t>rd</a:t>
            </a:r>
            <a:r>
              <a:rPr lang="en-US" sz="2400" dirty="0"/>
              <a:t> party: distinct from routing vendor, or SDN controller</a:t>
            </a:r>
          </a:p>
          <a:p>
            <a:r>
              <a:rPr lang="ko-KR" altLang="en-US" sz="2400" dirty="0"/>
              <a:t>라우터 회사에서 결정하는 것이 네트워크 운영자가 개발할 수도 있고 상업 </a:t>
            </a:r>
            <a:r>
              <a:rPr lang="en-US" altLang="ko-KR" sz="2400" dirty="0" err="1"/>
              <a:t>sw</a:t>
            </a:r>
            <a:r>
              <a:rPr lang="en-US" altLang="ko-KR" sz="2400" dirty="0"/>
              <a:t> </a:t>
            </a:r>
            <a:r>
              <a:rPr lang="ko-KR" altLang="en-US" sz="2400" dirty="0"/>
              <a:t>사용도 가능</a:t>
            </a:r>
            <a:endParaRPr lang="en-US" altLang="ko-KR" sz="2400" dirty="0"/>
          </a:p>
          <a:p>
            <a:r>
              <a:rPr lang="ko-KR" altLang="en-US" sz="2400" dirty="0"/>
              <a:t>보안</a:t>
            </a:r>
            <a:r>
              <a:rPr lang="en-US" altLang="ko-KR" sz="2400" dirty="0"/>
              <a:t>, </a:t>
            </a:r>
            <a:r>
              <a:rPr lang="ko-KR" altLang="en-US" sz="2400" dirty="0"/>
              <a:t>부담 분산</a:t>
            </a:r>
            <a:r>
              <a:rPr lang="en-US" altLang="ko-KR" sz="2400" dirty="0"/>
              <a:t>, </a:t>
            </a:r>
            <a:r>
              <a:rPr lang="ko-KR" altLang="en-US" sz="2400" dirty="0"/>
              <a:t>경로 설정 등을 </a:t>
            </a:r>
            <a:r>
              <a:rPr lang="en-US" altLang="ko-KR" sz="2400" dirty="0" err="1"/>
              <a:t>sw</a:t>
            </a:r>
            <a:r>
              <a:rPr lang="ko-KR" altLang="en-US" sz="2400" dirty="0"/>
              <a:t>로 제어가 가능</a:t>
            </a:r>
            <a:endParaRPr lang="en-US" altLang="ko-KR" sz="2400" dirty="0"/>
          </a:p>
          <a:p>
            <a:r>
              <a:rPr lang="ko-KR" altLang="en-US" sz="2400" dirty="0"/>
              <a:t>정책이 가장 중요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SDN Controller</a:t>
              </a:r>
            </a:p>
            <a:p>
              <a:pPr algn="ctr"/>
              <a:r>
                <a:rPr lang="en-US" sz="1600" dirty="0"/>
                <a:t>(network operating system)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control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balance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4697273" y="3090498"/>
            <a:ext cx="3549731" cy="344238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77811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4703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SDN controller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94299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524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SDN controller (network OS): </a:t>
            </a:r>
          </a:p>
          <a:p>
            <a:r>
              <a:rPr lang="en-US" sz="2400" dirty="0"/>
              <a:t>maintain network state information</a:t>
            </a:r>
          </a:p>
          <a:p>
            <a:r>
              <a:rPr lang="en-US" sz="2400" dirty="0"/>
              <a:t>interacts with network control applications “above” via northbound API</a:t>
            </a:r>
          </a:p>
          <a:p>
            <a:r>
              <a:rPr lang="en-US" sz="2400" dirty="0"/>
              <a:t>interacts with network switches “below” via southbound API</a:t>
            </a:r>
          </a:p>
          <a:p>
            <a:r>
              <a:rPr lang="en-US" sz="2400" dirty="0"/>
              <a:t>implemented as distributed system for performance, scalability, fault-tolerance, robustness </a:t>
            </a:r>
            <a:r>
              <a:rPr lang="en-US" sz="2400" dirty="0">
                <a:sym typeface="Wingdings" panose="05000000000000000000" pitchFamily="2" charset="2"/>
              </a:rPr>
              <a:t> logically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centralized (</a:t>
            </a:r>
            <a:r>
              <a:rPr lang="ko-KR" altLang="en-US" sz="2400" dirty="0">
                <a:sym typeface="Wingdings" panose="05000000000000000000" pitchFamily="2" charset="2"/>
              </a:rPr>
              <a:t>실제는 분리</a:t>
            </a:r>
            <a:r>
              <a:rPr lang="en-US" altLang="ko-KR" sz="2400" dirty="0"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ym typeface="Wingdings" panose="05000000000000000000" pitchFamily="2" charset="2"/>
              </a:rPr>
              <a:t>논리적으로는 통합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  <a:p>
            <a:endParaRPr lang="en-US" dirty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SDN Controller</a:t>
              </a:r>
            </a:p>
            <a:p>
              <a:pPr algn="ctr"/>
              <a:r>
                <a:rPr lang="en-US" sz="1600" dirty="0"/>
                <a:t>(network operating system)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control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balance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4574869" y="1147463"/>
            <a:ext cx="3794540" cy="1851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4558963" y="1315163"/>
            <a:ext cx="3794540" cy="18512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 bwMode="auto">
          <a:xfrm>
            <a:off x="4587026" y="5099336"/>
            <a:ext cx="3794540" cy="159233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17119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162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data plane switches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7"/>
            <a:ext cx="7078870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684" y="1256540"/>
            <a:ext cx="4571424" cy="5010892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Data plane switches</a:t>
            </a:r>
          </a:p>
          <a:p>
            <a:r>
              <a:rPr lang="en-US" sz="2400" dirty="0"/>
              <a:t>fast, simple, commodity switches implementing generalized data-plane forwarding (Section 4.4) in hardware</a:t>
            </a:r>
          </a:p>
          <a:p>
            <a:r>
              <a:rPr lang="en-US" sz="2400" dirty="0"/>
              <a:t>switch flow table computed, installed by controller</a:t>
            </a:r>
          </a:p>
          <a:p>
            <a:r>
              <a:rPr lang="en-US" sz="2400" dirty="0"/>
              <a:t>API for table-based switch control (e.g., OpenFlow)</a:t>
            </a:r>
          </a:p>
          <a:p>
            <a:pPr lvl="1"/>
            <a:r>
              <a:rPr lang="en-US" sz="2000" dirty="0"/>
              <a:t>defines what is controllable and what is not</a:t>
            </a:r>
          </a:p>
          <a:p>
            <a:r>
              <a:rPr lang="en-US" sz="2400" dirty="0"/>
              <a:t>protocol for communicating with controller (e.g., OpenFlow)</a:t>
            </a:r>
          </a:p>
          <a:p>
            <a:endParaRPr lang="en-US" dirty="0"/>
          </a:p>
        </p:txBody>
      </p:sp>
      <p:grpSp>
        <p:nvGrpSpPr>
          <p:cNvPr id="1053" name="Group 1052"/>
          <p:cNvGrpSpPr/>
          <p:nvPr/>
        </p:nvGrpSpPr>
        <p:grpSpPr>
          <a:xfrm>
            <a:off x="4990227" y="1414364"/>
            <a:ext cx="3846765" cy="5169840"/>
            <a:chOff x="4990227" y="910464"/>
            <a:chExt cx="3846765" cy="5169840"/>
          </a:xfrm>
        </p:grpSpPr>
        <p:sp>
          <p:nvSpPr>
            <p:cNvPr id="1054" name="TextBox 399"/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sp>
          <p:nvSpPr>
            <p:cNvPr id="1055" name="TextBox 400"/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cxnSp>
          <p:nvCxnSpPr>
            <p:cNvPr id="1056" name="Straight Connector 1055"/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 1057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14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15" name="Straight Connector 1114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3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64" name="Oval 1163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5" name="Rectangle 1164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6" name="Oval 11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7" name="Freeform 11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8" name="Freeform 11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9" name="Freeform 11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0" name="Freeform 11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71" name="Straight Connector 1170"/>
                <p:cNvCxnSpPr>
                  <a:endCxn id="11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55" name="Oval 1154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6" name="Rectangle 1155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7" name="Oval 1156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8" name="Freeform 1157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9" name="Freeform 1158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0" name="Freeform 1159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1" name="Freeform 1160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2" name="Straight Connector 1161"/>
                <p:cNvCxnSpPr>
                  <a:endCxn id="115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46" name="Oval 114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7" name="Rectangle 114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8" name="Oval 114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9" name="Freeform 114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0" name="Freeform 114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1" name="Freeform 115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2" name="Freeform 115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53" name="Straight Connector 1152"/>
                <p:cNvCxnSpPr>
                  <a:endCxn id="114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7" name="Oval 113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8" name="Rectangle 113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9" name="Oval 113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0" name="Freeform 113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1" name="Freeform 114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2" name="Freeform 114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3" name="Freeform 114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4" name="Straight Connector 1143"/>
                <p:cNvCxnSpPr>
                  <a:endCxn id="113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7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8" name="Oval 112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9" name="Rectangle 112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0" name="Oval 112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1" name="Freeform 113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2" name="Freeform 113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3" name="Freeform 113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4" name="Freeform 113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35" name="Straight Connector 1134"/>
                <p:cNvCxnSpPr>
                  <a:endCxn id="113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9" name="Group 1058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078" name="Rectangle 1077"/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79" name="Freeform 1078"/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1080" name="Group 950"/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082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7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12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8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9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10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0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92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8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3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94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06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5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9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1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2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3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04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5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1" name="TextBox 1080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SDN Controller</a:t>
                </a:r>
              </a:p>
              <a:p>
                <a:pPr algn="ctr"/>
                <a:r>
                  <a:rPr lang="en-US" sz="1600" dirty="0"/>
                  <a:t>(network operating system)</a:t>
                </a:r>
              </a:p>
            </p:txBody>
          </p:sp>
        </p:grpSp>
        <p:sp>
          <p:nvSpPr>
            <p:cNvPr id="1060" name="TextBox 1059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8000"/>
                  </a:solidFill>
                </a:rPr>
                <a:t>…</a:t>
              </a:r>
            </a:p>
          </p:txBody>
        </p:sp>
        <p:grpSp>
          <p:nvGrpSpPr>
            <p:cNvPr id="1061" name="Group 1060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076" name="Oval 1075"/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7" name="TextBox 1076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routing</a:t>
                </a:r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074" name="Oval 1073"/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TextBox 1074"/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access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/>
                  <a:t>control</a:t>
                </a:r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072" name="Oval 1071"/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TextBox 1072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load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/>
                  <a:t>balance</a:t>
                </a:r>
              </a:p>
            </p:txBody>
          </p:sp>
        </p:grpSp>
        <p:cxnSp>
          <p:nvCxnSpPr>
            <p:cNvPr id="1064" name="Straight Arrow Connector 1063"/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Arrow Connector 1064"/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6" name="Straight Arrow Connector 1065"/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Arrow Connector 1066"/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8" name="TextBox 399"/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southbound API</a:t>
              </a:r>
            </a:p>
          </p:txBody>
        </p:sp>
        <p:sp>
          <p:nvSpPr>
            <p:cNvPr id="1069" name="TextBox 399"/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northbound API</a:t>
              </a:r>
            </a:p>
          </p:txBody>
        </p:sp>
        <p:sp>
          <p:nvSpPr>
            <p:cNvPr id="1070" name="TextBox 399"/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SDN-controlled switches</a:t>
              </a:r>
            </a:p>
          </p:txBody>
        </p:sp>
        <p:sp>
          <p:nvSpPr>
            <p:cNvPr id="1071" name="TextBox 399"/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network-control applications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785895" y="1147462"/>
            <a:ext cx="4134334" cy="394727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9479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2341231" y="2082088"/>
            <a:ext cx="5228030" cy="3568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38" name="Straight Connector 437"/>
          <p:cNvCxnSpPr>
            <a:endCxn id="217" idx="4"/>
          </p:cNvCxnSpPr>
          <p:nvPr/>
        </p:nvCxnSpPr>
        <p:spPr bwMode="auto">
          <a:xfrm flipH="1" flipV="1">
            <a:off x="5777281" y="1910774"/>
            <a:ext cx="605" cy="407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Rounded Rectangle 374"/>
          <p:cNvSpPr/>
          <p:nvPr/>
        </p:nvSpPr>
        <p:spPr>
          <a:xfrm>
            <a:off x="2479739" y="3165861"/>
            <a:ext cx="4945030" cy="15537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2479739" y="4779178"/>
            <a:ext cx="4959028" cy="7379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564746" y="5687428"/>
            <a:ext cx="48600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TextBox 388"/>
          <p:cNvSpPr txBox="1"/>
          <p:nvPr/>
        </p:nvSpPr>
        <p:spPr>
          <a:xfrm>
            <a:off x="2496429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latin typeface="Arial"/>
                <a:cs typeface="Arial"/>
              </a:rPr>
              <a:t>Network-wide distributed, robust  state management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884907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latin typeface="Arial"/>
                <a:cs typeface="Arial"/>
              </a:rPr>
              <a:t>Communication to/from controlled devices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2798837" y="4140643"/>
            <a:ext cx="1244650" cy="459826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98388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Link-state info</a:t>
              </a: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882441" y="4140643"/>
            <a:ext cx="1022824" cy="459826"/>
            <a:chOff x="3086839" y="457817"/>
            <a:chExt cx="1525489" cy="459826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switch info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4190969" y="4140643"/>
            <a:ext cx="960359" cy="459826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host info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3647075" y="3277496"/>
            <a:ext cx="889706" cy="459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41671"/>
              <a:ext cx="130204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statistics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5445049" y="3289355"/>
            <a:ext cx="1032905" cy="459826"/>
            <a:chOff x="3079326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flow tables</a:t>
              </a: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4667424" y="307320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213945" y="3979419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3400736" y="4871857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269968" y="4876640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SNMP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4652725" y="458514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cxnSp>
        <p:nvCxnSpPr>
          <p:cNvPr id="436" name="Straight Connector 435"/>
          <p:cNvCxnSpPr>
            <a:endCxn id="211" idx="4"/>
          </p:cNvCxnSpPr>
          <p:nvPr/>
        </p:nvCxnSpPr>
        <p:spPr bwMode="auto">
          <a:xfrm flipV="1">
            <a:off x="3368749" y="1866354"/>
            <a:ext cx="4943" cy="38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Straight Connector 436"/>
          <p:cNvCxnSpPr>
            <a:endCxn id="215" idx="2"/>
          </p:cNvCxnSpPr>
          <p:nvPr/>
        </p:nvCxnSpPr>
        <p:spPr bwMode="auto">
          <a:xfrm flipH="1" flipV="1">
            <a:off x="4598166" y="1876324"/>
            <a:ext cx="5609" cy="30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2606437" y="2342893"/>
            <a:ext cx="48183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ounded Rectangle 145"/>
          <p:cNvSpPr/>
          <p:nvPr/>
        </p:nvSpPr>
        <p:spPr>
          <a:xfrm>
            <a:off x="2479739" y="2182258"/>
            <a:ext cx="4951677" cy="9329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969133" y="2550631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network graph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936687" y="2596585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4160760" y="2549087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>
                  <a:latin typeface="Arial"/>
                  <a:cs typeface="Arial"/>
                </a:rPr>
                <a:t>RESTful</a:t>
              </a:r>
              <a:endParaRPr lang="en-US" sz="1400" dirty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API</a:t>
              </a: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5282722" y="23996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2710618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latin typeface="Arial"/>
                <a:cs typeface="Arial"/>
              </a:rPr>
              <a:t>Interface, abstractions for network control apps</a:t>
            </a: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2561183" y="2010842"/>
            <a:ext cx="4753400" cy="19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93875" y="3521589"/>
            <a:ext cx="146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SDN</a:t>
            </a:r>
          </a:p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3471457" y="5780474"/>
            <a:ext cx="2979208" cy="973667"/>
            <a:chOff x="2592388" y="5601756"/>
            <a:chExt cx="4027487" cy="939800"/>
          </a:xfrm>
        </p:grpSpPr>
        <p:sp>
          <p:nvSpPr>
            <p:cNvPr id="14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200" name="Oval 19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7" name="Straight Connector 206"/>
              <p:cNvCxnSpPr>
                <a:endCxn id="2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91" name="Oval 19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" name="Straight Connector 197"/>
              <p:cNvCxnSpPr>
                <a:endCxn id="1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82" name="Oval 18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9" name="Straight Connector 188"/>
              <p:cNvCxnSpPr>
                <a:endCxn id="1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172" name="Oval 17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0" name="Straight Connector 179"/>
              <p:cNvCxnSpPr>
                <a:endCxn id="17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163" name="Oval 1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>
                <a:endCxn id="1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1" name="Rectangle 630"/>
          <p:cNvSpPr/>
          <p:nvPr/>
        </p:nvSpPr>
        <p:spPr>
          <a:xfrm>
            <a:off x="2606860" y="5724971"/>
            <a:ext cx="5334198" cy="113302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2861956" y="1276178"/>
            <a:ext cx="1023471" cy="590176"/>
            <a:chOff x="4721412" y="1277470"/>
            <a:chExt cx="1023471" cy="590176"/>
          </a:xfrm>
        </p:grpSpPr>
        <p:sp>
          <p:nvSpPr>
            <p:cNvPr id="211" name="Oval 21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routing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075652" y="1301675"/>
            <a:ext cx="1023471" cy="590176"/>
            <a:chOff x="6106459" y="1967753"/>
            <a:chExt cx="1023471" cy="590176"/>
          </a:xfrm>
        </p:grpSpPr>
        <p:sp>
          <p:nvSpPr>
            <p:cNvPr id="214" name="Oval 213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control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265545" y="1320598"/>
            <a:ext cx="1023471" cy="590176"/>
            <a:chOff x="6938682" y="977153"/>
            <a:chExt cx="1023471" cy="590176"/>
          </a:xfrm>
        </p:grpSpPr>
        <p:sp>
          <p:nvSpPr>
            <p:cNvPr id="217" name="Oval 21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balance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43683" y="1143000"/>
            <a:ext cx="4965002" cy="78359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 rot="10800000">
            <a:off x="7562568" y="4626242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24" name="Group 950"/>
          <p:cNvGrpSpPr>
            <a:grpSpLocks/>
          </p:cNvGrpSpPr>
          <p:nvPr/>
        </p:nvGrpSpPr>
        <p:grpSpPr bwMode="auto">
          <a:xfrm>
            <a:off x="7763077" y="5170004"/>
            <a:ext cx="251561" cy="564103"/>
            <a:chOff x="4140" y="429"/>
            <a:chExt cx="1425" cy="2396"/>
          </a:xfrm>
        </p:grpSpPr>
        <p:sp>
          <p:nvSpPr>
            <p:cNvPr id="226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6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4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2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8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0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9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168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Components of SDN controller</a:t>
            </a:r>
          </a:p>
        </p:txBody>
      </p:sp>
      <p:pic>
        <p:nvPicPr>
          <p:cNvPr id="209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181825" cy="15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508" y="4804221"/>
            <a:ext cx="1989074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CC0000"/>
                </a:solidFill>
                <a:latin typeface="+mn-lt"/>
              </a:rPr>
              <a:t>communication layer</a:t>
            </a:r>
            <a:r>
              <a:rPr lang="en-US" dirty="0">
                <a:latin typeface="+mn-lt"/>
              </a:rPr>
              <a:t>: communicate between SDN controller and controlled switches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13602" y="3120682"/>
            <a:ext cx="212738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latin typeface="+mn-lt"/>
              </a:rPr>
              <a:t>Network-wide state management layer</a:t>
            </a:r>
            <a:r>
              <a:rPr lang="en-US" dirty="0">
                <a:latin typeface="+mn-lt"/>
              </a:rPr>
              <a:t>: state of networks links, switches, services: a </a:t>
            </a:r>
            <a:r>
              <a:rPr lang="en-US" i="1" dirty="0">
                <a:solidFill>
                  <a:srgbClr val="000099"/>
                </a:solidFill>
                <a:latin typeface="+mn-lt"/>
              </a:rPr>
              <a:t>distributed database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67459" y="1957325"/>
            <a:ext cx="2127384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latin typeface="+mn-lt"/>
              </a:rPr>
              <a:t>Interface layer to network control apps:  </a:t>
            </a:r>
            <a:r>
              <a:rPr lang="en-US" dirty="0">
                <a:latin typeface="+mn-lt"/>
              </a:rPr>
              <a:t>abstractions API</a:t>
            </a:r>
            <a:endParaRPr lang="en-US" i="1" dirty="0">
              <a:latin typeface="+mn-lt"/>
            </a:endParaRPr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63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9" grpId="0"/>
      <p:bldP spid="2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1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8" y="854421"/>
            <a:ext cx="462676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916"/>
            <a:ext cx="7772400" cy="1143000"/>
          </a:xfrm>
        </p:spPr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50693"/>
            <a:ext cx="4351844" cy="46482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pPr lvl="1"/>
            <a:r>
              <a:rPr lang="en-US" dirty="0"/>
              <a:t>TSL or TCP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controller-to-switch(sync)</a:t>
            </a:r>
          </a:p>
          <a:p>
            <a:pPr lvl="1"/>
            <a:r>
              <a:rPr lang="en-US" dirty="0"/>
              <a:t>switch to controller(async)</a:t>
            </a:r>
          </a:p>
          <a:p>
            <a:pPr lvl="1"/>
            <a:r>
              <a:rPr lang="en-US" dirty="0"/>
              <a:t>symmetric (</a:t>
            </a:r>
            <a:r>
              <a:rPr lang="en-US" dirty="0" err="1"/>
              <a:t>misc</a:t>
            </a:r>
            <a:r>
              <a:rPr lang="en-US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0628" y="1850015"/>
            <a:ext cx="3899341" cy="4512949"/>
            <a:chOff x="460628" y="1850015"/>
            <a:chExt cx="3899341" cy="4512949"/>
          </a:xfrm>
        </p:grpSpPr>
        <p:sp>
          <p:nvSpPr>
            <p:cNvPr id="9" name="Cloud 8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22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5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89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880" y="2227106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" name="TextBox 389"/>
            <p:cNvSpPr txBox="1"/>
            <p:nvPr/>
          </p:nvSpPr>
          <p:spPr>
            <a:xfrm>
              <a:off x="994856" y="1850015"/>
              <a:ext cx="2456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C0000"/>
                  </a:solidFill>
                </a:rPr>
                <a:t>OpenFlow Controller</a:t>
              </a:r>
            </a:p>
          </p:txBody>
        </p:sp>
        <p:grpSp>
          <p:nvGrpSpPr>
            <p:cNvPr id="58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62" name="Oval 6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9" name="Straight Connector 68"/>
              <p:cNvCxnSpPr>
                <a:endCxn id="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72" name="Oval 7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79" name="Straight Connector 78"/>
              <p:cNvCxnSpPr>
                <a:endCxn id="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82" name="Oval 8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9" name="Straight Connector 88"/>
              <p:cNvCxnSpPr>
                <a:endCxn id="8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5" name="Up-Down Arrow 394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Up-Down Arrow 391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Up-Down Arrow 392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Up-Down Arrow 393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5818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772" y="16916"/>
            <a:ext cx="8220982" cy="1143000"/>
          </a:xfrm>
        </p:spPr>
        <p:txBody>
          <a:bodyPr/>
          <a:lstStyle/>
          <a:p>
            <a:r>
              <a:rPr lang="en-US" sz="4000" dirty="0"/>
              <a:t>OpenFlow: </a:t>
            </a:r>
            <a:r>
              <a:rPr lang="en-US" sz="3600" dirty="0">
                <a:solidFill>
                  <a:srgbClr val="FF0000"/>
                </a:solidFill>
              </a:rPr>
              <a:t>controller-to-switch</a:t>
            </a:r>
            <a:r>
              <a:rPr lang="en-US" sz="3600" dirty="0"/>
              <a:t>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29" y="1527156"/>
            <a:ext cx="5124230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90"/>
                </a:solidFill>
              </a:rPr>
              <a:t>Key controller-to-switch messages</a:t>
            </a:r>
          </a:p>
          <a:p>
            <a:r>
              <a:rPr lang="en-US" i="1" dirty="0">
                <a:solidFill>
                  <a:srgbClr val="CC0000"/>
                </a:solidFill>
              </a:rPr>
              <a:t>features: </a:t>
            </a:r>
            <a:r>
              <a:rPr lang="en-US" dirty="0"/>
              <a:t>controller queries switch features, switch replies</a:t>
            </a:r>
          </a:p>
          <a:p>
            <a:r>
              <a:rPr lang="en-US" i="1" dirty="0">
                <a:solidFill>
                  <a:srgbClr val="CC0000"/>
                </a:solidFill>
              </a:rPr>
              <a:t>configure: </a:t>
            </a:r>
            <a:r>
              <a:rPr lang="en-US" dirty="0"/>
              <a:t>controller queries/sets switch configuration parameters</a:t>
            </a:r>
          </a:p>
          <a:p>
            <a:r>
              <a:rPr lang="en-US" i="1" dirty="0">
                <a:solidFill>
                  <a:srgbClr val="CC0000"/>
                </a:solidFill>
              </a:rPr>
              <a:t>modify-state: </a:t>
            </a:r>
            <a:r>
              <a:rPr lang="en-US" dirty="0"/>
              <a:t>add, delete, modify flow entries in the OpenFlow tables</a:t>
            </a:r>
          </a:p>
          <a:p>
            <a:r>
              <a:rPr lang="en-US" i="1" dirty="0">
                <a:solidFill>
                  <a:srgbClr val="CC0000"/>
                </a:solidFill>
              </a:rPr>
              <a:t>packet-out: </a:t>
            </a:r>
            <a:r>
              <a:rPr lang="en-US" dirty="0"/>
              <a:t>controller can send this packet out of specific switch port</a:t>
            </a:r>
          </a:p>
          <a:p>
            <a:endParaRPr lang="en-US" dirty="0"/>
          </a:p>
        </p:txBody>
      </p:sp>
      <p:pic>
        <p:nvPicPr>
          <p:cNvPr id="57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8" y="854421"/>
            <a:ext cx="7651267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841999" y="1871579"/>
            <a:ext cx="2822601" cy="3194648"/>
            <a:chOff x="5841999" y="1871579"/>
            <a:chExt cx="2822601" cy="3194648"/>
          </a:xfrm>
        </p:grpSpPr>
        <p:sp>
          <p:nvSpPr>
            <p:cNvPr id="56" name="Oval 55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841999" y="1871579"/>
              <a:ext cx="2822601" cy="3194648"/>
              <a:chOff x="460628" y="1850015"/>
              <a:chExt cx="3899341" cy="4512949"/>
            </a:xfrm>
          </p:grpSpPr>
          <p:sp>
            <p:nvSpPr>
              <p:cNvPr id="73" name="Cloud 72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27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2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57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8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4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55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5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53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9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51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0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9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80" name="Picture 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994856" y="1850015"/>
                <a:ext cx="2456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C0000"/>
                    </a:solidFill>
                  </a:rPr>
                  <a:t>OpenFlow Controller</a:t>
                </a:r>
              </a:p>
            </p:txBody>
          </p:sp>
          <p:grpSp>
            <p:nvGrpSpPr>
              <p:cNvPr id="82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18" name="Oval 11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2" name="Freeform 12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3" name="Freeform 12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4" name="Freeform 12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5" name="Straight Connector 124"/>
                <p:cNvCxnSpPr>
                  <a:endCxn id="12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" name="Freeform 11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endCxn id="11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6" name="Freeform 1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endCxn id="1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6" name="Freeform 95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7" name="Freeform 96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8" name="Straight Connector 97"/>
                <p:cNvCxnSpPr>
                  <a:endCxn id="9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Up-Down Arrow 85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Up-Down Arrow 86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Up-Down Arrow 87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Up-Down Arrow 88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59494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95640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46" y="16916"/>
            <a:ext cx="8220982" cy="1143000"/>
          </a:xfrm>
        </p:spPr>
        <p:txBody>
          <a:bodyPr/>
          <a:lstStyle/>
          <a:p>
            <a:r>
              <a:rPr lang="en-US" sz="4000" dirty="0"/>
              <a:t>OpenFlow: </a:t>
            </a:r>
            <a:r>
              <a:rPr lang="en-US" sz="3600" dirty="0">
                <a:solidFill>
                  <a:srgbClr val="FF0000"/>
                </a:solidFill>
              </a:rPr>
              <a:t>switch-to-controller</a:t>
            </a:r>
            <a:r>
              <a:rPr lang="en-US" sz="3600" dirty="0"/>
              <a:t>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928" y="1299900"/>
            <a:ext cx="5732959" cy="4648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0090"/>
                </a:solidFill>
              </a:rPr>
              <a:t>Key switch-to-controller messages</a:t>
            </a:r>
          </a:p>
          <a:p>
            <a:r>
              <a:rPr lang="en-US" i="1" dirty="0">
                <a:solidFill>
                  <a:srgbClr val="CC0000"/>
                </a:solidFill>
              </a:rPr>
              <a:t>packet-in: </a:t>
            </a:r>
            <a:r>
              <a:rPr lang="en-US" dirty="0"/>
              <a:t>transfer packet (and its control) to controller.  See packet-out message from controller</a:t>
            </a:r>
          </a:p>
          <a:p>
            <a:r>
              <a:rPr lang="en-US" i="1" dirty="0">
                <a:solidFill>
                  <a:srgbClr val="CC0000"/>
                </a:solidFill>
              </a:rPr>
              <a:t>flow-removed: </a:t>
            </a:r>
            <a:r>
              <a:rPr lang="en-US" dirty="0"/>
              <a:t>flow table entry deleted at switch</a:t>
            </a:r>
          </a:p>
          <a:p>
            <a:r>
              <a:rPr lang="en-US" i="1" dirty="0">
                <a:solidFill>
                  <a:srgbClr val="CC0000"/>
                </a:solidFill>
              </a:rPr>
              <a:t>port status: </a:t>
            </a:r>
            <a:r>
              <a:rPr lang="en-US" dirty="0"/>
              <a:t>inform controller of a change on a port.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9538" y="5108719"/>
            <a:ext cx="78762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0"/>
                </a:solidFill>
                <a:latin typeface="+mn-lt"/>
              </a:rPr>
              <a:t>Fortunately, network operators don’t “program” switches by creating/sending OpenFlow messages directly.  Instead use higher-level abstraction at controller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841999" y="1644323"/>
            <a:ext cx="2822601" cy="3194648"/>
            <a:chOff x="5841999" y="1871579"/>
            <a:chExt cx="2822601" cy="3194648"/>
          </a:xfrm>
        </p:grpSpPr>
        <p:sp>
          <p:nvSpPr>
            <p:cNvPr id="59" name="Oval 58"/>
            <p:cNvSpPr/>
            <p:nvPr/>
          </p:nvSpPr>
          <p:spPr>
            <a:xfrm flipH="1">
              <a:off x="6510423" y="2429821"/>
              <a:ext cx="1078571" cy="751277"/>
            </a:xfrm>
            <a:prstGeom prst="ellipse">
              <a:avLst/>
            </a:prstGeom>
            <a:ln w="22225">
              <a:solidFill>
                <a:srgbClr val="CC000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5841999" y="1871579"/>
              <a:ext cx="2822601" cy="3194648"/>
              <a:chOff x="460628" y="1850015"/>
              <a:chExt cx="3899341" cy="4512949"/>
            </a:xfrm>
          </p:grpSpPr>
          <p:sp>
            <p:nvSpPr>
              <p:cNvPr id="62" name="Cloud 61"/>
              <p:cNvSpPr/>
              <p:nvPr/>
            </p:nvSpPr>
            <p:spPr>
              <a:xfrm>
                <a:off x="460628" y="4246149"/>
                <a:ext cx="3899341" cy="2116815"/>
              </a:xfrm>
              <a:prstGeom prst="cloud">
                <a:avLst/>
              </a:prstGeom>
              <a:noFill/>
              <a:ln>
                <a:solidFill>
                  <a:srgbClr val="000090"/>
                </a:solidFill>
              </a:ln>
              <a:effectLst>
                <a:outerShdw blurRad="40000" dist="23000" dir="5400000" rotWithShape="0">
                  <a:schemeClr val="accent6">
                    <a:lumMod val="40000"/>
                    <a:lumOff val="60000"/>
                    <a:alpha val="35000"/>
                  </a:scheme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V="1">
                <a:off x="1124345" y="4538650"/>
                <a:ext cx="1203228" cy="8190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124345" y="5357675"/>
                <a:ext cx="1203228" cy="6423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133750" y="4795599"/>
                <a:ext cx="319671" cy="10277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404480" y="4715303"/>
                <a:ext cx="1307416" cy="337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2596747" y="5245260"/>
                <a:ext cx="1115149" cy="754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950"/>
              <p:cNvGrpSpPr>
                <a:grpSpLocks/>
              </p:cNvGrpSpPr>
              <p:nvPr/>
            </p:nvGrpSpPr>
            <p:grpSpPr bwMode="auto">
              <a:xfrm>
                <a:off x="1839080" y="2785594"/>
                <a:ext cx="549038" cy="880838"/>
                <a:chOff x="4140" y="429"/>
                <a:chExt cx="1425" cy="2396"/>
              </a:xfrm>
            </p:grpSpPr>
            <p:sp>
              <p:nvSpPr>
                <p:cNvPr id="116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6 w 354"/>
                    <a:gd name="T1" fmla="*/ 0 h 2742"/>
                    <a:gd name="T2" fmla="*/ 30 w 354"/>
                    <a:gd name="T3" fmla="*/ 46 h 2742"/>
                    <a:gd name="T4" fmla="*/ 30 w 354"/>
                    <a:gd name="T5" fmla="*/ 354 h 2742"/>
                    <a:gd name="T6" fmla="*/ 0 w 354"/>
                    <a:gd name="T7" fmla="*/ 371 h 2742"/>
                    <a:gd name="T8" fmla="*/ 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18 w 211"/>
                    <a:gd name="T3" fmla="*/ 30 h 2537"/>
                    <a:gd name="T4" fmla="*/ 2 w 211"/>
                    <a:gd name="T5" fmla="*/ 338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8 h 226"/>
                    <a:gd name="T4" fmla="*/ 29 w 328"/>
                    <a:gd name="T5" fmla="*/ 32 h 226"/>
                    <a:gd name="T6" fmla="*/ 0 w 328"/>
                    <a:gd name="T7" fmla="*/ 1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1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46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2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3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44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6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42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9 w 328"/>
                    <a:gd name="T3" fmla="*/ 17 h 226"/>
                    <a:gd name="T4" fmla="*/ 29 w 328"/>
                    <a:gd name="T5" fmla="*/ 30 h 226"/>
                    <a:gd name="T6" fmla="*/ 0 w 328"/>
                    <a:gd name="T7" fmla="*/ 1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8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40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9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6 w 296"/>
                    <a:gd name="T3" fmla="*/ 18 h 256"/>
                    <a:gd name="T4" fmla="*/ 26 w 296"/>
                    <a:gd name="T5" fmla="*/ 34 h 256"/>
                    <a:gd name="T6" fmla="*/ 0 w 296"/>
                    <a:gd name="T7" fmla="*/ 1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7 w 304"/>
                    <a:gd name="T3" fmla="*/ 23 h 288"/>
                    <a:gd name="T4" fmla="*/ 25 w 304"/>
                    <a:gd name="T5" fmla="*/ 39 h 288"/>
                    <a:gd name="T6" fmla="*/ 2 w 304"/>
                    <a:gd name="T7" fmla="*/ 17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5 h 240"/>
                    <a:gd name="T2" fmla="*/ 2 w 306"/>
                    <a:gd name="T3" fmla="*/ 33 h 240"/>
                    <a:gd name="T4" fmla="*/ 27 w 306"/>
                    <a:gd name="T5" fmla="*/ 15 h 240"/>
                    <a:gd name="T6" fmla="*/ 26 w 306"/>
                    <a:gd name="T7" fmla="*/ 0 h 240"/>
                    <a:gd name="T8" fmla="*/ 0 w 306"/>
                    <a:gd name="T9" fmla="*/ 15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pic>
            <p:nvPicPr>
              <p:cNvPr id="69" name="Picture 4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4880" y="2227106"/>
                <a:ext cx="1629624" cy="431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994856" y="1850015"/>
                <a:ext cx="2456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C0000"/>
                    </a:solidFill>
                  </a:rPr>
                  <a:t>OpenFlow Controller</a:t>
                </a:r>
              </a:p>
            </p:txBody>
          </p:sp>
          <p:grpSp>
            <p:nvGrpSpPr>
              <p:cNvPr id="71" name="Group 327"/>
              <p:cNvGrpSpPr>
                <a:grpSpLocks/>
              </p:cNvGrpSpPr>
              <p:nvPr/>
            </p:nvGrpSpPr>
            <p:grpSpPr bwMode="auto">
              <a:xfrm>
                <a:off x="2112211" y="58018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107" name="Oval 10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1" name="Freeform 11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0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327"/>
              <p:cNvGrpSpPr>
                <a:grpSpLocks/>
              </p:cNvGrpSpPr>
              <p:nvPr/>
            </p:nvGrpSpPr>
            <p:grpSpPr bwMode="auto">
              <a:xfrm>
                <a:off x="3547978" y="4938294"/>
                <a:ext cx="736172" cy="452961"/>
                <a:chOff x="1871277" y="1576300"/>
                <a:chExt cx="1128371" cy="437861"/>
              </a:xfrm>
            </p:grpSpPr>
            <p:sp>
              <p:nvSpPr>
                <p:cNvPr id="98" name="Oval 9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2" name="Freeform 10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3" name="Freeform 10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endCxn id="10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327"/>
              <p:cNvGrpSpPr>
                <a:grpSpLocks/>
              </p:cNvGrpSpPr>
              <p:nvPr/>
            </p:nvGrpSpPr>
            <p:grpSpPr bwMode="auto">
              <a:xfrm>
                <a:off x="665747" y="5144167"/>
                <a:ext cx="736172" cy="452961"/>
                <a:chOff x="1871277" y="1576300"/>
                <a:chExt cx="1128371" cy="437861"/>
              </a:xfrm>
            </p:grpSpPr>
            <p:sp>
              <p:nvSpPr>
                <p:cNvPr id="88" name="Oval 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91" name="Freeform 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6" name="Straight Connector 95"/>
                <p:cNvCxnSpPr>
                  <a:endCxn id="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327"/>
              <p:cNvGrpSpPr>
                <a:grpSpLocks/>
              </p:cNvGrpSpPr>
              <p:nvPr/>
            </p:nvGrpSpPr>
            <p:grpSpPr bwMode="auto">
              <a:xfrm>
                <a:off x="1753937" y="4440989"/>
                <a:ext cx="736172" cy="452961"/>
                <a:chOff x="1871277" y="1576300"/>
                <a:chExt cx="1128371" cy="437861"/>
              </a:xfrm>
            </p:grpSpPr>
            <p:sp>
              <p:nvSpPr>
                <p:cNvPr id="79" name="Oval 7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/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Up-Down Arrow 74"/>
              <p:cNvSpPr/>
              <p:nvPr/>
            </p:nvSpPr>
            <p:spPr>
              <a:xfrm rot="21141209">
                <a:off x="2269785" y="3718179"/>
                <a:ext cx="191874" cy="210753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Up-Down Arrow 75"/>
              <p:cNvSpPr/>
              <p:nvPr/>
            </p:nvSpPr>
            <p:spPr>
              <a:xfrm>
                <a:off x="1974262" y="3714785"/>
                <a:ext cx="191874" cy="823865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Up-Down Arrow 76"/>
              <p:cNvSpPr/>
              <p:nvPr/>
            </p:nvSpPr>
            <p:spPr>
              <a:xfrm rot="19054398">
                <a:off x="2872397" y="3460483"/>
                <a:ext cx="196901" cy="184933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Up-Down Arrow 77"/>
              <p:cNvSpPr/>
              <p:nvPr/>
            </p:nvSpPr>
            <p:spPr>
              <a:xfrm rot="1537304" flipH="1">
                <a:off x="1441528" y="3583584"/>
                <a:ext cx="196901" cy="1720974"/>
              </a:xfrm>
              <a:prstGeom prst="upDownArrow">
                <a:avLst/>
              </a:prstGeom>
              <a:solidFill>
                <a:srgbClr val="CC0000">
                  <a:alpha val="78000"/>
                </a:srgbClr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4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515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05104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441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67904" y="3990524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508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590136" y="3368823"/>
            <a:ext cx="1244650" cy="411995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Link-state info</a:t>
              </a: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459852" y="3382192"/>
            <a:ext cx="1165638" cy="398626"/>
            <a:chOff x="3034354" y="534843"/>
            <a:chExt cx="1525489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switch info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1982268" y="3368823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host info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21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statistics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3249716" y="2860821"/>
            <a:ext cx="1032905" cy="404965"/>
            <a:chOff x="3099264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flow tables</a:t>
              </a: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2458723" y="249623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3005244" y="313303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1076595" y="4121691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945827" y="4126474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SNMP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328584" y="379649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41167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535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network graph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508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52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>
                  <a:latin typeface="Arial"/>
                  <a:cs typeface="Arial"/>
                </a:rPr>
                <a:t>RESTful</a:t>
              </a:r>
              <a:endParaRPr lang="en-US" sz="1400" dirty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API</a:t>
              </a: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3007181" y="1957959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521378" y="1925056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509074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1592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1581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1592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2893995" y="5449380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2371572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1449442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672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65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285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3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635543" y="1382172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1506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4</a:t>
              </a: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2295799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2334047" y="4796373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1630957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2189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130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5</a:t>
              </a: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1970416" y="419579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36780" y="1336100"/>
            <a:ext cx="1891162" cy="509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latin typeface="Arial"/>
                <a:cs typeface="Arial"/>
              </a:rPr>
              <a:t>Dijkstra’s 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>
                <a:latin typeface="Arial"/>
                <a:cs typeface="Arial"/>
              </a:rPr>
              <a:t>Routing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921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2206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1910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3077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2475946" y="4898482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354145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/>
              <a:t>SDN: control/data plane interaction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313965" y="1234279"/>
            <a:ext cx="3388878" cy="858751"/>
            <a:chOff x="5313965" y="1301119"/>
            <a:chExt cx="3388878" cy="858751"/>
          </a:xfrm>
        </p:grpSpPr>
        <p:sp>
          <p:nvSpPr>
            <p:cNvPr id="9" name="TextBox 8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S1, experiencing link failure using OpenFlow port status message to notify controller</a:t>
              </a:r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5313965" y="1301119"/>
              <a:ext cx="338263" cy="369332"/>
              <a:chOff x="418816" y="1964112"/>
              <a:chExt cx="313044" cy="369332"/>
            </a:xfrm>
          </p:grpSpPr>
          <p:sp>
            <p:nvSpPr>
              <p:cNvPr id="379" name="Oval 378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18816" y="1964112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382" name="Group 381"/>
          <p:cNvGrpSpPr/>
          <p:nvPr/>
        </p:nvGrpSpPr>
        <p:grpSpPr>
          <a:xfrm>
            <a:off x="5359418" y="2228890"/>
            <a:ext cx="3388878" cy="858751"/>
            <a:chOff x="5313965" y="1301119"/>
            <a:chExt cx="3388878" cy="858751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SDN controller receives OpenFlow message, updates link status info</a:t>
              </a: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388" name="Group 387"/>
          <p:cNvGrpSpPr/>
          <p:nvPr/>
        </p:nvGrpSpPr>
        <p:grpSpPr>
          <a:xfrm>
            <a:off x="5364768" y="3156658"/>
            <a:ext cx="3388878" cy="1357349"/>
            <a:chOff x="5313965" y="1301119"/>
            <a:chExt cx="3388878" cy="1357349"/>
          </a:xfrm>
        </p:grpSpPr>
        <p:sp>
          <p:nvSpPr>
            <p:cNvPr id="389" name="TextBox 388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Dijkstra’s routing algorithm application has previously registered to be called when ever link status changes.  It is called.</a:t>
              </a:r>
            </a:p>
          </p:txBody>
        </p:sp>
        <p:grpSp>
          <p:nvGrpSpPr>
            <p:cNvPr id="390" name="Group 389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1" name="Oval 390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5356749" y="4538949"/>
            <a:ext cx="3388878" cy="1108050"/>
            <a:chOff x="5313965" y="1301119"/>
            <a:chExt cx="3388878" cy="1108050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1094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Dijkstra’s routing algorithm access network graph info, link state info in controller,  computes new routes</a:t>
              </a: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4</a:t>
                </a:r>
              </a:p>
            </p:txBody>
          </p:sp>
        </p:grpSp>
      </p:grpSp>
      <p:sp>
        <p:nvSpPr>
          <p:cNvPr id="3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39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87007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ounded Rectangle 374"/>
          <p:cNvSpPr/>
          <p:nvPr/>
        </p:nvSpPr>
        <p:spPr>
          <a:xfrm>
            <a:off x="441168" y="2793983"/>
            <a:ext cx="4211052" cy="10624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67904" y="3990524"/>
            <a:ext cx="4184316" cy="5455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508006" y="4638847"/>
            <a:ext cx="410410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1" name="Group 400"/>
          <p:cNvGrpSpPr/>
          <p:nvPr/>
        </p:nvGrpSpPr>
        <p:grpSpPr>
          <a:xfrm>
            <a:off x="590136" y="3368823"/>
            <a:ext cx="1244650" cy="411995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Link-state info</a:t>
              </a: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3459852" y="3382192"/>
            <a:ext cx="1165638" cy="398626"/>
            <a:chOff x="3034354" y="534843"/>
            <a:chExt cx="1525489" cy="382800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switch info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1982268" y="3368823"/>
            <a:ext cx="960359" cy="411995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host info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521932" y="2874191"/>
            <a:ext cx="889706" cy="382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statistics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3249716" y="2860821"/>
            <a:ext cx="1032905" cy="404965"/>
            <a:chOff x="3099264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flow tables</a:t>
              </a: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2458723" y="249623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3005244" y="313303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1076595" y="4121691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2945827" y="4126474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SNMP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328584" y="3796493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441167" y="2098823"/>
            <a:ext cx="4211053" cy="5747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535393" y="2131433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network graph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508898" y="2156720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1952059" y="2129889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>
                  <a:latin typeface="Arial"/>
                  <a:cs typeface="Arial"/>
                </a:rPr>
                <a:t>RESTful</a:t>
              </a:r>
              <a:endParaRPr lang="en-US" sz="1400" dirty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API</a:t>
              </a: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3007181" y="1957959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521378" y="1925056"/>
            <a:ext cx="4117474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Freeform 2"/>
          <p:cNvSpPr>
            <a:spLocks/>
          </p:cNvSpPr>
          <p:nvPr/>
        </p:nvSpPr>
        <p:spPr bwMode="auto">
          <a:xfrm>
            <a:off x="509074" y="5069969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6" name="Straight Connector 165"/>
          <p:cNvCxnSpPr/>
          <p:nvPr/>
        </p:nvCxnSpPr>
        <p:spPr bwMode="auto">
          <a:xfrm flipV="1">
            <a:off x="1592143" y="5453530"/>
            <a:ext cx="615520" cy="282224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Connector 166"/>
          <p:cNvCxnSpPr/>
          <p:nvPr/>
        </p:nvCxnSpPr>
        <p:spPr bwMode="auto">
          <a:xfrm>
            <a:off x="1581927" y="5759398"/>
            <a:ext cx="1651340" cy="1386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Connector 167"/>
          <p:cNvCxnSpPr>
            <a:endCxn id="353" idx="1"/>
          </p:cNvCxnSpPr>
          <p:nvPr/>
        </p:nvCxnSpPr>
        <p:spPr bwMode="auto">
          <a:xfrm>
            <a:off x="1592143" y="5816064"/>
            <a:ext cx="318002" cy="38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Connector 168"/>
          <p:cNvCxnSpPr>
            <a:stCxn id="339" idx="3"/>
          </p:cNvCxnSpPr>
          <p:nvPr/>
        </p:nvCxnSpPr>
        <p:spPr bwMode="auto">
          <a:xfrm>
            <a:off x="2893995" y="5449380"/>
            <a:ext cx="333142" cy="421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2371572" y="5956693"/>
            <a:ext cx="861695" cy="2754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4" name="Freeform 223"/>
          <p:cNvSpPr/>
          <p:nvPr/>
        </p:nvSpPr>
        <p:spPr>
          <a:xfrm>
            <a:off x="1449442" y="1774754"/>
            <a:ext cx="710887" cy="3730652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725529"/>
              <a:gd name="connsiteY0" fmla="*/ 2874009 h 2874009"/>
              <a:gd name="connsiteX1" fmla="*/ 725529 w 725529"/>
              <a:gd name="connsiteY1" fmla="*/ 1747705 h 2874009"/>
              <a:gd name="connsiteX2" fmla="*/ 724937 w 725529"/>
              <a:gd name="connsiteY2" fmla="*/ 1270181 h 2874009"/>
              <a:gd name="connsiteX3" fmla="*/ 400875 w 725529"/>
              <a:gd name="connsiteY3" fmla="*/ 1112124 h 2874009"/>
              <a:gd name="connsiteX4" fmla="*/ 398332 w 725529"/>
              <a:gd name="connsiteY4" fmla="*/ 0 h 2874009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400875 w 725529"/>
              <a:gd name="connsiteY3" fmla="*/ 1092349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42121 w 725529"/>
              <a:gd name="connsiteY3" fmla="*/ 107916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8699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33766 w 725529"/>
              <a:gd name="connsiteY3" fmla="*/ 1105532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00344 w 725529"/>
              <a:gd name="connsiteY3" fmla="*/ 1118716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175278 w 725529"/>
              <a:gd name="connsiteY3" fmla="*/ 1105533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181090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75543 w 725529"/>
              <a:gd name="connsiteY3" fmla="*/ 1112125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92254 w 725529"/>
              <a:gd name="connsiteY3" fmla="*/ 1125309 h 2854234"/>
              <a:gd name="connsiteX4" fmla="*/ 264644 w 725529"/>
              <a:gd name="connsiteY4" fmla="*/ 0 h 2854234"/>
              <a:gd name="connsiteX0" fmla="*/ 0 w 725529"/>
              <a:gd name="connsiteY0" fmla="*/ 2854234 h 2854234"/>
              <a:gd name="connsiteX1" fmla="*/ 725529 w 725529"/>
              <a:gd name="connsiteY1" fmla="*/ 1727930 h 2854234"/>
              <a:gd name="connsiteX2" fmla="*/ 724937 w 725529"/>
              <a:gd name="connsiteY2" fmla="*/ 1250406 h 2854234"/>
              <a:gd name="connsiteX3" fmla="*/ 22889 w 725529"/>
              <a:gd name="connsiteY3" fmla="*/ 1125309 h 2854234"/>
              <a:gd name="connsiteX4" fmla="*/ 264644 w 725529"/>
              <a:gd name="connsiteY4" fmla="*/ 0 h 2854234"/>
              <a:gd name="connsiteX0" fmla="*/ 43202 w 768731"/>
              <a:gd name="connsiteY0" fmla="*/ 2975683 h 2975683"/>
              <a:gd name="connsiteX1" fmla="*/ 768731 w 768731"/>
              <a:gd name="connsiteY1" fmla="*/ 1849379 h 2975683"/>
              <a:gd name="connsiteX2" fmla="*/ 768139 w 768731"/>
              <a:gd name="connsiteY2" fmla="*/ 1371855 h 2975683"/>
              <a:gd name="connsiteX3" fmla="*/ 66091 w 768731"/>
              <a:gd name="connsiteY3" fmla="*/ 1246758 h 2975683"/>
              <a:gd name="connsiteX4" fmla="*/ 0 w 768731"/>
              <a:gd name="connsiteY4" fmla="*/ 0 h 2975683"/>
              <a:gd name="connsiteX0" fmla="*/ 54072 w 779601"/>
              <a:gd name="connsiteY0" fmla="*/ 2975683 h 2975683"/>
              <a:gd name="connsiteX1" fmla="*/ 779601 w 779601"/>
              <a:gd name="connsiteY1" fmla="*/ 1849379 h 2975683"/>
              <a:gd name="connsiteX2" fmla="*/ 779009 w 779601"/>
              <a:gd name="connsiteY2" fmla="*/ 1371855 h 2975683"/>
              <a:gd name="connsiteX3" fmla="*/ 0 w 779601"/>
              <a:gd name="connsiteY3" fmla="*/ 1277120 h 2975683"/>
              <a:gd name="connsiteX4" fmla="*/ 10870 w 779601"/>
              <a:gd name="connsiteY4" fmla="*/ 0 h 2975683"/>
              <a:gd name="connsiteX0" fmla="*/ 62442 w 787971"/>
              <a:gd name="connsiteY0" fmla="*/ 2763147 h 2763147"/>
              <a:gd name="connsiteX1" fmla="*/ 787971 w 787971"/>
              <a:gd name="connsiteY1" fmla="*/ 1636843 h 2763147"/>
              <a:gd name="connsiteX2" fmla="*/ 787379 w 787971"/>
              <a:gd name="connsiteY2" fmla="*/ 1159319 h 2763147"/>
              <a:gd name="connsiteX3" fmla="*/ 8370 w 787971"/>
              <a:gd name="connsiteY3" fmla="*/ 1064584 h 2763147"/>
              <a:gd name="connsiteX4" fmla="*/ 0 w 787971"/>
              <a:gd name="connsiteY4" fmla="*/ 0 h 2763147"/>
              <a:gd name="connsiteX0" fmla="*/ 54072 w 779601"/>
              <a:gd name="connsiteY0" fmla="*/ 2808691 h 2808691"/>
              <a:gd name="connsiteX1" fmla="*/ 779601 w 779601"/>
              <a:gd name="connsiteY1" fmla="*/ 1682387 h 2808691"/>
              <a:gd name="connsiteX2" fmla="*/ 779009 w 779601"/>
              <a:gd name="connsiteY2" fmla="*/ 1204863 h 2808691"/>
              <a:gd name="connsiteX3" fmla="*/ 0 w 779601"/>
              <a:gd name="connsiteY3" fmla="*/ 1110128 h 2808691"/>
              <a:gd name="connsiteX4" fmla="*/ 30111 w 779601"/>
              <a:gd name="connsiteY4" fmla="*/ 0 h 2808691"/>
              <a:gd name="connsiteX0" fmla="*/ 62830 w 788359"/>
              <a:gd name="connsiteY0" fmla="*/ 2896348 h 2896348"/>
              <a:gd name="connsiteX1" fmla="*/ 788359 w 788359"/>
              <a:gd name="connsiteY1" fmla="*/ 1770044 h 2896348"/>
              <a:gd name="connsiteX2" fmla="*/ 787767 w 788359"/>
              <a:gd name="connsiteY2" fmla="*/ 1292520 h 2896348"/>
              <a:gd name="connsiteX3" fmla="*/ 8758 w 788359"/>
              <a:gd name="connsiteY3" fmla="*/ 1197785 h 2896348"/>
              <a:gd name="connsiteX4" fmla="*/ 38869 w 788359"/>
              <a:gd name="connsiteY4" fmla="*/ 87657 h 2896348"/>
              <a:gd name="connsiteX5" fmla="*/ 0 w 788359"/>
              <a:gd name="connsiteY5" fmla="*/ 69436 h 2896348"/>
              <a:gd name="connsiteX0" fmla="*/ 54072 w 818640"/>
              <a:gd name="connsiteY0" fmla="*/ 3100173 h 3100173"/>
              <a:gd name="connsiteX1" fmla="*/ 779601 w 818640"/>
              <a:gd name="connsiteY1" fmla="*/ 1973869 h 3100173"/>
              <a:gd name="connsiteX2" fmla="*/ 779009 w 818640"/>
              <a:gd name="connsiteY2" fmla="*/ 1496345 h 3100173"/>
              <a:gd name="connsiteX3" fmla="*/ 0 w 818640"/>
              <a:gd name="connsiteY3" fmla="*/ 1401610 h 3100173"/>
              <a:gd name="connsiteX4" fmla="*/ 30111 w 818640"/>
              <a:gd name="connsiteY4" fmla="*/ 291482 h 3100173"/>
              <a:gd name="connsiteX5" fmla="*/ 818579 w 818640"/>
              <a:gd name="connsiteY5" fmla="*/ 0 h 3100173"/>
              <a:gd name="connsiteX0" fmla="*/ 54072 w 818579"/>
              <a:gd name="connsiteY0" fmla="*/ 3100173 h 3100173"/>
              <a:gd name="connsiteX1" fmla="*/ 779601 w 818579"/>
              <a:gd name="connsiteY1" fmla="*/ 1973869 h 3100173"/>
              <a:gd name="connsiteX2" fmla="*/ 779009 w 818579"/>
              <a:gd name="connsiteY2" fmla="*/ 1496345 h 3100173"/>
              <a:gd name="connsiteX3" fmla="*/ 0 w 818579"/>
              <a:gd name="connsiteY3" fmla="*/ 1401610 h 3100173"/>
              <a:gd name="connsiteX4" fmla="*/ 30111 w 818579"/>
              <a:gd name="connsiteY4" fmla="*/ 291482 h 3100173"/>
              <a:gd name="connsiteX5" fmla="*/ 510732 w 818579"/>
              <a:gd name="connsiteY5" fmla="*/ 60725 h 3100173"/>
              <a:gd name="connsiteX6" fmla="*/ 818579 w 818579"/>
              <a:gd name="connsiteY6" fmla="*/ 0 h 3100173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510732 w 779601"/>
              <a:gd name="connsiteY5" fmla="*/ 470617 h 3510065"/>
              <a:gd name="connsiteX6" fmla="*/ 760858 w 779601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809403"/>
              <a:gd name="connsiteY0" fmla="*/ 3510065 h 3510065"/>
              <a:gd name="connsiteX1" fmla="*/ 779601 w 809403"/>
              <a:gd name="connsiteY1" fmla="*/ 2383761 h 3510065"/>
              <a:gd name="connsiteX2" fmla="*/ 779009 w 809403"/>
              <a:gd name="connsiteY2" fmla="*/ 1906237 h 3510065"/>
              <a:gd name="connsiteX3" fmla="*/ 0 w 809403"/>
              <a:gd name="connsiteY3" fmla="*/ 1811502 h 3510065"/>
              <a:gd name="connsiteX4" fmla="*/ 30111 w 809403"/>
              <a:gd name="connsiteY4" fmla="*/ 701374 h 3510065"/>
              <a:gd name="connsiteX5" fmla="*/ 760857 w 809403"/>
              <a:gd name="connsiteY5" fmla="*/ 440254 h 3510065"/>
              <a:gd name="connsiteX6" fmla="*/ 760858 w 809403"/>
              <a:gd name="connsiteY6" fmla="*/ 0 h 3510065"/>
              <a:gd name="connsiteX0" fmla="*/ 54072 w 779601"/>
              <a:gd name="connsiteY0" fmla="*/ 3510065 h 3510065"/>
              <a:gd name="connsiteX1" fmla="*/ 779601 w 779601"/>
              <a:gd name="connsiteY1" fmla="*/ 2383761 h 3510065"/>
              <a:gd name="connsiteX2" fmla="*/ 779009 w 779601"/>
              <a:gd name="connsiteY2" fmla="*/ 1906237 h 3510065"/>
              <a:gd name="connsiteX3" fmla="*/ 0 w 779601"/>
              <a:gd name="connsiteY3" fmla="*/ 1811502 h 3510065"/>
              <a:gd name="connsiteX4" fmla="*/ 30111 w 779601"/>
              <a:gd name="connsiteY4" fmla="*/ 701374 h 3510065"/>
              <a:gd name="connsiteX5" fmla="*/ 760857 w 779601"/>
              <a:gd name="connsiteY5" fmla="*/ 440254 h 3510065"/>
              <a:gd name="connsiteX6" fmla="*/ 760858 w 779601"/>
              <a:gd name="connsiteY6" fmla="*/ 0 h 3510065"/>
              <a:gd name="connsiteX0" fmla="*/ 54072 w 779601"/>
              <a:gd name="connsiteY0" fmla="*/ 3579994 h 3579994"/>
              <a:gd name="connsiteX1" fmla="*/ 779601 w 779601"/>
              <a:gd name="connsiteY1" fmla="*/ 2453690 h 3579994"/>
              <a:gd name="connsiteX2" fmla="*/ 779009 w 779601"/>
              <a:gd name="connsiteY2" fmla="*/ 1976166 h 3579994"/>
              <a:gd name="connsiteX3" fmla="*/ 0 w 779601"/>
              <a:gd name="connsiteY3" fmla="*/ 1881431 h 3579994"/>
              <a:gd name="connsiteX4" fmla="*/ 30111 w 779601"/>
              <a:gd name="connsiteY4" fmla="*/ 771303 h 3579994"/>
              <a:gd name="connsiteX5" fmla="*/ 760857 w 779601"/>
              <a:gd name="connsiteY5" fmla="*/ 510183 h 3579994"/>
              <a:gd name="connsiteX6" fmla="*/ 760858 w 779601"/>
              <a:gd name="connsiteY6" fmla="*/ 69929 h 3579994"/>
              <a:gd name="connsiteX0" fmla="*/ 54072 w 779601"/>
              <a:gd name="connsiteY0" fmla="*/ 3707204 h 3707204"/>
              <a:gd name="connsiteX1" fmla="*/ 779601 w 779601"/>
              <a:gd name="connsiteY1" fmla="*/ 2580900 h 3707204"/>
              <a:gd name="connsiteX2" fmla="*/ 779009 w 779601"/>
              <a:gd name="connsiteY2" fmla="*/ 2103376 h 3707204"/>
              <a:gd name="connsiteX3" fmla="*/ 0 w 779601"/>
              <a:gd name="connsiteY3" fmla="*/ 2008641 h 3707204"/>
              <a:gd name="connsiteX4" fmla="*/ 30111 w 779601"/>
              <a:gd name="connsiteY4" fmla="*/ 898513 h 3707204"/>
              <a:gd name="connsiteX5" fmla="*/ 760857 w 779601"/>
              <a:gd name="connsiteY5" fmla="*/ 637393 h 3707204"/>
              <a:gd name="connsiteX6" fmla="*/ 739550 w 779601"/>
              <a:gd name="connsiteY6" fmla="*/ 59300 h 3707204"/>
              <a:gd name="connsiteX0" fmla="*/ 54072 w 779601"/>
              <a:gd name="connsiteY0" fmla="*/ 3647904 h 3647904"/>
              <a:gd name="connsiteX1" fmla="*/ 779601 w 779601"/>
              <a:gd name="connsiteY1" fmla="*/ 2521600 h 3647904"/>
              <a:gd name="connsiteX2" fmla="*/ 779009 w 779601"/>
              <a:gd name="connsiteY2" fmla="*/ 2044076 h 3647904"/>
              <a:gd name="connsiteX3" fmla="*/ 0 w 779601"/>
              <a:gd name="connsiteY3" fmla="*/ 1949341 h 3647904"/>
              <a:gd name="connsiteX4" fmla="*/ 30111 w 779601"/>
              <a:gd name="connsiteY4" fmla="*/ 839213 h 3647904"/>
              <a:gd name="connsiteX5" fmla="*/ 760857 w 779601"/>
              <a:gd name="connsiteY5" fmla="*/ 578093 h 3647904"/>
              <a:gd name="connsiteX6" fmla="*/ 739550 w 779601"/>
              <a:gd name="connsiteY6" fmla="*/ 0 h 3647904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57132 h 3557132"/>
              <a:gd name="connsiteX1" fmla="*/ 779601 w 779601"/>
              <a:gd name="connsiteY1" fmla="*/ 2430828 h 3557132"/>
              <a:gd name="connsiteX2" fmla="*/ 779009 w 779601"/>
              <a:gd name="connsiteY2" fmla="*/ 1953304 h 3557132"/>
              <a:gd name="connsiteX3" fmla="*/ 0 w 779601"/>
              <a:gd name="connsiteY3" fmla="*/ 1858569 h 3557132"/>
              <a:gd name="connsiteX4" fmla="*/ 30111 w 779601"/>
              <a:gd name="connsiteY4" fmla="*/ 748441 h 3557132"/>
              <a:gd name="connsiteX5" fmla="*/ 760857 w 779601"/>
              <a:gd name="connsiteY5" fmla="*/ 487321 h 3557132"/>
              <a:gd name="connsiteX6" fmla="*/ 739550 w 779601"/>
              <a:gd name="connsiteY6" fmla="*/ 0 h 3557132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54072 w 779601"/>
              <a:gd name="connsiteY0" fmla="*/ 3580665 h 3580665"/>
              <a:gd name="connsiteX1" fmla="*/ 779601 w 779601"/>
              <a:gd name="connsiteY1" fmla="*/ 2454361 h 3580665"/>
              <a:gd name="connsiteX2" fmla="*/ 779009 w 779601"/>
              <a:gd name="connsiteY2" fmla="*/ 1976837 h 3580665"/>
              <a:gd name="connsiteX3" fmla="*/ 0 w 779601"/>
              <a:gd name="connsiteY3" fmla="*/ 1882102 h 3580665"/>
              <a:gd name="connsiteX4" fmla="*/ 30111 w 779601"/>
              <a:gd name="connsiteY4" fmla="*/ 771974 h 3580665"/>
              <a:gd name="connsiteX5" fmla="*/ 760857 w 779601"/>
              <a:gd name="connsiteY5" fmla="*/ 510854 h 3580665"/>
              <a:gd name="connsiteX6" fmla="*/ 735288 w 779601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6599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6790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12505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23961 w 749490"/>
              <a:gd name="connsiteY0" fmla="*/ 3580665 h 3580665"/>
              <a:gd name="connsiteX1" fmla="*/ 749490 w 749490"/>
              <a:gd name="connsiteY1" fmla="*/ 2454361 h 3580665"/>
              <a:gd name="connsiteX2" fmla="*/ 748898 w 749490"/>
              <a:gd name="connsiteY2" fmla="*/ 1976837 h 3580665"/>
              <a:gd name="connsiteX3" fmla="*/ 42337 w 749490"/>
              <a:gd name="connsiteY3" fmla="*/ 1835036 h 3580665"/>
              <a:gd name="connsiteX4" fmla="*/ 0 w 749490"/>
              <a:gd name="connsiteY4" fmla="*/ 771974 h 3580665"/>
              <a:gd name="connsiteX5" fmla="*/ 730746 w 749490"/>
              <a:gd name="connsiteY5" fmla="*/ 510854 h 3580665"/>
              <a:gd name="connsiteX6" fmla="*/ 705177 w 749490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67908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775061"/>
              <a:gd name="connsiteY0" fmla="*/ 3580665 h 3580665"/>
              <a:gd name="connsiteX1" fmla="*/ 775061 w 775061"/>
              <a:gd name="connsiteY1" fmla="*/ 2454361 h 3580665"/>
              <a:gd name="connsiteX2" fmla="*/ 774469 w 775061"/>
              <a:gd name="connsiteY2" fmla="*/ 1976837 h 3580665"/>
              <a:gd name="connsiteX3" fmla="*/ 38076 w 775061"/>
              <a:gd name="connsiteY3" fmla="*/ 1835036 h 3580665"/>
              <a:gd name="connsiteX4" fmla="*/ 0 w 775061"/>
              <a:gd name="connsiteY4" fmla="*/ 775336 h 3580665"/>
              <a:gd name="connsiteX5" fmla="*/ 756317 w 775061"/>
              <a:gd name="connsiteY5" fmla="*/ 510854 h 3580665"/>
              <a:gd name="connsiteX6" fmla="*/ 730748 w 775061"/>
              <a:gd name="connsiteY6" fmla="*/ 0 h 3580665"/>
              <a:gd name="connsiteX0" fmla="*/ 49532 w 872488"/>
              <a:gd name="connsiteY0" fmla="*/ 3580665 h 3580665"/>
              <a:gd name="connsiteX1" fmla="*/ 775061 w 872488"/>
              <a:gd name="connsiteY1" fmla="*/ 2454361 h 3580665"/>
              <a:gd name="connsiteX2" fmla="*/ 872488 w 872488"/>
              <a:gd name="connsiteY2" fmla="*/ 2054161 h 3580665"/>
              <a:gd name="connsiteX3" fmla="*/ 38076 w 872488"/>
              <a:gd name="connsiteY3" fmla="*/ 1835036 h 3580665"/>
              <a:gd name="connsiteX4" fmla="*/ 0 w 872488"/>
              <a:gd name="connsiteY4" fmla="*/ 775336 h 3580665"/>
              <a:gd name="connsiteX5" fmla="*/ 756317 w 872488"/>
              <a:gd name="connsiteY5" fmla="*/ 510854 h 3580665"/>
              <a:gd name="connsiteX6" fmla="*/ 730748 w 872488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56317 w 873080"/>
              <a:gd name="connsiteY5" fmla="*/ 510854 h 3580665"/>
              <a:gd name="connsiteX6" fmla="*/ 730748 w 873080"/>
              <a:gd name="connsiteY6" fmla="*/ 0 h 3580665"/>
              <a:gd name="connsiteX0" fmla="*/ 49532 w 873080"/>
              <a:gd name="connsiteY0" fmla="*/ 3580665 h 3580665"/>
              <a:gd name="connsiteX1" fmla="*/ 873080 w 873080"/>
              <a:gd name="connsiteY1" fmla="*/ 2414018 h 3580665"/>
              <a:gd name="connsiteX2" fmla="*/ 872488 w 873080"/>
              <a:gd name="connsiteY2" fmla="*/ 2054161 h 3580665"/>
              <a:gd name="connsiteX3" fmla="*/ 38076 w 873080"/>
              <a:gd name="connsiteY3" fmla="*/ 1835036 h 3580665"/>
              <a:gd name="connsiteX4" fmla="*/ 0 w 873080"/>
              <a:gd name="connsiteY4" fmla="*/ 775336 h 3580665"/>
              <a:gd name="connsiteX5" fmla="*/ 730748 w 873080"/>
              <a:gd name="connsiteY5" fmla="*/ 0 h 3580665"/>
              <a:gd name="connsiteX0" fmla="*/ 12167 w 835715"/>
              <a:gd name="connsiteY0" fmla="*/ 3580665 h 3580665"/>
              <a:gd name="connsiteX1" fmla="*/ 835715 w 835715"/>
              <a:gd name="connsiteY1" fmla="*/ 2414018 h 3580665"/>
              <a:gd name="connsiteX2" fmla="*/ 835123 w 835715"/>
              <a:gd name="connsiteY2" fmla="*/ 2054161 h 3580665"/>
              <a:gd name="connsiteX3" fmla="*/ 711 w 835715"/>
              <a:gd name="connsiteY3" fmla="*/ 1835036 h 3580665"/>
              <a:gd name="connsiteX4" fmla="*/ 693383 w 835715"/>
              <a:gd name="connsiteY4" fmla="*/ 0 h 3580665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287809 w 823548"/>
              <a:gd name="connsiteY3" fmla="*/ 1835036 h 3580665"/>
              <a:gd name="connsiteX4" fmla="*/ 681216 w 823548"/>
              <a:gd name="connsiteY4" fmla="*/ 0 h 3580665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20677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87809 w 823548"/>
              <a:gd name="connsiteY3" fmla="*/ 1823521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229416 w 823548"/>
              <a:gd name="connsiteY3" fmla="*/ 1817763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78322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06247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69150 h 3569150"/>
              <a:gd name="connsiteX1" fmla="*/ 823548 w 823548"/>
              <a:gd name="connsiteY1" fmla="*/ 2402503 h 3569150"/>
              <a:gd name="connsiteX2" fmla="*/ 822956 w 823548"/>
              <a:gd name="connsiteY2" fmla="*/ 2042646 h 3569150"/>
              <a:gd name="connsiteX3" fmla="*/ 149125 w 823548"/>
              <a:gd name="connsiteY3" fmla="*/ 1829278 h 3569150"/>
              <a:gd name="connsiteX4" fmla="*/ 126482 w 823548"/>
              <a:gd name="connsiteY4" fmla="*/ 0 h 3569150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49125 w 823548"/>
              <a:gd name="connsiteY3" fmla="*/ 1835036 h 3574908"/>
              <a:gd name="connsiteX4" fmla="*/ 68088 w 823548"/>
              <a:gd name="connsiteY4" fmla="*/ 0 h 3574908"/>
              <a:gd name="connsiteX0" fmla="*/ 0 w 823548"/>
              <a:gd name="connsiteY0" fmla="*/ 3574908 h 3574908"/>
              <a:gd name="connsiteX1" fmla="*/ 823548 w 823548"/>
              <a:gd name="connsiteY1" fmla="*/ 2408261 h 3574908"/>
              <a:gd name="connsiteX2" fmla="*/ 822956 w 823548"/>
              <a:gd name="connsiteY2" fmla="*/ 2048404 h 3574908"/>
              <a:gd name="connsiteX3" fmla="*/ 134526 w 823548"/>
              <a:gd name="connsiteY3" fmla="*/ 1858067 h 3574908"/>
              <a:gd name="connsiteX4" fmla="*/ 68088 w 823548"/>
              <a:gd name="connsiteY4" fmla="*/ 0 h 3574908"/>
              <a:gd name="connsiteX0" fmla="*/ 0 w 823548"/>
              <a:gd name="connsiteY0" fmla="*/ 3580665 h 3580665"/>
              <a:gd name="connsiteX1" fmla="*/ 823548 w 823548"/>
              <a:gd name="connsiteY1" fmla="*/ 2414018 h 3580665"/>
              <a:gd name="connsiteX2" fmla="*/ 822956 w 823548"/>
              <a:gd name="connsiteY2" fmla="*/ 2054161 h 3580665"/>
              <a:gd name="connsiteX3" fmla="*/ 134526 w 823548"/>
              <a:gd name="connsiteY3" fmla="*/ 1863824 h 3580665"/>
              <a:gd name="connsiteX4" fmla="*/ 104584 w 823548"/>
              <a:gd name="connsiteY4" fmla="*/ 0 h 3580665"/>
              <a:gd name="connsiteX0" fmla="*/ 29101 w 718964"/>
              <a:gd name="connsiteY0" fmla="*/ 3359195 h 3359195"/>
              <a:gd name="connsiteX1" fmla="*/ 718964 w 718964"/>
              <a:gd name="connsiteY1" fmla="*/ 2414018 h 3359195"/>
              <a:gd name="connsiteX2" fmla="*/ 718372 w 718964"/>
              <a:gd name="connsiteY2" fmla="*/ 2054161 h 3359195"/>
              <a:gd name="connsiteX3" fmla="*/ 29942 w 718964"/>
              <a:gd name="connsiteY3" fmla="*/ 1863824 h 3359195"/>
              <a:gd name="connsiteX4" fmla="*/ 0 w 718964"/>
              <a:gd name="connsiteY4" fmla="*/ 0 h 3359195"/>
              <a:gd name="connsiteX0" fmla="*/ 15733 w 705596"/>
              <a:gd name="connsiteY0" fmla="*/ 2968987 h 2968987"/>
              <a:gd name="connsiteX1" fmla="*/ 705596 w 705596"/>
              <a:gd name="connsiteY1" fmla="*/ 2023810 h 2968987"/>
              <a:gd name="connsiteX2" fmla="*/ 705004 w 705596"/>
              <a:gd name="connsiteY2" fmla="*/ 1663953 h 2968987"/>
              <a:gd name="connsiteX3" fmla="*/ 16574 w 705596"/>
              <a:gd name="connsiteY3" fmla="*/ 1473616 h 2968987"/>
              <a:gd name="connsiteX4" fmla="*/ 0 w 705596"/>
              <a:gd name="connsiteY4" fmla="*/ 0 h 2968987"/>
              <a:gd name="connsiteX0" fmla="*/ 21024 w 710887"/>
              <a:gd name="connsiteY0" fmla="*/ 3027431 h 3027431"/>
              <a:gd name="connsiteX1" fmla="*/ 710887 w 710887"/>
              <a:gd name="connsiteY1" fmla="*/ 2082254 h 3027431"/>
              <a:gd name="connsiteX2" fmla="*/ 710295 w 710887"/>
              <a:gd name="connsiteY2" fmla="*/ 1722397 h 3027431"/>
              <a:gd name="connsiteX3" fmla="*/ 21865 w 710887"/>
              <a:gd name="connsiteY3" fmla="*/ 1532060 h 3027431"/>
              <a:gd name="connsiteX4" fmla="*/ 0 w 710887"/>
              <a:gd name="connsiteY4" fmla="*/ 0 h 302743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  <a:gd name="connsiteX0" fmla="*/ 34392 w 710887"/>
              <a:gd name="connsiteY0" fmla="*/ 2943061 h 2943061"/>
              <a:gd name="connsiteX1" fmla="*/ 710887 w 710887"/>
              <a:gd name="connsiteY1" fmla="*/ 2082254 h 2943061"/>
              <a:gd name="connsiteX2" fmla="*/ 710295 w 710887"/>
              <a:gd name="connsiteY2" fmla="*/ 1722397 h 2943061"/>
              <a:gd name="connsiteX3" fmla="*/ 21865 w 710887"/>
              <a:gd name="connsiteY3" fmla="*/ 1532060 h 2943061"/>
              <a:gd name="connsiteX4" fmla="*/ 0 w 710887"/>
              <a:gd name="connsiteY4" fmla="*/ 0 h 294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887" h="2943061">
                <a:moveTo>
                  <a:pt x="34392" y="2943061"/>
                </a:moveTo>
                <a:cubicBezTo>
                  <a:pt x="643118" y="2216702"/>
                  <a:pt x="436371" y="2471136"/>
                  <a:pt x="710887" y="2082254"/>
                </a:cubicBezTo>
                <a:cubicBezTo>
                  <a:pt x="710690" y="1923079"/>
                  <a:pt x="710492" y="1881572"/>
                  <a:pt x="710295" y="1722397"/>
                </a:cubicBezTo>
                <a:cubicBezTo>
                  <a:pt x="566067" y="1680698"/>
                  <a:pt x="166093" y="1573759"/>
                  <a:pt x="21865" y="1532060"/>
                </a:cubicBezTo>
                <a:cubicBezTo>
                  <a:pt x="5542" y="849989"/>
                  <a:pt x="1676" y="727768"/>
                  <a:pt x="0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1672399" y="4825035"/>
            <a:ext cx="313044" cy="369332"/>
            <a:chOff x="418816" y="1964112"/>
            <a:chExt cx="313044" cy="369332"/>
          </a:xfrm>
        </p:grpSpPr>
        <p:sp>
          <p:nvSpPr>
            <p:cNvPr id="226" name="Oval 22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1</a:t>
              </a: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765227" y="3717809"/>
            <a:ext cx="313044" cy="369332"/>
            <a:chOff x="418816" y="1964112"/>
            <a:chExt cx="313044" cy="369332"/>
          </a:xfrm>
        </p:grpSpPr>
        <p:sp>
          <p:nvSpPr>
            <p:cNvPr id="229" name="Oval 228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2</a:t>
              </a: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285507" y="2532088"/>
            <a:ext cx="313044" cy="369332"/>
            <a:chOff x="418816" y="1964112"/>
            <a:chExt cx="313044" cy="369332"/>
          </a:xfrm>
        </p:grpSpPr>
        <p:sp>
          <p:nvSpPr>
            <p:cNvPr id="232" name="Oval 231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3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 bwMode="auto">
          <a:xfrm>
            <a:off x="1635543" y="1382172"/>
            <a:ext cx="36856" cy="1995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5" name="Group 234"/>
          <p:cNvGrpSpPr/>
          <p:nvPr/>
        </p:nvGrpSpPr>
        <p:grpSpPr>
          <a:xfrm>
            <a:off x="1506590" y="1883932"/>
            <a:ext cx="313044" cy="369332"/>
            <a:chOff x="418816" y="1964112"/>
            <a:chExt cx="313044" cy="369332"/>
          </a:xfrm>
        </p:grpSpPr>
        <p:sp>
          <p:nvSpPr>
            <p:cNvPr id="236" name="Oval 235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4</a:t>
              </a:r>
            </a:p>
          </p:txBody>
        </p:sp>
      </p:grpSp>
      <p:sp>
        <p:nvSpPr>
          <p:cNvPr id="238" name="Freeform 237"/>
          <p:cNvSpPr/>
          <p:nvPr/>
        </p:nvSpPr>
        <p:spPr>
          <a:xfrm>
            <a:off x="2295799" y="1680415"/>
            <a:ext cx="1029459" cy="3309980"/>
          </a:xfrm>
          <a:custGeom>
            <a:avLst/>
            <a:gdLst>
              <a:gd name="connsiteX0" fmla="*/ 3902322 w 3902322"/>
              <a:gd name="connsiteY0" fmla="*/ 0 h 449814"/>
              <a:gd name="connsiteX1" fmla="*/ 3452563 w 3902322"/>
              <a:gd name="connsiteY1" fmla="*/ 449814 h 449814"/>
              <a:gd name="connsiteX2" fmla="*/ 343934 w 3902322"/>
              <a:gd name="connsiteY2" fmla="*/ 423354 h 449814"/>
              <a:gd name="connsiteX3" fmla="*/ 0 w 3902322"/>
              <a:gd name="connsiteY3" fmla="*/ 39690 h 449814"/>
              <a:gd name="connsiteX0" fmla="*/ 3902322 w 3902322"/>
              <a:gd name="connsiteY0" fmla="*/ 0 h 423354"/>
              <a:gd name="connsiteX1" fmla="*/ 3565324 w 3902322"/>
              <a:gd name="connsiteY1" fmla="*/ 402338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02322 w 3902322"/>
              <a:gd name="connsiteY0" fmla="*/ 0 h 423354"/>
              <a:gd name="connsiteX1" fmla="*/ 3600933 w 3902322"/>
              <a:gd name="connsiteY1" fmla="*/ 384535 h 423354"/>
              <a:gd name="connsiteX2" fmla="*/ 343934 w 3902322"/>
              <a:gd name="connsiteY2" fmla="*/ 423354 h 423354"/>
              <a:gd name="connsiteX3" fmla="*/ 0 w 3902322"/>
              <a:gd name="connsiteY3" fmla="*/ 39690 h 423354"/>
              <a:gd name="connsiteX0" fmla="*/ 3943865 w 3943865"/>
              <a:gd name="connsiteY0" fmla="*/ 1851 h 383664"/>
              <a:gd name="connsiteX1" fmla="*/ 3600933 w 3943865"/>
              <a:gd name="connsiteY1" fmla="*/ 344845 h 383664"/>
              <a:gd name="connsiteX2" fmla="*/ 343934 w 3943865"/>
              <a:gd name="connsiteY2" fmla="*/ 383664 h 383664"/>
              <a:gd name="connsiteX3" fmla="*/ 0 w 3943865"/>
              <a:gd name="connsiteY3" fmla="*/ 0 h 383664"/>
              <a:gd name="connsiteX0" fmla="*/ 4015082 w 4015082"/>
              <a:gd name="connsiteY0" fmla="*/ 29941 h 383664"/>
              <a:gd name="connsiteX1" fmla="*/ 3600933 w 4015082"/>
              <a:gd name="connsiteY1" fmla="*/ 344845 h 383664"/>
              <a:gd name="connsiteX2" fmla="*/ 343934 w 4015082"/>
              <a:gd name="connsiteY2" fmla="*/ 383664 h 383664"/>
              <a:gd name="connsiteX3" fmla="*/ 0 w 4015082"/>
              <a:gd name="connsiteY3" fmla="*/ 0 h 383664"/>
              <a:gd name="connsiteX0" fmla="*/ 4187190 w 4187190"/>
              <a:gd name="connsiteY0" fmla="*/ 15896 h 369619"/>
              <a:gd name="connsiteX1" fmla="*/ 3773041 w 4187190"/>
              <a:gd name="connsiteY1" fmla="*/ 330800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4187190 w 4187190"/>
              <a:gd name="connsiteY0" fmla="*/ 15896 h 369619"/>
              <a:gd name="connsiteX1" fmla="*/ 3749302 w 4187190"/>
              <a:gd name="connsiteY1" fmla="*/ 349527 h 369619"/>
              <a:gd name="connsiteX2" fmla="*/ 516042 w 4187190"/>
              <a:gd name="connsiteY2" fmla="*/ 369619 h 369619"/>
              <a:gd name="connsiteX3" fmla="*/ 0 w 4187190"/>
              <a:gd name="connsiteY3" fmla="*/ 0 h 369619"/>
              <a:gd name="connsiteX0" fmla="*/ 0 w 6265284"/>
              <a:gd name="connsiteY0" fmla="*/ 0 h 1092877"/>
              <a:gd name="connsiteX1" fmla="*/ 6265284 w 6265284"/>
              <a:gd name="connsiteY1" fmla="*/ 1072785 h 1092877"/>
              <a:gd name="connsiteX2" fmla="*/ 3032024 w 6265284"/>
              <a:gd name="connsiteY2" fmla="*/ 1092877 h 1092877"/>
              <a:gd name="connsiteX3" fmla="*/ 2515982 w 6265284"/>
              <a:gd name="connsiteY3" fmla="*/ 723258 h 1092877"/>
              <a:gd name="connsiteX0" fmla="*/ 0 w 3032024"/>
              <a:gd name="connsiteY0" fmla="*/ 1193950 h 2286827"/>
              <a:gd name="connsiteX1" fmla="*/ 1581391 w 3032024"/>
              <a:gd name="connsiteY1" fmla="*/ 0 h 2286827"/>
              <a:gd name="connsiteX2" fmla="*/ 3032024 w 3032024"/>
              <a:gd name="connsiteY2" fmla="*/ 2286827 h 2286827"/>
              <a:gd name="connsiteX3" fmla="*/ 2515982 w 3032024"/>
              <a:gd name="connsiteY3" fmla="*/ 1917208 h 2286827"/>
              <a:gd name="connsiteX0" fmla="*/ 0 w 2515982"/>
              <a:gd name="connsiteY0" fmla="*/ 1896586 h 2619844"/>
              <a:gd name="connsiteX1" fmla="*/ 1581391 w 2515982"/>
              <a:gd name="connsiteY1" fmla="*/ 702636 h 2619844"/>
              <a:gd name="connsiteX2" fmla="*/ 1241736 w 2515982"/>
              <a:gd name="connsiteY2" fmla="*/ 0 h 2619844"/>
              <a:gd name="connsiteX3" fmla="*/ 2515982 w 2515982"/>
              <a:gd name="connsiteY3" fmla="*/ 2619844 h 2619844"/>
              <a:gd name="connsiteX0" fmla="*/ 0 w 1581391"/>
              <a:gd name="connsiteY0" fmla="*/ 2890379 h 2890379"/>
              <a:gd name="connsiteX1" fmla="*/ 1581391 w 1581391"/>
              <a:gd name="connsiteY1" fmla="*/ 1696429 h 2890379"/>
              <a:gd name="connsiteX2" fmla="*/ 1241736 w 1581391"/>
              <a:gd name="connsiteY2" fmla="*/ 993793 h 2890379"/>
              <a:gd name="connsiteX3" fmla="*/ 1579203 w 1581391"/>
              <a:gd name="connsiteY3" fmla="*/ 0 h 2890379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29193 w 1581391"/>
              <a:gd name="connsiteY3" fmla="*/ 0 h 2973211"/>
              <a:gd name="connsiteX0" fmla="*/ 0 w 1581391"/>
              <a:gd name="connsiteY0" fmla="*/ 3276927 h 3276927"/>
              <a:gd name="connsiteX1" fmla="*/ 1581391 w 1581391"/>
              <a:gd name="connsiteY1" fmla="*/ 2082977 h 3276927"/>
              <a:gd name="connsiteX2" fmla="*/ 1241736 w 1581391"/>
              <a:gd name="connsiteY2" fmla="*/ 1380341 h 3276927"/>
              <a:gd name="connsiteX3" fmla="*/ 1249193 w 1581391"/>
              <a:gd name="connsiteY3" fmla="*/ 0 h 3276927"/>
              <a:gd name="connsiteX0" fmla="*/ 0 w 1581391"/>
              <a:gd name="connsiteY0" fmla="*/ 2973211 h 2973211"/>
              <a:gd name="connsiteX1" fmla="*/ 1581391 w 1581391"/>
              <a:gd name="connsiteY1" fmla="*/ 1779261 h 2973211"/>
              <a:gd name="connsiteX2" fmla="*/ 1241736 w 1581391"/>
              <a:gd name="connsiteY2" fmla="*/ 1076625 h 2973211"/>
              <a:gd name="connsiteX3" fmla="*/ 1234193 w 1581391"/>
              <a:gd name="connsiteY3" fmla="*/ 0 h 2973211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241736 w 1581391"/>
              <a:gd name="connsiteY2" fmla="*/ 1112124 h 3008710"/>
              <a:gd name="connsiteX3" fmla="*/ 1239193 w 1581391"/>
              <a:gd name="connsiteY3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320792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814760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81391"/>
              <a:gd name="connsiteY0" fmla="*/ 3008710 h 3008710"/>
              <a:gd name="connsiteX1" fmla="*/ 1581391 w 1581391"/>
              <a:gd name="connsiteY1" fmla="*/ 1747705 h 3008710"/>
              <a:gd name="connsiteX2" fmla="*/ 1565798 w 1581391"/>
              <a:gd name="connsiteY2" fmla="*/ 1270181 h 3008710"/>
              <a:gd name="connsiteX3" fmla="*/ 1241736 w 1581391"/>
              <a:gd name="connsiteY3" fmla="*/ 1112124 h 3008710"/>
              <a:gd name="connsiteX4" fmla="*/ 1239193 w 1581391"/>
              <a:gd name="connsiteY4" fmla="*/ 0 h 3008710"/>
              <a:gd name="connsiteX0" fmla="*/ 0 w 1566390"/>
              <a:gd name="connsiteY0" fmla="*/ 3008710 h 3008710"/>
              <a:gd name="connsiteX1" fmla="*/ 1566390 w 1566390"/>
              <a:gd name="connsiteY1" fmla="*/ 1747705 h 3008710"/>
              <a:gd name="connsiteX2" fmla="*/ 1565798 w 1566390"/>
              <a:gd name="connsiteY2" fmla="*/ 1270181 h 3008710"/>
              <a:gd name="connsiteX3" fmla="*/ 1241736 w 1566390"/>
              <a:gd name="connsiteY3" fmla="*/ 1112124 h 3008710"/>
              <a:gd name="connsiteX4" fmla="*/ 1239193 w 1566390"/>
              <a:gd name="connsiteY4" fmla="*/ 0 h 3008710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1765803 w 1766395"/>
              <a:gd name="connsiteY2" fmla="*/ 1270181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766395"/>
              <a:gd name="connsiteY0" fmla="*/ 2988988 h 2988988"/>
              <a:gd name="connsiteX1" fmla="*/ 1766395 w 1766395"/>
              <a:gd name="connsiteY1" fmla="*/ 1747705 h 2988988"/>
              <a:gd name="connsiteX2" fmla="*/ 579217 w 1766395"/>
              <a:gd name="connsiteY2" fmla="*/ 1319458 h 2988988"/>
              <a:gd name="connsiteX3" fmla="*/ 1441741 w 1766395"/>
              <a:gd name="connsiteY3" fmla="*/ 1112124 h 2988988"/>
              <a:gd name="connsiteX4" fmla="*/ 1439198 w 1766395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21443 w 1442252"/>
              <a:gd name="connsiteY1" fmla="*/ 1829833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60807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80618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1442252"/>
              <a:gd name="connsiteY0" fmla="*/ 2988988 h 2988988"/>
              <a:gd name="connsiteX1" fmla="*/ 585794 w 1442252"/>
              <a:gd name="connsiteY1" fmla="*/ 1714700 h 2988988"/>
              <a:gd name="connsiteX2" fmla="*/ 579217 w 1442252"/>
              <a:gd name="connsiteY2" fmla="*/ 1319458 h 2988988"/>
              <a:gd name="connsiteX3" fmla="*/ 1441741 w 1442252"/>
              <a:gd name="connsiteY3" fmla="*/ 1112124 h 2988988"/>
              <a:gd name="connsiteX4" fmla="*/ 1439198 w 1442252"/>
              <a:gd name="connsiteY4" fmla="*/ 0 h 2988988"/>
              <a:gd name="connsiteX0" fmla="*/ 0 w 2035489"/>
              <a:gd name="connsiteY0" fmla="*/ 2876928 h 2876928"/>
              <a:gd name="connsiteX1" fmla="*/ 1179031 w 2035489"/>
              <a:gd name="connsiteY1" fmla="*/ 1714700 h 2876928"/>
              <a:gd name="connsiteX2" fmla="*/ 1172454 w 2035489"/>
              <a:gd name="connsiteY2" fmla="*/ 1319458 h 2876928"/>
              <a:gd name="connsiteX3" fmla="*/ 2034978 w 2035489"/>
              <a:gd name="connsiteY3" fmla="*/ 1112124 h 2876928"/>
              <a:gd name="connsiteX4" fmla="*/ 2032435 w 2035489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172454 w 2095517"/>
              <a:gd name="connsiteY2" fmla="*/ 1319458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179031 w 2095517"/>
              <a:gd name="connsiteY1" fmla="*/ 1714700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2095517"/>
              <a:gd name="connsiteY0" fmla="*/ 2876928 h 2876928"/>
              <a:gd name="connsiteX1" fmla="*/ 1058086 w 2095517"/>
              <a:gd name="connsiteY1" fmla="*/ 2128116 h 2876928"/>
              <a:gd name="connsiteX2" fmla="*/ 1757025 w 2095517"/>
              <a:gd name="connsiteY2" fmla="*/ 2019085 h 2876928"/>
              <a:gd name="connsiteX3" fmla="*/ 2095451 w 2095517"/>
              <a:gd name="connsiteY3" fmla="*/ 1525541 h 2876928"/>
              <a:gd name="connsiteX4" fmla="*/ 2032435 w 2095517"/>
              <a:gd name="connsiteY4" fmla="*/ 0 h 2876928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19085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695248 w 1732679"/>
              <a:gd name="connsiteY1" fmla="*/ 2128116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0 w 1732679"/>
              <a:gd name="connsiteY0" fmla="*/ 3528853 h 3528853"/>
              <a:gd name="connsiteX1" fmla="*/ 703415 w 1732679"/>
              <a:gd name="connsiteY1" fmla="*/ 2070128 h 3528853"/>
              <a:gd name="connsiteX2" fmla="*/ 1394187 w 1732679"/>
              <a:gd name="connsiteY2" fmla="*/ 2064629 h 3528853"/>
              <a:gd name="connsiteX3" fmla="*/ 1732613 w 1732679"/>
              <a:gd name="connsiteY3" fmla="*/ 1525541 h 3528853"/>
              <a:gd name="connsiteX4" fmla="*/ 1669597 w 1732679"/>
              <a:gd name="connsiteY4" fmla="*/ 0 h 3528853"/>
              <a:gd name="connsiteX0" fmla="*/ 19366 w 1029264"/>
              <a:gd name="connsiteY0" fmla="*/ 2961861 h 2961861"/>
              <a:gd name="connsiteX1" fmla="*/ 0 w 1029264"/>
              <a:gd name="connsiteY1" fmla="*/ 2070128 h 2961861"/>
              <a:gd name="connsiteX2" fmla="*/ 690772 w 1029264"/>
              <a:gd name="connsiteY2" fmla="*/ 2064629 h 2961861"/>
              <a:gd name="connsiteX3" fmla="*/ 1029198 w 1029264"/>
              <a:gd name="connsiteY3" fmla="*/ 1525541 h 2961861"/>
              <a:gd name="connsiteX4" fmla="*/ 966182 w 1029264"/>
              <a:gd name="connsiteY4" fmla="*/ 0 h 2961861"/>
              <a:gd name="connsiteX0" fmla="*/ 19366 w 1029276"/>
              <a:gd name="connsiteY0" fmla="*/ 2611201 h 2611201"/>
              <a:gd name="connsiteX1" fmla="*/ 0 w 1029276"/>
              <a:gd name="connsiteY1" fmla="*/ 1719468 h 2611201"/>
              <a:gd name="connsiteX2" fmla="*/ 690772 w 1029276"/>
              <a:gd name="connsiteY2" fmla="*/ 1713969 h 2611201"/>
              <a:gd name="connsiteX3" fmla="*/ 1029198 w 1029276"/>
              <a:gd name="connsiteY3" fmla="*/ 1174881 h 2611201"/>
              <a:gd name="connsiteX4" fmla="*/ 976765 w 1029276"/>
              <a:gd name="connsiteY4" fmla="*/ 0 h 2611201"/>
              <a:gd name="connsiteX0" fmla="*/ 19366 w 1029459"/>
              <a:gd name="connsiteY0" fmla="*/ 2611201 h 2611201"/>
              <a:gd name="connsiteX1" fmla="*/ 0 w 1029459"/>
              <a:gd name="connsiteY1" fmla="*/ 1719468 h 2611201"/>
              <a:gd name="connsiteX2" fmla="*/ 690772 w 1029459"/>
              <a:gd name="connsiteY2" fmla="*/ 1713969 h 2611201"/>
              <a:gd name="connsiteX3" fmla="*/ 1029198 w 1029459"/>
              <a:gd name="connsiteY3" fmla="*/ 1174881 h 2611201"/>
              <a:gd name="connsiteX4" fmla="*/ 976765 w 1029459"/>
              <a:gd name="connsiteY4" fmla="*/ 0 h 261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459" h="2611201">
                <a:moveTo>
                  <a:pt x="19366" y="2611201"/>
                </a:moveTo>
                <a:lnTo>
                  <a:pt x="0" y="1719468"/>
                </a:lnTo>
                <a:lnTo>
                  <a:pt x="690772" y="1713969"/>
                </a:lnTo>
                <a:cubicBezTo>
                  <a:pt x="953779" y="1301650"/>
                  <a:pt x="837892" y="1502072"/>
                  <a:pt x="1029198" y="1174881"/>
                </a:cubicBezTo>
                <a:cubicBezTo>
                  <a:pt x="1031684" y="714767"/>
                  <a:pt x="1016613" y="902614"/>
                  <a:pt x="976765" y="0"/>
                </a:cubicBezTo>
              </a:path>
            </a:pathLst>
          </a:custGeom>
          <a:ln w="12700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9" name="Straight Arrow Connector 238"/>
          <p:cNvCxnSpPr/>
          <p:nvPr/>
        </p:nvCxnSpPr>
        <p:spPr bwMode="auto">
          <a:xfrm>
            <a:off x="2334047" y="4796373"/>
            <a:ext cx="165857" cy="444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Straight Arrow Connector 242"/>
          <p:cNvCxnSpPr/>
          <p:nvPr/>
        </p:nvCxnSpPr>
        <p:spPr bwMode="auto">
          <a:xfrm flipH="1">
            <a:off x="1630957" y="4825035"/>
            <a:ext cx="697629" cy="762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6" name="Group 245"/>
          <p:cNvGrpSpPr/>
          <p:nvPr/>
        </p:nvGrpSpPr>
        <p:grpSpPr>
          <a:xfrm rot="21446362">
            <a:off x="2189794" y="4667337"/>
            <a:ext cx="313044" cy="369332"/>
            <a:chOff x="418816" y="1964112"/>
            <a:chExt cx="313044" cy="369332"/>
          </a:xfrm>
        </p:grpSpPr>
        <p:sp>
          <p:nvSpPr>
            <p:cNvPr id="247" name="Oval 246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6</a:t>
              </a: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3130061" y="1900424"/>
            <a:ext cx="313044" cy="369332"/>
            <a:chOff x="418816" y="1964112"/>
            <a:chExt cx="313044" cy="369332"/>
          </a:xfrm>
        </p:grpSpPr>
        <p:sp>
          <p:nvSpPr>
            <p:cNvPr id="250" name="Oval 249"/>
            <p:cNvSpPr/>
            <p:nvPr/>
          </p:nvSpPr>
          <p:spPr>
            <a:xfrm>
              <a:off x="448041" y="2026177"/>
              <a:ext cx="251755" cy="26312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18816" y="1964112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5</a:t>
              </a:r>
            </a:p>
          </p:txBody>
        </p:sp>
      </p:grpSp>
      <p:sp>
        <p:nvSpPr>
          <p:cNvPr id="253" name="Oval 252"/>
          <p:cNvSpPr/>
          <p:nvPr/>
        </p:nvSpPr>
        <p:spPr>
          <a:xfrm rot="5400000">
            <a:off x="1970416" y="419579"/>
            <a:ext cx="631007" cy="2235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336780" y="1336100"/>
            <a:ext cx="1891162" cy="509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>
                <a:latin typeface="Arial"/>
                <a:cs typeface="Arial"/>
              </a:rPr>
              <a:t>Dijkstra’s link-state </a:t>
            </a:r>
          </a:p>
          <a:p>
            <a:pPr algn="ctr">
              <a:lnSpc>
                <a:spcPts val="1600"/>
              </a:lnSpc>
            </a:pPr>
            <a:r>
              <a:rPr lang="en-US" sz="1600" dirty="0">
                <a:latin typeface="Arial"/>
                <a:cs typeface="Arial"/>
              </a:rPr>
              <a:t>Routing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921872" y="5536490"/>
            <a:ext cx="687402" cy="470408"/>
            <a:chOff x="1736090" y="2893762"/>
            <a:chExt cx="565150" cy="340093"/>
          </a:xfrm>
        </p:grpSpPr>
        <p:grpSp>
          <p:nvGrpSpPr>
            <p:cNvPr id="32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24" name="Oval 32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7" name="Freeform 32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8" name="Freeform 32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9" name="Freeform 32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0" name="Freeform 32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31" name="Straight Connector 330"/>
              <p:cNvCxnSpPr>
                <a:endCxn id="32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1" name="Group 320"/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22" name="Oval 32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s1</a:t>
                </a:r>
              </a:p>
            </p:txBody>
          </p:sp>
        </p:grpSp>
      </p:grpSp>
      <p:grpSp>
        <p:nvGrpSpPr>
          <p:cNvPr id="333" name="Group 332"/>
          <p:cNvGrpSpPr/>
          <p:nvPr/>
        </p:nvGrpSpPr>
        <p:grpSpPr>
          <a:xfrm>
            <a:off x="2206593" y="5245170"/>
            <a:ext cx="687402" cy="470406"/>
            <a:chOff x="1736090" y="2893762"/>
            <a:chExt cx="565150" cy="340091"/>
          </a:xfrm>
        </p:grpSpPr>
        <p:grpSp>
          <p:nvGrpSpPr>
            <p:cNvPr id="33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38" name="Oval 33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1" name="Freeform 34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2" name="Freeform 34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3" name="Freeform 34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4" name="Freeform 34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5" name="Straight Connector 344"/>
              <p:cNvCxnSpPr>
                <a:endCxn id="34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36" name="Oval 33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s2</a:t>
                </a:r>
              </a:p>
            </p:txBody>
          </p:sp>
        </p:grpSp>
      </p:grpSp>
      <p:grpSp>
        <p:nvGrpSpPr>
          <p:cNvPr id="347" name="Group 346"/>
          <p:cNvGrpSpPr/>
          <p:nvPr/>
        </p:nvGrpSpPr>
        <p:grpSpPr>
          <a:xfrm>
            <a:off x="1910145" y="5999406"/>
            <a:ext cx="687402" cy="470406"/>
            <a:chOff x="1736090" y="2893762"/>
            <a:chExt cx="565150" cy="340091"/>
          </a:xfrm>
        </p:grpSpPr>
        <p:grpSp>
          <p:nvGrpSpPr>
            <p:cNvPr id="34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52" name="Oval 35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7" name="Freeform 35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8" name="Freeform 35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>
                <a:endCxn id="35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50" name="Oval 34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s3</a:t>
                </a:r>
              </a:p>
            </p:txBody>
          </p:sp>
        </p:grpSp>
      </p:grpSp>
      <p:grpSp>
        <p:nvGrpSpPr>
          <p:cNvPr id="361" name="Group 360"/>
          <p:cNvGrpSpPr/>
          <p:nvPr/>
        </p:nvGrpSpPr>
        <p:grpSpPr>
          <a:xfrm>
            <a:off x="3077553" y="5718280"/>
            <a:ext cx="687402" cy="470406"/>
            <a:chOff x="1736090" y="2893762"/>
            <a:chExt cx="565150" cy="340091"/>
          </a:xfrm>
        </p:grpSpPr>
        <p:grpSp>
          <p:nvGrpSpPr>
            <p:cNvPr id="36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6" name="Oval 36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0" name="Freeform 36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2" name="Freeform 37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3" name="Straight Connector 372"/>
              <p:cNvCxnSpPr>
                <a:endCxn id="36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/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364" name="Oval 36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s4</a:t>
                </a:r>
              </a:p>
            </p:txBody>
          </p:sp>
        </p:grpSp>
      </p:grpSp>
      <p:cxnSp>
        <p:nvCxnSpPr>
          <p:cNvPr id="240" name="Straight Arrow Connector 239"/>
          <p:cNvCxnSpPr/>
          <p:nvPr/>
        </p:nvCxnSpPr>
        <p:spPr bwMode="auto">
          <a:xfrm>
            <a:off x="2475946" y="4898482"/>
            <a:ext cx="906274" cy="76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6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74" y="702064"/>
            <a:ext cx="8154854" cy="1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7" name="Title 1"/>
          <p:cNvSpPr txBox="1">
            <a:spLocks/>
          </p:cNvSpPr>
          <p:nvPr/>
        </p:nvSpPr>
        <p:spPr>
          <a:xfrm>
            <a:off x="354145" y="177332"/>
            <a:ext cx="8642801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3600" dirty="0"/>
              <a:t>SDN: control/data plane interaction example</a:t>
            </a:r>
          </a:p>
        </p:txBody>
      </p:sp>
      <p:grpSp>
        <p:nvGrpSpPr>
          <p:cNvPr id="382" name="Group 381"/>
          <p:cNvGrpSpPr/>
          <p:nvPr/>
        </p:nvGrpSpPr>
        <p:grpSpPr>
          <a:xfrm>
            <a:off x="5359418" y="2228890"/>
            <a:ext cx="3388878" cy="1357349"/>
            <a:chOff x="5313965" y="1301119"/>
            <a:chExt cx="3388878" cy="1357349"/>
          </a:xfrm>
        </p:grpSpPr>
        <p:sp>
          <p:nvSpPr>
            <p:cNvPr id="383" name="TextBox 382"/>
            <p:cNvSpPr txBox="1"/>
            <p:nvPr/>
          </p:nvSpPr>
          <p:spPr>
            <a:xfrm>
              <a:off x="5654651" y="1315023"/>
              <a:ext cx="3048192" cy="134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link state routing app interacts with flow-table-computation component in SDN controller, which computes new flow tables needed</a:t>
              </a:r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85" name="Oval 384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5</a:t>
                </a:r>
              </a:p>
            </p:txBody>
          </p:sp>
        </p:grpSp>
      </p:grpSp>
      <p:grpSp>
        <p:nvGrpSpPr>
          <p:cNvPr id="393" name="Group 392"/>
          <p:cNvGrpSpPr/>
          <p:nvPr/>
        </p:nvGrpSpPr>
        <p:grpSpPr>
          <a:xfrm>
            <a:off x="5450329" y="3736844"/>
            <a:ext cx="3388878" cy="858751"/>
            <a:chOff x="5313965" y="1301119"/>
            <a:chExt cx="3388878" cy="858751"/>
          </a:xfrm>
        </p:grpSpPr>
        <p:sp>
          <p:nvSpPr>
            <p:cNvPr id="394" name="TextBox 393"/>
            <p:cNvSpPr txBox="1"/>
            <p:nvPr/>
          </p:nvSpPr>
          <p:spPr>
            <a:xfrm>
              <a:off x="5654651" y="1315023"/>
              <a:ext cx="3048192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Controller uses OpenFlow to install new tables in switches that need updating</a:t>
              </a: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5313965" y="1301119"/>
              <a:ext cx="313044" cy="369332"/>
              <a:chOff x="418816" y="1964112"/>
              <a:chExt cx="289705" cy="369332"/>
            </a:xfrm>
          </p:grpSpPr>
          <p:sp>
            <p:nvSpPr>
              <p:cNvPr id="396" name="Oval 395"/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418816" y="1964112"/>
                <a:ext cx="289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/>
                    <a:cs typeface="Arial"/>
                  </a:rPr>
                  <a:t>6</a:t>
                </a:r>
              </a:p>
            </p:txBody>
          </p:sp>
        </p:grpSp>
      </p:grpSp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8372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441164" y="2526628"/>
            <a:ext cx="5253789" cy="239294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9837" y="2566732"/>
            <a:ext cx="3421328" cy="1774553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163980" y="3041095"/>
            <a:ext cx="991851" cy="563864"/>
            <a:chOff x="-2789389" y="3644860"/>
            <a:chExt cx="991851" cy="563864"/>
          </a:xfrm>
        </p:grpSpPr>
        <p:sp>
          <p:nvSpPr>
            <p:cNvPr id="4" name="Rounded Rectangle 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-2789389" y="3644860"/>
              <a:ext cx="991851" cy="516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topology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2501202" y="2675114"/>
            <a:ext cx="2846484" cy="27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Basic Network Service Functions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163" y="1938421"/>
            <a:ext cx="5160211" cy="515156"/>
            <a:chOff x="1045007" y="1459973"/>
            <a:chExt cx="6401028" cy="554537"/>
          </a:xfrm>
        </p:grpSpPr>
        <p:sp>
          <p:nvSpPr>
            <p:cNvPr id="99" name="Rounded Rectangle 98"/>
            <p:cNvSpPr/>
            <p:nvPr/>
          </p:nvSpPr>
          <p:spPr>
            <a:xfrm>
              <a:off x="1045007" y="1459973"/>
              <a:ext cx="6401028" cy="55453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  <a:tailEnd type="arrow"/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2827550" y="1535145"/>
              <a:ext cx="2597382" cy="375164"/>
              <a:chOff x="2793561" y="3559145"/>
              <a:chExt cx="2597382" cy="375164"/>
            </a:xfrm>
          </p:grpSpPr>
          <p:sp>
            <p:nvSpPr>
              <p:cNvPr id="225" name="Rounded Rectangle 224"/>
              <p:cNvSpPr/>
              <p:nvPr/>
            </p:nvSpPr>
            <p:spPr>
              <a:xfrm>
                <a:off x="2793561" y="3559145"/>
                <a:ext cx="2597382" cy="375164"/>
              </a:xfrm>
              <a:prstGeom prst="roundRect">
                <a:avLst/>
              </a:prstGeom>
              <a:solidFill>
                <a:srgbClr val="008000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cs typeface="Arial"/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410430" y="3583293"/>
                <a:ext cx="1560720" cy="33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Arial"/>
                    <a:cs typeface="Arial"/>
                  </a:rPr>
                  <a:t>REST    API</a:t>
                </a:r>
              </a:p>
            </p:txBody>
          </p:sp>
        </p:grpSp>
      </p:grpSp>
      <p:sp>
        <p:nvSpPr>
          <p:cNvPr id="100" name="Rounded Rectangle 99"/>
          <p:cNvSpPr/>
          <p:nvPr/>
        </p:nvSpPr>
        <p:spPr>
          <a:xfrm>
            <a:off x="427796" y="4998554"/>
            <a:ext cx="5293895" cy="62734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97733" y="5114776"/>
            <a:ext cx="1410942" cy="456940"/>
            <a:chOff x="2740484" y="4054371"/>
            <a:chExt cx="1574963" cy="373904"/>
          </a:xfrm>
        </p:grpSpPr>
        <p:sp>
          <p:nvSpPr>
            <p:cNvPr id="6" name="Rectangle 5"/>
            <p:cNvSpPr/>
            <p:nvPr/>
          </p:nvSpPr>
          <p:spPr>
            <a:xfrm>
              <a:off x="2785250" y="4054371"/>
              <a:ext cx="1530197" cy="37390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0484" y="4076248"/>
              <a:ext cx="1462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OpenFlow 1.0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783284" y="4825720"/>
            <a:ext cx="533066" cy="714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  <a:latin typeface="Arial"/>
                <a:cs typeface="Arial"/>
              </a:rPr>
              <a:t>…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3430771" y="5114776"/>
            <a:ext cx="811437" cy="433015"/>
            <a:chOff x="5082411" y="4394035"/>
            <a:chExt cx="905766" cy="354327"/>
          </a:xfrm>
        </p:grpSpPr>
        <p:sp>
          <p:nvSpPr>
            <p:cNvPr id="256" name="Rectangle 255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121486" y="4394035"/>
              <a:ext cx="774571" cy="3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SNMP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4289994" y="5109661"/>
            <a:ext cx="864376" cy="467213"/>
            <a:chOff x="5023318" y="4394035"/>
            <a:chExt cx="964859" cy="382310"/>
          </a:xfrm>
        </p:grpSpPr>
        <p:sp>
          <p:nvSpPr>
            <p:cNvPr id="264" name="Rectangle 263"/>
            <p:cNvSpPr/>
            <p:nvPr/>
          </p:nvSpPr>
          <p:spPr>
            <a:xfrm>
              <a:off x="5082411" y="4394035"/>
              <a:ext cx="905766" cy="354327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schemeClr val="bg1"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023318" y="4437791"/>
              <a:ext cx="903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OVSDB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704254" y="3663505"/>
            <a:ext cx="1022911" cy="563864"/>
            <a:chOff x="-2804918" y="3644860"/>
            <a:chExt cx="1022911" cy="563864"/>
          </a:xfrm>
        </p:grpSpPr>
        <p:sp>
          <p:nvSpPr>
            <p:cNvPr id="115" name="Rounded Rectangle 114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-2804918" y="3644860"/>
              <a:ext cx="10229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forwarding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3312541" y="3029086"/>
            <a:ext cx="975975" cy="563864"/>
            <a:chOff x="-2789389" y="3644860"/>
            <a:chExt cx="975975" cy="563864"/>
          </a:xfrm>
        </p:grpSpPr>
        <p:sp>
          <p:nvSpPr>
            <p:cNvPr id="118" name="Rounded Rectangle 117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switch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913381" y="3651496"/>
            <a:ext cx="975975" cy="563864"/>
            <a:chOff x="-2789389" y="3644860"/>
            <a:chExt cx="975975" cy="563864"/>
          </a:xfrm>
        </p:grpSpPr>
        <p:sp>
          <p:nvSpPr>
            <p:cNvPr id="121" name="Rounded Rectangle 120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host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66158" y="3017077"/>
            <a:ext cx="975975" cy="563864"/>
            <a:chOff x="-2789389" y="3644860"/>
            <a:chExt cx="975975" cy="563864"/>
          </a:xfrm>
        </p:grpSpPr>
        <p:sp>
          <p:nvSpPr>
            <p:cNvPr id="124" name="Rounded Rectangle 123"/>
            <p:cNvSpPr/>
            <p:nvPr/>
          </p:nvSpPr>
          <p:spPr>
            <a:xfrm>
              <a:off x="-2789389" y="3656869"/>
              <a:ext cx="975975" cy="551855"/>
            </a:xfrm>
            <a:prstGeom prst="round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-2744868" y="3644860"/>
              <a:ext cx="902811" cy="55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dirty="0">
                  <a:latin typeface="Arial"/>
                  <a:cs typeface="Arial"/>
                </a:rPr>
                <a:t>stats</a:t>
              </a:r>
            </a:p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manager</a:t>
              </a:r>
            </a:p>
          </p:txBody>
        </p:sp>
      </p:grpSp>
      <p:sp>
        <p:nvSpPr>
          <p:cNvPr id="142" name="Rounded Rectangle 141"/>
          <p:cNvSpPr/>
          <p:nvPr/>
        </p:nvSpPr>
        <p:spPr>
          <a:xfrm>
            <a:off x="561484" y="2566733"/>
            <a:ext cx="1470518" cy="1766072"/>
          </a:xfrm>
          <a:prstGeom prst="roundRect">
            <a:avLst/>
          </a:prstGeom>
          <a:solidFill>
            <a:srgbClr val="008000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srgbClr val="CCFFCC">
                <a:alpha val="43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4415" y="2578421"/>
            <a:ext cx="137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Network service apps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1479" y="4412544"/>
            <a:ext cx="5013159" cy="404700"/>
            <a:chOff x="1092699" y="3559145"/>
            <a:chExt cx="6178678" cy="404700"/>
          </a:xfrm>
        </p:grpSpPr>
        <p:sp>
          <p:nvSpPr>
            <p:cNvPr id="20" name="Rounded Rectangle 19"/>
            <p:cNvSpPr/>
            <p:nvPr/>
          </p:nvSpPr>
          <p:spPr>
            <a:xfrm>
              <a:off x="1092699" y="3559145"/>
              <a:ext cx="6178678" cy="404700"/>
            </a:xfrm>
            <a:prstGeom prst="roundRect">
              <a:avLst/>
            </a:prstGeom>
            <a:solidFill>
              <a:srgbClr val="008000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26534" y="3588680"/>
              <a:ext cx="3800001" cy="32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/>
                  <a:cs typeface="Arial"/>
                </a:rPr>
                <a:t>Service Abstraction Layer (SAL)</a:t>
              </a:r>
            </a:p>
          </p:txBody>
        </p:sp>
      </p:grpSp>
      <p:cxnSp>
        <p:nvCxnSpPr>
          <p:cNvPr id="16" name="Straight Connector 15"/>
          <p:cNvCxnSpPr/>
          <p:nvPr/>
        </p:nvCxnSpPr>
        <p:spPr bwMode="auto">
          <a:xfrm>
            <a:off x="1016318" y="3561284"/>
            <a:ext cx="0" cy="9191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/>
          <p:nvPr/>
        </p:nvCxnSpPr>
        <p:spPr bwMode="auto">
          <a:xfrm>
            <a:off x="1632306" y="4032908"/>
            <a:ext cx="0" cy="38892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/>
          <p:cNvCxnSpPr/>
          <p:nvPr/>
        </p:nvCxnSpPr>
        <p:spPr bwMode="auto">
          <a:xfrm>
            <a:off x="2658231" y="3604959"/>
            <a:ext cx="0" cy="8371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/>
          <p:cNvCxnSpPr/>
          <p:nvPr/>
        </p:nvCxnSpPr>
        <p:spPr bwMode="auto">
          <a:xfrm>
            <a:off x="4988035" y="3580519"/>
            <a:ext cx="0" cy="908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>
            <a:off x="3792442" y="3590225"/>
            <a:ext cx="0" cy="8518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>
            <a:off x="4400399" y="4209886"/>
            <a:ext cx="0" cy="27877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/>
          <p:nvPr/>
        </p:nvCxnSpPr>
        <p:spPr bwMode="auto">
          <a:xfrm>
            <a:off x="3218224" y="4215360"/>
            <a:ext cx="0" cy="226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CFF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467901" y="5681579"/>
            <a:ext cx="51869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Straight Connector 212"/>
          <p:cNvCxnSpPr/>
          <p:nvPr/>
        </p:nvCxnSpPr>
        <p:spPr bwMode="auto">
          <a:xfrm>
            <a:off x="454533" y="1871579"/>
            <a:ext cx="502652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629185" y="3141575"/>
            <a:ext cx="1108720" cy="553739"/>
            <a:chOff x="-1602715" y="2206422"/>
            <a:chExt cx="1179425" cy="631007"/>
          </a:xfrm>
        </p:grpSpPr>
        <p:sp>
          <p:nvSpPr>
            <p:cNvPr id="214" name="Oval 213"/>
            <p:cNvSpPr/>
            <p:nvPr/>
          </p:nvSpPr>
          <p:spPr>
            <a:xfrm rot="5400000">
              <a:off x="-1328506" y="1932213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-1381328" y="2261840"/>
              <a:ext cx="763425" cy="483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latin typeface="Arial"/>
                  <a:cs typeface="Arial"/>
                </a:rPr>
                <a:t>Access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latin typeface="Arial"/>
                  <a:cs typeface="Arial"/>
                </a:rPr>
                <a:t>Control</a:t>
              </a:r>
            </a:p>
          </p:txBody>
        </p:sp>
      </p:grpSp>
      <p:sp>
        <p:nvSpPr>
          <p:cNvPr id="215" name="Oval 214"/>
          <p:cNvSpPr/>
          <p:nvPr/>
        </p:nvSpPr>
        <p:spPr>
          <a:xfrm rot="5400000">
            <a:off x="1237809" y="3522133"/>
            <a:ext cx="534744" cy="905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tailEnd type="arrow"/>
          </a:ln>
          <a:effectLst>
            <a:outerShdw blurRad="50800" dist="38100" dir="2700000" algn="tl" rotWithShape="0">
              <a:schemeClr val="accent1">
                <a:lumMod val="75000"/>
                <a:alpha val="43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181540" y="1016000"/>
            <a:ext cx="3296896" cy="785006"/>
            <a:chOff x="2625315" y="928382"/>
            <a:chExt cx="3262119" cy="779044"/>
          </a:xfrm>
        </p:grpSpPr>
        <p:grpSp>
          <p:nvGrpSpPr>
            <p:cNvPr id="17" name="Group 16"/>
            <p:cNvGrpSpPr/>
            <p:nvPr/>
          </p:nvGrpSpPr>
          <p:grpSpPr>
            <a:xfrm>
              <a:off x="2625315" y="1073061"/>
              <a:ext cx="1442229" cy="631007"/>
              <a:chOff x="9766434" y="1112781"/>
              <a:chExt cx="1442229" cy="631007"/>
            </a:xfrm>
          </p:grpSpPr>
          <p:sp>
            <p:nvSpPr>
              <p:cNvPr id="217" name="Oval 216"/>
              <p:cNvSpPr/>
              <p:nvPr/>
            </p:nvSpPr>
            <p:spPr>
              <a:xfrm rot="5400000">
                <a:off x="10172045" y="707170"/>
                <a:ext cx="631007" cy="14422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  <a:tailEnd type="arrow"/>
              </a:ln>
              <a:effectLst>
                <a:outerShdw blurRad="50800" dist="38100" dir="2700000" algn="tl" rotWithShape="0">
                  <a:schemeClr val="accent1">
                    <a:lumMod val="75000"/>
                    <a:alpha val="43000"/>
                  </a:schemeClr>
                </a:outerShdw>
              </a:effec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9865113" y="1189921"/>
                <a:ext cx="1279817" cy="509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600"/>
                  </a:lnSpc>
                </a:pPr>
                <a:r>
                  <a:rPr lang="en-US" sz="1600" dirty="0">
                    <a:latin typeface="Arial"/>
                    <a:cs typeface="Arial"/>
                  </a:rPr>
                  <a:t>Traffic</a:t>
                </a:r>
              </a:p>
              <a:p>
                <a:pPr algn="ctr">
                  <a:lnSpc>
                    <a:spcPts val="1600"/>
                  </a:lnSpc>
                </a:pPr>
                <a:r>
                  <a:rPr lang="en-US" sz="1600" dirty="0">
                    <a:latin typeface="Arial"/>
                    <a:cs typeface="Arial"/>
                  </a:rPr>
                  <a:t>Engineering</a:t>
                </a:r>
              </a:p>
            </p:txBody>
          </p:sp>
        </p:grpSp>
        <p:sp>
          <p:nvSpPr>
            <p:cNvPr id="160" name="TextBox 159"/>
            <p:cNvSpPr txBox="1"/>
            <p:nvPr/>
          </p:nvSpPr>
          <p:spPr>
            <a:xfrm>
              <a:off x="4112974" y="928382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</a:rPr>
                <a:t>…  </a:t>
              </a:r>
            </a:p>
          </p:txBody>
        </p:sp>
        <p:sp>
          <p:nvSpPr>
            <p:cNvPr id="216" name="Oval 215"/>
            <p:cNvSpPr/>
            <p:nvPr/>
          </p:nvSpPr>
          <p:spPr>
            <a:xfrm rot="5400000">
              <a:off x="4982218" y="802210"/>
              <a:ext cx="631007" cy="117942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tailEnd type="arrow"/>
            </a:ln>
            <a:effectLst>
              <a:outerShdw blurRad="50800" dist="38100" dir="2700000" algn="tl" rotWithShape="0">
                <a:schemeClr val="accent1">
                  <a:lumMod val="75000"/>
                  <a:alpha val="43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70534" y="5735053"/>
            <a:ext cx="3248526" cy="1029368"/>
            <a:chOff x="-1550737" y="5173579"/>
            <a:chExt cx="3248526" cy="1029368"/>
          </a:xfrm>
        </p:grpSpPr>
        <p:grpSp>
          <p:nvGrpSpPr>
            <p:cNvPr id="221" name="Group 220"/>
            <p:cNvGrpSpPr/>
            <p:nvPr/>
          </p:nvGrpSpPr>
          <p:grpSpPr>
            <a:xfrm>
              <a:off x="-1425965" y="5182847"/>
              <a:ext cx="2979208" cy="973667"/>
              <a:chOff x="2592388" y="5601756"/>
              <a:chExt cx="4027487" cy="939800"/>
            </a:xfrm>
          </p:grpSpPr>
          <p:sp>
            <p:nvSpPr>
              <p:cNvPr id="222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23" name="Straight Connector 222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282" name="Oval 281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3" name="Rectangle 282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4" name="Oval 283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85" name="Freeform 284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6" name="Freeform 285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7" name="Freeform 286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8" name="Freeform 28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9" name="Straight Connector 288"/>
                <p:cNvCxnSpPr>
                  <a:endCxn id="28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5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273" name="Oval 272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6" name="Freeform 275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7" name="Freeform 276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8" name="Freeform 277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9" name="Freeform 278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0" name="Straight Connector 279"/>
                <p:cNvCxnSpPr>
                  <a:endCxn id="27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261" name="Oval 260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Oval 2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9" name="Freeform 2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0" name="Freeform 2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71" name="Straight Connector 270"/>
                <p:cNvCxnSpPr>
                  <a:endCxn id="2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48" name="Oval 24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0" name="Oval 24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1" name="Freeform 25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5" name="Rectangle 294"/>
            <p:cNvSpPr/>
            <p:nvPr/>
          </p:nvSpPr>
          <p:spPr bwMode="auto">
            <a:xfrm>
              <a:off x="-1550737" y="5173579"/>
              <a:ext cx="3248526" cy="102936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6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18" y="707374"/>
            <a:ext cx="7253205" cy="18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itle 1"/>
          <p:cNvSpPr txBox="1">
            <a:spLocks/>
          </p:cNvSpPr>
          <p:nvPr/>
        </p:nvSpPr>
        <p:spPr>
          <a:xfrm>
            <a:off x="399720" y="120318"/>
            <a:ext cx="7772400" cy="9727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r>
              <a:rPr lang="en-US" sz="4000" dirty="0"/>
              <a:t>OpenDaylight (ODL) controller</a:t>
            </a:r>
          </a:p>
        </p:txBody>
      </p:sp>
      <p:sp>
        <p:nvSpPr>
          <p:cNvPr id="298" name="Content Placeholder 3"/>
          <p:cNvSpPr txBox="1">
            <a:spLocks/>
          </p:cNvSpPr>
          <p:nvPr/>
        </p:nvSpPr>
        <p:spPr>
          <a:xfrm>
            <a:off x="5915061" y="1433585"/>
            <a:ext cx="313536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ODL Lithium controller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network apps may be contained within, or be external to SDN controller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Service Abstraction Layer: interconnects internal, external applications and services</a:t>
            </a:r>
          </a:p>
        </p:txBody>
      </p:sp>
      <p:sp>
        <p:nvSpPr>
          <p:cNvPr id="2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0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09594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90000-B091-4D67-B93A-8CC8E2A6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OpenFlow: Flow Table Entries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C580D19-7C3B-4502-82EF-CF1AC8A0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897" y="1600200"/>
            <a:ext cx="7011406" cy="464820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14977-BE01-4C1B-AC4F-911D8D4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5AE84-6441-4C2C-AF8D-059CA680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90000-B091-4D67-B93A-8CC8E2A6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0099"/>
                </a:solidFill>
              </a:rPr>
              <a:t>Examples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EA7283-3905-4C05-A0CE-6BBD7559A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865" y="1600200"/>
            <a:ext cx="6501469" cy="464820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14977-BE01-4C1B-AC4F-911D8D4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5AE84-6441-4C2C-AF8D-059CA680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90000-B091-4D67-B93A-8CC8E2A6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OpenFlow abstraction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14977-BE01-4C1B-AC4F-911D8D4D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5AE84-6441-4C2C-AF8D-059CA680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4500817-FD42-4392-B8A3-F90C91F0017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90"/>
              </a:buClr>
            </a:pPr>
            <a:r>
              <a:rPr lang="en-US" altLang="ko-KR" i="1" dirty="0" err="1">
                <a:solidFill>
                  <a:srgbClr val="CC0000"/>
                </a:solidFill>
                <a:latin typeface="Calibri" panose="020F0502020204030204" pitchFamily="34" charset="0"/>
              </a:rPr>
              <a:t>match+action</a:t>
            </a:r>
            <a:r>
              <a:rPr lang="en-US" altLang="ko-KR" i="1" dirty="0">
                <a:solidFill>
                  <a:srgbClr val="CC0000"/>
                </a:solidFill>
                <a:latin typeface="Calibri" panose="020F0502020204030204" pitchFamily="34" charset="0"/>
              </a:rPr>
              <a:t>: </a:t>
            </a:r>
            <a:r>
              <a:rPr lang="en-US" altLang="ko-KR" dirty="0">
                <a:latin typeface="Calibri" panose="020F0502020204030204" pitchFamily="34" charset="0"/>
              </a:rPr>
              <a:t>unifies different kinds of devices</a:t>
            </a:r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FD341B-5330-46F6-A37E-39E0B0C8ADB2}"/>
              </a:ext>
            </a:extLst>
          </p:cNvPr>
          <p:cNvSpPr txBox="1">
            <a:spLocks/>
          </p:cNvSpPr>
          <p:nvPr/>
        </p:nvSpPr>
        <p:spPr bwMode="auto">
          <a:xfrm>
            <a:off x="609600" y="2297545"/>
            <a:ext cx="3810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spcBef>
                <a:spcPts val="0"/>
              </a:spcBef>
              <a:buClr>
                <a:srgbClr val="000090"/>
              </a:buClr>
              <a:defRPr/>
            </a:pPr>
            <a:r>
              <a:rPr lang="en-US" kern="0">
                <a:latin typeface="Calibri" charset="0"/>
              </a:rPr>
              <a:t>Router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match: </a:t>
            </a:r>
            <a:r>
              <a:rPr lang="en-US" sz="2800" kern="0">
                <a:latin typeface="Calibri" charset="0"/>
              </a:rPr>
              <a:t>longest destination IP prefix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800" kern="0">
                <a:latin typeface="Calibri" charset="0"/>
              </a:rPr>
              <a:t>forward out a link</a:t>
            </a:r>
          </a:p>
          <a:p>
            <a:pPr marL="338138" indent="-338138">
              <a:spcBef>
                <a:spcPts val="0"/>
              </a:spcBef>
              <a:buClr>
                <a:srgbClr val="000090"/>
              </a:buClr>
              <a:defRPr/>
            </a:pPr>
            <a:r>
              <a:rPr lang="en-US" kern="0">
                <a:latin typeface="Calibri" charset="0"/>
              </a:rPr>
              <a:t>Switch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match: </a:t>
            </a:r>
            <a:r>
              <a:rPr lang="en-US" sz="2800" kern="0">
                <a:latin typeface="Calibri" charset="0"/>
              </a:rPr>
              <a:t>destination MAC address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800" kern="0">
                <a:latin typeface="Calibri" charset="0"/>
              </a:rPr>
              <a:t>forward or flood</a:t>
            </a:r>
            <a:endParaRPr lang="en-US" sz="2800" kern="0" dirty="0">
              <a:latin typeface="Calibri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0A0B8ED-89A0-4989-BDCF-067F24CEBD50}"/>
              </a:ext>
            </a:extLst>
          </p:cNvPr>
          <p:cNvSpPr txBox="1">
            <a:spLocks/>
          </p:cNvSpPr>
          <p:nvPr/>
        </p:nvSpPr>
        <p:spPr>
          <a:xfrm>
            <a:off x="4495800" y="2068944"/>
            <a:ext cx="3810000" cy="44540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6863" indent="-296863">
              <a:spcBef>
                <a:spcPts val="0"/>
              </a:spcBef>
              <a:buClr>
                <a:srgbClr val="000090"/>
              </a:buClr>
              <a:defRPr/>
            </a:pPr>
            <a:r>
              <a:rPr lang="en-US" kern="0">
                <a:latin typeface="Calibri" charset="0"/>
              </a:rPr>
              <a:t>Firewall</a:t>
            </a:r>
          </a:p>
          <a:p>
            <a:pPr marL="508000" lvl="1" indent="-219075">
              <a:spcBef>
                <a:spcPts val="0"/>
              </a:spcBef>
              <a:buClr>
                <a:srgbClr val="000090"/>
              </a:buClr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kern="0">
                <a:latin typeface="Calibri" charset="0"/>
              </a:rPr>
              <a:t>: IP addresses and TCP/UDP port numbers</a:t>
            </a:r>
          </a:p>
          <a:p>
            <a:pPr marL="508000" lvl="1" indent="-219075">
              <a:spcBef>
                <a:spcPts val="0"/>
              </a:spcBef>
              <a:buClr>
                <a:srgbClr val="000090"/>
              </a:buClr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800" kern="0">
                <a:latin typeface="Calibri" charset="0"/>
              </a:rPr>
              <a:t>permit or deny </a:t>
            </a:r>
          </a:p>
          <a:p>
            <a:pPr marL="296863" indent="-296863">
              <a:spcBef>
                <a:spcPts val="0"/>
              </a:spcBef>
              <a:buClr>
                <a:srgbClr val="000090"/>
              </a:buClr>
              <a:defRPr/>
            </a:pPr>
            <a:r>
              <a:rPr lang="en-US" kern="0">
                <a:latin typeface="Calibri" charset="0"/>
              </a:rPr>
              <a:t>NAT</a:t>
            </a:r>
          </a:p>
          <a:p>
            <a:pPr marL="519113" lvl="1" indent="-230188">
              <a:spcBef>
                <a:spcPts val="0"/>
              </a:spcBef>
              <a:buClr>
                <a:srgbClr val="000090"/>
              </a:buClr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match: </a:t>
            </a:r>
            <a:r>
              <a:rPr lang="en-US" sz="2800" kern="0">
                <a:latin typeface="Calibri" charset="0"/>
              </a:rPr>
              <a:t>IP address and port</a:t>
            </a:r>
          </a:p>
          <a:p>
            <a:pPr marL="519113" lvl="1" indent="-230188">
              <a:spcBef>
                <a:spcPts val="0"/>
              </a:spcBef>
              <a:buClr>
                <a:srgbClr val="000090"/>
              </a:buClr>
              <a:defRPr/>
            </a:pPr>
            <a:r>
              <a:rPr lang="en-US" sz="2800" i="1" kern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800" kern="0">
                <a:latin typeface="Calibri" charset="0"/>
              </a:rPr>
              <a:t>rewrite address and port</a:t>
            </a:r>
          </a:p>
          <a:p>
            <a:pPr marL="0">
              <a:spcBef>
                <a:spcPts val="0"/>
              </a:spcBef>
              <a:buFont typeface="Wingdings" charset="0"/>
              <a:buChar char="§"/>
              <a:defRPr/>
            </a:pPr>
            <a:endParaRPr lang="en-US" sz="3200" kern="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52872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876300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ICMP: internet control message protocol</a:t>
            </a:r>
            <a:endParaRPr lang="en-US">
              <a:latin typeface="Gill Sans MT" charset="0"/>
            </a:endParaRP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4638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used by hosts &amp; routers to communicate network-level information</a:t>
            </a:r>
          </a:p>
          <a:p>
            <a:pPr lvl="1"/>
            <a:r>
              <a:rPr lang="en-US" sz="2000" dirty="0">
                <a:latin typeface="Gill Sans MT" charset="0"/>
              </a:rPr>
              <a:t>error reporting: unreachable host, network, port, protocol</a:t>
            </a:r>
          </a:p>
          <a:p>
            <a:pPr lvl="1"/>
            <a:r>
              <a:rPr lang="en-US" sz="2000" dirty="0">
                <a:latin typeface="Gill Sans MT" charset="0"/>
              </a:rPr>
              <a:t>echo request/reply (used by ping)</a:t>
            </a:r>
          </a:p>
          <a:p>
            <a:r>
              <a:rPr lang="en-US" sz="2400" dirty="0">
                <a:latin typeface="Gill Sans MT" charset="0"/>
              </a:rPr>
              <a:t>network-layer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above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IP:</a:t>
            </a:r>
          </a:p>
          <a:p>
            <a:pPr lvl="1"/>
            <a:r>
              <a:rPr lang="en-US" sz="2000" dirty="0">
                <a:latin typeface="Gill Sans MT" charset="0"/>
              </a:rPr>
              <a:t>ICMP </a:t>
            </a:r>
            <a:r>
              <a:rPr lang="en-US" sz="2000" dirty="0" err="1">
                <a:latin typeface="Gill Sans MT" charset="0"/>
              </a:rPr>
              <a:t>msgs</a:t>
            </a:r>
            <a:r>
              <a:rPr lang="en-US" sz="2000" dirty="0">
                <a:latin typeface="Gill Sans MT" charset="0"/>
              </a:rPr>
              <a:t> carried in IP datagrams</a:t>
            </a:r>
          </a:p>
          <a:p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ICMP message:</a:t>
            </a:r>
            <a:r>
              <a:rPr lang="en-US" sz="2400" dirty="0">
                <a:latin typeface="Gill Sans MT" charset="0"/>
              </a:rPr>
              <a:t> type, code plus first 8 bytes of IP datagram causing error</a:t>
            </a: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    [big datagram]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Type</a:t>
            </a:r>
            <a:r>
              <a:rPr lang="en-US" sz="1800"/>
              <a:t>  </a:t>
            </a:r>
            <a:r>
              <a:rPr lang="en-US" sz="1800" u="sng"/>
              <a:t>Code</a:t>
            </a:r>
            <a:r>
              <a:rPr lang="en-US" sz="1800"/>
              <a:t>  </a:t>
            </a:r>
            <a:r>
              <a:rPr lang="en-US" sz="1800" u="sng"/>
              <a:t>description</a:t>
            </a:r>
            <a:endParaRPr lang="en-US" sz="1800"/>
          </a:p>
          <a:p>
            <a:r>
              <a:rPr lang="en-US" sz="1800"/>
              <a:t>0        0         echo reply (ping)</a:t>
            </a:r>
          </a:p>
          <a:p>
            <a:r>
              <a:rPr lang="en-US" sz="1800"/>
              <a:t>3        0         dest. network unreachable</a:t>
            </a:r>
          </a:p>
          <a:p>
            <a:r>
              <a:rPr lang="en-US" sz="1800"/>
              <a:t>3        1         dest host unreachable</a:t>
            </a:r>
          </a:p>
          <a:p>
            <a:r>
              <a:rPr lang="en-US" sz="1800"/>
              <a:t>3        2         dest protocol unreachable</a:t>
            </a:r>
          </a:p>
          <a:p>
            <a:r>
              <a:rPr lang="en-US" sz="1800"/>
              <a:t>3        3         dest port unreachable</a:t>
            </a:r>
          </a:p>
          <a:p>
            <a:r>
              <a:rPr lang="en-US" sz="1800"/>
              <a:t>3        6         dest network unknown</a:t>
            </a:r>
          </a:p>
          <a:p>
            <a:r>
              <a:rPr lang="en-US" sz="1800"/>
              <a:t>3        7         dest host unknown</a:t>
            </a:r>
          </a:p>
          <a:p>
            <a:r>
              <a:rPr lang="en-US" sz="1800"/>
              <a:t>4        0         source quench (congestion</a:t>
            </a:r>
          </a:p>
          <a:p>
            <a:r>
              <a:rPr lang="en-US" sz="1800"/>
              <a:t>                     control - not used)</a:t>
            </a:r>
          </a:p>
          <a:p>
            <a:r>
              <a:rPr lang="en-US" sz="1800"/>
              <a:t>8        0         echo request (ping)</a:t>
            </a:r>
          </a:p>
          <a:p>
            <a:r>
              <a:rPr lang="en-US" sz="1800"/>
              <a:t>9        0         route advertisement</a:t>
            </a:r>
          </a:p>
          <a:p>
            <a:r>
              <a:rPr lang="en-US" sz="1800"/>
              <a:t>10      0         router discovery</a:t>
            </a:r>
          </a:p>
          <a:p>
            <a:r>
              <a:rPr lang="en-US" sz="1800"/>
              <a:t>11      0         TTL expired</a:t>
            </a:r>
          </a:p>
          <a:p>
            <a:r>
              <a:rPr lang="en-US" sz="1800"/>
              <a:t>12      0         bad IP header</a:t>
            </a:r>
          </a:p>
          <a:p>
            <a:endParaRPr lang="en-US" sz="1800"/>
          </a:p>
        </p:txBody>
      </p:sp>
      <p:pic>
        <p:nvPicPr>
          <p:cNvPr id="109574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9556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166813"/>
            <a:ext cx="3887788" cy="4648200"/>
          </a:xfrm>
        </p:spPr>
        <p:txBody>
          <a:bodyPr/>
          <a:lstStyle/>
          <a:p>
            <a:pPr marL="282575" indent="-282575">
              <a:defRPr/>
            </a:pPr>
            <a:r>
              <a:rPr lang="en-US" sz="2400" dirty="0">
                <a:cs typeface="+mn-cs"/>
              </a:rPr>
              <a:t>source sends series of UDP segments to destination</a:t>
            </a:r>
          </a:p>
          <a:p>
            <a:pPr marL="565150" lvl="1" indent="-222250">
              <a:defRPr/>
            </a:pPr>
            <a:r>
              <a:rPr lang="en-US" sz="2000" dirty="0"/>
              <a:t>first set has TTL =1</a:t>
            </a:r>
          </a:p>
          <a:p>
            <a:pPr marL="565150" lvl="1" indent="-222250">
              <a:defRPr/>
            </a:pPr>
            <a:r>
              <a:rPr lang="en-US" sz="2000" dirty="0"/>
              <a:t>second set has TTL=2, etc.</a:t>
            </a:r>
          </a:p>
          <a:p>
            <a:pPr marL="565150" lvl="1" indent="-222250">
              <a:defRPr/>
            </a:pPr>
            <a:r>
              <a:rPr lang="en-US" sz="2000" dirty="0"/>
              <a:t>unlikely port number</a:t>
            </a:r>
          </a:p>
          <a:p>
            <a:pPr marL="282575" indent="-282575">
              <a:defRPr/>
            </a:pPr>
            <a:r>
              <a:rPr lang="en-US" sz="2400" dirty="0">
                <a:cs typeface="+mn-cs"/>
              </a:rPr>
              <a:t>when datagram in </a:t>
            </a:r>
            <a:r>
              <a:rPr lang="en-US" sz="2400" i="1" dirty="0">
                <a:cs typeface="+mn-cs"/>
              </a:rPr>
              <a:t>n</a:t>
            </a:r>
            <a:r>
              <a:rPr lang="en-US" sz="2400" dirty="0">
                <a:cs typeface="+mn-cs"/>
              </a:rPr>
              <a:t>th set arrives to nth router:</a:t>
            </a:r>
          </a:p>
          <a:p>
            <a:pPr marL="523875" lvl="1" indent="-180975">
              <a:defRPr/>
            </a:pPr>
            <a:r>
              <a:rPr lang="en-US" sz="2000" dirty="0"/>
              <a:t>router discards datagram and sends source ICMP message (type 11, code 0)</a:t>
            </a:r>
          </a:p>
          <a:p>
            <a:pPr marL="523875" lvl="1" indent="-180975">
              <a:defRPr/>
            </a:pPr>
            <a:r>
              <a:rPr lang="en-US" sz="2000" dirty="0"/>
              <a:t>ICMP message include 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95850" y="1177925"/>
            <a:ext cx="3810000" cy="2005013"/>
          </a:xfrm>
        </p:spPr>
        <p:txBody>
          <a:bodyPr/>
          <a:lstStyle/>
          <a:p>
            <a:pPr marL="282575" indent="-282575">
              <a:defRPr/>
            </a:pPr>
            <a:r>
              <a:rPr lang="en-US" sz="2400" dirty="0">
                <a:cs typeface="+mn-cs"/>
              </a:rPr>
              <a:t>when ICMP message 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4892675" y="2411413"/>
            <a:ext cx="3810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stopping criteria: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UDP segment eventually arrives at destination host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destination returns ICMP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port unreachable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source stops</a:t>
            </a:r>
          </a:p>
        </p:txBody>
      </p:sp>
      <p:pic>
        <p:nvPicPr>
          <p:cNvPr id="11059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Line 38"/>
          <p:cNvSpPr>
            <a:spLocks noChangeShapeType="1"/>
          </p:cNvSpPr>
          <p:nvPr/>
        </p:nvSpPr>
        <p:spPr bwMode="auto">
          <a:xfrm>
            <a:off x="1285875" y="568489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05"/>
          <p:cNvSpPr>
            <a:spLocks noChangeShapeType="1"/>
          </p:cNvSpPr>
          <p:nvPr/>
        </p:nvSpPr>
        <p:spPr bwMode="auto">
          <a:xfrm flipV="1">
            <a:off x="2079625" y="573569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Line 106"/>
          <p:cNvSpPr>
            <a:spLocks noChangeShapeType="1"/>
          </p:cNvSpPr>
          <p:nvPr/>
        </p:nvSpPr>
        <p:spPr bwMode="auto">
          <a:xfrm>
            <a:off x="3014663" y="571981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Line 108"/>
          <p:cNvSpPr>
            <a:spLocks noChangeShapeType="1"/>
          </p:cNvSpPr>
          <p:nvPr/>
        </p:nvSpPr>
        <p:spPr bwMode="auto">
          <a:xfrm flipH="1">
            <a:off x="2776538" y="545152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13"/>
          <p:cNvSpPr>
            <a:spLocks noChangeShapeType="1"/>
          </p:cNvSpPr>
          <p:nvPr/>
        </p:nvSpPr>
        <p:spPr bwMode="auto">
          <a:xfrm flipH="1">
            <a:off x="3990975" y="578014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260"/>
          <p:cNvSpPr>
            <a:spLocks noChangeShapeType="1"/>
          </p:cNvSpPr>
          <p:nvPr/>
        </p:nvSpPr>
        <p:spPr bwMode="auto">
          <a:xfrm>
            <a:off x="5110163" y="574521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261"/>
          <p:cNvSpPr>
            <a:spLocks noChangeShapeType="1"/>
          </p:cNvSpPr>
          <p:nvPr/>
        </p:nvSpPr>
        <p:spPr bwMode="auto">
          <a:xfrm flipH="1">
            <a:off x="6048375" y="569124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291"/>
          <p:cNvSpPr>
            <a:spLocks noChangeShapeType="1"/>
          </p:cNvSpPr>
          <p:nvPr/>
        </p:nvSpPr>
        <p:spPr bwMode="auto">
          <a:xfrm>
            <a:off x="2744788" y="585157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92"/>
          <p:cNvSpPr>
            <a:spLocks noChangeShapeType="1"/>
          </p:cNvSpPr>
          <p:nvPr/>
        </p:nvSpPr>
        <p:spPr bwMode="auto">
          <a:xfrm>
            <a:off x="4668838" y="543882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294"/>
          <p:cNvSpPr>
            <a:spLocks noChangeShapeType="1"/>
          </p:cNvSpPr>
          <p:nvPr/>
        </p:nvSpPr>
        <p:spPr bwMode="auto">
          <a:xfrm flipH="1">
            <a:off x="3386138" y="604207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295"/>
          <p:cNvSpPr>
            <a:spLocks noChangeShapeType="1"/>
          </p:cNvSpPr>
          <p:nvPr/>
        </p:nvSpPr>
        <p:spPr bwMode="auto">
          <a:xfrm>
            <a:off x="3741738" y="554677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40390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596429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37850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110614" name="Group 21"/>
          <p:cNvGrpSpPr>
            <a:grpSpLocks/>
          </p:cNvGrpSpPr>
          <p:nvPr/>
        </p:nvGrpSpPr>
        <p:grpSpPr bwMode="auto">
          <a:xfrm>
            <a:off x="517525" y="5340403"/>
            <a:ext cx="820738" cy="688975"/>
            <a:chOff x="-44" y="1473"/>
            <a:chExt cx="981" cy="1105"/>
          </a:xfrm>
        </p:grpSpPr>
        <p:pic>
          <p:nvPicPr>
            <p:cNvPr id="1106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5" name="Group 24"/>
          <p:cNvGrpSpPr>
            <a:grpSpLocks/>
          </p:cNvGrpSpPr>
          <p:nvPr/>
        </p:nvGrpSpPr>
        <p:grpSpPr bwMode="auto">
          <a:xfrm flipH="1">
            <a:off x="6565900" y="5378503"/>
            <a:ext cx="754063" cy="669925"/>
            <a:chOff x="-44" y="1473"/>
            <a:chExt cx="981" cy="1105"/>
          </a:xfrm>
        </p:grpSpPr>
        <p:pic>
          <p:nvPicPr>
            <p:cNvPr id="1106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0616" name="Group 27"/>
          <p:cNvGrpSpPr>
            <a:grpSpLocks/>
          </p:cNvGrpSpPr>
          <p:nvPr/>
        </p:nvGrpSpPr>
        <p:grpSpPr bwMode="auto">
          <a:xfrm>
            <a:off x="5513388" y="5878565"/>
            <a:ext cx="617537" cy="250825"/>
            <a:chOff x="2356" y="1300"/>
            <a:chExt cx="555" cy="194"/>
          </a:xfrm>
        </p:grpSpPr>
        <p:sp>
          <p:nvSpPr>
            <p:cNvPr id="1106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7" name="Group 36"/>
          <p:cNvGrpSpPr>
            <a:grpSpLocks/>
          </p:cNvGrpSpPr>
          <p:nvPr/>
        </p:nvGrpSpPr>
        <p:grpSpPr bwMode="auto">
          <a:xfrm>
            <a:off x="4545013" y="5607103"/>
            <a:ext cx="617537" cy="250825"/>
            <a:chOff x="2356" y="1300"/>
            <a:chExt cx="555" cy="194"/>
          </a:xfrm>
        </p:grpSpPr>
        <p:sp>
          <p:nvSpPr>
            <p:cNvPr id="1106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8" name="Group 45"/>
          <p:cNvGrpSpPr>
            <a:grpSpLocks/>
          </p:cNvGrpSpPr>
          <p:nvPr/>
        </p:nvGrpSpPr>
        <p:grpSpPr bwMode="auto">
          <a:xfrm>
            <a:off x="3394075" y="5816653"/>
            <a:ext cx="617538" cy="250825"/>
            <a:chOff x="2356" y="1300"/>
            <a:chExt cx="555" cy="194"/>
          </a:xfrm>
        </p:grpSpPr>
        <p:sp>
          <p:nvSpPr>
            <p:cNvPr id="1106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9" name="Group 54"/>
          <p:cNvGrpSpPr>
            <a:grpSpLocks/>
          </p:cNvGrpSpPr>
          <p:nvPr/>
        </p:nvGrpSpPr>
        <p:grpSpPr bwMode="auto">
          <a:xfrm>
            <a:off x="2392363" y="5570590"/>
            <a:ext cx="617537" cy="250825"/>
            <a:chOff x="2356" y="1300"/>
            <a:chExt cx="555" cy="194"/>
          </a:xfrm>
        </p:grpSpPr>
        <p:sp>
          <p:nvSpPr>
            <p:cNvPr id="1106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63"/>
          <p:cNvGrpSpPr>
            <a:grpSpLocks/>
          </p:cNvGrpSpPr>
          <p:nvPr/>
        </p:nvGrpSpPr>
        <p:grpSpPr bwMode="auto">
          <a:xfrm>
            <a:off x="1517650" y="5837290"/>
            <a:ext cx="617538" cy="250825"/>
            <a:chOff x="2356" y="1300"/>
            <a:chExt cx="555" cy="194"/>
          </a:xfrm>
        </p:grpSpPr>
        <p:sp>
          <p:nvSpPr>
            <p:cNvPr id="1106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106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106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106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6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62456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66107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57535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5.7 Network management and SNMP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716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5" y="824211"/>
            <a:ext cx="8551394" cy="2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11698" y="170272"/>
            <a:ext cx="8679450" cy="79692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3600" dirty="0">
                <a:cs typeface="+mj-cs"/>
              </a:rPr>
              <a:t>Traffic engineering: difficult traditional routing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rgbClr val="000090"/>
                </a:solidFill>
              </a:rPr>
              <a:t>Q: </a:t>
            </a:r>
            <a:r>
              <a:rPr lang="en-US" sz="2400" dirty="0"/>
              <a:t>what if network operator wants u-to-z traffic to flow along </a:t>
            </a:r>
            <a:r>
              <a:rPr lang="en-US" sz="2400" i="1" dirty="0" err="1"/>
              <a:t>uvw</a:t>
            </a:r>
            <a:r>
              <a:rPr lang="en-US" sz="2400" dirty="0" err="1"/>
              <a:t>z</a:t>
            </a:r>
            <a:r>
              <a:rPr lang="en-US" sz="2400" dirty="0"/>
              <a:t>, x-to-z traffic to flow </a:t>
            </a:r>
            <a:r>
              <a:rPr lang="en-US" sz="2400" i="1" dirty="0" err="1"/>
              <a:t>xwyz</a:t>
            </a:r>
            <a:r>
              <a:rPr lang="en-US" sz="2400" dirty="0"/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i="1" u="sng" dirty="0">
                <a:solidFill>
                  <a:srgbClr val="000090"/>
                </a:solidFill>
              </a:rPr>
              <a:t>A: </a:t>
            </a:r>
            <a:r>
              <a:rPr lang="en-US" sz="2400" dirty="0"/>
              <a:t>need to define link weights so traffic routing algorithm computes routes accordingly </a:t>
            </a:r>
            <a:r>
              <a:rPr lang="en-US" sz="2000" dirty="0"/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947" y="6025755"/>
            <a:ext cx="635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00"/>
                </a:solidFill>
              </a:rPr>
              <a:t>Link weights are only control “knobs”: wrong!</a:t>
            </a:r>
          </a:p>
        </p:txBody>
      </p:sp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0" name="Freeform 3"/>
          <p:cNvSpPr>
            <a:spLocks/>
          </p:cNvSpPr>
          <p:nvPr/>
        </p:nvSpPr>
        <p:spPr bwMode="auto">
          <a:xfrm>
            <a:off x="2059747" y="1363093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70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870123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44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What is network management?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52632"/>
            <a:ext cx="8191500" cy="306705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autonomous systems (aka </a:t>
            </a:r>
            <a:r>
              <a:rPr lang="ja-JP" altLang="en-US" sz="2400" dirty="0">
                <a:solidFill>
                  <a:srgbClr val="CC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CC0000"/>
                </a:solidFill>
              </a:rPr>
              <a:t>network</a:t>
            </a:r>
            <a:r>
              <a:rPr lang="ja-JP" altLang="en-US" sz="2400" dirty="0">
                <a:solidFill>
                  <a:srgbClr val="CC0000"/>
                </a:solidFill>
                <a:latin typeface="Arial"/>
              </a:rPr>
              <a:t>”</a:t>
            </a:r>
            <a:r>
              <a:rPr lang="en-US" sz="2400" dirty="0">
                <a:solidFill>
                  <a:srgbClr val="CC0000"/>
                </a:solidFill>
              </a:rPr>
              <a:t>): </a:t>
            </a:r>
            <a:r>
              <a:rPr lang="en-US" sz="2400" dirty="0"/>
              <a:t>1000s of interacting hardware/software components</a:t>
            </a:r>
          </a:p>
          <a:p>
            <a:pPr>
              <a:defRPr/>
            </a:pPr>
            <a:r>
              <a:rPr lang="en-US" sz="2400" dirty="0"/>
              <a:t>other complex systems requiring monitoring, control:</a:t>
            </a:r>
          </a:p>
          <a:p>
            <a:pPr lvl="1">
              <a:defRPr/>
            </a:pPr>
            <a:r>
              <a:rPr lang="en-US" dirty="0"/>
              <a:t>jet airplane</a:t>
            </a:r>
          </a:p>
          <a:p>
            <a:pPr lvl="1">
              <a:defRPr/>
            </a:pPr>
            <a:r>
              <a:rPr lang="en-US" dirty="0"/>
              <a:t>nuclear power plant</a:t>
            </a:r>
          </a:p>
          <a:p>
            <a:pPr lvl="1">
              <a:defRPr/>
            </a:pPr>
            <a:r>
              <a:rPr lang="en-US" dirty="0"/>
              <a:t>others?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522413" y="3845193"/>
            <a:ext cx="6962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"</a:t>
            </a:r>
            <a:r>
              <a:rPr lang="en-US" sz="2000" dirty="0">
                <a:solidFill>
                  <a:srgbClr val="000099"/>
                </a:solidFill>
                <a:latin typeface="Arial"/>
                <a:cs typeface="Arial"/>
              </a:rPr>
              <a:t>Network management</a:t>
            </a:r>
            <a:r>
              <a:rPr lang="en-US" sz="2000" dirty="0">
                <a:latin typeface="Arial"/>
                <a:cs typeface="Arial"/>
              </a:rPr>
              <a:t> includes the deployment, integration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and coordination of the hardware, software, and human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elements to monitor, test, poll, configure, analyze, evaluate,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and control the network and element resources to meet the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real-time, operational performance, and Quality of Service </a:t>
            </a:r>
          </a:p>
          <a:p>
            <a:pPr algn="l">
              <a:defRPr/>
            </a:pPr>
            <a:r>
              <a:rPr lang="en-US" sz="2000" dirty="0">
                <a:latin typeface="Arial"/>
                <a:cs typeface="Arial"/>
              </a:rPr>
              <a:t>requirements at a reasonable cost."</a:t>
            </a:r>
            <a:r>
              <a:rPr lang="en-US" dirty="0">
                <a:latin typeface="Arial"/>
                <a:cs typeface="Arial"/>
              </a:rPr>
              <a:t>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427163" y="3815030"/>
            <a:ext cx="7148512" cy="209391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187433"/>
              </p:ext>
            </p:extLst>
          </p:nvPr>
        </p:nvGraphicFramePr>
        <p:xfrm>
          <a:off x="342900" y="4008705"/>
          <a:ext cx="1123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5" imgW="2861640" imgH="4077360" progId="">
                  <p:embed/>
                </p:oleObj>
              </mc:Choice>
              <mc:Fallback>
                <p:oleObj name="Clip" r:id="rId5" imgW="2861640" imgH="40773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008705"/>
                        <a:ext cx="1123950" cy="160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795856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2"/>
          <p:cNvSpPr>
            <a:spLocks/>
          </p:cNvSpPr>
          <p:nvPr/>
        </p:nvSpPr>
        <p:spPr bwMode="auto">
          <a:xfrm rot="16383367">
            <a:off x="1251820" y="2563335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5841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8985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631238" cy="94773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Infrastructure for network management</a:t>
            </a:r>
          </a:p>
        </p:txBody>
      </p:sp>
      <p:sp>
        <p:nvSpPr>
          <p:cNvPr id="35068" name="Line 252"/>
          <p:cNvSpPr>
            <a:spLocks noChangeShapeType="1"/>
          </p:cNvSpPr>
          <p:nvPr/>
        </p:nvSpPr>
        <p:spPr bwMode="auto">
          <a:xfrm flipV="1">
            <a:off x="3308350" y="2808288"/>
            <a:ext cx="338138" cy="1042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0" name="Line 254"/>
          <p:cNvSpPr>
            <a:spLocks noChangeShapeType="1"/>
          </p:cNvSpPr>
          <p:nvPr/>
        </p:nvSpPr>
        <p:spPr bwMode="auto">
          <a:xfrm flipV="1">
            <a:off x="3641725" y="3762375"/>
            <a:ext cx="187325" cy="211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72" name="Line 256"/>
          <p:cNvSpPr>
            <a:spLocks noChangeShapeType="1"/>
          </p:cNvSpPr>
          <p:nvPr/>
        </p:nvSpPr>
        <p:spPr bwMode="auto">
          <a:xfrm flipV="1">
            <a:off x="3117850" y="5441950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088" name="Line 272"/>
          <p:cNvSpPr>
            <a:spLocks noChangeShapeType="1"/>
          </p:cNvSpPr>
          <p:nvPr/>
        </p:nvSpPr>
        <p:spPr bwMode="auto">
          <a:xfrm>
            <a:off x="3541713" y="4252913"/>
            <a:ext cx="373062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35149" name="Text Box 333"/>
          <p:cNvSpPr txBox="1">
            <a:spLocks noChangeArrowheads="1"/>
          </p:cNvSpPr>
          <p:nvPr/>
        </p:nvSpPr>
        <p:spPr bwMode="auto">
          <a:xfrm>
            <a:off x="2014538" y="55657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4" name="Text Box 338"/>
          <p:cNvSpPr txBox="1">
            <a:spLocks noChangeArrowheads="1"/>
          </p:cNvSpPr>
          <p:nvPr/>
        </p:nvSpPr>
        <p:spPr bwMode="auto">
          <a:xfrm>
            <a:off x="3860800" y="529907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5" name="Text Box 339"/>
          <p:cNvSpPr txBox="1">
            <a:spLocks noChangeArrowheads="1"/>
          </p:cNvSpPr>
          <p:nvPr/>
        </p:nvSpPr>
        <p:spPr bwMode="auto">
          <a:xfrm>
            <a:off x="4079792" y="2506245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56" name="Text Box 340"/>
          <p:cNvSpPr txBox="1">
            <a:spLocks noChangeArrowheads="1"/>
          </p:cNvSpPr>
          <p:nvPr/>
        </p:nvSpPr>
        <p:spPr bwMode="auto">
          <a:xfrm>
            <a:off x="4033838" y="3765550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latin typeface="Arial"/>
                <a:cs typeface="Arial"/>
              </a:rPr>
              <a:t>managed device</a:t>
            </a:r>
          </a:p>
        </p:txBody>
      </p:sp>
      <p:sp>
        <p:nvSpPr>
          <p:cNvPr id="35163" name="Text Box 347"/>
          <p:cNvSpPr txBox="1">
            <a:spLocks noChangeArrowheads="1"/>
          </p:cNvSpPr>
          <p:nvPr/>
        </p:nvSpPr>
        <p:spPr bwMode="auto">
          <a:xfrm>
            <a:off x="436563" y="1217613"/>
            <a:ext cx="17700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Gill Sans"/>
                <a:cs typeface="Gill Sans"/>
              </a:rPr>
              <a:t>definitions:</a:t>
            </a:r>
          </a:p>
        </p:txBody>
      </p:sp>
      <p:sp>
        <p:nvSpPr>
          <p:cNvPr id="35164" name="Text Box 348"/>
          <p:cNvSpPr txBox="1">
            <a:spLocks noChangeArrowheads="1"/>
          </p:cNvSpPr>
          <p:nvPr/>
        </p:nvSpPr>
        <p:spPr bwMode="auto">
          <a:xfrm>
            <a:off x="5996822" y="2283242"/>
            <a:ext cx="297338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managed devices</a:t>
            </a:r>
            <a:r>
              <a:rPr lang="en-US" sz="2400" dirty="0">
                <a:latin typeface="Gill Sans"/>
                <a:cs typeface="Gill Sans"/>
              </a:rPr>
              <a:t> contain </a:t>
            </a: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managed objects</a:t>
            </a:r>
            <a:r>
              <a:rPr lang="en-US" sz="2400" dirty="0">
                <a:latin typeface="Gill Sans"/>
                <a:cs typeface="Gill Sans"/>
              </a:rPr>
              <a:t> whose  data is gathered into a </a:t>
            </a:r>
            <a:r>
              <a:rPr lang="en-US" sz="2400" i="1" dirty="0">
                <a:solidFill>
                  <a:srgbClr val="000099"/>
                </a:solidFill>
                <a:latin typeface="Gill Sans"/>
                <a:cs typeface="Gill Sans"/>
              </a:rPr>
              <a:t>Management Information Base (MIB)</a:t>
            </a:r>
            <a:r>
              <a:rPr lang="en-US" sz="2400" i="1" dirty="0">
                <a:latin typeface="Gill Sans"/>
                <a:cs typeface="Gill Sans"/>
              </a:rPr>
              <a:t> 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8625" y="1933575"/>
            <a:ext cx="2047875" cy="1133475"/>
            <a:chOff x="428625" y="1933980"/>
            <a:chExt cx="2047875" cy="1133070"/>
          </a:xfrm>
        </p:grpSpPr>
        <p:grpSp>
          <p:nvGrpSpPr>
            <p:cNvPr id="35941" name="Group 345"/>
            <p:cNvGrpSpPr>
              <a:grpSpLocks/>
            </p:cNvGrpSpPr>
            <p:nvPr/>
          </p:nvGrpSpPr>
          <p:grpSpPr bwMode="auto">
            <a:xfrm>
              <a:off x="428625" y="2295525"/>
              <a:ext cx="2047875" cy="771525"/>
              <a:chOff x="396" y="1116"/>
              <a:chExt cx="1290" cy="486"/>
            </a:xfrm>
          </p:grpSpPr>
          <p:sp>
            <p:nvSpPr>
              <p:cNvPr id="35096" name="Oval 280"/>
              <p:cNvSpPr>
                <a:spLocks noChangeArrowheads="1"/>
              </p:cNvSpPr>
              <p:nvPr/>
            </p:nvSpPr>
            <p:spPr bwMode="auto">
              <a:xfrm>
                <a:off x="396" y="1116"/>
                <a:ext cx="1290" cy="4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092" name="Text Box 276"/>
              <p:cNvSpPr txBox="1">
                <a:spLocks noChangeArrowheads="1"/>
              </p:cNvSpPr>
              <p:nvPr/>
            </p:nvSpPr>
            <p:spPr bwMode="auto">
              <a:xfrm>
                <a:off x="445" y="1142"/>
                <a:ext cx="68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 dirty="0">
                    <a:latin typeface="Arial"/>
                    <a:cs typeface="Arial"/>
                  </a:rPr>
                  <a:t>managing</a:t>
                </a:r>
              </a:p>
              <a:p>
                <a:pPr>
                  <a:defRPr/>
                </a:pPr>
                <a:r>
                  <a:rPr lang="en-US" sz="1600" dirty="0">
                    <a:latin typeface="Arial"/>
                    <a:cs typeface="Arial"/>
                  </a:rPr>
                  <a:t>entity</a:t>
                </a:r>
              </a:p>
            </p:txBody>
          </p:sp>
          <p:sp>
            <p:nvSpPr>
              <p:cNvPr id="35093" name="Text Box 277"/>
              <p:cNvSpPr txBox="1">
                <a:spLocks noChangeArrowheads="1"/>
              </p:cNvSpPr>
              <p:nvPr/>
            </p:nvSpPr>
            <p:spPr bwMode="auto">
              <a:xfrm>
                <a:off x="1160" y="1262"/>
                <a:ext cx="368" cy="21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35165" name="Text Box 349"/>
            <p:cNvSpPr txBox="1">
              <a:spLocks noChangeArrowheads="1"/>
            </p:cNvSpPr>
            <p:nvPr/>
          </p:nvSpPr>
          <p:spPr bwMode="auto">
            <a:xfrm>
              <a:off x="455613" y="1933980"/>
              <a:ext cx="1657486" cy="338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managing entity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3857625"/>
            <a:ext cx="8763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5862" name="Group 906"/>
          <p:cNvGrpSpPr>
            <a:grpSpLocks/>
          </p:cNvGrpSpPr>
          <p:nvPr/>
        </p:nvGrpSpPr>
        <p:grpSpPr bwMode="auto">
          <a:xfrm>
            <a:off x="3786188" y="4800600"/>
            <a:ext cx="366712" cy="579438"/>
            <a:chOff x="4140" y="429"/>
            <a:chExt cx="1425" cy="2396"/>
          </a:xfrm>
        </p:grpSpPr>
        <p:sp>
          <p:nvSpPr>
            <p:cNvPr id="3590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1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1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8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9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4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6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7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06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35919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4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5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592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grpSp>
          <p:nvGrpSpPr>
            <p:cNvPr id="3592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2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3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11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592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4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3592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7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8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19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20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21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35863" name="Group 44"/>
          <p:cNvGrpSpPr>
            <a:grpSpLocks/>
          </p:cNvGrpSpPr>
          <p:nvPr/>
        </p:nvGrpSpPr>
        <p:grpSpPr bwMode="auto">
          <a:xfrm>
            <a:off x="3251200" y="2220913"/>
            <a:ext cx="903288" cy="727075"/>
            <a:chOff x="-44" y="1473"/>
            <a:chExt cx="981" cy="1105"/>
          </a:xfrm>
        </p:grpSpPr>
        <p:pic>
          <p:nvPicPr>
            <p:cNvPr id="3590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grpSp>
        <p:nvGrpSpPr>
          <p:cNvPr id="35864" name="Group 44"/>
          <p:cNvGrpSpPr>
            <a:grpSpLocks/>
          </p:cNvGrpSpPr>
          <p:nvPr/>
        </p:nvGrpSpPr>
        <p:grpSpPr bwMode="auto">
          <a:xfrm>
            <a:off x="2055813" y="2655888"/>
            <a:ext cx="903287" cy="727075"/>
            <a:chOff x="-44" y="1473"/>
            <a:chExt cx="981" cy="1105"/>
          </a:xfrm>
        </p:grpSpPr>
        <p:pic>
          <p:nvPicPr>
            <p:cNvPr id="3590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0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600"/>
            </a:p>
          </p:txBody>
        </p:sp>
      </p:grpSp>
      <p:sp>
        <p:nvSpPr>
          <p:cNvPr id="136" name="Line 272"/>
          <p:cNvSpPr>
            <a:spLocks noChangeShapeType="1"/>
          </p:cNvSpPr>
          <p:nvPr/>
        </p:nvSpPr>
        <p:spPr bwMode="auto">
          <a:xfrm>
            <a:off x="2733675" y="3303588"/>
            <a:ext cx="371475" cy="554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sp>
        <p:nvSpPr>
          <p:cNvPr id="137" name="Line 272"/>
          <p:cNvSpPr>
            <a:spLocks noChangeShapeType="1"/>
          </p:cNvSpPr>
          <p:nvPr/>
        </p:nvSpPr>
        <p:spPr bwMode="auto">
          <a:xfrm flipH="1">
            <a:off x="2947988" y="4241800"/>
            <a:ext cx="309562" cy="1023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006850" y="4752975"/>
            <a:ext cx="1293813" cy="615950"/>
            <a:chOff x="6563312" y="4346525"/>
            <a:chExt cx="1292995" cy="615298"/>
          </a:xfrm>
        </p:grpSpPr>
        <p:sp>
          <p:nvSpPr>
            <p:cNvPr id="3512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18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4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90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35120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35121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3856038" y="1949450"/>
            <a:ext cx="1293812" cy="614363"/>
            <a:chOff x="6563312" y="4346525"/>
            <a:chExt cx="1292995" cy="615298"/>
          </a:xfrm>
        </p:grpSpPr>
        <p:sp>
          <p:nvSpPr>
            <p:cNvPr id="146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7" name="Text Box 302"/>
            <p:cNvSpPr txBox="1">
              <a:spLocks noChangeArrowheads="1"/>
            </p:cNvSpPr>
            <p:nvPr/>
          </p:nvSpPr>
          <p:spPr bwMode="auto">
            <a:xfrm>
              <a:off x="6607734" y="4465769"/>
              <a:ext cx="633545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2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9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0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231252" y="2262188"/>
            <a:ext cx="4327002" cy="2670175"/>
            <a:chOff x="-230765" y="2262935"/>
            <a:chExt cx="4326515" cy="2669941"/>
          </a:xfrm>
        </p:grpSpPr>
        <p:sp>
          <p:nvSpPr>
            <p:cNvPr id="35162" name="Text Box 346"/>
            <p:cNvSpPr txBox="1">
              <a:spLocks noChangeArrowheads="1"/>
            </p:cNvSpPr>
            <p:nvPr/>
          </p:nvSpPr>
          <p:spPr bwMode="auto">
            <a:xfrm>
              <a:off x="-230765" y="3396311"/>
              <a:ext cx="1926485" cy="830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network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management</a:t>
              </a:r>
            </a:p>
            <a:p>
              <a:pPr algn="r">
                <a:defRPr/>
              </a:pPr>
              <a:r>
                <a:rPr lang="en-US" sz="1600" i="1" dirty="0">
                  <a:solidFill>
                    <a:srgbClr val="000099"/>
                  </a:solidFill>
                  <a:latin typeface="Arial"/>
                  <a:cs typeface="Arial"/>
                </a:rPr>
                <a:t>protocol</a:t>
              </a:r>
              <a:endParaRPr lang="en-US" sz="1600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5159" name="Line 343"/>
            <p:cNvSpPr>
              <a:spLocks noChangeShapeType="1"/>
            </p:cNvSpPr>
            <p:nvPr/>
          </p:nvSpPr>
          <p:spPr bwMode="auto">
            <a:xfrm>
              <a:off x="2210012" y="2934388"/>
              <a:ext cx="1885738" cy="16572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7" name="Line 341"/>
            <p:cNvSpPr>
              <a:spLocks noChangeShapeType="1"/>
            </p:cNvSpPr>
            <p:nvPr/>
          </p:nvSpPr>
          <p:spPr bwMode="auto">
            <a:xfrm flipV="1">
              <a:off x="2410014" y="2262935"/>
              <a:ext cx="1431764" cy="24286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58" name="Line 342"/>
            <p:cNvSpPr>
              <a:spLocks noChangeShapeType="1"/>
            </p:cNvSpPr>
            <p:nvPr/>
          </p:nvSpPr>
          <p:spPr bwMode="auto">
            <a:xfrm>
              <a:off x="2429062" y="2762953"/>
              <a:ext cx="1666688" cy="638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35160" name="Line 344"/>
            <p:cNvSpPr>
              <a:spLocks noChangeShapeType="1"/>
            </p:cNvSpPr>
            <p:nvPr/>
          </p:nvSpPr>
          <p:spPr bwMode="auto">
            <a:xfrm>
              <a:off x="1486193" y="3051853"/>
              <a:ext cx="369846" cy="188102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63" name="Line 342"/>
            <p:cNvSpPr>
              <a:spLocks noChangeShapeType="1"/>
            </p:cNvSpPr>
            <p:nvPr/>
          </p:nvSpPr>
          <p:spPr bwMode="auto">
            <a:xfrm>
              <a:off x="1800483" y="3045503"/>
              <a:ext cx="479371" cy="76352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</p:grpSp>
      <p:sp>
        <p:nvSpPr>
          <p:cNvPr id="167" name="Text Box 338"/>
          <p:cNvSpPr txBox="1">
            <a:spLocks noChangeArrowheads="1"/>
          </p:cNvSpPr>
          <p:nvPr/>
        </p:nvSpPr>
        <p:spPr bwMode="auto">
          <a:xfrm>
            <a:off x="1475707" y="4334377"/>
            <a:ext cx="1690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/>
                <a:cs typeface="Arial"/>
              </a:rPr>
              <a:t>managed device</a:t>
            </a:r>
          </a:p>
        </p:txBody>
      </p:sp>
      <p:grpSp>
        <p:nvGrpSpPr>
          <p:cNvPr id="151" name="Group 150"/>
          <p:cNvGrpSpPr>
            <a:grpSpLocks/>
          </p:cNvGrpSpPr>
          <p:nvPr/>
        </p:nvGrpSpPr>
        <p:grpSpPr bwMode="auto">
          <a:xfrm>
            <a:off x="1858963" y="3810000"/>
            <a:ext cx="1293812" cy="615950"/>
            <a:chOff x="6563312" y="4346525"/>
            <a:chExt cx="1292995" cy="615298"/>
          </a:xfrm>
        </p:grpSpPr>
        <p:sp>
          <p:nvSpPr>
            <p:cNvPr id="152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3" name="Text Box 302"/>
            <p:cNvSpPr txBox="1">
              <a:spLocks noChangeArrowheads="1"/>
            </p:cNvSpPr>
            <p:nvPr/>
          </p:nvSpPr>
          <p:spPr bwMode="auto">
            <a:xfrm>
              <a:off x="6607734" y="4465462"/>
              <a:ext cx="633545" cy="307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76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55" name="Rectangle 304"/>
              <p:cNvSpPr>
                <a:spLocks noChangeArrowheads="1"/>
              </p:cNvSpPr>
              <p:nvPr/>
            </p:nvSpPr>
            <p:spPr bwMode="auto">
              <a:xfrm>
                <a:off x="747" y="2026"/>
                <a:ext cx="314" cy="19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56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6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35" name="Group 327"/>
          <p:cNvGrpSpPr>
            <a:grpSpLocks/>
          </p:cNvGrpSpPr>
          <p:nvPr/>
        </p:nvGrpSpPr>
        <p:grpSpPr bwMode="auto">
          <a:xfrm>
            <a:off x="2526083" y="5188911"/>
            <a:ext cx="687402" cy="404026"/>
            <a:chOff x="1871277" y="1576300"/>
            <a:chExt cx="1128371" cy="437861"/>
          </a:xfrm>
        </p:grpSpPr>
        <p:sp>
          <p:nvSpPr>
            <p:cNvPr id="154" name="Oval 153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" name="Oval 16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5" name="Freeform 16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6" name="Freeform 16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0" name="Straight Connector 169"/>
            <p:cNvCxnSpPr>
              <a:endCxn id="16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87" name="Line 271"/>
          <p:cNvSpPr>
            <a:spLocks noChangeShapeType="1"/>
          </p:cNvSpPr>
          <p:nvPr/>
        </p:nvSpPr>
        <p:spPr bwMode="auto">
          <a:xfrm flipV="1">
            <a:off x="2201863" y="5435600"/>
            <a:ext cx="350837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57" name="Group 156"/>
          <p:cNvGrpSpPr>
            <a:grpSpLocks/>
          </p:cNvGrpSpPr>
          <p:nvPr/>
        </p:nvGrpSpPr>
        <p:grpSpPr bwMode="auto">
          <a:xfrm>
            <a:off x="1458913" y="4940300"/>
            <a:ext cx="1292225" cy="614363"/>
            <a:chOff x="6563312" y="4346525"/>
            <a:chExt cx="1292995" cy="615298"/>
          </a:xfrm>
        </p:grpSpPr>
        <p:sp>
          <p:nvSpPr>
            <p:cNvPr id="158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59" name="Text Box 302"/>
            <p:cNvSpPr txBox="1">
              <a:spLocks noChangeArrowheads="1"/>
            </p:cNvSpPr>
            <p:nvPr/>
          </p:nvSpPr>
          <p:spPr bwMode="auto">
            <a:xfrm>
              <a:off x="6607788" y="4465769"/>
              <a:ext cx="634323" cy="308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8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61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62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74" name="Group 327"/>
          <p:cNvGrpSpPr>
            <a:grpSpLocks/>
          </p:cNvGrpSpPr>
          <p:nvPr/>
        </p:nvGrpSpPr>
        <p:grpSpPr bwMode="auto">
          <a:xfrm>
            <a:off x="3715872" y="3464385"/>
            <a:ext cx="687402" cy="404025"/>
            <a:chOff x="1871277" y="1576300"/>
            <a:chExt cx="1128371" cy="437861"/>
          </a:xfrm>
        </p:grpSpPr>
        <p:sp>
          <p:nvSpPr>
            <p:cNvPr id="178" name="Oval 177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Oval 179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Freeform 180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Freeform 181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Freeform 182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Freeform 183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5" name="Straight Connector 184"/>
            <p:cNvCxnSpPr>
              <a:endCxn id="18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71" name="Line 255"/>
          <p:cNvSpPr>
            <a:spLocks noChangeShapeType="1"/>
          </p:cNvSpPr>
          <p:nvPr/>
        </p:nvSpPr>
        <p:spPr bwMode="auto">
          <a:xfrm flipV="1">
            <a:off x="4410075" y="3738563"/>
            <a:ext cx="350838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Arial"/>
              <a:cs typeface="Arial"/>
            </a:endParaRPr>
          </a:p>
        </p:txBody>
      </p: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4013200" y="3148013"/>
            <a:ext cx="1292225" cy="614362"/>
            <a:chOff x="6563312" y="4346525"/>
            <a:chExt cx="1292995" cy="615298"/>
          </a:xfrm>
        </p:grpSpPr>
        <p:sp>
          <p:nvSpPr>
            <p:cNvPr id="140" name="Oval 306"/>
            <p:cNvSpPr>
              <a:spLocks noChangeArrowheads="1"/>
            </p:cNvSpPr>
            <p:nvPr/>
          </p:nvSpPr>
          <p:spPr bwMode="auto">
            <a:xfrm>
              <a:off x="6563312" y="4346525"/>
              <a:ext cx="1292995" cy="615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Arial"/>
                <a:cs typeface="Arial"/>
              </a:endParaRPr>
            </a:p>
          </p:txBody>
        </p:sp>
        <p:sp>
          <p:nvSpPr>
            <p:cNvPr id="141" name="Text Box 302"/>
            <p:cNvSpPr txBox="1">
              <a:spLocks noChangeArrowheads="1"/>
            </p:cNvSpPr>
            <p:nvPr/>
          </p:nvSpPr>
          <p:spPr bwMode="auto">
            <a:xfrm>
              <a:off x="6607788" y="4465768"/>
              <a:ext cx="634323" cy="30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dirty="0">
                  <a:latin typeface="Arial"/>
                  <a:cs typeface="Arial"/>
                </a:rPr>
                <a:t>agent</a:t>
              </a:r>
            </a:p>
          </p:txBody>
        </p:sp>
        <p:grpSp>
          <p:nvGrpSpPr>
            <p:cNvPr id="35897" name="Group 303"/>
            <p:cNvGrpSpPr>
              <a:grpSpLocks/>
            </p:cNvGrpSpPr>
            <p:nvPr/>
          </p:nvGrpSpPr>
          <p:grpSpPr bwMode="auto">
            <a:xfrm>
              <a:off x="7112206" y="4464844"/>
              <a:ext cx="567758" cy="370756"/>
              <a:chOff x="714" y="2006"/>
              <a:chExt cx="347" cy="219"/>
            </a:xfrm>
          </p:grpSpPr>
          <p:sp>
            <p:nvSpPr>
              <p:cNvPr id="143" name="Rectangle 304"/>
              <p:cNvSpPr>
                <a:spLocks noChangeArrowheads="1"/>
              </p:cNvSpPr>
              <p:nvPr/>
            </p:nvSpPr>
            <p:spPr bwMode="auto">
              <a:xfrm>
                <a:off x="747" y="2025"/>
                <a:ext cx="314" cy="2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/>
                  <a:cs typeface="Arial"/>
                </a:endParaRPr>
              </a:p>
            </p:txBody>
          </p:sp>
          <p:sp>
            <p:nvSpPr>
              <p:cNvPr id="144" name="Text Box 305"/>
              <p:cNvSpPr txBox="1">
                <a:spLocks noChangeArrowheads="1"/>
              </p:cNvSpPr>
              <p:nvPr/>
            </p:nvSpPr>
            <p:spPr bwMode="auto">
              <a:xfrm>
                <a:off x="714" y="2006"/>
                <a:ext cx="327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6415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"/>
          <p:cNvSpPr>
            <a:spLocks/>
          </p:cNvSpPr>
          <p:nvPr/>
        </p:nvSpPr>
        <p:spPr bwMode="auto">
          <a:xfrm rot="16383367">
            <a:off x="5235611" y="2469756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1" name="Freeform 2"/>
          <p:cNvSpPr>
            <a:spLocks/>
          </p:cNvSpPr>
          <p:nvPr/>
        </p:nvSpPr>
        <p:spPr bwMode="auto">
          <a:xfrm rot="16383367">
            <a:off x="1011196" y="2563335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3" name="Line 252"/>
          <p:cNvSpPr>
            <a:spLocks noChangeShapeType="1"/>
          </p:cNvSpPr>
          <p:nvPr/>
        </p:nvSpPr>
        <p:spPr bwMode="auto">
          <a:xfrm flipV="1">
            <a:off x="7246938" y="2713038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4" name="Line 254"/>
          <p:cNvSpPr>
            <a:spLocks noChangeShapeType="1"/>
          </p:cNvSpPr>
          <p:nvPr/>
        </p:nvSpPr>
        <p:spPr bwMode="auto">
          <a:xfrm flipV="1">
            <a:off x="7567613" y="359251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5" name="Line 255"/>
          <p:cNvSpPr>
            <a:spLocks noChangeShapeType="1"/>
          </p:cNvSpPr>
          <p:nvPr/>
        </p:nvSpPr>
        <p:spPr bwMode="auto">
          <a:xfrm flipV="1">
            <a:off x="8388350" y="3576638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6" name="Line 256"/>
          <p:cNvSpPr>
            <a:spLocks noChangeShapeType="1"/>
          </p:cNvSpPr>
          <p:nvPr/>
        </p:nvSpPr>
        <p:spPr bwMode="auto">
          <a:xfrm flipV="1">
            <a:off x="7061200" y="5143500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7" name="Line 271"/>
          <p:cNvSpPr>
            <a:spLocks noChangeShapeType="1"/>
          </p:cNvSpPr>
          <p:nvPr/>
        </p:nvSpPr>
        <p:spPr bwMode="auto">
          <a:xfrm flipV="1">
            <a:off x="6175375" y="5138738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8" name="Line 272"/>
          <p:cNvSpPr>
            <a:spLocks noChangeShapeType="1"/>
          </p:cNvSpPr>
          <p:nvPr/>
        </p:nvSpPr>
        <p:spPr bwMode="auto">
          <a:xfrm>
            <a:off x="7364413" y="3983038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20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513" y="368141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449" name="Group 906"/>
          <p:cNvGrpSpPr>
            <a:grpSpLocks/>
          </p:cNvGrpSpPr>
          <p:nvPr/>
        </p:nvGrpSpPr>
        <p:grpSpPr bwMode="auto">
          <a:xfrm>
            <a:off x="7707395" y="4551854"/>
            <a:ext cx="354740" cy="534865"/>
            <a:chOff x="4140" y="429"/>
            <a:chExt cx="1425" cy="2396"/>
          </a:xfrm>
        </p:grpSpPr>
        <p:sp>
          <p:nvSpPr>
            <p:cNvPr id="56472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74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75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7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4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39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79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2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1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42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82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60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83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84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58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246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6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87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89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2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3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4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55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56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450" name="Group 44"/>
          <p:cNvGrpSpPr>
            <a:grpSpLocks/>
          </p:cNvGrpSpPr>
          <p:nvPr/>
        </p:nvGrpSpPr>
        <p:grpSpPr bwMode="auto">
          <a:xfrm>
            <a:off x="7190928" y="2171180"/>
            <a:ext cx="873545" cy="670537"/>
            <a:chOff x="-44" y="1473"/>
            <a:chExt cx="981" cy="1105"/>
          </a:xfrm>
        </p:grpSpPr>
        <p:pic>
          <p:nvPicPr>
            <p:cNvPr id="5647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7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451" name="Group 44"/>
          <p:cNvGrpSpPr>
            <a:grpSpLocks/>
          </p:cNvGrpSpPr>
          <p:nvPr/>
        </p:nvGrpSpPr>
        <p:grpSpPr bwMode="auto">
          <a:xfrm>
            <a:off x="6034088" y="2572384"/>
            <a:ext cx="873545" cy="670537"/>
            <a:chOff x="-44" y="1473"/>
            <a:chExt cx="981" cy="1105"/>
          </a:xfrm>
        </p:grpSpPr>
        <p:pic>
          <p:nvPicPr>
            <p:cNvPr id="5646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6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3" name="Line 272"/>
          <p:cNvSpPr>
            <a:spLocks noChangeShapeType="1"/>
          </p:cNvSpPr>
          <p:nvPr/>
        </p:nvSpPr>
        <p:spPr bwMode="auto">
          <a:xfrm>
            <a:off x="6689725" y="3170238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4" name="Line 272"/>
          <p:cNvSpPr>
            <a:spLocks noChangeShapeType="1"/>
          </p:cNvSpPr>
          <p:nvPr/>
        </p:nvSpPr>
        <p:spPr bwMode="auto">
          <a:xfrm flipH="1">
            <a:off x="6897688" y="3975100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1" name="Line 252"/>
          <p:cNvSpPr>
            <a:spLocks noChangeShapeType="1"/>
          </p:cNvSpPr>
          <p:nvPr/>
        </p:nvSpPr>
        <p:spPr bwMode="auto">
          <a:xfrm flipV="1">
            <a:off x="3033713" y="2732088"/>
            <a:ext cx="327025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" name="Line 254"/>
          <p:cNvSpPr>
            <a:spLocks noChangeShapeType="1"/>
          </p:cNvSpPr>
          <p:nvPr/>
        </p:nvSpPr>
        <p:spPr bwMode="auto">
          <a:xfrm flipV="1">
            <a:off x="3354388" y="3611563"/>
            <a:ext cx="182562" cy="195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3" name="Line 255"/>
          <p:cNvSpPr>
            <a:spLocks noChangeShapeType="1"/>
          </p:cNvSpPr>
          <p:nvPr/>
        </p:nvSpPr>
        <p:spPr bwMode="auto">
          <a:xfrm flipV="1">
            <a:off x="4175125" y="3595688"/>
            <a:ext cx="3397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4" name="Line 256"/>
          <p:cNvSpPr>
            <a:spLocks noChangeShapeType="1"/>
          </p:cNvSpPr>
          <p:nvPr/>
        </p:nvSpPr>
        <p:spPr bwMode="auto">
          <a:xfrm flipV="1">
            <a:off x="2847975" y="5162550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5" name="Line 271"/>
          <p:cNvSpPr>
            <a:spLocks noChangeShapeType="1"/>
          </p:cNvSpPr>
          <p:nvPr/>
        </p:nvSpPr>
        <p:spPr bwMode="auto">
          <a:xfrm flipV="1">
            <a:off x="2055726" y="5171156"/>
            <a:ext cx="3397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6" name="Line 272"/>
          <p:cNvSpPr>
            <a:spLocks noChangeShapeType="1"/>
          </p:cNvSpPr>
          <p:nvPr/>
        </p:nvSpPr>
        <p:spPr bwMode="auto">
          <a:xfrm>
            <a:off x="3151188" y="4002088"/>
            <a:ext cx="468312" cy="57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3700463"/>
            <a:ext cx="712787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6372" name="Group 906"/>
          <p:cNvGrpSpPr>
            <a:grpSpLocks/>
          </p:cNvGrpSpPr>
          <p:nvPr/>
        </p:nvGrpSpPr>
        <p:grpSpPr bwMode="auto">
          <a:xfrm>
            <a:off x="3494170" y="4570904"/>
            <a:ext cx="354740" cy="534865"/>
            <a:chOff x="4140" y="429"/>
            <a:chExt cx="1425" cy="2396"/>
          </a:xfrm>
        </p:grpSpPr>
        <p:sp>
          <p:nvSpPr>
            <p:cNvPr id="5639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908"/>
            <p:cNvSpPr>
              <a:spLocks noChangeArrowheads="1"/>
            </p:cNvSpPr>
            <p:nvPr/>
          </p:nvSpPr>
          <p:spPr bwMode="auto">
            <a:xfrm>
              <a:off x="4210" y="427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39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9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93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913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24" cy="13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2" name="AutoShape 914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7" name="Rectangle 915"/>
            <p:cNvSpPr>
              <a:spLocks noChangeArrowheads="1"/>
            </p:cNvSpPr>
            <p:nvPr/>
          </p:nvSpPr>
          <p:spPr bwMode="auto">
            <a:xfrm>
              <a:off x="4229" y="1017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917"/>
              <p:cNvSpPr>
                <a:spLocks noChangeArrowheads="1"/>
              </p:cNvSpPr>
              <p:nvPr/>
            </p:nvSpPr>
            <p:spPr bwMode="auto">
              <a:xfrm>
                <a:off x="612" y="2562"/>
                <a:ext cx="732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0" name="AutoShape 918"/>
              <p:cNvSpPr>
                <a:spLocks noChangeArrowheads="1"/>
              </p:cNvSpPr>
              <p:nvPr/>
            </p:nvSpPr>
            <p:spPr bwMode="auto">
              <a:xfrm>
                <a:off x="628" y="2577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9" name="Rectangle 919"/>
            <p:cNvSpPr>
              <a:spLocks noChangeArrowheads="1"/>
            </p:cNvSpPr>
            <p:nvPr/>
          </p:nvSpPr>
          <p:spPr bwMode="auto">
            <a:xfrm>
              <a:off x="4216" y="1358"/>
              <a:ext cx="599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0" name="Rectangle 920"/>
            <p:cNvSpPr>
              <a:spLocks noChangeArrowheads="1"/>
            </p:cNvSpPr>
            <p:nvPr/>
          </p:nvSpPr>
          <p:spPr bwMode="auto">
            <a:xfrm>
              <a:off x="4229" y="1657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5640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922"/>
              <p:cNvSpPr>
                <a:spLocks noChangeArrowheads="1"/>
              </p:cNvSpPr>
              <p:nvPr/>
            </p:nvSpPr>
            <p:spPr bwMode="auto">
              <a:xfrm>
                <a:off x="619" y="2569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8" name="AutoShape 923"/>
              <p:cNvSpPr>
                <a:spLocks noChangeArrowheads="1"/>
              </p:cNvSpPr>
              <p:nvPr/>
            </p:nvSpPr>
            <p:spPr bwMode="auto">
              <a:xfrm>
                <a:off x="635" y="2589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5640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0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926"/>
              <p:cNvSpPr>
                <a:spLocks noChangeArrowheads="1"/>
              </p:cNvSpPr>
              <p:nvPr/>
            </p:nvSpPr>
            <p:spPr bwMode="auto">
              <a:xfrm>
                <a:off x="614" y="2564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6" name="AutoShape 927"/>
              <p:cNvSpPr>
                <a:spLocks noChangeArrowheads="1"/>
              </p:cNvSpPr>
              <p:nvPr/>
            </p:nvSpPr>
            <p:spPr bwMode="auto">
              <a:xfrm>
                <a:off x="630" y="2578"/>
                <a:ext cx="69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4" name="Rectangle 928"/>
            <p:cNvSpPr>
              <a:spLocks noChangeArrowheads="1"/>
            </p:cNvSpPr>
            <p:nvPr/>
          </p:nvSpPr>
          <p:spPr bwMode="auto">
            <a:xfrm>
              <a:off x="5249" y="427"/>
              <a:ext cx="70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0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41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Oval 931"/>
            <p:cNvSpPr>
              <a:spLocks noChangeArrowheads="1"/>
            </p:cNvSpPr>
            <p:nvPr/>
          </p:nvSpPr>
          <p:spPr bwMode="auto">
            <a:xfrm>
              <a:off x="5517" y="2603"/>
              <a:ext cx="51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641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9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0" name="AutoShape 934"/>
            <p:cNvSpPr>
              <a:spLocks noChangeArrowheads="1"/>
            </p:cNvSpPr>
            <p:nvPr/>
          </p:nvSpPr>
          <p:spPr bwMode="auto">
            <a:xfrm>
              <a:off x="4210" y="2710"/>
              <a:ext cx="1065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1" name="Oval 935"/>
            <p:cNvSpPr>
              <a:spLocks noChangeArrowheads="1"/>
            </p:cNvSpPr>
            <p:nvPr/>
          </p:nvSpPr>
          <p:spPr bwMode="auto">
            <a:xfrm>
              <a:off x="4305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2" name="Oval 936"/>
            <p:cNvSpPr>
              <a:spLocks noChangeArrowheads="1"/>
            </p:cNvSpPr>
            <p:nvPr/>
          </p:nvSpPr>
          <p:spPr bwMode="auto">
            <a:xfrm>
              <a:off x="4484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173" name="Oval 937"/>
            <p:cNvSpPr>
              <a:spLocks noChangeArrowheads="1"/>
            </p:cNvSpPr>
            <p:nvPr/>
          </p:nvSpPr>
          <p:spPr bwMode="auto">
            <a:xfrm>
              <a:off x="4663" y="2375"/>
              <a:ext cx="159" cy="14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74" name="Rectangle 938"/>
            <p:cNvSpPr>
              <a:spLocks noChangeArrowheads="1"/>
            </p:cNvSpPr>
            <p:nvPr/>
          </p:nvSpPr>
          <p:spPr bwMode="auto">
            <a:xfrm>
              <a:off x="5058" y="1835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6373" name="Group 44"/>
          <p:cNvGrpSpPr>
            <a:grpSpLocks/>
          </p:cNvGrpSpPr>
          <p:nvPr/>
        </p:nvGrpSpPr>
        <p:grpSpPr bwMode="auto">
          <a:xfrm>
            <a:off x="2977703" y="2190230"/>
            <a:ext cx="873545" cy="670537"/>
            <a:chOff x="-44" y="1473"/>
            <a:chExt cx="981" cy="1105"/>
          </a:xfrm>
        </p:grpSpPr>
        <p:pic>
          <p:nvPicPr>
            <p:cNvPr id="56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374" name="Group 44"/>
          <p:cNvGrpSpPr>
            <a:grpSpLocks/>
          </p:cNvGrpSpPr>
          <p:nvPr/>
        </p:nvGrpSpPr>
        <p:grpSpPr bwMode="auto">
          <a:xfrm>
            <a:off x="1820863" y="2591434"/>
            <a:ext cx="873545" cy="670537"/>
            <a:chOff x="-44" y="1473"/>
            <a:chExt cx="981" cy="1105"/>
          </a:xfrm>
        </p:grpSpPr>
        <p:pic>
          <p:nvPicPr>
            <p:cNvPr id="56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1" name="Line 272"/>
          <p:cNvSpPr>
            <a:spLocks noChangeShapeType="1"/>
          </p:cNvSpPr>
          <p:nvPr/>
        </p:nvSpPr>
        <p:spPr bwMode="auto">
          <a:xfrm>
            <a:off x="2476500" y="3189288"/>
            <a:ext cx="360363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2" name="Line 272"/>
          <p:cNvSpPr>
            <a:spLocks noChangeShapeType="1"/>
          </p:cNvSpPr>
          <p:nvPr/>
        </p:nvSpPr>
        <p:spPr bwMode="auto">
          <a:xfrm flipH="1">
            <a:off x="2684463" y="3994150"/>
            <a:ext cx="257175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56323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767101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2888"/>
            <a:ext cx="4827588" cy="9017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SNMP protocol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067" y="1156453"/>
            <a:ext cx="7772400" cy="6032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Two ways to convey MIB info, commands:</a:t>
            </a:r>
            <a:endParaRPr lang="en-US" dirty="0"/>
          </a:p>
        </p:txBody>
      </p:sp>
      <p:grpSp>
        <p:nvGrpSpPr>
          <p:cNvPr id="56328" name="Group 84"/>
          <p:cNvGrpSpPr>
            <a:grpSpLocks/>
          </p:cNvGrpSpPr>
          <p:nvPr/>
        </p:nvGrpSpPr>
        <p:grpSpPr bwMode="auto">
          <a:xfrm>
            <a:off x="925513" y="4475163"/>
            <a:ext cx="1704975" cy="627062"/>
            <a:chOff x="1189" y="3477"/>
            <a:chExt cx="1074" cy="395"/>
          </a:xfrm>
        </p:grpSpPr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06" name="Text Box 46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agent</a:t>
              </a: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60" name="Group 47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08" name="Rectangle 48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09" name="Text Box 49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29" name="Text Box 69"/>
          <p:cNvSpPr txBox="1">
            <a:spLocks noChangeArrowheads="1"/>
          </p:cNvSpPr>
          <p:nvPr/>
        </p:nvSpPr>
        <p:spPr bwMode="auto">
          <a:xfrm>
            <a:off x="1322388" y="5259388"/>
            <a:ext cx="1866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/>
                <a:cs typeface="Arial"/>
              </a:rPr>
              <a:t>managed device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6330" name="Group 83"/>
          <p:cNvGrpSpPr>
            <a:grpSpLocks/>
          </p:cNvGrpSpPr>
          <p:nvPr/>
        </p:nvGrpSpPr>
        <p:grpSpPr bwMode="auto">
          <a:xfrm>
            <a:off x="839788" y="2232025"/>
            <a:ext cx="1941512" cy="646113"/>
            <a:chOff x="728" y="1420"/>
            <a:chExt cx="1223" cy="407"/>
          </a:xfrm>
        </p:grpSpPr>
        <p:sp>
          <p:nvSpPr>
            <p:cNvPr id="66637" name="Oval 77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38" name="Text Box 78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entity</a:t>
              </a: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56331" name="Group 119"/>
          <p:cNvGrpSpPr>
            <a:grpSpLocks/>
          </p:cNvGrpSpPr>
          <p:nvPr/>
        </p:nvGrpSpPr>
        <p:grpSpPr bwMode="auto">
          <a:xfrm>
            <a:off x="5064125" y="4448175"/>
            <a:ext cx="1704975" cy="627063"/>
            <a:chOff x="1189" y="3477"/>
            <a:chExt cx="1074" cy="395"/>
          </a:xfrm>
        </p:grpSpPr>
        <p:sp>
          <p:nvSpPr>
            <p:cNvPr id="66680" name="Oval 120"/>
            <p:cNvSpPr>
              <a:spLocks noChangeArrowheads="1"/>
            </p:cNvSpPr>
            <p:nvPr/>
          </p:nvSpPr>
          <p:spPr bwMode="auto">
            <a:xfrm>
              <a:off x="1189" y="3477"/>
              <a:ext cx="1074" cy="39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1" name="Text Box 121"/>
            <p:cNvSpPr txBox="1">
              <a:spLocks noChangeArrowheads="1"/>
            </p:cNvSpPr>
            <p:nvPr/>
          </p:nvSpPr>
          <p:spPr bwMode="auto">
            <a:xfrm>
              <a:off x="1216" y="3545"/>
              <a:ext cx="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agent</a:t>
              </a: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53" name="Group 122"/>
            <p:cNvGrpSpPr>
              <a:grpSpLocks/>
            </p:cNvGrpSpPr>
            <p:nvPr/>
          </p:nvGrpSpPr>
          <p:grpSpPr bwMode="auto">
            <a:xfrm>
              <a:off x="1701" y="3547"/>
              <a:ext cx="399" cy="244"/>
              <a:chOff x="698" y="2006"/>
              <a:chExt cx="399" cy="244"/>
            </a:xfrm>
          </p:grpSpPr>
          <p:sp>
            <p:nvSpPr>
              <p:cNvPr id="66683" name="Rectangle 123"/>
              <p:cNvSpPr>
                <a:spLocks noChangeArrowheads="1"/>
              </p:cNvSpPr>
              <p:nvPr/>
            </p:nvSpPr>
            <p:spPr bwMode="auto">
              <a:xfrm>
                <a:off x="714" y="2016"/>
                <a:ext cx="372" cy="23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84" name="Text Box 124"/>
              <p:cNvSpPr txBox="1">
                <a:spLocks noChangeArrowheads="1"/>
              </p:cNvSpPr>
              <p:nvPr/>
            </p:nvSpPr>
            <p:spPr bwMode="auto">
              <a:xfrm>
                <a:off x="698" y="2006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800">
                    <a:solidFill>
                      <a:schemeClr val="bg1"/>
                    </a:solidFill>
                    <a:latin typeface="Arial"/>
                    <a:cs typeface="Arial"/>
                  </a:rPr>
                  <a:t>data</a:t>
                </a:r>
                <a:endParaRPr lang="en-US">
                  <a:latin typeface="Arial"/>
                  <a:cs typeface="Arial"/>
                </a:endParaRPr>
              </a:p>
            </p:txBody>
          </p:sp>
        </p:grpSp>
      </p:grpSp>
      <p:sp>
        <p:nvSpPr>
          <p:cNvPr id="66685" name="Text Box 125"/>
          <p:cNvSpPr txBox="1">
            <a:spLocks noChangeArrowheads="1"/>
          </p:cNvSpPr>
          <p:nvPr/>
        </p:nvSpPr>
        <p:spPr bwMode="auto">
          <a:xfrm>
            <a:off x="5461000" y="5232400"/>
            <a:ext cx="18780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latin typeface="Arial"/>
                <a:cs typeface="Arial"/>
              </a:rPr>
              <a:t>managed device</a:t>
            </a:r>
            <a:endParaRPr lang="en-US" dirty="0">
              <a:latin typeface="Arial"/>
              <a:cs typeface="Arial"/>
            </a:endParaRPr>
          </a:p>
        </p:txBody>
      </p:sp>
      <p:grpSp>
        <p:nvGrpSpPr>
          <p:cNvPr id="56333" name="Group 127"/>
          <p:cNvGrpSpPr>
            <a:grpSpLocks/>
          </p:cNvGrpSpPr>
          <p:nvPr/>
        </p:nvGrpSpPr>
        <p:grpSpPr bwMode="auto">
          <a:xfrm>
            <a:off x="4978400" y="2205038"/>
            <a:ext cx="1941513" cy="646112"/>
            <a:chOff x="728" y="1420"/>
            <a:chExt cx="1223" cy="407"/>
          </a:xfrm>
        </p:grpSpPr>
        <p:sp>
          <p:nvSpPr>
            <p:cNvPr id="66688" name="Oval 128"/>
            <p:cNvSpPr>
              <a:spLocks noChangeArrowheads="1"/>
            </p:cNvSpPr>
            <p:nvPr/>
          </p:nvSpPr>
          <p:spPr bwMode="auto">
            <a:xfrm>
              <a:off x="728" y="1446"/>
              <a:ext cx="1223" cy="3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89" name="Text Box 129"/>
            <p:cNvSpPr txBox="1">
              <a:spLocks noChangeArrowheads="1"/>
            </p:cNvSpPr>
            <p:nvPr/>
          </p:nvSpPr>
          <p:spPr bwMode="auto">
            <a:xfrm>
              <a:off x="944" y="1420"/>
              <a:ext cx="75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managing</a:t>
              </a:r>
            </a:p>
            <a:p>
              <a:pPr>
                <a:defRPr/>
              </a:pPr>
              <a:r>
                <a:rPr lang="en-US" sz="1800">
                  <a:latin typeface="Arial"/>
                  <a:cs typeface="Arial"/>
                </a:rPr>
                <a:t>entity</a:t>
              </a:r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186363" y="2870200"/>
            <a:ext cx="2455681" cy="1538288"/>
            <a:chOff x="5186363" y="2870200"/>
            <a:chExt cx="2455681" cy="1538288"/>
          </a:xfrm>
        </p:grpSpPr>
        <p:sp>
          <p:nvSpPr>
            <p:cNvPr id="66705" name="Freeform 145"/>
            <p:cNvSpPr>
              <a:spLocks/>
            </p:cNvSpPr>
            <p:nvPr/>
          </p:nvSpPr>
          <p:spPr bwMode="auto">
            <a:xfrm>
              <a:off x="5784850" y="2870200"/>
              <a:ext cx="74613" cy="1538288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6" name="Rectangle 146"/>
            <p:cNvSpPr>
              <a:spLocks noChangeArrowheads="1"/>
            </p:cNvSpPr>
            <p:nvPr/>
          </p:nvSpPr>
          <p:spPr bwMode="auto">
            <a:xfrm>
              <a:off x="5186363" y="3503613"/>
              <a:ext cx="1693862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707" name="Text Box 147"/>
            <p:cNvSpPr txBox="1">
              <a:spLocks noChangeArrowheads="1"/>
            </p:cNvSpPr>
            <p:nvPr/>
          </p:nvSpPr>
          <p:spPr bwMode="auto">
            <a:xfrm>
              <a:off x="5384619" y="3466849"/>
              <a:ext cx="2257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trap </a:t>
              </a:r>
              <a:r>
                <a:rPr lang="en-US" dirty="0" err="1">
                  <a:solidFill>
                    <a:srgbClr val="CC0000"/>
                  </a:solidFill>
                  <a:latin typeface="Arial"/>
                  <a:cs typeface="Arial"/>
                </a:rPr>
                <a:t>msg</a:t>
              </a:r>
              <a:endParaRPr lang="en-US" dirty="0">
                <a:solidFill>
                  <a:srgbClr val="CC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1939" y="2786063"/>
            <a:ext cx="1601788" cy="1657350"/>
            <a:chOff x="419102" y="2801938"/>
            <a:chExt cx="1601788" cy="1657350"/>
          </a:xfrm>
        </p:grpSpPr>
        <p:sp>
          <p:nvSpPr>
            <p:cNvPr id="66635" name="Freeform 75"/>
            <p:cNvSpPr>
              <a:spLocks/>
            </p:cNvSpPr>
            <p:nvPr/>
          </p:nvSpPr>
          <p:spPr bwMode="auto">
            <a:xfrm>
              <a:off x="1143001" y="2801938"/>
              <a:ext cx="1587" cy="16573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grpSp>
          <p:nvGrpSpPr>
            <p:cNvPr id="56343" name="Group 148"/>
            <p:cNvGrpSpPr>
              <a:grpSpLocks/>
            </p:cNvGrpSpPr>
            <p:nvPr/>
          </p:nvGrpSpPr>
          <p:grpSpPr bwMode="auto">
            <a:xfrm>
              <a:off x="419102" y="3213100"/>
              <a:ext cx="1601788" cy="457200"/>
              <a:chOff x="3657" y="439"/>
              <a:chExt cx="1009" cy="288"/>
            </a:xfrm>
          </p:grpSpPr>
          <p:sp>
            <p:nvSpPr>
              <p:cNvPr id="66647" name="Rectangle 87"/>
              <p:cNvSpPr>
                <a:spLocks noChangeArrowheads="1"/>
              </p:cNvSpPr>
              <p:nvPr/>
            </p:nvSpPr>
            <p:spPr bwMode="auto">
              <a:xfrm>
                <a:off x="3657" y="446"/>
                <a:ext cx="844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66646" name="Text Box 86"/>
              <p:cNvSpPr txBox="1">
                <a:spLocks noChangeArrowheads="1"/>
              </p:cNvSpPr>
              <p:nvPr/>
            </p:nvSpPr>
            <p:spPr bwMode="auto">
              <a:xfrm>
                <a:off x="3750" y="439"/>
                <a:ext cx="9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Arial"/>
                    <a:cs typeface="Arial"/>
                  </a:rPr>
                  <a:t>request</a:t>
                </a:r>
              </a:p>
            </p:txBody>
          </p:sp>
        </p:grpSp>
      </p:grpSp>
      <p:sp>
        <p:nvSpPr>
          <p:cNvPr id="66709" name="Text Box 149"/>
          <p:cNvSpPr txBox="1">
            <a:spLocks noChangeArrowheads="1"/>
          </p:cNvSpPr>
          <p:nvPr/>
        </p:nvSpPr>
        <p:spPr bwMode="auto">
          <a:xfrm>
            <a:off x="1687596" y="6047457"/>
            <a:ext cx="2609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request/response mode</a:t>
            </a:r>
          </a:p>
        </p:txBody>
      </p:sp>
      <p:sp>
        <p:nvSpPr>
          <p:cNvPr id="66710" name="Text Box 150"/>
          <p:cNvSpPr txBox="1">
            <a:spLocks noChangeArrowheads="1"/>
          </p:cNvSpPr>
          <p:nvPr/>
        </p:nvSpPr>
        <p:spPr bwMode="auto">
          <a:xfrm>
            <a:off x="6735512" y="6035674"/>
            <a:ext cx="1223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trap mode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84263" y="2936875"/>
            <a:ext cx="2383238" cy="1466850"/>
            <a:chOff x="9064738" y="1353594"/>
            <a:chExt cx="2383238" cy="1466850"/>
          </a:xfrm>
        </p:grpSpPr>
        <p:sp>
          <p:nvSpPr>
            <p:cNvPr id="66649" name="Freeform 89"/>
            <p:cNvSpPr>
              <a:spLocks/>
            </p:cNvSpPr>
            <p:nvPr/>
          </p:nvSpPr>
          <p:spPr bwMode="auto">
            <a:xfrm>
              <a:off x="9820388" y="1353594"/>
              <a:ext cx="74612" cy="1466850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1" name="Rectangle 91"/>
            <p:cNvSpPr>
              <a:spLocks noChangeArrowheads="1"/>
            </p:cNvSpPr>
            <p:nvPr/>
          </p:nvSpPr>
          <p:spPr bwMode="auto">
            <a:xfrm>
              <a:off x="9064738" y="2155282"/>
              <a:ext cx="1422400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66652" name="Text Box 92"/>
            <p:cNvSpPr txBox="1">
              <a:spLocks noChangeArrowheads="1"/>
            </p:cNvSpPr>
            <p:nvPr/>
          </p:nvSpPr>
          <p:spPr bwMode="auto">
            <a:xfrm>
              <a:off x="9190551" y="2152272"/>
              <a:ext cx="22574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  <p:grpSp>
        <p:nvGrpSpPr>
          <p:cNvPr id="198" name="Group 327"/>
          <p:cNvGrpSpPr>
            <a:grpSpLocks/>
          </p:cNvGrpSpPr>
          <p:nvPr/>
        </p:nvGrpSpPr>
        <p:grpSpPr bwMode="auto">
          <a:xfrm>
            <a:off x="2365660" y="4961649"/>
            <a:ext cx="687402" cy="404025"/>
            <a:chOff x="1871277" y="1576300"/>
            <a:chExt cx="1128371" cy="437861"/>
          </a:xfrm>
        </p:grpSpPr>
        <p:sp>
          <p:nvSpPr>
            <p:cNvPr id="199" name="Oval 19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Oval 20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0" name="Freeform 20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1" name="Freeform 210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2" name="Freeform 211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5" name="Freeform 21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1" name="Straight Connector 220"/>
            <p:cNvCxnSpPr>
              <a:endCxn id="20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327"/>
          <p:cNvGrpSpPr>
            <a:grpSpLocks/>
          </p:cNvGrpSpPr>
          <p:nvPr/>
        </p:nvGrpSpPr>
        <p:grpSpPr bwMode="auto">
          <a:xfrm>
            <a:off x="3534062" y="3389522"/>
            <a:ext cx="687402" cy="404025"/>
            <a:chOff x="1871277" y="1576300"/>
            <a:chExt cx="1128371" cy="437861"/>
          </a:xfrm>
        </p:grpSpPr>
        <p:sp>
          <p:nvSpPr>
            <p:cNvPr id="230" name="Oval 229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2" name="Oval 231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3" name="Freeform 232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5" name="Freeform 234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6" name="Freeform 235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8" name="Freeform 23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0" name="Straight Connector 239"/>
            <p:cNvCxnSpPr>
              <a:endCxn id="23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327"/>
          <p:cNvGrpSpPr>
            <a:grpSpLocks/>
          </p:cNvGrpSpPr>
          <p:nvPr/>
        </p:nvGrpSpPr>
        <p:grpSpPr bwMode="auto">
          <a:xfrm>
            <a:off x="7670251" y="3394869"/>
            <a:ext cx="687402" cy="404025"/>
            <a:chOff x="1871277" y="1576300"/>
            <a:chExt cx="1128371" cy="437861"/>
          </a:xfrm>
        </p:grpSpPr>
        <p:sp>
          <p:nvSpPr>
            <p:cNvPr id="245" name="Oval 244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8" name="Oval 247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0" name="Freeform 249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0" name="Freeform 269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" name="Freeform 270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8" name="Freeform 27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9" name="Straight Connector 278"/>
            <p:cNvCxnSpPr>
              <a:endCxn id="248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327"/>
          <p:cNvGrpSpPr>
            <a:grpSpLocks/>
          </p:cNvGrpSpPr>
          <p:nvPr/>
        </p:nvGrpSpPr>
        <p:grpSpPr bwMode="auto">
          <a:xfrm>
            <a:off x="6525914" y="4937584"/>
            <a:ext cx="687402" cy="404025"/>
            <a:chOff x="1871277" y="1576300"/>
            <a:chExt cx="1128371" cy="437861"/>
          </a:xfrm>
        </p:grpSpPr>
        <p:sp>
          <p:nvSpPr>
            <p:cNvPr id="282" name="Oval 281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4" name="Oval 283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85" name="Freeform 284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6" name="Freeform 285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7" name="Freeform 286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8" name="Freeform 287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9" name="Straight Connector 288"/>
            <p:cNvCxnSpPr>
              <a:endCxn id="28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2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03718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223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SNMP protocol: message types</a:t>
            </a:r>
          </a:p>
        </p:txBody>
      </p:sp>
      <p:sp>
        <p:nvSpPr>
          <p:cNvPr id="67699" name="Text Box 115"/>
          <p:cNvSpPr txBox="1">
            <a:spLocks noChangeArrowheads="1"/>
          </p:cNvSpPr>
          <p:nvPr/>
        </p:nvSpPr>
        <p:spPr bwMode="auto">
          <a:xfrm>
            <a:off x="506413" y="1806575"/>
            <a:ext cx="24685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GetRequest</a:t>
            </a:r>
          </a:p>
          <a:p>
            <a:pPr algn="r">
              <a:defRPr/>
            </a:pPr>
            <a:r>
              <a:rPr lang="en-US">
                <a:latin typeface="Arial"/>
                <a:cs typeface="Arial"/>
              </a:rPr>
              <a:t>GetNextRequest</a:t>
            </a:r>
          </a:p>
          <a:p>
            <a:pPr algn="r">
              <a:defRPr/>
            </a:pPr>
            <a:r>
              <a:rPr lang="en-US">
                <a:latin typeface="Arial"/>
                <a:cs typeface="Arial"/>
              </a:rPr>
              <a:t>GetBulkRequest</a:t>
            </a:r>
          </a:p>
        </p:txBody>
      </p:sp>
      <p:sp>
        <p:nvSpPr>
          <p:cNvPr id="67700" name="Text Box 116"/>
          <p:cNvSpPr txBox="1">
            <a:spLocks noChangeArrowheads="1"/>
          </p:cNvSpPr>
          <p:nvPr/>
        </p:nvSpPr>
        <p:spPr bwMode="auto">
          <a:xfrm>
            <a:off x="3453732" y="1971675"/>
            <a:ext cx="4816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manager-to-agent: </a:t>
            </a:r>
            <a:r>
              <a:rPr lang="ja-JP" altLang="en-US" dirty="0">
                <a:latin typeface="Arial"/>
                <a:cs typeface="Arial"/>
              </a:rPr>
              <a:t>“</a:t>
            </a:r>
            <a:r>
              <a:rPr lang="en-US" dirty="0">
                <a:latin typeface="Arial"/>
                <a:cs typeface="Arial"/>
              </a:rPr>
              <a:t>get me data</a:t>
            </a:r>
            <a:r>
              <a:rPr lang="ja-JP" altLang="en-US" dirty="0">
                <a:latin typeface="Arial"/>
                <a:cs typeface="Arial"/>
              </a:rPr>
              <a:t>”</a:t>
            </a:r>
            <a:endParaRPr lang="en-US" dirty="0">
              <a:latin typeface="Arial"/>
              <a:cs typeface="Arial"/>
            </a:endParaRPr>
          </a:p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(data instance, next data in list, block of data)</a:t>
            </a:r>
          </a:p>
        </p:txBody>
      </p:sp>
      <p:sp>
        <p:nvSpPr>
          <p:cNvPr id="67702" name="Text Box 118"/>
          <p:cNvSpPr txBox="1">
            <a:spLocks noChangeArrowheads="1"/>
          </p:cNvSpPr>
          <p:nvPr/>
        </p:nvSpPr>
        <p:spPr bwMode="auto">
          <a:xfrm>
            <a:off x="568325" y="1265238"/>
            <a:ext cx="2419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cs typeface="Arial"/>
              </a:rPr>
              <a:t>Message type</a:t>
            </a:r>
            <a:endParaRPr lang="en-US" sz="28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67703" name="Text Box 119"/>
          <p:cNvSpPr txBox="1">
            <a:spLocks noChangeArrowheads="1"/>
          </p:cNvSpPr>
          <p:nvPr/>
        </p:nvSpPr>
        <p:spPr bwMode="auto">
          <a:xfrm>
            <a:off x="3614738" y="1263650"/>
            <a:ext cx="1562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u="sng" dirty="0">
                <a:solidFill>
                  <a:srgbClr val="CC0000"/>
                </a:solidFill>
                <a:latin typeface="Arial"/>
                <a:cs typeface="Arial"/>
              </a:rPr>
              <a:t>Function</a:t>
            </a:r>
            <a:endParaRPr lang="en-US" sz="28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67704" name="Line 120"/>
          <p:cNvSpPr>
            <a:spLocks noChangeShapeType="1"/>
          </p:cNvSpPr>
          <p:nvPr/>
        </p:nvSpPr>
        <p:spPr bwMode="auto">
          <a:xfrm>
            <a:off x="1330325" y="3081338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361950" y="32258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InformRequest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3537786" y="3240088"/>
            <a:ext cx="4508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manager-to-manager: here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MIB value</a:t>
            </a:r>
          </a:p>
        </p:txBody>
      </p:sp>
      <p:sp>
        <p:nvSpPr>
          <p:cNvPr id="67707" name="Line 123"/>
          <p:cNvSpPr>
            <a:spLocks noChangeShapeType="1"/>
          </p:cNvSpPr>
          <p:nvPr/>
        </p:nvSpPr>
        <p:spPr bwMode="auto">
          <a:xfrm>
            <a:off x="1363663" y="3797300"/>
            <a:ext cx="53736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417513" y="38862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SetRequest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3557923" y="3921794"/>
            <a:ext cx="4273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manager-to-agent: set MIB value</a:t>
            </a:r>
          </a:p>
        </p:txBody>
      </p:sp>
      <p:sp>
        <p:nvSpPr>
          <p:cNvPr id="67710" name="Line 126"/>
          <p:cNvSpPr>
            <a:spLocks noChangeShapeType="1"/>
          </p:cNvSpPr>
          <p:nvPr/>
        </p:nvSpPr>
        <p:spPr bwMode="auto">
          <a:xfrm>
            <a:off x="1327150" y="4491038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11" name="Text Box 127"/>
          <p:cNvSpPr txBox="1">
            <a:spLocks noChangeArrowheads="1"/>
          </p:cNvSpPr>
          <p:nvPr/>
        </p:nvSpPr>
        <p:spPr bwMode="auto">
          <a:xfrm>
            <a:off x="395288" y="4675188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Response</a:t>
            </a:r>
          </a:p>
        </p:txBody>
      </p:sp>
      <p:sp>
        <p:nvSpPr>
          <p:cNvPr id="67712" name="Text Box 128"/>
          <p:cNvSpPr txBox="1">
            <a:spLocks noChangeArrowheads="1"/>
          </p:cNvSpPr>
          <p:nvPr/>
        </p:nvSpPr>
        <p:spPr bwMode="auto">
          <a:xfrm>
            <a:off x="3516313" y="4578350"/>
            <a:ext cx="42373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Agent-to-manager: value, response to </a:t>
            </a:r>
          </a:p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Request</a:t>
            </a:r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1387475" y="5407025"/>
            <a:ext cx="537368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14" name="Text Box 130"/>
          <p:cNvSpPr txBox="1">
            <a:spLocks noChangeArrowheads="1"/>
          </p:cNvSpPr>
          <p:nvPr/>
        </p:nvSpPr>
        <p:spPr bwMode="auto">
          <a:xfrm>
            <a:off x="411163" y="5553075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>
                <a:latin typeface="Arial"/>
                <a:cs typeface="Arial"/>
              </a:rPr>
              <a:t>Trap</a:t>
            </a:r>
          </a:p>
        </p:txBody>
      </p:sp>
      <p:sp>
        <p:nvSpPr>
          <p:cNvPr id="67715" name="Line 131"/>
          <p:cNvSpPr>
            <a:spLocks noChangeShapeType="1"/>
          </p:cNvSpPr>
          <p:nvPr/>
        </p:nvSpPr>
        <p:spPr bwMode="auto">
          <a:xfrm>
            <a:off x="3279775" y="1352550"/>
            <a:ext cx="0" cy="49641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67716" name="Text Box 132"/>
          <p:cNvSpPr txBox="1">
            <a:spLocks noChangeArrowheads="1"/>
          </p:cNvSpPr>
          <p:nvPr/>
        </p:nvSpPr>
        <p:spPr bwMode="auto">
          <a:xfrm>
            <a:off x="3505200" y="5541963"/>
            <a:ext cx="47926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Agent-to-manager: inform manager</a:t>
            </a:r>
          </a:p>
          <a:p>
            <a:pPr algn="l">
              <a:defRPr/>
            </a:pPr>
            <a:r>
              <a:rPr lang="en-US" dirty="0">
                <a:latin typeface="Arial"/>
                <a:cs typeface="Arial"/>
              </a:rPr>
              <a:t>of exceptional event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016214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8890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19075"/>
            <a:ext cx="7772400" cy="835025"/>
          </a:xfrm>
        </p:spPr>
        <p:txBody>
          <a:bodyPr/>
          <a:lstStyle/>
          <a:p>
            <a:pPr>
              <a:defRPr/>
            </a:pPr>
            <a:r>
              <a:rPr lang="en-US" sz="4400" dirty="0"/>
              <a:t>SNMP protocol: message formats</a:t>
            </a:r>
          </a:p>
        </p:txBody>
      </p:sp>
      <p:sp>
        <p:nvSpPr>
          <p:cNvPr id="60421" name="Rectangle 1"/>
          <p:cNvSpPr>
            <a:spLocks noChangeArrowheads="1"/>
          </p:cNvSpPr>
          <p:nvPr/>
        </p:nvSpPr>
        <p:spPr bwMode="auto">
          <a:xfrm>
            <a:off x="939392" y="1751775"/>
            <a:ext cx="6943725" cy="1004888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9" name="Straight Connector 3"/>
          <p:cNvCxnSpPr>
            <a:cxnSpLocks noChangeShapeType="1"/>
          </p:cNvCxnSpPr>
          <p:nvPr/>
        </p:nvCxnSpPr>
        <p:spPr bwMode="auto">
          <a:xfrm>
            <a:off x="1856967" y="1756538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23" name="TextBox 39"/>
          <p:cNvSpPr txBox="1">
            <a:spLocks noChangeArrowheads="1"/>
          </p:cNvSpPr>
          <p:nvPr/>
        </p:nvSpPr>
        <p:spPr bwMode="auto">
          <a:xfrm>
            <a:off x="7386229" y="2110550"/>
            <a:ext cx="496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>
                <a:solidFill>
                  <a:schemeClr val="bg1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24" name="TextBox 40"/>
          <p:cNvSpPr txBox="1">
            <a:spLocks noChangeArrowheads="1"/>
          </p:cNvSpPr>
          <p:nvPr/>
        </p:nvSpPr>
        <p:spPr bwMode="auto">
          <a:xfrm>
            <a:off x="1152117" y="1778763"/>
            <a:ext cx="58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PDU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(0-3)</a:t>
            </a:r>
          </a:p>
        </p:txBody>
      </p:sp>
      <p:cxnSp>
        <p:nvCxnSpPr>
          <p:cNvPr id="20" name="Straight Connector 3"/>
          <p:cNvCxnSpPr>
            <a:cxnSpLocks noChangeShapeType="1"/>
          </p:cNvCxnSpPr>
          <p:nvPr/>
        </p:nvCxnSpPr>
        <p:spPr bwMode="auto">
          <a:xfrm>
            <a:off x="2750729" y="174383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3"/>
          <p:cNvCxnSpPr>
            <a:cxnSpLocks noChangeShapeType="1"/>
          </p:cNvCxnSpPr>
          <p:nvPr/>
        </p:nvCxnSpPr>
        <p:spPr bwMode="auto">
          <a:xfrm>
            <a:off x="3644492" y="17359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3"/>
          <p:cNvCxnSpPr>
            <a:cxnSpLocks noChangeShapeType="1"/>
          </p:cNvCxnSpPr>
          <p:nvPr/>
        </p:nvCxnSpPr>
        <p:spPr bwMode="auto">
          <a:xfrm>
            <a:off x="4546192" y="1758125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3"/>
          <p:cNvCxnSpPr>
            <a:cxnSpLocks noChangeShapeType="1"/>
          </p:cNvCxnSpPr>
          <p:nvPr/>
        </p:nvCxnSpPr>
        <p:spPr bwMode="auto">
          <a:xfrm>
            <a:off x="5255804" y="175018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3"/>
          <p:cNvCxnSpPr>
            <a:cxnSpLocks noChangeShapeType="1"/>
          </p:cNvCxnSpPr>
          <p:nvPr/>
        </p:nvCxnSpPr>
        <p:spPr bwMode="auto">
          <a:xfrm>
            <a:off x="5978117" y="174225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3"/>
          <p:cNvCxnSpPr>
            <a:cxnSpLocks noChangeShapeType="1"/>
          </p:cNvCxnSpPr>
          <p:nvPr/>
        </p:nvCxnSpPr>
        <p:spPr bwMode="auto">
          <a:xfrm>
            <a:off x="6681379" y="1734313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3"/>
          <p:cNvCxnSpPr>
            <a:cxnSpLocks noChangeShapeType="1"/>
          </p:cNvCxnSpPr>
          <p:nvPr/>
        </p:nvCxnSpPr>
        <p:spPr bwMode="auto">
          <a:xfrm>
            <a:off x="7403692" y="17613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32" name="TextBox 40"/>
          <p:cNvSpPr txBox="1">
            <a:spLocks noChangeArrowheads="1"/>
          </p:cNvSpPr>
          <p:nvPr/>
        </p:nvSpPr>
        <p:spPr bwMode="auto">
          <a:xfrm>
            <a:off x="1858554" y="1926400"/>
            <a:ext cx="88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Request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ID</a:t>
            </a:r>
          </a:p>
        </p:txBody>
      </p:sp>
      <p:sp>
        <p:nvSpPr>
          <p:cNvPr id="60433" name="TextBox 40"/>
          <p:cNvSpPr txBox="1">
            <a:spLocks noChangeArrowheads="1"/>
          </p:cNvSpPr>
          <p:nvPr/>
        </p:nvSpPr>
        <p:spPr bwMode="auto">
          <a:xfrm>
            <a:off x="2842804" y="1781938"/>
            <a:ext cx="7207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Status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(0-5)</a:t>
            </a:r>
          </a:p>
        </p:txBody>
      </p:sp>
      <p:sp>
        <p:nvSpPr>
          <p:cNvPr id="60434" name="TextBox 40"/>
          <p:cNvSpPr txBox="1">
            <a:spLocks noChangeArrowheads="1"/>
          </p:cNvSpPr>
          <p:nvPr/>
        </p:nvSpPr>
        <p:spPr bwMode="auto">
          <a:xfrm>
            <a:off x="3774667" y="1929575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Index</a:t>
            </a:r>
          </a:p>
        </p:txBody>
      </p:sp>
      <p:sp>
        <p:nvSpPr>
          <p:cNvPr id="60435" name="TextBox 40"/>
          <p:cNvSpPr txBox="1">
            <a:spLocks noChangeArrowheads="1"/>
          </p:cNvSpPr>
          <p:nvPr/>
        </p:nvSpPr>
        <p:spPr bwMode="auto">
          <a:xfrm>
            <a:off x="4549367" y="206451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6" name="TextBox 40"/>
          <p:cNvSpPr txBox="1">
            <a:spLocks noChangeArrowheads="1"/>
          </p:cNvSpPr>
          <p:nvPr/>
        </p:nvSpPr>
        <p:spPr bwMode="auto">
          <a:xfrm>
            <a:off x="5289142" y="2074038"/>
            <a:ext cx="65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7" name="TextBox 40"/>
          <p:cNvSpPr txBox="1">
            <a:spLocks noChangeArrowheads="1"/>
          </p:cNvSpPr>
          <p:nvPr/>
        </p:nvSpPr>
        <p:spPr bwMode="auto">
          <a:xfrm>
            <a:off x="5984467" y="2074038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38" name="TextBox 40"/>
          <p:cNvSpPr txBox="1">
            <a:spLocks noChangeArrowheads="1"/>
          </p:cNvSpPr>
          <p:nvPr/>
        </p:nvSpPr>
        <p:spPr bwMode="auto">
          <a:xfrm>
            <a:off x="6717892" y="2083563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60439" name="Rectangle 1"/>
          <p:cNvSpPr>
            <a:spLocks noChangeArrowheads="1"/>
          </p:cNvSpPr>
          <p:nvPr/>
        </p:nvSpPr>
        <p:spPr bwMode="auto">
          <a:xfrm>
            <a:off x="902879" y="3267838"/>
            <a:ext cx="6943725" cy="1004887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59" name="Straight Connector 3"/>
          <p:cNvCxnSpPr>
            <a:cxnSpLocks noChangeShapeType="1"/>
          </p:cNvCxnSpPr>
          <p:nvPr/>
        </p:nvCxnSpPr>
        <p:spPr bwMode="auto">
          <a:xfrm>
            <a:off x="1820454" y="327418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41" name="TextBox 39"/>
          <p:cNvSpPr txBox="1">
            <a:spLocks noChangeArrowheads="1"/>
          </p:cNvSpPr>
          <p:nvPr/>
        </p:nvSpPr>
        <p:spPr bwMode="auto">
          <a:xfrm>
            <a:off x="7349717" y="3628200"/>
            <a:ext cx="4968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>
                <a:solidFill>
                  <a:schemeClr val="bg1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60442" name="TextBox 40"/>
          <p:cNvSpPr txBox="1">
            <a:spLocks noChangeArrowheads="1"/>
          </p:cNvSpPr>
          <p:nvPr/>
        </p:nvSpPr>
        <p:spPr bwMode="auto">
          <a:xfrm>
            <a:off x="1115604" y="3296413"/>
            <a:ext cx="5842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PDU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4</a:t>
            </a:r>
          </a:p>
        </p:txBody>
      </p:sp>
      <p:cxnSp>
        <p:nvCxnSpPr>
          <p:cNvPr id="62" name="Straight Connector 3"/>
          <p:cNvCxnSpPr>
            <a:cxnSpLocks noChangeShapeType="1"/>
          </p:cNvCxnSpPr>
          <p:nvPr/>
        </p:nvCxnSpPr>
        <p:spPr bwMode="auto">
          <a:xfrm>
            <a:off x="2714217" y="32599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Straight Connector 3"/>
          <p:cNvCxnSpPr>
            <a:cxnSpLocks noChangeShapeType="1"/>
          </p:cNvCxnSpPr>
          <p:nvPr/>
        </p:nvCxnSpPr>
        <p:spPr bwMode="auto">
          <a:xfrm>
            <a:off x="3433354" y="3258313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Connector 3"/>
          <p:cNvCxnSpPr>
            <a:cxnSpLocks noChangeShapeType="1"/>
          </p:cNvCxnSpPr>
          <p:nvPr/>
        </p:nvCxnSpPr>
        <p:spPr bwMode="auto">
          <a:xfrm>
            <a:off x="4327117" y="3267838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Straight Connector 3"/>
          <p:cNvCxnSpPr>
            <a:cxnSpLocks noChangeShapeType="1"/>
          </p:cNvCxnSpPr>
          <p:nvPr/>
        </p:nvCxnSpPr>
        <p:spPr bwMode="auto">
          <a:xfrm>
            <a:off x="5179604" y="326625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Straight Connector 3"/>
          <p:cNvCxnSpPr>
            <a:cxnSpLocks noChangeShapeType="1"/>
          </p:cNvCxnSpPr>
          <p:nvPr/>
        </p:nvCxnSpPr>
        <p:spPr bwMode="auto">
          <a:xfrm>
            <a:off x="6013042" y="3258313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Connector 3"/>
          <p:cNvCxnSpPr>
            <a:cxnSpLocks noChangeShapeType="1"/>
          </p:cNvCxnSpPr>
          <p:nvPr/>
        </p:nvCxnSpPr>
        <p:spPr bwMode="auto">
          <a:xfrm>
            <a:off x="6722654" y="3244025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3"/>
          <p:cNvCxnSpPr>
            <a:cxnSpLocks noChangeShapeType="1"/>
          </p:cNvCxnSpPr>
          <p:nvPr/>
        </p:nvCxnSpPr>
        <p:spPr bwMode="auto">
          <a:xfrm>
            <a:off x="7373529" y="3272600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450" name="TextBox 40"/>
          <p:cNvSpPr txBox="1">
            <a:spLocks noChangeArrowheads="1"/>
          </p:cNvSpPr>
          <p:nvPr/>
        </p:nvSpPr>
        <p:spPr bwMode="auto">
          <a:xfrm>
            <a:off x="1788704" y="3578988"/>
            <a:ext cx="9540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bg1"/>
                </a:solidFill>
                <a:latin typeface="Arial Narrow" charset="0"/>
                <a:cs typeface="Arial Narrow" charset="0"/>
              </a:rPr>
              <a:t>Enterprise</a:t>
            </a:r>
          </a:p>
        </p:txBody>
      </p:sp>
      <p:sp>
        <p:nvSpPr>
          <p:cNvPr id="60451" name="TextBox 40"/>
          <p:cNvSpPr txBox="1">
            <a:spLocks noChangeArrowheads="1"/>
          </p:cNvSpPr>
          <p:nvPr/>
        </p:nvSpPr>
        <p:spPr bwMode="auto">
          <a:xfrm>
            <a:off x="2749142" y="3453575"/>
            <a:ext cx="679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Agent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Addr</a:t>
            </a:r>
          </a:p>
        </p:txBody>
      </p:sp>
      <p:sp>
        <p:nvSpPr>
          <p:cNvPr id="60452" name="TextBox 40"/>
          <p:cNvSpPr txBox="1">
            <a:spLocks noChangeArrowheads="1"/>
          </p:cNvSpPr>
          <p:nvPr/>
        </p:nvSpPr>
        <p:spPr bwMode="auto">
          <a:xfrm>
            <a:off x="3563529" y="3317050"/>
            <a:ext cx="5953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Trap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(0-7)</a:t>
            </a:r>
          </a:p>
        </p:txBody>
      </p:sp>
      <p:sp>
        <p:nvSpPr>
          <p:cNvPr id="60453" name="TextBox 40"/>
          <p:cNvSpPr txBox="1">
            <a:spLocks noChangeArrowheads="1"/>
          </p:cNvSpPr>
          <p:nvPr/>
        </p:nvSpPr>
        <p:spPr bwMode="auto">
          <a:xfrm>
            <a:off x="4330292" y="3458338"/>
            <a:ext cx="847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Specific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code</a:t>
            </a:r>
          </a:p>
        </p:txBody>
      </p:sp>
      <p:sp>
        <p:nvSpPr>
          <p:cNvPr id="60454" name="TextBox 40"/>
          <p:cNvSpPr txBox="1">
            <a:spLocks noChangeArrowheads="1"/>
          </p:cNvSpPr>
          <p:nvPr/>
        </p:nvSpPr>
        <p:spPr bwMode="auto">
          <a:xfrm>
            <a:off x="5249454" y="3467863"/>
            <a:ext cx="70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Time</a:t>
            </a:r>
          </a:p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stamp</a:t>
            </a:r>
          </a:p>
        </p:txBody>
      </p:sp>
      <p:sp>
        <p:nvSpPr>
          <p:cNvPr id="60455" name="TextBox 40"/>
          <p:cNvSpPr txBox="1">
            <a:spLocks noChangeArrowheads="1"/>
          </p:cNvSpPr>
          <p:nvPr/>
        </p:nvSpPr>
        <p:spPr bwMode="auto">
          <a:xfrm>
            <a:off x="6032092" y="3591688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60456" name="TextBox 40"/>
          <p:cNvSpPr txBox="1">
            <a:spLocks noChangeArrowheads="1"/>
          </p:cNvSpPr>
          <p:nvPr/>
        </p:nvSpPr>
        <p:spPr bwMode="auto">
          <a:xfrm>
            <a:off x="6713129" y="3601213"/>
            <a:ext cx="655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836329" y="4482692"/>
            <a:ext cx="4170363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6016217" y="4479517"/>
            <a:ext cx="181768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1831567" y="1537463"/>
            <a:ext cx="270986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4533492" y="1553338"/>
            <a:ext cx="330993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1" name="TextBox 68612"/>
          <p:cNvSpPr txBox="1">
            <a:spLocks noChangeArrowheads="1"/>
          </p:cNvSpPr>
          <p:nvPr/>
        </p:nvSpPr>
        <p:spPr bwMode="auto">
          <a:xfrm>
            <a:off x="2401479" y="1345375"/>
            <a:ext cx="1711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Get/set header</a:t>
            </a:r>
          </a:p>
        </p:txBody>
      </p:sp>
      <p:sp>
        <p:nvSpPr>
          <p:cNvPr id="60462" name="TextBox 85"/>
          <p:cNvSpPr txBox="1">
            <a:spLocks noChangeArrowheads="1"/>
          </p:cNvSpPr>
          <p:nvPr/>
        </p:nvSpPr>
        <p:spPr bwMode="auto">
          <a:xfrm>
            <a:off x="5104992" y="1342200"/>
            <a:ext cx="2157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Variables to get/set</a:t>
            </a:r>
          </a:p>
        </p:txBody>
      </p:sp>
      <p:sp>
        <p:nvSpPr>
          <p:cNvPr id="60463" name="TextBox 87"/>
          <p:cNvSpPr txBox="1">
            <a:spLocks noChangeArrowheads="1"/>
          </p:cNvSpPr>
          <p:nvPr/>
        </p:nvSpPr>
        <p:spPr bwMode="auto">
          <a:xfrm>
            <a:off x="3246029" y="4290604"/>
            <a:ext cx="1433513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Trap header</a:t>
            </a:r>
          </a:p>
        </p:txBody>
      </p:sp>
      <p:sp>
        <p:nvSpPr>
          <p:cNvPr id="60464" name="TextBox 88"/>
          <p:cNvSpPr txBox="1">
            <a:spLocks noChangeArrowheads="1"/>
          </p:cNvSpPr>
          <p:nvPr/>
        </p:nvSpPr>
        <p:spPr bwMode="auto">
          <a:xfrm>
            <a:off x="6282917" y="4279492"/>
            <a:ext cx="108743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Trap info</a:t>
            </a:r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913992" y="5083938"/>
            <a:ext cx="69326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66" name="TextBox 91"/>
          <p:cNvSpPr txBox="1">
            <a:spLocks noChangeArrowheads="1"/>
          </p:cNvSpPr>
          <p:nvPr/>
        </p:nvSpPr>
        <p:spPr bwMode="auto">
          <a:xfrm>
            <a:off x="3641317" y="4896613"/>
            <a:ext cx="13985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>
                <a:latin typeface="Arial" charset="0"/>
                <a:cs typeface="Arial" charset="0"/>
              </a:rPr>
              <a:t>SNMP PDU</a:t>
            </a: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052" y="5708316"/>
            <a:ext cx="6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More on network management: </a:t>
            </a:r>
            <a:r>
              <a:rPr lang="en-US" dirty="0"/>
              <a:t>see earlier editions of text!</a:t>
            </a:r>
          </a:p>
        </p:txBody>
      </p:sp>
    </p:spTree>
    <p:extLst>
      <p:ext uri="{BB962C8B-B14F-4D97-AF65-F5344CB8AC3E}">
        <p14:creationId xmlns:p14="http://schemas.microsoft.com/office/powerpoint/2010/main" val="293985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866696"/>
            <a:ext cx="4165600" cy="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18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Chapter 5: </a:t>
            </a:r>
            <a:r>
              <a:rPr lang="en-US" sz="3600" dirty="0">
                <a:cs typeface="+mj-cs"/>
              </a:rPr>
              <a:t>summary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347" y="1199153"/>
            <a:ext cx="8503653" cy="368032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we’ve learned a lot!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networking)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traditional routing algorithms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implementation in Internet: OSPF, BGP</a:t>
            </a:r>
          </a:p>
          <a:p>
            <a:pPr>
              <a:defRPr/>
            </a:pPr>
            <a:r>
              <a:rPr lang="en-US" dirty="0">
                <a:cs typeface="+mn-cs"/>
              </a:rPr>
              <a:t>SDN controllers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implementation in practice: ODL, ONOS</a:t>
            </a:r>
          </a:p>
          <a:p>
            <a:pPr>
              <a:defRPr/>
            </a:pPr>
            <a:r>
              <a:rPr lang="en-US" dirty="0"/>
              <a:t>Internet Control Message 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99"/>
                </a:solidFill>
              </a:rPr>
              <a:t>next stop:  link layer!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0405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rgbClr val="000090"/>
                </a:solidFill>
              </a:rPr>
              <a:t>Q: </a:t>
            </a:r>
            <a:r>
              <a:rPr lang="en-US" sz="2400" dirty="0"/>
              <a:t>what if network operator wants to split  u-to-z traffic along </a:t>
            </a:r>
            <a:r>
              <a:rPr lang="en-US" sz="2400" dirty="0" err="1"/>
              <a:t>uvwz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00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uxyz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(load balancing)?</a:t>
            </a:r>
          </a:p>
          <a:p>
            <a:pPr algn="ctr"/>
            <a:r>
              <a:rPr lang="en-US" sz="2400" i="1" u="sng" dirty="0">
                <a:solidFill>
                  <a:srgbClr val="000090"/>
                </a:solidFill>
              </a:rPr>
              <a:t>A: </a:t>
            </a:r>
            <a:r>
              <a:rPr lang="en-US" sz="2400" dirty="0"/>
              <a:t>can’t do it (or need a new routing algorithm)</a:t>
            </a:r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363093"/>
            <a:ext cx="6875191" cy="2404002"/>
            <a:chOff x="943464" y="1363093"/>
            <a:chExt cx="6875191" cy="2404002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2" name="Freeform 3"/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4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Freeform 3"/>
          <p:cNvSpPr>
            <a:spLocks/>
          </p:cNvSpPr>
          <p:nvPr/>
        </p:nvSpPr>
        <p:spPr bwMode="auto">
          <a:xfrm>
            <a:off x="2066227" y="1330694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Oval 10"/>
          <p:cNvSpPr>
            <a:spLocks noChangeArrowheads="1"/>
          </p:cNvSpPr>
          <p:nvPr/>
        </p:nvSpPr>
        <p:spPr bwMode="auto">
          <a:xfrm>
            <a:off x="3323170" y="3340569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8" name="Line 11"/>
          <p:cNvSpPr>
            <a:spLocks noChangeShapeType="1"/>
          </p:cNvSpPr>
          <p:nvPr/>
        </p:nvSpPr>
        <p:spPr bwMode="auto">
          <a:xfrm>
            <a:off x="3323170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9" name="Line 12"/>
          <p:cNvSpPr>
            <a:spLocks noChangeShapeType="1"/>
          </p:cNvSpPr>
          <p:nvPr/>
        </p:nvSpPr>
        <p:spPr bwMode="auto">
          <a:xfrm>
            <a:off x="4038485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Rectangle 13"/>
          <p:cNvSpPr>
            <a:spLocks noChangeArrowheads="1"/>
          </p:cNvSpPr>
          <p:nvPr/>
        </p:nvSpPr>
        <p:spPr bwMode="auto">
          <a:xfrm>
            <a:off x="3323170" y="3328626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1" name="Oval 14"/>
          <p:cNvSpPr>
            <a:spLocks noChangeArrowheads="1"/>
          </p:cNvSpPr>
          <p:nvPr/>
        </p:nvSpPr>
        <p:spPr bwMode="auto">
          <a:xfrm>
            <a:off x="3316314" y="3227962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Oval 15"/>
          <p:cNvSpPr>
            <a:spLocks noChangeArrowheads="1"/>
          </p:cNvSpPr>
          <p:nvPr/>
        </p:nvSpPr>
        <p:spPr bwMode="auto">
          <a:xfrm>
            <a:off x="3314029" y="2163308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Line 16"/>
          <p:cNvSpPr>
            <a:spLocks noChangeShapeType="1"/>
          </p:cNvSpPr>
          <p:nvPr/>
        </p:nvSpPr>
        <p:spPr bwMode="auto">
          <a:xfrm>
            <a:off x="3314029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Line 17"/>
          <p:cNvSpPr>
            <a:spLocks noChangeShapeType="1"/>
          </p:cNvSpPr>
          <p:nvPr/>
        </p:nvSpPr>
        <p:spPr bwMode="auto">
          <a:xfrm>
            <a:off x="4029344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5" name="Rectangle 18"/>
          <p:cNvSpPr>
            <a:spLocks noChangeArrowheads="1"/>
          </p:cNvSpPr>
          <p:nvPr/>
        </p:nvSpPr>
        <p:spPr bwMode="auto">
          <a:xfrm>
            <a:off x="3314029" y="2151365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6" name="Oval 19"/>
          <p:cNvSpPr>
            <a:spLocks noChangeArrowheads="1"/>
          </p:cNvSpPr>
          <p:nvPr/>
        </p:nvSpPr>
        <p:spPr bwMode="auto">
          <a:xfrm>
            <a:off x="3307173" y="2050700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Oval 20"/>
          <p:cNvSpPr>
            <a:spLocks noChangeArrowheads="1"/>
          </p:cNvSpPr>
          <p:nvPr/>
        </p:nvSpPr>
        <p:spPr bwMode="auto">
          <a:xfrm>
            <a:off x="4874924" y="2156483"/>
            <a:ext cx="713030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Line 21"/>
          <p:cNvSpPr>
            <a:spLocks noChangeShapeType="1"/>
          </p:cNvSpPr>
          <p:nvPr/>
        </p:nvSpPr>
        <p:spPr bwMode="auto">
          <a:xfrm>
            <a:off x="487492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9" name="Line 22"/>
          <p:cNvSpPr>
            <a:spLocks noChangeShapeType="1"/>
          </p:cNvSpPr>
          <p:nvPr/>
        </p:nvSpPr>
        <p:spPr bwMode="auto">
          <a:xfrm>
            <a:off x="558795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0" name="Rectangle 23"/>
          <p:cNvSpPr>
            <a:spLocks noChangeArrowheads="1"/>
          </p:cNvSpPr>
          <p:nvPr/>
        </p:nvSpPr>
        <p:spPr bwMode="auto">
          <a:xfrm>
            <a:off x="4874924" y="2144540"/>
            <a:ext cx="706174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1" name="Oval 24"/>
          <p:cNvSpPr>
            <a:spLocks noChangeArrowheads="1"/>
          </p:cNvSpPr>
          <p:nvPr/>
        </p:nvSpPr>
        <p:spPr bwMode="auto">
          <a:xfrm>
            <a:off x="4881780" y="2048994"/>
            <a:ext cx="713030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2" name="Oval 25"/>
          <p:cNvSpPr>
            <a:spLocks noChangeArrowheads="1"/>
          </p:cNvSpPr>
          <p:nvPr/>
        </p:nvSpPr>
        <p:spPr bwMode="auto">
          <a:xfrm>
            <a:off x="4897778" y="3335451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Line 26"/>
          <p:cNvSpPr>
            <a:spLocks noChangeShapeType="1"/>
          </p:cNvSpPr>
          <p:nvPr/>
        </p:nvSpPr>
        <p:spPr bwMode="auto">
          <a:xfrm>
            <a:off x="4897778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4" name="Line 27"/>
          <p:cNvSpPr>
            <a:spLocks noChangeShapeType="1"/>
          </p:cNvSpPr>
          <p:nvPr/>
        </p:nvSpPr>
        <p:spPr bwMode="auto">
          <a:xfrm>
            <a:off x="5613093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Rectangle 28"/>
          <p:cNvSpPr>
            <a:spLocks noChangeArrowheads="1"/>
          </p:cNvSpPr>
          <p:nvPr/>
        </p:nvSpPr>
        <p:spPr bwMode="auto">
          <a:xfrm>
            <a:off x="4897778" y="3323508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6" name="Oval 29"/>
          <p:cNvSpPr>
            <a:spLocks noChangeArrowheads="1"/>
          </p:cNvSpPr>
          <p:nvPr/>
        </p:nvSpPr>
        <p:spPr bwMode="auto">
          <a:xfrm>
            <a:off x="4890922" y="3222843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7" name="Oval 30"/>
          <p:cNvSpPr>
            <a:spLocks noChangeArrowheads="1"/>
          </p:cNvSpPr>
          <p:nvPr/>
        </p:nvSpPr>
        <p:spPr bwMode="auto">
          <a:xfrm>
            <a:off x="6189001" y="2753645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Line 31"/>
          <p:cNvSpPr>
            <a:spLocks noChangeShapeType="1"/>
          </p:cNvSpPr>
          <p:nvPr/>
        </p:nvSpPr>
        <p:spPr bwMode="auto">
          <a:xfrm>
            <a:off x="6189001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Line 32"/>
          <p:cNvSpPr>
            <a:spLocks noChangeShapeType="1"/>
          </p:cNvSpPr>
          <p:nvPr/>
        </p:nvSpPr>
        <p:spPr bwMode="auto">
          <a:xfrm>
            <a:off x="6904316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0" name="Rectangle 33"/>
          <p:cNvSpPr>
            <a:spLocks noChangeArrowheads="1"/>
          </p:cNvSpPr>
          <p:nvPr/>
        </p:nvSpPr>
        <p:spPr bwMode="auto">
          <a:xfrm>
            <a:off x="6189001" y="2741702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71" name="Oval 34"/>
          <p:cNvSpPr>
            <a:spLocks noChangeArrowheads="1"/>
          </p:cNvSpPr>
          <p:nvPr/>
        </p:nvSpPr>
        <p:spPr bwMode="auto">
          <a:xfrm>
            <a:off x="6182145" y="2641037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47627" y="2298096"/>
            <a:ext cx="1151817" cy="1023706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>
            <a:off x="4061339" y="3372987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90239" y="2190607"/>
            <a:ext cx="904999" cy="45554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82" name="Group 47"/>
          <p:cNvGrpSpPr>
            <a:grpSpLocks/>
          </p:cNvGrpSpPr>
          <p:nvPr/>
        </p:nvGrpSpPr>
        <p:grpSpPr bwMode="auto">
          <a:xfrm>
            <a:off x="5034899" y="3134122"/>
            <a:ext cx="447929" cy="426544"/>
            <a:chOff x="2958" y="2425"/>
            <a:chExt cx="199" cy="250"/>
          </a:xfrm>
        </p:grpSpPr>
        <p:sp>
          <p:nvSpPr>
            <p:cNvPr id="120905" name="Rectangle 48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6" name="Text Box 49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y</a:t>
              </a:r>
              <a:endParaRPr lang="en-US"/>
            </a:p>
          </p:txBody>
        </p:sp>
      </p:grpSp>
      <p:grpSp>
        <p:nvGrpSpPr>
          <p:cNvPr id="120883" name="Group 50"/>
          <p:cNvGrpSpPr>
            <a:grpSpLocks/>
          </p:cNvGrpSpPr>
          <p:nvPr/>
        </p:nvGrpSpPr>
        <p:grpSpPr bwMode="auto">
          <a:xfrm>
            <a:off x="3460291" y="3077818"/>
            <a:ext cx="484495" cy="491379"/>
            <a:chOff x="2951" y="2395"/>
            <a:chExt cx="213" cy="288"/>
          </a:xfrm>
        </p:grpSpPr>
        <p:sp>
          <p:nvSpPr>
            <p:cNvPr id="120903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4" name="Text Box 52"/>
            <p:cNvSpPr txBox="1">
              <a:spLocks noChangeArrowheads="1"/>
            </p:cNvSpPr>
            <p:nvPr/>
          </p:nvSpPr>
          <p:spPr bwMode="auto">
            <a:xfrm>
              <a:off x="2951" y="23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x</a:t>
              </a:r>
            </a:p>
          </p:txBody>
        </p:sp>
      </p:grpSp>
      <p:grpSp>
        <p:nvGrpSpPr>
          <p:cNvPr id="120884" name="Group 53"/>
          <p:cNvGrpSpPr>
            <a:grpSpLocks/>
          </p:cNvGrpSpPr>
          <p:nvPr/>
        </p:nvGrpSpPr>
        <p:grpSpPr bwMode="auto">
          <a:xfrm>
            <a:off x="4982336" y="1956861"/>
            <a:ext cx="530202" cy="426544"/>
            <a:chOff x="2941" y="2425"/>
            <a:chExt cx="235" cy="250"/>
          </a:xfrm>
        </p:grpSpPr>
        <p:sp>
          <p:nvSpPr>
            <p:cNvPr id="120901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6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2" name="Text Box 55"/>
            <p:cNvSpPr txBox="1">
              <a:spLocks noChangeArrowheads="1"/>
            </p:cNvSpPr>
            <p:nvPr/>
          </p:nvSpPr>
          <p:spPr bwMode="auto">
            <a:xfrm>
              <a:off x="2941" y="2425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w</a:t>
              </a:r>
              <a:endParaRPr lang="en-US"/>
            </a:p>
          </p:txBody>
        </p:sp>
      </p:grpSp>
      <p:grpSp>
        <p:nvGrpSpPr>
          <p:cNvPr id="120885" name="Group 56"/>
          <p:cNvGrpSpPr>
            <a:grpSpLocks/>
          </p:cNvGrpSpPr>
          <p:nvPr/>
        </p:nvGrpSpPr>
        <p:grpSpPr bwMode="auto">
          <a:xfrm>
            <a:off x="3458006" y="1956861"/>
            <a:ext cx="447929" cy="426544"/>
            <a:chOff x="2958" y="2425"/>
            <a:chExt cx="199" cy="250"/>
          </a:xfrm>
        </p:grpSpPr>
        <p:sp>
          <p:nvSpPr>
            <p:cNvPr id="1208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0" name="Text Box 58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v</a:t>
              </a:r>
              <a:endParaRPr lang="en-US"/>
            </a:p>
          </p:txBody>
        </p:sp>
      </p:grpSp>
      <p:grpSp>
        <p:nvGrpSpPr>
          <p:cNvPr id="120886" name="Group 59"/>
          <p:cNvGrpSpPr>
            <a:grpSpLocks/>
          </p:cNvGrpSpPr>
          <p:nvPr/>
        </p:nvGrpSpPr>
        <p:grpSpPr bwMode="auto">
          <a:xfrm>
            <a:off x="6323837" y="2499425"/>
            <a:ext cx="484495" cy="491379"/>
            <a:chOff x="2949" y="2395"/>
            <a:chExt cx="214" cy="288"/>
          </a:xfrm>
        </p:grpSpPr>
        <p:sp>
          <p:nvSpPr>
            <p:cNvPr id="1208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8" name="Text Box 61"/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z</a:t>
              </a:r>
            </a:p>
          </p:txBody>
        </p:sp>
      </p:grp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Traffic engineering: difficult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96464" y="2397247"/>
            <a:ext cx="978441" cy="597428"/>
            <a:chOff x="4034923" y="3926353"/>
            <a:chExt cx="978441" cy="597428"/>
          </a:xfrm>
        </p:grpSpPr>
        <p:pic>
          <p:nvPicPr>
            <p:cNvPr id="3" name="Picture 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4339956" y="41368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u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201386" y="1897890"/>
            <a:ext cx="978441" cy="597428"/>
            <a:chOff x="4034923" y="3926353"/>
            <a:chExt cx="978441" cy="597428"/>
          </a:xfrm>
        </p:grpSpPr>
        <p:pic>
          <p:nvPicPr>
            <p:cNvPr id="103" name="Picture 10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4333613" y="4136876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v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28455" y="3027916"/>
            <a:ext cx="978441" cy="597428"/>
            <a:chOff x="4034923" y="3926353"/>
            <a:chExt cx="978441" cy="597428"/>
          </a:xfrm>
        </p:grpSpPr>
        <p:pic>
          <p:nvPicPr>
            <p:cNvPr id="106" name="Picture 105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x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759505" y="1885171"/>
            <a:ext cx="978441" cy="597428"/>
            <a:chOff x="4034923" y="3926353"/>
            <a:chExt cx="978441" cy="597428"/>
          </a:xfrm>
        </p:grpSpPr>
        <p:pic>
          <p:nvPicPr>
            <p:cNvPr id="109" name="Picture 108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4307965" y="413687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w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86573" y="3031908"/>
            <a:ext cx="978441" cy="597428"/>
            <a:chOff x="4034923" y="3926353"/>
            <a:chExt cx="978441" cy="597428"/>
          </a:xfrm>
        </p:grpSpPr>
        <p:pic>
          <p:nvPicPr>
            <p:cNvPr id="112" name="Picture 111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340025" y="41368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y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058604" y="2465712"/>
            <a:ext cx="978441" cy="597428"/>
            <a:chOff x="4034923" y="3926353"/>
            <a:chExt cx="978441" cy="597428"/>
          </a:xfrm>
        </p:grpSpPr>
        <p:pic>
          <p:nvPicPr>
            <p:cNvPr id="115" name="Picture 114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z</a:t>
              </a:r>
              <a:endParaRPr lang="en-US" dirty="0"/>
            </a:p>
          </p:txBody>
        </p:sp>
      </p:grp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7422" y="4173425"/>
            <a:ext cx="7945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000090"/>
                </a:solidFill>
              </a:rPr>
              <a:t>Q: </a:t>
            </a:r>
            <a:r>
              <a:rPr lang="en-US" sz="2400" dirty="0"/>
              <a:t>what if w wants to route blue and red traffic differently?</a:t>
            </a:r>
          </a:p>
          <a:p>
            <a:endParaRPr lang="en-US" sz="2400" dirty="0"/>
          </a:p>
          <a:p>
            <a:r>
              <a:rPr lang="en-US" sz="2400" i="1" u="sng" dirty="0">
                <a:solidFill>
                  <a:srgbClr val="000090"/>
                </a:solidFill>
              </a:rPr>
              <a:t>A: </a:t>
            </a:r>
            <a:r>
              <a:rPr lang="en-US" sz="2400" dirty="0"/>
              <a:t>can’t do it (with destination based forwarding, and LS, DV routing)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7246" y="0"/>
            <a:ext cx="196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Networking 401</a:t>
            </a:r>
          </a:p>
        </p:txBody>
      </p:sp>
      <p:sp>
        <p:nvSpPr>
          <p:cNvPr id="2" name="Freeform 1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CC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chemeClr val="accent2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3641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5858352" cy="1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030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Recall: 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/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Individual routing algorithm components </a:t>
            </a:r>
            <a:r>
              <a:rPr lang="en-US" sz="2400" i="1" dirty="0">
                <a:solidFill>
                  <a:srgbClr val="000090"/>
                </a:solidFill>
              </a:rPr>
              <a:t>in each and every router </a:t>
            </a:r>
            <a:r>
              <a:rPr lang="en-US" sz="2400" dirty="0"/>
              <a:t>interact with each other in control plane to compute forwarding tables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[</a:t>
            </a:r>
            <a:r>
              <a:rPr lang="ko-KR" altLang="en-US" sz="2400" dirty="0">
                <a:solidFill>
                  <a:srgbClr val="FF0000"/>
                </a:solidFill>
              </a:rPr>
              <a:t>기존 방식</a:t>
            </a:r>
            <a:r>
              <a:rPr lang="en-US" altLang="ko-KR" sz="2400" dirty="0">
                <a:solidFill>
                  <a:srgbClr val="FF0000"/>
                </a:solidFill>
              </a:rPr>
              <a:t>] : control </a:t>
            </a:r>
            <a:r>
              <a:rPr lang="ko-KR" altLang="en-US" sz="2400" dirty="0">
                <a:solidFill>
                  <a:srgbClr val="FF0000"/>
                </a:solidFill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</a:rPr>
              <a:t>data plane</a:t>
            </a:r>
            <a:r>
              <a:rPr lang="ko-KR" altLang="en-US" sz="2400" dirty="0">
                <a:solidFill>
                  <a:srgbClr val="FF0000"/>
                </a:solidFill>
              </a:rPr>
              <a:t>이 분리 안됨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362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7" y="128267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Internet network layer: historically has been implemented via distributed, per-router approach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0"/>
                </a:solidFill>
              </a:rPr>
              <a:t>monolithic</a:t>
            </a:r>
            <a:r>
              <a:rPr lang="en-US" dirty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different “middleboxes” for different network layer functions: firewalls, load balancers, NAT boxes, ..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/>
              <a:t>~2005: </a:t>
            </a:r>
            <a:r>
              <a:rPr lang="ko-KR" altLang="en-US" dirty="0"/>
              <a:t>그 이전에는 개별 라우터에 맡김</a:t>
            </a:r>
            <a:r>
              <a:rPr lang="en-US" altLang="ko-KR" dirty="0"/>
              <a:t>. </a:t>
            </a:r>
            <a:r>
              <a:rPr lang="ko-KR" altLang="en-US" dirty="0"/>
              <a:t>네트워크 자원의 효율적인 사용을 하고자 함</a:t>
            </a:r>
            <a:endParaRPr 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현재는 네트워크 관리자가 패킷의 흐름을 제어할 수 있도록 관여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소프트웨어를 통해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51018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821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Recall: 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604777" cy="17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6"/>
            <a:ext cx="687845" cy="27118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9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6" y="1282678"/>
            <a:ext cx="8148587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CC0000"/>
                </a:solidFill>
              </a:rPr>
              <a:t>Why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i="1" dirty="0">
                <a:solidFill>
                  <a:srgbClr val="CC0000"/>
                </a:solidFill>
              </a:rPr>
              <a:t>logically centralized </a:t>
            </a:r>
            <a:r>
              <a:rPr lang="en-US" dirty="0">
                <a:solidFill>
                  <a:srgbClr val="000000"/>
                </a:solidFill>
              </a:rPr>
              <a:t>control plane?</a:t>
            </a:r>
          </a:p>
          <a:p>
            <a:pPr marL="635000" indent="-400050"/>
            <a:r>
              <a:rPr lang="en-US" dirty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altLang="ko-KR" dirty="0"/>
              <a:t>“programming” routers </a:t>
            </a:r>
            <a:r>
              <a:rPr lang="en-US" dirty="0"/>
              <a:t>(recall OpenFlow API) </a:t>
            </a:r>
          </a:p>
          <a:p>
            <a:pPr marL="1035050" lvl="1" indent="-400050"/>
            <a:r>
              <a:rPr lang="en-US" dirty="0"/>
              <a:t>centralized “programming” easier: compute tables centrally and distribute (SDN)</a:t>
            </a:r>
          </a:p>
          <a:p>
            <a:pPr marL="1035050" lvl="1" indent="-400050"/>
            <a:r>
              <a:rPr lang="en-US" dirty="0"/>
              <a:t>distributed “programming: more difficult: compute tables as result of distributed algorithm (protocol) implemented in each and every router  (</a:t>
            </a:r>
            <a:r>
              <a:rPr lang="ko-KR" altLang="en-US" dirty="0"/>
              <a:t>기존방식</a:t>
            </a:r>
            <a:r>
              <a:rPr lang="en-US" altLang="ko-KR" dirty="0"/>
              <a:t>)</a:t>
            </a:r>
            <a:endParaRPr lang="en-US" dirty="0"/>
          </a:p>
          <a:p>
            <a:pPr marL="635000" indent="-400050"/>
            <a:r>
              <a:rPr lang="en-US" dirty="0">
                <a:solidFill>
                  <a:srgbClr val="0070C0"/>
                </a:solidFill>
              </a:rPr>
              <a:t>open (non-proprietary)  control plane </a:t>
            </a:r>
            <a:r>
              <a:rPr lang="en-US" dirty="0"/>
              <a:t>: </a:t>
            </a:r>
            <a:r>
              <a:rPr lang="ko-KR" altLang="en-US" dirty="0"/>
              <a:t>사용자가 사용 가능</a:t>
            </a:r>
            <a:r>
              <a:rPr lang="en-US" altLang="ko-KR" dirty="0"/>
              <a:t>, </a:t>
            </a:r>
            <a:r>
              <a:rPr lang="ko-KR" altLang="en-US" dirty="0"/>
              <a:t>기존은 라우터 제조 회사에서 모든 것을 관리</a:t>
            </a:r>
            <a:endParaRPr lang="en-US" dirty="0"/>
          </a:p>
          <a:p>
            <a:pPr marL="635000" indent="-40005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2085311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17703</TotalTime>
  <Words>2467</Words>
  <Application>Microsoft Office PowerPoint</Application>
  <PresentationFormat>화면 슬라이드 쇼(4:3)</PresentationFormat>
  <Paragraphs>677</Paragraphs>
  <Slides>35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Gill Sans</vt:lpstr>
      <vt:lpstr>Arial</vt:lpstr>
      <vt:lpstr>Arial Narrow</vt:lpstr>
      <vt:lpstr>Calibri</vt:lpstr>
      <vt:lpstr>Comic Sans MS</vt:lpstr>
      <vt:lpstr>Gill Sans MT</vt:lpstr>
      <vt:lpstr>Tahoma</vt:lpstr>
      <vt:lpstr>Times New Roman</vt:lpstr>
      <vt:lpstr>Wingdings</vt:lpstr>
      <vt:lpstr>Default Design</vt:lpstr>
      <vt:lpstr>Clip</vt:lpstr>
      <vt:lpstr>PowerPoint 프레젠테이션</vt:lpstr>
      <vt:lpstr>PowerPoint 프레젠테이션</vt:lpstr>
      <vt:lpstr>Traffic engineering: difficult traditional routing</vt:lpstr>
      <vt:lpstr>Traffic engineering: difficult</vt:lpstr>
      <vt:lpstr>Traffic engineering: difficult</vt:lpstr>
      <vt:lpstr>PowerPoint 프레젠테이션</vt:lpstr>
      <vt:lpstr>PowerPoint 프레젠테이션</vt:lpstr>
      <vt:lpstr>PowerPoint 프레젠테이션</vt:lpstr>
      <vt:lpstr>PowerPoint 프레젠테이션</vt:lpstr>
      <vt:lpstr>Analogy: mainframe to PC evolution*</vt:lpstr>
      <vt:lpstr>PowerPoint 프레젠테이션</vt:lpstr>
      <vt:lpstr>Generalized Forwarding</vt:lpstr>
      <vt:lpstr>PowerPoint 프레젠테이션</vt:lpstr>
      <vt:lpstr>PowerPoint 프레젠테이션</vt:lpstr>
      <vt:lpstr>PowerPoint 프레젠테이션</vt:lpstr>
      <vt:lpstr>PowerPoint 프레젠테이션</vt:lpstr>
      <vt:lpstr>OpenFlow protocol</vt:lpstr>
      <vt:lpstr>OpenFlow: controller-to-switch messages</vt:lpstr>
      <vt:lpstr>OpenFlow: switch-to-controller messages</vt:lpstr>
      <vt:lpstr>PowerPoint 프레젠테이션</vt:lpstr>
      <vt:lpstr>PowerPoint 프레젠테이션</vt:lpstr>
      <vt:lpstr>PowerPoint 프레젠테이션</vt:lpstr>
      <vt:lpstr>OpenFlow: Flow Table Entries</vt:lpstr>
      <vt:lpstr>Examples</vt:lpstr>
      <vt:lpstr>OpenFlow abstraction</vt:lpstr>
      <vt:lpstr>PowerPoint 프레젠테이션</vt:lpstr>
      <vt:lpstr>ICMP: internet control message protocol</vt:lpstr>
      <vt:lpstr>Traceroute and ICMP</vt:lpstr>
      <vt:lpstr>PowerPoint 프레젠테이션</vt:lpstr>
      <vt:lpstr>What is network management?</vt:lpstr>
      <vt:lpstr>Infrastructure for network management</vt:lpstr>
      <vt:lpstr>SNMP protocol</vt:lpstr>
      <vt:lpstr>SNMP protocol: message types</vt:lpstr>
      <vt:lpstr>SNMP protocol: message formats</vt:lpstr>
      <vt:lpstr>Chapter 5: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Lee Sang</cp:lastModifiedBy>
  <cp:revision>540</cp:revision>
  <dcterms:created xsi:type="dcterms:W3CDTF">1999-10-08T19:08:27Z</dcterms:created>
  <dcterms:modified xsi:type="dcterms:W3CDTF">2022-05-16T08:47:57Z</dcterms:modified>
</cp:coreProperties>
</file>