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778" r:id="rId2"/>
    <p:sldId id="883" r:id="rId3"/>
    <p:sldId id="884" r:id="rId4"/>
    <p:sldId id="780" r:id="rId5"/>
    <p:sldId id="781" r:id="rId6"/>
    <p:sldId id="782" r:id="rId7"/>
    <p:sldId id="783" r:id="rId8"/>
    <p:sldId id="784" r:id="rId9"/>
    <p:sldId id="785" r:id="rId10"/>
    <p:sldId id="786" r:id="rId11"/>
    <p:sldId id="787" r:id="rId12"/>
    <p:sldId id="882" r:id="rId13"/>
    <p:sldId id="788" r:id="rId14"/>
    <p:sldId id="789" r:id="rId15"/>
    <p:sldId id="790" r:id="rId16"/>
    <p:sldId id="791" r:id="rId17"/>
    <p:sldId id="792" r:id="rId18"/>
    <p:sldId id="881" r:id="rId19"/>
    <p:sldId id="875" r:id="rId20"/>
    <p:sldId id="793" r:id="rId21"/>
    <p:sldId id="794" r:id="rId22"/>
    <p:sldId id="795" r:id="rId23"/>
    <p:sldId id="796" r:id="rId24"/>
    <p:sldId id="797" r:id="rId25"/>
    <p:sldId id="879" r:id="rId26"/>
    <p:sldId id="798" r:id="rId27"/>
    <p:sldId id="799" r:id="rId28"/>
    <p:sldId id="876" r:id="rId29"/>
    <p:sldId id="813" r:id="rId30"/>
    <p:sldId id="814" r:id="rId31"/>
    <p:sldId id="880" r:id="rId32"/>
    <p:sldId id="800" r:id="rId33"/>
    <p:sldId id="877" r:id="rId34"/>
    <p:sldId id="878" r:id="rId35"/>
    <p:sldId id="804" r:id="rId36"/>
    <p:sldId id="805" r:id="rId37"/>
    <p:sldId id="801" r:id="rId38"/>
    <p:sldId id="802" r:id="rId39"/>
    <p:sldId id="803" r:id="rId40"/>
    <p:sldId id="806" r:id="rId41"/>
    <p:sldId id="807" r:id="rId42"/>
    <p:sldId id="808" r:id="rId43"/>
    <p:sldId id="809" r:id="rId44"/>
    <p:sldId id="810" r:id="rId45"/>
    <p:sldId id="811" r:id="rId46"/>
    <p:sldId id="812" r:id="rId47"/>
    <p:sldId id="817" r:id="rId48"/>
    <p:sldId id="818" r:id="rId49"/>
    <p:sldId id="819" r:id="rId50"/>
    <p:sldId id="820" r:id="rId51"/>
    <p:sldId id="821" r:id="rId52"/>
    <p:sldId id="822" r:id="rId53"/>
    <p:sldId id="823" r:id="rId54"/>
    <p:sldId id="824" r:id="rId55"/>
    <p:sldId id="825" r:id="rId56"/>
    <p:sldId id="826" r:id="rId57"/>
    <p:sldId id="827" r:id="rId58"/>
    <p:sldId id="828" r:id="rId59"/>
    <p:sldId id="829" r:id="rId60"/>
    <p:sldId id="830" r:id="rId61"/>
    <p:sldId id="831" r:id="rId62"/>
    <p:sldId id="833" r:id="rId63"/>
    <p:sldId id="834" r:id="rId64"/>
    <p:sldId id="832" r:id="rId65"/>
    <p:sldId id="835" r:id="rId66"/>
    <p:sldId id="836" r:id="rId67"/>
    <p:sldId id="837" r:id="rId68"/>
    <p:sldId id="839" r:id="rId69"/>
    <p:sldId id="838" r:id="rId70"/>
    <p:sldId id="841" r:id="rId71"/>
    <p:sldId id="840" r:id="rId72"/>
    <p:sldId id="843" r:id="rId73"/>
    <p:sldId id="846" r:id="rId74"/>
    <p:sldId id="845" r:id="rId75"/>
    <p:sldId id="847" r:id="rId76"/>
    <p:sldId id="853" r:id="rId77"/>
    <p:sldId id="860" r:id="rId78"/>
    <p:sldId id="861" r:id="rId79"/>
    <p:sldId id="862" r:id="rId80"/>
    <p:sldId id="863" r:id="rId81"/>
    <p:sldId id="864" r:id="rId82"/>
    <p:sldId id="865" r:id="rId83"/>
    <p:sldId id="866" r:id="rId84"/>
    <p:sldId id="867" r:id="rId85"/>
    <p:sldId id="868" r:id="rId86"/>
    <p:sldId id="869" r:id="rId87"/>
    <p:sldId id="870" r:id="rId88"/>
    <p:sldId id="871" r:id="rId89"/>
    <p:sldId id="872" r:id="rId90"/>
    <p:sldId id="873" r:id="rId91"/>
    <p:sldId id="874" r:id="rId9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0" autoAdjust="0"/>
  </p:normalViewPr>
  <p:slideViewPr>
    <p:cSldViewPr snapToGrid="0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5461FAE-6E72-474B-9891-F4008A428872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5D8AFE1-5C1D-B844-AF97-3AD4EA9342E3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49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50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51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53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54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55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59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60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61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62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63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64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65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66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6954268-D528-7442-800B-9664DDD7601B}" type="slidenum">
              <a:rPr lang="en-US" i="0" smtClean="0">
                <a:latin typeface="Times New Roman" charset="0"/>
              </a:rPr>
              <a:pPr>
                <a:defRPr/>
              </a:pPr>
              <a:t>67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68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69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70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71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72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73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74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75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CDA285F-6A09-5D4C-A322-7D1EDA26E0ED}" type="slidenum">
              <a:rPr lang="en-US" i="0" smtClean="0">
                <a:latin typeface="Times New Roman" charset="0"/>
              </a:rPr>
              <a:pPr>
                <a:defRPr/>
              </a:pPr>
              <a:t>76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6EC43F-D216-5A49-9D19-ED7984D96B3C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C815FD5-B57F-A44A-87F2-BF696E2DEF6E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78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E4C2F5E-D93F-F644-8D11-49C71E81086F}" type="slidenum">
              <a:rPr lang="en-US" i="0" smtClean="0">
                <a:latin typeface="Times New Roman" charset="0"/>
              </a:rPr>
              <a:pPr>
                <a:defRPr/>
              </a:pPr>
              <a:t>81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90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91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0C7D90-CF53-894C-BF5D-C9831E50B051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10" Type="http://schemas.openxmlformats.org/officeDocument/2006/relationships/image" Target="../media/image15.png"/><Relationship Id="rId4" Type="http://schemas.openxmlformats.org/officeDocument/2006/relationships/image" Target="../media/image47.gif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6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image" Target="../media/image34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1.png"/><Relationship Id="rId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79.png"/><Relationship Id="rId4" Type="http://schemas.openxmlformats.org/officeDocument/2006/relationships/image" Target="../media/image8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3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9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9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9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9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9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88.png"/><Relationship Id="rId4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Edition, </a:t>
            </a:r>
            <a:r>
              <a:rPr lang="en-US" dirty="0">
                <a:solidFill>
                  <a:srgbClr val="008000"/>
                </a:solidFill>
              </a:rPr>
              <a:t>Global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Pearson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6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and LANs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 </a:t>
            </a:r>
            <a:r>
              <a:rPr lang="ko-KR" altLang="en-US" sz="2400" dirty="0">
                <a:latin typeface="Gill Sans MT" charset="0"/>
                <a:cs typeface="+mn-cs"/>
              </a:rPr>
              <a:t>송신자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499" y="4273550"/>
            <a:ext cx="4496309" cy="18510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receiving side : </a:t>
            </a:r>
            <a:r>
              <a:rPr lang="ko-KR" altLang="en-US" sz="2400" dirty="0">
                <a:latin typeface="Gill Sans MT" charset="0"/>
                <a:cs typeface="+mn-cs"/>
              </a:rPr>
              <a:t>수신자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flow control, etc.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side</a:t>
            </a: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44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030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6.2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6662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15E5-6C57-2558-C205-3961532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 </a:t>
            </a:r>
            <a:r>
              <a:rPr lang="ko-KR" altLang="en-US" dirty="0"/>
              <a:t>구조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BBE18-DC4C-120A-2582-D9A775A7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D9E49-7CBA-AAD3-43FF-B4442388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AB7E571-4613-BD47-B8AF-E4769FE4BBE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9A1F17-F2CB-DDAE-B1C7-6740EBE1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228600"/>
            <a:ext cx="4810125" cy="2453164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FD67278-38DC-535C-0C24-7FBAA8059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1" y="2608868"/>
            <a:ext cx="7772399" cy="4648200"/>
          </a:xfrm>
        </p:spPr>
        <p:txBody>
          <a:bodyPr/>
          <a:lstStyle/>
          <a:p>
            <a:pPr algn="l" fontAlgn="base"/>
            <a:r>
              <a:rPr lang="en-US" altLang="ko-KR" sz="1800" b="1" i="0" dirty="0">
                <a:solidFill>
                  <a:srgbClr val="000000"/>
                </a:solidFill>
                <a:effectLst/>
                <a:latin typeface="inherit"/>
              </a:rPr>
              <a:t>Preamble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데이터 동기화를 위한 제어 신호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프레임의 속도를 맞추고 실제 데이터의 시작을 알려 제대로 인식할 수 있도록 도와 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sz="1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800" b="1" i="0" dirty="0">
                <a:solidFill>
                  <a:srgbClr val="000000"/>
                </a:solidFill>
                <a:effectLst/>
                <a:latin typeface="inherit"/>
              </a:rPr>
              <a:t>SFD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데이터의 시작을 알림</a:t>
            </a:r>
            <a:endParaRPr lang="ko-KR" altLang="en-US" sz="1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800" b="1" i="0" dirty="0">
                <a:solidFill>
                  <a:srgbClr val="000000"/>
                </a:solidFill>
                <a:effectLst/>
                <a:latin typeface="inherit"/>
              </a:rPr>
              <a:t>Destination Address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목적지의</a:t>
            </a:r>
            <a:r>
              <a:rPr lang="en-US" altLang="ko-KR" sz="1800" dirty="0">
                <a:solidFill>
                  <a:srgbClr val="000000"/>
                </a:solidFill>
                <a:latin typeface="HelveticaNeue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 MAC Address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라고 하는 주소</a:t>
            </a:r>
            <a:endParaRPr lang="ko-KR" altLang="en-US" sz="1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800" b="1" i="0" dirty="0">
                <a:solidFill>
                  <a:srgbClr val="000000"/>
                </a:solidFill>
                <a:effectLst/>
                <a:latin typeface="inherit"/>
              </a:rPr>
              <a:t>Source Address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출발지 주소 필드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, MAC Address</a:t>
            </a:r>
            <a:endParaRPr lang="ko-KR" altLang="en-US" sz="1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800" b="1" i="0" dirty="0">
                <a:solidFill>
                  <a:srgbClr val="000000"/>
                </a:solidFill>
                <a:effectLst/>
                <a:latin typeface="inherit"/>
              </a:rPr>
              <a:t>Type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상위계층의 프로토콜 정보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, Next Header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의 프로토콜을 나타내는 필드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sz="1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800" b="1" i="0" dirty="0">
                <a:solidFill>
                  <a:srgbClr val="000000"/>
                </a:solidFill>
                <a:effectLst/>
                <a:latin typeface="inherit"/>
              </a:rPr>
              <a:t>Length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: 0x0600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보다 작으면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IEEE 802.3 Frame.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크면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Ether Type.</a:t>
            </a:r>
            <a:endParaRPr lang="ko-KR" altLang="en-US" sz="1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800" b="1" i="0" dirty="0">
                <a:solidFill>
                  <a:srgbClr val="000000"/>
                </a:solidFill>
                <a:effectLst/>
                <a:latin typeface="inherit"/>
              </a:rPr>
              <a:t>DSAP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목적지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3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계층 프로토콜 주소 </a:t>
            </a:r>
            <a:endParaRPr lang="ko-KR" altLang="en-US" sz="1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800" b="1" i="0" dirty="0">
                <a:solidFill>
                  <a:srgbClr val="000000"/>
                </a:solidFill>
                <a:effectLst/>
                <a:latin typeface="inherit"/>
              </a:rPr>
              <a:t>SSAP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출발지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3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계층 프로토콜 주소</a:t>
            </a:r>
            <a:endParaRPr lang="en-US" altLang="ko-KR" sz="1800" b="0" i="0" dirty="0">
              <a:solidFill>
                <a:srgbClr val="000000"/>
              </a:solidFill>
              <a:effectLst/>
              <a:latin typeface="HelveticaNeue"/>
            </a:endParaRPr>
          </a:p>
          <a:p>
            <a:pPr algn="l" fontAlgn="base"/>
            <a:endParaRPr lang="ko-KR" altLang="en-US" sz="1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800" b="1" i="0" dirty="0">
                <a:solidFill>
                  <a:srgbClr val="000000"/>
                </a:solidFill>
                <a:effectLst/>
                <a:latin typeface="inherit"/>
              </a:rPr>
              <a:t>FCS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오류 검출을 위한 필드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,G(x)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함수를 이용한 데이터를 체크하는 값이 들어가 있어서 오류 검출을 할 수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. Frame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의 시작인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Destination Address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Neue"/>
              </a:rPr>
              <a:t>부분부터 데이터 필드 까지를 포함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sz="18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2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detection</a:t>
            </a:r>
            <a:r>
              <a:rPr lang="ko-KR" altLang="en-US" dirty="0">
                <a:latin typeface="Gill Sans MT" charset="0"/>
                <a:cs typeface="+mj-cs"/>
              </a:rPr>
              <a:t> </a:t>
            </a:r>
            <a:r>
              <a:rPr lang="en-US" altLang="ko-KR" dirty="0">
                <a:latin typeface="Gill Sans MT" charset="0"/>
                <a:cs typeface="+mj-cs"/>
              </a:rPr>
              <a:t>&amp;</a:t>
            </a:r>
            <a:r>
              <a:rPr lang="ko-KR" altLang="en-US" dirty="0">
                <a:latin typeface="Gill Sans MT" charset="0"/>
                <a:cs typeface="+mj-cs"/>
              </a:rPr>
              <a:t> </a:t>
            </a:r>
            <a:r>
              <a:rPr lang="en-US" altLang="ko-KR" dirty="0">
                <a:latin typeface="Gill Sans MT" charset="0"/>
                <a:cs typeface="+mj-cs"/>
              </a:rPr>
              <a:t>Correction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43" y="3946914"/>
            <a:ext cx="5191991" cy="284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ko-KR" altLang="en-US" sz="2000" i="0" dirty="0">
                <a:latin typeface="Arial" charset="0"/>
                <a:cs typeface="+mn-cs"/>
              </a:rPr>
              <a:t>에러가 있는 프레임을 보낸다면 비효율적 </a:t>
            </a:r>
            <a:r>
              <a:rPr lang="en-US" altLang="ko-KR" sz="2000" i="0" dirty="0">
                <a:latin typeface="Arial" charset="0"/>
                <a:cs typeface="+mn-cs"/>
                <a:sym typeface="Wingdings" panose="05000000000000000000" pitchFamily="2" charset="2"/>
              </a:rPr>
              <a:t> </a:t>
            </a:r>
            <a:r>
              <a:rPr lang="ko-KR" altLang="en-US" sz="2000" i="0" dirty="0">
                <a:latin typeface="Arial" charset="0"/>
                <a:cs typeface="+mn-cs"/>
                <a:sym typeface="Wingdings" panose="05000000000000000000" pitchFamily="2" charset="2"/>
              </a:rPr>
              <a:t>링크에서 처리</a:t>
            </a:r>
            <a:endParaRPr lang="en-US" sz="2000" i="0" dirty="0"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EDC= Error Detection and Correction bits (redundancy)</a:t>
            </a:r>
          </a:p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D    = Data protected by error checking, may include header fields</a:t>
            </a:r>
          </a:p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         </a:t>
            </a:r>
            <a:r>
              <a:rPr lang="ko-KR" altLang="en-US" sz="2000" i="0" dirty="0">
                <a:latin typeface="Arial" charset="0"/>
                <a:cs typeface="+mn-cs"/>
              </a:rPr>
              <a:t>에러 발견과 수정을 위해 추가적인 데이터를  추가함</a:t>
            </a:r>
            <a:r>
              <a:rPr lang="en-US" altLang="ko-KR" sz="2000" i="0" dirty="0">
                <a:latin typeface="Arial" charset="0"/>
                <a:cs typeface="+mn-cs"/>
              </a:rPr>
              <a:t>.</a:t>
            </a:r>
            <a:r>
              <a:rPr lang="en-US" sz="2000" i="0" dirty="0">
                <a:latin typeface="Arial" charset="0"/>
                <a:cs typeface="+mn-cs"/>
              </a:rPr>
              <a:t> </a:t>
            </a:r>
          </a:p>
          <a:p>
            <a:pPr>
              <a:defRPr/>
            </a:pPr>
            <a:endParaRPr lang="en-US" sz="2000" i="0" dirty="0">
              <a:latin typeface="Arial" charset="0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Arial" charset="0"/>
                <a:cs typeface="+mn-cs"/>
              </a:rPr>
              <a:t> larger EDC field yields better detection and correction </a:t>
            </a:r>
            <a:r>
              <a:rPr lang="en-US" sz="2000" i="0" dirty="0">
                <a:latin typeface="Arial" charset="0"/>
                <a:cs typeface="+mn-cs"/>
                <a:sym typeface="Wingdings" panose="05000000000000000000" pitchFamily="2" charset="2"/>
              </a:rPr>
              <a:t> tradeoff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049818" y="3946914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5384800" y="4224502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71165"/>
            <a:ext cx="3737081" cy="1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6853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899" y="285750"/>
            <a:ext cx="7840187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Parity checking (</a:t>
            </a:r>
            <a:r>
              <a:rPr lang="ko-KR" altLang="en-US" dirty="0">
                <a:latin typeface="Gill Sans MT" charset="0"/>
                <a:cs typeface="+mj-cs"/>
              </a:rPr>
              <a:t>간단</a:t>
            </a:r>
            <a:r>
              <a:rPr lang="en-US" altLang="ko-KR" dirty="0">
                <a:latin typeface="Gill Sans MT" charset="0"/>
                <a:cs typeface="+mj-cs"/>
              </a:rPr>
              <a:t>/</a:t>
            </a:r>
            <a:r>
              <a:rPr lang="ko-KR" altLang="en-US" dirty="0">
                <a:latin typeface="Gill Sans MT" charset="0"/>
                <a:cs typeface="+mj-cs"/>
              </a:rPr>
              <a:t>비효율</a:t>
            </a:r>
            <a:r>
              <a:rPr lang="en-US" altLang="ko-KR" dirty="0">
                <a:latin typeface="Gill Sans MT" charset="0"/>
                <a:cs typeface="+mj-cs"/>
              </a:rPr>
              <a:t>)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Arial" charset="0"/>
                <a:cs typeface="+mn-cs"/>
              </a:rPr>
              <a:t>d</a:t>
            </a:r>
            <a:r>
              <a:rPr lang="en-US" sz="2000" i="0" dirty="0">
                <a:latin typeface="Arial" charset="0"/>
                <a:cs typeface="+mn-cs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2042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checksum </a:t>
            </a:r>
            <a:r>
              <a:rPr lang="en-US" sz="3600" dirty="0">
                <a:latin typeface="Gill Sans MT" charset="0"/>
                <a:cs typeface="+mj-cs"/>
              </a:rPr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checksum: addition (1</a:t>
            </a:r>
            <a:r>
              <a:rPr lang="ja-JP" altLang="en-US" sz="240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YES - no error detected. </a:t>
            </a:r>
            <a:r>
              <a:rPr lang="en-US" i="1" dirty="0">
                <a:latin typeface="Gill Sans MT" charset="0"/>
              </a:rPr>
              <a:t>But maybe errors nonetheless?</a:t>
            </a:r>
            <a:r>
              <a:rPr lang="en-US" dirty="0">
                <a:latin typeface="Gill Sans MT" charset="0"/>
              </a:rPr>
              <a:t> 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goal:</a:t>
            </a:r>
            <a:r>
              <a:rPr lang="en-US" sz="2400" i="0" dirty="0">
                <a:latin typeface="Gill Sans MT" charset="0"/>
                <a:cs typeface="+mn-cs"/>
              </a:rPr>
              <a:t> detect </a:t>
            </a:r>
            <a:r>
              <a:rPr lang="ja-JP" altLang="en-US" sz="2400" i="0">
                <a:latin typeface="Gill Sans MT" charset="0"/>
                <a:cs typeface="+mn-cs"/>
              </a:rPr>
              <a:t>“</a:t>
            </a:r>
            <a:r>
              <a:rPr lang="en-US" sz="2400" i="0" dirty="0">
                <a:latin typeface="Gill Sans MT" charset="0"/>
                <a:cs typeface="+mn-cs"/>
              </a:rPr>
              <a:t>errors</a:t>
            </a:r>
            <a:r>
              <a:rPr lang="ja-JP" altLang="en-US" sz="2400" i="0">
                <a:latin typeface="Gill Sans MT" charset="0"/>
                <a:cs typeface="+mn-cs"/>
              </a:rPr>
              <a:t>”</a:t>
            </a:r>
            <a:r>
              <a:rPr lang="en-US" sz="2400" i="0" dirty="0">
                <a:latin typeface="Gill Sans MT" charset="0"/>
                <a:cs typeface="+mn-cs"/>
              </a:rPr>
              <a:t> (e.g., flipped bits) in transmitted packet (note: used at transport layer</a:t>
            </a:r>
            <a:r>
              <a:rPr lang="en-US" sz="2400" dirty="0">
                <a:latin typeface="Gill Sans MT" charset="0"/>
                <a:cs typeface="+mn-cs"/>
              </a:rPr>
              <a:t> only</a:t>
            </a:r>
            <a:r>
              <a:rPr lang="en-US" sz="2400" i="0" dirty="0"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cs typeface="+mn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456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Cyclic redundancy check (CRC)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8231188" cy="3360737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more powerful error-detection coding : </a:t>
            </a:r>
            <a:r>
              <a:rPr lang="ko-KR" alt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더 강력한 에러 검사 </a:t>
            </a: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view 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choose </a:t>
            </a:r>
            <a:r>
              <a:rPr lang="en-US" sz="2400" dirty="0">
                <a:latin typeface="Goudy Old Style" panose="02020502050305020303" pitchFamily="18" charset="0"/>
                <a:cs typeface="+mn-cs"/>
              </a:rPr>
              <a:t>r+1</a:t>
            </a:r>
            <a:r>
              <a:rPr lang="en-US" sz="2400" dirty="0">
                <a:latin typeface="Gill Sans MT" charset="0"/>
                <a:cs typeface="+mn-cs"/>
              </a:rPr>
              <a:t>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 detect all burst errors less than r+1 bits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5608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CRC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want: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r>
              <a:rPr lang="en-US" dirty="0">
                <a:latin typeface="Gill Sans MT" charset="0"/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    if we divide D</a:t>
            </a:r>
            <a:r>
              <a:rPr lang="en-US" baseline="26000" dirty="0">
                <a:latin typeface="Gill Sans MT" charset="0"/>
                <a:cs typeface="+mn-cs"/>
              </a:rPr>
              <a:t>.</a:t>
            </a:r>
            <a:r>
              <a:rPr lang="en-US" dirty="0">
                <a:latin typeface="Gill Sans MT" charset="0"/>
                <a:cs typeface="+mn-cs"/>
              </a:rPr>
              <a:t>2</a:t>
            </a:r>
            <a:r>
              <a:rPr lang="en-US" baseline="30000" dirty="0">
                <a:latin typeface="Gill Sans MT" charset="0"/>
                <a:cs typeface="+mn-cs"/>
              </a:rPr>
              <a:t>r</a:t>
            </a:r>
            <a:r>
              <a:rPr lang="en-US" dirty="0">
                <a:latin typeface="Gill Sans MT" charset="0"/>
                <a:cs typeface="+mn-cs"/>
              </a:rPr>
              <a:t> by G, want remainder R to satisfy: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R</a:t>
            </a:r>
            <a:r>
              <a:rPr lang="en-US" dirty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D</a:t>
            </a:r>
            <a:r>
              <a:rPr lang="en-US" sz="2400" baseline="26000" dirty="0">
                <a:latin typeface="Arial" charset="0"/>
                <a:cs typeface="+mn-cs"/>
              </a:rPr>
              <a:t>.</a:t>
            </a:r>
            <a:r>
              <a:rPr lang="en-US" sz="2400" dirty="0">
                <a:latin typeface="Arial" charset="0"/>
                <a:cs typeface="+mn-cs"/>
              </a:rPr>
              <a:t>2</a:t>
            </a:r>
            <a:r>
              <a:rPr lang="en-US" sz="2400" baseline="30000" dirty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99479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DCC1-924D-4645-8ADB-F6AEB880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CRC (more)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B0318-1596-449E-9A75-8F00EFFB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[D,R]</a:t>
            </a:r>
            <a:r>
              <a:rPr lang="ko-KR" altLang="en-US" dirty="0"/>
              <a:t>을 보냄</a:t>
            </a:r>
            <a:endParaRPr lang="en-US" altLang="ko-KR" dirty="0"/>
          </a:p>
          <a:p>
            <a:r>
              <a:rPr lang="ko-KR" altLang="en-US" dirty="0"/>
              <a:t>송신자를 </a:t>
            </a:r>
            <a:r>
              <a:rPr lang="en-US" altLang="ko-KR" dirty="0"/>
              <a:t>[D,R]/G</a:t>
            </a:r>
            <a:r>
              <a:rPr lang="ko-KR" altLang="en-US" dirty="0"/>
              <a:t>로 나누면 </a:t>
            </a:r>
            <a:r>
              <a:rPr lang="en-US" altLang="ko-KR" dirty="0"/>
              <a:t>0</a:t>
            </a:r>
            <a:r>
              <a:rPr lang="ko-KR" altLang="en-US" dirty="0"/>
              <a:t>이면 전송 오케이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else</a:t>
            </a:r>
            <a:r>
              <a:rPr lang="ko-KR" altLang="en-US" dirty="0"/>
              <a:t>면 에러가 발생한 것으로 판단함</a:t>
            </a:r>
            <a:endParaRPr lang="en-US" altLang="ko-KR" dirty="0"/>
          </a:p>
          <a:p>
            <a:r>
              <a:rPr lang="en-US" altLang="ko-KR" dirty="0"/>
              <a:t>Error</a:t>
            </a:r>
            <a:r>
              <a:rPr lang="ko-KR" altLang="en-US" dirty="0"/>
              <a:t>이면 버리거나</a:t>
            </a:r>
            <a:r>
              <a:rPr lang="en-US" altLang="ko-KR" dirty="0"/>
              <a:t> </a:t>
            </a:r>
            <a:r>
              <a:rPr lang="ko-KR" altLang="en-US" dirty="0"/>
              <a:t>재전송 요구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F49D9-712A-4CF2-B6F2-911F6B32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2C81C9-7EBF-4123-A636-5CC4403A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0626857-DD43-9D46-91D4-DEBFBA1258D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9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1C8E9-98FE-4574-8DBB-787BF3A4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Correction (</a:t>
            </a:r>
            <a:r>
              <a:rPr lang="ko-KR" altLang="en-US" dirty="0"/>
              <a:t>에러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25A1-AF71-47A3-9BD2-E7AFC447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error correction (FEC) or channel coding</a:t>
            </a:r>
          </a:p>
          <a:p>
            <a:r>
              <a:rPr lang="en-US" altLang="ko-KR" dirty="0"/>
              <a:t>Hamming code 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 자료 참고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727CB0-AB46-4BAF-94D5-9EC0F642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FC291-EB38-4239-ACED-A67A5868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0626857-DD43-9D46-91D4-DEBFBA1258D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7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80F50-FC35-4F05-402E-834A9B13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장비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3A92A-E41F-305C-E784-499124E1B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438275"/>
            <a:ext cx="7477125" cy="4648200"/>
          </a:xfrm>
        </p:spPr>
        <p:txBody>
          <a:bodyPr/>
          <a:lstStyle/>
          <a:p>
            <a:r>
              <a:rPr lang="en-US" altLang="ko-KR" dirty="0"/>
              <a:t>Repeaters : L1</a:t>
            </a:r>
            <a:r>
              <a:rPr lang="ko-KR" altLang="en-US" dirty="0"/>
              <a:t> 계층</a:t>
            </a:r>
            <a:endParaRPr lang="en-US" altLang="ko-KR" dirty="0"/>
          </a:p>
          <a:p>
            <a:pPr lvl="1"/>
            <a:r>
              <a:rPr lang="ko-KR" altLang="en-US" dirty="0"/>
              <a:t>물리계층에서 네트워크를 구성하는데 사용</a:t>
            </a:r>
            <a:endParaRPr lang="en-US" altLang="ko-KR" dirty="0"/>
          </a:p>
          <a:p>
            <a:pPr lvl="1"/>
            <a:r>
              <a:rPr lang="ko-KR" altLang="en-US" dirty="0"/>
              <a:t>약해진 신호를 재생성 </a:t>
            </a:r>
            <a:r>
              <a:rPr lang="en-US" altLang="ko-KR" dirty="0"/>
              <a:t>(</a:t>
            </a:r>
            <a:r>
              <a:rPr lang="ko-KR" altLang="en-US" dirty="0"/>
              <a:t>강하게 또는 복원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 선을 연장하는 효과</a:t>
            </a:r>
            <a:endParaRPr lang="en-US" altLang="ko-KR" dirty="0"/>
          </a:p>
          <a:p>
            <a:r>
              <a:rPr lang="en-US" altLang="ko-KR" dirty="0"/>
              <a:t>Hub : L1 </a:t>
            </a:r>
            <a:r>
              <a:rPr lang="ko-KR" altLang="en-US" dirty="0"/>
              <a:t>계층</a:t>
            </a:r>
          </a:p>
          <a:p>
            <a:pPr lvl="1" indent="-342900"/>
            <a:r>
              <a:rPr lang="ko-KR" altLang="en-US" dirty="0"/>
              <a:t>연결된 모든 호스트에게 전달 </a:t>
            </a:r>
            <a:r>
              <a:rPr lang="en-US" altLang="ko-KR" dirty="0"/>
              <a:t>[</a:t>
            </a:r>
            <a:r>
              <a:rPr lang="ko-KR" altLang="en-US" dirty="0"/>
              <a:t>주소 인식 불가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Bridge : L2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1"/>
            <a:r>
              <a:rPr lang="ko-KR" altLang="en-US" dirty="0" err="1"/>
              <a:t>리피터</a:t>
            </a:r>
            <a:r>
              <a:rPr lang="ko-KR" altLang="en-US" dirty="0"/>
              <a:t> 기능과 </a:t>
            </a:r>
            <a:r>
              <a:rPr lang="en-US" altLang="ko-KR" dirty="0"/>
              <a:t>Filtering </a:t>
            </a:r>
            <a:r>
              <a:rPr lang="ko-KR" altLang="en-US" dirty="0"/>
              <a:t>기능을 가짐</a:t>
            </a:r>
            <a:endParaRPr lang="en-US" altLang="ko-KR" dirty="0"/>
          </a:p>
          <a:p>
            <a:pPr lvl="1"/>
            <a:r>
              <a:rPr lang="ko-KR" altLang="en-US" dirty="0"/>
              <a:t>목적지 주소</a:t>
            </a:r>
            <a:r>
              <a:rPr lang="en-US" altLang="ko-KR" dirty="0"/>
              <a:t>(Mac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검사해서 프레임을 전달할 포터</a:t>
            </a:r>
            <a:r>
              <a:rPr lang="en-US" altLang="ko-KR" dirty="0"/>
              <a:t>(h/w)</a:t>
            </a:r>
            <a:r>
              <a:rPr lang="ko-KR" altLang="en-US" dirty="0"/>
              <a:t>를 결정</a:t>
            </a:r>
            <a:endParaRPr lang="en-US" altLang="ko-KR" dirty="0"/>
          </a:p>
          <a:p>
            <a:pPr lvl="1"/>
            <a:r>
              <a:rPr lang="ko-KR" altLang="en-US" dirty="0"/>
              <a:t>포트와 주소를 연결할 테이블 존재</a:t>
            </a:r>
            <a:endParaRPr lang="en-US" altLang="ko-KR" dirty="0"/>
          </a:p>
          <a:p>
            <a:pPr lvl="1"/>
            <a:r>
              <a:rPr lang="ko-KR" altLang="en-US" dirty="0"/>
              <a:t>네트워크와 네트워크를 연결 </a:t>
            </a:r>
            <a:r>
              <a:rPr lang="en-US" altLang="ko-KR" dirty="0"/>
              <a:t>(LAN</a:t>
            </a:r>
            <a:r>
              <a:rPr lang="ko-KR" altLang="en-US" dirty="0"/>
              <a:t> 연장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네트워크를 분리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5715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E41FF-D575-4D09-3F1C-E6A97D7E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CCBF7-8C7A-F3D8-1FC2-B1A7E7C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AB7E571-4613-BD47-B8AF-E4769FE4BBE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6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6.3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02909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 </a:t>
            </a:r>
            <a:r>
              <a:rPr lang="en-US" dirty="0">
                <a:latin typeface="Gill Sans MT" charset="0"/>
                <a:cs typeface="+mn-cs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Gill Sans MT" charset="0"/>
                <a:cs typeface="+mn-cs"/>
                <a:sym typeface="Wingdings" panose="05000000000000000000" pitchFamily="2" charset="2"/>
              </a:rPr>
              <a:t>독점함</a:t>
            </a:r>
            <a:r>
              <a:rPr lang="en-US" altLang="ko-KR" dirty="0">
                <a:latin typeface="Gill Sans MT" charset="0"/>
                <a:cs typeface="+mn-cs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Gill Sans MT" charset="0"/>
                <a:cs typeface="+mn-cs"/>
                <a:sym typeface="Wingdings" panose="05000000000000000000" pitchFamily="2" charset="2"/>
              </a:rPr>
              <a:t>문제가 적음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medium)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 </a:t>
            </a:r>
            <a:r>
              <a:rPr lang="ko-KR" altLang="en-US" i="1" dirty="0">
                <a:solidFill>
                  <a:srgbClr val="CC0000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공유 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802.11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55974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(MAC)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(</a:t>
            </a:r>
            <a:r>
              <a:rPr lang="ko-KR" altLang="en-US" sz="2400" dirty="0">
                <a:latin typeface="Gill Sans MT" charset="0"/>
                <a:cs typeface="+mn-cs"/>
              </a:rPr>
              <a:t>하나의 채널을 공유</a:t>
            </a:r>
            <a:r>
              <a:rPr lang="en-US" altLang="ko-KR" sz="2400" dirty="0">
                <a:latin typeface="Gill Sans MT" charset="0"/>
                <a:cs typeface="+mn-cs"/>
              </a:rPr>
              <a:t>)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 </a:t>
            </a:r>
            <a:r>
              <a:rPr lang="en-US" dirty="0">
                <a:latin typeface="Gill Sans MT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Gill Sans MT" charset="0"/>
                <a:sym typeface="Wingdings" panose="05000000000000000000" pitchFamily="2" charset="2"/>
              </a:rPr>
              <a:t>두개 이상의 시그널이 보내질 때는 충돌발생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 (MAC)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ko-KR" altLang="en-US" sz="2400" dirty="0">
                <a:latin typeface="Gill Sans MT" charset="0"/>
                <a:cs typeface="+mn-cs"/>
              </a:rPr>
              <a:t>채널을 공유하게끔 도와주는 알고리즘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ko-KR" altLang="en-US" sz="2400" dirty="0">
                <a:latin typeface="Gill Sans MT" charset="0"/>
              </a:rPr>
              <a:t>여러 사람이 서로 대화할 때 서로 방해되는 현상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4194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desiderata: </a:t>
            </a:r>
            <a:r>
              <a:rPr lang="en-US" dirty="0">
                <a:solidFill>
                  <a:schemeClr val="accent2"/>
                </a:solidFill>
                <a:latin typeface="Gill Sans MT" charset="0"/>
                <a:cs typeface="+mn-cs"/>
              </a:rPr>
              <a:t>(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해결 기준</a:t>
            </a:r>
            <a:r>
              <a:rPr lang="en-US" altLang="ko-KR" dirty="0">
                <a:solidFill>
                  <a:schemeClr val="accent2"/>
                </a:solidFill>
                <a:latin typeface="Gill Sans MT" charset="0"/>
                <a:cs typeface="+mn-cs"/>
              </a:rPr>
              <a:t>/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원칙</a:t>
            </a:r>
            <a:r>
              <a:rPr lang="en-US" altLang="ko-KR" dirty="0">
                <a:solidFill>
                  <a:schemeClr val="accent2"/>
                </a:solidFill>
                <a:latin typeface="Gill Sans MT" charset="0"/>
                <a:cs typeface="+mn-cs"/>
              </a:rPr>
              <a:t>)</a:t>
            </a:r>
            <a:endParaRPr lang="en-US" dirty="0">
              <a:solidFill>
                <a:schemeClr val="accent2"/>
              </a:solidFill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when one node wants to transmit, it can send at rate R.(</a:t>
            </a:r>
            <a:r>
              <a:rPr lang="ko-KR" altLang="en-US" dirty="0">
                <a:latin typeface="Gill Sans MT" charset="0"/>
              </a:rPr>
              <a:t>하나의 노드가 전송을 독점할 수도 있음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When M nodes want to transmit, each can send at average rate R/M (</a:t>
            </a:r>
            <a:r>
              <a:rPr lang="ko-KR" altLang="en-US" dirty="0">
                <a:latin typeface="Gill Sans MT" charset="0"/>
              </a:rPr>
              <a:t>다수의 노드가 균등하게 전송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3. fully decentralized: (</a:t>
            </a:r>
            <a:r>
              <a:rPr lang="ko-KR" altLang="en-US" dirty="0">
                <a:latin typeface="Gill Sans MT" charset="0"/>
              </a:rPr>
              <a:t>조정없이 개별적</a:t>
            </a:r>
            <a:r>
              <a:rPr lang="en-US" altLang="ko-KR" dirty="0">
                <a:latin typeface="Gill Sans MT" charset="0"/>
              </a:rPr>
              <a:t>/</a:t>
            </a:r>
            <a:r>
              <a:rPr lang="ko-KR" altLang="en-US" dirty="0">
                <a:latin typeface="Gill Sans MT" charset="0"/>
              </a:rPr>
              <a:t>분산적으로 처리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72844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three broad classes: 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 </a:t>
            </a:r>
            <a:r>
              <a:rPr lang="en-US" dirty="0">
                <a:solidFill>
                  <a:schemeClr val="accent2"/>
                </a:solidFill>
                <a:latin typeface="Gill Sans MT" charset="0"/>
                <a:cs typeface="+mn-cs"/>
              </a:rPr>
              <a:t>(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채널을 분배</a:t>
            </a:r>
            <a:r>
              <a:rPr lang="en-US" altLang="ko-KR" dirty="0">
                <a:solidFill>
                  <a:schemeClr val="accent2"/>
                </a:solidFill>
                <a:latin typeface="Gill Sans MT" charset="0"/>
                <a:cs typeface="+mn-cs"/>
              </a:rPr>
              <a:t>) : 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충돌 없음</a:t>
            </a:r>
            <a:endParaRPr lang="en-US" dirty="0">
              <a:solidFill>
                <a:schemeClr val="accent2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divide channel into smaller </a:t>
            </a:r>
            <a:r>
              <a:rPr lang="ja-JP" altLang="en-US" sz="2000" dirty="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pieces</a:t>
            </a:r>
            <a:r>
              <a:rPr lang="ja-JP" altLang="en-US" sz="2000" dirty="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(time slots, frequency, code)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allocate piece to node for exclusive use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dirty="0">
                <a:solidFill>
                  <a:schemeClr val="accent2"/>
                </a:solidFill>
                <a:latin typeface="Gill Sans MT" charset="0"/>
                <a:cs typeface="+mn-cs"/>
              </a:rPr>
              <a:t>(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서로 알아서</a:t>
            </a:r>
            <a:r>
              <a:rPr lang="en-US" altLang="ko-KR" dirty="0">
                <a:solidFill>
                  <a:schemeClr val="accent2"/>
                </a:solidFill>
                <a:latin typeface="Gill Sans MT" charset="0"/>
                <a:cs typeface="+mn-cs"/>
              </a:rPr>
              <a:t>) </a:t>
            </a:r>
            <a:r>
              <a:rPr lang="en-US" altLang="ko-KR" dirty="0">
                <a:solidFill>
                  <a:schemeClr val="accent2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충돌</a:t>
            </a:r>
            <a:r>
              <a:rPr lang="en-US" altLang="ko-KR" dirty="0">
                <a:solidFill>
                  <a:schemeClr val="accent2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/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  <a:sym typeface="Wingdings" panose="05000000000000000000" pitchFamily="2" charset="2"/>
              </a:rPr>
              <a:t>복구 문제</a:t>
            </a:r>
            <a:endParaRPr lang="en-US" dirty="0">
              <a:solidFill>
                <a:schemeClr val="accent2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collisions</a:t>
            </a:r>
          </a:p>
          <a:p>
            <a:pPr lvl="1">
              <a:defRPr/>
            </a:pPr>
            <a:r>
              <a:rPr lang="ja-JP" altLang="en-US" sz="2000" dirty="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 dirty="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”  </a:t>
            </a:r>
            <a:r>
              <a:rPr lang="en-US" altLang="ja-JP" dirty="0">
                <a:solidFill>
                  <a:schemeClr val="accent2"/>
                </a:solidFill>
                <a:latin typeface="Gill Sans MT" charset="0"/>
                <a:cs typeface="+mn-cs"/>
              </a:rPr>
              <a:t>(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순서를 배정</a:t>
            </a:r>
            <a:r>
              <a:rPr lang="en-US" altLang="ko-KR" dirty="0">
                <a:solidFill>
                  <a:schemeClr val="accent2"/>
                </a:solidFill>
                <a:latin typeface="Gill Sans MT" charset="0"/>
                <a:cs typeface="+mn-cs"/>
              </a:rPr>
              <a:t>) : 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충돌 없음</a:t>
            </a:r>
            <a:endParaRPr lang="en-US" dirty="0">
              <a:solidFill>
                <a:schemeClr val="accent2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turns, but nodes with more to send can take longer turns</a:t>
            </a:r>
          </a:p>
          <a:p>
            <a:pPr>
              <a:defRPr/>
            </a:pPr>
            <a:r>
              <a:rPr lang="ko-KR" altLang="en-US" dirty="0">
                <a:latin typeface="Gill Sans MT" charset="0"/>
              </a:rPr>
              <a:t>충돌 없는 경우 </a:t>
            </a:r>
            <a:r>
              <a:rPr lang="en-US" altLang="ko-KR" dirty="0">
                <a:latin typeface="Gill Sans MT" charset="0"/>
              </a:rPr>
              <a:t>vs. </a:t>
            </a:r>
            <a:r>
              <a:rPr lang="ko-KR" altLang="en-US" dirty="0">
                <a:latin typeface="Gill Sans MT" charset="0"/>
              </a:rPr>
              <a:t>충돌 발생 경우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65700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C6E94-9056-4CDD-8BEA-F487E19D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채널을 분할하는 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75030-3F44-4BE6-8BA4-3737F650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TDMA  (</a:t>
            </a:r>
            <a:r>
              <a:rPr lang="ko-KR" altLang="en-US" dirty="0"/>
              <a:t>시간 분할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FDMA (</a:t>
            </a:r>
            <a:r>
              <a:rPr lang="ko-KR" altLang="en-US" dirty="0"/>
              <a:t>주파수 분할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CMDA (</a:t>
            </a:r>
            <a:r>
              <a:rPr lang="ko-KR" altLang="en-US" dirty="0"/>
              <a:t>코드 분할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A7C3C-120B-4192-9ED1-3985582B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828-3440-4A9F-88C7-942473F5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0626857-DD43-9D46-91D4-DEBFBA1258D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9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TDMA: time division multiple access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access to channel in "rounds" (</a:t>
            </a:r>
            <a:r>
              <a:rPr lang="ko-KR" altLang="en-US" dirty="0">
                <a:latin typeface="Gill Sans MT" charset="0"/>
                <a:cs typeface="+mn-cs"/>
              </a:rPr>
              <a:t>노드가 돌아가며</a:t>
            </a:r>
            <a:r>
              <a:rPr lang="en-US" altLang="ko-KR" dirty="0">
                <a:latin typeface="Gill Sans MT" charset="0"/>
                <a:cs typeface="+mn-cs"/>
              </a:rPr>
              <a:t>)</a:t>
            </a: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each station gets fixed length slot (length = packet transmission 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unused slots go idle (1,3,4 have packets to send, slots 2,5,6 idle )</a:t>
            </a:r>
          </a:p>
          <a:p>
            <a:pPr>
              <a:lnSpc>
                <a:spcPct val="75000"/>
              </a:lnSpc>
              <a:defRPr/>
            </a:pPr>
            <a:r>
              <a:rPr lang="ko-KR" altLang="en-US" sz="3200" dirty="0">
                <a:latin typeface="Gill Sans MT" charset="0"/>
                <a:cs typeface="+mn-cs"/>
              </a:rPr>
              <a:t>전화 회선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7759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channel spectrum divided into frequency bands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station assigned fixed frequency band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unused transmission time in frequency bands go idle (</a:t>
            </a:r>
            <a:r>
              <a:rPr lang="ko-KR" altLang="en-US" sz="2400" dirty="0">
                <a:latin typeface="Gill Sans MT" charset="0"/>
                <a:cs typeface="+mn-cs"/>
              </a:rPr>
              <a:t>비효율</a:t>
            </a:r>
            <a:r>
              <a:rPr lang="en-US" altLang="ko-KR" sz="2400" dirty="0">
                <a:latin typeface="Gill Sans MT" charset="0"/>
                <a:cs typeface="+mn-cs"/>
              </a:rPr>
              <a:t>)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1,3,4 have packet to send, frequency bands 2,5,6 idle </a:t>
            </a:r>
          </a:p>
          <a:p>
            <a:pPr>
              <a:defRPr/>
            </a:pPr>
            <a:r>
              <a:rPr lang="ko-KR" altLang="en-US" sz="2400" dirty="0">
                <a:latin typeface="Gill Sans MT" charset="0"/>
                <a:cs typeface="+mn-cs"/>
              </a:rPr>
              <a:t>오케스트라 합주</a:t>
            </a:r>
            <a:endParaRPr lang="en-US" altLang="ko-KR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ko-KR" altLang="en-US" sz="2400" dirty="0">
                <a:latin typeface="Gill Sans MT" charset="0"/>
                <a:cs typeface="+mn-cs"/>
              </a:rPr>
              <a:t>라디오 방송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3705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5574D-01DC-4CB2-977B-C937FB2F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Channel Partition :CDMA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440DC-419C-4E98-A7A2-84898616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CDMA : code division multiple access</a:t>
            </a:r>
          </a:p>
          <a:p>
            <a:r>
              <a:rPr lang="ko-KR" altLang="en-US" dirty="0"/>
              <a:t>각 휴대폰의 신호를 각각 암호화 하여 보내고 수신 측에서는 </a:t>
            </a:r>
            <a:r>
              <a:rPr lang="ko-KR" altLang="en-US" dirty="0" err="1"/>
              <a:t>암호된</a:t>
            </a:r>
            <a:r>
              <a:rPr lang="ko-KR" altLang="en-US" dirty="0"/>
              <a:t> 것을 해독</a:t>
            </a:r>
            <a:endParaRPr lang="en-US" altLang="ko-KR" dirty="0"/>
          </a:p>
          <a:p>
            <a:r>
              <a:rPr lang="en-US" altLang="ko-KR" dirty="0"/>
              <a:t>FDMA + TDMA</a:t>
            </a:r>
            <a:r>
              <a:rPr lang="ko-KR" altLang="en-US" dirty="0"/>
              <a:t>를 믹스한 경우</a:t>
            </a:r>
            <a:endParaRPr lang="en-US" altLang="ko-KR" dirty="0"/>
          </a:p>
          <a:p>
            <a:r>
              <a:rPr lang="ko-KR" altLang="en-US" dirty="0"/>
              <a:t>이동 통신에서 </a:t>
            </a:r>
            <a:r>
              <a:rPr lang="en-US" altLang="ko-KR" dirty="0"/>
              <a:t>(chapter 7)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1A0AC8-1F72-4B14-A9C9-2A6CB419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B266B-43F8-4562-90AD-5F0BEB2F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0626857-DD43-9D46-91D4-DEBFBA1258D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19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nodes 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 (</a:t>
            </a:r>
            <a:r>
              <a:rPr lang="ko-KR" altLang="en-US" dirty="0">
                <a:latin typeface="Gill Sans MT" charset="0"/>
              </a:rPr>
              <a:t>지연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  <a:p>
            <a:pPr>
              <a:defRPr/>
            </a:pPr>
            <a:r>
              <a:rPr lang="ko-KR" altLang="en-US" dirty="0">
                <a:latin typeface="Gill Sans MT" charset="0"/>
              </a:rPr>
              <a:t>마스터 노드가 순서를 결정</a:t>
            </a:r>
            <a:endParaRPr lang="en-US" dirty="0">
              <a:latin typeface="Gill Sans MT" charset="0"/>
            </a:endParaRP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80F50-FC35-4F05-402E-834A9B13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장비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3A92A-E41F-305C-E784-499124E1B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800100"/>
            <a:ext cx="7477125" cy="4962525"/>
          </a:xfrm>
        </p:spPr>
        <p:txBody>
          <a:bodyPr/>
          <a:lstStyle/>
          <a:p>
            <a:pPr lvl="1"/>
            <a:endParaRPr lang="en-US" altLang="ko-KR" dirty="0"/>
          </a:p>
          <a:p>
            <a:r>
              <a:rPr lang="en-US" altLang="ko-KR" dirty="0"/>
              <a:t>Switching Hub : L2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1"/>
            <a:r>
              <a:rPr lang="ko-KR" altLang="en-US" dirty="0"/>
              <a:t>목적지 주소를 인식</a:t>
            </a:r>
            <a:r>
              <a:rPr lang="en-US" altLang="ko-KR" dirty="0"/>
              <a:t>, </a:t>
            </a:r>
            <a:r>
              <a:rPr lang="ko-KR" altLang="en-US" dirty="0"/>
              <a:t>해당 목적지 포터로만 전달</a:t>
            </a:r>
            <a:endParaRPr lang="en-US" altLang="ko-KR" dirty="0"/>
          </a:p>
          <a:p>
            <a:pPr lvl="1"/>
            <a:r>
              <a:rPr lang="en-US" altLang="ko-KR" dirty="0"/>
              <a:t>LAN</a:t>
            </a:r>
            <a:r>
              <a:rPr lang="ko-KR" altLang="en-US" dirty="0"/>
              <a:t>에 많이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라우터 </a:t>
            </a:r>
            <a:r>
              <a:rPr lang="en-US" altLang="ko-KR" dirty="0"/>
              <a:t>: L3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주소로 목적지에 패킷 전달</a:t>
            </a:r>
          </a:p>
          <a:p>
            <a:pPr lvl="1"/>
            <a:r>
              <a:rPr lang="en-US" altLang="ko-KR" dirty="0"/>
              <a:t>L3 </a:t>
            </a:r>
            <a:r>
              <a:rPr lang="ko-KR" altLang="en-US" dirty="0"/>
              <a:t>스위치도 같은 기능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Backbone </a:t>
            </a:r>
            <a:r>
              <a:rPr lang="ko-KR" altLang="en-US" dirty="0"/>
              <a:t>장치</a:t>
            </a:r>
            <a:endParaRPr lang="en-US" altLang="ko-KR" dirty="0"/>
          </a:p>
          <a:p>
            <a:pPr lvl="1"/>
            <a:r>
              <a:rPr lang="ko-KR" altLang="en-US" dirty="0"/>
              <a:t>여러 네트워크</a:t>
            </a:r>
            <a:r>
              <a:rPr lang="en-US" altLang="ko-KR" dirty="0"/>
              <a:t>(LAN)</a:t>
            </a:r>
            <a:r>
              <a:rPr lang="ko-KR" altLang="en-US" dirty="0"/>
              <a:t>를 연결해 주는 장치 </a:t>
            </a:r>
            <a:endParaRPr lang="en-US" altLang="ko-KR" dirty="0"/>
          </a:p>
          <a:p>
            <a:pPr lvl="1"/>
            <a:r>
              <a:rPr lang="ko-KR" altLang="en-US" dirty="0"/>
              <a:t>백본 스위치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E41FF-D575-4D09-3F1C-E6A97D7E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CCBF7-8C7A-F3D8-1FC2-B1A7E7C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AB7E571-4613-BD47-B8AF-E4769FE4BBE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88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2857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FDDI (Fiber Distributed Dual Interface) </a:t>
            </a:r>
            <a:r>
              <a:rPr lang="en-US" sz="2400" i="0" dirty="0">
                <a:latin typeface="Gill Sans MT" charset="0"/>
                <a:cs typeface="+mn-cs"/>
                <a:sym typeface="Wingdings" panose="05000000000000000000" pitchFamily="2" charset="2"/>
              </a:rPr>
              <a:t> dual token ring (</a:t>
            </a:r>
            <a:r>
              <a:rPr lang="ko-KR" altLang="en-US" sz="2400" i="0" dirty="0">
                <a:latin typeface="Gill Sans MT" charset="0"/>
                <a:cs typeface="+mn-cs"/>
                <a:sym typeface="Wingdings" panose="05000000000000000000" pitchFamily="2" charset="2"/>
              </a:rPr>
              <a:t>노드간 두개의 링크를 가짐</a:t>
            </a:r>
            <a:r>
              <a:rPr lang="en-US" altLang="ko-KR" sz="2400" i="0" dirty="0">
                <a:latin typeface="Gill Sans MT" charset="0"/>
                <a:cs typeface="+mn-cs"/>
                <a:sym typeface="Wingdings" panose="05000000000000000000" pitchFamily="2" charset="2"/>
              </a:rPr>
              <a:t>)</a:t>
            </a:r>
            <a:endParaRPr lang="en-US" sz="2400" i="0" dirty="0">
              <a:latin typeface="Gill Sans MT" charset="0"/>
              <a:cs typeface="+mn-cs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D0B46-4651-4ABF-8544-B7E3A25A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램덤</a:t>
            </a:r>
            <a:r>
              <a:rPr lang="ko-KR" altLang="en-US" dirty="0"/>
              <a:t> 방식 </a:t>
            </a:r>
            <a:br>
              <a:rPr lang="en-US" altLang="ko-KR" dirty="0"/>
            </a:br>
            <a:r>
              <a:rPr lang="en-US" altLang="ko-KR" dirty="0"/>
              <a:t>(Random Access Protocols)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34DBD-65CB-47D8-A062-7C9B1E21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노드들이 자율적으로 알아서 눈치껏 보내기</a:t>
            </a:r>
            <a:endParaRPr lang="en-US" altLang="ko-KR" dirty="0"/>
          </a:p>
          <a:p>
            <a:r>
              <a:rPr lang="ko-KR" altLang="en-US" dirty="0"/>
              <a:t>충돌을 최소화 하기 위해서는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충돌시에 재 전송</a:t>
            </a:r>
            <a:endParaRPr lang="en-US" altLang="ko-KR" dirty="0"/>
          </a:p>
          <a:p>
            <a:r>
              <a:rPr lang="ko-KR" altLang="en-US" dirty="0"/>
              <a:t>충돌 감지 방법은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5F478-A0D6-4089-885F-0C7BF90E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87AB7B-B4D6-48F7-949C-49BF73F3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0626857-DD43-9D46-91D4-DEBFBA1258D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40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 (</a:t>
            </a:r>
            <a:r>
              <a:rPr lang="ko-KR" altLang="en-US" dirty="0">
                <a:latin typeface="Gill Sans MT" charset="0"/>
              </a:rPr>
              <a:t>각 노드가 독점하고자 함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 (</a:t>
            </a:r>
            <a:r>
              <a:rPr lang="ko-KR" altLang="en-US" dirty="0" err="1">
                <a:latin typeface="Gill Sans MT" charset="0"/>
              </a:rPr>
              <a:t>노드간의</a:t>
            </a:r>
            <a:r>
              <a:rPr lang="ko-KR" altLang="en-US" dirty="0">
                <a:latin typeface="Gill Sans MT" charset="0"/>
              </a:rPr>
              <a:t> 조정이 없음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collision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dirty="0">
                <a:latin typeface="Gill Sans MT" charset="0"/>
                <a:cs typeface="+mn-cs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91436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D6721-B6E5-4D36-81E0-82F08B06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ALOHAnet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42A03-255D-4DC6-9594-6AACEC17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하와이 대학에서 </a:t>
            </a:r>
            <a:r>
              <a:rPr lang="en-US" altLang="ko-KR" dirty="0"/>
              <a:t>1971</a:t>
            </a:r>
            <a:r>
              <a:rPr lang="ko-KR" altLang="en-US" dirty="0"/>
              <a:t>년도 개발</a:t>
            </a:r>
            <a:endParaRPr lang="en-US" altLang="ko-KR" dirty="0"/>
          </a:p>
          <a:p>
            <a:r>
              <a:rPr lang="en-US" altLang="ko-KR" dirty="0"/>
              <a:t>Additive Links Online Hawaii Area</a:t>
            </a:r>
            <a:r>
              <a:rPr lang="ko-KR" altLang="en-US" dirty="0"/>
              <a:t>의 약자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53CF8D-ED84-48D3-B529-EEE91771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56811-D414-4695-99D3-32FBACDD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0626857-DD43-9D46-91D4-DEBFBA1258D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8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F90594-5514-4679-89FE-FA83FAC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altLang="ko-KR" sz="4700"/>
              <a:t>ALOHA protocol</a:t>
            </a:r>
            <a:endParaRPr lang="ko-KR" altLang="en-US" sz="470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954C3-7598-4BFC-9F8D-48ED51CE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1" y="2807208"/>
            <a:ext cx="7359235" cy="3410712"/>
          </a:xfrm>
        </p:spPr>
        <p:txBody>
          <a:bodyPr anchor="t">
            <a:normAutofit/>
          </a:bodyPr>
          <a:lstStyle/>
          <a:p>
            <a:r>
              <a:rPr lang="en-US" altLang="ko-KR" sz="2400" dirty="0"/>
              <a:t>All frames have the same length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전송 시간도 동일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각 노드는 프레임이 생성되면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랜덤하게 각자 알아서 전송시작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충돌이 발생하면 재 전송함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충돌 감지는 일정시간까지 에코가 오지 않을 때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074" name="Picture 2" descr="Explain ALOHA and slotted ALOHA">
            <a:extLst>
              <a:ext uri="{FF2B5EF4-FFF2-40B4-BE49-F238E27FC236}">
                <a16:creationId xmlns:a16="http://schemas.microsoft.com/office/drawing/2014/main" id="{84DB0F97-02E1-4074-AA01-219A642D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2408" y="132933"/>
            <a:ext cx="3740727" cy="24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4360DA-0E7B-4D10-ABBE-634CD0CE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/>
              <a:t>Data Link Layer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7CFB3E-5957-4001-953C-395BD814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/>
              <a:t>5-</a:t>
            </a:r>
            <a:fld id="{D0626857-DD43-9D46-91D4-DEBFBA1258D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36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(unslotted)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unslotted Aloha: simpler, no synchronization</a:t>
            </a:r>
            <a:r>
              <a:rPr lang="en-US" dirty="0">
                <a:latin typeface="Gill Sans MT" charset="0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collision probability increases: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frame sent at 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 collides with other frames sent in [t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-1,t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+1] : </a:t>
            </a:r>
            <a:r>
              <a:rPr lang="ko-KR" altLang="en-US" sz="2000" dirty="0">
                <a:latin typeface="Gill Sans MT" charset="0"/>
              </a:rPr>
              <a:t>프레임 </a:t>
            </a:r>
            <a:r>
              <a:rPr lang="en-US" altLang="ko-KR" sz="2000" dirty="0" err="1">
                <a:latin typeface="Gill Sans MT" charset="0"/>
              </a:rPr>
              <a:t>i</a:t>
            </a:r>
            <a:r>
              <a:rPr lang="ko-KR" altLang="en-US" sz="2000" dirty="0">
                <a:latin typeface="Gill Sans MT" charset="0"/>
              </a:rPr>
              <a:t>가 보내진 </a:t>
            </a:r>
            <a:r>
              <a:rPr lang="en-US" altLang="ko-KR" sz="2000" dirty="0">
                <a:latin typeface="Gill Sans MT" charset="0"/>
              </a:rPr>
              <a:t>t0 </a:t>
            </a:r>
            <a:r>
              <a:rPr lang="ko-KR" altLang="en-US" sz="2000" dirty="0">
                <a:latin typeface="Gill Sans MT" charset="0"/>
              </a:rPr>
              <a:t>전후에 보내진 다른 프레임이 있다면 충돌 발생하여 문제가 발생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871913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1060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572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3988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  <a:r>
              <a:rPr lang="en-US" dirty="0">
                <a:latin typeface="Gill Sans MT" charset="0"/>
                <a:cs typeface="+mj-cs"/>
              </a:rPr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P(success by given node) = P(node transmits) </a:t>
            </a:r>
            <a:r>
              <a:rPr lang="en-US" sz="2000" baseline="16000" dirty="0">
                <a:latin typeface="Gill Sans MT" charset="0"/>
                <a:cs typeface="+mn-cs"/>
              </a:rPr>
              <a:t>.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        P(no other node transmits in [t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-1,t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] </a:t>
            </a:r>
            <a:r>
              <a:rPr lang="en-US" sz="2000" baseline="16000" dirty="0">
                <a:latin typeface="Gill Sans MT" charset="0"/>
                <a:cs typeface="+mn-cs"/>
              </a:rPr>
              <a:t>.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        P(no other node transmits in [t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-1,t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]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                                </a:t>
            </a:r>
            <a:r>
              <a:rPr lang="en-US" sz="2400" i="1" dirty="0">
                <a:latin typeface="Gill Sans MT" charset="0"/>
                <a:cs typeface="+mn-cs"/>
              </a:rPr>
              <a:t>  = p </a:t>
            </a:r>
            <a:r>
              <a:rPr lang="en-US" sz="2400" i="1" baseline="16000" dirty="0">
                <a:latin typeface="Gill Sans MT" charset="0"/>
                <a:cs typeface="+mn-cs"/>
              </a:rPr>
              <a:t>. </a:t>
            </a:r>
            <a:r>
              <a:rPr lang="en-US" sz="2400" i="1" dirty="0">
                <a:latin typeface="Gill Sans MT" charset="0"/>
                <a:cs typeface="+mn-cs"/>
              </a:rPr>
              <a:t>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  <a:r>
              <a:rPr lang="en-US" sz="2400" i="1" baseline="16000" dirty="0">
                <a:latin typeface="Gill Sans MT" charset="0"/>
                <a:cs typeface="+mn-cs"/>
              </a:rPr>
              <a:t> . </a:t>
            </a:r>
            <a:r>
              <a:rPr lang="en-US" sz="2400" i="1" dirty="0">
                <a:latin typeface="Gill Sans MT" charset="0"/>
                <a:cs typeface="+mn-cs"/>
              </a:rPr>
              <a:t>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>
                <a:latin typeface="Gill Sans MT" charset="0"/>
                <a:cs typeface="+mn-cs"/>
              </a:rPr>
              <a:t>                                                    </a:t>
            </a:r>
            <a:r>
              <a:rPr lang="en-US" sz="2400" b="1" i="1" baseline="30000" dirty="0">
                <a:latin typeface="Gill Sans MT" charset="0"/>
                <a:cs typeface="+mn-cs"/>
              </a:rPr>
              <a:t>     </a:t>
            </a:r>
            <a:r>
              <a:rPr lang="en-US" sz="2400" i="1" dirty="0">
                <a:latin typeface="Gill Sans MT" charset="0"/>
                <a:cs typeface="+mn-cs"/>
              </a:rPr>
              <a:t>=</a:t>
            </a:r>
            <a:r>
              <a:rPr lang="en-US" sz="2400" b="1" i="1" dirty="0">
                <a:latin typeface="Gill Sans MT" charset="0"/>
                <a:cs typeface="+mn-cs"/>
              </a:rPr>
              <a:t> </a:t>
            </a:r>
            <a:r>
              <a:rPr lang="en-US" sz="2400" i="1" dirty="0">
                <a:latin typeface="Gill Sans MT" charset="0"/>
                <a:cs typeface="+mn-cs"/>
              </a:rPr>
              <a:t>p </a:t>
            </a:r>
            <a:r>
              <a:rPr lang="en-US" sz="2400" i="1" baseline="16000" dirty="0">
                <a:latin typeface="Gill Sans MT" charset="0"/>
                <a:cs typeface="+mn-cs"/>
              </a:rPr>
              <a:t>. </a:t>
            </a:r>
            <a:r>
              <a:rPr lang="en-US" sz="2400" i="1" dirty="0">
                <a:latin typeface="Gill Sans MT" charset="0"/>
                <a:cs typeface="+mn-cs"/>
              </a:rPr>
              <a:t>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2(N-1)</a:t>
            </a:r>
            <a:r>
              <a:rPr lang="en-US" i="1" baseline="16000" dirty="0">
                <a:latin typeface="Gill Sans MT" charset="0"/>
                <a:cs typeface="+mn-cs"/>
              </a:rPr>
              <a:t> </a:t>
            </a:r>
            <a:endParaRPr lang="en-US" sz="2000" i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baseline="16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  <a:cs typeface="+mn-cs"/>
              </a:rPr>
              <a:t>                              … choosing optimum p and then letting </a:t>
            </a:r>
            <a:r>
              <a:rPr lang="en-US" i="1" baseline="16000" dirty="0">
                <a:latin typeface="Gill Sans MT" charset="0"/>
                <a:cs typeface="+mn-cs"/>
              </a:rPr>
              <a:t>n</a:t>
            </a:r>
            <a:r>
              <a:rPr lang="en-US" baseline="16000" dirty="0">
                <a:latin typeface="Gill Sans MT" charset="0"/>
                <a:cs typeface="+mn-cs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  <a:cs typeface="+mn-cs"/>
              </a:rPr>
              <a:t>                                        </a:t>
            </a:r>
            <a:r>
              <a:rPr lang="en-US" i="1" baseline="16000" dirty="0">
                <a:latin typeface="Gill Sans MT" charset="0"/>
                <a:cs typeface="+mn-cs"/>
              </a:rPr>
              <a:t>         </a:t>
            </a:r>
            <a:r>
              <a:rPr lang="en-US" sz="2400" i="1" dirty="0">
                <a:latin typeface="Gill Sans MT" charset="0"/>
                <a:cs typeface="+mn-cs"/>
              </a:rPr>
              <a:t>= 1/(2e) = .18</a:t>
            </a:r>
            <a:r>
              <a:rPr lang="en-US" i="1" baseline="16000" dirty="0">
                <a:latin typeface="Gill Sans MT" charset="0"/>
                <a:cs typeface="+mn-cs"/>
              </a:rPr>
              <a:t>  (18%) : </a:t>
            </a:r>
            <a:r>
              <a:rPr lang="ko-KR" altLang="en-US" i="1" baseline="16000" dirty="0">
                <a:latin typeface="Gill Sans MT" charset="0"/>
                <a:cs typeface="+mn-cs"/>
              </a:rPr>
              <a:t>전송이 비효율</a:t>
            </a:r>
            <a:r>
              <a:rPr lang="en-US" dirty="0">
                <a:latin typeface="Gill Sans MT" charset="0"/>
                <a:cs typeface="+mn-cs"/>
              </a:rPr>
              <a:t>	</a:t>
            </a:r>
          </a:p>
          <a:p>
            <a:pPr>
              <a:buFont typeface="Wingdings" charset="0"/>
              <a:buNone/>
              <a:defRPr/>
            </a:pPr>
            <a:r>
              <a:rPr lang="ko-KR" altLang="en-US" b="1" i="1" dirty="0" err="1">
                <a:latin typeface="Gill Sans MT" charset="0"/>
                <a:cs typeface="+mn-cs"/>
              </a:rPr>
              <a:t>포이송</a:t>
            </a:r>
            <a:r>
              <a:rPr lang="ko-KR" altLang="en-US" b="1" i="1" dirty="0">
                <a:latin typeface="Gill Sans MT" charset="0"/>
                <a:cs typeface="+mn-cs"/>
              </a:rPr>
              <a:t> 확률 분포</a:t>
            </a:r>
            <a:endParaRPr lang="en-US" b="1" i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222500" y="5175250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even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6664312" y="3739362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62244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slots (time to transmit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Franklin Gothic Demi Cond" panose="020B0706030402020204" pitchFamily="34" charset="0"/>
                <a:cs typeface="+mn-cs"/>
              </a:rPr>
              <a:t>    1</a:t>
            </a:r>
            <a:r>
              <a:rPr lang="en-US" sz="2400" dirty="0">
                <a:latin typeface="Gill Sans MT" charset="0"/>
                <a:cs typeface="+mn-cs"/>
              </a:rPr>
              <a:t> frame)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start to transmit only slot beginning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are synchronized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no collision: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collision:</a:t>
            </a:r>
            <a:r>
              <a:rPr lang="en-US" dirty="0">
                <a:latin typeface="Gill Sans MT" charset="0"/>
              </a:rPr>
              <a:t> node retransmits frame in each subsequent slot with prob. p 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19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Pros: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highly decentralized: only slots in nodes need to be in sync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88122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3297238"/>
            <a:ext cx="3810000" cy="3128962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latin typeface="Gill Sans MT" charset="0"/>
                <a:cs typeface="+mn-cs"/>
              </a:rPr>
              <a:t>suppose: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i="1" dirty="0">
                <a:latin typeface="Gill Sans MT" charset="0"/>
                <a:cs typeface="+mn-cs"/>
              </a:rPr>
              <a:t>N</a:t>
            </a:r>
            <a:r>
              <a:rPr lang="en-US" sz="2400" dirty="0">
                <a:latin typeface="Gill Sans MT" charset="0"/>
                <a:cs typeface="+mn-cs"/>
              </a:rPr>
              <a:t> nodes with many frames to send, each transmits in slot with probability </a:t>
            </a:r>
            <a:r>
              <a:rPr lang="en-US" sz="2400" i="1" dirty="0">
                <a:latin typeface="Gill Sans MT" charset="0"/>
                <a:cs typeface="+mn-cs"/>
              </a:rPr>
              <a:t>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prob that given node has success in a slot  = </a:t>
            </a:r>
            <a:r>
              <a:rPr lang="en-US" sz="2400" i="1" dirty="0">
                <a:latin typeface="Gill Sans MT" charset="0"/>
                <a:cs typeface="+mn-cs"/>
              </a:rPr>
              <a:t>p(1-p)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prob that </a:t>
            </a:r>
            <a:r>
              <a:rPr lang="en-US" sz="2400" i="1" dirty="0">
                <a:latin typeface="Gill Sans MT" charset="0"/>
                <a:cs typeface="+mn-cs"/>
              </a:rPr>
              <a:t>any</a:t>
            </a:r>
            <a:r>
              <a:rPr lang="en-US" sz="2400" dirty="0">
                <a:latin typeface="Gill Sans MT" charset="0"/>
                <a:cs typeface="+mn-cs"/>
              </a:rPr>
              <a:t> node has a success = </a:t>
            </a:r>
            <a:r>
              <a:rPr lang="en-US" sz="2400" i="1" dirty="0">
                <a:latin typeface="Gill Sans MT" charset="0"/>
                <a:cs typeface="+mn-cs"/>
              </a:rPr>
              <a:t>Np(1-p)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  <a:endParaRPr lang="en-US" sz="2400" i="1" dirty="0">
              <a:latin typeface="Gill Sans MT" charset="0"/>
              <a:cs typeface="+mn-cs"/>
            </a:endParaRP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78400" y="1647825"/>
            <a:ext cx="3810000" cy="32385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max efficiency: find </a:t>
            </a:r>
            <a:r>
              <a:rPr lang="en-US" sz="2400" i="1" dirty="0">
                <a:latin typeface="Gill Sans MT" charset="0"/>
                <a:cs typeface="+mn-cs"/>
              </a:rPr>
              <a:t>p* </a:t>
            </a:r>
            <a:r>
              <a:rPr lang="en-US" sz="2400" dirty="0">
                <a:latin typeface="Gill Sans MT" charset="0"/>
                <a:cs typeface="+mn-cs"/>
              </a:rPr>
              <a:t>that maximizes </a:t>
            </a:r>
            <a:br>
              <a:rPr lang="en-US" sz="2400" dirty="0">
                <a:latin typeface="Gill Sans MT" charset="0"/>
                <a:cs typeface="+mn-cs"/>
              </a:rPr>
            </a:br>
            <a:r>
              <a:rPr lang="en-US" sz="2400" i="1" dirty="0">
                <a:latin typeface="Gill Sans MT" charset="0"/>
                <a:cs typeface="+mn-cs"/>
              </a:rPr>
              <a:t>Np(1-p)</a:t>
            </a:r>
            <a:r>
              <a:rPr lang="en-US" sz="2400" b="1" i="1" baseline="30000" dirty="0">
                <a:latin typeface="Gill Sans MT" charset="0"/>
                <a:cs typeface="+mn-cs"/>
              </a:rPr>
              <a:t>N-1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 many nodes, take limit of </a:t>
            </a:r>
            <a:r>
              <a:rPr lang="en-US" sz="2400" i="1" dirty="0">
                <a:latin typeface="Gill Sans MT" charset="0"/>
                <a:cs typeface="+mn-cs"/>
              </a:rPr>
              <a:t>Np*(1-p*)</a:t>
            </a:r>
            <a:r>
              <a:rPr lang="en-US" sz="2400" b="1" i="1" baseline="30000" dirty="0">
                <a:latin typeface="Gill Sans MT" charset="0"/>
                <a:cs typeface="+mn-cs"/>
              </a:rPr>
              <a:t>N-1 </a:t>
            </a:r>
            <a:r>
              <a:rPr lang="en-US" sz="2400" dirty="0">
                <a:latin typeface="Gill Sans MT" charset="0"/>
                <a:cs typeface="+mn-cs"/>
              </a:rPr>
              <a:t>as </a:t>
            </a:r>
            <a:r>
              <a:rPr lang="en-US" sz="2400" i="1" dirty="0">
                <a:latin typeface="Gill Sans MT" charset="0"/>
                <a:cs typeface="+mn-cs"/>
              </a:rPr>
              <a:t>N</a:t>
            </a:r>
            <a:r>
              <a:rPr lang="en-US" sz="2400" dirty="0">
                <a:latin typeface="Gill Sans MT" charset="0"/>
                <a:cs typeface="+mn-cs"/>
              </a:rPr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max efficiency = 1/e = .37</a:t>
            </a:r>
          </a:p>
          <a:p>
            <a:pPr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ko-KR" altLang="en-US" b="1" i="1" baseline="30000" dirty="0">
                <a:solidFill>
                  <a:srgbClr val="CC0000"/>
                </a:solidFill>
                <a:latin typeface="Gill Sans MT" charset="0"/>
                <a:cs typeface="+mn-cs"/>
              </a:rPr>
              <a:t>충돌의 확률이 </a:t>
            </a:r>
            <a:r>
              <a:rPr lang="en-US" altLang="ko-KR" b="1" i="1" baseline="30000" dirty="0">
                <a:solidFill>
                  <a:srgbClr val="CC0000"/>
                </a:solidFill>
                <a:latin typeface="Gill Sans MT" charset="0"/>
                <a:cs typeface="+mn-cs"/>
              </a:rPr>
              <a:t>½</a:t>
            </a:r>
            <a:r>
              <a:rPr lang="ko-KR" altLang="en-US" b="1" i="1" baseline="30000" dirty="0">
                <a:solidFill>
                  <a:srgbClr val="CC0000"/>
                </a:solidFill>
                <a:latin typeface="Gill Sans MT" charset="0"/>
                <a:cs typeface="+mn-cs"/>
              </a:rPr>
              <a:t>로</a:t>
            </a:r>
            <a:r>
              <a:rPr lang="en-US" altLang="ko-KR" b="1" i="1" baseline="300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ko-KR" altLang="en-US" b="1" i="1" baseline="30000" dirty="0" err="1">
                <a:solidFill>
                  <a:srgbClr val="CC0000"/>
                </a:solidFill>
                <a:latin typeface="Gill Sans MT" charset="0"/>
                <a:cs typeface="+mn-cs"/>
              </a:rPr>
              <a:t>줄어듬</a:t>
            </a:r>
            <a:endParaRPr lang="en-US" b="1" i="1" baseline="300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595313" y="1687513"/>
            <a:ext cx="3554412" cy="1414462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efficiency</a:t>
            </a:r>
            <a:r>
              <a:rPr lang="en-US" sz="2400" i="0" dirty="0">
                <a:latin typeface="Gill Sans MT" charset="0"/>
                <a:cs typeface="+mn-cs"/>
              </a:rPr>
              <a:t>: long-run </a:t>
            </a:r>
            <a:br>
              <a:rPr lang="en-US" sz="2400" i="0" dirty="0">
                <a:latin typeface="Gill Sans MT" charset="0"/>
                <a:cs typeface="+mn-cs"/>
              </a:rPr>
            </a:br>
            <a:r>
              <a:rPr lang="en-US" sz="2400" i="0" dirty="0">
                <a:latin typeface="Gill Sans MT" charset="0"/>
                <a:cs typeface="+mn-cs"/>
              </a:rPr>
              <a:t>fraction of successful slots </a:t>
            </a:r>
            <a:br>
              <a:rPr lang="en-US" sz="2400" i="0" dirty="0">
                <a:latin typeface="Gill Sans MT" charset="0"/>
                <a:cs typeface="+mn-cs"/>
              </a:rPr>
            </a:br>
            <a:r>
              <a:rPr lang="en-US" sz="2400" i="0" dirty="0">
                <a:latin typeface="Gill Sans MT" charset="0"/>
                <a:cs typeface="+mn-cs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5480050" y="4889645"/>
            <a:ext cx="2568575" cy="141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at best:</a:t>
            </a:r>
            <a:r>
              <a:rPr lang="en-US" sz="2400" i="0" dirty="0">
                <a:latin typeface="Gill Sans MT" charset="0"/>
                <a:cs typeface="+mn-cs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8048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  <a:cs typeface="+mn-cs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ALOHA: efficiency</a:t>
            </a:r>
          </a:p>
        </p:txBody>
      </p:sp>
      <p:pic>
        <p:nvPicPr>
          <p:cNvPr id="91145" name="Picture 1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57705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5549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6.1 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latin typeface="Gill Sans MT" charset="0"/>
                <a:cs typeface="+mn-cs"/>
              </a:rPr>
              <a:t>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47394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1" y="1644073"/>
            <a:ext cx="7379854" cy="5119019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n-cs"/>
              </a:rPr>
              <a:t>ALOHA</a:t>
            </a:r>
            <a:r>
              <a:rPr lang="ko-KR" altLang="en-US" dirty="0">
                <a:solidFill>
                  <a:schemeClr val="accent2"/>
                </a:solidFill>
                <a:cs typeface="+mn-cs"/>
              </a:rPr>
              <a:t>는 노드들끼리 간섭하지 않기 때문에 효율성이 떨어짐</a:t>
            </a:r>
            <a:r>
              <a:rPr lang="en-US" altLang="ko-KR" dirty="0">
                <a:solidFill>
                  <a:schemeClr val="accent2"/>
                </a:solidFill>
                <a:cs typeface="+mn-cs"/>
              </a:rPr>
              <a:t>.</a:t>
            </a:r>
            <a:endParaRPr lang="en-US" dirty="0">
              <a:solidFill>
                <a:schemeClr val="accent2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3600" i="1" dirty="0">
              <a:solidFill>
                <a:srgbClr val="CC0000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listen before transmit: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human analogy: don</a:t>
            </a:r>
            <a:r>
              <a:rPr lang="ja-JP" altLang="en-US" dirty="0">
                <a:cs typeface="+mn-cs"/>
              </a:rPr>
              <a:t>’</a:t>
            </a:r>
            <a:r>
              <a:rPr lang="en-US" dirty="0">
                <a:cs typeface="+mn-cs"/>
              </a:rPr>
              <a:t>t interrupt others!</a:t>
            </a:r>
          </a:p>
          <a:p>
            <a:pPr marL="0" indent="0">
              <a:buNone/>
              <a:defRPr/>
            </a:pPr>
            <a:r>
              <a:rPr lang="en-US" dirty="0">
                <a:cs typeface="+mn-cs"/>
              </a:rPr>
              <a:t>   (</a:t>
            </a:r>
            <a:r>
              <a:rPr lang="ko-KR" altLang="en-US" dirty="0">
                <a:cs typeface="+mn-cs"/>
              </a:rPr>
              <a:t>다른 사람이 얘기하면 말하지 않는다</a:t>
            </a:r>
            <a:r>
              <a:rPr lang="en-US" altLang="ko-KR" dirty="0">
                <a:cs typeface="+mn-cs"/>
              </a:rPr>
              <a:t>)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ko-KR" altLang="en-US" dirty="0">
                <a:cs typeface="+mn-cs"/>
              </a:rPr>
              <a:t>충돌을 완전히 해결할 수 있는가</a:t>
            </a:r>
            <a:r>
              <a:rPr lang="en-US" altLang="ko-KR" dirty="0">
                <a:cs typeface="+mn-cs"/>
              </a:rPr>
              <a:t>? No. why?</a:t>
            </a:r>
            <a:endParaRPr lang="en-US" dirty="0"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447460-CDAA-4A99-8A4D-02EBB783F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33" y="1954213"/>
            <a:ext cx="3297976" cy="162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11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other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transmission</a:t>
            </a:r>
          </a:p>
          <a:p>
            <a:pPr>
              <a:defRPr/>
            </a:pPr>
            <a:r>
              <a:rPr lang="ko-KR" altLang="en-US" sz="2400" dirty="0">
                <a:latin typeface="Gill Sans MT" charset="0"/>
                <a:cs typeface="+mn-cs"/>
              </a:rPr>
              <a:t>전송속도로 인한 문제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28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collisions </a:t>
            </a:r>
            <a:r>
              <a:rPr lang="en-US" i="1" dirty="0">
                <a:latin typeface="Gill Sans MT" charset="0"/>
              </a:rPr>
              <a:t>detected</a:t>
            </a:r>
            <a:r>
              <a:rPr lang="en-US" dirty="0">
                <a:latin typeface="Gill Sans MT" charset="0"/>
              </a:rPr>
              <a:t> within short time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easy in wired LANs: measure signal strengths, compare transmitted, received signals (</a:t>
            </a:r>
            <a:r>
              <a:rPr lang="ko-KR" altLang="en-US" dirty="0">
                <a:latin typeface="Gill Sans MT" charset="0"/>
              </a:rPr>
              <a:t>유선은 가능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ko-KR" altLang="en-US" dirty="0">
                <a:latin typeface="Gill Sans MT" charset="0"/>
              </a:rPr>
              <a:t>전송 시그널의 강도를 감지해서 충돌 여부를 판단</a:t>
            </a:r>
            <a:endParaRPr lang="en-US" altLang="ko-KR" dirty="0">
              <a:latin typeface="Gill Sans MT" charset="0"/>
            </a:endParaRPr>
          </a:p>
          <a:p>
            <a:pPr lvl="1">
              <a:defRPr/>
            </a:pPr>
            <a:r>
              <a:rPr lang="ko-KR" altLang="en-US" dirty="0">
                <a:latin typeface="Gill Sans MT" charset="0"/>
              </a:rPr>
              <a:t>충돌이 감지되면 전송을 취소하고 </a:t>
            </a:r>
            <a:r>
              <a:rPr lang="en-US" altLang="ko-KR" dirty="0">
                <a:latin typeface="Gill Sans MT" charset="0"/>
              </a:rPr>
              <a:t>jam </a:t>
            </a:r>
            <a:r>
              <a:rPr lang="ko-KR" altLang="en-US" dirty="0">
                <a:latin typeface="Gill Sans MT" charset="0"/>
              </a:rPr>
              <a:t>시그널을 광고해서 다른 노드도 보내지 않기를 통보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difficult in wireless LANs: received signal strength overwhelmed by local transmission strength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human analogy: the polite conversationalist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ko-KR" altLang="en-US" dirty="0">
                <a:latin typeface="Gill Sans MT" charset="0"/>
                <a:cs typeface="+mn-cs"/>
              </a:rPr>
              <a:t>에서 사용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6998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07539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1. </a:t>
            </a:r>
            <a:r>
              <a:rPr lang="en-US" sz="2600" dirty="0">
                <a:latin typeface="Gill Sans MT" charset="0"/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2. </a:t>
            </a:r>
            <a:r>
              <a:rPr lang="en-US" sz="2600" dirty="0">
                <a:latin typeface="Gill Sans MT" charset="0"/>
                <a:cs typeface="+mn-cs"/>
              </a:rPr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3. </a:t>
            </a:r>
            <a:r>
              <a:rPr lang="en-US" sz="2600" dirty="0">
                <a:latin typeface="Gill Sans MT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4. </a:t>
            </a:r>
            <a:r>
              <a:rPr lang="en-US" sz="2600" dirty="0">
                <a:latin typeface="Gill Sans MT" charset="0"/>
                <a:cs typeface="+mn-cs"/>
              </a:rPr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5. </a:t>
            </a:r>
            <a:r>
              <a:rPr lang="en-US" sz="2600" dirty="0">
                <a:latin typeface="Gill Sans MT" charset="0"/>
                <a:cs typeface="+mn-cs"/>
              </a:rPr>
              <a:t>After aborting, NIC enters </a:t>
            </a:r>
            <a:r>
              <a:rPr lang="en-US" sz="2600" i="1" dirty="0">
                <a:solidFill>
                  <a:srgbClr val="CC0000"/>
                </a:solidFill>
                <a:latin typeface="Gill Sans MT" charset="0"/>
                <a:cs typeface="+mn-cs"/>
              </a:rPr>
              <a:t>binary (exponential) backoff: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after </a:t>
            </a:r>
            <a:r>
              <a:rPr lang="en-US" i="1" dirty="0">
                <a:latin typeface="Gill Sans MT" charset="0"/>
              </a:rPr>
              <a:t>m</a:t>
            </a:r>
            <a:r>
              <a:rPr lang="en-US" dirty="0">
                <a:latin typeface="Gill Sans MT" charset="0"/>
              </a:rPr>
              <a:t>th collision, NIC chooses </a:t>
            </a:r>
            <a:r>
              <a:rPr lang="en-US" i="1" dirty="0">
                <a:latin typeface="Gill Sans MT" charset="0"/>
              </a:rPr>
              <a:t>K </a:t>
            </a:r>
            <a:r>
              <a:rPr lang="en-US" dirty="0">
                <a:latin typeface="Gill Sans MT" charset="0"/>
              </a:rPr>
              <a:t>at random from </a:t>
            </a:r>
            <a:r>
              <a:rPr lang="en-US" i="1" dirty="0">
                <a:latin typeface="Gill Sans MT" charset="0"/>
              </a:rPr>
              <a:t>{0,1,2, …, 2</a:t>
            </a:r>
            <a:r>
              <a:rPr lang="en-US" b="1" i="1" baseline="30000" dirty="0">
                <a:latin typeface="Gill Sans MT" charset="0"/>
              </a:rPr>
              <a:t>m</a:t>
            </a:r>
            <a:r>
              <a:rPr lang="en-US" i="1" dirty="0">
                <a:latin typeface="Gill Sans MT" charset="0"/>
              </a:rPr>
              <a:t>-1}</a:t>
            </a:r>
            <a:r>
              <a:rPr lang="en-US" dirty="0">
                <a:latin typeface="Gill Sans MT" charset="0"/>
              </a:rPr>
              <a:t>. NIC waits K</a:t>
            </a:r>
            <a:r>
              <a:rPr lang="el-GR" dirty="0">
                <a:latin typeface="Gill Sans MT" charset="0"/>
              </a:rPr>
              <a:t>·</a:t>
            </a:r>
            <a:r>
              <a:rPr lang="en-US" dirty="0">
                <a:latin typeface="Gill Sans MT" charset="0"/>
              </a:rPr>
              <a:t>512 bit times, returns to Step 2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64048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prop</a:t>
            </a:r>
            <a:r>
              <a:rPr lang="en-US" sz="2400" dirty="0">
                <a:latin typeface="Gill Sans MT" charset="0"/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trans</a:t>
            </a:r>
            <a:r>
              <a:rPr lang="en-US" sz="2400" dirty="0">
                <a:latin typeface="Gill Sans MT" charset="0"/>
                <a:cs typeface="+mn-cs"/>
              </a:rPr>
              <a:t> = time to transmit max-size frame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prop</a:t>
            </a:r>
            <a:r>
              <a:rPr lang="en-US" dirty="0">
                <a:latin typeface="Gill Sans MT" charset="0"/>
              </a:rPr>
              <a:t> goes to 0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trans</a:t>
            </a:r>
            <a:r>
              <a:rPr lang="en-US" dirty="0">
                <a:latin typeface="Gill Sans MT" charset="0"/>
              </a:rPr>
              <a:t> goes to infinity</a:t>
            </a: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better performance than ALOHA: and simple, cheap, decentralized</a:t>
            </a:r>
            <a:r>
              <a:rPr lang="en-US" dirty="0">
                <a:latin typeface="Gill Sans MT" charset="0"/>
                <a:cs typeface="+mn-cs"/>
              </a:rPr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2795588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42540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share channel </a:t>
            </a:r>
            <a:r>
              <a:rPr lang="en-US" i="1" dirty="0">
                <a:latin typeface="Gill Sans MT" charset="0"/>
              </a:rPr>
              <a:t>efficiently</a:t>
            </a:r>
            <a:r>
              <a:rPr lang="en-US" dirty="0">
                <a:latin typeface="Gill Sans MT" charset="0"/>
              </a:rPr>
              <a:t> and </a:t>
            </a:r>
            <a:r>
              <a:rPr lang="en-US" i="1" dirty="0">
                <a:latin typeface="Gill Sans MT" charset="0"/>
              </a:rPr>
              <a:t>fairly</a:t>
            </a:r>
            <a:r>
              <a:rPr lang="en-US" dirty="0">
                <a:latin typeface="Gill Sans MT" charset="0"/>
              </a:rPr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protocols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look for best of both worlds!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Control overhead, </a:t>
            </a:r>
            <a:r>
              <a:rPr lang="ko-KR" altLang="en-US" dirty="0">
                <a:latin typeface="Gill Sans MT" charset="0"/>
              </a:rPr>
              <a:t>링크가 끊어졌을 때 문제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46896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>
                <a:latin typeface="Gill Sans MT" charset="0"/>
              </a:rPr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Bluetooth, FDDI, 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67816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37497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addresses and </a:t>
            </a:r>
            <a:r>
              <a:rPr lang="en-US" sz="4000" dirty="0">
                <a:latin typeface="Gill Sans MT" charset="0"/>
                <a:cs typeface="+mj-cs"/>
              </a:rPr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71409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address (32 or 128 bits) : </a:t>
            </a:r>
            <a:r>
              <a:rPr lang="ko-KR" altLang="en-US" dirty="0">
                <a:latin typeface="Gill Sans MT" charset="0"/>
                <a:cs typeface="+mn-cs"/>
              </a:rPr>
              <a:t>집주소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i="1" dirty="0">
                <a:latin typeface="Gill Sans MT" charset="0"/>
              </a:rPr>
              <a:t>Logical network-layer</a:t>
            </a:r>
            <a:r>
              <a:rPr lang="en-US" dirty="0">
                <a:latin typeface="Gill Sans MT" charset="0"/>
              </a:rPr>
              <a:t> address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used for layer 3 (network layer) forwarding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(48 bits)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 LAN or physical or Ethernet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ko-KR" altLang="en-US" sz="2000" dirty="0">
                <a:solidFill>
                  <a:srgbClr val="FF0000"/>
                </a:solidFill>
                <a:latin typeface="Gill Sans MT" charset="0"/>
              </a:rPr>
              <a:t>전세계적으로 고유함 </a:t>
            </a:r>
            <a:r>
              <a:rPr lang="en-US" altLang="ko-KR" sz="2000" dirty="0">
                <a:solidFill>
                  <a:srgbClr val="FF0000"/>
                </a:solidFill>
                <a:latin typeface="Gill Sans MT" charset="0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Gill Sans MT" charset="0"/>
              </a:rPr>
              <a:t>주민번호</a:t>
            </a:r>
            <a:r>
              <a:rPr lang="en-US" altLang="ko-KR" sz="2000" dirty="0">
                <a:solidFill>
                  <a:srgbClr val="FF0000"/>
                </a:solidFill>
                <a:latin typeface="Gill Sans MT" charset="0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Gill Sans MT" charset="0"/>
              </a:rPr>
              <a:t>여권번호</a:t>
            </a:r>
            <a:r>
              <a:rPr lang="en-US" altLang="ko-KR" sz="2000" dirty="0">
                <a:solidFill>
                  <a:srgbClr val="FF0000"/>
                </a:solidFill>
                <a:latin typeface="Gill Sans MT" charset="0"/>
              </a:rPr>
              <a:t>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  6bytes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[</a:t>
            </a:r>
            <a:r>
              <a:rPr lang="ko-KR" altLang="en-US" dirty="0">
                <a:latin typeface="Gill Sans MT" charset="0"/>
              </a:rPr>
              <a:t>앞 </a:t>
            </a:r>
            <a:r>
              <a:rPr lang="en-US" altLang="ko-KR" dirty="0">
                <a:latin typeface="Gill Sans MT" charset="0"/>
              </a:rPr>
              <a:t>3</a:t>
            </a:r>
            <a:r>
              <a:rPr lang="ko-KR" altLang="en-US" dirty="0">
                <a:latin typeface="Gill Sans MT" charset="0"/>
              </a:rPr>
              <a:t>바이트는 제조사 고유번호 </a:t>
            </a:r>
            <a:r>
              <a:rPr lang="en-US" altLang="ko-KR" dirty="0">
                <a:latin typeface="Gill Sans MT" charset="0"/>
              </a:rPr>
              <a:t>+ 3</a:t>
            </a:r>
            <a:r>
              <a:rPr lang="ko-KR" altLang="en-US" dirty="0">
                <a:latin typeface="Gill Sans MT" charset="0"/>
              </a:rPr>
              <a:t>바이트는 제품의 시리얼 번호</a:t>
            </a:r>
            <a:r>
              <a:rPr lang="en-US" altLang="ko-KR" dirty="0">
                <a:latin typeface="Gill Sans MT" charset="0"/>
              </a:rPr>
              <a:t>] : </a:t>
            </a:r>
            <a:r>
              <a:rPr lang="ko-KR" altLang="en-US" dirty="0">
                <a:latin typeface="Gill Sans MT" charset="0"/>
              </a:rPr>
              <a:t>기기에 종속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6474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</a:t>
            </a:r>
            <a:r>
              <a:rPr lang="ko-KR" altLang="en-US" dirty="0">
                <a:latin typeface="Gill Sans MT" charset="0"/>
                <a:cs typeface="+mj-cs"/>
              </a:rPr>
              <a:t>링크 계층 </a:t>
            </a:r>
            <a:r>
              <a:rPr lang="en-US" altLang="ko-KR" dirty="0">
                <a:latin typeface="Gill Sans MT" charset="0"/>
                <a:cs typeface="+mj-cs"/>
              </a:rPr>
              <a:t>(L2)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4" y="1330325"/>
            <a:ext cx="4853217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 </a:t>
            </a:r>
            <a:r>
              <a:rPr lang="ko-KR" altLang="en-US" sz="2400" b="1" dirty="0">
                <a:solidFill>
                  <a:schemeClr val="accent2"/>
                </a:solidFill>
                <a:latin typeface="Gill Sans MT" charset="0"/>
                <a:cs typeface="+mn-cs"/>
              </a:rPr>
              <a:t>주요용어</a:t>
            </a:r>
            <a:endParaRPr lang="en-US" sz="2400" b="1" dirty="0">
              <a:solidFill>
                <a:schemeClr val="accent2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links (</a:t>
            </a:r>
            <a:r>
              <a:rPr lang="ko-KR" alt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링크</a:t>
            </a:r>
            <a:r>
              <a:rPr lang="en-US" altLang="ko-KR" sz="2400" dirty="0">
                <a:solidFill>
                  <a:srgbClr val="CC0000"/>
                </a:solidFill>
                <a:latin typeface="Gill Sans MT" charset="0"/>
                <a:cs typeface="+mn-cs"/>
              </a:rPr>
              <a:t>)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ko-KR" alt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인접한 두 노드를  물리적인 매체로 연결해줌</a:t>
            </a:r>
            <a:r>
              <a:rPr lang="en-US" altLang="ko-KR" sz="2000" dirty="0">
                <a:solidFill>
                  <a:srgbClr val="CC0000"/>
                </a:solidFill>
                <a:latin typeface="Gill Sans MT" charset="0"/>
                <a:cs typeface="+mn-cs"/>
              </a:rPr>
              <a:t>, </a:t>
            </a:r>
            <a:r>
              <a:rPr lang="ko-KR" alt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연결 상태를 점검하는 계층 </a:t>
            </a:r>
            <a:endParaRPr lang="en-US" sz="20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 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444193" y="5256139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>
                <a:latin typeface="Gill Sans MT" charset="0"/>
                <a:cs typeface="+mn-cs"/>
              </a:rPr>
              <a:t> node over a link</a:t>
            </a:r>
            <a:endParaRPr lang="en-US" i="0" dirty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11188" y="1059585"/>
            <a:ext cx="8275637" cy="165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charset="0"/>
                <a:cs typeface="+mn-cs"/>
              </a:rPr>
              <a:t>each adapter on LAN has unique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LAN</a:t>
            </a:r>
            <a:r>
              <a:rPr lang="en-US" sz="2800" i="0" dirty="0">
                <a:latin typeface="Gill Sans MT" charset="0"/>
                <a:cs typeface="+mn-cs"/>
              </a:rPr>
              <a:t> address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</a:rPr>
              <a:t>function: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Gill Sans MT" charset="0"/>
                <a:ea typeface="ＭＳ Ｐゴシック" charset="0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charset="0"/>
                <a:ea typeface="ＭＳ Ｐゴシック" charset="0"/>
              </a:rPr>
              <a:t>used ‘locally” to get frame from one interface to another physically-connected interface</a:t>
            </a:r>
          </a:p>
          <a:p>
            <a:pPr>
              <a:defRPr/>
            </a:pPr>
            <a:endParaRPr lang="en-US" sz="2800" i="0" dirty="0">
              <a:latin typeface="Gill Sans MT" charset="0"/>
              <a:cs typeface="+mn-cs"/>
            </a:endParaRP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44788" y="2202107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5322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78891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4687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262926"/>
            <a:ext cx="7772400" cy="559507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analogy: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address: like Social Security Number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 address: like postal address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MAC 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 : </a:t>
            </a:r>
            <a:r>
              <a:rPr lang="ko-KR" altLang="en-US" dirty="0">
                <a:latin typeface="Gill Sans MT" charset="0"/>
                <a:cs typeface="+mn-cs"/>
              </a:rPr>
              <a:t>실제 주소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can move LAN card from one LAN to another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hierarchical address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portable : </a:t>
            </a:r>
            <a:r>
              <a:rPr lang="ko-KR" altLang="en-US" dirty="0">
                <a:latin typeface="Gill Sans MT" charset="0"/>
                <a:cs typeface="+mn-cs"/>
              </a:rPr>
              <a:t>가상 주소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address depends on IP subnet to which node is attached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</a:t>
            </a:r>
            <a:r>
              <a:rPr lang="ko-KR" altLang="en-US" dirty="0">
                <a:latin typeface="Gill Sans MT" charset="0"/>
                <a:cs typeface="+mn-cs"/>
              </a:rPr>
              <a:t>주소는 목적지 네트워크를 찾는데 중점</a:t>
            </a:r>
            <a:r>
              <a:rPr lang="en-US" altLang="ko-KR" dirty="0">
                <a:latin typeface="Gill Sans MT" charset="0"/>
                <a:cs typeface="+mn-cs"/>
              </a:rPr>
              <a:t>, MAC </a:t>
            </a:r>
            <a:r>
              <a:rPr lang="ko-KR" altLang="en-US" dirty="0">
                <a:latin typeface="Gill Sans MT" charset="0"/>
                <a:cs typeface="+mn-cs"/>
              </a:rPr>
              <a:t>주소는 최종 호스트를 도달하는데 목적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226437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ARP: address resolution proto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ARP table: </a:t>
            </a:r>
            <a:r>
              <a:rPr lang="en-US" sz="2400" dirty="0">
                <a:latin typeface="Gill Sans MT" charset="0"/>
                <a:cs typeface="+mn-cs"/>
              </a:rPr>
              <a:t>each IP node (host, router) on LAN has 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latin typeface="Gill Sans MT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cs typeface="+mn-cs"/>
              </a:rPr>
              <a:t>&lt; IP address; MAC address; TTL&gt;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C0000"/>
                  </a:solidFill>
                  <a:latin typeface="Arial" charset="0"/>
                  <a:cs typeface="+mn-cs"/>
                </a:rPr>
                <a:t>Question:</a:t>
              </a:r>
              <a:r>
                <a:rPr lang="en-US" sz="2400" i="0" dirty="0">
                  <a:latin typeface="Arial" charset="0"/>
                  <a:cs typeface="+mn-cs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>
                  <a:latin typeface="Arial" charset="0"/>
                  <a:cs typeface="+mn-cs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pic>
        <p:nvPicPr>
          <p:cNvPr id="1026" name="Picture 2" descr="Edit (Add/Remove/Modify) ARP Table">
            <a:extLst>
              <a:ext uri="{FF2B5EF4-FFF2-40B4-BE49-F238E27FC236}">
                <a16:creationId xmlns:a16="http://schemas.microsoft.com/office/drawing/2014/main" id="{0A428905-656C-4568-A748-66EFF3E0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2" y="293506"/>
            <a:ext cx="2220412" cy="15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: same LAN (</a:t>
            </a:r>
            <a:r>
              <a:rPr lang="ko-KR" altLang="en-US" dirty="0">
                <a:latin typeface="Gill Sans MT" charset="0"/>
                <a:cs typeface="+mj-cs"/>
              </a:rPr>
              <a:t>동일 </a:t>
            </a:r>
            <a:r>
              <a:rPr lang="en-US" altLang="ko-KR" dirty="0">
                <a:latin typeface="Gill Sans MT" charset="0"/>
                <a:cs typeface="+mj-cs"/>
              </a:rPr>
              <a:t>N/W </a:t>
            </a:r>
            <a:r>
              <a:rPr lang="ko-KR" altLang="en-US" dirty="0">
                <a:latin typeface="Gill Sans MT" charset="0"/>
                <a:cs typeface="+mj-cs"/>
              </a:rPr>
              <a:t>내</a:t>
            </a:r>
            <a:r>
              <a:rPr lang="en-US" altLang="ko-KR" dirty="0">
                <a:latin typeface="Gill Sans MT" charset="0"/>
                <a:cs typeface="+mj-cs"/>
              </a:rPr>
              <a:t>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4194896" cy="4648200"/>
          </a:xfrm>
        </p:spPr>
        <p:txBody>
          <a:bodyPr/>
          <a:lstStyle/>
          <a:p>
            <a:pPr marL="631825" lvl="1" indent="-231775">
              <a:defRPr/>
            </a:pPr>
            <a:r>
              <a:rPr lang="en-US" sz="20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broadcasts</a:t>
            </a:r>
            <a:r>
              <a:rPr lang="en-US" sz="2400" dirty="0">
                <a:latin typeface="Gill Sans MT" charset="0"/>
                <a:cs typeface="+mn-cs"/>
              </a:rPr>
              <a:t> ARP query 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5863" y="1878013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caches (saves) IP-to-MAC address pair in its ARP table until information becomes old (times out)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</a:p>
          <a:p>
            <a:pPr marL="231775" indent="-231775">
              <a:defRPr/>
            </a:pPr>
            <a:r>
              <a:rPr lang="en-US" sz="2000" dirty="0">
                <a:latin typeface="Gill Sans MT" charset="0"/>
                <a:cs typeface="+mn-cs"/>
              </a:rPr>
              <a:t>TTL </a:t>
            </a:r>
            <a:r>
              <a:rPr lang="ko-KR" altLang="en-US" sz="2000" dirty="0">
                <a:latin typeface="Gill Sans MT" charset="0"/>
                <a:cs typeface="+mn-cs"/>
              </a:rPr>
              <a:t>동안 정보 유지</a:t>
            </a:r>
            <a:endParaRPr lang="en-US" sz="2000" dirty="0">
              <a:latin typeface="Gill Sans MT" charset="0"/>
              <a:cs typeface="+mn-cs"/>
            </a:endParaRPr>
          </a:p>
          <a:p>
            <a:pPr marL="457200" lvl="1" indent="0">
              <a:buNone/>
              <a:defRPr/>
            </a:pPr>
            <a:endParaRPr lang="en-US" sz="2000" dirty="0">
              <a:latin typeface="Gill Sans MT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latin typeface="Gill Sans MT" charset="0"/>
            </a:endParaRP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ARP 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287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walkthrough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: send datagram from A to B via R (</a:t>
            </a:r>
            <a:r>
              <a:rPr lang="ko-KR" alt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라우터</a:t>
            </a:r>
            <a:r>
              <a:rPr lang="en-US" altLang="ko-KR" sz="2400" dirty="0">
                <a:solidFill>
                  <a:srgbClr val="CC0000"/>
                </a:solidFill>
                <a:latin typeface="Gill Sans MT" charset="0"/>
                <a:cs typeface="+mn-cs"/>
              </a:rPr>
              <a:t>)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focus on addressing – at IP 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B</a:t>
            </a:r>
            <a:r>
              <a:rPr lang="ja-JP" altLang="en-US" dirty="0"/>
              <a:t>’</a:t>
            </a:r>
            <a:r>
              <a:rPr lang="en-US" dirty="0"/>
              <a:t>s IP address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IP address of first hop router, R (how?)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R</a:t>
            </a:r>
            <a:r>
              <a:rPr lang="ja-JP" altLang="en-US" dirty="0"/>
              <a:t>’</a:t>
            </a:r>
            <a:r>
              <a:rPr lang="en-US" dirty="0"/>
              <a:t>s MAC address (how?)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ARP: </a:t>
            </a:r>
            <a:r>
              <a:rPr lang="ko-KR" altLang="en-US" sz="4000" dirty="0">
                <a:latin typeface="Gill Sans MT" charset="0"/>
                <a:cs typeface="+mj-cs"/>
              </a:rPr>
              <a:t>다른 네트워크</a:t>
            </a:r>
            <a:r>
              <a:rPr lang="en-US" sz="4000" dirty="0">
                <a:latin typeface="Gill Sans MT" charset="0"/>
                <a:cs typeface="+mj-cs"/>
              </a:rPr>
              <a:t>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5307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link-layer frame with R's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827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9767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549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MAC src: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MAC dest: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6930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6962095" y="5191351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1028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06195" y="4218213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</a:t>
            </a:r>
            <a:endParaRPr lang="en-US" i="0" dirty="0">
              <a:latin typeface="+mn-lt"/>
              <a:ea typeface="+mn-ea"/>
              <a:cs typeface="+mn-cs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50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3998232" y="5042126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3026682" y="5631088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34357" y="5873976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24832" y="5691413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691470" y="4578576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12107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47232" y="4273776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44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67845" y="5197701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66382" y="4791301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083707" y="5548538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58295" y="4326163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36307" y="4857976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17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00995" y="3992788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26932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7354207" y="4681763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25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51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55757" y="5648551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58932" y="5823176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55732" y="5150076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190695" y="5491388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185807" y="4276951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289245" y="3910238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7160532" y="3870551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3739470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1464582" y="5150076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00995" y="1405164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01745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6208032" y="2290988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6331857" y="2541813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782582" y="1883001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8043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83430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04" name="TextBox 1"/>
          <p:cNvSpPr txBox="1">
            <a:spLocks noChangeArrowheads="1"/>
          </p:cNvSpPr>
          <p:nvPr/>
        </p:nvSpPr>
        <p:spPr bwMode="auto">
          <a:xfrm>
            <a:off x="339826" y="6271334"/>
            <a:ext cx="4507165" cy="44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93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25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Ethernet</a:t>
            </a:r>
            <a:r>
              <a:rPr lang="en-US" dirty="0">
                <a:latin typeface="Gill Sans MT" charset="0"/>
              </a:rPr>
              <a:t> on first link,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frame relay</a:t>
            </a:r>
            <a:r>
              <a:rPr lang="en-US" dirty="0">
                <a:latin typeface="Gill Sans MT" charset="0"/>
              </a:rPr>
              <a:t> on intermediate links,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802.11</a:t>
            </a:r>
            <a:r>
              <a:rPr lang="en-US" dirty="0">
                <a:latin typeface="Gill Sans MT" charset="0"/>
              </a:rPr>
              <a:t> on last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4795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transportation analogy: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trip from Princeton to Lausanne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limo: Princeton to JFK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plane: JFK to Geneva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train: Geneva to Lausanne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tourist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datagram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 segment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communication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transportation mode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 layer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travel agent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pic>
        <p:nvPicPr>
          <p:cNvPr id="1026" name="Picture 2" descr="DATA LINK LAYER AND ITS ERRORS">
            <a:extLst>
              <a:ext uri="{FF2B5EF4-FFF2-40B4-BE49-F238E27FC236}">
                <a16:creationId xmlns:a16="http://schemas.microsoft.com/office/drawing/2014/main" id="{4A23F4B6-00A2-4728-ADF7-35D2ED3D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17" y="4124903"/>
            <a:ext cx="3499092" cy="200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43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064824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altLang="ko-KR" sz="2400" dirty="0">
                <a:latin typeface="Gill Sans MT" charset="0"/>
                <a:cs typeface="+mn-cs"/>
              </a:rPr>
              <a:t>74</a:t>
            </a:r>
            <a:r>
              <a:rPr lang="ko-KR" altLang="en-US" sz="2400" dirty="0">
                <a:latin typeface="Gill Sans MT" charset="0"/>
                <a:cs typeface="+mn-cs"/>
              </a:rPr>
              <a:t>년에 개발 </a:t>
            </a:r>
            <a:r>
              <a:rPr lang="en-US" altLang="ko-KR" sz="2400" dirty="0">
                <a:latin typeface="Gill Sans MT" charset="0"/>
                <a:cs typeface="+mn-cs"/>
              </a:rPr>
              <a:t>(Metcalfe), </a:t>
            </a:r>
            <a:r>
              <a:rPr lang="en-US" altLang="ko-KR" sz="2400" dirty="0" err="1">
                <a:latin typeface="Gill Sans MT" charset="0"/>
                <a:cs typeface="+mn-cs"/>
              </a:rPr>
              <a:t>ALOHAnet</a:t>
            </a:r>
            <a:r>
              <a:rPr lang="ko-KR" altLang="en-US" sz="2400" dirty="0">
                <a:latin typeface="Gill Sans MT" charset="0"/>
                <a:cs typeface="+mn-cs"/>
              </a:rPr>
              <a:t>에 적용됨</a:t>
            </a:r>
            <a:endParaRPr lang="en-US" altLang="ko-KR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altLang="ko-KR" sz="2400" dirty="0">
                <a:latin typeface="Gill Sans MT" charset="0"/>
                <a:cs typeface="+mn-cs"/>
              </a:rPr>
              <a:t>83</a:t>
            </a:r>
            <a:r>
              <a:rPr lang="ko-KR" altLang="en-US" sz="2400" dirty="0">
                <a:latin typeface="Gill Sans MT" charset="0"/>
                <a:cs typeface="+mn-cs"/>
              </a:rPr>
              <a:t>년도에 표준화됨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simpler, cheap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55" y="3963925"/>
            <a:ext cx="4109676" cy="22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28821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</a:t>
            </a:r>
            <a:r>
              <a:rPr lang="ko-KR" altLang="en-US" dirty="0">
                <a:latin typeface="Gill Sans MT" charset="0"/>
                <a:cs typeface="+mj-cs"/>
              </a:rPr>
              <a:t>구조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(</a:t>
            </a:r>
            <a:r>
              <a:rPr lang="ko-KR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송수신자 사이에 동기화를 위해</a:t>
            </a:r>
            <a:r>
              <a:rPr lang="en-US" altLang="ko-KR" i="1" dirty="0">
                <a:solidFill>
                  <a:srgbClr val="CC0000"/>
                </a:solidFill>
                <a:latin typeface="Gill Sans MT" charset="0"/>
                <a:cs typeface="+mn-cs"/>
              </a:rPr>
              <a:t>)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ko-KR" altLang="en-US" dirty="0">
                <a:latin typeface="Gill Sans MT" charset="0"/>
                <a:cs typeface="+mn-cs"/>
              </a:rPr>
              <a:t>최소 </a:t>
            </a:r>
            <a:r>
              <a:rPr lang="en-US" altLang="ko-KR" dirty="0">
                <a:latin typeface="Gill Sans MT" charset="0"/>
                <a:cs typeface="+mn-cs"/>
              </a:rPr>
              <a:t>64, </a:t>
            </a:r>
            <a:r>
              <a:rPr lang="ko-KR" altLang="en-US" dirty="0">
                <a:latin typeface="Gill Sans MT" charset="0"/>
                <a:cs typeface="+mn-cs"/>
              </a:rPr>
              <a:t>최대 </a:t>
            </a:r>
            <a:r>
              <a:rPr lang="en-US" altLang="ko-KR" dirty="0">
                <a:latin typeface="Gill Sans MT" charset="0"/>
                <a:cs typeface="+mn-cs"/>
              </a:rPr>
              <a:t>1518 </a:t>
            </a:r>
            <a:r>
              <a:rPr lang="ko-KR" altLang="en-US" dirty="0">
                <a:latin typeface="Gill Sans MT" charset="0"/>
                <a:cs typeface="+mn-cs"/>
              </a:rPr>
              <a:t>바이트 </a:t>
            </a: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ko-KR" alt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위는 틀린 그림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026" name="Picture 2" descr="Code Ethernet II raw packet in python - Bitforestinfo">
            <a:extLst>
              <a:ext uri="{FF2B5EF4-FFF2-40B4-BE49-F238E27FC236}">
                <a16:creationId xmlns:a16="http://schemas.microsoft.com/office/drawing/2014/main" id="{8861F6F0-CD9E-42BC-AB1C-9BB58A609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47" y="5194559"/>
            <a:ext cx="35337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byte source, destination MAC addresses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>
                <a:latin typeface="Gill Sans MT" charset="0"/>
                <a:cs typeface="+mn-cs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detected: frame is dropped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ACK</a:t>
            </a:r>
            <a:r>
              <a:rPr lang="ko-KR" altLang="en-US" dirty="0">
                <a:latin typeface="Gill Sans MT" charset="0"/>
              </a:rPr>
              <a:t>를 사용하지 않음 </a:t>
            </a:r>
            <a:r>
              <a:rPr lang="en-US" altLang="ko-KR" dirty="0">
                <a:latin typeface="Gill Sans MT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Gill Sans MT" charset="0"/>
                <a:sym typeface="Wingdings" panose="05000000000000000000" pitchFamily="2" charset="2"/>
              </a:rPr>
              <a:t>신뢰성이 없는 전송</a:t>
            </a:r>
            <a:endParaRPr lang="en-US" dirty="0">
              <a:latin typeface="Gill Sans MT" charset="0"/>
            </a:endParaRP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2735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bus: </a:t>
            </a:r>
            <a:r>
              <a:rPr lang="en-US" dirty="0">
                <a:latin typeface="Gill Sans MT" charset="0"/>
                <a:cs typeface="+mn-cs"/>
              </a:rPr>
              <a:t>popular through mid 90s (</a:t>
            </a:r>
            <a:r>
              <a:rPr lang="ko-KR" altLang="en-US" dirty="0">
                <a:latin typeface="Gill Sans MT" charset="0"/>
                <a:cs typeface="+mn-cs"/>
              </a:rPr>
              <a:t>초창기</a:t>
            </a:r>
            <a:r>
              <a:rPr lang="en-US" altLang="ko-KR" dirty="0">
                <a:latin typeface="Gill Sans MT" charset="0"/>
                <a:cs typeface="+mn-cs"/>
              </a:rPr>
              <a:t>)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Star: </a:t>
            </a:r>
            <a:r>
              <a:rPr lang="en-US" dirty="0">
                <a:latin typeface="Gill Sans MT" charset="0"/>
                <a:cs typeface="+mn-cs"/>
              </a:rPr>
              <a:t>prevails today </a:t>
            </a:r>
            <a:r>
              <a:rPr lang="ko-KR" altLang="en-US" dirty="0">
                <a:latin typeface="Gill Sans MT" charset="0"/>
                <a:cs typeface="+mn-cs"/>
              </a:rPr>
              <a:t>충돌이 없음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>
                <a:latin typeface="Gill Sans MT" charset="0"/>
                <a:cs typeface="+mn-cs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doesn't 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24725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1535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348537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Switch: </a:t>
            </a:r>
            <a:r>
              <a:rPr lang="en-US" sz="3600" i="1" dirty="0">
                <a:latin typeface="Gill Sans MT" charset="0"/>
                <a:cs typeface="+mj-cs"/>
              </a:rPr>
              <a:t>multiple</a:t>
            </a:r>
            <a:r>
              <a:rPr lang="en-US" sz="3600" dirty="0">
                <a:latin typeface="Gill Sans MT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723858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ko-KR" altLang="en-US" sz="2400" dirty="0">
                <a:latin typeface="Gill Sans MT" charset="0"/>
                <a:cs typeface="+mn-cs"/>
              </a:rPr>
              <a:t>의 역할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Buffering packets (</a:t>
            </a:r>
            <a:r>
              <a:rPr lang="en-US" altLang="ko-KR" sz="2000" dirty="0">
                <a:latin typeface="Gill Sans MT" charset="0"/>
                <a:cs typeface="+mn-cs"/>
              </a:rPr>
              <a:t>in/out)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2000" dirty="0">
                <a:latin typeface="Gill Sans MT" charset="0"/>
                <a:cs typeface="+mn-cs"/>
              </a:rPr>
              <a:t>입력 프레임의 </a:t>
            </a:r>
            <a:r>
              <a:rPr lang="en-US" altLang="ko-KR" sz="2000" dirty="0">
                <a:latin typeface="Gill Sans MT" charset="0"/>
                <a:cs typeface="+mn-cs"/>
              </a:rPr>
              <a:t>mac</a:t>
            </a:r>
            <a:r>
              <a:rPr lang="ko-KR" altLang="en-US" sz="2000" dirty="0">
                <a:latin typeface="Gill Sans MT" charset="0"/>
                <a:cs typeface="+mn-cs"/>
              </a:rPr>
              <a:t>주소를 검사하고 목적 </a:t>
            </a:r>
            <a:r>
              <a:rPr lang="en-US" altLang="ko-KR" sz="2000" dirty="0">
                <a:latin typeface="Gill Sans MT" charset="0"/>
                <a:cs typeface="+mn-cs"/>
              </a:rPr>
              <a:t>mac</a:t>
            </a:r>
            <a:r>
              <a:rPr lang="ko-KR" altLang="en-US" sz="2000" dirty="0">
                <a:latin typeface="Gill Sans MT" charset="0"/>
                <a:cs typeface="+mn-cs"/>
              </a:rPr>
              <a:t>주소를 보고 전송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Ethernet protocol used on </a:t>
            </a:r>
            <a:r>
              <a:rPr lang="en-US" sz="2400" i="1" dirty="0">
                <a:latin typeface="Gill Sans MT" charset="0"/>
                <a:cs typeface="+mn-cs"/>
              </a:rPr>
              <a:t>each</a:t>
            </a:r>
            <a:r>
              <a:rPr lang="en-US" sz="2400" dirty="0">
                <a:latin typeface="Gill Sans MT" charset="0"/>
                <a:cs typeface="+mn-cs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A-to-A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and B-to-B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can transmit simultaneously, without collisions  (</a:t>
            </a:r>
            <a:r>
              <a:rPr lang="ko-KR" altLang="en-US" sz="2400" dirty="0">
                <a:latin typeface="Gill Sans MT" charset="0"/>
                <a:cs typeface="+mn-cs"/>
              </a:rPr>
              <a:t>충돌이 없음</a:t>
            </a:r>
            <a:r>
              <a:rPr lang="en-US" altLang="ko-KR" sz="2400" dirty="0">
                <a:latin typeface="Gill Sans MT" charset="0"/>
                <a:cs typeface="+mn-cs"/>
              </a:rPr>
              <a:t>)</a:t>
            </a:r>
            <a:endParaRPr lang="en-US" sz="2400" dirty="0">
              <a:latin typeface="Gill Sans MT" charset="0"/>
              <a:cs typeface="+mn-cs"/>
            </a:endParaRP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28576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 (</a:t>
            </a:r>
            <a:r>
              <a:rPr lang="ko-KR" altLang="en-US" dirty="0">
                <a:latin typeface="Gill Sans MT" charset="0"/>
                <a:cs typeface="+mj-cs"/>
              </a:rPr>
              <a:t>통신장비</a:t>
            </a:r>
            <a:r>
              <a:rPr lang="en-US" altLang="ko-KR" dirty="0">
                <a:latin typeface="Gill Sans MT" charset="0"/>
                <a:cs typeface="+mj-cs"/>
              </a:rPr>
              <a:t>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role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address,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3963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[1]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framing, link access: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 [</a:t>
            </a:r>
            <a:r>
              <a:rPr lang="ko-KR" altLang="en-US" dirty="0">
                <a:latin typeface="Gill Sans MT" charset="0"/>
              </a:rPr>
              <a:t>공유함</a:t>
            </a:r>
            <a:r>
              <a:rPr lang="en-US" altLang="ko-KR" dirty="0">
                <a:latin typeface="Gill Sans MT" charset="0"/>
              </a:rPr>
              <a:t>]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destination  </a:t>
            </a:r>
          </a:p>
          <a:p>
            <a:pPr marL="457200" lvl="1" indent="0">
              <a:lnSpc>
                <a:spcPct val="75000"/>
              </a:lnSpc>
              <a:buNone/>
              <a:defRPr/>
            </a:pPr>
            <a:endParaRPr lang="en-US" sz="2400" dirty="0">
              <a:latin typeface="Gill Sans MT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reliable delivery between adjacent nodes</a:t>
            </a:r>
          </a:p>
          <a:p>
            <a:pPr lvl="1">
              <a:lnSpc>
                <a:spcPct val="90000"/>
              </a:lnSpc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pic>
        <p:nvPicPr>
          <p:cNvPr id="2050" name="Picture 2" descr="Framing in Data Link Layer - GeeksforGeeks">
            <a:extLst>
              <a:ext uri="{FF2B5EF4-FFF2-40B4-BE49-F238E27FC236}">
                <a16:creationId xmlns:a16="http://schemas.microsoft.com/office/drawing/2014/main" id="{8612D2EC-12B9-4BEB-A4C2-17539E8A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73" y="4062147"/>
            <a:ext cx="3498272" cy="27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switch table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learns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 location of sender: incoming LAN segment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36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how does switch know A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4, B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5?</a:t>
            </a: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looks like a routing table!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something like a routing protocol?</a:t>
            </a: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03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destination, A’, location unknown: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955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643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2751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73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Self-learning multi-switch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Suppose C sends frame to I, I responds to C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597161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switches: </a:t>
            </a:r>
            <a:r>
              <a:rPr lang="en-US" sz="2400" dirty="0">
                <a:latin typeface="Gill Sans MT" charset="0"/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5807754" y="3834926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9210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6.5 link virtualization: MPLS (</a:t>
            </a:r>
            <a:r>
              <a:rPr lang="ko-KR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생략</a:t>
            </a:r>
            <a:r>
              <a:rPr lang="en-US" altLang="ko-KR" dirty="0">
                <a:solidFill>
                  <a:srgbClr val="CC0000"/>
                </a:solidFill>
                <a:latin typeface="Gill Sans MT" charset="0"/>
                <a:cs typeface="+mn-cs"/>
              </a:rPr>
              <a:t>)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729363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6.6 data center networking (</a:t>
            </a:r>
            <a:r>
              <a:rPr lang="ko-KR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생략</a:t>
            </a:r>
            <a:r>
              <a:rPr lang="en-US" altLang="ko-KR" dirty="0">
                <a:solidFill>
                  <a:srgbClr val="CC0000"/>
                </a:solidFill>
                <a:latin typeface="Gill Sans MT" charset="0"/>
                <a:cs typeface="+mn-cs"/>
              </a:rPr>
              <a:t>)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2802444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Data center networks 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10’s to 100’s of thousands of hosts, often closely coupled, in close proximity: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e-business (e.g. Amazon)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search engines, data mining (e.g., Google)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27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684213" y="3411538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Gill Sans MT" charset="0"/>
                <a:cs typeface="+mn-cs"/>
              </a:rPr>
              <a:t>challenges: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multiple applications, each serving massive numbers of clients 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managing/balancing load, avoiding processing, networking, data bottlenecks  </a:t>
            </a:r>
          </a:p>
        </p:txBody>
      </p:sp>
      <p:pic>
        <p:nvPicPr>
          <p:cNvPr id="202759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latin typeface="Arial" charset="0"/>
                <a:cs typeface="Arial" charset="0"/>
              </a:rPr>
              <a:t>Inside a 40-ft Microsoft container, </a:t>
            </a:r>
          </a:p>
          <a:p>
            <a:r>
              <a:rPr lang="en-US" sz="1400" i="0" dirty="0">
                <a:latin typeface="Arial" charset="0"/>
                <a:cs typeface="Arial" charset="0"/>
              </a:rPr>
              <a:t>Chicago data center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4454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07" name="Group 187"/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08" name="Group 187"/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Tier-2 switches</a:t>
            </a:r>
          </a:p>
        </p:txBody>
      </p:sp>
      <p:grpSp>
        <p:nvGrpSpPr>
          <p:cNvPr id="204818" name="Group 1287"/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434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4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6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9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5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11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8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9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grpSp>
        <p:nvGrpSpPr>
          <p:cNvPr id="204820" name="Group 1287"/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468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0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1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2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4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7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9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9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2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5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26" name="Group 505"/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205797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737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8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9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0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1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2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3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4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5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6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98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99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7" name="Group 638"/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205739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67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8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9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0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1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2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3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4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5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6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40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41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8" name="Group 697"/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205681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09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0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1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2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3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4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5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6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7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8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82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83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9" name="Group 756"/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205623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651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2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3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4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5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6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7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8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9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60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24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25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4" name="Group 821"/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205565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93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4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5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6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7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8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9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0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1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2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66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67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5" name="Group 822"/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205507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35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6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7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8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9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0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1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2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3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4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08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09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6" name="Group 823"/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205449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77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8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9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0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1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2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3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4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5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6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50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451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7" name="Group 824"/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205391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19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0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1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2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3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4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5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6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7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8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92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93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42" name="Group 1068"/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205333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61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2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3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4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5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6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7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8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9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70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34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35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3" name="Group 1069"/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205275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03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4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5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6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7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8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9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0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1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2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76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77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4" name="Group 1070"/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205217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45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6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7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8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9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0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1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2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3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4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18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19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5" name="Group 1071"/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205159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87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8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9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0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1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2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3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4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5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6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60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61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0" name="Group 1315"/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205101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29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0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1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2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3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4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5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6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7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8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02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03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1" name="Group 1316"/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205043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71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2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3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4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5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6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7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8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9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80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044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045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2" name="Group 1317"/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204985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13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4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5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6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7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8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9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0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1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2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86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87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3" name="Group 1318"/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204927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55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6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7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8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9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0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1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2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3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4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28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29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204863" name="Group 187"/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4" name="Group 187"/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5" name="Group 187"/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6" name="Group 187"/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Border router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Access router</a:t>
            </a:r>
          </a:p>
        </p:txBody>
      </p:sp>
      <p:sp>
        <p:nvSpPr>
          <p:cNvPr id="204877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204882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133" name="Group 347"/>
          <p:cNvGrpSpPr>
            <a:grpSpLocks/>
          </p:cNvGrpSpPr>
          <p:nvPr/>
        </p:nvGrpSpPr>
        <p:grpSpPr bwMode="auto">
          <a:xfrm>
            <a:off x="2235491" y="3259498"/>
            <a:ext cx="840624" cy="391487"/>
            <a:chOff x="1871277" y="1576300"/>
            <a:chExt cx="1128371" cy="437861"/>
          </a:xfrm>
        </p:grpSpPr>
        <p:sp>
          <p:nvSpPr>
            <p:cNvPr id="1159" name="Oval 115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0" name="Rectangle 115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1" name="Oval 116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2" name="Freeform 116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3" name="Freeform 116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4" name="Freeform 116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5" name="Freeform 116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66" name="Straight Connector 1165"/>
            <p:cNvCxnSpPr>
              <a:endCxn id="116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3" name="Group 347"/>
          <p:cNvGrpSpPr>
            <a:grpSpLocks/>
          </p:cNvGrpSpPr>
          <p:nvPr/>
        </p:nvGrpSpPr>
        <p:grpSpPr bwMode="auto">
          <a:xfrm>
            <a:off x="5120257" y="3365874"/>
            <a:ext cx="840624" cy="391487"/>
            <a:chOff x="1871277" y="1576300"/>
            <a:chExt cx="1128371" cy="437861"/>
          </a:xfrm>
        </p:grpSpPr>
        <p:sp>
          <p:nvSpPr>
            <p:cNvPr id="1224" name="Oval 1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5" name="Rectangle 1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6" name="Oval 1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Freeform 124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8" name="Freeform 124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9" name="Freeform 124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5" name="Freeform 127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6" name="Straight Connector 1275"/>
            <p:cNvCxnSpPr>
              <a:endCxn id="1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59"/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Internet</a:t>
            </a:r>
          </a:p>
        </p:txBody>
      </p:sp>
      <p:grpSp>
        <p:nvGrpSpPr>
          <p:cNvPr id="1168" name="Group 347"/>
          <p:cNvGrpSpPr>
            <a:grpSpLocks/>
          </p:cNvGrpSpPr>
          <p:nvPr/>
        </p:nvGrpSpPr>
        <p:grpSpPr bwMode="auto">
          <a:xfrm>
            <a:off x="3717566" y="2796786"/>
            <a:ext cx="840624" cy="391487"/>
            <a:chOff x="1871277" y="1576300"/>
            <a:chExt cx="1128371" cy="437861"/>
          </a:xfrm>
        </p:grpSpPr>
        <p:sp>
          <p:nvSpPr>
            <p:cNvPr id="1189" name="Oval 118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0" name="Rectangle 118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1" name="Oval 119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7" name="Freeform 1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8" name="Freeform 1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9" name="Freeform 1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0" name="Freeform 1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1" name="Straight Connector 1220"/>
            <p:cNvCxnSpPr>
              <a:endCxn id="119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pacing between adjacent sending and receiving nodes</a:t>
            </a:r>
          </a:p>
          <a:p>
            <a:pPr lvl="1">
              <a:defRPr/>
            </a:pPr>
            <a:r>
              <a:rPr lang="ko-KR" altLang="en-US" sz="2000" dirty="0">
                <a:latin typeface="Gill Sans MT" charset="0"/>
              </a:rPr>
              <a:t>인접한 두 노드 사이의 데이터 흐름을 조절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에러 발견</a:t>
            </a:r>
            <a:endParaRPr lang="en-US" dirty="0">
              <a:solidFill>
                <a:schemeClr val="accent2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ko-KR" altLang="en-US" dirty="0">
                <a:solidFill>
                  <a:schemeClr val="accent2"/>
                </a:solidFill>
                <a:latin typeface="Gill Sans MT" charset="0"/>
                <a:cs typeface="+mn-cs"/>
              </a:rPr>
              <a:t>에러 수정 </a:t>
            </a:r>
            <a:r>
              <a:rPr lang="en-US" altLang="ko-KR" dirty="0">
                <a:solidFill>
                  <a:schemeClr val="accent2"/>
                </a:solidFill>
                <a:latin typeface="Gill Sans MT" charset="0"/>
                <a:cs typeface="+mn-cs"/>
              </a:rPr>
              <a:t>(option)</a:t>
            </a:r>
            <a:endParaRPr lang="en-US" dirty="0">
              <a:solidFill>
                <a:schemeClr val="accent2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 [</a:t>
            </a:r>
            <a:r>
              <a:rPr lang="ko-KR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단방향</a:t>
            </a:r>
            <a:r>
              <a:rPr lang="en-US" altLang="ko-KR" i="1" dirty="0">
                <a:solidFill>
                  <a:srgbClr val="CC0000"/>
                </a:solidFill>
                <a:latin typeface="Gill Sans MT" charset="0"/>
                <a:cs typeface="+mn-cs"/>
              </a:rPr>
              <a:t>, </a:t>
            </a:r>
            <a:r>
              <a:rPr lang="ko-KR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양방향</a:t>
            </a:r>
            <a:r>
              <a:rPr lang="en-US" altLang="ko-KR" i="1" dirty="0">
                <a:solidFill>
                  <a:srgbClr val="CC0000"/>
                </a:solidFill>
                <a:latin typeface="Gill Sans MT" charset="0"/>
                <a:cs typeface="+mn-cs"/>
              </a:rPr>
              <a:t>]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with half duplex, nodes at both ends of link can transmit, but not at same time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[2]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7236139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"/>
          <p:cNvGrpSpPr>
            <a:grpSpLocks/>
          </p:cNvGrpSpPr>
          <p:nvPr/>
        </p:nvGrpSpPr>
        <p:grpSpPr bwMode="auto">
          <a:xfrm>
            <a:off x="706438" y="3411538"/>
            <a:ext cx="7951787" cy="3033712"/>
            <a:chOff x="668088" y="1859772"/>
            <a:chExt cx="7950943" cy="3032546"/>
          </a:xfrm>
        </p:grpSpPr>
        <p:grpSp>
          <p:nvGrpSpPr>
            <p:cNvPr id="205829" name="Group 187"/>
            <p:cNvGrpSpPr>
              <a:grpSpLocks/>
            </p:cNvGrpSpPr>
            <p:nvPr/>
          </p:nvGrpSpPr>
          <p:grpSpPr bwMode="auto">
            <a:xfrm>
              <a:off x="1083832" y="1870528"/>
              <a:ext cx="1052512" cy="355600"/>
              <a:chOff x="4410" y="1365"/>
              <a:chExt cx="663" cy="224"/>
            </a:xfrm>
          </p:grpSpPr>
          <p:sp>
            <p:nvSpPr>
              <p:cNvPr id="52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30" name="Group 187"/>
            <p:cNvGrpSpPr>
              <a:grpSpLocks/>
            </p:cNvGrpSpPr>
            <p:nvPr/>
          </p:nvGrpSpPr>
          <p:grpSpPr bwMode="auto">
            <a:xfrm>
              <a:off x="4247454" y="1859772"/>
              <a:ext cx="1052512" cy="355600"/>
              <a:chOff x="4410" y="1365"/>
              <a:chExt cx="663" cy="224"/>
            </a:xfrm>
          </p:grpSpPr>
          <p:sp>
            <p:nvSpPr>
              <p:cNvPr id="5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47" name="TextBox 546"/>
            <p:cNvSpPr txBox="1"/>
            <p:nvPr/>
          </p:nvSpPr>
          <p:spPr>
            <a:xfrm>
              <a:off x="7042811" y="3997312"/>
              <a:ext cx="1063512" cy="307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Server racks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7026938" y="3540288"/>
              <a:ext cx="1144466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TOR switches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7026938" y="1893096"/>
              <a:ext cx="1592093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Tier-1 switches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7025350" y="2730974"/>
              <a:ext cx="1592094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Tier-2 switches</a:t>
              </a:r>
            </a:p>
          </p:txBody>
        </p:sp>
        <p:grpSp>
          <p:nvGrpSpPr>
            <p:cNvPr id="205835" name="Group 24"/>
            <p:cNvGrpSpPr>
              <a:grpSpLocks/>
            </p:cNvGrpSpPr>
            <p:nvPr/>
          </p:nvGrpSpPr>
          <p:grpSpPr bwMode="auto">
            <a:xfrm>
              <a:off x="702813" y="2731140"/>
              <a:ext cx="1470209" cy="1869141"/>
              <a:chOff x="916173" y="4038600"/>
              <a:chExt cx="1470209" cy="1869141"/>
            </a:xfrm>
          </p:grpSpPr>
          <p:grpSp>
            <p:nvGrpSpPr>
              <p:cNvPr id="206613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7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1181453" y="4381202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70" idx="2"/>
              </p:cNvCxnSpPr>
              <p:nvPr/>
            </p:nvCxnSpPr>
            <p:spPr>
              <a:xfrm flipH="1">
                <a:off x="1486221" y="4390724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803687" y="4395485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775" idx="0"/>
              </p:cNvCxnSpPr>
              <p:nvPr/>
            </p:nvCxnSpPr>
            <p:spPr>
              <a:xfrm>
                <a:off x="1943372" y="4419288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618" name="Group 50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96" name="Group 50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534" name="Rectangle 533"/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5" name="Straight Connector 534"/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6" name="Rectangle 535"/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7" name="Straight Connector 536"/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Rectangle 539"/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43" name="Straight Connector 542"/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824" name="Group 54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8" name="Straight Connector 577"/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/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5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6" name="Straight Connector 575"/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/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6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4" name="Straight Connector 573"/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/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7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2" name="Straight Connector 571"/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/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8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/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9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0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6" name="Straight Connector 565"/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1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4" name="Straight Connector 563"/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564"/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2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2" name="Straight Connector 561"/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/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3" name="Group 55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0" name="Straight Connector 559"/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/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97" name="Group 50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98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5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95810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20616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311" y="292218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543" y="2936282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348" y="293314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6997483" y="2125348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6875678" y="23039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6871985" y="23681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6871985" y="24449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6868295" y="250914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6864603" y="2570243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6864603" y="263760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6860913" y="270653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6868295" y="27754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6871985" y="28428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6871985" y="291174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6875678" y="297597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 flipH="1">
                    <a:off x="6875678" y="2131614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19" name="Group 638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38" name="Group 63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>
                    <a:off x="6510235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684750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4774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4" name="Straight Connector 663"/>
                  <p:cNvCxnSpPr/>
                  <p:nvPr/>
                </p:nvCxnSpPr>
                <p:spPr>
                  <a:xfrm flipV="1">
                    <a:off x="6396816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68176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6405771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6847508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66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flipV="1">
                      <a:off x="70292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flipV="1">
                      <a:off x="65815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7" name="Group 66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flipV="1">
                      <a:off x="7035684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flipV="1">
                      <a:off x="6582008" y="293493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8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 flipV="1">
                      <a:off x="7027208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6582488" y="293486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9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7027688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flipV="1">
                      <a:off x="6582967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0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flipV="1">
                      <a:off x="7028167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flipV="1">
                      <a:off x="6583447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1" name="Group 67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flipV="1">
                      <a:off x="7028649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flipV="1">
                      <a:off x="6589897" y="293935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2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flipV="1">
                      <a:off x="7029128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flipV="1">
                      <a:off x="6581422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3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2" name="Straight Connector 681"/>
                    <p:cNvCxnSpPr/>
                    <p:nvPr/>
                  </p:nvCxnSpPr>
                  <p:spPr>
                    <a:xfrm flipV="1">
                      <a:off x="7029607" y="2842092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flipV="1">
                      <a:off x="6581901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4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flipV="1">
                      <a:off x="70271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/>
                    <p:cNvCxnSpPr/>
                    <p:nvPr/>
                  </p:nvCxnSpPr>
                  <p:spPr>
                    <a:xfrm flipV="1">
                      <a:off x="6582382" y="293914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5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7027584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flipV="1">
                      <a:off x="6582862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39" name="Group 64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40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65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95812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20618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869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1098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906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643" name="Straight Connector 642"/>
                  <p:cNvCxnSpPr/>
                  <p:nvPr/>
                </p:nvCxnSpPr>
                <p:spPr>
                  <a:xfrm flipH="1">
                    <a:off x="6998041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876233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872543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872543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6868851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6865161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6865161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6861469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868851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872543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872543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876233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Straight Connector 654"/>
                  <p:cNvCxnSpPr/>
                  <p:nvPr/>
                </p:nvCxnSpPr>
                <p:spPr>
                  <a:xfrm flipH="1">
                    <a:off x="6876233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0" name="Group 69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80" name="Group 69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20" name="Rectangle 719"/>
                  <p:cNvSpPr/>
                  <p:nvPr/>
                </p:nvSpPr>
                <p:spPr>
                  <a:xfrm>
                    <a:off x="65096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1" name="Straight Connector 720"/>
                  <p:cNvCxnSpPr/>
                  <p:nvPr/>
                </p:nvCxnSpPr>
                <p:spPr>
                  <a:xfrm flipV="1">
                    <a:off x="6846909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2" name="Rectangle 721"/>
                  <p:cNvSpPr/>
                  <p:nvPr/>
                </p:nvSpPr>
                <p:spPr>
                  <a:xfrm>
                    <a:off x="64768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63962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4" name="Rectangle 723"/>
                  <p:cNvSpPr/>
                  <p:nvPr/>
                </p:nvSpPr>
                <p:spPr>
                  <a:xfrm>
                    <a:off x="68170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25" name="Rectangle 724"/>
                  <p:cNvSpPr/>
                  <p:nvPr/>
                </p:nvSpPr>
                <p:spPr>
                  <a:xfrm>
                    <a:off x="6405171" y="3157416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6" name="Straight Connector 725"/>
                  <p:cNvCxnSpPr/>
                  <p:nvPr/>
                </p:nvCxnSpPr>
                <p:spPr>
                  <a:xfrm flipV="1">
                    <a:off x="6846909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08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flipV="1">
                      <a:off x="70286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flipV="1">
                      <a:off x="65809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09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flipV="1">
                      <a:off x="7029115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flipV="1">
                      <a:off x="6581409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0" name="Group 72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flipV="1">
                      <a:off x="7026610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flipV="1">
                      <a:off x="6581888" y="293486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1" name="Group 72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flipV="1">
                      <a:off x="70270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flipV="1">
                      <a:off x="6582367" y="293479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2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7" name="Straight Connector 746"/>
                    <p:cNvCxnSpPr/>
                    <p:nvPr/>
                  </p:nvCxnSpPr>
                  <p:spPr>
                    <a:xfrm flipV="1">
                      <a:off x="7027569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Straight Connector 747"/>
                    <p:cNvCxnSpPr/>
                    <p:nvPr/>
                  </p:nvCxnSpPr>
                  <p:spPr>
                    <a:xfrm flipV="1">
                      <a:off x="6582847" y="293472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3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flipV="1">
                      <a:off x="70280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flipV="1">
                      <a:off x="6583328" y="293935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4" name="Group 73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flipV="1">
                      <a:off x="70285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V="1">
                      <a:off x="6580824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5" name="Group 73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flipV="1">
                      <a:off x="70290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flipV="1">
                      <a:off x="65813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6" name="Group 73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flipV="1">
                      <a:off x="70265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flipV="1">
                      <a:off x="6581785" y="293914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7" name="Group 73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7" name="Straight Connector 736"/>
                    <p:cNvCxnSpPr/>
                    <p:nvPr/>
                  </p:nvCxnSpPr>
                  <p:spPr>
                    <a:xfrm flipV="1">
                      <a:off x="7026985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flipV="1">
                      <a:off x="6582264" y="293907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81" name="Group 69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82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1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95812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20618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12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359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16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6997299" y="2125350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6875494" y="23039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6871802" y="236816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>
                    <a:off x="6871802" y="24449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>
                    <a:off x="6868112" y="25091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>
                    <a:off x="686442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>
                    <a:off x="6864420" y="263760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6860730" y="27065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>
                    <a:off x="6868112" y="277546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>
                    <a:off x="6871802" y="28428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>
                    <a:off x="6871802" y="29117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>
                    <a:off x="6875494" y="297597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/>
                  <p:cNvCxnSpPr/>
                  <p:nvPr/>
                </p:nvCxnSpPr>
                <p:spPr>
                  <a:xfrm flipH="1">
                    <a:off x="6875494" y="2131616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1" name="Group 756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22" name="Group 75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79" name="Rectangle 778"/>
                  <p:cNvSpPr/>
                  <p:nvPr/>
                </p:nvSpPr>
                <p:spPr>
                  <a:xfrm>
                    <a:off x="65090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0" name="Straight Connector 779"/>
                  <p:cNvCxnSpPr/>
                  <p:nvPr/>
                </p:nvCxnSpPr>
                <p:spPr>
                  <a:xfrm flipV="1">
                    <a:off x="6846311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6476206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2" name="Straight Connector 781"/>
                  <p:cNvCxnSpPr/>
                  <p:nvPr/>
                </p:nvCxnSpPr>
                <p:spPr>
                  <a:xfrm flipV="1">
                    <a:off x="63956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6816464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6404573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6846311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650" name="Group 78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4" name="Straight Connector 813"/>
                    <p:cNvCxnSpPr/>
                    <p:nvPr/>
                  </p:nvCxnSpPr>
                  <p:spPr>
                    <a:xfrm flipV="1">
                      <a:off x="7028036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flipV="1">
                      <a:off x="6574360" y="29381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1" name="Group 78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flipV="1">
                      <a:off x="7028517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3" name="Straight Connector 812"/>
                    <p:cNvCxnSpPr/>
                    <p:nvPr/>
                  </p:nvCxnSpPr>
                  <p:spPr>
                    <a:xfrm flipV="1">
                      <a:off x="6580811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2" name="Group 78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flipV="1">
                      <a:off x="7020041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flipV="1">
                      <a:off x="6581290" y="293486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3" name="Group 78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flipV="1">
                      <a:off x="70264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flipV="1">
                      <a:off x="6581770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4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flipV="1">
                      <a:off x="7026970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flipV="1">
                      <a:off x="6582249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5" name="Group 79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flipV="1">
                      <a:off x="70274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flipV="1">
                      <a:off x="6582730" y="293935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6" name="Group 79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2" name="Straight Connector 801"/>
                    <p:cNvCxnSpPr/>
                    <p:nvPr/>
                  </p:nvCxnSpPr>
                  <p:spPr>
                    <a:xfrm flipV="1">
                      <a:off x="70279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 flipV="1">
                      <a:off x="6574255" y="293928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7" name="Group 79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flipV="1">
                      <a:off x="70284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flipV="1">
                      <a:off x="65807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8" name="Group 79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flipV="1">
                      <a:off x="7019938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flipV="1">
                      <a:off x="6581185" y="2939147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9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flipV="1">
                      <a:off x="7026387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flipV="1">
                      <a:off x="6581664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23" name="Group 75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24" name="Group 75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7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95812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2061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38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617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42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61" name="Straight Connector 760"/>
                  <p:cNvCxnSpPr/>
                  <p:nvPr/>
                </p:nvCxnSpPr>
                <p:spPr>
                  <a:xfrm flipH="1">
                    <a:off x="6996560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>
                    <a:off x="6874752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>
                    <a:off x="6871062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>
                    <a:off x="6871062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>
                    <a:off x="6867370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>
                    <a:off x="686368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>
                    <a:off x="6863680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>
                    <a:off x="6859988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>
                    <a:off x="6867370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/>
                  <p:cNvCxnSpPr/>
                  <p:nvPr/>
                </p:nvCxnSpPr>
                <p:spPr>
                  <a:xfrm>
                    <a:off x="6871062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/>
                  <p:cNvCxnSpPr/>
                  <p:nvPr/>
                </p:nvCxnSpPr>
                <p:spPr>
                  <a:xfrm>
                    <a:off x="6871062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>
                    <a:off x="6874752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flipH="1">
                    <a:off x="6874752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6" name="Group 815"/>
            <p:cNvGrpSpPr>
              <a:grpSpLocks/>
            </p:cNvGrpSpPr>
            <p:nvPr/>
          </p:nvGrpSpPr>
          <p:grpSpPr bwMode="auto">
            <a:xfrm>
              <a:off x="2267009" y="2732231"/>
              <a:ext cx="1470209" cy="1869141"/>
              <a:chOff x="916173" y="4038600"/>
              <a:chExt cx="1470209" cy="1869141"/>
            </a:xfrm>
          </p:grpSpPr>
          <p:grpSp>
            <p:nvGrpSpPr>
              <p:cNvPr id="206367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0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8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6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0" name="Freeform 190"/>
                <p:cNvSpPr>
                  <a:spLocks/>
                </p:cNvSpPr>
                <p:nvPr/>
              </p:nvSpPr>
              <p:spPr bwMode="auto">
                <a:xfrm>
                  <a:off x="4907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1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9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2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6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18" name="Straight Connector 817"/>
              <p:cNvCxnSpPr/>
              <p:nvPr/>
            </p:nvCxnSpPr>
            <p:spPr>
              <a:xfrm flipH="1">
                <a:off x="1180779" y="4381699"/>
                <a:ext cx="357149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1058" idx="2"/>
              </p:cNvCxnSpPr>
              <p:nvPr/>
            </p:nvCxnSpPr>
            <p:spPr>
              <a:xfrm flipH="1">
                <a:off x="1485547" y="4391220"/>
                <a:ext cx="203178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804600" y="4395981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>
                <a:endCxn id="843" idx="0"/>
              </p:cNvCxnSpPr>
              <p:nvPr/>
            </p:nvCxnSpPr>
            <p:spPr>
              <a:xfrm>
                <a:off x="1944285" y="4419784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372" name="Group 821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550" name="Group 99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21" name="Rectangle 1020"/>
                  <p:cNvSpPr/>
                  <p:nvPr/>
                </p:nvSpPr>
                <p:spPr>
                  <a:xfrm>
                    <a:off x="6508516" y="3062346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2" name="Straight Connector 1021"/>
                  <p:cNvCxnSpPr/>
                  <p:nvPr/>
                </p:nvCxnSpPr>
                <p:spPr>
                  <a:xfrm flipV="1">
                    <a:off x="6845790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3" name="Rectangle 1022"/>
                  <p:cNvSpPr/>
                  <p:nvPr/>
                </p:nvSpPr>
                <p:spPr>
                  <a:xfrm>
                    <a:off x="6475686" y="307174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4" name="Straight Connector 1023"/>
                  <p:cNvCxnSpPr/>
                  <p:nvPr/>
                </p:nvCxnSpPr>
                <p:spPr>
                  <a:xfrm flipV="1">
                    <a:off x="6395097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5" name="Rectangle 1024"/>
                  <p:cNvSpPr/>
                  <p:nvPr/>
                </p:nvSpPr>
                <p:spPr>
                  <a:xfrm>
                    <a:off x="6815943" y="37030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26" name="Rectangle 1025"/>
                  <p:cNvSpPr/>
                  <p:nvPr/>
                </p:nvSpPr>
                <p:spPr>
                  <a:xfrm>
                    <a:off x="6404052" y="3157905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7" name="Straight Connector 1026"/>
                  <p:cNvCxnSpPr/>
                  <p:nvPr/>
                </p:nvCxnSpPr>
                <p:spPr>
                  <a:xfrm flipV="1">
                    <a:off x="6845790" y="3804882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78" name="Group 102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6" name="Straight Connector 1055"/>
                    <p:cNvCxnSpPr/>
                    <p:nvPr/>
                  </p:nvCxnSpPr>
                  <p:spPr>
                    <a:xfrm flipV="1">
                      <a:off x="7027515" y="284620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/>
                    <p:cNvCxnSpPr/>
                    <p:nvPr/>
                  </p:nvCxnSpPr>
                  <p:spPr>
                    <a:xfrm flipV="1">
                      <a:off x="6573839" y="293862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79" name="Group 102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4" name="Straight Connector 1053"/>
                    <p:cNvCxnSpPr/>
                    <p:nvPr/>
                  </p:nvCxnSpPr>
                  <p:spPr>
                    <a:xfrm flipV="1">
                      <a:off x="7027996" y="284613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5" name="Straight Connector 1054"/>
                    <p:cNvCxnSpPr/>
                    <p:nvPr/>
                  </p:nvCxnSpPr>
                  <p:spPr>
                    <a:xfrm flipV="1">
                      <a:off x="6574320" y="293855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0" name="Group 102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2" name="Straight Connector 1051"/>
                    <p:cNvCxnSpPr/>
                    <p:nvPr/>
                  </p:nvCxnSpPr>
                  <p:spPr>
                    <a:xfrm flipV="1">
                      <a:off x="7019520" y="284606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/>
                    <p:cNvCxnSpPr/>
                    <p:nvPr/>
                  </p:nvCxnSpPr>
                  <p:spPr>
                    <a:xfrm flipV="1">
                      <a:off x="6580769" y="293848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1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0" name="Straight Connector 1049"/>
                    <p:cNvCxnSpPr/>
                    <p:nvPr/>
                  </p:nvCxnSpPr>
                  <p:spPr>
                    <a:xfrm flipV="1">
                      <a:off x="7020000" y="284599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Connector 1050"/>
                    <p:cNvCxnSpPr/>
                    <p:nvPr/>
                  </p:nvCxnSpPr>
                  <p:spPr>
                    <a:xfrm flipV="1">
                      <a:off x="6581249" y="293841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2" name="Group 103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8" name="Straight Connector 1047"/>
                    <p:cNvCxnSpPr/>
                    <p:nvPr/>
                  </p:nvCxnSpPr>
                  <p:spPr>
                    <a:xfrm flipV="1">
                      <a:off x="7026449" y="284592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Straight Connector 1048"/>
                    <p:cNvCxnSpPr/>
                    <p:nvPr/>
                  </p:nvCxnSpPr>
                  <p:spPr>
                    <a:xfrm flipV="1">
                      <a:off x="6581728" y="29383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3" name="Group 103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6" name="Straight Connector 1045"/>
                    <p:cNvCxnSpPr/>
                    <p:nvPr/>
                  </p:nvCxnSpPr>
                  <p:spPr>
                    <a:xfrm flipV="1">
                      <a:off x="7026930" y="284585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/>
                    <p:cNvCxnSpPr/>
                    <p:nvPr/>
                  </p:nvCxnSpPr>
                  <p:spPr>
                    <a:xfrm flipV="1">
                      <a:off x="6582209" y="294297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4" name="Group 103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4" name="Straight Connector 1043"/>
                    <p:cNvCxnSpPr/>
                    <p:nvPr/>
                  </p:nvCxnSpPr>
                  <p:spPr>
                    <a:xfrm flipV="1">
                      <a:off x="7027410" y="284578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Straight Connector 1044"/>
                    <p:cNvCxnSpPr/>
                    <p:nvPr/>
                  </p:nvCxnSpPr>
                  <p:spPr>
                    <a:xfrm flipV="1">
                      <a:off x="6573734" y="294290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5" name="Group 103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2" name="Straight Connector 1041"/>
                    <p:cNvCxnSpPr/>
                    <p:nvPr/>
                  </p:nvCxnSpPr>
                  <p:spPr>
                    <a:xfrm flipV="1">
                      <a:off x="7027889" y="2845713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3" name="Straight Connector 1042"/>
                    <p:cNvCxnSpPr/>
                    <p:nvPr/>
                  </p:nvCxnSpPr>
                  <p:spPr>
                    <a:xfrm flipV="1">
                      <a:off x="6574213" y="29428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6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0" name="Straight Connector 1039"/>
                    <p:cNvCxnSpPr/>
                    <p:nvPr/>
                  </p:nvCxnSpPr>
                  <p:spPr>
                    <a:xfrm flipV="1">
                      <a:off x="7019417" y="285034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Straight Connector 1040"/>
                    <p:cNvCxnSpPr/>
                    <p:nvPr/>
                  </p:nvCxnSpPr>
                  <p:spPr>
                    <a:xfrm flipV="1">
                      <a:off x="6580664" y="293963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7" name="Group 103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38" name="Straight Connector 1037"/>
                    <p:cNvCxnSpPr/>
                    <p:nvPr/>
                  </p:nvCxnSpPr>
                  <p:spPr>
                    <a:xfrm flipV="1">
                      <a:off x="7019897" y="28502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/>
                    <p:cNvCxnSpPr/>
                    <p:nvPr/>
                  </p:nvCxnSpPr>
                  <p:spPr>
                    <a:xfrm flipV="1">
                      <a:off x="6581143" y="2939566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551" name="Group 100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552" name="Group 100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1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96300"/>
                      <a:ext cx="549972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21107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7743" y="292267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973" y="2936772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0780" y="293363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03" name="Straight Connector 1002"/>
                  <p:cNvCxnSpPr/>
                  <p:nvPr/>
                </p:nvCxnSpPr>
                <p:spPr>
                  <a:xfrm flipH="1">
                    <a:off x="6995916" y="2125837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/>
                  <p:cNvCxnSpPr/>
                  <p:nvPr/>
                </p:nvCxnSpPr>
                <p:spPr>
                  <a:xfrm>
                    <a:off x="6874108" y="23044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/>
                  <p:cNvCxnSpPr/>
                  <p:nvPr/>
                </p:nvCxnSpPr>
                <p:spPr>
                  <a:xfrm>
                    <a:off x="6870418" y="23686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Straight Connector 1005"/>
                  <p:cNvCxnSpPr/>
                  <p:nvPr/>
                </p:nvCxnSpPr>
                <p:spPr>
                  <a:xfrm>
                    <a:off x="6870418" y="244541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/>
                  <p:cNvCxnSpPr/>
                  <p:nvPr/>
                </p:nvCxnSpPr>
                <p:spPr>
                  <a:xfrm>
                    <a:off x="6866726" y="25096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/>
                  <p:cNvCxnSpPr/>
                  <p:nvPr/>
                </p:nvCxnSpPr>
                <p:spPr>
                  <a:xfrm>
                    <a:off x="6863036" y="257073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/>
                  <p:cNvCxnSpPr/>
                  <p:nvPr/>
                </p:nvCxnSpPr>
                <p:spPr>
                  <a:xfrm>
                    <a:off x="6863036" y="263809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/>
                  <p:cNvCxnSpPr/>
                  <p:nvPr/>
                </p:nvCxnSpPr>
                <p:spPr>
                  <a:xfrm>
                    <a:off x="6859344" y="27070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Straight Connector 1010"/>
                  <p:cNvCxnSpPr/>
                  <p:nvPr/>
                </p:nvCxnSpPr>
                <p:spPr>
                  <a:xfrm>
                    <a:off x="6866726" y="27759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/>
                  <p:cNvCxnSpPr/>
                  <p:nvPr/>
                </p:nvCxnSpPr>
                <p:spPr>
                  <a:xfrm>
                    <a:off x="6870418" y="28433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/>
                  <p:cNvCxnSpPr/>
                  <p:nvPr/>
                </p:nvCxnSpPr>
                <p:spPr>
                  <a:xfrm>
                    <a:off x="6870418" y="29122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/>
                  <p:cNvCxnSpPr/>
                  <p:nvPr/>
                </p:nvCxnSpPr>
                <p:spPr>
                  <a:xfrm>
                    <a:off x="6874108" y="297646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/>
                  <p:cNvCxnSpPr/>
                  <p:nvPr/>
                </p:nvCxnSpPr>
                <p:spPr>
                  <a:xfrm flipH="1">
                    <a:off x="6874108" y="213210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3" name="Group 822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92" name="Group 941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63" name="Rectangle 962"/>
                  <p:cNvSpPr/>
                  <p:nvPr/>
                </p:nvSpPr>
                <p:spPr>
                  <a:xfrm>
                    <a:off x="6508968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V="1">
                    <a:off x="684623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476135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6" name="Straight Connector 965"/>
                  <p:cNvCxnSpPr/>
                  <p:nvPr/>
                </p:nvCxnSpPr>
                <p:spPr>
                  <a:xfrm flipV="1">
                    <a:off x="63955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7" name="Rectangle 966"/>
                  <p:cNvSpPr/>
                  <p:nvPr/>
                </p:nvSpPr>
                <p:spPr>
                  <a:xfrm>
                    <a:off x="6816392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68" name="Rectangle 967"/>
                  <p:cNvSpPr/>
                  <p:nvPr/>
                </p:nvSpPr>
                <p:spPr>
                  <a:xfrm>
                    <a:off x="6404502" y="3157907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9" name="Straight Connector 968"/>
                  <p:cNvCxnSpPr/>
                  <p:nvPr/>
                </p:nvCxnSpPr>
                <p:spPr>
                  <a:xfrm flipV="1">
                    <a:off x="6846239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20" name="Group 969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8" name="Straight Connector 997"/>
                    <p:cNvCxnSpPr/>
                    <p:nvPr/>
                  </p:nvCxnSpPr>
                  <p:spPr>
                    <a:xfrm flipV="1">
                      <a:off x="7027964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/>
                    <p:cNvCxnSpPr/>
                    <p:nvPr/>
                  </p:nvCxnSpPr>
                  <p:spPr>
                    <a:xfrm flipV="1">
                      <a:off x="6574288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1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6" name="Straight Connector 995"/>
                    <p:cNvCxnSpPr/>
                    <p:nvPr/>
                  </p:nvCxnSpPr>
                  <p:spPr>
                    <a:xfrm flipV="1">
                      <a:off x="7028445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7" name="Straight Connector 996"/>
                    <p:cNvCxnSpPr/>
                    <p:nvPr/>
                  </p:nvCxnSpPr>
                  <p:spPr>
                    <a:xfrm flipV="1">
                      <a:off x="6580739" y="29385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2" name="Group 971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4" name="Straight Connector 993"/>
                    <p:cNvCxnSpPr/>
                    <p:nvPr/>
                  </p:nvCxnSpPr>
                  <p:spPr>
                    <a:xfrm flipV="1">
                      <a:off x="7019972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/>
                    <p:cNvCxnSpPr/>
                    <p:nvPr/>
                  </p:nvCxnSpPr>
                  <p:spPr>
                    <a:xfrm flipV="1">
                      <a:off x="6581219" y="2938489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3" name="Group 972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2" name="Straight Connector 991"/>
                    <p:cNvCxnSpPr/>
                    <p:nvPr/>
                  </p:nvCxnSpPr>
                  <p:spPr>
                    <a:xfrm flipV="1">
                      <a:off x="7026421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3" name="Straight Connector 992"/>
                    <p:cNvCxnSpPr/>
                    <p:nvPr/>
                  </p:nvCxnSpPr>
                  <p:spPr>
                    <a:xfrm flipV="1">
                      <a:off x="6581698" y="293841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4" name="Group 973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0" name="Straight Connector 989"/>
                    <p:cNvCxnSpPr/>
                    <p:nvPr/>
                  </p:nvCxnSpPr>
                  <p:spPr>
                    <a:xfrm flipV="1">
                      <a:off x="7026900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Straight Connector 990"/>
                    <p:cNvCxnSpPr/>
                    <p:nvPr/>
                  </p:nvCxnSpPr>
                  <p:spPr>
                    <a:xfrm flipV="1">
                      <a:off x="6582177" y="29383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5" name="Group 974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8" name="Straight Connector 987"/>
                    <p:cNvCxnSpPr/>
                    <p:nvPr/>
                  </p:nvCxnSpPr>
                  <p:spPr>
                    <a:xfrm flipV="1">
                      <a:off x="7027381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/>
                    <p:cNvCxnSpPr/>
                    <p:nvPr/>
                  </p:nvCxnSpPr>
                  <p:spPr>
                    <a:xfrm flipV="1">
                      <a:off x="6582659" y="294297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6" name="Group 97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6" name="Straight Connector 985"/>
                    <p:cNvCxnSpPr/>
                    <p:nvPr/>
                  </p:nvCxnSpPr>
                  <p:spPr>
                    <a:xfrm flipV="1">
                      <a:off x="7027861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>
                    <a:xfrm flipV="1">
                      <a:off x="6574185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7" name="Group 97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4" name="Straight Connector 983"/>
                    <p:cNvCxnSpPr/>
                    <p:nvPr/>
                  </p:nvCxnSpPr>
                  <p:spPr>
                    <a:xfrm flipV="1">
                      <a:off x="7028340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>
                    <a:xfrm flipV="1">
                      <a:off x="6580634" y="294284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8" name="Group 97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2" name="Straight Connector 981"/>
                    <p:cNvCxnSpPr/>
                    <p:nvPr/>
                  </p:nvCxnSpPr>
                  <p:spPr>
                    <a:xfrm flipV="1">
                      <a:off x="7019866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>
                    <a:xfrm flipV="1">
                      <a:off x="6581115" y="293963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9" name="Group 97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0" name="Straight Connector 979"/>
                    <p:cNvCxnSpPr/>
                    <p:nvPr/>
                  </p:nvCxnSpPr>
                  <p:spPr>
                    <a:xfrm flipV="1">
                      <a:off x="7026315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1" name="Straight Connector 980"/>
                    <p:cNvCxnSpPr/>
                    <p:nvPr/>
                  </p:nvCxnSpPr>
                  <p:spPr>
                    <a:xfrm flipV="1">
                      <a:off x="6581595" y="293956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93" name="Group 942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94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5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96302"/>
                      <a:ext cx="54997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2110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299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531" y="2936774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2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336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6996471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>
                    <a:off x="6874666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>
                    <a:off x="6870974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>
                    <a:off x="6870974" y="24454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9" name="Straight Connector 948"/>
                  <p:cNvCxnSpPr/>
                  <p:nvPr/>
                </p:nvCxnSpPr>
                <p:spPr>
                  <a:xfrm>
                    <a:off x="6867284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>
                    <a:off x="6863592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>
                    <a:off x="6863592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>
                    <a:off x="6859902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3" name="Straight Connector 952"/>
                  <p:cNvCxnSpPr/>
                  <p:nvPr/>
                </p:nvCxnSpPr>
                <p:spPr>
                  <a:xfrm>
                    <a:off x="6867284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4" name="Straight Connector 953"/>
                  <p:cNvCxnSpPr/>
                  <p:nvPr/>
                </p:nvCxnSpPr>
                <p:spPr>
                  <a:xfrm>
                    <a:off x="6870974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5" name="Straight Connector 954"/>
                  <p:cNvCxnSpPr/>
                  <p:nvPr/>
                </p:nvCxnSpPr>
                <p:spPr>
                  <a:xfrm>
                    <a:off x="6870974" y="29122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6" name="Straight Connector 955"/>
                  <p:cNvCxnSpPr/>
                  <p:nvPr/>
                </p:nvCxnSpPr>
                <p:spPr>
                  <a:xfrm>
                    <a:off x="6874666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7" name="Straight Connector 956"/>
                  <p:cNvCxnSpPr/>
                  <p:nvPr/>
                </p:nvCxnSpPr>
                <p:spPr>
                  <a:xfrm flipH="1">
                    <a:off x="6874666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4" name="Group 823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34" name="Group 88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05" name="Rectangle 904"/>
                  <p:cNvSpPr/>
                  <p:nvPr/>
                </p:nvSpPr>
                <p:spPr>
                  <a:xfrm>
                    <a:off x="6508368" y="3062348"/>
                    <a:ext cx="456662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6848625" y="3062348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7" name="Rectangle 906"/>
                  <p:cNvSpPr/>
                  <p:nvPr/>
                </p:nvSpPr>
                <p:spPr>
                  <a:xfrm>
                    <a:off x="6475537" y="3071747"/>
                    <a:ext cx="13431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8" name="Straight Connector 907"/>
                  <p:cNvCxnSpPr/>
                  <p:nvPr/>
                </p:nvCxnSpPr>
                <p:spPr>
                  <a:xfrm flipV="1">
                    <a:off x="63949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815794" y="3703060"/>
                    <a:ext cx="14028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403904" y="3157907"/>
                    <a:ext cx="447707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11" name="Straight Connector 910"/>
                  <p:cNvCxnSpPr/>
                  <p:nvPr/>
                </p:nvCxnSpPr>
                <p:spPr>
                  <a:xfrm flipV="1">
                    <a:off x="6848625" y="3804884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62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40" name="Straight Connector 939"/>
                    <p:cNvCxnSpPr/>
                    <p:nvPr/>
                  </p:nvCxnSpPr>
                  <p:spPr>
                    <a:xfrm flipV="1">
                      <a:off x="7036319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Straight Connector 940"/>
                    <p:cNvCxnSpPr/>
                    <p:nvPr/>
                  </p:nvCxnSpPr>
                  <p:spPr>
                    <a:xfrm flipV="1">
                      <a:off x="6573691" y="2938628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3" name="Group 91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8" name="Straight Connector 937"/>
                    <p:cNvCxnSpPr/>
                    <p:nvPr/>
                  </p:nvCxnSpPr>
                  <p:spPr>
                    <a:xfrm flipV="1">
                      <a:off x="7036801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Straight Connector 938"/>
                    <p:cNvCxnSpPr/>
                    <p:nvPr/>
                  </p:nvCxnSpPr>
                  <p:spPr>
                    <a:xfrm flipV="1">
                      <a:off x="6574172" y="2938559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4" name="Group 91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6" name="Straight Connector 935"/>
                    <p:cNvCxnSpPr/>
                    <p:nvPr/>
                  </p:nvCxnSpPr>
                  <p:spPr>
                    <a:xfrm flipV="1">
                      <a:off x="70283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7" name="Straight Connector 936"/>
                    <p:cNvCxnSpPr/>
                    <p:nvPr/>
                  </p:nvCxnSpPr>
                  <p:spPr>
                    <a:xfrm flipV="1">
                      <a:off x="6580621" y="293848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5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4" name="Straight Connector 933"/>
                    <p:cNvCxnSpPr/>
                    <p:nvPr/>
                  </p:nvCxnSpPr>
                  <p:spPr>
                    <a:xfrm flipV="1">
                      <a:off x="7028806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5" name="Straight Connector 934"/>
                    <p:cNvCxnSpPr/>
                    <p:nvPr/>
                  </p:nvCxnSpPr>
                  <p:spPr>
                    <a:xfrm flipV="1">
                      <a:off x="6581100" y="293841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6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2" name="Straight Connector 931"/>
                    <p:cNvCxnSpPr/>
                    <p:nvPr/>
                  </p:nvCxnSpPr>
                  <p:spPr>
                    <a:xfrm flipV="1">
                      <a:off x="7029286" y="2845924"/>
                      <a:ext cx="119388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/>
                    <p:cNvCxnSpPr/>
                    <p:nvPr/>
                  </p:nvCxnSpPr>
                  <p:spPr>
                    <a:xfrm flipV="1">
                      <a:off x="6581580" y="293835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7" name="Group 91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0" name="Straight Connector 929"/>
                    <p:cNvCxnSpPr/>
                    <p:nvPr/>
                  </p:nvCxnSpPr>
                  <p:spPr>
                    <a:xfrm flipV="1">
                      <a:off x="7035737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1" name="Straight Connector 930"/>
                    <p:cNvCxnSpPr/>
                    <p:nvPr/>
                  </p:nvCxnSpPr>
                  <p:spPr>
                    <a:xfrm flipV="1">
                      <a:off x="6582061" y="294297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8" name="Group 91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8" name="Straight Connector 927"/>
                    <p:cNvCxnSpPr/>
                    <p:nvPr/>
                  </p:nvCxnSpPr>
                  <p:spPr>
                    <a:xfrm flipV="1">
                      <a:off x="70362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9" name="Straight Connector 928"/>
                    <p:cNvCxnSpPr/>
                    <p:nvPr/>
                  </p:nvCxnSpPr>
                  <p:spPr>
                    <a:xfrm flipV="1">
                      <a:off x="6573585" y="2942909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9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6" name="Straight Connector 925"/>
                    <p:cNvCxnSpPr/>
                    <p:nvPr/>
                  </p:nvCxnSpPr>
                  <p:spPr>
                    <a:xfrm flipV="1">
                      <a:off x="7036695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/>
                    <p:cNvCxnSpPr/>
                    <p:nvPr/>
                  </p:nvCxnSpPr>
                  <p:spPr>
                    <a:xfrm flipV="1">
                      <a:off x="6574065" y="2942840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0" name="Group 91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4" name="Straight Connector 923"/>
                    <p:cNvCxnSpPr/>
                    <p:nvPr/>
                  </p:nvCxnSpPr>
                  <p:spPr>
                    <a:xfrm flipV="1">
                      <a:off x="7028222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Straight Connector 924"/>
                    <p:cNvCxnSpPr/>
                    <p:nvPr/>
                  </p:nvCxnSpPr>
                  <p:spPr>
                    <a:xfrm flipV="1">
                      <a:off x="6574546" y="293963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1" name="Group 92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2" name="Straight Connector 921"/>
                    <p:cNvCxnSpPr/>
                    <p:nvPr/>
                  </p:nvCxnSpPr>
                  <p:spPr>
                    <a:xfrm flipV="1">
                      <a:off x="7028701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Straight Connector 922"/>
                    <p:cNvCxnSpPr/>
                    <p:nvPr/>
                  </p:nvCxnSpPr>
                  <p:spPr>
                    <a:xfrm flipV="1">
                      <a:off x="6580995" y="29395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35" name="Group 88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36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0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96302"/>
                      <a:ext cx="55366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21109"/>
                      <a:ext cx="67916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25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789" y="2936774"/>
                      <a:ext cx="527828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4287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7006804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>
                    <a:off x="6884999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>
                    <a:off x="6881307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Straight Connector 889"/>
                  <p:cNvCxnSpPr/>
                  <p:nvPr/>
                </p:nvCxnSpPr>
                <p:spPr>
                  <a:xfrm>
                    <a:off x="6877617" y="244541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6877617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>
                    <a:off x="6873925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>
                    <a:off x="6873925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/>
                  <p:cNvCxnSpPr/>
                  <p:nvPr/>
                </p:nvCxnSpPr>
                <p:spPr>
                  <a:xfrm>
                    <a:off x="6870235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>
                    <a:off x="6877617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6881307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>
                    <a:off x="6877617" y="2912238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/>
                  <p:cNvCxnSpPr/>
                  <p:nvPr/>
                </p:nvCxnSpPr>
                <p:spPr>
                  <a:xfrm>
                    <a:off x="6884999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6884999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5" name="Group 824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76" name="Group 82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847" name="Rectangle 846"/>
                  <p:cNvSpPr/>
                  <p:nvPr/>
                </p:nvSpPr>
                <p:spPr>
                  <a:xfrm>
                    <a:off x="6510754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6848027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9" name="Rectangle 848"/>
                  <p:cNvSpPr/>
                  <p:nvPr/>
                </p:nvSpPr>
                <p:spPr>
                  <a:xfrm>
                    <a:off x="6477923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0" name="Straight Connector 849"/>
                  <p:cNvCxnSpPr/>
                  <p:nvPr/>
                </p:nvCxnSpPr>
                <p:spPr>
                  <a:xfrm flipV="1">
                    <a:off x="6397335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Rectangle 850"/>
                  <p:cNvSpPr/>
                  <p:nvPr/>
                </p:nvSpPr>
                <p:spPr>
                  <a:xfrm>
                    <a:off x="6818180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52" name="Rectangle 851"/>
                  <p:cNvSpPr/>
                  <p:nvPr/>
                </p:nvSpPr>
                <p:spPr>
                  <a:xfrm>
                    <a:off x="6406290" y="3157907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3" name="Straight Connector 852"/>
                  <p:cNvCxnSpPr/>
                  <p:nvPr/>
                </p:nvCxnSpPr>
                <p:spPr>
                  <a:xfrm flipV="1">
                    <a:off x="6848027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04" name="Group 85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2" name="Straight Connector 881"/>
                    <p:cNvCxnSpPr/>
                    <p:nvPr/>
                  </p:nvCxnSpPr>
                  <p:spPr>
                    <a:xfrm flipV="1">
                      <a:off x="7035722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 flipV="1">
                      <a:off x="6582046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5" name="Group 85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0" name="Straight Connector 879"/>
                    <p:cNvCxnSpPr/>
                    <p:nvPr/>
                  </p:nvCxnSpPr>
                  <p:spPr>
                    <a:xfrm flipV="1">
                      <a:off x="7036203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/>
                    <p:cNvCxnSpPr/>
                    <p:nvPr/>
                  </p:nvCxnSpPr>
                  <p:spPr>
                    <a:xfrm flipV="1">
                      <a:off x="6582527" y="293855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6" name="Group 85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8" name="Straight Connector 877"/>
                    <p:cNvCxnSpPr/>
                    <p:nvPr/>
                  </p:nvCxnSpPr>
                  <p:spPr>
                    <a:xfrm flipV="1">
                      <a:off x="70277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/>
                    <p:cNvCxnSpPr/>
                    <p:nvPr/>
                  </p:nvCxnSpPr>
                  <p:spPr>
                    <a:xfrm flipV="1">
                      <a:off x="6583007" y="293848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7" name="Group 85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6" name="Straight Connector 875"/>
                    <p:cNvCxnSpPr/>
                    <p:nvPr/>
                  </p:nvCxnSpPr>
                  <p:spPr>
                    <a:xfrm flipV="1">
                      <a:off x="7028207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Straight Connector 876"/>
                    <p:cNvCxnSpPr/>
                    <p:nvPr/>
                  </p:nvCxnSpPr>
                  <p:spPr>
                    <a:xfrm flipV="1">
                      <a:off x="6583486" y="293841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8" name="Group 85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4" name="Straight Connector 873"/>
                    <p:cNvCxnSpPr/>
                    <p:nvPr/>
                  </p:nvCxnSpPr>
                  <p:spPr>
                    <a:xfrm flipV="1">
                      <a:off x="7028686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Straight Connector 874"/>
                    <p:cNvCxnSpPr/>
                    <p:nvPr/>
                  </p:nvCxnSpPr>
                  <p:spPr>
                    <a:xfrm flipV="1">
                      <a:off x="6589935" y="2938350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9" name="Group 85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2" name="Straight Connector 871"/>
                    <p:cNvCxnSpPr/>
                    <p:nvPr/>
                  </p:nvCxnSpPr>
                  <p:spPr>
                    <a:xfrm flipV="1">
                      <a:off x="7035137" y="2845854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Straight Connector 872"/>
                    <p:cNvCxnSpPr/>
                    <p:nvPr/>
                  </p:nvCxnSpPr>
                  <p:spPr>
                    <a:xfrm flipV="1">
                      <a:off x="6590416" y="294297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0" name="Group 85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0" name="Straight Connector 869"/>
                    <p:cNvCxnSpPr/>
                    <p:nvPr/>
                  </p:nvCxnSpPr>
                  <p:spPr>
                    <a:xfrm flipV="1">
                      <a:off x="70356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Straight Connector 870"/>
                    <p:cNvCxnSpPr/>
                    <p:nvPr/>
                  </p:nvCxnSpPr>
                  <p:spPr>
                    <a:xfrm flipV="1">
                      <a:off x="6581941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1" name="Group 86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8" name="Straight Connector 867"/>
                    <p:cNvCxnSpPr/>
                    <p:nvPr/>
                  </p:nvCxnSpPr>
                  <p:spPr>
                    <a:xfrm flipV="1">
                      <a:off x="7036096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9" name="Straight Connector 868"/>
                    <p:cNvCxnSpPr/>
                    <p:nvPr/>
                  </p:nvCxnSpPr>
                  <p:spPr>
                    <a:xfrm flipV="1">
                      <a:off x="6582420" y="294284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2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6" name="Straight Connector 865"/>
                    <p:cNvCxnSpPr/>
                    <p:nvPr/>
                  </p:nvCxnSpPr>
                  <p:spPr>
                    <a:xfrm flipV="1">
                      <a:off x="7027624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7" name="Straight Connector 866"/>
                    <p:cNvCxnSpPr/>
                    <p:nvPr/>
                  </p:nvCxnSpPr>
                  <p:spPr>
                    <a:xfrm flipV="1">
                      <a:off x="6582901" y="293963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3" name="Group 86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4" name="Straight Connector 863"/>
                    <p:cNvCxnSpPr/>
                    <p:nvPr/>
                  </p:nvCxnSpPr>
                  <p:spPr>
                    <a:xfrm flipV="1">
                      <a:off x="7028103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5" name="Straight Connector 864"/>
                    <p:cNvCxnSpPr/>
                    <p:nvPr/>
                  </p:nvCxnSpPr>
                  <p:spPr>
                    <a:xfrm flipV="1">
                      <a:off x="6583381" y="293956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77" name="Group 82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78" name="Group 82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84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96302"/>
                      <a:ext cx="542590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21109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1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22" y="2936774"/>
                      <a:ext cx="516753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29" y="2933641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6998683" y="2125839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>
                    <a:off x="6884257" y="2304424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>
                    <a:off x="6880567" y="236865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/>
                  <p:cNvCxnSpPr/>
                  <p:nvPr/>
                </p:nvCxnSpPr>
                <p:spPr>
                  <a:xfrm>
                    <a:off x="6880567" y="244541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>
                    <a:off x="6876875" y="25096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>
                    <a:off x="6873185" y="2570734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6873185" y="2638096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/>
                  <p:cNvCxnSpPr/>
                  <p:nvPr/>
                </p:nvCxnSpPr>
                <p:spPr>
                  <a:xfrm>
                    <a:off x="6869493" y="270702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>
                    <a:off x="6876875" y="2775951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>
                    <a:off x="6880567" y="28433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>
                    <a:off x="6880567" y="2912238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Straight Connector 839"/>
                  <p:cNvCxnSpPr/>
                  <p:nvPr/>
                </p:nvCxnSpPr>
                <p:spPr>
                  <a:xfrm>
                    <a:off x="6884257" y="297646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6884257" y="2132105"/>
                    <a:ext cx="12919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7" name="Group 1062"/>
            <p:cNvGrpSpPr>
              <a:grpSpLocks/>
            </p:cNvGrpSpPr>
            <p:nvPr/>
          </p:nvGrpSpPr>
          <p:grpSpPr bwMode="auto">
            <a:xfrm>
              <a:off x="3857904" y="2759971"/>
              <a:ext cx="1470209" cy="1869141"/>
              <a:chOff x="916173" y="4038600"/>
              <a:chExt cx="1470209" cy="1869141"/>
            </a:xfrm>
          </p:grpSpPr>
          <p:grpSp>
            <p:nvGrpSpPr>
              <p:cNvPr id="206121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3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3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3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Freeform 191"/>
                <p:cNvSpPr>
                  <a:spLocks/>
                </p:cNvSpPr>
                <p:nvPr/>
              </p:nvSpPr>
              <p:spPr bwMode="auto">
                <a:xfrm>
                  <a:off x="4478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Freeform 192"/>
                <p:cNvSpPr>
                  <a:spLocks/>
                </p:cNvSpPr>
                <p:nvPr/>
              </p:nvSpPr>
              <p:spPr bwMode="auto">
                <a:xfrm>
                  <a:off x="4596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65" name="Straight Connector 1064"/>
              <p:cNvCxnSpPr/>
              <p:nvPr/>
            </p:nvCxnSpPr>
            <p:spPr>
              <a:xfrm flipH="1">
                <a:off x="1181977" y="4380935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>
                <a:stCxn id="1305" idx="2"/>
              </p:cNvCxnSpPr>
              <p:nvPr/>
            </p:nvCxnSpPr>
            <p:spPr>
              <a:xfrm flipH="1">
                <a:off x="1486744" y="4390457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804211" y="4395218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>
                <a:endCxn id="1090" idx="0"/>
              </p:cNvCxnSpPr>
              <p:nvPr/>
            </p:nvCxnSpPr>
            <p:spPr>
              <a:xfrm>
                <a:off x="1943896" y="4419021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26" name="Group 1068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04" name="Group 124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68" name="Rectangle 1267"/>
                  <p:cNvSpPr/>
                  <p:nvPr/>
                </p:nvSpPr>
                <p:spPr>
                  <a:xfrm>
                    <a:off x="6510771" y="3058460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69" name="Straight Connector 1268"/>
                  <p:cNvCxnSpPr/>
                  <p:nvPr/>
                </p:nvCxnSpPr>
                <p:spPr>
                  <a:xfrm flipV="1">
                    <a:off x="684804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6477938" y="3067859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1" name="Straight Connector 1270"/>
                  <p:cNvCxnSpPr/>
                  <p:nvPr/>
                </p:nvCxnSpPr>
                <p:spPr>
                  <a:xfrm flipV="1">
                    <a:off x="639735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2" name="Rectangle 1271"/>
                  <p:cNvSpPr/>
                  <p:nvPr/>
                </p:nvSpPr>
                <p:spPr>
                  <a:xfrm>
                    <a:off x="6818195" y="3702304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73" name="Rectangle 1272"/>
                  <p:cNvSpPr/>
                  <p:nvPr/>
                </p:nvSpPr>
                <p:spPr>
                  <a:xfrm>
                    <a:off x="6406305" y="3157151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4" name="Straight Connector 1273"/>
                  <p:cNvCxnSpPr/>
                  <p:nvPr/>
                </p:nvCxnSpPr>
                <p:spPr>
                  <a:xfrm flipV="1">
                    <a:off x="6848042" y="380412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332" name="Group 127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3" name="Straight Connector 1302"/>
                    <p:cNvCxnSpPr/>
                    <p:nvPr/>
                  </p:nvCxnSpPr>
                  <p:spPr>
                    <a:xfrm flipV="1">
                      <a:off x="7035737" y="2845447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Straight Connector 1303"/>
                    <p:cNvCxnSpPr/>
                    <p:nvPr/>
                  </p:nvCxnSpPr>
                  <p:spPr>
                    <a:xfrm flipV="1">
                      <a:off x="6582061" y="293473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3" name="Group 1275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1" name="Straight Connector 1300"/>
                    <p:cNvCxnSpPr/>
                    <p:nvPr/>
                  </p:nvCxnSpPr>
                  <p:spPr>
                    <a:xfrm flipV="1">
                      <a:off x="7036218" y="284537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Straight Connector 1301"/>
                    <p:cNvCxnSpPr/>
                    <p:nvPr/>
                  </p:nvCxnSpPr>
                  <p:spPr>
                    <a:xfrm flipV="1">
                      <a:off x="6582542" y="293467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4" name="Group 1276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9" name="Straight Connector 1298"/>
                    <p:cNvCxnSpPr/>
                    <p:nvPr/>
                  </p:nvCxnSpPr>
                  <p:spPr>
                    <a:xfrm flipV="1">
                      <a:off x="7027744" y="284530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/>
                    <p:cNvCxnSpPr/>
                    <p:nvPr/>
                  </p:nvCxnSpPr>
                  <p:spPr>
                    <a:xfrm flipV="1">
                      <a:off x="6583022" y="293460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5" name="Group 1277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7" name="Straight Connector 1296"/>
                    <p:cNvCxnSpPr/>
                    <p:nvPr/>
                  </p:nvCxnSpPr>
                  <p:spPr>
                    <a:xfrm flipV="1">
                      <a:off x="7028224" y="28421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Straight Connector 1297"/>
                    <p:cNvCxnSpPr/>
                    <p:nvPr/>
                  </p:nvCxnSpPr>
                  <p:spPr>
                    <a:xfrm flipV="1">
                      <a:off x="6583501" y="293453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6" name="Group 1278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5" name="Straight Connector 1294"/>
                    <p:cNvCxnSpPr/>
                    <p:nvPr/>
                  </p:nvCxnSpPr>
                  <p:spPr>
                    <a:xfrm flipV="1">
                      <a:off x="7028703" y="284203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6" name="Straight Connector 1295"/>
                    <p:cNvCxnSpPr/>
                    <p:nvPr/>
                  </p:nvCxnSpPr>
                  <p:spPr>
                    <a:xfrm flipV="1">
                      <a:off x="6589950" y="2934461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7" name="Group 1279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3" name="Straight Connector 1292"/>
                    <p:cNvCxnSpPr/>
                    <p:nvPr/>
                  </p:nvCxnSpPr>
                  <p:spPr>
                    <a:xfrm flipV="1">
                      <a:off x="7035154" y="2841966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4" name="Straight Connector 1293"/>
                    <p:cNvCxnSpPr/>
                    <p:nvPr/>
                  </p:nvCxnSpPr>
                  <p:spPr>
                    <a:xfrm flipV="1">
                      <a:off x="6590431" y="29390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8" name="Group 1280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1" name="Straight Connector 1290"/>
                    <p:cNvCxnSpPr/>
                    <p:nvPr/>
                  </p:nvCxnSpPr>
                  <p:spPr>
                    <a:xfrm flipV="1">
                      <a:off x="7035633" y="2841896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Straight Connector 1291"/>
                    <p:cNvCxnSpPr/>
                    <p:nvPr/>
                  </p:nvCxnSpPr>
                  <p:spPr>
                    <a:xfrm flipV="1">
                      <a:off x="6581958" y="293902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9" name="Group 1281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9" name="Straight Connector 1288"/>
                    <p:cNvCxnSpPr/>
                    <p:nvPr/>
                  </p:nvCxnSpPr>
                  <p:spPr>
                    <a:xfrm flipV="1">
                      <a:off x="7036113" y="284182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Straight Connector 1289"/>
                    <p:cNvCxnSpPr/>
                    <p:nvPr/>
                  </p:nvCxnSpPr>
                  <p:spPr>
                    <a:xfrm flipV="1">
                      <a:off x="6582437" y="293895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0" name="Group 1282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7" name="Straight Connector 1286"/>
                    <p:cNvCxnSpPr/>
                    <p:nvPr/>
                  </p:nvCxnSpPr>
                  <p:spPr>
                    <a:xfrm flipV="1">
                      <a:off x="7027639" y="2846456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Straight Connector 1287"/>
                    <p:cNvCxnSpPr/>
                    <p:nvPr/>
                  </p:nvCxnSpPr>
                  <p:spPr>
                    <a:xfrm flipV="1">
                      <a:off x="6582918" y="293888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1" name="Group 1283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5" name="Straight Connector 1284"/>
                    <p:cNvCxnSpPr/>
                    <p:nvPr/>
                  </p:nvCxnSpPr>
                  <p:spPr>
                    <a:xfrm flipV="1">
                      <a:off x="7028118" y="284638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/>
                    <p:cNvCxnSpPr/>
                    <p:nvPr/>
                  </p:nvCxnSpPr>
                  <p:spPr>
                    <a:xfrm flipV="1">
                      <a:off x="6583398" y="293881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05" name="Group 1247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06" name="Group 1248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63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95546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4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20353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5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29" y="292192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6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43" y="2936018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7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48" y="2932885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250" name="Straight Connector 1249"/>
                  <p:cNvCxnSpPr/>
                  <p:nvPr/>
                </p:nvCxnSpPr>
                <p:spPr>
                  <a:xfrm flipH="1">
                    <a:off x="6998701" y="2125084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1" name="Straight Connector 1250"/>
                  <p:cNvCxnSpPr/>
                  <p:nvPr/>
                </p:nvCxnSpPr>
                <p:spPr>
                  <a:xfrm>
                    <a:off x="6884278" y="2303669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880586" y="236789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/>
                  <p:cNvCxnSpPr/>
                  <p:nvPr/>
                </p:nvCxnSpPr>
                <p:spPr>
                  <a:xfrm>
                    <a:off x="6880586" y="244465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876896" y="2508884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Straight Connector 1254"/>
                  <p:cNvCxnSpPr/>
                  <p:nvPr/>
                </p:nvCxnSpPr>
                <p:spPr>
                  <a:xfrm>
                    <a:off x="6873204" y="2569979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873204" y="26373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Straight Connector 1256"/>
                  <p:cNvCxnSpPr/>
                  <p:nvPr/>
                </p:nvCxnSpPr>
                <p:spPr>
                  <a:xfrm>
                    <a:off x="6869514" y="2706267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876896" y="2775195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/>
                  <p:cNvCxnSpPr/>
                  <p:nvPr/>
                </p:nvCxnSpPr>
                <p:spPr>
                  <a:xfrm>
                    <a:off x="6880586" y="284255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880586" y="291148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/>
                  <p:cNvCxnSpPr/>
                  <p:nvPr/>
                </p:nvCxnSpPr>
                <p:spPr>
                  <a:xfrm>
                    <a:off x="6884278" y="29757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/>
                  <p:cNvCxnSpPr/>
                  <p:nvPr/>
                </p:nvCxnSpPr>
                <p:spPr>
                  <a:xfrm flipH="1">
                    <a:off x="6884278" y="2131351"/>
                    <a:ext cx="12918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7" name="Group 1069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246" name="Group 118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10" name="Rectangle 1209"/>
                  <p:cNvSpPr/>
                  <p:nvPr/>
                </p:nvSpPr>
                <p:spPr>
                  <a:xfrm>
                    <a:off x="6517190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1" name="Straight Connector 1210"/>
                  <p:cNvCxnSpPr/>
                  <p:nvPr/>
                </p:nvCxnSpPr>
                <p:spPr>
                  <a:xfrm flipV="1">
                    <a:off x="685446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2" name="Rectangle 1211"/>
                  <p:cNvSpPr/>
                  <p:nvPr/>
                </p:nvSpPr>
                <p:spPr>
                  <a:xfrm>
                    <a:off x="648435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3" name="Straight Connector 1212"/>
                  <p:cNvCxnSpPr/>
                  <p:nvPr/>
                </p:nvCxnSpPr>
                <p:spPr>
                  <a:xfrm flipV="1">
                    <a:off x="6403770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Rectangle 1213"/>
                  <p:cNvSpPr/>
                  <p:nvPr/>
                </p:nvSpPr>
                <p:spPr>
                  <a:xfrm>
                    <a:off x="6824616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15" name="Rectangle 1214"/>
                  <p:cNvSpPr/>
                  <p:nvPr/>
                </p:nvSpPr>
                <p:spPr>
                  <a:xfrm>
                    <a:off x="6412726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6" name="Straight Connector 1215"/>
                  <p:cNvCxnSpPr/>
                  <p:nvPr/>
                </p:nvCxnSpPr>
                <p:spPr>
                  <a:xfrm flipV="1">
                    <a:off x="6854463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74" name="Group 121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5" name="Straight Connector 1244"/>
                    <p:cNvCxnSpPr/>
                    <p:nvPr/>
                  </p:nvCxnSpPr>
                  <p:spPr>
                    <a:xfrm flipV="1">
                      <a:off x="7036188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Straight Connector 1245"/>
                    <p:cNvCxnSpPr/>
                    <p:nvPr/>
                  </p:nvCxnSpPr>
                  <p:spPr>
                    <a:xfrm flipV="1">
                      <a:off x="65825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5" name="Group 121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3" name="Straight Connector 1242"/>
                    <p:cNvCxnSpPr/>
                    <p:nvPr/>
                  </p:nvCxnSpPr>
                  <p:spPr>
                    <a:xfrm flipV="1">
                      <a:off x="70366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/>
                    <p:cNvCxnSpPr/>
                    <p:nvPr/>
                  </p:nvCxnSpPr>
                  <p:spPr>
                    <a:xfrm flipV="1">
                      <a:off x="6582993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6" name="Group 121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1" name="Straight Connector 1240"/>
                    <p:cNvCxnSpPr/>
                    <p:nvPr/>
                  </p:nvCxnSpPr>
                  <p:spPr>
                    <a:xfrm flipV="1">
                      <a:off x="7028194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2" name="Straight Connector 1241"/>
                    <p:cNvCxnSpPr/>
                    <p:nvPr/>
                  </p:nvCxnSpPr>
                  <p:spPr>
                    <a:xfrm flipV="1">
                      <a:off x="6583473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7" name="Group 121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9" name="Straight Connector 1238"/>
                    <p:cNvCxnSpPr/>
                    <p:nvPr/>
                  </p:nvCxnSpPr>
                  <p:spPr>
                    <a:xfrm flipV="1">
                      <a:off x="7028673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0" name="Straight Connector 1239"/>
                    <p:cNvCxnSpPr/>
                    <p:nvPr/>
                  </p:nvCxnSpPr>
                  <p:spPr>
                    <a:xfrm flipV="1">
                      <a:off x="6589922" y="2934532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8" name="Group 122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7" name="Straight Connector 1236"/>
                    <p:cNvCxnSpPr/>
                    <p:nvPr/>
                  </p:nvCxnSpPr>
                  <p:spPr>
                    <a:xfrm flipV="1">
                      <a:off x="7035122" y="284203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/>
                    <p:cNvCxnSpPr/>
                    <p:nvPr/>
                  </p:nvCxnSpPr>
                  <p:spPr>
                    <a:xfrm flipV="1">
                      <a:off x="6590401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9" name="Group 122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5" name="Straight Connector 1234"/>
                    <p:cNvCxnSpPr/>
                    <p:nvPr/>
                  </p:nvCxnSpPr>
                  <p:spPr>
                    <a:xfrm flipV="1">
                      <a:off x="7035603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/>
                    <p:cNvCxnSpPr/>
                    <p:nvPr/>
                  </p:nvCxnSpPr>
                  <p:spPr>
                    <a:xfrm flipV="1">
                      <a:off x="6590882" y="29390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0" name="Group 122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3" name="Straight Connector 1232"/>
                    <p:cNvCxnSpPr/>
                    <p:nvPr/>
                  </p:nvCxnSpPr>
                  <p:spPr>
                    <a:xfrm flipV="1">
                      <a:off x="7036083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Straight Connector 1233"/>
                    <p:cNvCxnSpPr/>
                    <p:nvPr/>
                  </p:nvCxnSpPr>
                  <p:spPr>
                    <a:xfrm flipV="1">
                      <a:off x="6582407" y="29390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1" name="Group 122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1" name="Straight Connector 1230"/>
                    <p:cNvCxnSpPr/>
                    <p:nvPr/>
                  </p:nvCxnSpPr>
                  <p:spPr>
                    <a:xfrm flipV="1">
                      <a:off x="7036562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/>
                    <p:cNvCxnSpPr/>
                    <p:nvPr/>
                  </p:nvCxnSpPr>
                  <p:spPr>
                    <a:xfrm flipV="1">
                      <a:off x="6582886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2" name="Group 122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9" name="Straight Connector 1228"/>
                    <p:cNvCxnSpPr/>
                    <p:nvPr/>
                  </p:nvCxnSpPr>
                  <p:spPr>
                    <a:xfrm flipV="1">
                      <a:off x="70280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/>
                    <p:cNvCxnSpPr/>
                    <p:nvPr/>
                  </p:nvCxnSpPr>
                  <p:spPr>
                    <a:xfrm flipV="1">
                      <a:off x="6583368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3" name="Group 122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7" name="Straight Connector 1226"/>
                    <p:cNvCxnSpPr/>
                    <p:nvPr/>
                  </p:nvCxnSpPr>
                  <p:spPr>
                    <a:xfrm flipV="1">
                      <a:off x="70285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8" name="Straight Connector 1227"/>
                    <p:cNvCxnSpPr/>
                    <p:nvPr/>
                  </p:nvCxnSpPr>
                  <p:spPr>
                    <a:xfrm flipV="1">
                      <a:off x="6589816" y="293881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247" name="Group 118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248" name="Group 119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0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95548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20355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087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69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1506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92" name="Straight Connector 1191"/>
                  <p:cNvCxnSpPr/>
                  <p:nvPr/>
                </p:nvCxnSpPr>
                <p:spPr>
                  <a:xfrm flipH="1">
                    <a:off x="7006641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3" name="Straight Connector 1192"/>
                  <p:cNvCxnSpPr/>
                  <p:nvPr/>
                </p:nvCxnSpPr>
                <p:spPr>
                  <a:xfrm>
                    <a:off x="6884834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4" name="Straight Connector 1193"/>
                  <p:cNvCxnSpPr/>
                  <p:nvPr/>
                </p:nvCxnSpPr>
                <p:spPr>
                  <a:xfrm>
                    <a:off x="6881144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5" name="Straight Connector 1194"/>
                  <p:cNvCxnSpPr/>
                  <p:nvPr/>
                </p:nvCxnSpPr>
                <p:spPr>
                  <a:xfrm>
                    <a:off x="6881144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6" name="Straight Connector 1195"/>
                  <p:cNvCxnSpPr/>
                  <p:nvPr/>
                </p:nvCxnSpPr>
                <p:spPr>
                  <a:xfrm>
                    <a:off x="6877452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Straight Connector 1196"/>
                  <p:cNvCxnSpPr/>
                  <p:nvPr/>
                </p:nvCxnSpPr>
                <p:spPr>
                  <a:xfrm>
                    <a:off x="6873762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/>
                  <p:cNvCxnSpPr/>
                  <p:nvPr/>
                </p:nvCxnSpPr>
                <p:spPr>
                  <a:xfrm>
                    <a:off x="6873762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/>
                  <p:cNvCxnSpPr/>
                  <p:nvPr/>
                </p:nvCxnSpPr>
                <p:spPr>
                  <a:xfrm>
                    <a:off x="6870070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/>
                  <p:cNvCxnSpPr/>
                  <p:nvPr/>
                </p:nvCxnSpPr>
                <p:spPr>
                  <a:xfrm>
                    <a:off x="6877452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1" name="Straight Connector 1200"/>
                  <p:cNvCxnSpPr/>
                  <p:nvPr/>
                </p:nvCxnSpPr>
                <p:spPr>
                  <a:xfrm>
                    <a:off x="6881144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/>
                  <p:cNvCxnSpPr/>
                  <p:nvPr/>
                </p:nvCxnSpPr>
                <p:spPr>
                  <a:xfrm>
                    <a:off x="6881144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/>
                  <p:cNvCxnSpPr/>
                  <p:nvPr/>
                </p:nvCxnSpPr>
                <p:spPr>
                  <a:xfrm>
                    <a:off x="6884834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/>
                  <p:cNvCxnSpPr/>
                  <p:nvPr/>
                </p:nvCxnSpPr>
                <p:spPr>
                  <a:xfrm flipH="1">
                    <a:off x="6884834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8" name="Group 1070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88" name="Group 1130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152" name="Rectangle 1151"/>
                  <p:cNvSpPr/>
                  <p:nvPr/>
                </p:nvSpPr>
                <p:spPr>
                  <a:xfrm>
                    <a:off x="65106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3" name="Straight Connector 1152"/>
                  <p:cNvCxnSpPr/>
                  <p:nvPr/>
                </p:nvCxnSpPr>
                <p:spPr>
                  <a:xfrm flipV="1">
                    <a:off x="6847894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4" name="Rectangle 1153"/>
                  <p:cNvSpPr/>
                  <p:nvPr/>
                </p:nvSpPr>
                <p:spPr>
                  <a:xfrm>
                    <a:off x="647778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5" name="Straight Connector 1154"/>
                  <p:cNvCxnSpPr/>
                  <p:nvPr/>
                </p:nvCxnSpPr>
                <p:spPr>
                  <a:xfrm flipV="1">
                    <a:off x="63972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6" name="Rectangle 1155"/>
                  <p:cNvSpPr/>
                  <p:nvPr/>
                </p:nvSpPr>
                <p:spPr>
                  <a:xfrm>
                    <a:off x="6818047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6406156" y="3157153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8" name="Straight Connector 1157"/>
                  <p:cNvCxnSpPr/>
                  <p:nvPr/>
                </p:nvCxnSpPr>
                <p:spPr>
                  <a:xfrm flipV="1">
                    <a:off x="6847894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16" name="Group 1158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7" name="Straight Connector 1186"/>
                    <p:cNvCxnSpPr/>
                    <p:nvPr/>
                  </p:nvCxnSpPr>
                  <p:spPr>
                    <a:xfrm flipV="1">
                      <a:off x="7029619" y="2845449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>
                    <a:xfrm flipV="1">
                      <a:off x="65819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7" name="Group 1159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5" name="Straight Connector 1184"/>
                    <p:cNvCxnSpPr/>
                    <p:nvPr/>
                  </p:nvCxnSpPr>
                  <p:spPr>
                    <a:xfrm flipV="1">
                      <a:off x="70360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>
                    <a:xfrm flipV="1">
                      <a:off x="6582394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8" name="Group 1160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3" name="Straight Connector 1182"/>
                    <p:cNvCxnSpPr/>
                    <p:nvPr/>
                  </p:nvCxnSpPr>
                  <p:spPr>
                    <a:xfrm flipV="1">
                      <a:off x="70275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4" name="Straight Connector 1183"/>
                    <p:cNvCxnSpPr/>
                    <p:nvPr/>
                  </p:nvCxnSpPr>
                  <p:spPr>
                    <a:xfrm flipV="1">
                      <a:off x="6582873" y="293460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9" name="Group 1161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1" name="Straight Connector 1180"/>
                    <p:cNvCxnSpPr/>
                    <p:nvPr/>
                  </p:nvCxnSpPr>
                  <p:spPr>
                    <a:xfrm flipV="1">
                      <a:off x="70280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Straight Connector 1181"/>
                    <p:cNvCxnSpPr/>
                    <p:nvPr/>
                  </p:nvCxnSpPr>
                  <p:spPr>
                    <a:xfrm flipV="1">
                      <a:off x="6583353" y="293453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0" name="Group 1162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9" name="Straight Connector 1178"/>
                    <p:cNvCxnSpPr/>
                    <p:nvPr/>
                  </p:nvCxnSpPr>
                  <p:spPr>
                    <a:xfrm flipV="1">
                      <a:off x="70285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>
                    <a:xfrm flipV="1">
                      <a:off x="6589801" y="293446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1" name="Group 1163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7" name="Straight Connector 1176"/>
                    <p:cNvCxnSpPr/>
                    <p:nvPr/>
                  </p:nvCxnSpPr>
                  <p:spPr>
                    <a:xfrm flipV="1">
                      <a:off x="70290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>
                    <a:xfrm flipV="1">
                      <a:off x="6590283" y="293909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2" name="Group 1164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5" name="Straight Connector 1174"/>
                    <p:cNvCxnSpPr/>
                    <p:nvPr/>
                  </p:nvCxnSpPr>
                  <p:spPr>
                    <a:xfrm flipV="1">
                      <a:off x="7029515" y="2841898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>
                    <a:xfrm flipV="1">
                      <a:off x="65818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3" name="Group 1165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3" name="Straight Connector 1172"/>
                    <p:cNvCxnSpPr/>
                    <p:nvPr/>
                  </p:nvCxnSpPr>
                  <p:spPr>
                    <a:xfrm flipV="1">
                      <a:off x="7035964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4" name="Straight Connector 1173"/>
                    <p:cNvCxnSpPr/>
                    <p:nvPr/>
                  </p:nvCxnSpPr>
                  <p:spPr>
                    <a:xfrm flipV="1">
                      <a:off x="6582288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4" name="Group 1166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1" name="Straight Connector 1170"/>
                    <p:cNvCxnSpPr/>
                    <p:nvPr/>
                  </p:nvCxnSpPr>
                  <p:spPr>
                    <a:xfrm flipV="1">
                      <a:off x="70274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2" name="Straight Connector 1171"/>
                    <p:cNvCxnSpPr/>
                    <p:nvPr/>
                  </p:nvCxnSpPr>
                  <p:spPr>
                    <a:xfrm flipV="1">
                      <a:off x="6582770" y="293888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5" name="Group 1167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69" name="Straight Connector 1168"/>
                    <p:cNvCxnSpPr/>
                    <p:nvPr/>
                  </p:nvCxnSpPr>
                  <p:spPr>
                    <a:xfrm flipV="1">
                      <a:off x="70279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/>
                    <p:cNvCxnSpPr/>
                    <p:nvPr/>
                  </p:nvCxnSpPr>
                  <p:spPr>
                    <a:xfrm flipV="1">
                      <a:off x="6583249" y="293881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89" name="Group 1131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90" name="Group 1132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14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95548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8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20355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9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345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0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895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764" y="2932887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34" name="Straight Connector 1133"/>
                  <p:cNvCxnSpPr/>
                  <p:nvPr/>
                </p:nvCxnSpPr>
                <p:spPr>
                  <a:xfrm flipH="1">
                    <a:off x="6998518" y="2125086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/>
                  <p:cNvCxnSpPr/>
                  <p:nvPr/>
                </p:nvCxnSpPr>
                <p:spPr>
                  <a:xfrm>
                    <a:off x="6876712" y="23036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/>
                  <p:cNvCxnSpPr/>
                  <p:nvPr/>
                </p:nvCxnSpPr>
                <p:spPr>
                  <a:xfrm>
                    <a:off x="6873020" y="236789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/>
                  <p:cNvCxnSpPr/>
                  <p:nvPr/>
                </p:nvCxnSpPr>
                <p:spPr>
                  <a:xfrm>
                    <a:off x="6873020" y="24446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/>
                  <p:cNvCxnSpPr/>
                  <p:nvPr/>
                </p:nvCxnSpPr>
                <p:spPr>
                  <a:xfrm>
                    <a:off x="6869330" y="250888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Straight Connector 1138"/>
                  <p:cNvCxnSpPr/>
                  <p:nvPr/>
                </p:nvCxnSpPr>
                <p:spPr>
                  <a:xfrm>
                    <a:off x="686563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Straight Connector 1139"/>
                  <p:cNvCxnSpPr/>
                  <p:nvPr/>
                </p:nvCxnSpPr>
                <p:spPr>
                  <a:xfrm>
                    <a:off x="6865638" y="263734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/>
                  <p:cNvCxnSpPr/>
                  <p:nvPr/>
                </p:nvCxnSpPr>
                <p:spPr>
                  <a:xfrm>
                    <a:off x="6861948" y="270626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/>
                  <p:cNvCxnSpPr/>
                  <p:nvPr/>
                </p:nvCxnSpPr>
                <p:spPr>
                  <a:xfrm>
                    <a:off x="6869330" y="277519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/>
                  <p:cNvCxnSpPr/>
                  <p:nvPr/>
                </p:nvCxnSpPr>
                <p:spPr>
                  <a:xfrm>
                    <a:off x="6873020" y="284255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/>
                  <p:cNvCxnSpPr/>
                  <p:nvPr/>
                </p:nvCxnSpPr>
                <p:spPr>
                  <a:xfrm>
                    <a:off x="6873020" y="29114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/>
                  <p:cNvCxnSpPr/>
                  <p:nvPr/>
                </p:nvCxnSpPr>
                <p:spPr>
                  <a:xfrm>
                    <a:off x="6876712" y="297571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/>
                  <p:cNvCxnSpPr/>
                  <p:nvPr/>
                </p:nvCxnSpPr>
                <p:spPr>
                  <a:xfrm flipH="1">
                    <a:off x="6876712" y="2131353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9" name="Group 1071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30" name="Group 1072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65100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5" name="Straight Connector 1094"/>
                  <p:cNvCxnSpPr/>
                  <p:nvPr/>
                </p:nvCxnSpPr>
                <p:spPr>
                  <a:xfrm flipV="1">
                    <a:off x="6847296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6" name="Rectangle 1095"/>
                  <p:cNvSpPr/>
                  <p:nvPr/>
                </p:nvSpPr>
                <p:spPr>
                  <a:xfrm>
                    <a:off x="6477192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7" name="Straight Connector 1096"/>
                  <p:cNvCxnSpPr/>
                  <p:nvPr/>
                </p:nvCxnSpPr>
                <p:spPr>
                  <a:xfrm flipV="1">
                    <a:off x="63966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Rectangle 1097"/>
                  <p:cNvSpPr/>
                  <p:nvPr/>
                </p:nvSpPr>
                <p:spPr>
                  <a:xfrm>
                    <a:off x="6817449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99" name="Rectangle 1098"/>
                  <p:cNvSpPr/>
                  <p:nvPr/>
                </p:nvSpPr>
                <p:spPr>
                  <a:xfrm>
                    <a:off x="6405558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00" name="Straight Connector 1099"/>
                  <p:cNvCxnSpPr/>
                  <p:nvPr/>
                </p:nvCxnSpPr>
                <p:spPr>
                  <a:xfrm flipV="1">
                    <a:off x="6847296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158" name="Group 1100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9" name="Straight Connector 1128"/>
                    <p:cNvCxnSpPr/>
                    <p:nvPr/>
                  </p:nvCxnSpPr>
                  <p:spPr>
                    <a:xfrm flipV="1">
                      <a:off x="7029021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0" name="Straight Connector 1129"/>
                    <p:cNvCxnSpPr/>
                    <p:nvPr/>
                  </p:nvCxnSpPr>
                  <p:spPr>
                    <a:xfrm flipV="1">
                      <a:off x="6581315" y="293474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59" name="Group 1101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7" name="Straight Connector 1126"/>
                    <p:cNvCxnSpPr/>
                    <p:nvPr/>
                  </p:nvCxnSpPr>
                  <p:spPr>
                    <a:xfrm flipV="1">
                      <a:off x="7029502" y="2845380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8" name="Straight Connector 1127"/>
                    <p:cNvCxnSpPr/>
                    <p:nvPr/>
                  </p:nvCxnSpPr>
                  <p:spPr>
                    <a:xfrm flipV="1">
                      <a:off x="6581796" y="2934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0" name="Group 1102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5" name="Straight Connector 1124"/>
                    <p:cNvCxnSpPr/>
                    <p:nvPr/>
                  </p:nvCxnSpPr>
                  <p:spPr>
                    <a:xfrm flipV="1">
                      <a:off x="70269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Straight Connector 1125"/>
                    <p:cNvCxnSpPr/>
                    <p:nvPr/>
                  </p:nvCxnSpPr>
                  <p:spPr>
                    <a:xfrm flipV="1">
                      <a:off x="6582275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1" name="Group 1103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3" name="Straight Connector 1122"/>
                    <p:cNvCxnSpPr/>
                    <p:nvPr/>
                  </p:nvCxnSpPr>
                  <p:spPr>
                    <a:xfrm flipV="1">
                      <a:off x="70274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/>
                    <p:cNvCxnSpPr/>
                    <p:nvPr/>
                  </p:nvCxnSpPr>
                  <p:spPr>
                    <a:xfrm flipV="1">
                      <a:off x="6582755" y="293453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2" name="Group 1104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1" name="Straight Connector 1120"/>
                    <p:cNvCxnSpPr/>
                    <p:nvPr/>
                  </p:nvCxnSpPr>
                  <p:spPr>
                    <a:xfrm flipV="1">
                      <a:off x="70279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Straight Connector 1121"/>
                    <p:cNvCxnSpPr/>
                    <p:nvPr/>
                  </p:nvCxnSpPr>
                  <p:spPr>
                    <a:xfrm flipV="1">
                      <a:off x="6583234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3" name="Group 1105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9" name="Straight Connector 1118"/>
                    <p:cNvCxnSpPr/>
                    <p:nvPr/>
                  </p:nvCxnSpPr>
                  <p:spPr>
                    <a:xfrm flipV="1">
                      <a:off x="70284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0" name="Straight Connector 1119"/>
                    <p:cNvCxnSpPr/>
                    <p:nvPr/>
                  </p:nvCxnSpPr>
                  <p:spPr>
                    <a:xfrm flipV="1">
                      <a:off x="6589685" y="2939093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4" name="Group 1106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7" name="Straight Connector 1116"/>
                    <p:cNvCxnSpPr/>
                    <p:nvPr/>
                  </p:nvCxnSpPr>
                  <p:spPr>
                    <a:xfrm flipV="1">
                      <a:off x="7028916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/>
                    <p:cNvCxnSpPr/>
                    <p:nvPr/>
                  </p:nvCxnSpPr>
                  <p:spPr>
                    <a:xfrm flipV="1">
                      <a:off x="65812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5" name="Group 1107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5" name="Straight Connector 1114"/>
                    <p:cNvCxnSpPr/>
                    <p:nvPr/>
                  </p:nvCxnSpPr>
                  <p:spPr>
                    <a:xfrm flipV="1">
                      <a:off x="7029395" y="2841829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6" name="Straight Connector 1115"/>
                    <p:cNvCxnSpPr/>
                    <p:nvPr/>
                  </p:nvCxnSpPr>
                  <p:spPr>
                    <a:xfrm flipV="1">
                      <a:off x="6581689" y="293895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6" name="Group 1108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3" name="Straight Connector 1112"/>
                    <p:cNvCxnSpPr/>
                    <p:nvPr/>
                  </p:nvCxnSpPr>
                  <p:spPr>
                    <a:xfrm flipV="1">
                      <a:off x="7026892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Straight Connector 1113"/>
                    <p:cNvCxnSpPr/>
                    <p:nvPr/>
                  </p:nvCxnSpPr>
                  <p:spPr>
                    <a:xfrm flipV="1">
                      <a:off x="6582170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7" name="Group 1109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1" name="Straight Connector 1110"/>
                    <p:cNvCxnSpPr/>
                    <p:nvPr/>
                  </p:nvCxnSpPr>
                  <p:spPr>
                    <a:xfrm flipV="1">
                      <a:off x="7027372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2" name="Straight Connector 1111"/>
                    <p:cNvCxnSpPr/>
                    <p:nvPr/>
                  </p:nvCxnSpPr>
                  <p:spPr>
                    <a:xfrm flipV="1">
                      <a:off x="6582649" y="293881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31" name="Group 1073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32" name="Group 1074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8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95548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0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20355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1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606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836" y="2936020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643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76" name="Straight Connector 1075"/>
                  <p:cNvCxnSpPr/>
                  <p:nvPr/>
                </p:nvCxnSpPr>
                <p:spPr>
                  <a:xfrm flipH="1">
                    <a:off x="6997778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6875971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/>
                  <p:cNvCxnSpPr/>
                  <p:nvPr/>
                </p:nvCxnSpPr>
                <p:spPr>
                  <a:xfrm>
                    <a:off x="6872281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/>
                  <p:cNvCxnSpPr/>
                  <p:nvPr/>
                </p:nvCxnSpPr>
                <p:spPr>
                  <a:xfrm>
                    <a:off x="6872281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6868588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/>
                  <p:cNvCxnSpPr/>
                  <p:nvPr/>
                </p:nvCxnSpPr>
                <p:spPr>
                  <a:xfrm>
                    <a:off x="686489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>
                    <a:off x="6864898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/>
                  <p:cNvCxnSpPr/>
                  <p:nvPr/>
                </p:nvCxnSpPr>
                <p:spPr>
                  <a:xfrm>
                    <a:off x="6861206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/>
                  <p:cNvCxnSpPr/>
                  <p:nvPr/>
                </p:nvCxnSpPr>
                <p:spPr>
                  <a:xfrm>
                    <a:off x="6868588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/>
                  <p:cNvCxnSpPr/>
                  <p:nvPr/>
                </p:nvCxnSpPr>
                <p:spPr>
                  <a:xfrm>
                    <a:off x="6872281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/>
                  <p:cNvCxnSpPr/>
                  <p:nvPr/>
                </p:nvCxnSpPr>
                <p:spPr>
                  <a:xfrm>
                    <a:off x="6872281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6875971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/>
                  <p:cNvCxnSpPr/>
                  <p:nvPr/>
                </p:nvCxnSpPr>
                <p:spPr>
                  <a:xfrm flipH="1">
                    <a:off x="6875971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8" name="Group 1309"/>
            <p:cNvGrpSpPr>
              <a:grpSpLocks/>
            </p:cNvGrpSpPr>
            <p:nvPr/>
          </p:nvGrpSpPr>
          <p:grpSpPr bwMode="auto">
            <a:xfrm>
              <a:off x="5422100" y="2766672"/>
              <a:ext cx="1470209" cy="1869141"/>
              <a:chOff x="916173" y="4038600"/>
              <a:chExt cx="1470209" cy="1869141"/>
            </a:xfrm>
          </p:grpSpPr>
          <p:grpSp>
            <p:nvGrpSpPr>
              <p:cNvPr id="205875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5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497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Freeform 191"/>
                <p:cNvSpPr>
                  <a:spLocks/>
                </p:cNvSpPr>
                <p:nvPr/>
              </p:nvSpPr>
              <p:spPr bwMode="auto">
                <a:xfrm>
                  <a:off x="4475" y="1392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Freeform 192"/>
                <p:cNvSpPr>
                  <a:spLocks/>
                </p:cNvSpPr>
                <p:nvPr/>
              </p:nvSpPr>
              <p:spPr bwMode="auto">
                <a:xfrm>
                  <a:off x="4593" y="1388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12" name="Straight Connector 1311"/>
              <p:cNvCxnSpPr/>
              <p:nvPr/>
            </p:nvCxnSpPr>
            <p:spPr>
              <a:xfrm flipH="1">
                <a:off x="1181303" y="4380581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>
                <a:stCxn id="1552" idx="2"/>
              </p:cNvCxnSpPr>
              <p:nvPr/>
            </p:nvCxnSpPr>
            <p:spPr>
              <a:xfrm flipH="1">
                <a:off x="1486071" y="4390103"/>
                <a:ext cx="201591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/>
              <p:cNvCxnSpPr/>
              <p:nvPr/>
            </p:nvCxnSpPr>
            <p:spPr>
              <a:xfrm>
                <a:off x="1803537" y="4394864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/>
              <p:cNvCxnSpPr>
                <a:endCxn id="1337" idx="0"/>
              </p:cNvCxnSpPr>
              <p:nvPr/>
            </p:nvCxnSpPr>
            <p:spPr>
              <a:xfrm>
                <a:off x="1943222" y="4418667"/>
                <a:ext cx="274608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880" name="Group 131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58" name="Group 149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515" name="Rectangle 1514"/>
                  <p:cNvSpPr/>
                  <p:nvPr/>
                </p:nvSpPr>
                <p:spPr>
                  <a:xfrm>
                    <a:off x="6509502" y="3058111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6" name="Straight Connector 1515"/>
                  <p:cNvCxnSpPr/>
                  <p:nvPr/>
                </p:nvCxnSpPr>
                <p:spPr>
                  <a:xfrm flipV="1">
                    <a:off x="6846775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7" name="Rectangle 1516"/>
                  <p:cNvSpPr/>
                  <p:nvPr/>
                </p:nvSpPr>
                <p:spPr>
                  <a:xfrm>
                    <a:off x="6476671" y="306751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8" name="Straight Connector 1517"/>
                  <p:cNvCxnSpPr/>
                  <p:nvPr/>
                </p:nvCxnSpPr>
                <p:spPr>
                  <a:xfrm flipV="1">
                    <a:off x="6396083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9" name="Rectangle 1518"/>
                  <p:cNvSpPr/>
                  <p:nvPr/>
                </p:nvSpPr>
                <p:spPr>
                  <a:xfrm>
                    <a:off x="6816928" y="370195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0" name="Rectangle 1519"/>
                  <p:cNvSpPr/>
                  <p:nvPr/>
                </p:nvSpPr>
                <p:spPr>
                  <a:xfrm>
                    <a:off x="6405038" y="3153669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21" name="Straight Connector 1520"/>
                  <p:cNvCxnSpPr/>
                  <p:nvPr/>
                </p:nvCxnSpPr>
                <p:spPr>
                  <a:xfrm flipV="1">
                    <a:off x="6846775" y="38037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86" name="Group 152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50" name="Straight Connector 1549"/>
                    <p:cNvCxnSpPr/>
                    <p:nvPr/>
                  </p:nvCxnSpPr>
                  <p:spPr>
                    <a:xfrm flipV="1">
                      <a:off x="7028500" y="28419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1" name="Straight Connector 1550"/>
                    <p:cNvCxnSpPr/>
                    <p:nvPr/>
                  </p:nvCxnSpPr>
                  <p:spPr>
                    <a:xfrm flipV="1">
                      <a:off x="6580794" y="29343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7" name="Group 152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8" name="Straight Connector 1547"/>
                    <p:cNvCxnSpPr/>
                    <p:nvPr/>
                  </p:nvCxnSpPr>
                  <p:spPr>
                    <a:xfrm flipV="1">
                      <a:off x="7028981" y="284189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9" name="Straight Connector 1548"/>
                    <p:cNvCxnSpPr/>
                    <p:nvPr/>
                  </p:nvCxnSpPr>
                  <p:spPr>
                    <a:xfrm flipV="1">
                      <a:off x="6581275" y="293432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8" name="Group 152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6" name="Straight Connector 1545"/>
                    <p:cNvCxnSpPr/>
                    <p:nvPr/>
                  </p:nvCxnSpPr>
                  <p:spPr>
                    <a:xfrm flipV="1">
                      <a:off x="7026475" y="284182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/>
                    <p:cNvCxnSpPr/>
                    <p:nvPr/>
                  </p:nvCxnSpPr>
                  <p:spPr>
                    <a:xfrm flipV="1">
                      <a:off x="6581754" y="293425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9" name="Group 152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4" name="Straight Connector 1543"/>
                    <p:cNvCxnSpPr/>
                    <p:nvPr/>
                  </p:nvCxnSpPr>
                  <p:spPr>
                    <a:xfrm flipV="1">
                      <a:off x="7026955" y="28417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5" name="Straight Connector 1544"/>
                    <p:cNvCxnSpPr/>
                    <p:nvPr/>
                  </p:nvCxnSpPr>
                  <p:spPr>
                    <a:xfrm flipV="1">
                      <a:off x="6582234" y="293418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0" name="Group 152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2" name="Straight Connector 1541"/>
                    <p:cNvCxnSpPr/>
                    <p:nvPr/>
                  </p:nvCxnSpPr>
                  <p:spPr>
                    <a:xfrm flipV="1">
                      <a:off x="7027434" y="284168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3" name="Straight Connector 1542"/>
                    <p:cNvCxnSpPr/>
                    <p:nvPr/>
                  </p:nvCxnSpPr>
                  <p:spPr>
                    <a:xfrm flipV="1">
                      <a:off x="6582713" y="293411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1" name="Group 152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0" name="Straight Connector 1539"/>
                    <p:cNvCxnSpPr/>
                    <p:nvPr/>
                  </p:nvCxnSpPr>
                  <p:spPr>
                    <a:xfrm flipV="1">
                      <a:off x="7027915" y="284161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1" name="Straight Connector 1540"/>
                    <p:cNvCxnSpPr/>
                    <p:nvPr/>
                  </p:nvCxnSpPr>
                  <p:spPr>
                    <a:xfrm flipV="1">
                      <a:off x="6583195" y="293874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2" name="Group 152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8" name="Straight Connector 1537"/>
                    <p:cNvCxnSpPr/>
                    <p:nvPr/>
                  </p:nvCxnSpPr>
                  <p:spPr>
                    <a:xfrm flipV="1">
                      <a:off x="7028395" y="284154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9" name="Straight Connector 1538"/>
                    <p:cNvCxnSpPr/>
                    <p:nvPr/>
                  </p:nvCxnSpPr>
                  <p:spPr>
                    <a:xfrm flipV="1">
                      <a:off x="6580688" y="2938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3" name="Group 152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6" name="Straight Connector 1535"/>
                    <p:cNvCxnSpPr/>
                    <p:nvPr/>
                  </p:nvCxnSpPr>
                  <p:spPr>
                    <a:xfrm flipV="1">
                      <a:off x="7028874" y="284147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7" name="Straight Connector 1536"/>
                    <p:cNvCxnSpPr/>
                    <p:nvPr/>
                  </p:nvCxnSpPr>
                  <p:spPr>
                    <a:xfrm flipV="1">
                      <a:off x="6581168" y="293860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4" name="Group 152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4" name="Straight Connector 1533"/>
                    <p:cNvCxnSpPr/>
                    <p:nvPr/>
                  </p:nvCxnSpPr>
                  <p:spPr>
                    <a:xfrm flipV="1">
                      <a:off x="7026372" y="284610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5" name="Straight Connector 1534"/>
                    <p:cNvCxnSpPr/>
                    <p:nvPr/>
                  </p:nvCxnSpPr>
                  <p:spPr>
                    <a:xfrm flipV="1">
                      <a:off x="6581649" y="29385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5" name="Group 153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2" name="Straight Connector 1531"/>
                    <p:cNvCxnSpPr/>
                    <p:nvPr/>
                  </p:nvCxnSpPr>
                  <p:spPr>
                    <a:xfrm flipV="1">
                      <a:off x="7026851" y="284603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3" name="Straight Connector 1532"/>
                    <p:cNvCxnSpPr/>
                    <p:nvPr/>
                  </p:nvCxnSpPr>
                  <p:spPr>
                    <a:xfrm flipV="1">
                      <a:off x="6582129" y="293846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59" name="Group 149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60" name="Group 149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51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92064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16871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962" y="2918438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191" y="2932536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999" y="2929403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97" name="Straight Connector 1496"/>
                  <p:cNvCxnSpPr/>
                  <p:nvPr/>
                </p:nvCxnSpPr>
                <p:spPr>
                  <a:xfrm flipH="1">
                    <a:off x="6997134" y="2121602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8" name="Straight Connector 1497"/>
                  <p:cNvCxnSpPr/>
                  <p:nvPr/>
                </p:nvCxnSpPr>
                <p:spPr>
                  <a:xfrm>
                    <a:off x="6875327" y="23001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/>
                  <p:cNvCxnSpPr/>
                  <p:nvPr/>
                </p:nvCxnSpPr>
                <p:spPr>
                  <a:xfrm>
                    <a:off x="6871637" y="23644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Straight Connector 1499"/>
                  <p:cNvCxnSpPr/>
                  <p:nvPr/>
                </p:nvCxnSpPr>
                <p:spPr>
                  <a:xfrm>
                    <a:off x="6871637" y="244117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1" name="Straight Connector 1500"/>
                  <p:cNvCxnSpPr/>
                  <p:nvPr/>
                </p:nvCxnSpPr>
                <p:spPr>
                  <a:xfrm>
                    <a:off x="6867944" y="250540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2" name="Straight Connector 1501"/>
                  <p:cNvCxnSpPr/>
                  <p:nvPr/>
                </p:nvCxnSpPr>
                <p:spPr>
                  <a:xfrm>
                    <a:off x="6864254" y="2566497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3" name="Straight Connector 1502"/>
                  <p:cNvCxnSpPr/>
                  <p:nvPr/>
                </p:nvCxnSpPr>
                <p:spPr>
                  <a:xfrm>
                    <a:off x="6864254" y="263385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Straight Connector 1503"/>
                  <p:cNvCxnSpPr/>
                  <p:nvPr/>
                </p:nvCxnSpPr>
                <p:spPr>
                  <a:xfrm>
                    <a:off x="6860562" y="27027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Straight Connector 1504"/>
                  <p:cNvCxnSpPr/>
                  <p:nvPr/>
                </p:nvCxnSpPr>
                <p:spPr>
                  <a:xfrm>
                    <a:off x="6867944" y="27717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Straight Connector 1505"/>
                  <p:cNvCxnSpPr/>
                  <p:nvPr/>
                </p:nvCxnSpPr>
                <p:spPr>
                  <a:xfrm>
                    <a:off x="6871637" y="284220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/>
                  <p:cNvCxnSpPr/>
                  <p:nvPr/>
                </p:nvCxnSpPr>
                <p:spPr>
                  <a:xfrm>
                    <a:off x="6871637" y="29111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Straight Connector 1507"/>
                  <p:cNvCxnSpPr/>
                  <p:nvPr/>
                </p:nvCxnSpPr>
                <p:spPr>
                  <a:xfrm>
                    <a:off x="6875327" y="297536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/>
                  <p:cNvCxnSpPr/>
                  <p:nvPr/>
                </p:nvCxnSpPr>
                <p:spPr>
                  <a:xfrm flipH="1">
                    <a:off x="6875327" y="2127868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1" name="Group 1316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00" name="Group 143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457" name="Rectangle 1456"/>
                  <p:cNvSpPr/>
                  <p:nvPr/>
                </p:nvSpPr>
                <p:spPr>
                  <a:xfrm>
                    <a:off x="65099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58" name="Straight Connector 1457"/>
                  <p:cNvCxnSpPr/>
                  <p:nvPr/>
                </p:nvCxnSpPr>
                <p:spPr>
                  <a:xfrm flipV="1">
                    <a:off x="684722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Rectangle 1458"/>
                  <p:cNvSpPr/>
                  <p:nvPr/>
                </p:nvSpPr>
                <p:spPr>
                  <a:xfrm>
                    <a:off x="6477120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0" name="Straight Connector 1459"/>
                  <p:cNvCxnSpPr/>
                  <p:nvPr/>
                </p:nvCxnSpPr>
                <p:spPr>
                  <a:xfrm flipV="1">
                    <a:off x="63965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Rectangle 1460"/>
                  <p:cNvSpPr/>
                  <p:nvPr/>
                </p:nvSpPr>
                <p:spPr>
                  <a:xfrm>
                    <a:off x="6817377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2" name="Rectangle 1461"/>
                  <p:cNvSpPr/>
                  <p:nvPr/>
                </p:nvSpPr>
                <p:spPr>
                  <a:xfrm>
                    <a:off x="6405487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3" name="Straight Connector 1462"/>
                  <p:cNvCxnSpPr/>
                  <p:nvPr/>
                </p:nvCxnSpPr>
                <p:spPr>
                  <a:xfrm flipV="1">
                    <a:off x="6847224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28" name="Group 146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2" name="Straight Connector 1491"/>
                    <p:cNvCxnSpPr/>
                    <p:nvPr/>
                  </p:nvCxnSpPr>
                  <p:spPr>
                    <a:xfrm flipV="1">
                      <a:off x="7028949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3" name="Straight Connector 1492"/>
                    <p:cNvCxnSpPr/>
                    <p:nvPr/>
                  </p:nvCxnSpPr>
                  <p:spPr>
                    <a:xfrm flipV="1">
                      <a:off x="6581243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29" name="Group 146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0" name="Straight Connector 1489"/>
                    <p:cNvCxnSpPr/>
                    <p:nvPr/>
                  </p:nvCxnSpPr>
                  <p:spPr>
                    <a:xfrm flipV="1">
                      <a:off x="7029431" y="2841898"/>
                      <a:ext cx="119388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1" name="Straight Connector 1490"/>
                    <p:cNvCxnSpPr/>
                    <p:nvPr/>
                  </p:nvCxnSpPr>
                  <p:spPr>
                    <a:xfrm flipV="1">
                      <a:off x="6581724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0" name="Group 146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8" name="Straight Connector 1487"/>
                    <p:cNvCxnSpPr/>
                    <p:nvPr/>
                  </p:nvCxnSpPr>
                  <p:spPr>
                    <a:xfrm flipV="1">
                      <a:off x="7026926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9" name="Straight Connector 1488"/>
                    <p:cNvCxnSpPr/>
                    <p:nvPr/>
                  </p:nvCxnSpPr>
                  <p:spPr>
                    <a:xfrm flipV="1">
                      <a:off x="6582204" y="293425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1" name="Group 146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6" name="Straight Connector 1485"/>
                    <p:cNvCxnSpPr/>
                    <p:nvPr/>
                  </p:nvCxnSpPr>
                  <p:spPr>
                    <a:xfrm flipV="1">
                      <a:off x="70274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7" name="Straight Connector 1486"/>
                    <p:cNvCxnSpPr/>
                    <p:nvPr/>
                  </p:nvCxnSpPr>
                  <p:spPr>
                    <a:xfrm flipV="1">
                      <a:off x="6582683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2" name="Group 146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4" name="Straight Connector 1483"/>
                    <p:cNvCxnSpPr/>
                    <p:nvPr/>
                  </p:nvCxnSpPr>
                  <p:spPr>
                    <a:xfrm flipV="1">
                      <a:off x="70278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5" name="Straight Connector 1484"/>
                    <p:cNvCxnSpPr/>
                    <p:nvPr/>
                  </p:nvCxnSpPr>
                  <p:spPr>
                    <a:xfrm flipV="1">
                      <a:off x="6583163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3" name="Group 146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2" name="Straight Connector 1481"/>
                    <p:cNvCxnSpPr/>
                    <p:nvPr/>
                  </p:nvCxnSpPr>
                  <p:spPr>
                    <a:xfrm flipV="1">
                      <a:off x="70283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3" name="Straight Connector 1482"/>
                    <p:cNvCxnSpPr/>
                    <p:nvPr/>
                  </p:nvCxnSpPr>
                  <p:spPr>
                    <a:xfrm flipV="1">
                      <a:off x="6589613" y="2938744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4" name="Group 146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0" name="Straight Connector 1479"/>
                    <p:cNvCxnSpPr/>
                    <p:nvPr/>
                  </p:nvCxnSpPr>
                  <p:spPr>
                    <a:xfrm flipV="1">
                      <a:off x="70288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1" name="Straight Connector 1480"/>
                    <p:cNvCxnSpPr/>
                    <p:nvPr/>
                  </p:nvCxnSpPr>
                  <p:spPr>
                    <a:xfrm flipV="1">
                      <a:off x="6581140" y="293867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5" name="Group 147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8" name="Straight Connector 1477"/>
                    <p:cNvCxnSpPr/>
                    <p:nvPr/>
                  </p:nvCxnSpPr>
                  <p:spPr>
                    <a:xfrm flipV="1">
                      <a:off x="7029325" y="2841480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/>
                    <p:cNvCxnSpPr/>
                    <p:nvPr/>
                  </p:nvCxnSpPr>
                  <p:spPr>
                    <a:xfrm flipV="1">
                      <a:off x="65816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6" name="Group 147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6" name="Straight Connector 1475"/>
                    <p:cNvCxnSpPr/>
                    <p:nvPr/>
                  </p:nvCxnSpPr>
                  <p:spPr>
                    <a:xfrm flipV="1">
                      <a:off x="7026821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/>
                    <p:cNvCxnSpPr/>
                    <p:nvPr/>
                  </p:nvCxnSpPr>
                  <p:spPr>
                    <a:xfrm flipV="1">
                      <a:off x="6582100" y="293853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7" name="Group 147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4" name="Straight Connector 1473"/>
                    <p:cNvCxnSpPr/>
                    <p:nvPr/>
                  </p:nvCxnSpPr>
                  <p:spPr>
                    <a:xfrm flipV="1">
                      <a:off x="7027300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5" name="Straight Connector 1474"/>
                    <p:cNvCxnSpPr/>
                    <p:nvPr/>
                  </p:nvCxnSpPr>
                  <p:spPr>
                    <a:xfrm flipV="1">
                      <a:off x="6582580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01" name="Group 143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02" name="Group 143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45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517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749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554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39" name="Straight Connector 1438"/>
                  <p:cNvCxnSpPr/>
                  <p:nvPr/>
                </p:nvCxnSpPr>
                <p:spPr>
                  <a:xfrm flipH="1">
                    <a:off x="6997690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/>
                  <p:cNvCxnSpPr/>
                  <p:nvPr/>
                </p:nvCxnSpPr>
                <p:spPr>
                  <a:xfrm>
                    <a:off x="6875885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/>
                  <p:cNvCxnSpPr/>
                  <p:nvPr/>
                </p:nvCxnSpPr>
                <p:spPr>
                  <a:xfrm>
                    <a:off x="6872192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/>
                  <p:cNvCxnSpPr/>
                  <p:nvPr/>
                </p:nvCxnSpPr>
                <p:spPr>
                  <a:xfrm>
                    <a:off x="6872192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/>
                  <p:cNvCxnSpPr/>
                  <p:nvPr/>
                </p:nvCxnSpPr>
                <p:spPr>
                  <a:xfrm>
                    <a:off x="6868502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/>
                  <p:cNvCxnSpPr/>
                  <p:nvPr/>
                </p:nvCxnSpPr>
                <p:spPr>
                  <a:xfrm>
                    <a:off x="6864810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/>
                  <p:cNvCxnSpPr/>
                  <p:nvPr/>
                </p:nvCxnSpPr>
                <p:spPr>
                  <a:xfrm>
                    <a:off x="6864810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Straight Connector 1445"/>
                  <p:cNvCxnSpPr/>
                  <p:nvPr/>
                </p:nvCxnSpPr>
                <p:spPr>
                  <a:xfrm>
                    <a:off x="6861120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7" name="Straight Connector 1446"/>
                  <p:cNvCxnSpPr/>
                  <p:nvPr/>
                </p:nvCxnSpPr>
                <p:spPr>
                  <a:xfrm>
                    <a:off x="6868502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Straight Connector 1447"/>
                  <p:cNvCxnSpPr/>
                  <p:nvPr/>
                </p:nvCxnSpPr>
                <p:spPr>
                  <a:xfrm>
                    <a:off x="6872192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Straight Connector 1448"/>
                  <p:cNvCxnSpPr/>
                  <p:nvPr/>
                </p:nvCxnSpPr>
                <p:spPr>
                  <a:xfrm>
                    <a:off x="6872192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Straight Connector 1449"/>
                  <p:cNvCxnSpPr/>
                  <p:nvPr/>
                </p:nvCxnSpPr>
                <p:spPr>
                  <a:xfrm>
                    <a:off x="6875885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Straight Connector 1450"/>
                  <p:cNvCxnSpPr/>
                  <p:nvPr/>
                </p:nvCxnSpPr>
                <p:spPr>
                  <a:xfrm flipH="1">
                    <a:off x="6875885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2" name="Group 131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942" name="Group 137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99" name="Rectangle 1398"/>
                  <p:cNvSpPr/>
                  <p:nvPr/>
                </p:nvSpPr>
                <p:spPr>
                  <a:xfrm>
                    <a:off x="65093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0" name="Straight Connector 1399"/>
                  <p:cNvCxnSpPr/>
                  <p:nvPr/>
                </p:nvCxnSpPr>
                <p:spPr>
                  <a:xfrm flipV="1">
                    <a:off x="68466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1" name="Rectangle 1400"/>
                  <p:cNvSpPr/>
                  <p:nvPr/>
                </p:nvSpPr>
                <p:spPr>
                  <a:xfrm>
                    <a:off x="64765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2" name="Straight Connector 1401"/>
                  <p:cNvCxnSpPr/>
                  <p:nvPr/>
                </p:nvCxnSpPr>
                <p:spPr>
                  <a:xfrm flipV="1">
                    <a:off x="63959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3" name="Rectangle 1402"/>
                  <p:cNvSpPr/>
                  <p:nvPr/>
                </p:nvSpPr>
                <p:spPr>
                  <a:xfrm>
                    <a:off x="6816779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4" name="Rectangle 1403"/>
                  <p:cNvSpPr/>
                  <p:nvPr/>
                </p:nvSpPr>
                <p:spPr>
                  <a:xfrm>
                    <a:off x="6404889" y="3153671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5" name="Straight Connector 1404"/>
                  <p:cNvCxnSpPr/>
                  <p:nvPr/>
                </p:nvCxnSpPr>
                <p:spPr>
                  <a:xfrm flipV="1">
                    <a:off x="68466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70" name="Group 140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4" name="Straight Connector 1433"/>
                    <p:cNvCxnSpPr/>
                    <p:nvPr/>
                  </p:nvCxnSpPr>
                  <p:spPr>
                    <a:xfrm flipV="1">
                      <a:off x="7028351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/>
                    <p:cNvCxnSpPr/>
                    <p:nvPr/>
                  </p:nvCxnSpPr>
                  <p:spPr>
                    <a:xfrm flipV="1">
                      <a:off x="6580645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1" name="Group 140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2" name="Straight Connector 1431"/>
                    <p:cNvCxnSpPr/>
                    <p:nvPr/>
                  </p:nvCxnSpPr>
                  <p:spPr>
                    <a:xfrm flipV="1">
                      <a:off x="70288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/>
                    <p:cNvCxnSpPr/>
                    <p:nvPr/>
                  </p:nvCxnSpPr>
                  <p:spPr>
                    <a:xfrm flipV="1">
                      <a:off x="6581126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2" name="Group 140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0" name="Straight Connector 1429"/>
                    <p:cNvCxnSpPr/>
                    <p:nvPr/>
                  </p:nvCxnSpPr>
                  <p:spPr>
                    <a:xfrm flipV="1">
                      <a:off x="7026327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1" name="Straight Connector 1430"/>
                    <p:cNvCxnSpPr/>
                    <p:nvPr/>
                  </p:nvCxnSpPr>
                  <p:spPr>
                    <a:xfrm flipV="1">
                      <a:off x="6581606" y="293425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3" name="Group 140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8" name="Straight Connector 1427"/>
                    <p:cNvCxnSpPr/>
                    <p:nvPr/>
                  </p:nvCxnSpPr>
                  <p:spPr>
                    <a:xfrm flipV="1">
                      <a:off x="70268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9" name="Straight Connector 1428"/>
                    <p:cNvCxnSpPr/>
                    <p:nvPr/>
                  </p:nvCxnSpPr>
                  <p:spPr>
                    <a:xfrm flipV="1">
                      <a:off x="6582085" y="293418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4" name="Group 140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6" name="Straight Connector 1425"/>
                    <p:cNvCxnSpPr/>
                    <p:nvPr/>
                  </p:nvCxnSpPr>
                  <p:spPr>
                    <a:xfrm flipV="1">
                      <a:off x="70272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7" name="Straight Connector 1426"/>
                    <p:cNvCxnSpPr/>
                    <p:nvPr/>
                  </p:nvCxnSpPr>
                  <p:spPr>
                    <a:xfrm flipV="1">
                      <a:off x="6582565" y="293411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5" name="Group 141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4" name="Straight Connector 1423"/>
                    <p:cNvCxnSpPr/>
                    <p:nvPr/>
                  </p:nvCxnSpPr>
                  <p:spPr>
                    <a:xfrm flipV="1">
                      <a:off x="70277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5" name="Straight Connector 1424"/>
                    <p:cNvCxnSpPr/>
                    <p:nvPr/>
                  </p:nvCxnSpPr>
                  <p:spPr>
                    <a:xfrm flipV="1">
                      <a:off x="6583046" y="293874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6" name="Group 141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2" name="Straight Connector 1421"/>
                    <p:cNvCxnSpPr/>
                    <p:nvPr/>
                  </p:nvCxnSpPr>
                  <p:spPr>
                    <a:xfrm flipV="1">
                      <a:off x="70282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/>
                    <p:cNvCxnSpPr/>
                    <p:nvPr/>
                  </p:nvCxnSpPr>
                  <p:spPr>
                    <a:xfrm flipV="1">
                      <a:off x="6574570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7" name="Group 141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0" name="Straight Connector 1419"/>
                    <p:cNvCxnSpPr/>
                    <p:nvPr/>
                  </p:nvCxnSpPr>
                  <p:spPr>
                    <a:xfrm flipV="1">
                      <a:off x="7028726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/>
                    <p:cNvCxnSpPr/>
                    <p:nvPr/>
                  </p:nvCxnSpPr>
                  <p:spPr>
                    <a:xfrm flipV="1">
                      <a:off x="65810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8" name="Group 141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8" name="Straight Connector 1417"/>
                    <p:cNvCxnSpPr/>
                    <p:nvPr/>
                  </p:nvCxnSpPr>
                  <p:spPr>
                    <a:xfrm flipV="1">
                      <a:off x="7026223" y="2846109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/>
                    <p:cNvCxnSpPr/>
                    <p:nvPr/>
                  </p:nvCxnSpPr>
                  <p:spPr>
                    <a:xfrm flipV="1">
                      <a:off x="6581501" y="293853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9" name="Group 141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6" name="Straight Connector 1415"/>
                    <p:cNvCxnSpPr/>
                    <p:nvPr/>
                  </p:nvCxnSpPr>
                  <p:spPr>
                    <a:xfrm flipV="1">
                      <a:off x="7026703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7" name="Straight Connector 1416"/>
                    <p:cNvCxnSpPr/>
                    <p:nvPr/>
                  </p:nvCxnSpPr>
                  <p:spPr>
                    <a:xfrm flipV="1">
                      <a:off x="6581980" y="293846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943" name="Group 137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944" name="Group 137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9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92066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16873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778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00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815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81" name="Straight Connector 1380"/>
                  <p:cNvCxnSpPr/>
                  <p:nvPr/>
                </p:nvCxnSpPr>
                <p:spPr>
                  <a:xfrm flipH="1">
                    <a:off x="6996950" y="2121604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Straight Connector 1381"/>
                  <p:cNvCxnSpPr/>
                  <p:nvPr/>
                </p:nvCxnSpPr>
                <p:spPr>
                  <a:xfrm>
                    <a:off x="6875143" y="230018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Straight Connector 1382"/>
                  <p:cNvCxnSpPr/>
                  <p:nvPr/>
                </p:nvCxnSpPr>
                <p:spPr>
                  <a:xfrm>
                    <a:off x="6871453" y="236441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Straight Connector 1383"/>
                  <p:cNvCxnSpPr/>
                  <p:nvPr/>
                </p:nvCxnSpPr>
                <p:spPr>
                  <a:xfrm>
                    <a:off x="6871453" y="244117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Straight Connector 1384"/>
                  <p:cNvCxnSpPr/>
                  <p:nvPr/>
                </p:nvCxnSpPr>
                <p:spPr>
                  <a:xfrm>
                    <a:off x="6867761" y="250540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6" name="Straight Connector 1385"/>
                  <p:cNvCxnSpPr/>
                  <p:nvPr/>
                </p:nvCxnSpPr>
                <p:spPr>
                  <a:xfrm>
                    <a:off x="6864071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7" name="Straight Connector 1386"/>
                  <p:cNvCxnSpPr/>
                  <p:nvPr/>
                </p:nvCxnSpPr>
                <p:spPr>
                  <a:xfrm>
                    <a:off x="6864071" y="26338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8" name="Straight Connector 1387"/>
                  <p:cNvCxnSpPr/>
                  <p:nvPr/>
                </p:nvCxnSpPr>
                <p:spPr>
                  <a:xfrm>
                    <a:off x="6860378" y="27027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/>
                  <p:cNvCxnSpPr/>
                  <p:nvPr/>
                </p:nvCxnSpPr>
                <p:spPr>
                  <a:xfrm>
                    <a:off x="6867761" y="277171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/>
                  <p:cNvCxnSpPr/>
                  <p:nvPr/>
                </p:nvCxnSpPr>
                <p:spPr>
                  <a:xfrm>
                    <a:off x="6871453" y="28422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/>
                  <p:cNvCxnSpPr/>
                  <p:nvPr/>
                </p:nvCxnSpPr>
                <p:spPr>
                  <a:xfrm>
                    <a:off x="6871453" y="29111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/>
                  <p:cNvCxnSpPr/>
                  <p:nvPr/>
                </p:nvCxnSpPr>
                <p:spPr>
                  <a:xfrm>
                    <a:off x="6875143" y="297536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/>
                  <p:cNvCxnSpPr/>
                  <p:nvPr/>
                </p:nvCxnSpPr>
                <p:spPr>
                  <a:xfrm flipH="1">
                    <a:off x="6875143" y="2127870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3" name="Group 1318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884" name="Group 131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41" name="Rectangle 1340"/>
                  <p:cNvSpPr/>
                  <p:nvPr/>
                </p:nvSpPr>
                <p:spPr>
                  <a:xfrm>
                    <a:off x="6508755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2" name="Straight Connector 1341"/>
                  <p:cNvCxnSpPr/>
                  <p:nvPr/>
                </p:nvCxnSpPr>
                <p:spPr>
                  <a:xfrm flipV="1">
                    <a:off x="68460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3" name="Rectangle 1342"/>
                  <p:cNvSpPr/>
                  <p:nvPr/>
                </p:nvSpPr>
                <p:spPr>
                  <a:xfrm>
                    <a:off x="64759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4" name="Straight Connector 1343"/>
                  <p:cNvCxnSpPr/>
                  <p:nvPr/>
                </p:nvCxnSpPr>
                <p:spPr>
                  <a:xfrm flipV="1">
                    <a:off x="6395336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5" name="Rectangle 1344"/>
                  <p:cNvSpPr/>
                  <p:nvPr/>
                </p:nvSpPr>
                <p:spPr>
                  <a:xfrm>
                    <a:off x="6816180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46" name="Rectangle 1345"/>
                  <p:cNvSpPr/>
                  <p:nvPr/>
                </p:nvSpPr>
                <p:spPr>
                  <a:xfrm>
                    <a:off x="6404289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7" name="Straight Connector 1346"/>
                  <p:cNvCxnSpPr/>
                  <p:nvPr/>
                </p:nvCxnSpPr>
                <p:spPr>
                  <a:xfrm flipV="1">
                    <a:off x="68460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12" name="Group 134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6" name="Straight Connector 1375"/>
                    <p:cNvCxnSpPr/>
                    <p:nvPr/>
                  </p:nvCxnSpPr>
                  <p:spPr>
                    <a:xfrm flipV="1">
                      <a:off x="7027752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7" name="Straight Connector 1376"/>
                    <p:cNvCxnSpPr/>
                    <p:nvPr/>
                  </p:nvCxnSpPr>
                  <p:spPr>
                    <a:xfrm flipV="1">
                      <a:off x="6574076" y="293439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3" name="Group 134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4" name="Straight Connector 1373"/>
                    <p:cNvCxnSpPr/>
                    <p:nvPr/>
                  </p:nvCxnSpPr>
                  <p:spPr>
                    <a:xfrm flipV="1">
                      <a:off x="70282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5" name="Straight Connector 1374"/>
                    <p:cNvCxnSpPr/>
                    <p:nvPr/>
                  </p:nvCxnSpPr>
                  <p:spPr>
                    <a:xfrm flipV="1">
                      <a:off x="6574557" y="29343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4" name="Group 13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2" name="Straight Connector 1371"/>
                    <p:cNvCxnSpPr/>
                    <p:nvPr/>
                  </p:nvCxnSpPr>
                  <p:spPr>
                    <a:xfrm flipV="1">
                      <a:off x="7019759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3" name="Straight Connector 1372"/>
                    <p:cNvCxnSpPr/>
                    <p:nvPr/>
                  </p:nvCxnSpPr>
                  <p:spPr>
                    <a:xfrm flipV="1">
                      <a:off x="6581006" y="293425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5" name="Group 13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0" name="Straight Connector 1369"/>
                    <p:cNvCxnSpPr/>
                    <p:nvPr/>
                  </p:nvCxnSpPr>
                  <p:spPr>
                    <a:xfrm flipV="1">
                      <a:off x="7026208" y="284175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/>
                    <p:cNvCxnSpPr/>
                    <p:nvPr/>
                  </p:nvCxnSpPr>
                  <p:spPr>
                    <a:xfrm flipV="1">
                      <a:off x="6581486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6" name="Group 13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8" name="Straight Connector 1367"/>
                    <p:cNvCxnSpPr/>
                    <p:nvPr/>
                  </p:nvCxnSpPr>
                  <p:spPr>
                    <a:xfrm flipV="1">
                      <a:off x="7026688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Straight Connector 1368"/>
                    <p:cNvCxnSpPr/>
                    <p:nvPr/>
                  </p:nvCxnSpPr>
                  <p:spPr>
                    <a:xfrm flipV="1">
                      <a:off x="6581965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7" name="Group 13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6" name="Straight Connector 1365"/>
                    <p:cNvCxnSpPr/>
                    <p:nvPr/>
                  </p:nvCxnSpPr>
                  <p:spPr>
                    <a:xfrm flipV="1">
                      <a:off x="7027169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Straight Connector 1366"/>
                    <p:cNvCxnSpPr/>
                    <p:nvPr/>
                  </p:nvCxnSpPr>
                  <p:spPr>
                    <a:xfrm flipV="1">
                      <a:off x="6582446" y="293874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8" name="Group 135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4" name="Straight Connector 1363"/>
                    <p:cNvCxnSpPr/>
                    <p:nvPr/>
                  </p:nvCxnSpPr>
                  <p:spPr>
                    <a:xfrm flipV="1">
                      <a:off x="7027648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/>
                    <p:cNvCxnSpPr/>
                    <p:nvPr/>
                  </p:nvCxnSpPr>
                  <p:spPr>
                    <a:xfrm flipV="1">
                      <a:off x="6573973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9" name="Group 135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2" name="Straight Connector 1361"/>
                    <p:cNvCxnSpPr/>
                    <p:nvPr/>
                  </p:nvCxnSpPr>
                  <p:spPr>
                    <a:xfrm flipV="1">
                      <a:off x="7028128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3" name="Straight Connector 1362"/>
                    <p:cNvCxnSpPr/>
                    <p:nvPr/>
                  </p:nvCxnSpPr>
                  <p:spPr>
                    <a:xfrm flipV="1">
                      <a:off x="6574452" y="2938605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0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0" name="Straight Connector 1359"/>
                    <p:cNvCxnSpPr/>
                    <p:nvPr/>
                  </p:nvCxnSpPr>
                  <p:spPr>
                    <a:xfrm flipV="1">
                      <a:off x="7019654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1" name="Straight Connector 1360"/>
                    <p:cNvCxnSpPr/>
                    <p:nvPr/>
                  </p:nvCxnSpPr>
                  <p:spPr>
                    <a:xfrm flipV="1">
                      <a:off x="6580903" y="2938534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1" name="Group 135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58" name="Straight Connector 1357"/>
                    <p:cNvCxnSpPr/>
                    <p:nvPr/>
                  </p:nvCxnSpPr>
                  <p:spPr>
                    <a:xfrm flipV="1">
                      <a:off x="7026103" y="2846040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9" name="Straight Connector 1358"/>
                    <p:cNvCxnSpPr/>
                    <p:nvPr/>
                  </p:nvCxnSpPr>
                  <p:spPr>
                    <a:xfrm flipV="1">
                      <a:off x="6581382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885" name="Group 132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886" name="Group 132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3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036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26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073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23" name="Straight Connector 1322"/>
                  <p:cNvCxnSpPr/>
                  <p:nvPr/>
                </p:nvCxnSpPr>
                <p:spPr>
                  <a:xfrm flipH="1">
                    <a:off x="6996209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/>
                  <p:cNvCxnSpPr/>
                  <p:nvPr/>
                </p:nvCxnSpPr>
                <p:spPr>
                  <a:xfrm>
                    <a:off x="6874404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5" name="Straight Connector 1324"/>
                  <p:cNvCxnSpPr/>
                  <p:nvPr/>
                </p:nvCxnSpPr>
                <p:spPr>
                  <a:xfrm>
                    <a:off x="6870711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6" name="Straight Connector 1325"/>
                  <p:cNvCxnSpPr/>
                  <p:nvPr/>
                </p:nvCxnSpPr>
                <p:spPr>
                  <a:xfrm>
                    <a:off x="6870711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7" name="Straight Connector 1326"/>
                  <p:cNvCxnSpPr/>
                  <p:nvPr/>
                </p:nvCxnSpPr>
                <p:spPr>
                  <a:xfrm>
                    <a:off x="6867021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8" name="Straight Connector 1327"/>
                  <p:cNvCxnSpPr/>
                  <p:nvPr/>
                </p:nvCxnSpPr>
                <p:spPr>
                  <a:xfrm>
                    <a:off x="6863329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/>
                  <p:cNvCxnSpPr/>
                  <p:nvPr/>
                </p:nvCxnSpPr>
                <p:spPr>
                  <a:xfrm>
                    <a:off x="6863329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/>
                  <p:cNvCxnSpPr/>
                  <p:nvPr/>
                </p:nvCxnSpPr>
                <p:spPr>
                  <a:xfrm>
                    <a:off x="6859639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1" name="Straight Connector 1330"/>
                  <p:cNvCxnSpPr/>
                  <p:nvPr/>
                </p:nvCxnSpPr>
                <p:spPr>
                  <a:xfrm>
                    <a:off x="6867021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2" name="Straight Connector 1331"/>
                  <p:cNvCxnSpPr/>
                  <p:nvPr/>
                </p:nvCxnSpPr>
                <p:spPr>
                  <a:xfrm>
                    <a:off x="6870711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Straight Connector 1332"/>
                  <p:cNvCxnSpPr/>
                  <p:nvPr/>
                </p:nvCxnSpPr>
                <p:spPr>
                  <a:xfrm>
                    <a:off x="6870711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4" name="Straight Connector 1333"/>
                  <p:cNvCxnSpPr/>
                  <p:nvPr/>
                </p:nvCxnSpPr>
                <p:spPr>
                  <a:xfrm>
                    <a:off x="6874404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/>
                  <p:cNvCxnSpPr/>
                  <p:nvPr/>
                </p:nvCxnSpPr>
                <p:spPr>
                  <a:xfrm flipH="1">
                    <a:off x="6874404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59" name="TextBox 1558"/>
            <p:cNvSpPr txBox="1"/>
            <p:nvPr/>
          </p:nvSpPr>
          <p:spPr>
            <a:xfrm>
              <a:off x="668088" y="4554311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60" name="TextBox 1559"/>
            <p:cNvSpPr txBox="1"/>
            <p:nvPr/>
          </p:nvSpPr>
          <p:spPr>
            <a:xfrm>
              <a:off x="1068096" y="4552724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61" name="TextBox 1560"/>
            <p:cNvSpPr txBox="1"/>
            <p:nvPr/>
          </p:nvSpPr>
          <p:spPr>
            <a:xfrm>
              <a:off x="1466515" y="4551137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62" name="TextBox 1561"/>
            <p:cNvSpPr txBox="1"/>
            <p:nvPr/>
          </p:nvSpPr>
          <p:spPr>
            <a:xfrm>
              <a:off x="183318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563" name="TextBox 1562"/>
            <p:cNvSpPr txBox="1"/>
            <p:nvPr/>
          </p:nvSpPr>
          <p:spPr>
            <a:xfrm>
              <a:off x="2260181" y="4547963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564" name="TextBox 1563"/>
            <p:cNvSpPr txBox="1"/>
            <p:nvPr/>
          </p:nvSpPr>
          <p:spPr>
            <a:xfrm>
              <a:off x="2631617" y="4546376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65" name="TextBox 1564"/>
            <p:cNvSpPr txBox="1"/>
            <p:nvPr/>
          </p:nvSpPr>
          <p:spPr>
            <a:xfrm>
              <a:off x="3014164" y="4544790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566" name="TextBox 1565"/>
            <p:cNvSpPr txBox="1"/>
            <p:nvPr/>
          </p:nvSpPr>
          <p:spPr>
            <a:xfrm>
              <a:off x="339194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grpSp>
          <p:nvGrpSpPr>
            <p:cNvPr id="205847" name="Group 187"/>
            <p:cNvGrpSpPr>
              <a:grpSpLocks/>
            </p:cNvGrpSpPr>
            <p:nvPr/>
          </p:nvGrpSpPr>
          <p:grpSpPr bwMode="auto">
            <a:xfrm>
              <a:off x="2646378" y="1872322"/>
              <a:ext cx="1052512" cy="355600"/>
              <a:chOff x="4410" y="1365"/>
              <a:chExt cx="663" cy="224"/>
            </a:xfrm>
          </p:grpSpPr>
          <p:sp>
            <p:nvSpPr>
              <p:cNvPr id="156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48" name="Group 187"/>
            <p:cNvGrpSpPr>
              <a:grpSpLocks/>
            </p:cNvGrpSpPr>
            <p:nvPr/>
          </p:nvGrpSpPr>
          <p:grpSpPr bwMode="auto">
            <a:xfrm>
              <a:off x="5819864" y="1872322"/>
              <a:ext cx="1052512" cy="355600"/>
              <a:chOff x="4410" y="1365"/>
              <a:chExt cx="663" cy="224"/>
            </a:xfrm>
          </p:grpSpPr>
          <p:sp>
            <p:nvSpPr>
              <p:cNvPr id="1574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5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6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7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8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H="1">
              <a:off x="1368101" y="2215235"/>
              <a:ext cx="1588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 flipH="1">
              <a:off x="3074483" y="2224757"/>
              <a:ext cx="0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flipH="1">
              <a:off x="4953883" y="2226343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flipH="1">
              <a:off x="6515817" y="2227930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>
              <a:endCxn id="71" idx="0"/>
            </p:cNvCxnSpPr>
            <p:nvPr/>
          </p:nvCxnSpPr>
          <p:spPr>
            <a:xfrm flipH="1">
              <a:off x="1607788" y="2221583"/>
              <a:ext cx="1127005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flipH="1">
              <a:off x="3193532" y="2221583"/>
              <a:ext cx="1304786" cy="523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flipH="1">
              <a:off x="5122140" y="2253321"/>
              <a:ext cx="1301612" cy="506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>
              <a:endCxn id="71" idx="1"/>
            </p:cNvCxnSpPr>
            <p:nvPr/>
          </p:nvCxnSpPr>
          <p:spPr>
            <a:xfrm flipH="1">
              <a:off x="1739536" y="2231104"/>
              <a:ext cx="2596874" cy="504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flipH="1">
              <a:off x="3518935" y="2242212"/>
              <a:ext cx="280798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flipH="1">
              <a:off x="1977636" y="2253321"/>
              <a:ext cx="395086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>
              <a:stCxn id="52" idx="2"/>
            </p:cNvCxnSpPr>
            <p:nvPr/>
          </p:nvCxnSpPr>
          <p:spPr>
            <a:xfrm>
              <a:off x="1476039" y="2223169"/>
              <a:ext cx="1552410" cy="517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>
              <a:off x="1623662" y="2223169"/>
              <a:ext cx="3014342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>
              <a:stCxn id="54" idx="1"/>
            </p:cNvCxnSpPr>
            <p:nvPr/>
          </p:nvCxnSpPr>
          <p:spPr>
            <a:xfrm>
              <a:off x="1868111" y="2226343"/>
              <a:ext cx="4342939" cy="545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306" idx="0"/>
            </p:cNvCxnSpPr>
            <p:nvPr/>
          </p:nvCxnSpPr>
          <p:spPr>
            <a:xfrm flipH="1" flipV="1">
              <a:off x="3166548" y="2239038"/>
              <a:ext cx="1596855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>
              <a:stCxn id="1553" idx="0"/>
            </p:cNvCxnSpPr>
            <p:nvPr/>
          </p:nvCxnSpPr>
          <p:spPr>
            <a:xfrm flipH="1" flipV="1">
              <a:off x="3342741" y="2232691"/>
              <a:ext cx="2984183" cy="537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>
              <a:stCxn id="1553" idx="1"/>
            </p:cNvCxnSpPr>
            <p:nvPr/>
          </p:nvCxnSpPr>
          <p:spPr>
            <a:xfrm flipH="1" flipV="1">
              <a:off x="4639591" y="2226343"/>
              <a:ext cx="1819082" cy="544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826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pic>
        <p:nvPicPr>
          <p:cNvPr id="20582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8" name="Rectangle 6"/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 eaLnBrk="1" hangingPunct="1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i="0" dirty="0">
                <a:latin typeface="Gill Sans MT" charset="0"/>
              </a:rPr>
              <a:t>rich interconnection among switches, racks: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throughput between racks (multiple routing paths possible)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Gill Sans MT" charset="0"/>
            </a:endParaRPr>
          </a:p>
        </p:txBody>
      </p:sp>
      <p:sp>
        <p:nvSpPr>
          <p:cNvPr id="10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10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191764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64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6.7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041056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  <a:cs typeface="+mj-cs"/>
              </a:rPr>
              <a:t>Synthesis: </a:t>
            </a:r>
            <a:r>
              <a:rPr lang="en-US" sz="3200" dirty="0">
                <a:latin typeface="Gill Sans MT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complete!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application, transport, network, link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scenario: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student attaches laptop to campus network, requests/receives www.google.com 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8901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80749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29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0470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dirty="0">
                <a:latin typeface="Gill Sans MT" charset="0"/>
                <a:cs typeface="+mn-cs"/>
              </a:rPr>
              <a:t>connecting laptop needs to get </a:t>
            </a:r>
            <a:r>
              <a:rPr lang="en-US" sz="2200" dirty="0">
                <a:solidFill>
                  <a:schemeClr val="accent2"/>
                </a:solidFill>
                <a:latin typeface="Gill Sans MT" charset="0"/>
                <a:cs typeface="+mn-cs"/>
              </a:rPr>
              <a:t>its own IP address, addr of first-hop router, addr of DNS server</a:t>
            </a:r>
            <a:r>
              <a:rPr lang="en-US" sz="2200" dirty="0">
                <a:latin typeface="Gill Sans MT" charset="0"/>
                <a:cs typeface="+mn-cs"/>
              </a:rPr>
              <a:t>: use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075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DHCP server formulates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dirty="0">
                <a:latin typeface="Gill Sans MT" charset="0"/>
                <a:cs typeface="+mn-cs"/>
              </a:rPr>
              <a:t>’</a:t>
            </a:r>
            <a:r>
              <a:rPr lang="en-US" sz="2000" dirty="0">
                <a:latin typeface="Gill Sans MT" charset="0"/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switch learning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Client now has </a:t>
            </a:r>
            <a:r>
              <a:rPr lang="en-US" sz="2400" dirty="0">
                <a:solidFill>
                  <a:schemeClr val="accent2"/>
                </a:solidFill>
                <a:latin typeface="Gill Sans MT" charset="0"/>
                <a:cs typeface="+mn-cs"/>
              </a:rPr>
              <a:t>IP address, knows name &amp; addr of DNS </a:t>
            </a:r>
          </a:p>
          <a:p>
            <a:pPr algn="ctr">
              <a:defRPr/>
            </a:pPr>
            <a:r>
              <a:rPr lang="en-US" sz="2400" dirty="0">
                <a:solidFill>
                  <a:schemeClr val="accent2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1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38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Gill Sans MT" charset="0"/>
                <a:cs typeface="+mn-cs"/>
              </a:rPr>
              <a:t>before sending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2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276390" y="3608388"/>
            <a:ext cx="4781885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 [</a:t>
            </a:r>
            <a:r>
              <a:rPr lang="ko-KR" alt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라우터의 </a:t>
            </a:r>
            <a:r>
              <a:rPr lang="en-US" altLang="ko-KR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MAC</a:t>
            </a:r>
            <a:r>
              <a:rPr lang="ko-KR" alt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주소 응답</a:t>
            </a:r>
            <a:r>
              <a:rPr lang="en-US" altLang="ko-KR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]</a:t>
            </a: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982931" y="5145088"/>
            <a:ext cx="7761287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</a:t>
            </a:r>
            <a:r>
              <a:rPr lang="en-US" sz="2200" i="0" dirty="0">
                <a:solidFill>
                  <a:schemeClr val="accent2"/>
                </a:solidFill>
                <a:latin typeface="Gill Sans MT" charset="0"/>
                <a:cs typeface="+mn-cs"/>
              </a:rPr>
              <a:t>MAC address of first hop router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757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demux</a:t>
            </a:r>
            <a:r>
              <a:rPr lang="en-US" altLang="ja-JP" sz="2200" i="0" dirty="0">
                <a:latin typeface="Gill Sans MT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>
                <a:buClr>
                  <a:srgbClr val="000090"/>
                </a:buClr>
              </a:pPr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>
                <a:srgbClr val="000090"/>
              </a:buClr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777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google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2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643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0726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each and every host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adaptor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NIC) or on a chip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card; Ethernet chipset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host’s system buses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combination of hardware, software, firmware</a:t>
            </a:r>
          </a:p>
          <a:p>
            <a:pPr>
              <a:defRPr/>
            </a:pPr>
            <a:r>
              <a:rPr lang="ko-KR" altLang="en-US" sz="2400" dirty="0">
                <a:latin typeface="Gill Sans MT" charset="0"/>
                <a:cs typeface="+mn-cs"/>
              </a:rPr>
              <a:t>각 네트워크 계층 프로토콜의 구현 방식은</a:t>
            </a:r>
            <a:r>
              <a:rPr lang="en-US" altLang="ko-KR" sz="2400" dirty="0">
                <a:latin typeface="Gill Sans MT" charset="0"/>
                <a:cs typeface="+mn-cs"/>
              </a:rPr>
              <a:t>?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1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principles 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VLANs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virtualized networks as a link layer: MPLS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synthesis: a day in the life of a web request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70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let</a:t>
            </a:r>
            <a:r>
              <a:rPr lang="ja-JP" altLang="en-US" dirty="0">
                <a:latin typeface="Gill Sans MT" charset="0"/>
                <a:cs typeface="+mj-cs"/>
              </a:rPr>
              <a:t>’</a:t>
            </a:r>
            <a:r>
              <a:rPr lang="en-US" dirty="0">
                <a:latin typeface="Gill Sans MT" charset="0"/>
                <a:cs typeface="+mj-cs"/>
              </a:rPr>
              <a:t>s 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complete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(except PHY)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solid understanding of networking principles, practice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….. could stop here …. but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lots</a:t>
            </a:r>
            <a:r>
              <a:rPr lang="en-US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of interesting topics!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multimedia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security 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423879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18842</TotalTime>
  <Words>6674</Words>
  <Application>Microsoft Office PowerPoint</Application>
  <PresentationFormat>화면 슬라이드 쇼(4:3)</PresentationFormat>
  <Paragraphs>1569</Paragraphs>
  <Slides>91</Slides>
  <Notes>71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7" baseType="lpstr">
      <vt:lpstr>HelveticaNeue</vt:lpstr>
      <vt:lpstr>inherit</vt:lpstr>
      <vt:lpstr>MS Mincho</vt:lpstr>
      <vt:lpstr>se-nanumgothic</vt:lpstr>
      <vt:lpstr>Arial</vt:lpstr>
      <vt:lpstr>Calibri</vt:lpstr>
      <vt:lpstr>Comic Sans MS</vt:lpstr>
      <vt:lpstr>Courier New</vt:lpstr>
      <vt:lpstr>Franklin Gothic Demi Cond</vt:lpstr>
      <vt:lpstr>Gill Sans MT</vt:lpstr>
      <vt:lpstr>Goudy Old Style</vt:lpstr>
      <vt:lpstr>Tahoma</vt:lpstr>
      <vt:lpstr>Times New Roman</vt:lpstr>
      <vt:lpstr>Wingdings</vt:lpstr>
      <vt:lpstr>Default Design</vt:lpstr>
      <vt:lpstr>Equation</vt:lpstr>
      <vt:lpstr>PowerPoint 프레젠테이션</vt:lpstr>
      <vt:lpstr>네트워크 장비 (1)</vt:lpstr>
      <vt:lpstr>네트워크 장비(2)</vt:lpstr>
      <vt:lpstr>Link layer, LANs: outline</vt:lpstr>
      <vt:lpstr>Link layer: 링크 계층 (L2)</vt:lpstr>
      <vt:lpstr>Link layer: context</vt:lpstr>
      <vt:lpstr>Link layer services [1]</vt:lpstr>
      <vt:lpstr>Link layer services [2]</vt:lpstr>
      <vt:lpstr>Where is the link layer implemented?</vt:lpstr>
      <vt:lpstr>Adaptors communicating</vt:lpstr>
      <vt:lpstr>Link layer, LANs: outline</vt:lpstr>
      <vt:lpstr>Frame 구조</vt:lpstr>
      <vt:lpstr>Error detection &amp; Correction</vt:lpstr>
      <vt:lpstr>Parity checking (간단/비효율)</vt:lpstr>
      <vt:lpstr>Internet checksum (review)</vt:lpstr>
      <vt:lpstr>Cyclic redundancy check (CRC)</vt:lpstr>
      <vt:lpstr>CRC example</vt:lpstr>
      <vt:lpstr>CRC (more)</vt:lpstr>
      <vt:lpstr>Error Correction (에러 수정)</vt:lpstr>
      <vt:lpstr>Link layer, LANs: outline</vt:lpstr>
      <vt:lpstr>Multiple access links, protocols</vt:lpstr>
      <vt:lpstr>Multiple access (MAC) protocols</vt:lpstr>
      <vt:lpstr>An ideal multiple access protocol</vt:lpstr>
      <vt:lpstr>MAC protocols: taxonomy</vt:lpstr>
      <vt:lpstr>채널을 분할하는  방법</vt:lpstr>
      <vt:lpstr>Channel partitioning MAC protocols: TDMA</vt:lpstr>
      <vt:lpstr>Channel partitioning MAC protocols: FDMA</vt:lpstr>
      <vt:lpstr>Channel Partition :CDMA</vt:lpstr>
      <vt:lpstr>“Taking turns” MAC protocols</vt:lpstr>
      <vt:lpstr>“Taking turns” MAC protocols</vt:lpstr>
      <vt:lpstr>램덤 방식  (Random Access Protocols)</vt:lpstr>
      <vt:lpstr>Random access protocols</vt:lpstr>
      <vt:lpstr>ALOHAnet</vt:lpstr>
      <vt:lpstr>ALOHA protocol</vt:lpstr>
      <vt:lpstr>Pure (unslotted) ALOHA</vt:lpstr>
      <vt:lpstr>Pure ALOHA efficiency</vt:lpstr>
      <vt:lpstr>Slotted ALOHA</vt:lpstr>
      <vt:lpstr>Slotted ALOHA</vt:lpstr>
      <vt:lpstr>Slotted ALOHA: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“Taking turns” MAC protocols</vt:lpstr>
      <vt:lpstr> Summary of MAC protocols</vt:lpstr>
      <vt:lpstr>Link layer, LANs: outline</vt:lpstr>
      <vt:lpstr>MAC addresses and ARP</vt:lpstr>
      <vt:lpstr>LAN addresses and ARP</vt:lpstr>
      <vt:lpstr>LAN addresses (more)</vt:lpstr>
      <vt:lpstr>ARP: address resolution proto</vt:lpstr>
      <vt:lpstr>ARP : same LAN (동일 N/W 내)</vt:lpstr>
      <vt:lpstr>ARP: 다른 네트워크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Link layer, LANs: outline</vt:lpstr>
      <vt:lpstr>Ethernet</vt:lpstr>
      <vt:lpstr>Ethernet frame 구조</vt:lpstr>
      <vt:lpstr>Ethernet frame structure (more)</vt:lpstr>
      <vt:lpstr>Ethernet: physical topology</vt:lpstr>
      <vt:lpstr>Ethernet: unreliable, connectionless</vt:lpstr>
      <vt:lpstr>802.3 Ethernet standards: link &amp; physical layers</vt:lpstr>
      <vt:lpstr>Link layer, LANs: outline</vt:lpstr>
      <vt:lpstr>Switch: multiple simultaneous transmissions</vt:lpstr>
      <vt:lpstr>Ethernet switch (통신장비)</vt:lpstr>
      <vt:lpstr>Switch: switch table</vt:lpstr>
      <vt:lpstr>Switch forwarding table</vt:lpstr>
      <vt:lpstr>Self-learning, forwarding: example</vt:lpstr>
      <vt:lpstr>Institutional network</vt:lpstr>
      <vt:lpstr>Self-learning multi-switch example</vt:lpstr>
      <vt:lpstr>Switches vs. routers</vt:lpstr>
      <vt:lpstr>Link layer, LANs: outline</vt:lpstr>
      <vt:lpstr>Link layer, LANs: outline</vt:lpstr>
      <vt:lpstr>Data center networks </vt:lpstr>
      <vt:lpstr>PowerPoint 프레젠테이션</vt:lpstr>
      <vt:lpstr>PowerPoint 프레젠테이션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Chapter 6: Summary</vt:lpstr>
      <vt:lpstr>Chapter 6: let’s take a breath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안찬웅</cp:lastModifiedBy>
  <cp:revision>564</cp:revision>
  <dcterms:created xsi:type="dcterms:W3CDTF">1999-10-08T19:08:27Z</dcterms:created>
  <dcterms:modified xsi:type="dcterms:W3CDTF">2023-05-23T05:26:19Z</dcterms:modified>
</cp:coreProperties>
</file>