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778" r:id="rId2"/>
    <p:sldId id="785" r:id="rId3"/>
    <p:sldId id="812" r:id="rId4"/>
    <p:sldId id="856" r:id="rId5"/>
    <p:sldId id="857" r:id="rId6"/>
    <p:sldId id="813" r:id="rId7"/>
    <p:sldId id="858" r:id="rId8"/>
    <p:sldId id="867" r:id="rId9"/>
    <p:sldId id="859" r:id="rId10"/>
    <p:sldId id="815" r:id="rId11"/>
    <p:sldId id="871" r:id="rId12"/>
    <p:sldId id="814" r:id="rId13"/>
    <p:sldId id="793" r:id="rId14"/>
    <p:sldId id="794" r:id="rId15"/>
    <p:sldId id="795" r:id="rId16"/>
    <p:sldId id="816" r:id="rId17"/>
    <p:sldId id="847" r:id="rId18"/>
    <p:sldId id="848" r:id="rId19"/>
    <p:sldId id="849" r:id="rId20"/>
    <p:sldId id="850" r:id="rId21"/>
    <p:sldId id="860" r:id="rId22"/>
    <p:sldId id="868" r:id="rId23"/>
    <p:sldId id="861" r:id="rId24"/>
    <p:sldId id="818" r:id="rId25"/>
    <p:sldId id="819" r:id="rId26"/>
    <p:sldId id="820" r:id="rId27"/>
    <p:sldId id="821" r:id="rId28"/>
    <p:sldId id="822" r:id="rId29"/>
    <p:sldId id="823" r:id="rId30"/>
    <p:sldId id="854" r:id="rId31"/>
    <p:sldId id="862" r:id="rId32"/>
    <p:sldId id="833" r:id="rId33"/>
    <p:sldId id="864" r:id="rId34"/>
    <p:sldId id="835" r:id="rId35"/>
    <p:sldId id="869" r:id="rId36"/>
    <p:sldId id="825" r:id="rId37"/>
    <p:sldId id="836" r:id="rId38"/>
    <p:sldId id="826" r:id="rId39"/>
    <p:sldId id="834" r:id="rId40"/>
    <p:sldId id="870" r:id="rId41"/>
    <p:sldId id="827" r:id="rId42"/>
    <p:sldId id="828" r:id="rId43"/>
    <p:sldId id="830" r:id="rId44"/>
    <p:sldId id="829" r:id="rId45"/>
    <p:sldId id="832" r:id="rId46"/>
    <p:sldId id="837" r:id="rId47"/>
    <p:sldId id="840" r:id="rId48"/>
    <p:sldId id="841" r:id="rId49"/>
    <p:sldId id="866" r:id="rId50"/>
    <p:sldId id="853" r:id="rId51"/>
    <p:sldId id="844" r:id="rId52"/>
    <p:sldId id="845" r:id="rId53"/>
    <p:sldId id="846" r:id="rId5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27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0D5661B-0D07-6142-99FF-5BA62A16BC0B}" type="slidenum">
              <a:rPr lang="en-US" smtClean="0">
                <a:latin typeface="Times New Roman" charset="0"/>
              </a:rPr>
              <a:pPr>
                <a:defRPr/>
              </a:pPr>
              <a:t>2</a:t>
            </a:fld>
            <a:endParaRPr lang="en-US" dirty="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ED006D3-7745-F44E-B942-1922EFC6FF09}" type="slidenum">
              <a:rPr lang="en-US" smtClean="0">
                <a:latin typeface="Times New Roman" charset="0"/>
              </a:rPr>
              <a:pPr>
                <a:defRPr/>
              </a:pPr>
              <a:t>25</a:t>
            </a:fld>
            <a:endParaRPr lang="en-US" dirty="0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1EFB9AD-3DD7-6D49-873A-617A57BA5251}" type="slidenum">
              <a:rPr lang="en-US" smtClean="0">
                <a:latin typeface="Times New Roman" charset="0"/>
              </a:rPr>
              <a:pPr>
                <a:defRPr/>
              </a:pPr>
              <a:t>26</a:t>
            </a:fld>
            <a:endParaRPr lang="en-US" dirty="0">
              <a:latin typeface="Times New Roman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3F26244-8005-D541-A87D-C8B0593B5B18}" type="slidenum">
              <a:rPr lang="en-US" smtClean="0">
                <a:latin typeface="Times New Roman" charset="0"/>
              </a:rPr>
              <a:pPr>
                <a:defRPr/>
              </a:pPr>
              <a:t>27</a:t>
            </a:fld>
            <a:endParaRPr lang="en-US" dirty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DD966A1-1D8B-FD43-8877-D68A7C95CBBB}" type="slidenum">
              <a:rPr lang="en-US" smtClean="0">
                <a:latin typeface="Times New Roman" charset="0"/>
              </a:rPr>
              <a:pPr>
                <a:defRPr/>
              </a:pPr>
              <a:t>28</a:t>
            </a:fld>
            <a:endParaRPr lang="en-US" dirty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FB98862-CCE3-5F4F-B596-A6B08F694823}" type="slidenum">
              <a:rPr lang="en-US" smtClean="0">
                <a:latin typeface="Times New Roman" charset="0"/>
              </a:rPr>
              <a:pPr>
                <a:defRPr/>
              </a:pPr>
              <a:t>29</a:t>
            </a:fld>
            <a:endParaRPr lang="en-US" dirty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FB98862-CCE3-5F4F-B596-A6B08F694823}" type="slidenum">
              <a:rPr lang="en-US" smtClean="0">
                <a:latin typeface="Times New Roman" charset="0"/>
              </a:rPr>
              <a:pPr>
                <a:defRPr/>
              </a:pPr>
              <a:t>30</a:t>
            </a:fld>
            <a:endParaRPr lang="en-US" dirty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FB98862-CCE3-5F4F-B596-A6B08F694823}" type="slidenum">
              <a:rPr lang="en-US" smtClean="0">
                <a:latin typeface="Times New Roman" charset="0"/>
              </a:rPr>
              <a:pPr>
                <a:defRPr/>
              </a:pPr>
              <a:t>31</a:t>
            </a:fld>
            <a:endParaRPr lang="en-US" dirty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9062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B9E52AD-7616-4443-8F4E-8EBD04325A81}" type="slidenum">
              <a:rPr lang="en-US" smtClean="0">
                <a:latin typeface="Times New Roman" charset="0"/>
              </a:rPr>
              <a:pPr>
                <a:defRPr/>
              </a:pPr>
              <a:t>32</a:t>
            </a:fld>
            <a:endParaRPr lang="en-US" dirty="0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313308C-18B6-5D4C-8F75-27694098E2A5}" type="slidenum">
              <a:rPr lang="en-US" smtClean="0">
                <a:latin typeface="Times New Roman" charset="0"/>
              </a:rPr>
              <a:pPr>
                <a:defRPr/>
              </a:pPr>
              <a:t>34</a:t>
            </a:fld>
            <a:endParaRPr lang="en-US" dirty="0">
              <a:latin typeface="Times New Roman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3F26244-8005-D541-A87D-C8B0593B5B18}" type="slidenum">
              <a:rPr lang="en-US" smtClean="0">
                <a:latin typeface="Times New Roman" charset="0"/>
              </a:rPr>
              <a:pPr>
                <a:defRPr/>
              </a:pPr>
              <a:t>35</a:t>
            </a:fld>
            <a:endParaRPr lang="en-US" dirty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9349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9787357-646B-1D41-AF98-20C0C3AF0FFD}" type="slidenum">
              <a:rPr lang="en-US" smtClean="0">
                <a:latin typeface="Times New Roman" charset="0"/>
              </a:rPr>
              <a:pPr>
                <a:defRPr/>
              </a:pPr>
              <a:t>3</a:t>
            </a:fld>
            <a:endParaRPr lang="en-US" dirty="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D203BAE-2A03-E442-A1FF-94B6EE53EDEF}" type="slidenum">
              <a:rPr lang="en-US" smtClean="0">
                <a:latin typeface="Times New Roman" charset="0"/>
              </a:rPr>
              <a:pPr>
                <a:defRPr/>
              </a:pPr>
              <a:t>36</a:t>
            </a:fld>
            <a:endParaRPr lang="en-US" dirty="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3194026-75DA-3C4C-8DC6-5C00E6E5DAE8}" type="slidenum">
              <a:rPr lang="en-US" smtClean="0">
                <a:latin typeface="Times New Roman" charset="0"/>
              </a:rPr>
              <a:pPr>
                <a:defRPr/>
              </a:pPr>
              <a:t>37</a:t>
            </a:fld>
            <a:endParaRPr lang="en-US" dirty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AE2FBAA-B307-A649-A8FA-CAD53D6EF685}" type="slidenum">
              <a:rPr lang="en-US" smtClean="0">
                <a:latin typeface="Times New Roman" charset="0"/>
              </a:rPr>
              <a:pPr>
                <a:defRPr/>
              </a:pPr>
              <a:t>38</a:t>
            </a:fld>
            <a:endParaRPr lang="en-US" dirty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B654DFF-FBBA-5345-9626-7694D9606538}" type="slidenum">
              <a:rPr lang="en-US" smtClean="0">
                <a:latin typeface="Times New Roman" charset="0"/>
              </a:rPr>
              <a:pPr>
                <a:defRPr/>
              </a:pPr>
              <a:t>39</a:t>
            </a:fld>
            <a:endParaRPr lang="en-US" dirty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93E3C7B-2927-374C-8517-4A0B7CE73961}" type="slidenum">
              <a:rPr lang="en-US" smtClean="0">
                <a:latin typeface="Times New Roman" charset="0"/>
              </a:rPr>
              <a:pPr>
                <a:defRPr/>
              </a:pPr>
              <a:t>41</a:t>
            </a:fld>
            <a:endParaRPr lang="en-US" dirty="0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051B1AB-8823-974A-B45E-8CB1A3769EDC}" type="slidenum">
              <a:rPr lang="en-US" smtClean="0">
                <a:latin typeface="Times New Roman" charset="0"/>
              </a:rPr>
              <a:pPr>
                <a:defRPr/>
              </a:pPr>
              <a:t>42</a:t>
            </a:fld>
            <a:endParaRPr lang="en-US" dirty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2D1ED63-99DF-1446-BB47-4587931CC806}" type="slidenum">
              <a:rPr lang="en-US" smtClean="0">
                <a:latin typeface="Times New Roman" charset="0"/>
              </a:rPr>
              <a:pPr>
                <a:defRPr/>
              </a:pPr>
              <a:t>43</a:t>
            </a:fld>
            <a:endParaRPr lang="en-US" dirty="0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59AD2B9-3611-9B42-8DC1-EC186A582AA2}" type="slidenum">
              <a:rPr lang="en-US" smtClean="0">
                <a:latin typeface="Times New Roman" charset="0"/>
              </a:rPr>
              <a:pPr>
                <a:defRPr/>
              </a:pPr>
              <a:t>44</a:t>
            </a:fld>
            <a:endParaRPr lang="en-US" dirty="0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D793E18-694A-834A-BF6B-4EEA1AA55A02}" type="slidenum">
              <a:rPr lang="en-US" smtClean="0">
                <a:latin typeface="Times New Roman" charset="0"/>
              </a:rPr>
              <a:pPr>
                <a:defRPr/>
              </a:pPr>
              <a:t>45</a:t>
            </a:fld>
            <a:endParaRPr lang="en-US" dirty="0">
              <a:latin typeface="Times New Roman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8E552CE-7642-8349-9C36-E5E9CDF349CB}" type="slidenum">
              <a:rPr lang="en-US" smtClean="0">
                <a:latin typeface="Times New Roman" charset="0"/>
              </a:rPr>
              <a:pPr>
                <a:defRPr/>
              </a:pPr>
              <a:t>46</a:t>
            </a:fld>
            <a:endParaRPr lang="en-US" dirty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F0F50E0-F965-1942-BE28-CD11C3CFEF88}" type="slidenum">
              <a:rPr lang="en-US" smtClean="0">
                <a:latin typeface="Times New Roman" charset="0"/>
              </a:rPr>
              <a:pPr>
                <a:defRPr/>
              </a:pPr>
              <a:t>6</a:t>
            </a:fld>
            <a:endParaRPr lang="en-US" dirty="0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2DC6CAE-7D7D-B946-87B0-0426C35FA86D}" type="slidenum">
              <a:rPr lang="en-US" smtClean="0">
                <a:latin typeface="Times New Roman" charset="0"/>
              </a:rPr>
              <a:pPr>
                <a:defRPr/>
              </a:pPr>
              <a:t>47</a:t>
            </a:fld>
            <a:endParaRPr lang="en-US" dirty="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D568F8E-AB2D-134F-A83A-B57185FD7AE3}" type="slidenum">
              <a:rPr lang="en-US" smtClean="0">
                <a:latin typeface="Times New Roman" charset="0"/>
              </a:rPr>
              <a:pPr>
                <a:defRPr/>
              </a:pPr>
              <a:t>48</a:t>
            </a:fld>
            <a:endParaRPr lang="en-US" dirty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9835B00-90FA-AA4F-8D11-49C5B2D7ACAB}" type="slidenum">
              <a:rPr lang="en-US" smtClean="0">
                <a:latin typeface="Times New Roman" charset="0"/>
              </a:rPr>
              <a:pPr>
                <a:defRPr/>
              </a:pPr>
              <a:t>51</a:t>
            </a:fld>
            <a:endParaRPr lang="en-US" dirty="0">
              <a:latin typeface="Times New Roman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6C01862-5782-BB43-ADCE-4BC0A1F7BC06}" type="slidenum">
              <a:rPr lang="en-US" smtClean="0">
                <a:latin typeface="Times New Roman" charset="0"/>
              </a:rPr>
              <a:pPr>
                <a:defRPr/>
              </a:pPr>
              <a:t>52</a:t>
            </a:fld>
            <a:endParaRPr lang="en-US" dirty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A06D041-A41A-7848-8995-37F8B8F7A1D7}" type="slidenum">
              <a:rPr lang="en-US" smtClean="0">
                <a:latin typeface="Times New Roman" charset="0"/>
              </a:rPr>
              <a:pPr>
                <a:defRPr/>
              </a:pPr>
              <a:t>53</a:t>
            </a:fld>
            <a:endParaRPr lang="en-US" dirty="0">
              <a:latin typeface="Times New Roman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888F129-B7B7-E345-AF85-CD6ECCB7D142}" type="slidenum">
              <a:rPr lang="en-US" smtClean="0">
                <a:latin typeface="Times New Roman" charset="0"/>
              </a:rPr>
              <a:pPr>
                <a:defRPr/>
              </a:pPr>
              <a:t>12</a:t>
            </a:fld>
            <a:endParaRPr lang="en-US" dirty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3192899-4EC4-524B-9B1B-180D5EBC803E}" type="slidenum">
              <a:rPr lang="en-US" smtClean="0">
                <a:latin typeface="Times New Roman" charset="0"/>
              </a:rPr>
              <a:pPr>
                <a:defRPr/>
              </a:pPr>
              <a:t>13</a:t>
            </a:fld>
            <a:endParaRPr lang="en-US" dirty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0F3C29E-3854-4341-81BE-B78C5701A45B}" type="slidenum">
              <a:rPr lang="en-US" smtClean="0">
                <a:latin typeface="Times New Roman" charset="0"/>
              </a:rPr>
              <a:pPr>
                <a:defRPr/>
              </a:pPr>
              <a:t>14</a:t>
            </a:fld>
            <a:endParaRPr lang="en-US" dirty="0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C5D4D75-22F0-8641-86C8-800CC95B623A}" type="slidenum">
              <a:rPr lang="en-US" smtClean="0">
                <a:latin typeface="Times New Roman" charset="0"/>
              </a:rPr>
              <a:pPr>
                <a:defRPr/>
              </a:pPr>
              <a:t>15</a:t>
            </a:fld>
            <a:endParaRPr lang="en-US" dirty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49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7893ABA-564B-C641-BE55-CD0903AF204C}" type="slidenum">
              <a:rPr lang="en-US" smtClean="0">
                <a:latin typeface="Times New Roman" charset="0"/>
              </a:rPr>
              <a:pPr>
                <a:defRPr/>
              </a:pPr>
              <a:t>24</a:t>
            </a:fld>
            <a:endParaRPr lang="en-US" dirty="0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294CE9D3-78A7-3649-814C-94A8540821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3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B4F68F87-111A-CE43-9673-05D8A727CB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5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69A14EDC-311E-EF4A-B1E3-0A4ECBD937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8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2B563CA9-DC36-0F41-8F18-C448448A32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7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iA-fgRCMGw" TargetMode="External"/><Relationship Id="rId2" Type="http://schemas.openxmlformats.org/officeDocument/2006/relationships/hyperlink" Target="https://www.youtube.com/watch?v=L0uO6t_lowM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4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9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Down Approach </a:t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Edition, </a:t>
            </a:r>
            <a:r>
              <a:rPr lang="en-US" dirty="0">
                <a:solidFill>
                  <a:srgbClr val="008000"/>
                </a:solidFill>
              </a:rPr>
              <a:t>Global Edition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br>
              <a:rPr lang="en-US">
                <a:solidFill>
                  <a:srgbClr val="008000"/>
                </a:solidFill>
                <a:cs typeface="Arial" charset="0"/>
              </a:rPr>
            </a:br>
            <a:r>
              <a:rPr lang="en-US" sz="1400">
                <a:solidFill>
                  <a:srgbClr val="008000"/>
                </a:solidFill>
                <a:cs typeface="Arial" charset="0"/>
              </a:rPr>
              <a:t>Pearson</a:t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715963"/>
            <a:ext cx="480830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7</a:t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Wireless and</a:t>
            </a:r>
          </a:p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Mobile Networks</a:t>
            </a: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38909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pic>
        <p:nvPicPr>
          <p:cNvPr id="14" name="Picture 1" descr="kurose7e_cover_smal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712715" y="325438"/>
            <a:ext cx="3082733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AutoShape 2"/>
          <p:cNvSpPr>
            <a:spLocks noChangeArrowheads="1"/>
          </p:cNvSpPr>
          <p:nvPr/>
        </p:nvSpPr>
        <p:spPr bwMode="auto">
          <a:xfrm>
            <a:off x="2260475" y="2965711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17" name="AutoShape 3"/>
          <p:cNvSpPr>
            <a:spLocks noChangeArrowheads="1"/>
          </p:cNvSpPr>
          <p:nvPr/>
        </p:nvSpPr>
        <p:spPr bwMode="auto">
          <a:xfrm>
            <a:off x="2276347" y="3565916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18" name="AutoShape 4"/>
          <p:cNvSpPr>
            <a:spLocks noChangeArrowheads="1"/>
          </p:cNvSpPr>
          <p:nvPr/>
        </p:nvSpPr>
        <p:spPr bwMode="auto">
          <a:xfrm>
            <a:off x="1631950" y="3281363"/>
            <a:ext cx="798513" cy="598487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19" name="AutoShape 5"/>
          <p:cNvSpPr>
            <a:spLocks noChangeArrowheads="1"/>
          </p:cNvSpPr>
          <p:nvPr/>
        </p:nvSpPr>
        <p:spPr bwMode="auto">
          <a:xfrm>
            <a:off x="1595438" y="2212975"/>
            <a:ext cx="798512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0" name="AutoShape 6"/>
          <p:cNvSpPr>
            <a:spLocks noChangeArrowheads="1"/>
          </p:cNvSpPr>
          <p:nvPr/>
        </p:nvSpPr>
        <p:spPr bwMode="auto">
          <a:xfrm>
            <a:off x="2209800" y="1936750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1" name="AutoShape 7"/>
          <p:cNvSpPr>
            <a:spLocks noChangeArrowheads="1"/>
          </p:cNvSpPr>
          <p:nvPr/>
        </p:nvSpPr>
        <p:spPr bwMode="auto">
          <a:xfrm>
            <a:off x="1581150" y="1603375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8" name="Line 195"/>
          <p:cNvSpPr>
            <a:spLocks noChangeShapeType="1"/>
          </p:cNvSpPr>
          <p:nvPr/>
        </p:nvSpPr>
        <p:spPr bwMode="auto">
          <a:xfrm flipV="1">
            <a:off x="2655888" y="3714750"/>
            <a:ext cx="1044575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9" name="Line 196"/>
          <p:cNvSpPr>
            <a:spLocks noChangeShapeType="1"/>
          </p:cNvSpPr>
          <p:nvPr/>
        </p:nvSpPr>
        <p:spPr bwMode="auto">
          <a:xfrm flipV="1">
            <a:off x="2063750" y="3703638"/>
            <a:ext cx="161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0" name="Line 197"/>
          <p:cNvSpPr>
            <a:spLocks noChangeShapeType="1"/>
          </p:cNvSpPr>
          <p:nvPr/>
        </p:nvSpPr>
        <p:spPr bwMode="auto">
          <a:xfrm flipV="1">
            <a:off x="2012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1" name="Line 198"/>
          <p:cNvSpPr>
            <a:spLocks noChangeShapeType="1"/>
          </p:cNvSpPr>
          <p:nvPr/>
        </p:nvSpPr>
        <p:spPr bwMode="auto">
          <a:xfrm flipV="1">
            <a:off x="2574925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2" name="Line 199"/>
          <p:cNvSpPr>
            <a:spLocks noChangeShapeType="1"/>
          </p:cNvSpPr>
          <p:nvPr/>
        </p:nvSpPr>
        <p:spPr bwMode="auto">
          <a:xfrm>
            <a:off x="2082800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1156" name="Group 200"/>
          <p:cNvGrpSpPr>
            <a:grpSpLocks/>
          </p:cNvGrpSpPr>
          <p:nvPr/>
        </p:nvGrpSpPr>
        <p:grpSpPr bwMode="auto">
          <a:xfrm>
            <a:off x="3676650" y="1998663"/>
            <a:ext cx="550863" cy="411162"/>
            <a:chOff x="611" y="3693"/>
            <a:chExt cx="449" cy="287"/>
          </a:xfrm>
        </p:grpSpPr>
        <p:sp>
          <p:nvSpPr>
            <p:cNvPr id="39053" name="Rectangle 201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277" name="Group 202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83" name="Freeform 203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84" name="Freeform 204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278" name="Freeform 205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9" name="Freeform 206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80" name="Freeform 207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81" name="Freeform 208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82" name="Freeform 209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1157" name="Group 210"/>
          <p:cNvGrpSpPr>
            <a:grpSpLocks/>
          </p:cNvGrpSpPr>
          <p:nvPr/>
        </p:nvGrpSpPr>
        <p:grpSpPr bwMode="auto">
          <a:xfrm>
            <a:off x="3671888" y="3403600"/>
            <a:ext cx="550862" cy="411163"/>
            <a:chOff x="611" y="3693"/>
            <a:chExt cx="449" cy="287"/>
          </a:xfrm>
        </p:grpSpPr>
        <p:sp>
          <p:nvSpPr>
            <p:cNvPr id="39044" name="Rectangle 211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268" name="Group 212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74" name="Freeform 213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75" name="Freeform 214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269" name="Freeform 215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0" name="Freeform 216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1" name="Freeform 217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2" name="Freeform 218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3" name="Freeform 219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35" name="Line 220"/>
          <p:cNvSpPr>
            <a:spLocks noChangeShapeType="1"/>
          </p:cNvSpPr>
          <p:nvPr/>
        </p:nvSpPr>
        <p:spPr bwMode="auto">
          <a:xfrm>
            <a:off x="2584450" y="3373438"/>
            <a:ext cx="1095375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6" name="Line 221"/>
          <p:cNvSpPr>
            <a:spLocks noChangeShapeType="1"/>
          </p:cNvSpPr>
          <p:nvPr/>
        </p:nvSpPr>
        <p:spPr bwMode="auto">
          <a:xfrm>
            <a:off x="4203700" y="2239963"/>
            <a:ext cx="4365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7" name="Line 222"/>
          <p:cNvSpPr>
            <a:spLocks noChangeShapeType="1"/>
          </p:cNvSpPr>
          <p:nvPr/>
        </p:nvSpPr>
        <p:spPr bwMode="auto">
          <a:xfrm flipV="1">
            <a:off x="4187825" y="2211388"/>
            <a:ext cx="576263" cy="144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8" name="Text Box 223"/>
          <p:cNvSpPr txBox="1">
            <a:spLocks noChangeArrowheads="1"/>
          </p:cNvSpPr>
          <p:nvPr/>
        </p:nvSpPr>
        <p:spPr bwMode="auto">
          <a:xfrm>
            <a:off x="3486150" y="1679575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BSC</a:t>
            </a:r>
          </a:p>
        </p:txBody>
      </p:sp>
      <p:sp>
        <p:nvSpPr>
          <p:cNvPr id="38939" name="Text Box 224"/>
          <p:cNvSpPr txBox="1">
            <a:spLocks noChangeArrowheads="1"/>
          </p:cNvSpPr>
          <p:nvPr/>
        </p:nvSpPr>
        <p:spPr bwMode="auto">
          <a:xfrm>
            <a:off x="2065338" y="1643063"/>
            <a:ext cx="53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BTS</a:t>
            </a:r>
          </a:p>
        </p:txBody>
      </p:sp>
      <p:pic>
        <p:nvPicPr>
          <p:cNvPr id="91163" name="Picture 225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164" name="Group 226"/>
          <p:cNvGrpSpPr>
            <a:grpSpLocks/>
          </p:cNvGrpSpPr>
          <p:nvPr/>
        </p:nvGrpSpPr>
        <p:grpSpPr bwMode="auto">
          <a:xfrm>
            <a:off x="223838" y="2135188"/>
            <a:ext cx="831850" cy="180975"/>
            <a:chOff x="3072" y="739"/>
            <a:chExt cx="652" cy="146"/>
          </a:xfrm>
        </p:grpSpPr>
        <p:pic>
          <p:nvPicPr>
            <p:cNvPr id="91264" name="Picture 227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042" name="Line 228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043" name="Line 229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942" name="Oval 230"/>
          <p:cNvSpPr>
            <a:spLocks noChangeArrowheads="1"/>
          </p:cNvSpPr>
          <p:nvPr/>
        </p:nvSpPr>
        <p:spPr bwMode="auto">
          <a:xfrm>
            <a:off x="1492250" y="2876550"/>
            <a:ext cx="3067050" cy="1576388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43" name="Oval 231"/>
          <p:cNvSpPr>
            <a:spLocks noChangeArrowheads="1"/>
          </p:cNvSpPr>
          <p:nvPr/>
        </p:nvSpPr>
        <p:spPr bwMode="auto">
          <a:xfrm>
            <a:off x="1184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1167" name="Picture 232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82" name="Text Box 265"/>
          <p:cNvSpPr txBox="1">
            <a:spLocks noChangeArrowheads="1"/>
          </p:cNvSpPr>
          <p:nvPr/>
        </p:nvSpPr>
        <p:spPr bwMode="auto">
          <a:xfrm>
            <a:off x="6102686" y="4148795"/>
            <a:ext cx="2940607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Base transceiver station (BTS)</a:t>
            </a:r>
          </a:p>
        </p:txBody>
      </p:sp>
      <p:grpSp>
        <p:nvGrpSpPr>
          <p:cNvPr id="91206" name="Group 266"/>
          <p:cNvGrpSpPr>
            <a:grpSpLocks/>
          </p:cNvGrpSpPr>
          <p:nvPr/>
        </p:nvGrpSpPr>
        <p:grpSpPr bwMode="auto">
          <a:xfrm>
            <a:off x="5538972" y="4533075"/>
            <a:ext cx="504146" cy="352937"/>
            <a:chOff x="611" y="3693"/>
            <a:chExt cx="449" cy="287"/>
          </a:xfrm>
        </p:grpSpPr>
        <p:sp>
          <p:nvSpPr>
            <p:cNvPr id="39002" name="Rectangle 267"/>
            <p:cNvSpPr>
              <a:spLocks noChangeArrowheads="1"/>
            </p:cNvSpPr>
            <p:nvPr/>
          </p:nvSpPr>
          <p:spPr bwMode="auto">
            <a:xfrm>
              <a:off x="635" y="3774"/>
              <a:ext cx="338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226" name="Group 268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32" name="Freeform 269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33" name="Freeform 270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227" name="Freeform 271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8" name="Freeform 272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9" name="Freeform 273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30" name="Freeform 274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31" name="Freeform 275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84" name="Text Box 276"/>
          <p:cNvSpPr txBox="1">
            <a:spLocks noChangeArrowheads="1"/>
          </p:cNvSpPr>
          <p:nvPr/>
        </p:nvSpPr>
        <p:spPr bwMode="auto">
          <a:xfrm>
            <a:off x="6096874" y="4557603"/>
            <a:ext cx="2804037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Base station controller (BSC)</a:t>
            </a:r>
          </a:p>
        </p:txBody>
      </p:sp>
      <p:grpSp>
        <p:nvGrpSpPr>
          <p:cNvPr id="91208" name="Group 277"/>
          <p:cNvGrpSpPr>
            <a:grpSpLocks/>
          </p:cNvGrpSpPr>
          <p:nvPr/>
        </p:nvGrpSpPr>
        <p:grpSpPr bwMode="auto">
          <a:xfrm>
            <a:off x="5582559" y="4956872"/>
            <a:ext cx="422785" cy="696336"/>
            <a:chOff x="611" y="3693"/>
            <a:chExt cx="449" cy="287"/>
          </a:xfrm>
        </p:grpSpPr>
        <p:sp>
          <p:nvSpPr>
            <p:cNvPr id="38993" name="Rectangle 278"/>
            <p:cNvSpPr>
              <a:spLocks noChangeArrowheads="1"/>
            </p:cNvSpPr>
            <p:nvPr/>
          </p:nvSpPr>
          <p:spPr bwMode="auto">
            <a:xfrm>
              <a:off x="635" y="3774"/>
              <a:ext cx="337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217" name="Group 279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23" name="Freeform 280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24" name="Freeform 281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218" name="Freeform 282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19" name="Freeform 283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0" name="Freeform 284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1" name="Freeform 285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2" name="Freeform 286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86" name="Text Box 287"/>
          <p:cNvSpPr txBox="1">
            <a:spLocks noChangeArrowheads="1"/>
          </p:cNvSpPr>
          <p:nvPr/>
        </p:nvSpPr>
        <p:spPr bwMode="auto">
          <a:xfrm>
            <a:off x="6088157" y="5147649"/>
            <a:ext cx="3016156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Mobile Switching Center (MSC)</a:t>
            </a:r>
          </a:p>
        </p:txBody>
      </p:sp>
      <p:grpSp>
        <p:nvGrpSpPr>
          <p:cNvPr id="91210" name="Group 288"/>
          <p:cNvGrpSpPr>
            <a:grpSpLocks/>
          </p:cNvGrpSpPr>
          <p:nvPr/>
        </p:nvGrpSpPr>
        <p:grpSpPr bwMode="auto">
          <a:xfrm>
            <a:off x="5078413" y="5775850"/>
            <a:ext cx="761303" cy="155347"/>
            <a:chOff x="3072" y="739"/>
            <a:chExt cx="652" cy="146"/>
          </a:xfrm>
        </p:grpSpPr>
        <p:pic>
          <p:nvPicPr>
            <p:cNvPr id="91213" name="Picture 289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91" name="Line 290"/>
            <p:cNvSpPr>
              <a:spLocks noChangeShapeType="1"/>
            </p:cNvSpPr>
            <p:nvPr/>
          </p:nvSpPr>
          <p:spPr bwMode="auto">
            <a:xfrm flipH="1">
              <a:off x="3105" y="783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992" name="Line 291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91211" name="Picture 292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208" y="5778576"/>
            <a:ext cx="231006" cy="1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89" name="Text Box 293"/>
          <p:cNvSpPr txBox="1">
            <a:spLocks noChangeArrowheads="1"/>
          </p:cNvSpPr>
          <p:nvPr/>
        </p:nvSpPr>
        <p:spPr bwMode="auto">
          <a:xfrm>
            <a:off x="6124479" y="5702265"/>
            <a:ext cx="1877107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Mobile subscribers</a:t>
            </a:r>
          </a:p>
        </p:txBody>
      </p:sp>
      <p:sp>
        <p:nvSpPr>
          <p:cNvPr id="38946" name="Text Box 294"/>
          <p:cNvSpPr txBox="1">
            <a:spLocks noChangeArrowheads="1"/>
          </p:cNvSpPr>
          <p:nvPr/>
        </p:nvSpPr>
        <p:spPr bwMode="auto">
          <a:xfrm>
            <a:off x="1612900" y="1138238"/>
            <a:ext cx="2601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Base station system (BSS)</a:t>
            </a:r>
          </a:p>
        </p:txBody>
      </p:sp>
      <p:sp>
        <p:nvSpPr>
          <p:cNvPr id="38947" name="Text Box 295"/>
          <p:cNvSpPr txBox="1">
            <a:spLocks noChangeArrowheads="1"/>
          </p:cNvSpPr>
          <p:nvPr/>
        </p:nvSpPr>
        <p:spPr bwMode="auto">
          <a:xfrm>
            <a:off x="5294313" y="3698875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Legend</a:t>
            </a:r>
          </a:p>
        </p:txBody>
      </p:sp>
      <p:sp>
        <p:nvSpPr>
          <p:cNvPr id="38948" name="Rectangle 296"/>
          <p:cNvSpPr>
            <a:spLocks noChangeArrowheads="1"/>
          </p:cNvSpPr>
          <p:nvPr/>
        </p:nvSpPr>
        <p:spPr bwMode="auto">
          <a:xfrm>
            <a:off x="463550" y="244475"/>
            <a:ext cx="70770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Arial" charset="0"/>
              </a:rPr>
              <a:t>2G (voice) network architecture </a:t>
            </a:r>
          </a:p>
        </p:txBody>
      </p:sp>
      <p:grpSp>
        <p:nvGrpSpPr>
          <p:cNvPr id="91172" name="Group 297"/>
          <p:cNvGrpSpPr>
            <a:grpSpLocks/>
          </p:cNvGrpSpPr>
          <p:nvPr/>
        </p:nvGrpSpPr>
        <p:grpSpPr bwMode="auto">
          <a:xfrm>
            <a:off x="4676775" y="1630363"/>
            <a:ext cx="550863" cy="1001712"/>
            <a:chOff x="611" y="3693"/>
            <a:chExt cx="449" cy="287"/>
          </a:xfrm>
        </p:grpSpPr>
        <p:sp>
          <p:nvSpPr>
            <p:cNvPr id="38972" name="Rectangle 298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196" name="Group 299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02" name="Freeform 300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03" name="Freeform 301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197" name="Freeform 302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8" name="Freeform 303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9" name="Freeform 304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00" name="Freeform 305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01" name="Freeform 306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50" name="Text Box 307"/>
          <p:cNvSpPr txBox="1">
            <a:spLocks noChangeArrowheads="1"/>
          </p:cNvSpPr>
          <p:nvPr/>
        </p:nvSpPr>
        <p:spPr bwMode="auto">
          <a:xfrm>
            <a:off x="4613275" y="13350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91174" name="Freeform 308"/>
          <p:cNvSpPr>
            <a:spLocks/>
          </p:cNvSpPr>
          <p:nvPr/>
        </p:nvSpPr>
        <p:spPr bwMode="auto">
          <a:xfrm>
            <a:off x="7177088" y="1381125"/>
            <a:ext cx="12350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952" name="Text Box 309"/>
          <p:cNvSpPr txBox="1">
            <a:spLocks noChangeArrowheads="1"/>
          </p:cNvSpPr>
          <p:nvPr/>
        </p:nvSpPr>
        <p:spPr bwMode="auto">
          <a:xfrm>
            <a:off x="7285038" y="1724025"/>
            <a:ext cx="110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telephone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38953" name="Line 310"/>
          <p:cNvSpPr>
            <a:spLocks noChangeShapeType="1"/>
          </p:cNvSpPr>
          <p:nvPr/>
        </p:nvSpPr>
        <p:spPr bwMode="auto">
          <a:xfrm>
            <a:off x="5151438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1177" name="Group 311"/>
          <p:cNvGrpSpPr>
            <a:grpSpLocks/>
          </p:cNvGrpSpPr>
          <p:nvPr/>
        </p:nvGrpSpPr>
        <p:grpSpPr bwMode="auto">
          <a:xfrm>
            <a:off x="6411913" y="1590675"/>
            <a:ext cx="550862" cy="1001713"/>
            <a:chOff x="611" y="3693"/>
            <a:chExt cx="449" cy="287"/>
          </a:xfrm>
        </p:grpSpPr>
        <p:sp>
          <p:nvSpPr>
            <p:cNvPr id="38963" name="Rectangle 312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187" name="Group 313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193" name="Freeform 314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194" name="Freeform 315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188" name="Freeform 316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89" name="Freeform 317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0" name="Freeform 318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1" name="Freeform 319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2" name="Freeform 320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55" name="Text Box 321"/>
          <p:cNvSpPr txBox="1">
            <a:spLocks noChangeArrowheads="1"/>
          </p:cNvSpPr>
          <p:nvPr/>
        </p:nvSpPr>
        <p:spPr bwMode="auto">
          <a:xfrm>
            <a:off x="6359525" y="2573338"/>
            <a:ext cx="10858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38956" name="Text Box 322"/>
          <p:cNvSpPr txBox="1">
            <a:spLocks noChangeArrowheads="1"/>
          </p:cNvSpPr>
          <p:nvPr/>
        </p:nvSpPr>
        <p:spPr bwMode="auto">
          <a:xfrm>
            <a:off x="6481763" y="15938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38957" name="Line 323"/>
          <p:cNvSpPr>
            <a:spLocks noChangeShapeType="1"/>
          </p:cNvSpPr>
          <p:nvPr/>
        </p:nvSpPr>
        <p:spPr bwMode="auto">
          <a:xfrm flipH="1">
            <a:off x="6200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58" name="Line 324"/>
          <p:cNvSpPr>
            <a:spLocks noChangeShapeType="1"/>
          </p:cNvSpPr>
          <p:nvPr/>
        </p:nvSpPr>
        <p:spPr bwMode="auto">
          <a:xfrm flipH="1" flipV="1">
            <a:off x="6211888" y="2043113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59" name="Line 325"/>
          <p:cNvSpPr>
            <a:spLocks noChangeShapeType="1"/>
          </p:cNvSpPr>
          <p:nvPr/>
        </p:nvSpPr>
        <p:spPr bwMode="auto">
          <a:xfrm flipH="1">
            <a:off x="5834063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60" name="Line 326"/>
          <p:cNvSpPr>
            <a:spLocks noChangeShapeType="1"/>
          </p:cNvSpPr>
          <p:nvPr/>
        </p:nvSpPr>
        <p:spPr bwMode="auto">
          <a:xfrm flipH="1" flipV="1">
            <a:off x="5929313" y="1952625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61" name="Line 327"/>
          <p:cNvSpPr>
            <a:spLocks noChangeShapeType="1"/>
          </p:cNvSpPr>
          <p:nvPr/>
        </p:nvSpPr>
        <p:spPr bwMode="auto">
          <a:xfrm>
            <a:off x="6942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1185" name="Picture 17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7969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33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332" name="Group 782"/>
          <p:cNvGrpSpPr>
            <a:grpSpLocks/>
          </p:cNvGrpSpPr>
          <p:nvPr/>
        </p:nvGrpSpPr>
        <p:grpSpPr bwMode="auto">
          <a:xfrm>
            <a:off x="1829351" y="3329834"/>
            <a:ext cx="333077" cy="421847"/>
            <a:chOff x="742" y="2409"/>
            <a:chExt cx="576" cy="881"/>
          </a:xfrm>
        </p:grpSpPr>
        <p:grpSp>
          <p:nvGrpSpPr>
            <p:cNvPr id="333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3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34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5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51" name="Group 782"/>
          <p:cNvGrpSpPr>
            <a:grpSpLocks/>
          </p:cNvGrpSpPr>
          <p:nvPr/>
        </p:nvGrpSpPr>
        <p:grpSpPr bwMode="auto">
          <a:xfrm>
            <a:off x="2506514" y="3639678"/>
            <a:ext cx="333077" cy="421847"/>
            <a:chOff x="742" y="2409"/>
            <a:chExt cx="576" cy="881"/>
          </a:xfrm>
        </p:grpSpPr>
        <p:grpSp>
          <p:nvGrpSpPr>
            <p:cNvPr id="352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5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53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4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70" name="Group 782"/>
          <p:cNvGrpSpPr>
            <a:grpSpLocks/>
          </p:cNvGrpSpPr>
          <p:nvPr/>
        </p:nvGrpSpPr>
        <p:grpSpPr bwMode="auto">
          <a:xfrm>
            <a:off x="2449009" y="3036346"/>
            <a:ext cx="333077" cy="421847"/>
            <a:chOff x="742" y="2409"/>
            <a:chExt cx="576" cy="881"/>
          </a:xfrm>
        </p:grpSpPr>
        <p:grpSp>
          <p:nvGrpSpPr>
            <p:cNvPr id="371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74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5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6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7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8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9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0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1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2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3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4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5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6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7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8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72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3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89" name="Group 782"/>
          <p:cNvGrpSpPr>
            <a:grpSpLocks/>
          </p:cNvGrpSpPr>
          <p:nvPr/>
        </p:nvGrpSpPr>
        <p:grpSpPr bwMode="auto">
          <a:xfrm>
            <a:off x="1845750" y="1635299"/>
            <a:ext cx="333077" cy="421847"/>
            <a:chOff x="742" y="2409"/>
            <a:chExt cx="576" cy="881"/>
          </a:xfrm>
        </p:grpSpPr>
        <p:grpSp>
          <p:nvGrpSpPr>
            <p:cNvPr id="39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9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91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08" name="Group 782"/>
          <p:cNvGrpSpPr>
            <a:grpSpLocks/>
          </p:cNvGrpSpPr>
          <p:nvPr/>
        </p:nvGrpSpPr>
        <p:grpSpPr bwMode="auto">
          <a:xfrm>
            <a:off x="2428455" y="1987128"/>
            <a:ext cx="333077" cy="421847"/>
            <a:chOff x="742" y="2409"/>
            <a:chExt cx="576" cy="881"/>
          </a:xfrm>
        </p:grpSpPr>
        <p:grpSp>
          <p:nvGrpSpPr>
            <p:cNvPr id="40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410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27" name="Group 782"/>
          <p:cNvGrpSpPr>
            <a:grpSpLocks/>
          </p:cNvGrpSpPr>
          <p:nvPr/>
        </p:nvGrpSpPr>
        <p:grpSpPr bwMode="auto">
          <a:xfrm>
            <a:off x="1793711" y="2296972"/>
            <a:ext cx="333077" cy="421847"/>
            <a:chOff x="742" y="2409"/>
            <a:chExt cx="576" cy="881"/>
          </a:xfrm>
        </p:grpSpPr>
        <p:grpSp>
          <p:nvGrpSpPr>
            <p:cNvPr id="42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429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46" name="Group 782"/>
          <p:cNvGrpSpPr>
            <a:grpSpLocks/>
          </p:cNvGrpSpPr>
          <p:nvPr/>
        </p:nvGrpSpPr>
        <p:grpSpPr bwMode="auto">
          <a:xfrm>
            <a:off x="5639570" y="4033492"/>
            <a:ext cx="333077" cy="421847"/>
            <a:chOff x="742" y="2409"/>
            <a:chExt cx="576" cy="881"/>
          </a:xfrm>
        </p:grpSpPr>
        <p:grpSp>
          <p:nvGrpSpPr>
            <p:cNvPr id="447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448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9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45" name="Rectangle 3">
            <a:extLst>
              <a:ext uri="{FF2B5EF4-FFF2-40B4-BE49-F238E27FC236}">
                <a16:creationId xmlns:a16="http://schemas.microsoft.com/office/drawing/2014/main" id="{4B0A79F4-9EAA-4AC8-A7AE-A1E81D4F31B9}"/>
              </a:ext>
            </a:extLst>
          </p:cNvPr>
          <p:cNvSpPr txBox="1">
            <a:spLocks noChangeArrowheads="1"/>
          </p:cNvSpPr>
          <p:nvPr/>
        </p:nvSpPr>
        <p:spPr>
          <a:xfrm>
            <a:off x="1006427" y="4551301"/>
            <a:ext cx="3407819" cy="13272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2400" kern="0" dirty="0">
                <a:latin typeface="Gill Sans MT" charset="0"/>
                <a:cs typeface="+mn-cs"/>
              </a:rPr>
              <a:t>Digital Standards</a:t>
            </a:r>
          </a:p>
          <a:p>
            <a:pPr>
              <a:buFont typeface="Wingdings" charset="0"/>
              <a:buNone/>
              <a:defRPr/>
            </a:pPr>
            <a:r>
              <a:rPr lang="en-US" sz="2400" kern="0" dirty="0">
                <a:latin typeface="Gill Sans MT" charset="0"/>
                <a:cs typeface="+mn-cs"/>
              </a:rPr>
              <a:t>   GSM = FDMA + TDMA</a:t>
            </a:r>
          </a:p>
          <a:p>
            <a:pPr>
              <a:buFont typeface="Wingdings" charset="0"/>
              <a:buNone/>
              <a:defRPr/>
            </a:pPr>
            <a:r>
              <a:rPr lang="en-US" sz="2400" kern="0" dirty="0">
                <a:latin typeface="Gill Sans MT" charset="0"/>
                <a:cs typeface="+mn-cs"/>
              </a:rPr>
              <a:t>   CDMA</a:t>
            </a:r>
          </a:p>
          <a:p>
            <a:pPr>
              <a:buFont typeface="Wingdings" charset="0"/>
              <a:buNone/>
              <a:defRPr/>
            </a:pPr>
            <a:r>
              <a:rPr lang="en-US" sz="2400" kern="0" dirty="0">
                <a:latin typeface="Gill Sans MT" charset="0"/>
                <a:cs typeface="+mn-cs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243703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5600D-112F-8A6E-EA97-A44F947B2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BTS(</a:t>
            </a:r>
            <a:r>
              <a:rPr lang="ko-KR" altLang="en-US" dirty="0"/>
              <a:t>기지국</a:t>
            </a:r>
            <a:r>
              <a:rPr lang="en-US" altLang="ko-KR" dirty="0"/>
              <a:t>), BSC(</a:t>
            </a:r>
            <a:r>
              <a:rPr lang="ko-KR" altLang="en-US" dirty="0" err="1"/>
              <a:t>제어국</a:t>
            </a:r>
            <a:r>
              <a:rPr lang="en-US" altLang="ko-KR" dirty="0"/>
              <a:t>), MSC(</a:t>
            </a:r>
            <a:r>
              <a:rPr lang="ko-KR" altLang="en-US" dirty="0"/>
              <a:t>교환기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0E2C4-A6C9-2F81-EDD2-18F83DF81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399" y="1600200"/>
            <a:ext cx="8610601" cy="4648200"/>
          </a:xfrm>
        </p:spPr>
        <p:txBody>
          <a:bodyPr/>
          <a:lstStyle/>
          <a:p>
            <a:r>
              <a:rPr lang="ko-KR" altLang="en-US" sz="2400" b="0" i="0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기지국</a:t>
            </a:r>
            <a:r>
              <a:rPr lang="en-US" altLang="ko-KR" sz="2400" b="0" i="0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ko-KR" sz="2400" b="1" i="0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BTS</a:t>
            </a:r>
            <a:r>
              <a:rPr lang="en-US" altLang="ko-KR" sz="2400" b="0" i="0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: Base station Transceiver Subsystem)</a:t>
            </a:r>
            <a:r>
              <a:rPr lang="ko-KR" altLang="en-US" sz="2400" b="0" i="0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은 이동전화와 무선 구간으로 연결되어 이동전화를 제어하고 통화채널을 </a:t>
            </a:r>
            <a:r>
              <a:rPr lang="ko-KR" altLang="en-US" sz="2400" b="0" i="0" dirty="0" err="1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연결시켜줌</a:t>
            </a:r>
            <a:endParaRPr lang="en-US" altLang="ko-KR" sz="2400" b="0" i="0" dirty="0">
              <a:solidFill>
                <a:srgbClr val="008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2400" b="0" i="0" dirty="0">
              <a:solidFill>
                <a:srgbClr val="008000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sz="2400" b="0" i="0" dirty="0" err="1">
                <a:effectLst/>
                <a:latin typeface="Arial" panose="020B0604020202020204" pitchFamily="34" charset="0"/>
              </a:rPr>
              <a:t>제어국</a:t>
            </a:r>
            <a:r>
              <a:rPr lang="en-US" altLang="ko-KR" sz="2400" b="0" i="0" dirty="0">
                <a:effectLst/>
                <a:latin typeface="Arial" panose="020B0604020202020204" pitchFamily="34" charset="0"/>
              </a:rPr>
              <a:t>(</a:t>
            </a:r>
            <a:r>
              <a:rPr lang="en-US" altLang="ko-KR" sz="2400" b="1" i="0" dirty="0">
                <a:effectLst/>
                <a:latin typeface="Arial" panose="020B0604020202020204" pitchFamily="34" charset="0"/>
              </a:rPr>
              <a:t>BSC</a:t>
            </a:r>
            <a:r>
              <a:rPr lang="en-US" altLang="ko-KR" sz="2400" b="0" i="0" dirty="0">
                <a:effectLst/>
                <a:latin typeface="Arial" panose="020B0604020202020204" pitchFamily="34" charset="0"/>
              </a:rPr>
              <a:t>: Base Station Controller)</a:t>
            </a:r>
            <a:r>
              <a:rPr lang="ko-KR" altLang="en-US" sz="2400" b="0" i="0" dirty="0">
                <a:effectLst/>
                <a:latin typeface="Arial" panose="020B0604020202020204" pitchFamily="34" charset="0"/>
              </a:rPr>
              <a:t>은 여러 대의 기지국들을 관리하면서</a:t>
            </a:r>
            <a:r>
              <a:rPr lang="en-US" altLang="ko-KR" sz="2400" b="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2400" b="0" i="0" dirty="0">
                <a:effectLst/>
                <a:latin typeface="Arial" panose="020B0604020202020204" pitchFamily="34" charset="0"/>
              </a:rPr>
              <a:t>이동교환기</a:t>
            </a:r>
            <a:r>
              <a:rPr lang="en-US" altLang="ko-KR" sz="2400" b="0" i="0" dirty="0">
                <a:effectLst/>
                <a:latin typeface="Arial" panose="020B0604020202020204" pitchFamily="34" charset="0"/>
              </a:rPr>
              <a:t>(MSC)</a:t>
            </a:r>
            <a:r>
              <a:rPr lang="ko-KR" altLang="en-US" sz="2400" b="0" i="0" dirty="0">
                <a:effectLst/>
                <a:latin typeface="Arial" panose="020B0604020202020204" pitchFamily="34" charset="0"/>
              </a:rPr>
              <a:t>와 연동한다</a:t>
            </a:r>
            <a:r>
              <a:rPr lang="en-US" altLang="ko-KR" sz="2400" b="0" i="0" dirty="0">
                <a:effectLst/>
                <a:latin typeface="Arial" panose="020B0604020202020204" pitchFamily="34" charset="0"/>
              </a:rPr>
              <a:t>. 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일부 제어국에서는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2.5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세대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/3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세대 데이터서비스를 위하여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PDSN(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라우터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과 연동 기능을  제공</a:t>
            </a:r>
            <a:endParaRPr lang="en-US" altLang="ko-KR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sz="2400" b="0" i="0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교환기</a:t>
            </a:r>
            <a:r>
              <a:rPr lang="en-US" altLang="ko-KR" sz="2400" b="0" i="0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ko-KR" sz="2400" b="1" i="0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MSC</a:t>
            </a:r>
            <a:r>
              <a:rPr lang="en-US" altLang="ko-KR" sz="2400" b="0" i="0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: Mobile Switching Center)</a:t>
            </a:r>
            <a:r>
              <a:rPr lang="ko-KR" altLang="en-US" sz="2400" b="0" i="0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는 이동통신망의 핵심 망요소로서</a:t>
            </a:r>
            <a:r>
              <a:rPr lang="en-US" altLang="ko-KR" sz="2400" b="0" i="0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2400" b="0" i="0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음성통화 및 각종 부가서비스를 제어하고</a:t>
            </a:r>
            <a:r>
              <a:rPr lang="en-US" altLang="ko-KR" sz="2400" b="0" i="0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2400" b="0" i="0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통화로를 설정하며</a:t>
            </a:r>
            <a:r>
              <a:rPr lang="en-US" altLang="ko-KR" sz="2400" b="0" i="0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2400" b="0" i="0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여러 다른 장비들 및 외부망과의 연결기능을 제공한다</a:t>
            </a:r>
            <a:r>
              <a:rPr lang="en-US" altLang="ko-KR" b="0" i="0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0B328-4587-CD5F-BAEA-2458FEB3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Wireless, Mobile Networks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7D9F50-D425-923F-4A02-CB49166E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94CE9D3-78A7-3649-814C-94A85408214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9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74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Cellular networks : GSM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447800"/>
            <a:ext cx="4435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Two techniques for sharing mobile-to-BS radio spectrum</a:t>
            </a:r>
          </a:p>
          <a:p>
            <a:pPr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combined FDMA/TDMA: </a:t>
            </a:r>
            <a:r>
              <a:rPr lang="en-US" sz="2400" dirty="0">
                <a:latin typeface="Gill Sans MT" charset="0"/>
                <a:cs typeface="+mn-cs"/>
              </a:rPr>
              <a:t>divide spectrum in frequency channels, divide each channel into time slots : GSM</a:t>
            </a:r>
          </a:p>
          <a:p>
            <a:pPr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CDMA: </a:t>
            </a:r>
            <a:r>
              <a:rPr lang="en-US" sz="2400" dirty="0">
                <a:latin typeface="Gill Sans MT" charset="0"/>
                <a:cs typeface="+mn-cs"/>
              </a:rPr>
              <a:t>code division multiple access</a:t>
            </a:r>
          </a:p>
        </p:txBody>
      </p:sp>
      <p:sp>
        <p:nvSpPr>
          <p:cNvPr id="37938" name="AutoShape 5"/>
          <p:cNvSpPr>
            <a:spLocks noChangeArrowheads="1"/>
          </p:cNvSpPr>
          <p:nvPr/>
        </p:nvSpPr>
        <p:spPr bwMode="auto">
          <a:xfrm>
            <a:off x="6005513" y="1484313"/>
            <a:ext cx="1849437" cy="1477962"/>
          </a:xfrm>
          <a:prstGeom prst="hexagon">
            <a:avLst>
              <a:gd name="adj" fmla="val 31284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89139" name="Picture 244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1833563"/>
            <a:ext cx="4413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140" name="Group 249"/>
          <p:cNvGrpSpPr>
            <a:grpSpLocks/>
          </p:cNvGrpSpPr>
          <p:nvPr/>
        </p:nvGrpSpPr>
        <p:grpSpPr bwMode="auto">
          <a:xfrm>
            <a:off x="6608763" y="2586038"/>
            <a:ext cx="831850" cy="180975"/>
            <a:chOff x="3072" y="739"/>
            <a:chExt cx="652" cy="146"/>
          </a:xfrm>
        </p:grpSpPr>
        <p:pic>
          <p:nvPicPr>
            <p:cNvPr id="89142" name="Picture 250" descr="lgv_fqmg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44" name="Line 251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45" name="Line 252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89141" name="Picture 260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2274888"/>
            <a:ext cx="4413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094" name="Group 307"/>
          <p:cNvGrpSpPr>
            <a:grpSpLocks/>
          </p:cNvGrpSpPr>
          <p:nvPr/>
        </p:nvGrpSpPr>
        <p:grpSpPr bwMode="auto">
          <a:xfrm>
            <a:off x="4059238" y="3057525"/>
            <a:ext cx="4387850" cy="2409825"/>
            <a:chOff x="2693" y="2142"/>
            <a:chExt cx="2764" cy="1518"/>
          </a:xfrm>
        </p:grpSpPr>
        <p:grpSp>
          <p:nvGrpSpPr>
            <p:cNvPr id="89096" name="Group 295"/>
            <p:cNvGrpSpPr>
              <a:grpSpLocks/>
            </p:cNvGrpSpPr>
            <p:nvPr/>
          </p:nvGrpSpPr>
          <p:grpSpPr bwMode="auto">
            <a:xfrm>
              <a:off x="3444" y="2506"/>
              <a:ext cx="2013" cy="1150"/>
              <a:chOff x="3444" y="2506"/>
              <a:chExt cx="2013" cy="1150"/>
            </a:xfrm>
          </p:grpSpPr>
          <p:sp>
            <p:nvSpPr>
              <p:cNvPr id="37933" name="Rectangle 261"/>
              <p:cNvSpPr>
                <a:spLocks noChangeArrowheads="1"/>
              </p:cNvSpPr>
              <p:nvPr/>
            </p:nvSpPr>
            <p:spPr bwMode="auto">
              <a:xfrm>
                <a:off x="3446" y="2506"/>
                <a:ext cx="2002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4" name="Rectangle 262"/>
              <p:cNvSpPr>
                <a:spLocks noChangeArrowheads="1"/>
              </p:cNvSpPr>
              <p:nvPr/>
            </p:nvSpPr>
            <p:spPr bwMode="auto">
              <a:xfrm>
                <a:off x="3447" y="2742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5" name="Rectangle 263"/>
              <p:cNvSpPr>
                <a:spLocks noChangeArrowheads="1"/>
              </p:cNvSpPr>
              <p:nvPr/>
            </p:nvSpPr>
            <p:spPr bwMode="auto">
              <a:xfrm>
                <a:off x="3444" y="2982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6" name="Rectangle 264"/>
              <p:cNvSpPr>
                <a:spLocks noChangeArrowheads="1"/>
              </p:cNvSpPr>
              <p:nvPr/>
            </p:nvSpPr>
            <p:spPr bwMode="auto">
              <a:xfrm>
                <a:off x="3445" y="3230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7" name="Rectangle 265"/>
              <p:cNvSpPr>
                <a:spLocks noChangeArrowheads="1"/>
              </p:cNvSpPr>
              <p:nvPr/>
            </p:nvSpPr>
            <p:spPr bwMode="auto">
              <a:xfrm>
                <a:off x="3446" y="3474"/>
                <a:ext cx="1998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37898" name="Line 268"/>
            <p:cNvSpPr>
              <a:spLocks noChangeShapeType="1"/>
            </p:cNvSpPr>
            <p:nvPr/>
          </p:nvSpPr>
          <p:spPr bwMode="auto">
            <a:xfrm>
              <a:off x="352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899" name="Line 269"/>
            <p:cNvSpPr>
              <a:spLocks noChangeShapeType="1"/>
            </p:cNvSpPr>
            <p:nvPr/>
          </p:nvSpPr>
          <p:spPr bwMode="auto">
            <a:xfrm>
              <a:off x="359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0" name="Line 270"/>
            <p:cNvSpPr>
              <a:spLocks noChangeShapeType="1"/>
            </p:cNvSpPr>
            <p:nvPr/>
          </p:nvSpPr>
          <p:spPr bwMode="auto">
            <a:xfrm>
              <a:off x="366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1" name="Line 271"/>
            <p:cNvSpPr>
              <a:spLocks noChangeShapeType="1"/>
            </p:cNvSpPr>
            <p:nvPr/>
          </p:nvSpPr>
          <p:spPr bwMode="auto">
            <a:xfrm>
              <a:off x="373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2" name="Line 272"/>
            <p:cNvSpPr>
              <a:spLocks noChangeShapeType="1"/>
            </p:cNvSpPr>
            <p:nvPr/>
          </p:nvSpPr>
          <p:spPr bwMode="auto">
            <a:xfrm>
              <a:off x="380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3" name="Line 273"/>
            <p:cNvSpPr>
              <a:spLocks noChangeShapeType="1"/>
            </p:cNvSpPr>
            <p:nvPr/>
          </p:nvSpPr>
          <p:spPr bwMode="auto">
            <a:xfrm>
              <a:off x="388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4" name="Line 274"/>
            <p:cNvSpPr>
              <a:spLocks noChangeShapeType="1"/>
            </p:cNvSpPr>
            <p:nvPr/>
          </p:nvSpPr>
          <p:spPr bwMode="auto">
            <a:xfrm>
              <a:off x="395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5" name="Line 275"/>
            <p:cNvSpPr>
              <a:spLocks noChangeShapeType="1"/>
            </p:cNvSpPr>
            <p:nvPr/>
          </p:nvSpPr>
          <p:spPr bwMode="auto">
            <a:xfrm>
              <a:off x="402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6" name="Line 276"/>
            <p:cNvSpPr>
              <a:spLocks noChangeShapeType="1"/>
            </p:cNvSpPr>
            <p:nvPr/>
          </p:nvSpPr>
          <p:spPr bwMode="auto">
            <a:xfrm>
              <a:off x="409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7" name="Line 277"/>
            <p:cNvSpPr>
              <a:spLocks noChangeShapeType="1"/>
            </p:cNvSpPr>
            <p:nvPr/>
          </p:nvSpPr>
          <p:spPr bwMode="auto">
            <a:xfrm>
              <a:off x="416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8" name="Line 278"/>
            <p:cNvSpPr>
              <a:spLocks noChangeShapeType="1"/>
            </p:cNvSpPr>
            <p:nvPr/>
          </p:nvSpPr>
          <p:spPr bwMode="auto">
            <a:xfrm>
              <a:off x="424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9" name="Line 279"/>
            <p:cNvSpPr>
              <a:spLocks noChangeShapeType="1"/>
            </p:cNvSpPr>
            <p:nvPr/>
          </p:nvSpPr>
          <p:spPr bwMode="auto">
            <a:xfrm>
              <a:off x="431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0" name="Line 280"/>
            <p:cNvSpPr>
              <a:spLocks noChangeShapeType="1"/>
            </p:cNvSpPr>
            <p:nvPr/>
          </p:nvSpPr>
          <p:spPr bwMode="auto">
            <a:xfrm>
              <a:off x="438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1" name="Line 281"/>
            <p:cNvSpPr>
              <a:spLocks noChangeShapeType="1"/>
            </p:cNvSpPr>
            <p:nvPr/>
          </p:nvSpPr>
          <p:spPr bwMode="auto">
            <a:xfrm>
              <a:off x="445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2" name="Line 282"/>
            <p:cNvSpPr>
              <a:spLocks noChangeShapeType="1"/>
            </p:cNvSpPr>
            <p:nvPr/>
          </p:nvSpPr>
          <p:spPr bwMode="auto">
            <a:xfrm>
              <a:off x="452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3" name="Line 283"/>
            <p:cNvSpPr>
              <a:spLocks noChangeShapeType="1"/>
            </p:cNvSpPr>
            <p:nvPr/>
          </p:nvSpPr>
          <p:spPr bwMode="auto">
            <a:xfrm>
              <a:off x="460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4" name="Line 284"/>
            <p:cNvSpPr>
              <a:spLocks noChangeShapeType="1"/>
            </p:cNvSpPr>
            <p:nvPr/>
          </p:nvSpPr>
          <p:spPr bwMode="auto">
            <a:xfrm>
              <a:off x="467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5" name="Line 285"/>
            <p:cNvSpPr>
              <a:spLocks noChangeShapeType="1"/>
            </p:cNvSpPr>
            <p:nvPr/>
          </p:nvSpPr>
          <p:spPr bwMode="auto">
            <a:xfrm>
              <a:off x="474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6" name="Line 286"/>
            <p:cNvSpPr>
              <a:spLocks noChangeShapeType="1"/>
            </p:cNvSpPr>
            <p:nvPr/>
          </p:nvSpPr>
          <p:spPr bwMode="auto">
            <a:xfrm>
              <a:off x="481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7" name="Line 287"/>
            <p:cNvSpPr>
              <a:spLocks noChangeShapeType="1"/>
            </p:cNvSpPr>
            <p:nvPr/>
          </p:nvSpPr>
          <p:spPr bwMode="auto">
            <a:xfrm>
              <a:off x="488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8" name="Line 288"/>
            <p:cNvSpPr>
              <a:spLocks noChangeShapeType="1"/>
            </p:cNvSpPr>
            <p:nvPr/>
          </p:nvSpPr>
          <p:spPr bwMode="auto">
            <a:xfrm>
              <a:off x="496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9" name="Line 289"/>
            <p:cNvSpPr>
              <a:spLocks noChangeShapeType="1"/>
            </p:cNvSpPr>
            <p:nvPr/>
          </p:nvSpPr>
          <p:spPr bwMode="auto">
            <a:xfrm>
              <a:off x="503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0" name="Line 290"/>
            <p:cNvSpPr>
              <a:spLocks noChangeShapeType="1"/>
            </p:cNvSpPr>
            <p:nvPr/>
          </p:nvSpPr>
          <p:spPr bwMode="auto">
            <a:xfrm>
              <a:off x="510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1" name="Line 291"/>
            <p:cNvSpPr>
              <a:spLocks noChangeShapeType="1"/>
            </p:cNvSpPr>
            <p:nvPr/>
          </p:nvSpPr>
          <p:spPr bwMode="auto">
            <a:xfrm>
              <a:off x="517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2" name="Line 292"/>
            <p:cNvSpPr>
              <a:spLocks noChangeShapeType="1"/>
            </p:cNvSpPr>
            <p:nvPr/>
          </p:nvSpPr>
          <p:spPr bwMode="auto">
            <a:xfrm>
              <a:off x="524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3" name="Line 293"/>
            <p:cNvSpPr>
              <a:spLocks noChangeShapeType="1"/>
            </p:cNvSpPr>
            <p:nvPr/>
          </p:nvSpPr>
          <p:spPr bwMode="auto">
            <a:xfrm>
              <a:off x="532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4" name="Line 294"/>
            <p:cNvSpPr>
              <a:spLocks noChangeShapeType="1"/>
            </p:cNvSpPr>
            <p:nvPr/>
          </p:nvSpPr>
          <p:spPr bwMode="auto">
            <a:xfrm>
              <a:off x="539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5" name="Rectangle 298"/>
            <p:cNvSpPr>
              <a:spLocks noChangeArrowheads="1"/>
            </p:cNvSpPr>
            <p:nvPr/>
          </p:nvSpPr>
          <p:spPr bwMode="auto">
            <a:xfrm>
              <a:off x="3444" y="2692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6" name="Rectangle 299"/>
            <p:cNvSpPr>
              <a:spLocks noChangeArrowheads="1"/>
            </p:cNvSpPr>
            <p:nvPr/>
          </p:nvSpPr>
          <p:spPr bwMode="auto">
            <a:xfrm>
              <a:off x="3440" y="2932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7" name="Rectangle 300"/>
            <p:cNvSpPr>
              <a:spLocks noChangeArrowheads="1"/>
            </p:cNvSpPr>
            <p:nvPr/>
          </p:nvSpPr>
          <p:spPr bwMode="auto">
            <a:xfrm>
              <a:off x="3436" y="3176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8" name="Rectangle 301"/>
            <p:cNvSpPr>
              <a:spLocks noChangeArrowheads="1"/>
            </p:cNvSpPr>
            <p:nvPr/>
          </p:nvSpPr>
          <p:spPr bwMode="auto">
            <a:xfrm>
              <a:off x="3432" y="3420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9" name="AutoShape 302"/>
            <p:cNvSpPr>
              <a:spLocks/>
            </p:cNvSpPr>
            <p:nvPr/>
          </p:nvSpPr>
          <p:spPr bwMode="auto">
            <a:xfrm>
              <a:off x="3316" y="2508"/>
              <a:ext cx="96" cy="1144"/>
            </a:xfrm>
            <a:prstGeom prst="leftBrace">
              <a:avLst>
                <a:gd name="adj1" fmla="val 9930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30" name="AutoShape 303"/>
            <p:cNvSpPr>
              <a:spLocks/>
            </p:cNvSpPr>
            <p:nvPr/>
          </p:nvSpPr>
          <p:spPr bwMode="auto">
            <a:xfrm rot="5400000">
              <a:off x="4386" y="1410"/>
              <a:ext cx="96" cy="1988"/>
            </a:xfrm>
            <a:prstGeom prst="leftBrace">
              <a:avLst>
                <a:gd name="adj1" fmla="val 17256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31" name="Text Box 304"/>
            <p:cNvSpPr txBox="1">
              <a:spLocks noChangeArrowheads="1"/>
            </p:cNvSpPr>
            <p:nvPr/>
          </p:nvSpPr>
          <p:spPr bwMode="auto">
            <a:xfrm>
              <a:off x="2693" y="2870"/>
              <a:ext cx="67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frequency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bands</a:t>
              </a:r>
            </a:p>
          </p:txBody>
        </p:sp>
        <p:sp>
          <p:nvSpPr>
            <p:cNvPr id="37932" name="Text Box 305"/>
            <p:cNvSpPr txBox="1">
              <a:spLocks noChangeArrowheads="1"/>
            </p:cNvSpPr>
            <p:nvPr/>
          </p:nvSpPr>
          <p:spPr bwMode="auto">
            <a:xfrm>
              <a:off x="4097" y="2142"/>
              <a:ext cx="6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time slots</a:t>
              </a:r>
            </a:p>
          </p:txBody>
        </p:sp>
      </p:grpSp>
      <p:pic>
        <p:nvPicPr>
          <p:cNvPr id="89095" name="Picture 16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9318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8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90" name="Group 782"/>
          <p:cNvGrpSpPr>
            <a:grpSpLocks/>
          </p:cNvGrpSpPr>
          <p:nvPr/>
        </p:nvGrpSpPr>
        <p:grpSpPr bwMode="auto">
          <a:xfrm>
            <a:off x="6791601" y="1588741"/>
            <a:ext cx="690304" cy="792337"/>
            <a:chOff x="742" y="2409"/>
            <a:chExt cx="576" cy="881"/>
          </a:xfrm>
        </p:grpSpPr>
        <p:grpSp>
          <p:nvGrpSpPr>
            <p:cNvPr id="91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94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5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6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7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8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9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0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1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2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3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4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5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6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7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8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92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913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114300"/>
            <a:ext cx="8364537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Code Division Multiple Access (CDMA)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265238"/>
            <a:ext cx="7934325" cy="46482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unique </a:t>
            </a:r>
            <a:r>
              <a:rPr lang="ja-JP" altLang="en-US">
                <a:latin typeface="Gill Sans MT" charset="0"/>
                <a:cs typeface="+mn-cs"/>
              </a:rPr>
              <a:t>“</a:t>
            </a:r>
            <a:r>
              <a:rPr lang="en-US" dirty="0">
                <a:latin typeface="Gill Sans MT" charset="0"/>
                <a:cs typeface="+mn-cs"/>
              </a:rPr>
              <a:t>code</a:t>
            </a:r>
            <a:r>
              <a:rPr lang="ja-JP" altLang="en-US">
                <a:latin typeface="Gill Sans MT" charset="0"/>
                <a:cs typeface="+mn-cs"/>
              </a:rPr>
              <a:t>”</a:t>
            </a:r>
            <a:r>
              <a:rPr lang="en-US" dirty="0">
                <a:latin typeface="Gill Sans MT" charset="0"/>
                <a:cs typeface="+mn-cs"/>
              </a:rPr>
              <a:t> assigned to each user; i.e., code set partitioning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latin typeface="Gill Sans MT" charset="0"/>
              </a:rPr>
              <a:t>all users share same frequency, but each user has own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chipping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sequence (i.e., code) to encode data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latin typeface="Gill Sans MT" charset="0"/>
              </a:rPr>
              <a:t>allows multiple users to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coexist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and transmit simultaneously with minimal interference (if codes are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orthogonal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)</a:t>
            </a:r>
          </a:p>
          <a:p>
            <a:pPr>
              <a:lnSpc>
                <a:spcPct val="8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encoded signal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= (original data) X (chipping sequence)</a:t>
            </a:r>
          </a:p>
          <a:p>
            <a:pPr>
              <a:lnSpc>
                <a:spcPct val="8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decoding: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inner-product of encoded signal and chipping sequence</a:t>
            </a:r>
          </a:p>
          <a:p>
            <a:pPr>
              <a:lnSpc>
                <a:spcPct val="80000"/>
              </a:lnSpc>
              <a:defRPr/>
            </a:pPr>
            <a:endParaRPr lang="en-US" sz="3200" dirty="0">
              <a:latin typeface="Gill Sans MT" charset="0"/>
              <a:cs typeface="+mn-cs"/>
            </a:endParaRPr>
          </a:p>
        </p:txBody>
      </p:sp>
      <p:pic>
        <p:nvPicPr>
          <p:cNvPr id="46085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8763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610881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CDMA encode/decode</a:t>
            </a:r>
          </a:p>
        </p:txBody>
      </p:sp>
      <p:sp>
        <p:nvSpPr>
          <p:cNvPr id="17413" name="Line 6"/>
          <p:cNvSpPr>
            <a:spLocks noChangeShapeType="1"/>
          </p:cNvSpPr>
          <p:nvPr/>
        </p:nvSpPr>
        <p:spPr bwMode="auto">
          <a:xfrm>
            <a:off x="3219450" y="15525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14" name="Line 9"/>
          <p:cNvSpPr>
            <a:spLocks noChangeShapeType="1"/>
          </p:cNvSpPr>
          <p:nvPr/>
        </p:nvSpPr>
        <p:spPr bwMode="auto">
          <a:xfrm>
            <a:off x="4276725" y="1528763"/>
            <a:ext cx="0" cy="1624012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15" name="Text Box 10"/>
          <p:cNvSpPr txBox="1">
            <a:spLocks noChangeArrowheads="1"/>
          </p:cNvSpPr>
          <p:nvPr/>
        </p:nvSpPr>
        <p:spPr bwMode="auto">
          <a:xfrm>
            <a:off x="2389188" y="2960688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17416" name="Text Box 11"/>
          <p:cNvSpPr txBox="1">
            <a:spLocks noChangeArrowheads="1"/>
          </p:cNvSpPr>
          <p:nvPr/>
        </p:nvSpPr>
        <p:spPr bwMode="auto">
          <a:xfrm>
            <a:off x="3408363" y="296545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slot 0</a:t>
            </a:r>
          </a:p>
        </p:txBody>
      </p:sp>
      <p:grpSp>
        <p:nvGrpSpPr>
          <p:cNvPr id="404630" name="Group 150"/>
          <p:cNvGrpSpPr>
            <a:grpSpLocks/>
          </p:cNvGrpSpPr>
          <p:nvPr/>
        </p:nvGrpSpPr>
        <p:grpSpPr bwMode="auto">
          <a:xfrm>
            <a:off x="2084388" y="1462088"/>
            <a:ext cx="1254125" cy="1624012"/>
            <a:chOff x="1313" y="921"/>
            <a:chExt cx="790" cy="1023"/>
          </a:xfrm>
        </p:grpSpPr>
        <p:sp>
          <p:nvSpPr>
            <p:cNvPr id="17669" name="Line 5"/>
            <p:cNvSpPr>
              <a:spLocks noChangeShapeType="1"/>
            </p:cNvSpPr>
            <p:nvPr/>
          </p:nvSpPr>
          <p:spPr bwMode="auto">
            <a:xfrm>
              <a:off x="1350" y="921"/>
              <a:ext cx="0" cy="102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70" name="Rectangle 12"/>
            <p:cNvSpPr>
              <a:spLocks noChangeArrowheads="1"/>
            </p:cNvSpPr>
            <p:nvPr/>
          </p:nvSpPr>
          <p:spPr bwMode="auto">
            <a:xfrm>
              <a:off x="1350" y="1218"/>
              <a:ext cx="678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71" name="Text Box 15"/>
            <p:cNvSpPr txBox="1">
              <a:spLocks noChangeArrowheads="1"/>
            </p:cNvSpPr>
            <p:nvPr/>
          </p:nvSpPr>
          <p:spPr bwMode="auto">
            <a:xfrm>
              <a:off x="1436" y="1194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>
                  <a:latin typeface="Arial" charset="0"/>
                  <a:cs typeface="Arial" charset="0"/>
                </a:rPr>
                <a:t>1</a:t>
              </a:r>
              <a:r>
                <a:rPr lang="en-US" sz="1200" dirty="0">
                  <a:latin typeface="Arial" charset="0"/>
                  <a:cs typeface="Arial" charset="0"/>
                </a:rPr>
                <a:t> = -1</a:t>
              </a:r>
            </a:p>
          </p:txBody>
        </p:sp>
        <p:grpSp>
          <p:nvGrpSpPr>
            <p:cNvPr id="48391" name="Group 44"/>
            <p:cNvGrpSpPr>
              <a:grpSpLocks/>
            </p:cNvGrpSpPr>
            <p:nvPr/>
          </p:nvGrpSpPr>
          <p:grpSpPr bwMode="auto">
            <a:xfrm>
              <a:off x="1313" y="1534"/>
              <a:ext cx="790" cy="307"/>
              <a:chOff x="1313" y="1534"/>
              <a:chExt cx="790" cy="307"/>
            </a:xfrm>
          </p:grpSpPr>
          <p:sp>
            <p:nvSpPr>
              <p:cNvPr id="17673" name="Text Box 17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93" name="Group 22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696" name="Rectangle 18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7" name="Line 20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8" name="Line 21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394" name="Group 23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693" name="Rectangle 24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4" name="Line 25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5" name="Line 26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676" name="Rectangle 27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77" name="Rectangle 28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78" name="Text Box 29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79" name="Text Box 30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80" name="Text Box 31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400" name="Group 34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69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9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1" name="Group 35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689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90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2" name="Group 38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68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8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3" name="Group 41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68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8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sp>
        <p:nvSpPr>
          <p:cNvPr id="17418" name="Oval 74"/>
          <p:cNvSpPr>
            <a:spLocks noChangeArrowheads="1"/>
          </p:cNvSpPr>
          <p:nvPr/>
        </p:nvSpPr>
        <p:spPr bwMode="auto">
          <a:xfrm>
            <a:off x="4672013" y="1855788"/>
            <a:ext cx="419100" cy="4238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19" name="Text Box 75"/>
          <p:cNvSpPr txBox="1">
            <a:spLocks noChangeArrowheads="1"/>
          </p:cNvSpPr>
          <p:nvPr/>
        </p:nvSpPr>
        <p:spPr bwMode="auto">
          <a:xfrm>
            <a:off x="4298950" y="1444625"/>
            <a:ext cx="1197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Z</a:t>
            </a:r>
            <a:r>
              <a:rPr lang="en-US" baseline="-25000" dirty="0">
                <a:latin typeface="Arial" charset="0"/>
                <a:cs typeface="Arial" charset="0"/>
              </a:rPr>
              <a:t>i,m</a:t>
            </a:r>
            <a:r>
              <a:rPr lang="en-US" dirty="0">
                <a:latin typeface="Arial" charset="0"/>
                <a:cs typeface="Arial" charset="0"/>
              </a:rPr>
              <a:t>= d</a:t>
            </a:r>
            <a:r>
              <a:rPr lang="en-US" baseline="-25000" dirty="0">
                <a:latin typeface="Arial" charset="0"/>
                <a:cs typeface="Arial" charset="0"/>
              </a:rPr>
              <a:t>i</a:t>
            </a:r>
            <a:r>
              <a:rPr lang="en-US" sz="2400" baseline="30000" dirty="0">
                <a:latin typeface="Arial" charset="0"/>
                <a:cs typeface="Arial" charset="0"/>
              </a:rPr>
              <a:t>.</a:t>
            </a:r>
            <a:r>
              <a:rPr lang="en-US" dirty="0">
                <a:latin typeface="Arial" charset="0"/>
                <a:cs typeface="Arial" charset="0"/>
              </a:rPr>
              <a:t>c</a:t>
            </a:r>
            <a:r>
              <a:rPr lang="en-US" baseline="-25000" dirty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17420" name="Line 72"/>
          <p:cNvSpPr>
            <a:spLocks noChangeShapeType="1"/>
          </p:cNvSpPr>
          <p:nvPr/>
        </p:nvSpPr>
        <p:spPr bwMode="auto">
          <a:xfrm>
            <a:off x="4319588" y="1985963"/>
            <a:ext cx="319087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1" name="Line 73"/>
          <p:cNvSpPr>
            <a:spLocks noChangeShapeType="1"/>
          </p:cNvSpPr>
          <p:nvPr/>
        </p:nvSpPr>
        <p:spPr bwMode="auto">
          <a:xfrm flipV="1">
            <a:off x="4333875" y="2251075"/>
            <a:ext cx="403225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4629" name="Group 149"/>
          <p:cNvGrpSpPr>
            <a:grpSpLocks/>
          </p:cNvGrpSpPr>
          <p:nvPr/>
        </p:nvGrpSpPr>
        <p:grpSpPr bwMode="auto">
          <a:xfrm>
            <a:off x="3141663" y="1695450"/>
            <a:ext cx="1254125" cy="1236663"/>
            <a:chOff x="1979" y="1068"/>
            <a:chExt cx="790" cy="779"/>
          </a:xfrm>
        </p:grpSpPr>
        <p:sp>
          <p:nvSpPr>
            <p:cNvPr id="17640" name="Rectangle 13"/>
            <p:cNvSpPr>
              <a:spLocks noChangeArrowheads="1"/>
            </p:cNvSpPr>
            <p:nvPr/>
          </p:nvSpPr>
          <p:spPr bwMode="auto">
            <a:xfrm>
              <a:off x="2028" y="1092"/>
              <a:ext cx="669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41" name="Text Box 16"/>
            <p:cNvSpPr txBox="1">
              <a:spLocks noChangeArrowheads="1"/>
            </p:cNvSpPr>
            <p:nvPr/>
          </p:nvSpPr>
          <p:spPr bwMode="auto">
            <a:xfrm>
              <a:off x="2186" y="1068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>
                  <a:latin typeface="Arial" charset="0"/>
                  <a:cs typeface="Arial" charset="0"/>
                </a:rPr>
                <a:t>0</a:t>
              </a:r>
              <a:r>
                <a:rPr lang="en-US" sz="1200" dirty="0">
                  <a:latin typeface="Arial" charset="0"/>
                  <a:cs typeface="Arial" charset="0"/>
                </a:rPr>
                <a:t> = 1</a:t>
              </a:r>
            </a:p>
          </p:txBody>
        </p:sp>
        <p:grpSp>
          <p:nvGrpSpPr>
            <p:cNvPr id="48361" name="Group 45"/>
            <p:cNvGrpSpPr>
              <a:grpSpLocks/>
            </p:cNvGrpSpPr>
            <p:nvPr/>
          </p:nvGrpSpPr>
          <p:grpSpPr bwMode="auto">
            <a:xfrm>
              <a:off x="1979" y="1540"/>
              <a:ext cx="790" cy="307"/>
              <a:chOff x="1313" y="1534"/>
              <a:chExt cx="790" cy="307"/>
            </a:xfrm>
          </p:grpSpPr>
          <p:sp>
            <p:nvSpPr>
              <p:cNvPr id="17643" name="Text Box 46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63" name="Group 47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666" name="Rectangle 48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7" name="Line 49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8" name="Line 50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364" name="Group 51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663" name="Rectangle 52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4" name="Line 53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5" name="Line 54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646" name="Rectangle 55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47" name="Rectangle 56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48" name="Text Box 57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49" name="Text Box 58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50" name="Text Box 59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70" name="Group 60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66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6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1" name="Group 63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659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60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2" name="Group 66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65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5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3" name="Group 69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655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5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404556" name="Group 76"/>
          <p:cNvGrpSpPr>
            <a:grpSpLocks/>
          </p:cNvGrpSpPr>
          <p:nvPr/>
        </p:nvGrpSpPr>
        <p:grpSpPr bwMode="auto">
          <a:xfrm>
            <a:off x="6461125" y="1830388"/>
            <a:ext cx="1254125" cy="487362"/>
            <a:chOff x="1313" y="1534"/>
            <a:chExt cx="790" cy="307"/>
          </a:xfrm>
        </p:grpSpPr>
        <p:sp>
          <p:nvSpPr>
            <p:cNvPr id="17614" name="Text Box 77"/>
            <p:cNvSpPr txBox="1">
              <a:spLocks noChangeArrowheads="1"/>
            </p:cNvSpPr>
            <p:nvPr/>
          </p:nvSpPr>
          <p:spPr bwMode="auto">
            <a:xfrm>
              <a:off x="1313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Arial" charset="0"/>
                  <a:cs typeface="Arial" charset="0"/>
                </a:rPr>
                <a:t>1</a:t>
              </a:r>
            </a:p>
          </p:txBody>
        </p:sp>
        <p:grpSp>
          <p:nvGrpSpPr>
            <p:cNvPr id="48334" name="Group 78"/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17637" name="Rectangle 79"/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8" name="Line 80"/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9" name="Line 81"/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48335" name="Group 82"/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17634" name="Rectangle 83"/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5" name="Line 84"/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6" name="Line 85"/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7617" name="Rectangle 86"/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18" name="Rectangle 87"/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19" name="Text Box 88"/>
            <p:cNvSpPr txBox="1">
              <a:spLocks noChangeArrowheads="1"/>
            </p:cNvSpPr>
            <p:nvPr/>
          </p:nvSpPr>
          <p:spPr bwMode="auto">
            <a:xfrm>
              <a:off x="1391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7620" name="Text Box 89"/>
            <p:cNvSpPr txBox="1">
              <a:spLocks noChangeArrowheads="1"/>
            </p:cNvSpPr>
            <p:nvPr/>
          </p:nvSpPr>
          <p:spPr bwMode="auto">
            <a:xfrm>
              <a:off x="1478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7621" name="Text Box 90"/>
            <p:cNvSpPr txBox="1">
              <a:spLocks noChangeArrowheads="1"/>
            </p:cNvSpPr>
            <p:nvPr/>
          </p:nvSpPr>
          <p:spPr bwMode="auto">
            <a:xfrm>
              <a:off x="1652" y="1540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Arial" charset="0"/>
                  <a:cs typeface="Arial" charset="0"/>
                </a:rPr>
                <a:t>1</a:t>
              </a:r>
            </a:p>
          </p:txBody>
        </p:sp>
        <p:grpSp>
          <p:nvGrpSpPr>
            <p:cNvPr id="48341" name="Group 91"/>
            <p:cNvGrpSpPr>
              <a:grpSpLocks/>
            </p:cNvGrpSpPr>
            <p:nvPr/>
          </p:nvGrpSpPr>
          <p:grpSpPr bwMode="auto">
            <a:xfrm>
              <a:off x="1565" y="1684"/>
              <a:ext cx="211" cy="157"/>
              <a:chOff x="857" y="1909"/>
              <a:chExt cx="211" cy="157"/>
            </a:xfrm>
          </p:grpSpPr>
          <p:sp>
            <p:nvSpPr>
              <p:cNvPr id="17632" name="Text Box 92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33" name="Text Box 93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2" name="Group 94"/>
            <p:cNvGrpSpPr>
              <a:grpSpLocks/>
            </p:cNvGrpSpPr>
            <p:nvPr/>
          </p:nvGrpSpPr>
          <p:grpSpPr bwMode="auto">
            <a:xfrm>
              <a:off x="1730" y="1684"/>
              <a:ext cx="211" cy="157"/>
              <a:chOff x="857" y="1909"/>
              <a:chExt cx="211" cy="157"/>
            </a:xfrm>
          </p:grpSpPr>
          <p:sp>
            <p:nvSpPr>
              <p:cNvPr id="17630" name="Text Box 95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31" name="Text Box 96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3" name="Group 97"/>
            <p:cNvGrpSpPr>
              <a:grpSpLocks/>
            </p:cNvGrpSpPr>
            <p:nvPr/>
          </p:nvGrpSpPr>
          <p:grpSpPr bwMode="auto">
            <a:xfrm>
              <a:off x="1808" y="1684"/>
              <a:ext cx="211" cy="157"/>
              <a:chOff x="857" y="1909"/>
              <a:chExt cx="211" cy="157"/>
            </a:xfrm>
          </p:grpSpPr>
          <p:sp>
            <p:nvSpPr>
              <p:cNvPr id="17628" name="Text Box 98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29" name="Text Box 99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4" name="Group 100"/>
            <p:cNvGrpSpPr>
              <a:grpSpLocks/>
            </p:cNvGrpSpPr>
            <p:nvPr/>
          </p:nvGrpSpPr>
          <p:grpSpPr bwMode="auto">
            <a:xfrm>
              <a:off x="1892" y="1681"/>
              <a:ext cx="211" cy="157"/>
              <a:chOff x="857" y="1909"/>
              <a:chExt cx="211" cy="157"/>
            </a:xfrm>
          </p:grpSpPr>
          <p:sp>
            <p:nvSpPr>
              <p:cNvPr id="17626" name="Text Box 101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27" name="Text Box 102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404616" name="Group 136"/>
          <p:cNvGrpSpPr>
            <a:grpSpLocks/>
          </p:cNvGrpSpPr>
          <p:nvPr/>
        </p:nvGrpSpPr>
        <p:grpSpPr bwMode="auto">
          <a:xfrm>
            <a:off x="5360988" y="1830388"/>
            <a:ext cx="1249362" cy="487362"/>
            <a:chOff x="4928" y="1534"/>
            <a:chExt cx="787" cy="307"/>
          </a:xfrm>
        </p:grpSpPr>
        <p:grpSp>
          <p:nvGrpSpPr>
            <p:cNvPr id="48302" name="Group 134"/>
            <p:cNvGrpSpPr>
              <a:grpSpLocks/>
            </p:cNvGrpSpPr>
            <p:nvPr/>
          </p:nvGrpSpPr>
          <p:grpSpPr bwMode="auto">
            <a:xfrm>
              <a:off x="5354" y="1534"/>
              <a:ext cx="361" cy="154"/>
              <a:chOff x="5009" y="1132"/>
              <a:chExt cx="361" cy="154"/>
            </a:xfrm>
          </p:grpSpPr>
          <p:sp>
            <p:nvSpPr>
              <p:cNvPr id="17607" name="Text Box 104"/>
              <p:cNvSpPr txBox="1">
                <a:spLocks noChangeArrowheads="1"/>
              </p:cNvSpPr>
              <p:nvPr/>
            </p:nvSpPr>
            <p:spPr bwMode="auto">
              <a:xfrm>
                <a:off x="5009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27" name="Group 105"/>
              <p:cNvGrpSpPr>
                <a:grpSpLocks/>
              </p:cNvGrpSpPr>
              <p:nvPr/>
            </p:nvGrpSpPr>
            <p:grpSpPr bwMode="auto">
              <a:xfrm>
                <a:off x="5049" y="1137"/>
                <a:ext cx="258" cy="147"/>
                <a:chOff x="1353" y="1539"/>
                <a:chExt cx="258" cy="144"/>
              </a:xfrm>
            </p:grpSpPr>
            <p:sp>
              <p:nvSpPr>
                <p:cNvPr id="17611" name="Rectangle 10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12" name="Line 10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13" name="Line 10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609" name="Text Box 115"/>
              <p:cNvSpPr txBox="1">
                <a:spLocks noChangeArrowheads="1"/>
              </p:cNvSpPr>
              <p:nvPr/>
            </p:nvSpPr>
            <p:spPr bwMode="auto">
              <a:xfrm>
                <a:off x="5087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10" name="Text Box 116"/>
              <p:cNvSpPr txBox="1">
                <a:spLocks noChangeArrowheads="1"/>
              </p:cNvSpPr>
              <p:nvPr/>
            </p:nvSpPr>
            <p:spPr bwMode="auto">
              <a:xfrm>
                <a:off x="5174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</p:grpSp>
        <p:grpSp>
          <p:nvGrpSpPr>
            <p:cNvPr id="48303" name="Group 135"/>
            <p:cNvGrpSpPr>
              <a:grpSpLocks/>
            </p:cNvGrpSpPr>
            <p:nvPr/>
          </p:nvGrpSpPr>
          <p:grpSpPr bwMode="auto">
            <a:xfrm>
              <a:off x="4928" y="1536"/>
              <a:ext cx="550" cy="305"/>
              <a:chOff x="5114" y="1518"/>
              <a:chExt cx="550" cy="305"/>
            </a:xfrm>
          </p:grpSpPr>
          <p:grpSp>
            <p:nvGrpSpPr>
              <p:cNvPr id="48304" name="Group 133"/>
              <p:cNvGrpSpPr>
                <a:grpSpLocks/>
              </p:cNvGrpSpPr>
              <p:nvPr/>
            </p:nvGrpSpPr>
            <p:grpSpPr bwMode="auto">
              <a:xfrm>
                <a:off x="5375" y="1518"/>
                <a:ext cx="196" cy="158"/>
                <a:chOff x="5378" y="1518"/>
                <a:chExt cx="196" cy="158"/>
              </a:xfrm>
            </p:grpSpPr>
            <p:sp>
              <p:nvSpPr>
                <p:cNvPr id="17605" name="Rectangle 114"/>
                <p:cNvSpPr>
                  <a:spLocks noChangeArrowheads="1"/>
                </p:cNvSpPr>
                <p:nvPr/>
              </p:nvSpPr>
              <p:spPr bwMode="auto">
                <a:xfrm>
                  <a:off x="5418" y="1518"/>
                  <a:ext cx="81" cy="15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06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5378" y="152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48305" name="Group 132"/>
              <p:cNvGrpSpPr>
                <a:grpSpLocks/>
              </p:cNvGrpSpPr>
              <p:nvPr/>
            </p:nvGrpSpPr>
            <p:grpSpPr bwMode="auto">
              <a:xfrm>
                <a:off x="5453" y="1666"/>
                <a:ext cx="211" cy="157"/>
                <a:chOff x="5261" y="1282"/>
                <a:chExt cx="211" cy="157"/>
              </a:xfrm>
            </p:grpSpPr>
            <p:sp>
              <p:nvSpPr>
                <p:cNvPr id="17601" name="Rectangle 113"/>
                <p:cNvSpPr>
                  <a:spLocks noChangeArrowheads="1"/>
                </p:cNvSpPr>
                <p:nvPr/>
              </p:nvSpPr>
              <p:spPr bwMode="auto">
                <a:xfrm>
                  <a:off x="5307" y="1284"/>
                  <a:ext cx="81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48321" name="Group 118"/>
                <p:cNvGrpSpPr>
                  <a:grpSpLocks/>
                </p:cNvGrpSpPr>
                <p:nvPr/>
              </p:nvGrpSpPr>
              <p:grpSpPr bwMode="auto">
                <a:xfrm>
                  <a:off x="5261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603" name="Text Box 1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604" name="Text Box 1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  <p:grpSp>
            <p:nvGrpSpPr>
              <p:cNvPr id="48306" name="Group 131"/>
              <p:cNvGrpSpPr>
                <a:grpSpLocks/>
              </p:cNvGrpSpPr>
              <p:nvPr/>
            </p:nvGrpSpPr>
            <p:grpSpPr bwMode="auto">
              <a:xfrm>
                <a:off x="5114" y="1663"/>
                <a:ext cx="373" cy="160"/>
                <a:chOff x="5426" y="1279"/>
                <a:chExt cx="373" cy="160"/>
              </a:xfrm>
            </p:grpSpPr>
            <p:grpSp>
              <p:nvGrpSpPr>
                <p:cNvPr id="48307" name="Group 109"/>
                <p:cNvGrpSpPr>
                  <a:grpSpLocks/>
                </p:cNvGrpSpPr>
                <p:nvPr/>
              </p:nvGrpSpPr>
              <p:grpSpPr bwMode="auto">
                <a:xfrm>
                  <a:off x="5469" y="1284"/>
                  <a:ext cx="258" cy="144"/>
                  <a:chOff x="1353" y="1539"/>
                  <a:chExt cx="258" cy="144"/>
                </a:xfrm>
              </p:grpSpPr>
              <p:sp>
                <p:nvSpPr>
                  <p:cNvPr id="17598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599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600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48308" name="Group 121"/>
                <p:cNvGrpSpPr>
                  <a:grpSpLocks/>
                </p:cNvGrpSpPr>
                <p:nvPr/>
              </p:nvGrpSpPr>
              <p:grpSpPr bwMode="auto">
                <a:xfrm>
                  <a:off x="5426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596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7" name="Text Box 1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48309" name="Group 124"/>
                <p:cNvGrpSpPr>
                  <a:grpSpLocks/>
                </p:cNvGrpSpPr>
                <p:nvPr/>
              </p:nvGrpSpPr>
              <p:grpSpPr bwMode="auto">
                <a:xfrm>
                  <a:off x="5504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594" name="Text Box 1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5" name="Text Box 1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48310" name="Group 127"/>
                <p:cNvGrpSpPr>
                  <a:grpSpLocks/>
                </p:cNvGrpSpPr>
                <p:nvPr/>
              </p:nvGrpSpPr>
              <p:grpSpPr bwMode="auto">
                <a:xfrm>
                  <a:off x="5588" y="1279"/>
                  <a:ext cx="211" cy="157"/>
                  <a:chOff x="857" y="1909"/>
                  <a:chExt cx="211" cy="157"/>
                </a:xfrm>
              </p:grpSpPr>
              <p:sp>
                <p:nvSpPr>
                  <p:cNvPr id="17592" name="Text Box 1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3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</p:grpSp>
      </p:grpSp>
      <p:sp>
        <p:nvSpPr>
          <p:cNvPr id="17425" name="Text Box 137"/>
          <p:cNvSpPr txBox="1">
            <a:spLocks noChangeArrowheads="1"/>
          </p:cNvSpPr>
          <p:nvPr/>
        </p:nvSpPr>
        <p:spPr bwMode="auto">
          <a:xfrm>
            <a:off x="6556375" y="2308225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slot 0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26" name="Text Box 138"/>
          <p:cNvSpPr txBox="1">
            <a:spLocks noChangeArrowheads="1"/>
          </p:cNvSpPr>
          <p:nvPr/>
        </p:nvSpPr>
        <p:spPr bwMode="auto">
          <a:xfrm>
            <a:off x="5513388" y="2327275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slot 1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27" name="Line 139"/>
          <p:cNvSpPr>
            <a:spLocks noChangeShapeType="1"/>
          </p:cNvSpPr>
          <p:nvPr/>
        </p:nvSpPr>
        <p:spPr bwMode="auto">
          <a:xfrm flipH="1">
            <a:off x="5438775" y="1666875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8" name="Line 140"/>
          <p:cNvSpPr>
            <a:spLocks noChangeShapeType="1"/>
          </p:cNvSpPr>
          <p:nvPr/>
        </p:nvSpPr>
        <p:spPr bwMode="auto">
          <a:xfrm flipH="1">
            <a:off x="6510338" y="1647825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9" name="Line 141"/>
          <p:cNvSpPr>
            <a:spLocks noChangeShapeType="1"/>
          </p:cNvSpPr>
          <p:nvPr/>
        </p:nvSpPr>
        <p:spPr bwMode="auto">
          <a:xfrm flipH="1">
            <a:off x="7624763" y="1657350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0" name="Text Box 142"/>
          <p:cNvSpPr txBox="1">
            <a:spLocks noChangeArrowheads="1"/>
          </p:cNvSpPr>
          <p:nvPr/>
        </p:nvSpPr>
        <p:spPr bwMode="auto">
          <a:xfrm>
            <a:off x="5418138" y="1184275"/>
            <a:ext cx="2427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dirty="0">
                <a:latin typeface="Arial" charset="0"/>
                <a:cs typeface="Arial" charset="0"/>
              </a:rPr>
              <a:t>channel output Z</a:t>
            </a:r>
            <a:r>
              <a:rPr lang="en-US" sz="2000" baseline="-25000" dirty="0">
                <a:latin typeface="Arial" charset="0"/>
                <a:cs typeface="Arial" charset="0"/>
              </a:rPr>
              <a:t>i,m</a:t>
            </a:r>
          </a:p>
        </p:txBody>
      </p:sp>
      <p:sp>
        <p:nvSpPr>
          <p:cNvPr id="17431" name="Text Box 143"/>
          <p:cNvSpPr txBox="1">
            <a:spLocks noChangeArrowheads="1"/>
          </p:cNvSpPr>
          <p:nvPr/>
        </p:nvSpPr>
        <p:spPr bwMode="auto">
          <a:xfrm>
            <a:off x="315913" y="2103438"/>
            <a:ext cx="992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17432" name="Text Box 144"/>
          <p:cNvSpPr txBox="1">
            <a:spLocks noChangeArrowheads="1"/>
          </p:cNvSpPr>
          <p:nvPr/>
        </p:nvSpPr>
        <p:spPr bwMode="auto">
          <a:xfrm>
            <a:off x="1485900" y="2454275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17433" name="Text Box 145"/>
          <p:cNvSpPr txBox="1">
            <a:spLocks noChangeArrowheads="1"/>
          </p:cNvSpPr>
          <p:nvPr/>
        </p:nvSpPr>
        <p:spPr bwMode="auto">
          <a:xfrm>
            <a:off x="1525588" y="1679575"/>
            <a:ext cx="62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data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bits</a:t>
            </a:r>
          </a:p>
        </p:txBody>
      </p:sp>
      <p:sp>
        <p:nvSpPr>
          <p:cNvPr id="17434" name="Line 146"/>
          <p:cNvSpPr>
            <a:spLocks noChangeShapeType="1"/>
          </p:cNvSpPr>
          <p:nvPr/>
        </p:nvSpPr>
        <p:spPr bwMode="auto">
          <a:xfrm>
            <a:off x="5132388" y="2054225"/>
            <a:ext cx="319087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5" name="Line 151"/>
          <p:cNvSpPr>
            <a:spLocks noChangeShapeType="1"/>
          </p:cNvSpPr>
          <p:nvPr/>
        </p:nvSpPr>
        <p:spPr bwMode="auto">
          <a:xfrm>
            <a:off x="4033838" y="4167188"/>
            <a:ext cx="0" cy="1624012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6" name="Line 152"/>
          <p:cNvSpPr>
            <a:spLocks noChangeShapeType="1"/>
          </p:cNvSpPr>
          <p:nvPr/>
        </p:nvSpPr>
        <p:spPr bwMode="auto">
          <a:xfrm>
            <a:off x="5110163" y="41433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7" name="Text Box 153"/>
          <p:cNvSpPr txBox="1">
            <a:spLocks noChangeArrowheads="1"/>
          </p:cNvSpPr>
          <p:nvPr/>
        </p:nvSpPr>
        <p:spPr bwMode="auto">
          <a:xfrm>
            <a:off x="3222625" y="557530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17438" name="Text Box 154"/>
          <p:cNvSpPr txBox="1">
            <a:spLocks noChangeArrowheads="1"/>
          </p:cNvSpPr>
          <p:nvPr/>
        </p:nvSpPr>
        <p:spPr bwMode="auto">
          <a:xfrm>
            <a:off x="4241800" y="5580063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slot 0</a:t>
            </a:r>
          </a:p>
        </p:txBody>
      </p:sp>
      <p:sp>
        <p:nvSpPr>
          <p:cNvPr id="17439" name="Line 156"/>
          <p:cNvSpPr>
            <a:spLocks noChangeShapeType="1"/>
          </p:cNvSpPr>
          <p:nvPr/>
        </p:nvSpPr>
        <p:spPr bwMode="auto">
          <a:xfrm>
            <a:off x="2957513" y="42068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4778" name="Group 298"/>
          <p:cNvGrpSpPr>
            <a:grpSpLocks/>
          </p:cNvGrpSpPr>
          <p:nvPr/>
        </p:nvGrpSpPr>
        <p:grpSpPr bwMode="auto">
          <a:xfrm>
            <a:off x="6289675" y="4638675"/>
            <a:ext cx="1076325" cy="274638"/>
            <a:chOff x="3962" y="2922"/>
            <a:chExt cx="678" cy="173"/>
          </a:xfrm>
        </p:grpSpPr>
        <p:sp>
          <p:nvSpPr>
            <p:cNvPr id="17581" name="Rectangle 157"/>
            <p:cNvSpPr>
              <a:spLocks noChangeArrowheads="1"/>
            </p:cNvSpPr>
            <p:nvPr/>
          </p:nvSpPr>
          <p:spPr bwMode="auto">
            <a:xfrm>
              <a:off x="3962" y="2946"/>
              <a:ext cx="678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582" name="Text Box 158"/>
            <p:cNvSpPr txBox="1">
              <a:spLocks noChangeArrowheads="1"/>
            </p:cNvSpPr>
            <p:nvPr/>
          </p:nvSpPr>
          <p:spPr bwMode="auto">
            <a:xfrm>
              <a:off x="4048" y="2922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>
                  <a:latin typeface="Arial" charset="0"/>
                  <a:cs typeface="Arial" charset="0"/>
                </a:rPr>
                <a:t>1</a:t>
              </a:r>
              <a:r>
                <a:rPr lang="en-US" sz="1200" dirty="0">
                  <a:latin typeface="Arial" charset="0"/>
                  <a:cs typeface="Arial" charset="0"/>
                </a:rPr>
                <a:t> = -1</a:t>
              </a:r>
            </a:p>
          </p:txBody>
        </p:sp>
      </p:grpSp>
      <p:sp>
        <p:nvSpPr>
          <p:cNvPr id="17441" name="Oval 186"/>
          <p:cNvSpPr>
            <a:spLocks noChangeArrowheads="1"/>
          </p:cNvSpPr>
          <p:nvPr/>
        </p:nvSpPr>
        <p:spPr bwMode="auto">
          <a:xfrm>
            <a:off x="5505450" y="4470400"/>
            <a:ext cx="419100" cy="4238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42" name="Line 188"/>
          <p:cNvSpPr>
            <a:spLocks noChangeShapeType="1"/>
          </p:cNvSpPr>
          <p:nvPr/>
        </p:nvSpPr>
        <p:spPr bwMode="auto">
          <a:xfrm>
            <a:off x="5153025" y="4600575"/>
            <a:ext cx="319088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43" name="Line 189"/>
          <p:cNvSpPr>
            <a:spLocks noChangeShapeType="1"/>
          </p:cNvSpPr>
          <p:nvPr/>
        </p:nvSpPr>
        <p:spPr bwMode="auto">
          <a:xfrm flipV="1">
            <a:off x="5167313" y="4865688"/>
            <a:ext cx="403225" cy="430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4776" name="Group 296"/>
          <p:cNvGrpSpPr>
            <a:grpSpLocks/>
          </p:cNvGrpSpPr>
          <p:nvPr/>
        </p:nvGrpSpPr>
        <p:grpSpPr bwMode="auto">
          <a:xfrm>
            <a:off x="7366000" y="4438650"/>
            <a:ext cx="1062038" cy="274638"/>
            <a:chOff x="4640" y="2796"/>
            <a:chExt cx="669" cy="173"/>
          </a:xfrm>
        </p:grpSpPr>
        <p:sp>
          <p:nvSpPr>
            <p:cNvPr id="17579" name="Rectangle 191"/>
            <p:cNvSpPr>
              <a:spLocks noChangeArrowheads="1"/>
            </p:cNvSpPr>
            <p:nvPr/>
          </p:nvSpPr>
          <p:spPr bwMode="auto">
            <a:xfrm>
              <a:off x="4640" y="2820"/>
              <a:ext cx="669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580" name="Text Box 192"/>
            <p:cNvSpPr txBox="1">
              <a:spLocks noChangeArrowheads="1"/>
            </p:cNvSpPr>
            <p:nvPr/>
          </p:nvSpPr>
          <p:spPr bwMode="auto">
            <a:xfrm>
              <a:off x="4798" y="2796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>
                  <a:latin typeface="Arial" charset="0"/>
                  <a:cs typeface="Arial" charset="0"/>
                </a:rPr>
                <a:t>0</a:t>
              </a:r>
              <a:r>
                <a:rPr lang="en-US" sz="1200" dirty="0">
                  <a:latin typeface="Arial" charset="0"/>
                  <a:cs typeface="Arial" charset="0"/>
                </a:rPr>
                <a:t> = 1</a:t>
              </a:r>
            </a:p>
          </p:txBody>
        </p:sp>
      </p:grpSp>
      <p:grpSp>
        <p:nvGrpSpPr>
          <p:cNvPr id="404775" name="Group 295"/>
          <p:cNvGrpSpPr>
            <a:grpSpLocks/>
          </p:cNvGrpSpPr>
          <p:nvPr/>
        </p:nvGrpSpPr>
        <p:grpSpPr bwMode="auto">
          <a:xfrm>
            <a:off x="3965575" y="4362450"/>
            <a:ext cx="1263650" cy="1184275"/>
            <a:chOff x="2498" y="2748"/>
            <a:chExt cx="796" cy="746"/>
          </a:xfrm>
        </p:grpSpPr>
        <p:grpSp>
          <p:nvGrpSpPr>
            <p:cNvPr id="48244" name="Group 193"/>
            <p:cNvGrpSpPr>
              <a:grpSpLocks/>
            </p:cNvGrpSpPr>
            <p:nvPr/>
          </p:nvGrpSpPr>
          <p:grpSpPr bwMode="auto">
            <a:xfrm>
              <a:off x="2504" y="3187"/>
              <a:ext cx="790" cy="307"/>
              <a:chOff x="1313" y="1534"/>
              <a:chExt cx="790" cy="307"/>
            </a:xfrm>
          </p:grpSpPr>
          <p:sp>
            <p:nvSpPr>
              <p:cNvPr id="17553" name="Text Box 194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73" name="Group 195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76" name="Rectangle 19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7" name="Line 19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8" name="Line 19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274" name="Group 199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73" name="Rectangle 200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4" name="Line 201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5" name="Line 202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556" name="Rectangle 203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57" name="Rectangle 204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58" name="Text Box 205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59" name="Text Box 206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60" name="Text Box 207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80" name="Group 208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71" name="Text Box 20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72" name="Text Box 21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1" name="Group 211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69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70" name="Text Box 21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2" name="Group 214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67" name="Text Box 21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68" name="Text Box 21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3" name="Group 217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65" name="Text Box 218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66" name="Text Box 219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48245" name="Group 220"/>
            <p:cNvGrpSpPr>
              <a:grpSpLocks/>
            </p:cNvGrpSpPr>
            <p:nvPr/>
          </p:nvGrpSpPr>
          <p:grpSpPr bwMode="auto">
            <a:xfrm>
              <a:off x="2498" y="2748"/>
              <a:ext cx="790" cy="307"/>
              <a:chOff x="1313" y="1534"/>
              <a:chExt cx="790" cy="307"/>
            </a:xfrm>
          </p:grpSpPr>
          <p:sp>
            <p:nvSpPr>
              <p:cNvPr id="17527" name="Text Box 221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47" name="Group 222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50" name="Rectangle 223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51" name="Line 224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52" name="Line 225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248" name="Group 226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47" name="Rectangle 227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48" name="Line 228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49" name="Line 229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530" name="Rectangle 230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31" name="Rectangle 231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32" name="Text Box 232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33" name="Text Box 233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34" name="Text Box 234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54" name="Group 235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45" name="Text Box 236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6" name="Text Box 237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5" name="Group 238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4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4" name="Text Box 24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6" name="Group 241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41" name="Text Box 24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2" name="Text Box 24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7" name="Group 244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39" name="Text Box 24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0" name="Text Box 24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404777" name="Group 297"/>
          <p:cNvGrpSpPr>
            <a:grpSpLocks/>
          </p:cNvGrpSpPr>
          <p:nvPr/>
        </p:nvGrpSpPr>
        <p:grpSpPr bwMode="auto">
          <a:xfrm>
            <a:off x="2874963" y="4362450"/>
            <a:ext cx="1277937" cy="1174750"/>
            <a:chOff x="1811" y="2748"/>
            <a:chExt cx="805" cy="740"/>
          </a:xfrm>
        </p:grpSpPr>
        <p:grpSp>
          <p:nvGrpSpPr>
            <p:cNvPr id="48185" name="Group 159"/>
            <p:cNvGrpSpPr>
              <a:grpSpLocks/>
            </p:cNvGrpSpPr>
            <p:nvPr/>
          </p:nvGrpSpPr>
          <p:grpSpPr bwMode="auto">
            <a:xfrm>
              <a:off x="1826" y="3181"/>
              <a:ext cx="790" cy="307"/>
              <a:chOff x="1313" y="1534"/>
              <a:chExt cx="790" cy="307"/>
            </a:xfrm>
          </p:grpSpPr>
          <p:sp>
            <p:nvSpPr>
              <p:cNvPr id="17499" name="Text Box 160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19" name="Group 161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22" name="Rectangle 162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3" name="Line 163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4" name="Line 164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220" name="Group 165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19" name="Rectangle 16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0" name="Line 16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1" name="Line 16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502" name="Rectangle 169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03" name="Rectangle 170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04" name="Text Box 171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05" name="Text Box 172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06" name="Text Box 173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26" name="Group 174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17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8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7" name="Group 177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15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6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8" name="Group 180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13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4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9" name="Group 183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11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2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48186" name="Group 247"/>
            <p:cNvGrpSpPr>
              <a:grpSpLocks/>
            </p:cNvGrpSpPr>
            <p:nvPr/>
          </p:nvGrpSpPr>
          <p:grpSpPr bwMode="auto">
            <a:xfrm>
              <a:off x="1811" y="2748"/>
              <a:ext cx="787" cy="307"/>
              <a:chOff x="4928" y="1534"/>
              <a:chExt cx="787" cy="307"/>
            </a:xfrm>
          </p:grpSpPr>
          <p:grpSp>
            <p:nvGrpSpPr>
              <p:cNvPr id="48187" name="Group 248"/>
              <p:cNvGrpSpPr>
                <a:grpSpLocks/>
              </p:cNvGrpSpPr>
              <p:nvPr/>
            </p:nvGrpSpPr>
            <p:grpSpPr bwMode="auto">
              <a:xfrm>
                <a:off x="5354" y="1534"/>
                <a:ext cx="361" cy="154"/>
                <a:chOff x="5009" y="1132"/>
                <a:chExt cx="361" cy="154"/>
              </a:xfrm>
            </p:grpSpPr>
            <p:sp>
              <p:nvSpPr>
                <p:cNvPr id="17492" name="Text Box 249"/>
                <p:cNvSpPr txBox="1">
                  <a:spLocks noChangeArrowheads="1"/>
                </p:cNvSpPr>
                <p:nvPr/>
              </p:nvSpPr>
              <p:spPr bwMode="auto">
                <a:xfrm>
                  <a:off x="5009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grpSp>
              <p:nvGrpSpPr>
                <p:cNvPr id="48212" name="Group 250"/>
                <p:cNvGrpSpPr>
                  <a:grpSpLocks/>
                </p:cNvGrpSpPr>
                <p:nvPr/>
              </p:nvGrpSpPr>
              <p:grpSpPr bwMode="auto">
                <a:xfrm>
                  <a:off x="5049" y="1137"/>
                  <a:ext cx="258" cy="147"/>
                  <a:chOff x="1353" y="1539"/>
                  <a:chExt cx="258" cy="144"/>
                </a:xfrm>
              </p:grpSpPr>
              <p:sp>
                <p:nvSpPr>
                  <p:cNvPr id="17496" name="Rectangle 251"/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497" name="Line 252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498" name="Line 253"/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17494" name="Text Box 254"/>
                <p:cNvSpPr txBox="1">
                  <a:spLocks noChangeArrowheads="1"/>
                </p:cNvSpPr>
                <p:nvPr/>
              </p:nvSpPr>
              <p:spPr bwMode="auto">
                <a:xfrm>
                  <a:off x="5087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495" name="Text Box 255"/>
                <p:cNvSpPr txBox="1">
                  <a:spLocks noChangeArrowheads="1"/>
                </p:cNvSpPr>
                <p:nvPr/>
              </p:nvSpPr>
              <p:spPr bwMode="auto">
                <a:xfrm>
                  <a:off x="5174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48188" name="Group 256"/>
              <p:cNvGrpSpPr>
                <a:grpSpLocks/>
              </p:cNvGrpSpPr>
              <p:nvPr/>
            </p:nvGrpSpPr>
            <p:grpSpPr bwMode="auto">
              <a:xfrm>
                <a:off x="4928" y="1536"/>
                <a:ext cx="550" cy="305"/>
                <a:chOff x="5114" y="1518"/>
                <a:chExt cx="550" cy="305"/>
              </a:xfrm>
            </p:grpSpPr>
            <p:grpSp>
              <p:nvGrpSpPr>
                <p:cNvPr id="48189" name="Group 257"/>
                <p:cNvGrpSpPr>
                  <a:grpSpLocks/>
                </p:cNvGrpSpPr>
                <p:nvPr/>
              </p:nvGrpSpPr>
              <p:grpSpPr bwMode="auto">
                <a:xfrm>
                  <a:off x="5375" y="1518"/>
                  <a:ext cx="196" cy="158"/>
                  <a:chOff x="5378" y="1518"/>
                  <a:chExt cx="196" cy="158"/>
                </a:xfrm>
              </p:grpSpPr>
              <p:sp>
                <p:nvSpPr>
                  <p:cNvPr id="17490" name="Rectangle 258"/>
                  <p:cNvSpPr>
                    <a:spLocks noChangeArrowheads="1"/>
                  </p:cNvSpPr>
                  <p:nvPr/>
                </p:nvSpPr>
                <p:spPr bwMode="auto">
                  <a:xfrm>
                    <a:off x="5418" y="1518"/>
                    <a:ext cx="81" cy="15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491" name="Text Box 2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78" y="152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48190" name="Group 260"/>
                <p:cNvGrpSpPr>
                  <a:grpSpLocks/>
                </p:cNvGrpSpPr>
                <p:nvPr/>
              </p:nvGrpSpPr>
              <p:grpSpPr bwMode="auto">
                <a:xfrm>
                  <a:off x="5453" y="1666"/>
                  <a:ext cx="211" cy="157"/>
                  <a:chOff x="5261" y="1282"/>
                  <a:chExt cx="211" cy="157"/>
                </a:xfrm>
              </p:grpSpPr>
              <p:sp>
                <p:nvSpPr>
                  <p:cNvPr id="17486" name="Rectangle 261"/>
                  <p:cNvSpPr>
                    <a:spLocks noChangeArrowheads="1"/>
                  </p:cNvSpPr>
                  <p:nvPr/>
                </p:nvSpPr>
                <p:spPr bwMode="auto">
                  <a:xfrm>
                    <a:off x="5307" y="1284"/>
                    <a:ext cx="81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grpSp>
                <p:nvGrpSpPr>
                  <p:cNvPr id="48206" name="Group 262"/>
                  <p:cNvGrpSpPr>
                    <a:grpSpLocks/>
                  </p:cNvGrpSpPr>
                  <p:nvPr/>
                </p:nvGrpSpPr>
                <p:grpSpPr bwMode="auto">
                  <a:xfrm>
                    <a:off x="5261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88" name="Text Box 26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9" name="Text Box 26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  <p:grpSp>
              <p:nvGrpSpPr>
                <p:cNvPr id="48191" name="Group 265"/>
                <p:cNvGrpSpPr>
                  <a:grpSpLocks/>
                </p:cNvGrpSpPr>
                <p:nvPr/>
              </p:nvGrpSpPr>
              <p:grpSpPr bwMode="auto">
                <a:xfrm>
                  <a:off x="5114" y="1663"/>
                  <a:ext cx="373" cy="160"/>
                  <a:chOff x="5426" y="1279"/>
                  <a:chExt cx="373" cy="160"/>
                </a:xfrm>
              </p:grpSpPr>
              <p:grpSp>
                <p:nvGrpSpPr>
                  <p:cNvPr id="48192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5469" y="1284"/>
                    <a:ext cx="258" cy="144"/>
                    <a:chOff x="1353" y="1539"/>
                    <a:chExt cx="258" cy="144"/>
                  </a:xfrm>
                </p:grpSpPr>
                <p:sp>
                  <p:nvSpPr>
                    <p:cNvPr id="17483" name="Rectangle 2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3" y="1539"/>
                      <a:ext cx="258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17484" name="Line 2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1542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17485" name="Line 2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7" y="1545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48193" name="Group 270"/>
                  <p:cNvGrpSpPr>
                    <a:grpSpLocks/>
                  </p:cNvGrpSpPr>
                  <p:nvPr/>
                </p:nvGrpSpPr>
                <p:grpSpPr bwMode="auto">
                  <a:xfrm>
                    <a:off x="5426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81" name="Text Box 27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2" name="Text Box 27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48194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5504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79" name="Text Box 27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0" name="Text Box 27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48195" name="Group 276"/>
                  <p:cNvGrpSpPr>
                    <a:grpSpLocks/>
                  </p:cNvGrpSpPr>
                  <p:nvPr/>
                </p:nvGrpSpPr>
                <p:grpSpPr bwMode="auto">
                  <a:xfrm>
                    <a:off x="5588" y="1279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77" name="Text Box 27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78" name="Text Box 27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</p:grpSp>
        </p:grpSp>
      </p:grpSp>
      <p:sp>
        <p:nvSpPr>
          <p:cNvPr id="17447" name="Text Box 279"/>
          <p:cNvSpPr txBox="1">
            <a:spLocks noChangeArrowheads="1"/>
          </p:cNvSpPr>
          <p:nvPr/>
        </p:nvSpPr>
        <p:spPr bwMode="auto">
          <a:xfrm>
            <a:off x="7389813" y="4922838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slot 0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48" name="Text Box 280"/>
          <p:cNvSpPr txBox="1">
            <a:spLocks noChangeArrowheads="1"/>
          </p:cNvSpPr>
          <p:nvPr/>
        </p:nvSpPr>
        <p:spPr bwMode="auto">
          <a:xfrm>
            <a:off x="6346825" y="4941888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slot 1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49" name="Line 281"/>
          <p:cNvSpPr>
            <a:spLocks noChangeShapeType="1"/>
          </p:cNvSpPr>
          <p:nvPr/>
        </p:nvSpPr>
        <p:spPr bwMode="auto">
          <a:xfrm flipH="1">
            <a:off x="6272213" y="4281488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50" name="Line 282"/>
          <p:cNvSpPr>
            <a:spLocks noChangeShapeType="1"/>
          </p:cNvSpPr>
          <p:nvPr/>
        </p:nvSpPr>
        <p:spPr bwMode="auto">
          <a:xfrm flipH="1">
            <a:off x="7343775" y="4262438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51" name="Line 283"/>
          <p:cNvSpPr>
            <a:spLocks noChangeShapeType="1"/>
          </p:cNvSpPr>
          <p:nvPr/>
        </p:nvSpPr>
        <p:spPr bwMode="auto">
          <a:xfrm flipH="1">
            <a:off x="8458200" y="4271963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52" name="Text Box 285"/>
          <p:cNvSpPr txBox="1">
            <a:spLocks noChangeArrowheads="1"/>
          </p:cNvSpPr>
          <p:nvPr/>
        </p:nvSpPr>
        <p:spPr bwMode="auto">
          <a:xfrm>
            <a:off x="1233488" y="5446713"/>
            <a:ext cx="1096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receiver</a:t>
            </a:r>
          </a:p>
        </p:txBody>
      </p:sp>
      <p:sp>
        <p:nvSpPr>
          <p:cNvPr id="17453" name="Text Box 286"/>
          <p:cNvSpPr txBox="1">
            <a:spLocks noChangeArrowheads="1"/>
          </p:cNvSpPr>
          <p:nvPr/>
        </p:nvSpPr>
        <p:spPr bwMode="auto">
          <a:xfrm>
            <a:off x="2319338" y="5068888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17454" name="Text Box 287"/>
          <p:cNvSpPr txBox="1">
            <a:spLocks noChangeArrowheads="1"/>
          </p:cNvSpPr>
          <p:nvPr/>
        </p:nvSpPr>
        <p:spPr bwMode="auto">
          <a:xfrm>
            <a:off x="1341438" y="4303713"/>
            <a:ext cx="104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received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input</a:t>
            </a:r>
          </a:p>
        </p:txBody>
      </p:sp>
      <p:sp>
        <p:nvSpPr>
          <p:cNvPr id="17455" name="Line 288"/>
          <p:cNvSpPr>
            <a:spLocks noChangeShapeType="1"/>
          </p:cNvSpPr>
          <p:nvPr/>
        </p:nvSpPr>
        <p:spPr bwMode="auto">
          <a:xfrm>
            <a:off x="5965825" y="4668838"/>
            <a:ext cx="319088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8175" name="Group 294"/>
          <p:cNvGrpSpPr>
            <a:grpSpLocks/>
          </p:cNvGrpSpPr>
          <p:nvPr/>
        </p:nvGrpSpPr>
        <p:grpSpPr bwMode="auto">
          <a:xfrm>
            <a:off x="5003800" y="3530600"/>
            <a:ext cx="1517650" cy="977900"/>
            <a:chOff x="4239" y="2007"/>
            <a:chExt cx="956" cy="616"/>
          </a:xfrm>
        </p:grpSpPr>
        <p:sp>
          <p:nvSpPr>
            <p:cNvPr id="17461" name="Text Box 187"/>
            <p:cNvSpPr txBox="1">
              <a:spLocks noChangeArrowheads="1"/>
            </p:cNvSpPr>
            <p:nvPr/>
          </p:nvSpPr>
          <p:spPr bwMode="auto">
            <a:xfrm>
              <a:off x="4239" y="2047"/>
              <a:ext cx="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D</a:t>
              </a:r>
              <a:r>
                <a:rPr lang="en-US" baseline="-25000" dirty="0">
                  <a:latin typeface="Arial" charset="0"/>
                  <a:cs typeface="Arial" charset="0"/>
                </a:rPr>
                <a:t>i </a:t>
              </a:r>
              <a:r>
                <a:rPr lang="en-US" dirty="0">
                  <a:latin typeface="Arial" charset="0"/>
                  <a:cs typeface="Arial" charset="0"/>
                </a:rPr>
                <a:t>= </a:t>
              </a:r>
              <a:r>
                <a:rPr lang="en-US" sz="2800" dirty="0">
                  <a:latin typeface="Symbol" charset="0"/>
                  <a:cs typeface="Arial" charset="0"/>
                </a:rPr>
                <a:t>S</a:t>
              </a:r>
              <a:r>
                <a:rPr lang="en-US" baseline="-25000" dirty="0">
                  <a:latin typeface="Arial" charset="0"/>
                  <a:cs typeface="Arial" charset="0"/>
                </a:rPr>
                <a:t> </a:t>
              </a:r>
              <a:r>
                <a:rPr lang="en-US" dirty="0">
                  <a:latin typeface="Arial" charset="0"/>
                  <a:cs typeface="Arial" charset="0"/>
                </a:rPr>
                <a:t>Z</a:t>
              </a:r>
              <a:r>
                <a:rPr lang="en-US" baseline="-25000" dirty="0">
                  <a:latin typeface="Arial" charset="0"/>
                  <a:cs typeface="Arial" charset="0"/>
                </a:rPr>
                <a:t>i,m</a:t>
              </a:r>
              <a:r>
                <a:rPr lang="en-US" sz="2400" baseline="30000" dirty="0">
                  <a:latin typeface="Arial" charset="0"/>
                  <a:cs typeface="Arial" charset="0"/>
                </a:rPr>
                <a:t>.</a:t>
              </a:r>
              <a:r>
                <a:rPr lang="en-US" dirty="0">
                  <a:latin typeface="Arial" charset="0"/>
                  <a:cs typeface="Arial" charset="0"/>
                </a:rPr>
                <a:t>c</a:t>
              </a:r>
              <a:r>
                <a:rPr lang="en-US" baseline="-25000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17462" name="Text Box 289"/>
            <p:cNvSpPr txBox="1">
              <a:spLocks noChangeArrowheads="1"/>
            </p:cNvSpPr>
            <p:nvPr/>
          </p:nvSpPr>
          <p:spPr bwMode="auto">
            <a:xfrm>
              <a:off x="4498" y="2258"/>
              <a:ext cx="3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+mn-cs"/>
                </a:rPr>
                <a:t>m=1</a:t>
              </a:r>
            </a:p>
          </p:txBody>
        </p:sp>
        <p:sp>
          <p:nvSpPr>
            <p:cNvPr id="17463" name="Text Box 290"/>
            <p:cNvSpPr txBox="1">
              <a:spLocks noChangeArrowheads="1"/>
            </p:cNvSpPr>
            <p:nvPr/>
          </p:nvSpPr>
          <p:spPr bwMode="auto">
            <a:xfrm>
              <a:off x="4541" y="2007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+mn-cs"/>
                </a:rPr>
                <a:t>M</a:t>
              </a:r>
            </a:p>
          </p:txBody>
        </p:sp>
        <p:sp>
          <p:nvSpPr>
            <p:cNvPr id="17464" name="Text Box 291"/>
            <p:cNvSpPr txBox="1">
              <a:spLocks noChangeArrowheads="1"/>
            </p:cNvSpPr>
            <p:nvPr/>
          </p:nvSpPr>
          <p:spPr bwMode="auto">
            <a:xfrm>
              <a:off x="4718" y="2392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+mn-cs"/>
                </a:rPr>
                <a:t>M</a:t>
              </a:r>
            </a:p>
          </p:txBody>
        </p:sp>
        <p:sp>
          <p:nvSpPr>
            <p:cNvPr id="17465" name="Line 293"/>
            <p:cNvSpPr>
              <a:spLocks noChangeShapeType="1"/>
            </p:cNvSpPr>
            <p:nvPr/>
          </p:nvSpPr>
          <p:spPr bwMode="auto">
            <a:xfrm>
              <a:off x="4561" y="2410"/>
              <a:ext cx="5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04780" name="Freeform 300"/>
          <p:cNvSpPr>
            <a:spLocks/>
          </p:cNvSpPr>
          <p:nvPr/>
        </p:nvSpPr>
        <p:spPr bwMode="auto">
          <a:xfrm>
            <a:off x="7745413" y="2060575"/>
            <a:ext cx="341312" cy="1376363"/>
          </a:xfrm>
          <a:custGeom>
            <a:avLst/>
            <a:gdLst>
              <a:gd name="T0" fmla="*/ 0 w 215"/>
              <a:gd name="T1" fmla="*/ 0 h 819"/>
              <a:gd name="T2" fmla="*/ 2147483647 w 215"/>
              <a:gd name="T3" fmla="*/ 0 h 819"/>
              <a:gd name="T4" fmla="*/ 2147483647 w 215"/>
              <a:gd name="T5" fmla="*/ 2147483647 h 8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" h="819">
                <a:moveTo>
                  <a:pt x="0" y="0"/>
                </a:moveTo>
                <a:lnTo>
                  <a:pt x="215" y="0"/>
                </a:lnTo>
                <a:lnTo>
                  <a:pt x="215" y="81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04782" name="Line 302"/>
          <p:cNvSpPr>
            <a:spLocks noChangeShapeType="1"/>
          </p:cNvSpPr>
          <p:nvPr/>
        </p:nvSpPr>
        <p:spPr bwMode="auto">
          <a:xfrm flipH="1">
            <a:off x="2522538" y="3436938"/>
            <a:ext cx="5553075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4783" name="Freeform 303"/>
          <p:cNvSpPr>
            <a:spLocks/>
          </p:cNvSpPr>
          <p:nvPr/>
        </p:nvSpPr>
        <p:spPr bwMode="auto">
          <a:xfrm>
            <a:off x="2522538" y="3436938"/>
            <a:ext cx="396875" cy="1157287"/>
          </a:xfrm>
          <a:custGeom>
            <a:avLst/>
            <a:gdLst>
              <a:gd name="T0" fmla="*/ 0 w 250"/>
              <a:gd name="T1" fmla="*/ 0 h 729"/>
              <a:gd name="T2" fmla="*/ 0 w 250"/>
              <a:gd name="T3" fmla="*/ 2147483647 h 729"/>
              <a:gd name="T4" fmla="*/ 2147483647 w 250"/>
              <a:gd name="T5" fmla="*/ 2147483647 h 7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0" h="729">
                <a:moveTo>
                  <a:pt x="0" y="0"/>
                </a:moveTo>
                <a:lnTo>
                  <a:pt x="0" y="729"/>
                </a:lnTo>
                <a:lnTo>
                  <a:pt x="250" y="72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pic>
        <p:nvPicPr>
          <p:cNvPr id="48179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81121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29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93032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40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40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40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40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0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4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40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40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000"/>
                                        <p:tgtEl>
                                          <p:spTgt spid="40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0"/>
                                        <p:tgtEl>
                                          <p:spTgt spid="40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000"/>
                                        <p:tgtEl>
                                          <p:spTgt spid="40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780" grpId="0" animBg="1"/>
      <p:bldP spid="40478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1125"/>
            <a:ext cx="7772400" cy="1036638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CDMA: two-sender interference</a:t>
            </a:r>
            <a:endParaRPr lang="en-US" dirty="0">
              <a:latin typeface="Gill Sans MT" charset="0"/>
              <a:cs typeface="+mj-cs"/>
            </a:endParaRPr>
          </a:p>
        </p:txBody>
      </p:sp>
      <p:pic>
        <p:nvPicPr>
          <p:cNvPr id="50180" name="Picture 3" descr="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1181100"/>
            <a:ext cx="5026025" cy="532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18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8255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TextBox 1"/>
          <p:cNvSpPr txBox="1">
            <a:spLocks noChangeArrowheads="1"/>
          </p:cNvSpPr>
          <p:nvPr/>
        </p:nvSpPr>
        <p:spPr bwMode="auto">
          <a:xfrm>
            <a:off x="6488113" y="4802188"/>
            <a:ext cx="248602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using same code as sender 1, receiver recovers sender 1’s original data from summed channel data!</a:t>
            </a:r>
          </a:p>
        </p:txBody>
      </p:sp>
      <p:sp>
        <p:nvSpPr>
          <p:cNvPr id="50183" name="TextBox 7"/>
          <p:cNvSpPr txBox="1">
            <a:spLocks noChangeArrowheads="1"/>
          </p:cNvSpPr>
          <p:nvPr/>
        </p:nvSpPr>
        <p:spPr bwMode="auto">
          <a:xfrm>
            <a:off x="417513" y="1773238"/>
            <a:ext cx="2486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Sender 1</a:t>
            </a:r>
          </a:p>
        </p:txBody>
      </p:sp>
      <p:sp>
        <p:nvSpPr>
          <p:cNvPr id="50184" name="TextBox 8"/>
          <p:cNvSpPr txBox="1">
            <a:spLocks noChangeArrowheads="1"/>
          </p:cNvSpPr>
          <p:nvPr/>
        </p:nvSpPr>
        <p:spPr bwMode="auto">
          <a:xfrm>
            <a:off x="423863" y="2840038"/>
            <a:ext cx="2486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Sender 2</a:t>
            </a:r>
          </a:p>
        </p:txBody>
      </p:sp>
      <p:sp>
        <p:nvSpPr>
          <p:cNvPr id="50185" name="TextBox 9"/>
          <p:cNvSpPr txBox="1">
            <a:spLocks noChangeArrowheads="1"/>
          </p:cNvSpPr>
          <p:nvPr/>
        </p:nvSpPr>
        <p:spPr bwMode="auto">
          <a:xfrm>
            <a:off x="6399213" y="1076325"/>
            <a:ext cx="248443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channel sums together transmissions by sender 1 and 2</a:t>
            </a:r>
          </a:p>
        </p:txBody>
      </p:sp>
      <p:cxnSp>
        <p:nvCxnSpPr>
          <p:cNvPr id="50186" name="Straight Connector 3"/>
          <p:cNvCxnSpPr>
            <a:cxnSpLocks noChangeShapeType="1"/>
          </p:cNvCxnSpPr>
          <p:nvPr/>
        </p:nvCxnSpPr>
        <p:spPr bwMode="auto">
          <a:xfrm flipH="1">
            <a:off x="6015038" y="1316038"/>
            <a:ext cx="438150" cy="646112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956209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331788" y="230188"/>
            <a:ext cx="81057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Arial" charset="0"/>
              </a:rPr>
              <a:t>3G (voice+data) network architecture</a:t>
            </a:r>
          </a:p>
        </p:txBody>
      </p:sp>
      <p:sp>
        <p:nvSpPr>
          <p:cNvPr id="39944" name="Line 96"/>
          <p:cNvSpPr>
            <a:spLocks noChangeShapeType="1"/>
          </p:cNvSpPr>
          <p:nvPr/>
        </p:nvSpPr>
        <p:spPr bwMode="auto">
          <a:xfrm flipV="1">
            <a:off x="2012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45" name="Line 97"/>
          <p:cNvSpPr>
            <a:spLocks noChangeShapeType="1"/>
          </p:cNvSpPr>
          <p:nvPr/>
        </p:nvSpPr>
        <p:spPr bwMode="auto">
          <a:xfrm flipV="1">
            <a:off x="2574925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46" name="Line 98"/>
          <p:cNvSpPr>
            <a:spLocks noChangeShapeType="1"/>
          </p:cNvSpPr>
          <p:nvPr/>
        </p:nvSpPr>
        <p:spPr bwMode="auto">
          <a:xfrm>
            <a:off x="2082800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2170" name="Group 99"/>
          <p:cNvGrpSpPr>
            <a:grpSpLocks/>
          </p:cNvGrpSpPr>
          <p:nvPr/>
        </p:nvGrpSpPr>
        <p:grpSpPr bwMode="auto">
          <a:xfrm>
            <a:off x="3676650" y="1998663"/>
            <a:ext cx="550863" cy="411162"/>
            <a:chOff x="611" y="3693"/>
            <a:chExt cx="449" cy="287"/>
          </a:xfrm>
        </p:grpSpPr>
        <p:sp>
          <p:nvSpPr>
            <p:cNvPr id="40094" name="Rectangle 10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318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324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325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319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0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1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2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3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2171" name="Group 109"/>
          <p:cNvGrpSpPr>
            <a:grpSpLocks/>
          </p:cNvGrpSpPr>
          <p:nvPr/>
        </p:nvGrpSpPr>
        <p:grpSpPr bwMode="auto">
          <a:xfrm>
            <a:off x="4676775" y="1630363"/>
            <a:ext cx="550863" cy="1001712"/>
            <a:chOff x="611" y="3693"/>
            <a:chExt cx="449" cy="287"/>
          </a:xfrm>
        </p:grpSpPr>
        <p:sp>
          <p:nvSpPr>
            <p:cNvPr id="40085" name="Rectangle 11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309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315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316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310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1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2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3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4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49" name="Line 119"/>
          <p:cNvSpPr>
            <a:spLocks noChangeShapeType="1"/>
          </p:cNvSpPr>
          <p:nvPr/>
        </p:nvSpPr>
        <p:spPr bwMode="auto">
          <a:xfrm flipV="1">
            <a:off x="4203700" y="2230438"/>
            <a:ext cx="4476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50" name="Text Box 120"/>
          <p:cNvSpPr txBox="1">
            <a:spLocks noChangeArrowheads="1"/>
          </p:cNvSpPr>
          <p:nvPr/>
        </p:nvSpPr>
        <p:spPr bwMode="auto">
          <a:xfrm>
            <a:off x="3529013" y="2430463"/>
            <a:ext cx="1135062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7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radio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network 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controller</a:t>
            </a:r>
          </a:p>
        </p:txBody>
      </p:sp>
      <p:sp>
        <p:nvSpPr>
          <p:cNvPr id="39951" name="Text Box 121"/>
          <p:cNvSpPr txBox="1">
            <a:spLocks noChangeArrowheads="1"/>
          </p:cNvSpPr>
          <p:nvPr/>
        </p:nvSpPr>
        <p:spPr bwMode="auto">
          <a:xfrm>
            <a:off x="4613275" y="13350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MSC</a:t>
            </a:r>
          </a:p>
        </p:txBody>
      </p:sp>
      <p:pic>
        <p:nvPicPr>
          <p:cNvPr id="92175" name="Picture 122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76" name="Group 123"/>
          <p:cNvGrpSpPr>
            <a:grpSpLocks/>
          </p:cNvGrpSpPr>
          <p:nvPr/>
        </p:nvGrpSpPr>
        <p:grpSpPr bwMode="auto">
          <a:xfrm>
            <a:off x="223838" y="2135188"/>
            <a:ext cx="831850" cy="180975"/>
            <a:chOff x="3072" y="739"/>
            <a:chExt cx="652" cy="146"/>
          </a:xfrm>
        </p:grpSpPr>
        <p:pic>
          <p:nvPicPr>
            <p:cNvPr id="92305" name="Picture 124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08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0084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9954" name="Oval 127"/>
          <p:cNvSpPr>
            <a:spLocks noChangeArrowheads="1"/>
          </p:cNvSpPr>
          <p:nvPr/>
        </p:nvSpPr>
        <p:spPr bwMode="auto">
          <a:xfrm>
            <a:off x="1184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2178" name="Picture 128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79" name="Group 130"/>
          <p:cNvGrpSpPr>
            <a:grpSpLocks/>
          </p:cNvGrpSpPr>
          <p:nvPr/>
        </p:nvGrpSpPr>
        <p:grpSpPr bwMode="auto">
          <a:xfrm>
            <a:off x="4660900" y="3173413"/>
            <a:ext cx="582613" cy="641350"/>
            <a:chOff x="3028" y="1864"/>
            <a:chExt cx="347" cy="631"/>
          </a:xfrm>
        </p:grpSpPr>
        <p:sp>
          <p:nvSpPr>
            <p:cNvPr id="40076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30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57" name="Text Box 137"/>
          <p:cNvSpPr txBox="1">
            <a:spLocks noChangeArrowheads="1"/>
          </p:cNvSpPr>
          <p:nvPr/>
        </p:nvSpPr>
        <p:spPr bwMode="auto">
          <a:xfrm>
            <a:off x="4591050" y="3817938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SGSN</a:t>
            </a:r>
          </a:p>
        </p:txBody>
      </p:sp>
      <p:sp>
        <p:nvSpPr>
          <p:cNvPr id="39958" name="Line 138"/>
          <p:cNvSpPr>
            <a:spLocks noChangeShapeType="1"/>
          </p:cNvSpPr>
          <p:nvPr/>
        </p:nvSpPr>
        <p:spPr bwMode="auto">
          <a:xfrm>
            <a:off x="5313363" y="3605213"/>
            <a:ext cx="68580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60" name="Line 153"/>
          <p:cNvSpPr>
            <a:spLocks noChangeShapeType="1"/>
          </p:cNvSpPr>
          <p:nvPr/>
        </p:nvSpPr>
        <p:spPr bwMode="auto">
          <a:xfrm>
            <a:off x="4187825" y="2241550"/>
            <a:ext cx="295275" cy="138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61" name="Line 154"/>
          <p:cNvSpPr>
            <a:spLocks noChangeShapeType="1"/>
          </p:cNvSpPr>
          <p:nvPr/>
        </p:nvSpPr>
        <p:spPr bwMode="auto">
          <a:xfrm>
            <a:off x="4483100" y="3627438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185" name="Freeform 156"/>
          <p:cNvSpPr>
            <a:spLocks/>
          </p:cNvSpPr>
          <p:nvPr/>
        </p:nvSpPr>
        <p:spPr bwMode="auto">
          <a:xfrm>
            <a:off x="7177088" y="1381125"/>
            <a:ext cx="12350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63" name="Text Box 157"/>
          <p:cNvSpPr txBox="1">
            <a:spLocks noChangeArrowheads="1"/>
          </p:cNvSpPr>
          <p:nvPr/>
        </p:nvSpPr>
        <p:spPr bwMode="auto">
          <a:xfrm>
            <a:off x="7285038" y="1724025"/>
            <a:ext cx="110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telephone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39964" name="Line 158"/>
          <p:cNvSpPr>
            <a:spLocks noChangeShapeType="1"/>
          </p:cNvSpPr>
          <p:nvPr/>
        </p:nvSpPr>
        <p:spPr bwMode="auto">
          <a:xfrm>
            <a:off x="5151438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2188" name="Group 159"/>
          <p:cNvGrpSpPr>
            <a:grpSpLocks/>
          </p:cNvGrpSpPr>
          <p:nvPr/>
        </p:nvGrpSpPr>
        <p:grpSpPr bwMode="auto">
          <a:xfrm>
            <a:off x="6411913" y="1590675"/>
            <a:ext cx="550862" cy="1001713"/>
            <a:chOff x="611" y="3693"/>
            <a:chExt cx="449" cy="287"/>
          </a:xfrm>
        </p:grpSpPr>
        <p:sp>
          <p:nvSpPr>
            <p:cNvPr id="40054" name="Rectangle 16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278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284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285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279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0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1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2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3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66" name="Text Box 169"/>
          <p:cNvSpPr txBox="1">
            <a:spLocks noChangeArrowheads="1"/>
          </p:cNvSpPr>
          <p:nvPr/>
        </p:nvSpPr>
        <p:spPr bwMode="auto">
          <a:xfrm>
            <a:off x="6359525" y="2573338"/>
            <a:ext cx="10858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39967" name="Text Box 170"/>
          <p:cNvSpPr txBox="1">
            <a:spLocks noChangeArrowheads="1"/>
          </p:cNvSpPr>
          <p:nvPr/>
        </p:nvSpPr>
        <p:spPr bwMode="auto">
          <a:xfrm>
            <a:off x="6481763" y="15938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39968" name="Line 171"/>
          <p:cNvSpPr>
            <a:spLocks noChangeShapeType="1"/>
          </p:cNvSpPr>
          <p:nvPr/>
        </p:nvSpPr>
        <p:spPr bwMode="auto">
          <a:xfrm flipH="1">
            <a:off x="6200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69" name="Line 172"/>
          <p:cNvSpPr>
            <a:spLocks noChangeShapeType="1"/>
          </p:cNvSpPr>
          <p:nvPr/>
        </p:nvSpPr>
        <p:spPr bwMode="auto">
          <a:xfrm flipH="1" flipV="1">
            <a:off x="6211888" y="2043113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0" name="Line 173"/>
          <p:cNvSpPr>
            <a:spLocks noChangeShapeType="1"/>
          </p:cNvSpPr>
          <p:nvPr/>
        </p:nvSpPr>
        <p:spPr bwMode="auto">
          <a:xfrm flipH="1">
            <a:off x="5834063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1" name="Line 174"/>
          <p:cNvSpPr>
            <a:spLocks noChangeShapeType="1"/>
          </p:cNvSpPr>
          <p:nvPr/>
        </p:nvSpPr>
        <p:spPr bwMode="auto">
          <a:xfrm flipH="1" flipV="1">
            <a:off x="5929313" y="1952625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2" name="Line 175"/>
          <p:cNvSpPr>
            <a:spLocks noChangeShapeType="1"/>
          </p:cNvSpPr>
          <p:nvPr/>
        </p:nvSpPr>
        <p:spPr bwMode="auto">
          <a:xfrm>
            <a:off x="4945063" y="2641600"/>
            <a:ext cx="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3" name="Line 176"/>
          <p:cNvSpPr>
            <a:spLocks noChangeShapeType="1"/>
          </p:cNvSpPr>
          <p:nvPr/>
        </p:nvSpPr>
        <p:spPr bwMode="auto">
          <a:xfrm>
            <a:off x="6942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010" name="Text Box 178"/>
          <p:cNvSpPr txBox="1">
            <a:spLocks noChangeArrowheads="1"/>
          </p:cNvSpPr>
          <p:nvPr/>
        </p:nvSpPr>
        <p:spPr bwMode="auto">
          <a:xfrm>
            <a:off x="5622466" y="5206815"/>
            <a:ext cx="3154501" cy="30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Serving GPRS Support Node (SGSN)</a:t>
            </a:r>
          </a:p>
        </p:txBody>
      </p:sp>
      <p:sp>
        <p:nvSpPr>
          <p:cNvPr id="40034" name="Rectangle 180"/>
          <p:cNvSpPr>
            <a:spLocks noChangeArrowheads="1"/>
          </p:cNvSpPr>
          <p:nvPr/>
        </p:nvSpPr>
        <p:spPr bwMode="auto">
          <a:xfrm>
            <a:off x="5156836" y="5705178"/>
            <a:ext cx="313295" cy="42733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58" name="Freeform 181"/>
          <p:cNvSpPr>
            <a:spLocks/>
          </p:cNvSpPr>
          <p:nvPr/>
        </p:nvSpPr>
        <p:spPr bwMode="auto">
          <a:xfrm>
            <a:off x="5473005" y="5560793"/>
            <a:ext cx="57485" cy="152536"/>
          </a:xfrm>
          <a:custGeom>
            <a:avLst/>
            <a:gdLst>
              <a:gd name="T0" fmla="*/ 3 w 62"/>
              <a:gd name="T1" fmla="*/ 0 h 74"/>
              <a:gd name="T2" fmla="*/ 5 w 62"/>
              <a:gd name="T3" fmla="*/ 1758 h 74"/>
              <a:gd name="T4" fmla="*/ 0 w 62"/>
              <a:gd name="T5" fmla="*/ 2282 h 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" h="74">
                <a:moveTo>
                  <a:pt x="36" y="0"/>
                </a:moveTo>
                <a:lnTo>
                  <a:pt x="62" y="57"/>
                </a:lnTo>
                <a:lnTo>
                  <a:pt x="0" y="7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59" name="Freeform 182"/>
          <p:cNvSpPr>
            <a:spLocks/>
          </p:cNvSpPr>
          <p:nvPr/>
        </p:nvSpPr>
        <p:spPr bwMode="auto">
          <a:xfrm>
            <a:off x="5470130" y="5684219"/>
            <a:ext cx="58922" cy="448294"/>
          </a:xfrm>
          <a:custGeom>
            <a:avLst/>
            <a:gdLst>
              <a:gd name="T0" fmla="*/ 1 w 63"/>
              <a:gd name="T1" fmla="*/ 395 h 225"/>
              <a:gd name="T2" fmla="*/ 0 w 63"/>
              <a:gd name="T3" fmla="*/ 5650 h 225"/>
              <a:gd name="T4" fmla="*/ 5 w 63"/>
              <a:gd name="T5" fmla="*/ 5073 h 225"/>
              <a:gd name="T6" fmla="*/ 5 w 63"/>
              <a:gd name="T7" fmla="*/ 0 h 225"/>
              <a:gd name="T8" fmla="*/ 1 w 63"/>
              <a:gd name="T9" fmla="*/ 395 h 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" h="225">
                <a:moveTo>
                  <a:pt x="2" y="16"/>
                </a:moveTo>
                <a:lnTo>
                  <a:pt x="0" y="225"/>
                </a:lnTo>
                <a:lnTo>
                  <a:pt x="62" y="202"/>
                </a:lnTo>
                <a:lnTo>
                  <a:pt x="63" y="0"/>
                </a:lnTo>
                <a:lnTo>
                  <a:pt x="2" y="16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60" name="Freeform 183"/>
          <p:cNvSpPr>
            <a:spLocks/>
          </p:cNvSpPr>
          <p:nvPr/>
        </p:nvSpPr>
        <p:spPr bwMode="auto">
          <a:xfrm>
            <a:off x="5508933" y="5537505"/>
            <a:ext cx="43114" cy="161851"/>
          </a:xfrm>
          <a:custGeom>
            <a:avLst/>
            <a:gdLst>
              <a:gd name="T0" fmla="*/ 1 w 47"/>
              <a:gd name="T1" fmla="*/ 0 h 78"/>
              <a:gd name="T2" fmla="*/ 3 w 47"/>
              <a:gd name="T3" fmla="*/ 2502 h 78"/>
              <a:gd name="T4" fmla="*/ 1 w 47"/>
              <a:gd name="T5" fmla="*/ 2461 h 78"/>
              <a:gd name="T6" fmla="*/ 0 w 47"/>
              <a:gd name="T7" fmla="*/ 1108 h 78"/>
              <a:gd name="T8" fmla="*/ 1 w 47"/>
              <a:gd name="T9" fmla="*/ 0 h 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" h="78">
                <a:moveTo>
                  <a:pt x="12" y="0"/>
                </a:moveTo>
                <a:lnTo>
                  <a:pt x="47" y="78"/>
                </a:lnTo>
                <a:lnTo>
                  <a:pt x="15" y="77"/>
                </a:lnTo>
                <a:lnTo>
                  <a:pt x="0" y="35"/>
                </a:lnTo>
                <a:lnTo>
                  <a:pt x="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61" name="Freeform 184"/>
          <p:cNvSpPr>
            <a:spLocks/>
          </p:cNvSpPr>
          <p:nvPr/>
        </p:nvSpPr>
        <p:spPr bwMode="auto">
          <a:xfrm>
            <a:off x="5484502" y="5609698"/>
            <a:ext cx="40240" cy="105960"/>
          </a:xfrm>
          <a:custGeom>
            <a:avLst/>
            <a:gdLst>
              <a:gd name="T0" fmla="*/ 2 w 44"/>
              <a:gd name="T1" fmla="*/ 0 h 51"/>
              <a:gd name="T2" fmla="*/ 0 w 44"/>
              <a:gd name="T3" fmla="*/ 1643 h 51"/>
              <a:gd name="T4" fmla="*/ 3 w 44"/>
              <a:gd name="T5" fmla="*/ 1449 h 51"/>
              <a:gd name="T6" fmla="*/ 2 w 44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" h="51">
                <a:moveTo>
                  <a:pt x="23" y="0"/>
                </a:moveTo>
                <a:lnTo>
                  <a:pt x="0" y="51"/>
                </a:lnTo>
                <a:lnTo>
                  <a:pt x="44" y="45"/>
                </a:lnTo>
                <a:lnTo>
                  <a:pt x="23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62" name="Freeform 185"/>
          <p:cNvSpPr>
            <a:spLocks/>
          </p:cNvSpPr>
          <p:nvPr/>
        </p:nvSpPr>
        <p:spPr bwMode="auto">
          <a:xfrm>
            <a:off x="5133842" y="5542163"/>
            <a:ext cx="388025" cy="196783"/>
          </a:xfrm>
          <a:custGeom>
            <a:avLst/>
            <a:gdLst>
              <a:gd name="T0" fmla="*/ 0 w 417"/>
              <a:gd name="T1" fmla="*/ 3014 h 95"/>
              <a:gd name="T2" fmla="*/ 5 w 417"/>
              <a:gd name="T3" fmla="*/ 37 h 95"/>
              <a:gd name="T4" fmla="*/ 30 w 417"/>
              <a:gd name="T5" fmla="*/ 0 h 95"/>
              <a:gd name="T6" fmla="*/ 27 w 417"/>
              <a:gd name="T7" fmla="*/ 3014 h 95"/>
              <a:gd name="T8" fmla="*/ 0 w 417"/>
              <a:gd name="T9" fmla="*/ 3014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7" h="95">
                <a:moveTo>
                  <a:pt x="0" y="95"/>
                </a:moveTo>
                <a:lnTo>
                  <a:pt x="66" y="1"/>
                </a:lnTo>
                <a:lnTo>
                  <a:pt x="417" y="0"/>
                </a:lnTo>
                <a:lnTo>
                  <a:pt x="370" y="95"/>
                </a:lnTo>
                <a:lnTo>
                  <a:pt x="0" y="9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92235" name="Group 200"/>
          <p:cNvGrpSpPr>
            <a:grpSpLocks/>
          </p:cNvGrpSpPr>
          <p:nvPr/>
        </p:nvGrpSpPr>
        <p:grpSpPr bwMode="auto">
          <a:xfrm>
            <a:off x="5149650" y="5075238"/>
            <a:ext cx="445510" cy="379594"/>
            <a:chOff x="3028" y="1864"/>
            <a:chExt cx="347" cy="631"/>
          </a:xfrm>
        </p:grpSpPr>
        <p:sp>
          <p:nvSpPr>
            <p:cNvPr id="40028" name="Rectangle 201"/>
            <p:cNvSpPr>
              <a:spLocks noChangeArrowheads="1"/>
            </p:cNvSpPr>
            <p:nvPr/>
          </p:nvSpPr>
          <p:spPr bwMode="auto">
            <a:xfrm>
              <a:off x="3047" y="2041"/>
              <a:ext cx="261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252" name="Freeform 20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3" name="Freeform 20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4" name="Freeform 20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5" name="Freeform 20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6" name="Freeform 20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014" name="Text Box 221"/>
          <p:cNvSpPr txBox="1">
            <a:spLocks noChangeArrowheads="1"/>
          </p:cNvSpPr>
          <p:nvPr/>
        </p:nvSpPr>
        <p:spPr bwMode="auto">
          <a:xfrm>
            <a:off x="5668454" y="5773878"/>
            <a:ext cx="3272346" cy="30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Gateway GPRS Support Node (GGSN)</a:t>
            </a:r>
          </a:p>
        </p:txBody>
      </p:sp>
      <p:sp>
        <p:nvSpPr>
          <p:cNvPr id="92198" name="Freeform 222"/>
          <p:cNvSpPr>
            <a:spLocks/>
          </p:cNvSpPr>
          <p:nvPr/>
        </p:nvSpPr>
        <p:spPr bwMode="auto">
          <a:xfrm>
            <a:off x="7286625" y="3284538"/>
            <a:ext cx="1235075" cy="16811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76" name="Text Box 223"/>
          <p:cNvSpPr txBox="1">
            <a:spLocks noChangeArrowheads="1"/>
          </p:cNvSpPr>
          <p:nvPr/>
        </p:nvSpPr>
        <p:spPr bwMode="auto">
          <a:xfrm>
            <a:off x="7394575" y="3627438"/>
            <a:ext cx="8826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92200" name="Group 224"/>
          <p:cNvGrpSpPr>
            <a:grpSpLocks/>
          </p:cNvGrpSpPr>
          <p:nvPr/>
        </p:nvGrpSpPr>
        <p:grpSpPr bwMode="auto">
          <a:xfrm>
            <a:off x="6521450" y="3494088"/>
            <a:ext cx="550863" cy="1001712"/>
            <a:chOff x="611" y="3693"/>
            <a:chExt cx="449" cy="287"/>
          </a:xfrm>
        </p:grpSpPr>
        <p:sp>
          <p:nvSpPr>
            <p:cNvPr id="40001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225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231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232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226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27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28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29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30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78" name="Text Box 234"/>
          <p:cNvSpPr txBox="1">
            <a:spLocks noChangeArrowheads="1"/>
          </p:cNvSpPr>
          <p:nvPr/>
        </p:nvSpPr>
        <p:spPr bwMode="auto">
          <a:xfrm>
            <a:off x="6469063" y="4476750"/>
            <a:ext cx="8572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GGSN</a:t>
            </a:r>
          </a:p>
        </p:txBody>
      </p:sp>
      <p:sp>
        <p:nvSpPr>
          <p:cNvPr id="39979" name="Text Box 235"/>
          <p:cNvSpPr txBox="1">
            <a:spLocks noChangeArrowheads="1"/>
          </p:cNvSpPr>
          <p:nvPr/>
        </p:nvSpPr>
        <p:spPr bwMode="auto">
          <a:xfrm>
            <a:off x="6591300" y="34972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39980" name="Line 236"/>
          <p:cNvSpPr>
            <a:spLocks noChangeShapeType="1"/>
          </p:cNvSpPr>
          <p:nvPr/>
        </p:nvSpPr>
        <p:spPr bwMode="auto">
          <a:xfrm flipH="1">
            <a:off x="6310313" y="4229100"/>
            <a:ext cx="236537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1" name="Line 237"/>
          <p:cNvSpPr>
            <a:spLocks noChangeShapeType="1"/>
          </p:cNvSpPr>
          <p:nvPr/>
        </p:nvSpPr>
        <p:spPr bwMode="auto">
          <a:xfrm flipH="1" flipV="1">
            <a:off x="6321425" y="3946525"/>
            <a:ext cx="225425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2" name="Line 238"/>
          <p:cNvSpPr>
            <a:spLocks noChangeShapeType="1"/>
          </p:cNvSpPr>
          <p:nvPr/>
        </p:nvSpPr>
        <p:spPr bwMode="auto">
          <a:xfrm flipH="1">
            <a:off x="5943600" y="4403725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3" name="Line 239"/>
          <p:cNvSpPr>
            <a:spLocks noChangeShapeType="1"/>
          </p:cNvSpPr>
          <p:nvPr/>
        </p:nvSpPr>
        <p:spPr bwMode="auto">
          <a:xfrm flipH="1" flipV="1">
            <a:off x="6038850" y="3856038"/>
            <a:ext cx="236538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4" name="Line 240"/>
          <p:cNvSpPr>
            <a:spLocks noChangeShapeType="1"/>
          </p:cNvSpPr>
          <p:nvPr/>
        </p:nvSpPr>
        <p:spPr bwMode="auto">
          <a:xfrm>
            <a:off x="7051675" y="4127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57" name="Text Box 241"/>
          <p:cNvSpPr txBox="1">
            <a:spLocks noChangeArrowheads="1"/>
          </p:cNvSpPr>
          <p:nvPr/>
        </p:nvSpPr>
        <p:spPr bwMode="auto">
          <a:xfrm>
            <a:off x="263525" y="3895725"/>
            <a:ext cx="4768850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pitchFamily="34" charset="0"/>
                <a:ea typeface="+mn-ea"/>
                <a:cs typeface="+mn-cs"/>
              </a:rPr>
              <a:t>Key insight: </a:t>
            </a: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new cellular data</a:t>
            </a:r>
          </a:p>
          <a:p>
            <a:pPr>
              <a:defRPr/>
            </a:pP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network operates </a:t>
            </a:r>
            <a:r>
              <a:rPr lang="en-US" sz="2400" i="1" dirty="0">
                <a:latin typeface="Gill Sans MT" pitchFamily="34" charset="0"/>
                <a:ea typeface="+mn-ea"/>
                <a:cs typeface="+mn-cs"/>
              </a:rPr>
              <a:t>in parallel</a:t>
            </a: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 </a:t>
            </a:r>
          </a:p>
          <a:p>
            <a:pPr>
              <a:defRPr/>
            </a:pP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(except at edge) with existing </a:t>
            </a:r>
          </a:p>
          <a:p>
            <a:pPr>
              <a:defRPr/>
            </a:pP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cellular voice network</a:t>
            </a:r>
          </a:p>
          <a:p>
            <a:pPr marL="342900" indent="-223838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 voice network </a:t>
            </a:r>
            <a:r>
              <a:rPr lang="en-US" sz="2400" i="1" dirty="0">
                <a:solidFill>
                  <a:srgbClr val="CC0000"/>
                </a:solidFill>
                <a:latin typeface="Gill Sans MT" pitchFamily="34" charset="0"/>
                <a:ea typeface="+mn-ea"/>
                <a:cs typeface="+mn-cs"/>
              </a:rPr>
              <a:t>unchanged</a:t>
            </a: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 in core</a:t>
            </a:r>
          </a:p>
          <a:p>
            <a:pPr marL="342900" indent="-223838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 data network operates in parallel</a:t>
            </a:r>
          </a:p>
          <a:p>
            <a:pPr marL="342900" indent="-342900"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sz="2000" dirty="0">
              <a:latin typeface="Gill Sans MT" pitchFamily="34" charset="0"/>
              <a:ea typeface="+mn-ea"/>
              <a:cs typeface="+mn-cs"/>
            </a:endParaRPr>
          </a:p>
        </p:txBody>
      </p:sp>
      <p:pic>
        <p:nvPicPr>
          <p:cNvPr id="92210" name="Picture 6" descr="underline_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747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25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259" name="Group 347"/>
          <p:cNvGrpSpPr>
            <a:grpSpLocks/>
          </p:cNvGrpSpPr>
          <p:nvPr/>
        </p:nvGrpSpPr>
        <p:grpSpPr bwMode="auto">
          <a:xfrm>
            <a:off x="4683633" y="3432720"/>
            <a:ext cx="635069" cy="337319"/>
            <a:chOff x="1871277" y="1576300"/>
            <a:chExt cx="1128371" cy="437861"/>
          </a:xfrm>
        </p:grpSpPr>
        <p:sp>
          <p:nvSpPr>
            <p:cNvPr id="260" name="Oval 259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2" name="Oval 261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3" name="Freeform 262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4" name="Freeform 263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5" name="Freeform 264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6" name="Freeform 265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67" name="Straight Connector 266"/>
            <p:cNvCxnSpPr>
              <a:endCxn id="26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347"/>
          <p:cNvGrpSpPr>
            <a:grpSpLocks/>
          </p:cNvGrpSpPr>
          <p:nvPr/>
        </p:nvGrpSpPr>
        <p:grpSpPr bwMode="auto">
          <a:xfrm>
            <a:off x="6443551" y="3942281"/>
            <a:ext cx="635069" cy="337319"/>
            <a:chOff x="1871277" y="1576300"/>
            <a:chExt cx="1128371" cy="437861"/>
          </a:xfrm>
        </p:grpSpPr>
        <p:sp>
          <p:nvSpPr>
            <p:cNvPr id="270" name="Oval 269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2" name="Oval 271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3" name="Freeform 272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4" name="Freeform 273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5" name="Freeform 274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6" name="Freeform 275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77" name="Straight Connector 276"/>
            <p:cNvCxnSpPr>
              <a:endCxn id="27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782"/>
          <p:cNvGrpSpPr>
            <a:grpSpLocks/>
          </p:cNvGrpSpPr>
          <p:nvPr/>
        </p:nvGrpSpPr>
        <p:grpSpPr bwMode="auto">
          <a:xfrm>
            <a:off x="1786131" y="1468331"/>
            <a:ext cx="436609" cy="542257"/>
            <a:chOff x="742" y="2409"/>
            <a:chExt cx="576" cy="881"/>
          </a:xfrm>
        </p:grpSpPr>
        <p:grpSp>
          <p:nvGrpSpPr>
            <p:cNvPr id="28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8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81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98" name="Group 782"/>
          <p:cNvGrpSpPr>
            <a:grpSpLocks/>
          </p:cNvGrpSpPr>
          <p:nvPr/>
        </p:nvGrpSpPr>
        <p:grpSpPr bwMode="auto">
          <a:xfrm>
            <a:off x="2275912" y="1898524"/>
            <a:ext cx="436609" cy="542257"/>
            <a:chOff x="742" y="2409"/>
            <a:chExt cx="576" cy="881"/>
          </a:xfrm>
        </p:grpSpPr>
        <p:grpSp>
          <p:nvGrpSpPr>
            <p:cNvPr id="29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0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00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17" name="Group 782"/>
          <p:cNvGrpSpPr>
            <a:grpSpLocks/>
          </p:cNvGrpSpPr>
          <p:nvPr/>
        </p:nvGrpSpPr>
        <p:grpSpPr bwMode="auto">
          <a:xfrm>
            <a:off x="1733705" y="2189820"/>
            <a:ext cx="436609" cy="542257"/>
            <a:chOff x="742" y="2409"/>
            <a:chExt cx="576" cy="881"/>
          </a:xfrm>
        </p:grpSpPr>
        <p:grpSp>
          <p:nvGrpSpPr>
            <p:cNvPr id="31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2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9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36" name="Group 347"/>
          <p:cNvGrpSpPr>
            <a:grpSpLocks/>
          </p:cNvGrpSpPr>
          <p:nvPr/>
        </p:nvGrpSpPr>
        <p:grpSpPr bwMode="auto">
          <a:xfrm>
            <a:off x="5158406" y="5225676"/>
            <a:ext cx="399769" cy="191034"/>
            <a:chOff x="1871277" y="1576300"/>
            <a:chExt cx="1128371" cy="437861"/>
          </a:xfrm>
        </p:grpSpPr>
        <p:sp>
          <p:nvSpPr>
            <p:cNvPr id="337" name="Oval 336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39" name="Oval 338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0" name="Freeform 339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1" name="Freeform 340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2" name="Freeform 341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3" name="Freeform 342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44" name="Straight Connector 343"/>
            <p:cNvCxnSpPr>
              <a:endCxn id="33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6" name="Group 347"/>
          <p:cNvGrpSpPr>
            <a:grpSpLocks/>
          </p:cNvGrpSpPr>
          <p:nvPr/>
        </p:nvGrpSpPr>
        <p:grpSpPr bwMode="auto">
          <a:xfrm>
            <a:off x="5137685" y="5820894"/>
            <a:ext cx="399769" cy="191034"/>
            <a:chOff x="1871277" y="1576300"/>
            <a:chExt cx="1128371" cy="437861"/>
          </a:xfrm>
        </p:grpSpPr>
        <p:sp>
          <p:nvSpPr>
            <p:cNvPr id="347" name="Oval 346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9" name="Oval 348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0" name="Freeform 349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51" name="Freeform 350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52" name="Freeform 351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53" name="Freeform 352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54" name="Straight Connector 353"/>
            <p:cNvCxnSpPr>
              <a:endCxn id="34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3089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Line 96"/>
          <p:cNvSpPr>
            <a:spLocks noChangeShapeType="1"/>
          </p:cNvSpPr>
          <p:nvPr/>
        </p:nvSpPr>
        <p:spPr bwMode="auto">
          <a:xfrm flipV="1">
            <a:off x="2012950" y="2043358"/>
            <a:ext cx="1695450" cy="309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8" name="Line 97"/>
          <p:cNvSpPr>
            <a:spLocks noChangeShapeType="1"/>
          </p:cNvSpPr>
          <p:nvPr/>
        </p:nvSpPr>
        <p:spPr bwMode="auto">
          <a:xfrm flipV="1">
            <a:off x="2574925" y="2037420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9" name="Line 98"/>
          <p:cNvSpPr>
            <a:spLocks noChangeShapeType="1"/>
          </p:cNvSpPr>
          <p:nvPr/>
        </p:nvSpPr>
        <p:spPr bwMode="auto">
          <a:xfrm>
            <a:off x="2082800" y="1758328"/>
            <a:ext cx="1624013" cy="2850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3193" name="Group 99"/>
          <p:cNvGrpSpPr>
            <a:grpSpLocks/>
          </p:cNvGrpSpPr>
          <p:nvPr/>
        </p:nvGrpSpPr>
        <p:grpSpPr bwMode="auto">
          <a:xfrm>
            <a:off x="3676650" y="1823647"/>
            <a:ext cx="550863" cy="307595"/>
            <a:chOff x="611" y="3693"/>
            <a:chExt cx="449" cy="287"/>
          </a:xfrm>
        </p:grpSpPr>
        <p:sp>
          <p:nvSpPr>
            <p:cNvPr id="41084" name="Rectangle 10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308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14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315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309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0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1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2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3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93194" name="Group 109"/>
          <p:cNvGrpSpPr>
            <a:grpSpLocks/>
          </p:cNvGrpSpPr>
          <p:nvPr/>
        </p:nvGrpSpPr>
        <p:grpSpPr bwMode="auto">
          <a:xfrm>
            <a:off x="4676775" y="1548118"/>
            <a:ext cx="550863" cy="749392"/>
            <a:chOff x="611" y="3693"/>
            <a:chExt cx="449" cy="287"/>
          </a:xfrm>
        </p:grpSpPr>
        <p:sp>
          <p:nvSpPr>
            <p:cNvPr id="41075" name="Rectangle 11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299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05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306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300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1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2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3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4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72" name="Line 119"/>
          <p:cNvSpPr>
            <a:spLocks noChangeShapeType="1"/>
          </p:cNvSpPr>
          <p:nvPr/>
        </p:nvSpPr>
        <p:spPr bwMode="auto">
          <a:xfrm flipV="1">
            <a:off x="4203700" y="1997041"/>
            <a:ext cx="447675" cy="7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73" name="Text Box 120"/>
          <p:cNvSpPr txBox="1">
            <a:spLocks noChangeArrowheads="1"/>
          </p:cNvSpPr>
          <p:nvPr/>
        </p:nvSpPr>
        <p:spPr bwMode="auto">
          <a:xfrm>
            <a:off x="3529013" y="2146682"/>
            <a:ext cx="1135062" cy="55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radio</a:t>
            </a:r>
          </a:p>
          <a:p>
            <a:pPr defTabSz="9144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network </a:t>
            </a:r>
          </a:p>
          <a:p>
            <a:pPr defTabSz="9144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controller</a:t>
            </a:r>
          </a:p>
        </p:txBody>
      </p:sp>
      <p:sp>
        <p:nvSpPr>
          <p:cNvPr id="40974" name="Text Box 121"/>
          <p:cNvSpPr txBox="1">
            <a:spLocks noChangeArrowheads="1"/>
          </p:cNvSpPr>
          <p:nvPr/>
        </p:nvSpPr>
        <p:spPr bwMode="auto">
          <a:xfrm>
            <a:off x="4613275" y="1193987"/>
            <a:ext cx="692150" cy="274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MSC</a:t>
            </a:r>
          </a:p>
        </p:txBody>
      </p:sp>
      <p:pic>
        <p:nvPicPr>
          <p:cNvPr id="93198" name="Picture 122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621751"/>
            <a:ext cx="252413" cy="13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199" name="Group 123"/>
          <p:cNvGrpSpPr>
            <a:grpSpLocks/>
          </p:cNvGrpSpPr>
          <p:nvPr/>
        </p:nvGrpSpPr>
        <p:grpSpPr bwMode="auto">
          <a:xfrm>
            <a:off x="223838" y="1925783"/>
            <a:ext cx="831850" cy="135389"/>
            <a:chOff x="3072" y="739"/>
            <a:chExt cx="652" cy="146"/>
          </a:xfrm>
        </p:grpSpPr>
        <p:pic>
          <p:nvPicPr>
            <p:cNvPr id="93295" name="Picture 124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7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4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77" name="Oval 127"/>
          <p:cNvSpPr>
            <a:spLocks noChangeArrowheads="1"/>
          </p:cNvSpPr>
          <p:nvPr/>
        </p:nvSpPr>
        <p:spPr bwMode="auto">
          <a:xfrm>
            <a:off x="1184275" y="1380662"/>
            <a:ext cx="3170238" cy="1102117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3201" name="Picture 128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175185"/>
            <a:ext cx="252413" cy="13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202" name="Group 130"/>
          <p:cNvGrpSpPr>
            <a:grpSpLocks/>
          </p:cNvGrpSpPr>
          <p:nvPr/>
        </p:nvGrpSpPr>
        <p:grpSpPr bwMode="auto">
          <a:xfrm>
            <a:off x="4660900" y="2702491"/>
            <a:ext cx="582613" cy="479801"/>
            <a:chOff x="3028" y="1864"/>
            <a:chExt cx="347" cy="631"/>
          </a:xfrm>
        </p:grpSpPr>
        <p:sp>
          <p:nvSpPr>
            <p:cNvPr id="41066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80" name="Text Box 137"/>
          <p:cNvSpPr txBox="1">
            <a:spLocks noChangeArrowheads="1"/>
          </p:cNvSpPr>
          <p:nvPr/>
        </p:nvSpPr>
        <p:spPr bwMode="auto">
          <a:xfrm>
            <a:off x="4591050" y="3184667"/>
            <a:ext cx="831850" cy="274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SGSN</a:t>
            </a:r>
          </a:p>
        </p:txBody>
      </p:sp>
      <p:sp>
        <p:nvSpPr>
          <p:cNvPr id="40981" name="Line 138"/>
          <p:cNvSpPr>
            <a:spLocks noChangeShapeType="1"/>
          </p:cNvSpPr>
          <p:nvPr/>
        </p:nvSpPr>
        <p:spPr bwMode="auto">
          <a:xfrm>
            <a:off x="5313363" y="3025525"/>
            <a:ext cx="685800" cy="1864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83" name="Line 153"/>
          <p:cNvSpPr>
            <a:spLocks noChangeShapeType="1"/>
          </p:cNvSpPr>
          <p:nvPr/>
        </p:nvSpPr>
        <p:spPr bwMode="auto">
          <a:xfrm>
            <a:off x="4187825" y="2005354"/>
            <a:ext cx="295275" cy="1035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84" name="Line 154"/>
          <p:cNvSpPr>
            <a:spLocks noChangeShapeType="1"/>
          </p:cNvSpPr>
          <p:nvPr/>
        </p:nvSpPr>
        <p:spPr bwMode="auto">
          <a:xfrm>
            <a:off x="4483100" y="3042152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08" name="Freeform 156"/>
          <p:cNvSpPr>
            <a:spLocks/>
          </p:cNvSpPr>
          <p:nvPr/>
        </p:nvSpPr>
        <p:spPr bwMode="auto">
          <a:xfrm>
            <a:off x="7177088" y="1361660"/>
            <a:ext cx="1235075" cy="125769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86" name="Text Box 157"/>
          <p:cNvSpPr txBox="1">
            <a:spLocks noChangeArrowheads="1"/>
          </p:cNvSpPr>
          <p:nvPr/>
        </p:nvSpPr>
        <p:spPr bwMode="auto">
          <a:xfrm>
            <a:off x="7285038" y="1485386"/>
            <a:ext cx="1106487" cy="61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40987" name="Line 158"/>
          <p:cNvSpPr>
            <a:spLocks noChangeShapeType="1"/>
          </p:cNvSpPr>
          <p:nvPr/>
        </p:nvSpPr>
        <p:spPr bwMode="auto">
          <a:xfrm>
            <a:off x="5151438" y="2016043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3211" name="Group 159"/>
          <p:cNvGrpSpPr>
            <a:grpSpLocks/>
          </p:cNvGrpSpPr>
          <p:nvPr/>
        </p:nvGrpSpPr>
        <p:grpSpPr bwMode="auto">
          <a:xfrm>
            <a:off x="6411913" y="1518427"/>
            <a:ext cx="550862" cy="749393"/>
            <a:chOff x="611" y="3693"/>
            <a:chExt cx="449" cy="287"/>
          </a:xfrm>
        </p:grpSpPr>
        <p:sp>
          <p:nvSpPr>
            <p:cNvPr id="41044" name="Rectangle 16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268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74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275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269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0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1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2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3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89" name="Text Box 169"/>
          <p:cNvSpPr txBox="1">
            <a:spLocks noChangeArrowheads="1"/>
          </p:cNvSpPr>
          <p:nvPr/>
        </p:nvSpPr>
        <p:spPr bwMode="auto">
          <a:xfrm>
            <a:off x="6359525" y="2253568"/>
            <a:ext cx="1085850" cy="39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Gateway</a:t>
            </a:r>
          </a:p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40990" name="Text Box 170"/>
          <p:cNvSpPr txBox="1">
            <a:spLocks noChangeArrowheads="1"/>
          </p:cNvSpPr>
          <p:nvPr/>
        </p:nvSpPr>
        <p:spPr bwMode="auto">
          <a:xfrm>
            <a:off x="6481763" y="1468486"/>
            <a:ext cx="361950" cy="274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0991" name="Line 171"/>
          <p:cNvSpPr>
            <a:spLocks noChangeShapeType="1"/>
          </p:cNvSpPr>
          <p:nvPr/>
        </p:nvSpPr>
        <p:spPr bwMode="auto">
          <a:xfrm flipH="1">
            <a:off x="6200775" y="2068298"/>
            <a:ext cx="236538" cy="10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2" name="Line 172"/>
          <p:cNvSpPr>
            <a:spLocks noChangeShapeType="1"/>
          </p:cNvSpPr>
          <p:nvPr/>
        </p:nvSpPr>
        <p:spPr bwMode="auto">
          <a:xfrm flipH="1" flipV="1">
            <a:off x="6211888" y="1856901"/>
            <a:ext cx="225425" cy="67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3" name="Line 173"/>
          <p:cNvSpPr>
            <a:spLocks noChangeShapeType="1"/>
          </p:cNvSpPr>
          <p:nvPr/>
        </p:nvSpPr>
        <p:spPr bwMode="auto">
          <a:xfrm flipH="1">
            <a:off x="5834063" y="2198937"/>
            <a:ext cx="327025" cy="15201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4" name="Line 174"/>
          <p:cNvSpPr>
            <a:spLocks noChangeShapeType="1"/>
          </p:cNvSpPr>
          <p:nvPr/>
        </p:nvSpPr>
        <p:spPr bwMode="auto">
          <a:xfrm flipH="1" flipV="1">
            <a:off x="5929313" y="1789206"/>
            <a:ext cx="236537" cy="5938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5" name="Line 175"/>
          <p:cNvSpPr>
            <a:spLocks noChangeShapeType="1"/>
          </p:cNvSpPr>
          <p:nvPr/>
        </p:nvSpPr>
        <p:spPr bwMode="auto">
          <a:xfrm>
            <a:off x="4945063" y="2304636"/>
            <a:ext cx="0" cy="3717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6" name="Line 176"/>
          <p:cNvSpPr>
            <a:spLocks noChangeShapeType="1"/>
          </p:cNvSpPr>
          <p:nvPr/>
        </p:nvSpPr>
        <p:spPr bwMode="auto">
          <a:xfrm>
            <a:off x="6942138" y="199229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20" name="Freeform 222"/>
          <p:cNvSpPr>
            <a:spLocks/>
          </p:cNvSpPr>
          <p:nvPr/>
        </p:nvSpPr>
        <p:spPr bwMode="auto">
          <a:xfrm>
            <a:off x="7286625" y="2785625"/>
            <a:ext cx="1235075" cy="1257696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8" name="Text Box 223"/>
          <p:cNvSpPr txBox="1">
            <a:spLocks noChangeArrowheads="1"/>
          </p:cNvSpPr>
          <p:nvPr/>
        </p:nvSpPr>
        <p:spPr bwMode="auto">
          <a:xfrm>
            <a:off x="7394575" y="3042152"/>
            <a:ext cx="882650" cy="43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93222" name="Group 224"/>
          <p:cNvGrpSpPr>
            <a:grpSpLocks/>
          </p:cNvGrpSpPr>
          <p:nvPr/>
        </p:nvGrpSpPr>
        <p:grpSpPr bwMode="auto">
          <a:xfrm>
            <a:off x="6521450" y="2942391"/>
            <a:ext cx="550863" cy="749392"/>
            <a:chOff x="611" y="3693"/>
            <a:chExt cx="449" cy="287"/>
          </a:xfrm>
        </p:grpSpPr>
        <p:sp>
          <p:nvSpPr>
            <p:cNvPr id="41035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259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65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266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260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1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2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3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4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001" name="Text Box 235"/>
          <p:cNvSpPr txBox="1">
            <a:spLocks noChangeArrowheads="1"/>
          </p:cNvSpPr>
          <p:nvPr/>
        </p:nvSpPr>
        <p:spPr bwMode="auto">
          <a:xfrm>
            <a:off x="6591300" y="2888426"/>
            <a:ext cx="361950" cy="274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1002" name="Line 236"/>
          <p:cNvSpPr>
            <a:spLocks noChangeShapeType="1"/>
          </p:cNvSpPr>
          <p:nvPr/>
        </p:nvSpPr>
        <p:spPr bwMode="auto">
          <a:xfrm flipH="1">
            <a:off x="6310313" y="3492262"/>
            <a:ext cx="236537" cy="10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3" name="Line 237"/>
          <p:cNvSpPr>
            <a:spLocks noChangeShapeType="1"/>
          </p:cNvSpPr>
          <p:nvPr/>
        </p:nvSpPr>
        <p:spPr bwMode="auto">
          <a:xfrm flipH="1" flipV="1">
            <a:off x="6321425" y="3280864"/>
            <a:ext cx="225425" cy="676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4" name="Line 238"/>
          <p:cNvSpPr>
            <a:spLocks noChangeShapeType="1"/>
          </p:cNvSpPr>
          <p:nvPr/>
        </p:nvSpPr>
        <p:spPr bwMode="auto">
          <a:xfrm flipH="1">
            <a:off x="5943600" y="3622901"/>
            <a:ext cx="327025" cy="15201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5" name="Line 239"/>
          <p:cNvSpPr>
            <a:spLocks noChangeShapeType="1"/>
          </p:cNvSpPr>
          <p:nvPr/>
        </p:nvSpPr>
        <p:spPr bwMode="auto">
          <a:xfrm flipH="1" flipV="1">
            <a:off x="6038850" y="3213170"/>
            <a:ext cx="236538" cy="5938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6" name="Line 240"/>
          <p:cNvSpPr>
            <a:spLocks noChangeShapeType="1"/>
          </p:cNvSpPr>
          <p:nvPr/>
        </p:nvSpPr>
        <p:spPr bwMode="auto">
          <a:xfrm>
            <a:off x="7051675" y="341625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854557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3G versus 4G LTE network architecture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747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0" name="Text Box 234"/>
          <p:cNvSpPr txBox="1">
            <a:spLocks noChangeArrowheads="1"/>
          </p:cNvSpPr>
          <p:nvPr/>
        </p:nvSpPr>
        <p:spPr bwMode="auto">
          <a:xfrm>
            <a:off x="6469063" y="3677532"/>
            <a:ext cx="857250" cy="23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GGSN</a:t>
            </a:r>
          </a:p>
        </p:txBody>
      </p:sp>
      <p:sp>
        <p:nvSpPr>
          <p:cNvPr id="474" name="Line 238"/>
          <p:cNvSpPr>
            <a:spLocks noChangeShapeType="1"/>
          </p:cNvSpPr>
          <p:nvPr/>
        </p:nvSpPr>
        <p:spPr bwMode="auto">
          <a:xfrm flipH="1">
            <a:off x="2604743" y="4830489"/>
            <a:ext cx="1461475" cy="54165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5" name="Line 238"/>
          <p:cNvSpPr>
            <a:spLocks noChangeShapeType="1"/>
          </p:cNvSpPr>
          <p:nvPr/>
        </p:nvSpPr>
        <p:spPr bwMode="auto">
          <a:xfrm flipH="1">
            <a:off x="2281596" y="4825738"/>
            <a:ext cx="1751742" cy="29689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6" name="Line 238"/>
          <p:cNvSpPr>
            <a:spLocks noChangeShapeType="1"/>
          </p:cNvSpPr>
          <p:nvPr/>
        </p:nvSpPr>
        <p:spPr bwMode="auto">
          <a:xfrm flipH="1">
            <a:off x="2232694" y="4883104"/>
            <a:ext cx="1800643" cy="83454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7" name="Line 238"/>
          <p:cNvSpPr>
            <a:spLocks noChangeShapeType="1"/>
          </p:cNvSpPr>
          <p:nvPr/>
        </p:nvSpPr>
        <p:spPr bwMode="auto">
          <a:xfrm flipH="1" flipV="1">
            <a:off x="4584201" y="4962705"/>
            <a:ext cx="1216590" cy="34854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8" name="Line 238"/>
          <p:cNvSpPr>
            <a:spLocks noChangeShapeType="1"/>
          </p:cNvSpPr>
          <p:nvPr/>
        </p:nvSpPr>
        <p:spPr bwMode="auto">
          <a:xfrm flipV="1">
            <a:off x="4555984" y="4669069"/>
            <a:ext cx="205932" cy="16142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8965" y="5945105"/>
            <a:ext cx="5413375" cy="708025"/>
            <a:chOff x="1495425" y="5249771"/>
            <a:chExt cx="5413375" cy="708025"/>
          </a:xfrm>
        </p:grpSpPr>
        <p:cxnSp>
          <p:nvCxnSpPr>
            <p:cNvPr id="257" name="Straight Connector 256"/>
            <p:cNvCxnSpPr/>
            <p:nvPr/>
          </p:nvCxnSpPr>
          <p:spPr>
            <a:xfrm>
              <a:off x="3942882" y="5386388"/>
              <a:ext cx="0" cy="495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1495425" y="5624513"/>
              <a:ext cx="246382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33" name="TextBox 258"/>
            <p:cNvSpPr txBox="1">
              <a:spLocks noChangeArrowheads="1"/>
            </p:cNvSpPr>
            <p:nvPr/>
          </p:nvSpPr>
          <p:spPr bwMode="auto">
            <a:xfrm>
              <a:off x="1660768" y="5249771"/>
              <a:ext cx="2111375" cy="70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radio access network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Universal Terrestrial Radio 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Access Network (UTRAN)</a:t>
              </a:r>
            </a:p>
          </p:txBody>
        </p:sp>
        <p:cxnSp>
          <p:nvCxnSpPr>
            <p:cNvPr id="260" name="Straight Connector 259"/>
            <p:cNvCxnSpPr/>
            <p:nvPr/>
          </p:nvCxnSpPr>
          <p:spPr>
            <a:xfrm flipH="1">
              <a:off x="1512888" y="5280025"/>
              <a:ext cx="635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4706079" y="5624513"/>
              <a:ext cx="220272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36" name="TextBox 261"/>
            <p:cNvSpPr txBox="1">
              <a:spLocks noChangeArrowheads="1"/>
            </p:cNvSpPr>
            <p:nvPr/>
          </p:nvSpPr>
          <p:spPr bwMode="auto">
            <a:xfrm>
              <a:off x="4360526" y="5310625"/>
              <a:ext cx="2146241" cy="584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Evolved Packet Core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(EPC)</a:t>
              </a:r>
              <a:endParaRPr lang="en-US" sz="120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263" name="Straight Connector 262"/>
            <p:cNvCxnSpPr/>
            <p:nvPr/>
          </p:nvCxnSpPr>
          <p:spPr>
            <a:xfrm>
              <a:off x="6908800" y="5348288"/>
              <a:ext cx="0" cy="496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 flipH="1">
              <a:off x="3931902" y="5624513"/>
              <a:ext cx="59212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Line 96"/>
          <p:cNvSpPr>
            <a:spLocks noChangeShapeType="1"/>
          </p:cNvSpPr>
          <p:nvPr/>
        </p:nvSpPr>
        <p:spPr bwMode="auto">
          <a:xfrm flipV="1">
            <a:off x="2203814" y="5598552"/>
            <a:ext cx="3464419" cy="2579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9" name="Line 97"/>
          <p:cNvSpPr>
            <a:spLocks noChangeShapeType="1"/>
          </p:cNvSpPr>
          <p:nvPr/>
        </p:nvSpPr>
        <p:spPr bwMode="auto">
          <a:xfrm>
            <a:off x="2646021" y="5519062"/>
            <a:ext cx="2965063" cy="33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0" name="Line 98"/>
          <p:cNvSpPr>
            <a:spLocks noChangeShapeType="1"/>
          </p:cNvSpPr>
          <p:nvPr/>
        </p:nvSpPr>
        <p:spPr bwMode="auto">
          <a:xfrm>
            <a:off x="2232695" y="5226310"/>
            <a:ext cx="3412259" cy="2813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69839" y="4225262"/>
            <a:ext cx="723200" cy="880827"/>
            <a:chOff x="4804140" y="4632965"/>
            <a:chExt cx="723200" cy="1348762"/>
          </a:xfrm>
        </p:grpSpPr>
        <p:grpSp>
          <p:nvGrpSpPr>
            <p:cNvPr id="232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330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2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3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4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5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6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35" name="Text Box 121"/>
            <p:cNvSpPr txBox="1">
              <a:spLocks noChangeArrowheads="1"/>
            </p:cNvSpPr>
            <p:nvPr/>
          </p:nvSpPr>
          <p:spPr bwMode="auto">
            <a:xfrm>
              <a:off x="4804140" y="4632965"/>
              <a:ext cx="723200" cy="565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MME</a:t>
              </a:r>
            </a:p>
          </p:txBody>
        </p:sp>
      </p:grpSp>
      <p:pic>
        <p:nvPicPr>
          <p:cNvPr id="236" name="Picture 122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40" y="5081665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7" name="Group 123"/>
          <p:cNvGrpSpPr>
            <a:grpSpLocks/>
          </p:cNvGrpSpPr>
          <p:nvPr/>
        </p:nvGrpSpPr>
        <p:grpSpPr bwMode="auto">
          <a:xfrm>
            <a:off x="414703" y="5403658"/>
            <a:ext cx="831850" cy="143387"/>
            <a:chOff x="3072" y="739"/>
            <a:chExt cx="652" cy="146"/>
          </a:xfrm>
        </p:grpSpPr>
        <p:pic>
          <p:nvPicPr>
            <p:cNvPr id="327" name="Picture 124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8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9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239" name="Picture 128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15" y="5667792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2" name="Freeform 222"/>
          <p:cNvSpPr>
            <a:spLocks/>
          </p:cNvSpPr>
          <p:nvPr/>
        </p:nvSpPr>
        <p:spPr bwMode="auto">
          <a:xfrm>
            <a:off x="7332036" y="4855893"/>
            <a:ext cx="1235075" cy="133199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5" name="Text Box 223"/>
          <p:cNvSpPr txBox="1">
            <a:spLocks noChangeArrowheads="1"/>
          </p:cNvSpPr>
          <p:nvPr/>
        </p:nvSpPr>
        <p:spPr bwMode="auto">
          <a:xfrm>
            <a:off x="7439986" y="5127574"/>
            <a:ext cx="882650" cy="462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268" name="Group 224"/>
          <p:cNvGrpSpPr>
            <a:grpSpLocks/>
          </p:cNvGrpSpPr>
          <p:nvPr/>
        </p:nvGrpSpPr>
        <p:grpSpPr bwMode="auto">
          <a:xfrm>
            <a:off x="6566861" y="5021921"/>
            <a:ext cx="550863" cy="793661"/>
            <a:chOff x="611" y="3693"/>
            <a:chExt cx="449" cy="287"/>
          </a:xfrm>
        </p:grpSpPr>
        <p:sp>
          <p:nvSpPr>
            <p:cNvPr id="290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91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297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8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92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3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4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5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6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69" name="Text Box 234"/>
          <p:cNvSpPr txBox="1">
            <a:spLocks noChangeArrowheads="1"/>
          </p:cNvSpPr>
          <p:nvPr/>
        </p:nvSpPr>
        <p:spPr bwMode="auto">
          <a:xfrm>
            <a:off x="6514474" y="5800488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P-GW</a:t>
            </a:r>
          </a:p>
        </p:txBody>
      </p:sp>
      <p:sp>
        <p:nvSpPr>
          <p:cNvPr id="270" name="Text Box 235"/>
          <p:cNvSpPr txBox="1">
            <a:spLocks noChangeArrowheads="1"/>
          </p:cNvSpPr>
          <p:nvPr/>
        </p:nvSpPr>
        <p:spPr bwMode="auto">
          <a:xfrm>
            <a:off x="6636711" y="4964768"/>
            <a:ext cx="361950" cy="2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275" name="Line 240"/>
          <p:cNvSpPr>
            <a:spLocks noChangeShapeType="1"/>
          </p:cNvSpPr>
          <p:nvPr/>
        </p:nvSpPr>
        <p:spPr bwMode="auto">
          <a:xfrm>
            <a:off x="7097086" y="552377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38" name="Group 224"/>
          <p:cNvGrpSpPr>
            <a:grpSpLocks/>
          </p:cNvGrpSpPr>
          <p:nvPr/>
        </p:nvGrpSpPr>
        <p:grpSpPr bwMode="auto">
          <a:xfrm>
            <a:off x="5800793" y="5012858"/>
            <a:ext cx="550863" cy="793661"/>
            <a:chOff x="611" y="3693"/>
            <a:chExt cx="449" cy="287"/>
          </a:xfrm>
        </p:grpSpPr>
        <p:sp>
          <p:nvSpPr>
            <p:cNvPr id="439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40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446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47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41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2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3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4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5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48" name="Text Box 234"/>
          <p:cNvSpPr txBox="1">
            <a:spLocks noChangeArrowheads="1"/>
          </p:cNvSpPr>
          <p:nvPr/>
        </p:nvSpPr>
        <p:spPr bwMode="auto">
          <a:xfrm>
            <a:off x="5748406" y="5791425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S-GW</a:t>
            </a:r>
          </a:p>
        </p:txBody>
      </p:sp>
      <p:sp>
        <p:nvSpPr>
          <p:cNvPr id="449" name="Text Box 235"/>
          <p:cNvSpPr txBox="1">
            <a:spLocks noChangeArrowheads="1"/>
          </p:cNvSpPr>
          <p:nvPr/>
        </p:nvSpPr>
        <p:spPr bwMode="auto">
          <a:xfrm>
            <a:off x="5870643" y="4955705"/>
            <a:ext cx="361950" cy="2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50" name="Line 240"/>
          <p:cNvSpPr>
            <a:spLocks noChangeShapeType="1"/>
          </p:cNvSpPr>
          <p:nvPr/>
        </p:nvSpPr>
        <p:spPr bwMode="auto">
          <a:xfrm>
            <a:off x="6331018" y="55147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65" name="Group 464"/>
          <p:cNvGrpSpPr/>
          <p:nvPr/>
        </p:nvGrpSpPr>
        <p:grpSpPr>
          <a:xfrm>
            <a:off x="4684128" y="3979094"/>
            <a:ext cx="659293" cy="880827"/>
            <a:chOff x="4804140" y="4632965"/>
            <a:chExt cx="659293" cy="1348762"/>
          </a:xfrm>
        </p:grpSpPr>
        <p:grpSp>
          <p:nvGrpSpPr>
            <p:cNvPr id="466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468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69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0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1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2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3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67" name="Text Box 121"/>
            <p:cNvSpPr txBox="1">
              <a:spLocks noChangeArrowheads="1"/>
            </p:cNvSpPr>
            <p:nvPr/>
          </p:nvSpPr>
          <p:spPr bwMode="auto">
            <a:xfrm>
              <a:off x="4804140" y="4632965"/>
              <a:ext cx="659293" cy="565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HSS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54063" y="2275011"/>
            <a:ext cx="8844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0090"/>
                </a:solidFill>
              </a:rPr>
              <a:t>3G</a:t>
            </a:r>
          </a:p>
        </p:txBody>
      </p:sp>
      <p:sp>
        <p:nvSpPr>
          <p:cNvPr id="479" name="TextBox 478"/>
          <p:cNvSpPr txBox="1"/>
          <p:nvPr/>
        </p:nvSpPr>
        <p:spPr>
          <a:xfrm>
            <a:off x="782095" y="4070606"/>
            <a:ext cx="19099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0090"/>
                </a:solidFill>
              </a:rPr>
              <a:t>4G-LTE</a:t>
            </a:r>
          </a:p>
        </p:txBody>
      </p:sp>
      <p:grpSp>
        <p:nvGrpSpPr>
          <p:cNvPr id="480" name="Group 347"/>
          <p:cNvGrpSpPr>
            <a:grpSpLocks/>
          </p:cNvGrpSpPr>
          <p:nvPr/>
        </p:nvGrpSpPr>
        <p:grpSpPr bwMode="auto">
          <a:xfrm>
            <a:off x="4624095" y="2877136"/>
            <a:ext cx="635069" cy="244448"/>
            <a:chOff x="1871277" y="1576300"/>
            <a:chExt cx="1128371" cy="437861"/>
          </a:xfrm>
        </p:grpSpPr>
        <p:sp>
          <p:nvSpPr>
            <p:cNvPr id="481" name="Oval 48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2" name="Rectangle 48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3" name="Oval 48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4" name="Freeform 48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5" name="Freeform 48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6" name="Freeform 48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7" name="Freeform 48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488" name="Straight Connector 487"/>
            <p:cNvCxnSpPr>
              <a:endCxn id="48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0" name="Group 347"/>
          <p:cNvGrpSpPr>
            <a:grpSpLocks/>
          </p:cNvGrpSpPr>
          <p:nvPr/>
        </p:nvGrpSpPr>
        <p:grpSpPr bwMode="auto">
          <a:xfrm>
            <a:off x="6443551" y="3267644"/>
            <a:ext cx="661282" cy="323815"/>
            <a:chOff x="1871277" y="1576300"/>
            <a:chExt cx="1128371" cy="437861"/>
          </a:xfrm>
        </p:grpSpPr>
        <p:sp>
          <p:nvSpPr>
            <p:cNvPr id="491" name="Oval 49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92" name="Rectangle 49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3" name="Oval 49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94" name="Freeform 49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5" name="Freeform 49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6" name="Freeform 49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7" name="Freeform 49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498" name="Straight Connector 497"/>
            <p:cNvCxnSpPr>
              <a:endCxn id="49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0" name="Group 347"/>
          <p:cNvGrpSpPr>
            <a:grpSpLocks/>
          </p:cNvGrpSpPr>
          <p:nvPr/>
        </p:nvGrpSpPr>
        <p:grpSpPr bwMode="auto">
          <a:xfrm>
            <a:off x="5702886" y="5364591"/>
            <a:ext cx="661282" cy="323815"/>
            <a:chOff x="1871277" y="1576300"/>
            <a:chExt cx="1128371" cy="437861"/>
          </a:xfrm>
        </p:grpSpPr>
        <p:sp>
          <p:nvSpPr>
            <p:cNvPr id="501" name="Oval 50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02" name="Rectangle 50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3" name="Oval 50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04" name="Freeform 50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5" name="Freeform 50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6" name="Freeform 50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7" name="Freeform 50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508" name="Straight Connector 507"/>
            <p:cNvCxnSpPr>
              <a:endCxn id="50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0" name="Group 347"/>
          <p:cNvGrpSpPr>
            <a:grpSpLocks/>
          </p:cNvGrpSpPr>
          <p:nvPr/>
        </p:nvGrpSpPr>
        <p:grpSpPr bwMode="auto">
          <a:xfrm>
            <a:off x="6490355" y="5378095"/>
            <a:ext cx="661282" cy="323815"/>
            <a:chOff x="1871277" y="1576300"/>
            <a:chExt cx="1128371" cy="437861"/>
          </a:xfrm>
        </p:grpSpPr>
        <p:sp>
          <p:nvSpPr>
            <p:cNvPr id="511" name="Oval 51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2" name="Rectangle 51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3" name="Oval 51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4" name="Freeform 51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5" name="Freeform 51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6" name="Freeform 51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7" name="Freeform 51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518" name="Straight Connector 517"/>
            <p:cNvCxnSpPr>
              <a:endCxn id="51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52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05978" y="1250066"/>
            <a:ext cx="946235" cy="1184376"/>
            <a:chOff x="1733705" y="1468331"/>
            <a:chExt cx="978816" cy="1263746"/>
          </a:xfrm>
        </p:grpSpPr>
        <p:grpSp>
          <p:nvGrpSpPr>
            <p:cNvPr id="522" name="Group 782"/>
            <p:cNvGrpSpPr>
              <a:grpSpLocks/>
            </p:cNvGrpSpPr>
            <p:nvPr/>
          </p:nvGrpSpPr>
          <p:grpSpPr bwMode="auto">
            <a:xfrm>
              <a:off x="1786131" y="1468331"/>
              <a:ext cx="436609" cy="542257"/>
              <a:chOff x="742" y="2409"/>
              <a:chExt cx="576" cy="881"/>
            </a:xfrm>
          </p:grpSpPr>
          <p:grpSp>
            <p:nvGrpSpPr>
              <p:cNvPr id="523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2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2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2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2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2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41" name="Group 782"/>
            <p:cNvGrpSpPr>
              <a:grpSpLocks/>
            </p:cNvGrpSpPr>
            <p:nvPr/>
          </p:nvGrpSpPr>
          <p:grpSpPr bwMode="auto">
            <a:xfrm>
              <a:off x="2275912" y="1898524"/>
              <a:ext cx="436609" cy="542257"/>
              <a:chOff x="742" y="2409"/>
              <a:chExt cx="576" cy="881"/>
            </a:xfrm>
          </p:grpSpPr>
          <p:grpSp>
            <p:nvGrpSpPr>
              <p:cNvPr id="542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4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4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4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60" name="Group 782"/>
            <p:cNvGrpSpPr>
              <a:grpSpLocks/>
            </p:cNvGrpSpPr>
            <p:nvPr/>
          </p:nvGrpSpPr>
          <p:grpSpPr bwMode="auto">
            <a:xfrm>
              <a:off x="1733705" y="2189820"/>
              <a:ext cx="436609" cy="542257"/>
              <a:chOff x="742" y="2409"/>
              <a:chExt cx="576" cy="881"/>
            </a:xfrm>
          </p:grpSpPr>
          <p:grpSp>
            <p:nvGrpSpPr>
              <p:cNvPr id="56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6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6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79" name="Group 578"/>
          <p:cNvGrpSpPr/>
          <p:nvPr/>
        </p:nvGrpSpPr>
        <p:grpSpPr>
          <a:xfrm>
            <a:off x="1911576" y="4775659"/>
            <a:ext cx="946235" cy="1184376"/>
            <a:chOff x="1733705" y="1468331"/>
            <a:chExt cx="978816" cy="1263746"/>
          </a:xfrm>
        </p:grpSpPr>
        <p:grpSp>
          <p:nvGrpSpPr>
            <p:cNvPr id="580" name="Group 782"/>
            <p:cNvGrpSpPr>
              <a:grpSpLocks/>
            </p:cNvGrpSpPr>
            <p:nvPr/>
          </p:nvGrpSpPr>
          <p:grpSpPr bwMode="auto">
            <a:xfrm>
              <a:off x="1786131" y="1468331"/>
              <a:ext cx="436609" cy="542257"/>
              <a:chOff x="742" y="2409"/>
              <a:chExt cx="576" cy="881"/>
            </a:xfrm>
          </p:grpSpPr>
          <p:grpSp>
            <p:nvGrpSpPr>
              <p:cNvPr id="619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622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3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4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5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6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7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8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9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0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1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2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3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4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5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6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20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1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81" name="Group 782"/>
            <p:cNvGrpSpPr>
              <a:grpSpLocks/>
            </p:cNvGrpSpPr>
            <p:nvPr/>
          </p:nvGrpSpPr>
          <p:grpSpPr bwMode="auto">
            <a:xfrm>
              <a:off x="2275912" y="1898524"/>
              <a:ext cx="436609" cy="542257"/>
              <a:chOff x="742" y="2409"/>
              <a:chExt cx="576" cy="881"/>
            </a:xfrm>
          </p:grpSpPr>
          <p:grpSp>
            <p:nvGrpSpPr>
              <p:cNvPr id="60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60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0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82" name="Group 782"/>
            <p:cNvGrpSpPr>
              <a:grpSpLocks/>
            </p:cNvGrpSpPr>
            <p:nvPr/>
          </p:nvGrpSpPr>
          <p:grpSpPr bwMode="auto">
            <a:xfrm>
              <a:off x="1733705" y="2189820"/>
              <a:ext cx="436609" cy="542257"/>
              <a:chOff x="742" y="2409"/>
              <a:chExt cx="576" cy="881"/>
            </a:xfrm>
          </p:grpSpPr>
          <p:grpSp>
            <p:nvGrpSpPr>
              <p:cNvPr id="583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8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8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5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4151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51767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4G: differences from 3G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13106"/>
            <a:ext cx="5170365" cy="18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83521"/>
            <a:ext cx="7772400" cy="4648200"/>
          </a:xfrm>
        </p:spPr>
        <p:txBody>
          <a:bodyPr/>
          <a:lstStyle/>
          <a:p>
            <a:pPr marL="238125" indent="-238125"/>
            <a:r>
              <a:rPr lang="ko-KR" altLang="en-US" sz="2400" dirty="0"/>
              <a:t>두 종류 </a:t>
            </a:r>
            <a:r>
              <a:rPr lang="en-US" altLang="ko-KR" sz="2400" dirty="0"/>
              <a:t>: </a:t>
            </a:r>
            <a:r>
              <a:rPr lang="en-US" sz="2400" dirty="0"/>
              <a:t>LTE(Long Term Evolution) or WiMAX</a:t>
            </a:r>
          </a:p>
          <a:p>
            <a:pPr marL="638175" lvl="1" indent="-238125"/>
            <a:r>
              <a:rPr lang="en-US" sz="1800" dirty="0"/>
              <a:t>LTE</a:t>
            </a:r>
            <a:r>
              <a:rPr lang="ko-KR" altLang="en-US" sz="1800" dirty="0"/>
              <a:t>는 기존 </a:t>
            </a:r>
            <a:r>
              <a:rPr lang="en-US" altLang="ko-KR" sz="1800" dirty="0"/>
              <a:t>3G</a:t>
            </a:r>
            <a:r>
              <a:rPr lang="ko-KR" altLang="en-US" sz="1800" dirty="0"/>
              <a:t>망 사용</a:t>
            </a:r>
            <a:r>
              <a:rPr lang="en-US" altLang="ko-KR" sz="1800" dirty="0"/>
              <a:t>, WiMAX</a:t>
            </a:r>
            <a:r>
              <a:rPr lang="ko-KR" altLang="en-US" sz="1800" dirty="0"/>
              <a:t>는 백본도 무선으로</a:t>
            </a:r>
            <a:endParaRPr lang="en-US" sz="1800" dirty="0"/>
          </a:p>
          <a:p>
            <a:pPr marL="638175" lvl="1" indent="-238125"/>
            <a:r>
              <a:rPr lang="en-US" sz="1800" dirty="0"/>
              <a:t>All IP core: IP packets tunneled (through core IP network) from base station to gateway</a:t>
            </a:r>
          </a:p>
          <a:p>
            <a:pPr marL="638175" lvl="1" indent="-238125"/>
            <a:r>
              <a:rPr lang="en-US" sz="1800" dirty="0"/>
              <a:t>no separation between voice and data – all traffic carried over IP core to gateway </a:t>
            </a:r>
            <a:r>
              <a:rPr lang="ko-KR" altLang="en-US" sz="1800" dirty="0"/>
              <a:t>음성 </a:t>
            </a:r>
            <a:r>
              <a:rPr lang="en-US" altLang="ko-KR" sz="1800" dirty="0"/>
              <a:t>(VoIP) </a:t>
            </a:r>
            <a:r>
              <a:rPr lang="ko-KR" altLang="en-US" sz="1800" dirty="0"/>
              <a:t>과 데이터망의 통합</a:t>
            </a:r>
            <a:endParaRPr lang="en-US" sz="1800" dirty="0"/>
          </a:p>
        </p:txBody>
      </p:sp>
      <p:grpSp>
        <p:nvGrpSpPr>
          <p:cNvPr id="487" name="Group 486"/>
          <p:cNvGrpSpPr/>
          <p:nvPr/>
        </p:nvGrpSpPr>
        <p:grpSpPr>
          <a:xfrm>
            <a:off x="553851" y="5926862"/>
            <a:ext cx="5413375" cy="708025"/>
            <a:chOff x="1495425" y="5249771"/>
            <a:chExt cx="5413375" cy="708025"/>
          </a:xfrm>
        </p:grpSpPr>
        <p:cxnSp>
          <p:nvCxnSpPr>
            <p:cNvPr id="664" name="Straight Connector 663"/>
            <p:cNvCxnSpPr/>
            <p:nvPr/>
          </p:nvCxnSpPr>
          <p:spPr>
            <a:xfrm>
              <a:off x="3942882" y="5386388"/>
              <a:ext cx="0" cy="495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>
              <a:off x="1495425" y="5624513"/>
              <a:ext cx="246382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6" name="TextBox 258"/>
            <p:cNvSpPr txBox="1">
              <a:spLocks noChangeArrowheads="1"/>
            </p:cNvSpPr>
            <p:nvPr/>
          </p:nvSpPr>
          <p:spPr bwMode="auto">
            <a:xfrm>
              <a:off x="1660768" y="5249771"/>
              <a:ext cx="2111375" cy="70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radio access network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Universal Terrestrial Radio 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Access Network (UTRAN)</a:t>
              </a:r>
            </a:p>
          </p:txBody>
        </p:sp>
        <p:cxnSp>
          <p:nvCxnSpPr>
            <p:cNvPr id="667" name="Straight Connector 666"/>
            <p:cNvCxnSpPr/>
            <p:nvPr/>
          </p:nvCxnSpPr>
          <p:spPr>
            <a:xfrm flipH="1">
              <a:off x="1512888" y="5280025"/>
              <a:ext cx="635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/>
            <p:cNvCxnSpPr/>
            <p:nvPr/>
          </p:nvCxnSpPr>
          <p:spPr>
            <a:xfrm>
              <a:off x="4706079" y="5624513"/>
              <a:ext cx="220272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9" name="TextBox 261"/>
            <p:cNvSpPr txBox="1">
              <a:spLocks noChangeArrowheads="1"/>
            </p:cNvSpPr>
            <p:nvPr/>
          </p:nvSpPr>
          <p:spPr bwMode="auto">
            <a:xfrm>
              <a:off x="4360526" y="5310625"/>
              <a:ext cx="2146241" cy="584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Evolved Packet Core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(EPC)</a:t>
              </a:r>
              <a:endParaRPr lang="en-US" sz="120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670" name="Straight Connector 669"/>
            <p:cNvCxnSpPr/>
            <p:nvPr/>
          </p:nvCxnSpPr>
          <p:spPr>
            <a:xfrm>
              <a:off x="6908800" y="5348288"/>
              <a:ext cx="0" cy="496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Arrow Connector 670"/>
            <p:cNvCxnSpPr/>
            <p:nvPr/>
          </p:nvCxnSpPr>
          <p:spPr>
            <a:xfrm flipH="1">
              <a:off x="3931902" y="5624513"/>
              <a:ext cx="59212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1" name="Line 96"/>
          <p:cNvSpPr>
            <a:spLocks noChangeShapeType="1"/>
          </p:cNvSpPr>
          <p:nvPr/>
        </p:nvSpPr>
        <p:spPr bwMode="auto">
          <a:xfrm flipV="1">
            <a:off x="2358700" y="5580309"/>
            <a:ext cx="3464419" cy="2579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2" name="Line 97"/>
          <p:cNvSpPr>
            <a:spLocks noChangeShapeType="1"/>
          </p:cNvSpPr>
          <p:nvPr/>
        </p:nvSpPr>
        <p:spPr bwMode="auto">
          <a:xfrm>
            <a:off x="2800907" y="5500819"/>
            <a:ext cx="2965063" cy="33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3" name="Line 98"/>
          <p:cNvSpPr>
            <a:spLocks noChangeShapeType="1"/>
          </p:cNvSpPr>
          <p:nvPr/>
        </p:nvSpPr>
        <p:spPr bwMode="auto">
          <a:xfrm>
            <a:off x="2387581" y="5208067"/>
            <a:ext cx="3412259" cy="2813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95" name="Picture 122" descr="imgyjavg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26" y="5063422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6" name="Group 123"/>
          <p:cNvGrpSpPr>
            <a:grpSpLocks/>
          </p:cNvGrpSpPr>
          <p:nvPr/>
        </p:nvGrpSpPr>
        <p:grpSpPr bwMode="auto">
          <a:xfrm>
            <a:off x="569589" y="5385415"/>
            <a:ext cx="831850" cy="143387"/>
            <a:chOff x="3072" y="739"/>
            <a:chExt cx="652" cy="146"/>
          </a:xfrm>
        </p:grpSpPr>
        <p:pic>
          <p:nvPicPr>
            <p:cNvPr id="563" name="Picture 124" descr="lgv_fqmg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4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5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497" name="Picture 128" descr="imgyjavg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01" y="5649549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8" name="Freeform 222"/>
          <p:cNvSpPr>
            <a:spLocks/>
          </p:cNvSpPr>
          <p:nvPr/>
        </p:nvSpPr>
        <p:spPr bwMode="auto">
          <a:xfrm>
            <a:off x="7486922" y="4837650"/>
            <a:ext cx="1235075" cy="133199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9" name="Text Box 223"/>
          <p:cNvSpPr txBox="1">
            <a:spLocks noChangeArrowheads="1"/>
          </p:cNvSpPr>
          <p:nvPr/>
        </p:nvSpPr>
        <p:spPr bwMode="auto">
          <a:xfrm>
            <a:off x="7594872" y="5109331"/>
            <a:ext cx="882650" cy="462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500" name="Group 224"/>
          <p:cNvGrpSpPr>
            <a:grpSpLocks/>
          </p:cNvGrpSpPr>
          <p:nvPr/>
        </p:nvGrpSpPr>
        <p:grpSpPr bwMode="auto">
          <a:xfrm>
            <a:off x="6721747" y="5003678"/>
            <a:ext cx="550863" cy="793661"/>
            <a:chOff x="611" y="3693"/>
            <a:chExt cx="449" cy="287"/>
          </a:xfrm>
        </p:grpSpPr>
        <p:sp>
          <p:nvSpPr>
            <p:cNvPr id="554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55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561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2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56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7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8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9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0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01" name="Text Box 234"/>
          <p:cNvSpPr txBox="1">
            <a:spLocks noChangeArrowheads="1"/>
          </p:cNvSpPr>
          <p:nvPr/>
        </p:nvSpPr>
        <p:spPr bwMode="auto">
          <a:xfrm>
            <a:off x="6669360" y="5782245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P-GW</a:t>
            </a:r>
          </a:p>
        </p:txBody>
      </p:sp>
      <p:sp>
        <p:nvSpPr>
          <p:cNvPr id="502" name="Text Box 235"/>
          <p:cNvSpPr txBox="1">
            <a:spLocks noChangeArrowheads="1"/>
          </p:cNvSpPr>
          <p:nvPr/>
        </p:nvSpPr>
        <p:spPr bwMode="auto">
          <a:xfrm>
            <a:off x="6791597" y="4946525"/>
            <a:ext cx="361950" cy="2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503" name="Line 240"/>
          <p:cNvSpPr>
            <a:spLocks noChangeShapeType="1"/>
          </p:cNvSpPr>
          <p:nvPr/>
        </p:nvSpPr>
        <p:spPr bwMode="auto">
          <a:xfrm>
            <a:off x="7251972" y="550553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05" name="Group 224"/>
          <p:cNvGrpSpPr>
            <a:grpSpLocks/>
          </p:cNvGrpSpPr>
          <p:nvPr/>
        </p:nvGrpSpPr>
        <p:grpSpPr bwMode="auto">
          <a:xfrm>
            <a:off x="5955679" y="4994615"/>
            <a:ext cx="550863" cy="793661"/>
            <a:chOff x="611" y="3693"/>
            <a:chExt cx="449" cy="287"/>
          </a:xfrm>
        </p:grpSpPr>
        <p:sp>
          <p:nvSpPr>
            <p:cNvPr id="532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33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539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40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34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5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6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7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8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06" name="Text Box 234"/>
          <p:cNvSpPr txBox="1">
            <a:spLocks noChangeArrowheads="1"/>
          </p:cNvSpPr>
          <p:nvPr/>
        </p:nvSpPr>
        <p:spPr bwMode="auto">
          <a:xfrm>
            <a:off x="5903292" y="5773182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S-GW</a:t>
            </a:r>
          </a:p>
        </p:txBody>
      </p:sp>
      <p:sp>
        <p:nvSpPr>
          <p:cNvPr id="507" name="Text Box 235"/>
          <p:cNvSpPr txBox="1">
            <a:spLocks noChangeArrowheads="1"/>
          </p:cNvSpPr>
          <p:nvPr/>
        </p:nvSpPr>
        <p:spPr bwMode="auto">
          <a:xfrm>
            <a:off x="6025529" y="4937462"/>
            <a:ext cx="361950" cy="2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508" name="Line 240"/>
          <p:cNvSpPr>
            <a:spLocks noChangeShapeType="1"/>
          </p:cNvSpPr>
          <p:nvPr/>
        </p:nvSpPr>
        <p:spPr bwMode="auto">
          <a:xfrm>
            <a:off x="6485904" y="549647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258" y="3766274"/>
            <a:ext cx="1556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UE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(user element)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093437" y="4343233"/>
            <a:ext cx="0" cy="6146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2" name="TextBox 671"/>
          <p:cNvSpPr txBox="1"/>
          <p:nvPr/>
        </p:nvSpPr>
        <p:spPr>
          <a:xfrm>
            <a:off x="1770433" y="3766274"/>
            <a:ext cx="1445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eNodeB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(base station)</a:t>
            </a:r>
          </a:p>
        </p:txBody>
      </p:sp>
      <p:cxnSp>
        <p:nvCxnSpPr>
          <p:cNvPr id="673" name="Straight Connector 672"/>
          <p:cNvCxnSpPr/>
          <p:nvPr/>
        </p:nvCxnSpPr>
        <p:spPr bwMode="auto">
          <a:xfrm>
            <a:off x="2369921" y="4320464"/>
            <a:ext cx="4408" cy="4858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5" name="TextBox 674"/>
          <p:cNvSpPr txBox="1"/>
          <p:nvPr/>
        </p:nvSpPr>
        <p:spPr>
          <a:xfrm>
            <a:off x="7107911" y="3376022"/>
            <a:ext cx="12490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Packet data 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network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 Gateway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 (P-GW)</a:t>
            </a:r>
          </a:p>
        </p:txBody>
      </p:sp>
      <p:cxnSp>
        <p:nvCxnSpPr>
          <p:cNvPr id="676" name="Straight Connector 675"/>
          <p:cNvCxnSpPr/>
          <p:nvPr/>
        </p:nvCxnSpPr>
        <p:spPr bwMode="auto">
          <a:xfrm flipH="1">
            <a:off x="7005586" y="4323367"/>
            <a:ext cx="289249" cy="5424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7" name="TextBox 676"/>
          <p:cNvSpPr txBox="1"/>
          <p:nvPr/>
        </p:nvSpPr>
        <p:spPr>
          <a:xfrm>
            <a:off x="6188666" y="3396468"/>
            <a:ext cx="994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Serving 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Gateway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 (S-GW)</a:t>
            </a:r>
          </a:p>
        </p:txBody>
      </p:sp>
      <p:cxnSp>
        <p:nvCxnSpPr>
          <p:cNvPr id="678" name="Straight Connector 677"/>
          <p:cNvCxnSpPr>
            <a:stCxn id="677" idx="2"/>
          </p:cNvCxnSpPr>
          <p:nvPr/>
        </p:nvCxnSpPr>
        <p:spPr bwMode="auto">
          <a:xfrm flipH="1">
            <a:off x="6337069" y="4319798"/>
            <a:ext cx="348789" cy="6195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9" name="TextBox 678"/>
          <p:cNvSpPr txBox="1"/>
          <p:nvPr/>
        </p:nvSpPr>
        <p:spPr>
          <a:xfrm>
            <a:off x="2820094" y="5395779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00"/>
                </a:solidFill>
              </a:rPr>
              <a:t>data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87580" y="3037521"/>
            <a:ext cx="3769997" cy="2661882"/>
            <a:chOff x="2387580" y="3037521"/>
            <a:chExt cx="3769997" cy="2661882"/>
          </a:xfrm>
        </p:grpSpPr>
        <p:sp>
          <p:nvSpPr>
            <p:cNvPr id="482" name="Line 238"/>
            <p:cNvSpPr>
              <a:spLocks noChangeShapeType="1"/>
            </p:cNvSpPr>
            <p:nvPr/>
          </p:nvSpPr>
          <p:spPr bwMode="auto">
            <a:xfrm flipH="1">
              <a:off x="2759629" y="4812246"/>
              <a:ext cx="1461475" cy="5416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3" name="Line 238"/>
            <p:cNvSpPr>
              <a:spLocks noChangeShapeType="1"/>
            </p:cNvSpPr>
            <p:nvPr/>
          </p:nvSpPr>
          <p:spPr bwMode="auto">
            <a:xfrm flipH="1">
              <a:off x="2436482" y="4807495"/>
              <a:ext cx="1751742" cy="2968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4" name="Line 238"/>
            <p:cNvSpPr>
              <a:spLocks noChangeShapeType="1"/>
            </p:cNvSpPr>
            <p:nvPr/>
          </p:nvSpPr>
          <p:spPr bwMode="auto">
            <a:xfrm flipH="1">
              <a:off x="2387580" y="4864861"/>
              <a:ext cx="1800643" cy="834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5" name="Line 238"/>
            <p:cNvSpPr>
              <a:spLocks noChangeShapeType="1"/>
            </p:cNvSpPr>
            <p:nvPr/>
          </p:nvSpPr>
          <p:spPr bwMode="auto">
            <a:xfrm flipH="1" flipV="1">
              <a:off x="4739087" y="4944462"/>
              <a:ext cx="1216590" cy="348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6" name="Line 238"/>
            <p:cNvSpPr>
              <a:spLocks noChangeShapeType="1"/>
            </p:cNvSpPr>
            <p:nvPr/>
          </p:nvSpPr>
          <p:spPr bwMode="auto">
            <a:xfrm flipV="1">
              <a:off x="4710870" y="4650826"/>
              <a:ext cx="205932" cy="161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94" name="Group 493"/>
            <p:cNvGrpSpPr/>
            <p:nvPr/>
          </p:nvGrpSpPr>
          <p:grpSpPr>
            <a:xfrm>
              <a:off x="4124725" y="4207019"/>
              <a:ext cx="723200" cy="880827"/>
              <a:chOff x="4804140" y="4632965"/>
              <a:chExt cx="723200" cy="1348762"/>
            </a:xfrm>
          </p:grpSpPr>
          <p:grpSp>
            <p:nvGrpSpPr>
              <p:cNvPr id="566" name="Group 109"/>
              <p:cNvGrpSpPr>
                <a:grpSpLocks/>
              </p:cNvGrpSpPr>
              <p:nvPr/>
            </p:nvGrpSpPr>
            <p:grpSpPr bwMode="auto">
              <a:xfrm>
                <a:off x="4867640" y="5188066"/>
                <a:ext cx="550863" cy="793661"/>
                <a:chOff x="611" y="3693"/>
                <a:chExt cx="449" cy="287"/>
              </a:xfrm>
            </p:grpSpPr>
            <p:sp>
              <p:nvSpPr>
                <p:cNvPr id="568" name="Rectangle 110"/>
                <p:cNvSpPr>
                  <a:spLocks noChangeArrowheads="1"/>
                </p:cNvSpPr>
                <p:nvPr/>
              </p:nvSpPr>
              <p:spPr bwMode="auto">
                <a:xfrm>
                  <a:off x="636" y="3774"/>
                  <a:ext cx="336" cy="20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69" name="Freeform 114"/>
                <p:cNvSpPr>
                  <a:spLocks/>
                </p:cNvSpPr>
                <p:nvPr/>
              </p:nvSpPr>
              <p:spPr bwMode="auto">
                <a:xfrm>
                  <a:off x="975" y="3704"/>
                  <a:ext cx="62" cy="74"/>
                </a:xfrm>
                <a:custGeom>
                  <a:avLst/>
                  <a:gdLst>
                    <a:gd name="T0" fmla="*/ 36 w 62"/>
                    <a:gd name="T1" fmla="*/ 0 h 74"/>
                    <a:gd name="T2" fmla="*/ 62 w 62"/>
                    <a:gd name="T3" fmla="*/ 57 h 74"/>
                    <a:gd name="T4" fmla="*/ 0 w 62"/>
                    <a:gd name="T5" fmla="*/ 74 h 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2" h="74">
                      <a:moveTo>
                        <a:pt x="36" y="0"/>
                      </a:moveTo>
                      <a:lnTo>
                        <a:pt x="62" y="57"/>
                      </a:lnTo>
                      <a:lnTo>
                        <a:pt x="0" y="7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0" name="Freeform 115"/>
                <p:cNvSpPr>
                  <a:spLocks/>
                </p:cNvSpPr>
                <p:nvPr/>
              </p:nvSpPr>
              <p:spPr bwMode="auto">
                <a:xfrm>
                  <a:off x="972" y="3764"/>
                  <a:ext cx="63" cy="216"/>
                </a:xfrm>
                <a:custGeom>
                  <a:avLst/>
                  <a:gdLst>
                    <a:gd name="T0" fmla="*/ 2 w 63"/>
                    <a:gd name="T1" fmla="*/ 12 h 225"/>
                    <a:gd name="T2" fmla="*/ 0 w 63"/>
                    <a:gd name="T3" fmla="*/ 176 h 225"/>
                    <a:gd name="T4" fmla="*/ 62 w 63"/>
                    <a:gd name="T5" fmla="*/ 158 h 225"/>
                    <a:gd name="T6" fmla="*/ 63 w 63"/>
                    <a:gd name="T7" fmla="*/ 0 h 225"/>
                    <a:gd name="T8" fmla="*/ 2 w 63"/>
                    <a:gd name="T9" fmla="*/ 12 h 2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225">
                      <a:moveTo>
                        <a:pt x="2" y="16"/>
                      </a:moveTo>
                      <a:lnTo>
                        <a:pt x="0" y="225"/>
                      </a:lnTo>
                      <a:lnTo>
                        <a:pt x="62" y="202"/>
                      </a:lnTo>
                      <a:lnTo>
                        <a:pt x="63" y="0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1" name="Freeform 116"/>
                <p:cNvSpPr>
                  <a:spLocks/>
                </p:cNvSpPr>
                <p:nvPr/>
              </p:nvSpPr>
              <p:spPr bwMode="auto">
                <a:xfrm>
                  <a:off x="1013" y="3693"/>
                  <a:ext cx="47" cy="78"/>
                </a:xfrm>
                <a:custGeom>
                  <a:avLst/>
                  <a:gdLst>
                    <a:gd name="T0" fmla="*/ 12 w 47"/>
                    <a:gd name="T1" fmla="*/ 0 h 78"/>
                    <a:gd name="T2" fmla="*/ 47 w 47"/>
                    <a:gd name="T3" fmla="*/ 78 h 78"/>
                    <a:gd name="T4" fmla="*/ 15 w 47"/>
                    <a:gd name="T5" fmla="*/ 77 h 78"/>
                    <a:gd name="T6" fmla="*/ 0 w 47"/>
                    <a:gd name="T7" fmla="*/ 35 h 78"/>
                    <a:gd name="T8" fmla="*/ 12 w 47"/>
                    <a:gd name="T9" fmla="*/ 0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7" h="78">
                      <a:moveTo>
                        <a:pt x="12" y="0"/>
                      </a:moveTo>
                      <a:lnTo>
                        <a:pt x="47" y="78"/>
                      </a:lnTo>
                      <a:lnTo>
                        <a:pt x="15" y="77"/>
                      </a:lnTo>
                      <a:lnTo>
                        <a:pt x="0" y="35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2" name="Freeform 117"/>
                <p:cNvSpPr>
                  <a:spLocks/>
                </p:cNvSpPr>
                <p:nvPr/>
              </p:nvSpPr>
              <p:spPr bwMode="auto">
                <a:xfrm>
                  <a:off x="987" y="3728"/>
                  <a:ext cx="44" cy="51"/>
                </a:xfrm>
                <a:custGeom>
                  <a:avLst/>
                  <a:gdLst>
                    <a:gd name="T0" fmla="*/ 23 w 44"/>
                    <a:gd name="T1" fmla="*/ 0 h 51"/>
                    <a:gd name="T2" fmla="*/ 0 w 44"/>
                    <a:gd name="T3" fmla="*/ 51 h 51"/>
                    <a:gd name="T4" fmla="*/ 44 w 44"/>
                    <a:gd name="T5" fmla="*/ 45 h 51"/>
                    <a:gd name="T6" fmla="*/ 23 w 44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51">
                      <a:moveTo>
                        <a:pt x="23" y="0"/>
                      </a:moveTo>
                      <a:lnTo>
                        <a:pt x="0" y="51"/>
                      </a:lnTo>
                      <a:lnTo>
                        <a:pt x="44" y="45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3" name="Freeform 118"/>
                <p:cNvSpPr>
                  <a:spLocks/>
                </p:cNvSpPr>
                <p:nvPr/>
              </p:nvSpPr>
              <p:spPr bwMode="auto">
                <a:xfrm>
                  <a:off x="611" y="3695"/>
                  <a:ext cx="417" cy="95"/>
                </a:xfrm>
                <a:custGeom>
                  <a:avLst/>
                  <a:gdLst>
                    <a:gd name="T0" fmla="*/ 0 w 417"/>
                    <a:gd name="T1" fmla="*/ 95 h 95"/>
                    <a:gd name="T2" fmla="*/ 66 w 417"/>
                    <a:gd name="T3" fmla="*/ 1 h 95"/>
                    <a:gd name="T4" fmla="*/ 417 w 417"/>
                    <a:gd name="T5" fmla="*/ 0 h 95"/>
                    <a:gd name="T6" fmla="*/ 370 w 417"/>
                    <a:gd name="T7" fmla="*/ 95 h 95"/>
                    <a:gd name="T8" fmla="*/ 0 w 417"/>
                    <a:gd name="T9" fmla="*/ 95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17" h="95">
                      <a:moveTo>
                        <a:pt x="0" y="95"/>
                      </a:moveTo>
                      <a:lnTo>
                        <a:pt x="66" y="1"/>
                      </a:lnTo>
                      <a:lnTo>
                        <a:pt x="417" y="0"/>
                      </a:lnTo>
                      <a:lnTo>
                        <a:pt x="370" y="95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567" name="Text Box 121"/>
              <p:cNvSpPr txBox="1">
                <a:spLocks noChangeArrowheads="1"/>
              </p:cNvSpPr>
              <p:nvPr/>
            </p:nvSpPr>
            <p:spPr bwMode="auto">
              <a:xfrm>
                <a:off x="4804140" y="4632965"/>
                <a:ext cx="723200" cy="565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MME</a:t>
                </a:r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>
              <a:off x="4839014" y="3960851"/>
              <a:ext cx="659293" cy="880827"/>
              <a:chOff x="4804140" y="4632965"/>
              <a:chExt cx="659293" cy="1348762"/>
            </a:xfrm>
          </p:grpSpPr>
          <p:grpSp>
            <p:nvGrpSpPr>
              <p:cNvPr id="511" name="Group 109"/>
              <p:cNvGrpSpPr>
                <a:grpSpLocks/>
              </p:cNvGrpSpPr>
              <p:nvPr/>
            </p:nvGrpSpPr>
            <p:grpSpPr bwMode="auto">
              <a:xfrm>
                <a:off x="4867640" y="5188066"/>
                <a:ext cx="550863" cy="793661"/>
                <a:chOff x="611" y="3693"/>
                <a:chExt cx="449" cy="287"/>
              </a:xfrm>
            </p:grpSpPr>
            <p:sp>
              <p:nvSpPr>
                <p:cNvPr id="513" name="Rectangle 110"/>
                <p:cNvSpPr>
                  <a:spLocks noChangeArrowheads="1"/>
                </p:cNvSpPr>
                <p:nvPr/>
              </p:nvSpPr>
              <p:spPr bwMode="auto">
                <a:xfrm>
                  <a:off x="636" y="3774"/>
                  <a:ext cx="336" cy="20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4" name="Freeform 114"/>
                <p:cNvSpPr>
                  <a:spLocks/>
                </p:cNvSpPr>
                <p:nvPr/>
              </p:nvSpPr>
              <p:spPr bwMode="auto">
                <a:xfrm>
                  <a:off x="975" y="3704"/>
                  <a:ext cx="62" cy="74"/>
                </a:xfrm>
                <a:custGeom>
                  <a:avLst/>
                  <a:gdLst>
                    <a:gd name="T0" fmla="*/ 36 w 62"/>
                    <a:gd name="T1" fmla="*/ 0 h 74"/>
                    <a:gd name="T2" fmla="*/ 62 w 62"/>
                    <a:gd name="T3" fmla="*/ 57 h 74"/>
                    <a:gd name="T4" fmla="*/ 0 w 62"/>
                    <a:gd name="T5" fmla="*/ 74 h 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2" h="74">
                      <a:moveTo>
                        <a:pt x="36" y="0"/>
                      </a:moveTo>
                      <a:lnTo>
                        <a:pt x="62" y="57"/>
                      </a:lnTo>
                      <a:lnTo>
                        <a:pt x="0" y="7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5" name="Freeform 115"/>
                <p:cNvSpPr>
                  <a:spLocks/>
                </p:cNvSpPr>
                <p:nvPr/>
              </p:nvSpPr>
              <p:spPr bwMode="auto">
                <a:xfrm>
                  <a:off x="972" y="3764"/>
                  <a:ext cx="63" cy="216"/>
                </a:xfrm>
                <a:custGeom>
                  <a:avLst/>
                  <a:gdLst>
                    <a:gd name="T0" fmla="*/ 2 w 63"/>
                    <a:gd name="T1" fmla="*/ 12 h 225"/>
                    <a:gd name="T2" fmla="*/ 0 w 63"/>
                    <a:gd name="T3" fmla="*/ 176 h 225"/>
                    <a:gd name="T4" fmla="*/ 62 w 63"/>
                    <a:gd name="T5" fmla="*/ 158 h 225"/>
                    <a:gd name="T6" fmla="*/ 63 w 63"/>
                    <a:gd name="T7" fmla="*/ 0 h 225"/>
                    <a:gd name="T8" fmla="*/ 2 w 63"/>
                    <a:gd name="T9" fmla="*/ 12 h 2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225">
                      <a:moveTo>
                        <a:pt x="2" y="16"/>
                      </a:moveTo>
                      <a:lnTo>
                        <a:pt x="0" y="225"/>
                      </a:lnTo>
                      <a:lnTo>
                        <a:pt x="62" y="202"/>
                      </a:lnTo>
                      <a:lnTo>
                        <a:pt x="63" y="0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6" name="Freeform 116"/>
                <p:cNvSpPr>
                  <a:spLocks/>
                </p:cNvSpPr>
                <p:nvPr/>
              </p:nvSpPr>
              <p:spPr bwMode="auto">
                <a:xfrm>
                  <a:off x="1013" y="3693"/>
                  <a:ext cx="47" cy="78"/>
                </a:xfrm>
                <a:custGeom>
                  <a:avLst/>
                  <a:gdLst>
                    <a:gd name="T0" fmla="*/ 12 w 47"/>
                    <a:gd name="T1" fmla="*/ 0 h 78"/>
                    <a:gd name="T2" fmla="*/ 47 w 47"/>
                    <a:gd name="T3" fmla="*/ 78 h 78"/>
                    <a:gd name="T4" fmla="*/ 15 w 47"/>
                    <a:gd name="T5" fmla="*/ 77 h 78"/>
                    <a:gd name="T6" fmla="*/ 0 w 47"/>
                    <a:gd name="T7" fmla="*/ 35 h 78"/>
                    <a:gd name="T8" fmla="*/ 12 w 47"/>
                    <a:gd name="T9" fmla="*/ 0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7" h="78">
                      <a:moveTo>
                        <a:pt x="12" y="0"/>
                      </a:moveTo>
                      <a:lnTo>
                        <a:pt x="47" y="78"/>
                      </a:lnTo>
                      <a:lnTo>
                        <a:pt x="15" y="77"/>
                      </a:lnTo>
                      <a:lnTo>
                        <a:pt x="0" y="35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7" name="Freeform 117"/>
                <p:cNvSpPr>
                  <a:spLocks/>
                </p:cNvSpPr>
                <p:nvPr/>
              </p:nvSpPr>
              <p:spPr bwMode="auto">
                <a:xfrm>
                  <a:off x="987" y="3728"/>
                  <a:ext cx="44" cy="51"/>
                </a:xfrm>
                <a:custGeom>
                  <a:avLst/>
                  <a:gdLst>
                    <a:gd name="T0" fmla="*/ 23 w 44"/>
                    <a:gd name="T1" fmla="*/ 0 h 51"/>
                    <a:gd name="T2" fmla="*/ 0 w 44"/>
                    <a:gd name="T3" fmla="*/ 51 h 51"/>
                    <a:gd name="T4" fmla="*/ 44 w 44"/>
                    <a:gd name="T5" fmla="*/ 45 h 51"/>
                    <a:gd name="T6" fmla="*/ 23 w 44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51">
                      <a:moveTo>
                        <a:pt x="23" y="0"/>
                      </a:moveTo>
                      <a:lnTo>
                        <a:pt x="0" y="51"/>
                      </a:lnTo>
                      <a:lnTo>
                        <a:pt x="44" y="45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8" name="Freeform 118"/>
                <p:cNvSpPr>
                  <a:spLocks/>
                </p:cNvSpPr>
                <p:nvPr/>
              </p:nvSpPr>
              <p:spPr bwMode="auto">
                <a:xfrm>
                  <a:off x="611" y="3695"/>
                  <a:ext cx="417" cy="95"/>
                </a:xfrm>
                <a:custGeom>
                  <a:avLst/>
                  <a:gdLst>
                    <a:gd name="T0" fmla="*/ 0 w 417"/>
                    <a:gd name="T1" fmla="*/ 95 h 95"/>
                    <a:gd name="T2" fmla="*/ 66 w 417"/>
                    <a:gd name="T3" fmla="*/ 1 h 95"/>
                    <a:gd name="T4" fmla="*/ 417 w 417"/>
                    <a:gd name="T5" fmla="*/ 0 h 95"/>
                    <a:gd name="T6" fmla="*/ 370 w 417"/>
                    <a:gd name="T7" fmla="*/ 95 h 95"/>
                    <a:gd name="T8" fmla="*/ 0 w 417"/>
                    <a:gd name="T9" fmla="*/ 95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17" h="95">
                      <a:moveTo>
                        <a:pt x="0" y="95"/>
                      </a:moveTo>
                      <a:lnTo>
                        <a:pt x="66" y="1"/>
                      </a:lnTo>
                      <a:lnTo>
                        <a:pt x="417" y="0"/>
                      </a:lnTo>
                      <a:lnTo>
                        <a:pt x="370" y="95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512" name="Text Box 121"/>
              <p:cNvSpPr txBox="1">
                <a:spLocks noChangeArrowheads="1"/>
              </p:cNvSpPr>
              <p:nvPr/>
            </p:nvSpPr>
            <p:spPr bwMode="auto">
              <a:xfrm>
                <a:off x="4804140" y="4632965"/>
                <a:ext cx="659293" cy="565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HSS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877364" y="3037521"/>
              <a:ext cx="14101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90"/>
                  </a:solidFill>
                </a:rPr>
                <a:t>Mobility </a:t>
              </a:r>
            </a:p>
            <a:p>
              <a:pPr algn="ctr"/>
              <a:r>
                <a:rPr lang="en-US" dirty="0">
                  <a:solidFill>
                    <a:srgbClr val="000090"/>
                  </a:solidFill>
                </a:rPr>
                <a:t>Management </a:t>
              </a:r>
            </a:p>
            <a:p>
              <a:pPr algn="ctr"/>
              <a:r>
                <a:rPr lang="en-US" dirty="0">
                  <a:solidFill>
                    <a:srgbClr val="000090"/>
                  </a:solidFill>
                </a:rPr>
                <a:t>Entity (MME)</a:t>
              </a:r>
            </a:p>
          </p:txBody>
        </p:sp>
        <p:cxnSp>
          <p:nvCxnSpPr>
            <p:cNvPr id="674" name="Straight Connector 673"/>
            <p:cNvCxnSpPr>
              <a:stCxn id="14" idx="2"/>
            </p:cNvCxnSpPr>
            <p:nvPr/>
          </p:nvCxnSpPr>
          <p:spPr bwMode="auto">
            <a:xfrm>
              <a:off x="3582451" y="3960851"/>
              <a:ext cx="885947" cy="252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Box 23"/>
            <p:cNvSpPr txBox="1"/>
            <p:nvPr/>
          </p:nvSpPr>
          <p:spPr>
            <a:xfrm rot="21101250">
              <a:off x="2859369" y="4630375"/>
              <a:ext cx="869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</a:rPr>
                <a:t>control</a:t>
              </a:r>
            </a:p>
          </p:txBody>
        </p:sp>
        <p:sp>
          <p:nvSpPr>
            <p:cNvPr id="680" name="TextBox 679"/>
            <p:cNvSpPr txBox="1"/>
            <p:nvPr/>
          </p:nvSpPr>
          <p:spPr>
            <a:xfrm>
              <a:off x="4338712" y="3058008"/>
              <a:ext cx="18188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90"/>
                  </a:solidFill>
                </a:rPr>
                <a:t>Home Subscriber </a:t>
              </a:r>
            </a:p>
            <a:p>
              <a:pPr algn="ctr"/>
              <a:r>
                <a:rPr lang="en-US" dirty="0">
                  <a:solidFill>
                    <a:srgbClr val="000090"/>
                  </a:solidFill>
                </a:rPr>
                <a:t>Server(HSS)</a:t>
              </a:r>
            </a:p>
            <a:p>
              <a:pPr algn="ctr"/>
              <a:r>
                <a:rPr lang="en-US" dirty="0">
                  <a:solidFill>
                    <a:srgbClr val="000090"/>
                  </a:solidFill>
                </a:rPr>
                <a:t> (like HLR+VLR)</a:t>
              </a:r>
            </a:p>
          </p:txBody>
        </p:sp>
        <p:cxnSp>
          <p:nvCxnSpPr>
            <p:cNvPr id="681" name="Straight Connector 680"/>
            <p:cNvCxnSpPr/>
            <p:nvPr/>
          </p:nvCxnSpPr>
          <p:spPr bwMode="auto">
            <a:xfrm>
              <a:off x="5508556" y="3906197"/>
              <a:ext cx="0" cy="3008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2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213" name="Group 347"/>
          <p:cNvGrpSpPr>
            <a:grpSpLocks/>
          </p:cNvGrpSpPr>
          <p:nvPr/>
        </p:nvGrpSpPr>
        <p:grpSpPr bwMode="auto">
          <a:xfrm>
            <a:off x="6649123" y="5358252"/>
            <a:ext cx="661282" cy="323815"/>
            <a:chOff x="1871277" y="1576300"/>
            <a:chExt cx="1128371" cy="437861"/>
          </a:xfrm>
        </p:grpSpPr>
        <p:sp>
          <p:nvSpPr>
            <p:cNvPr id="214" name="Oval 213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6" name="Oval 215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7" name="Freeform 21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8" name="Freeform 217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9" name="Freeform 218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0" name="Freeform 219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21" name="Straight Connector 220"/>
            <p:cNvCxnSpPr>
              <a:endCxn id="216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oup 347"/>
          <p:cNvGrpSpPr>
            <a:grpSpLocks/>
          </p:cNvGrpSpPr>
          <p:nvPr/>
        </p:nvGrpSpPr>
        <p:grpSpPr bwMode="auto">
          <a:xfrm>
            <a:off x="5829074" y="5351913"/>
            <a:ext cx="661282" cy="323815"/>
            <a:chOff x="1871277" y="1576300"/>
            <a:chExt cx="1128371" cy="437861"/>
          </a:xfrm>
        </p:grpSpPr>
        <p:sp>
          <p:nvSpPr>
            <p:cNvPr id="224" name="Oval 223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6" name="Oval 225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7" name="Freeform 22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8" name="Freeform 227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9" name="Freeform 228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0" name="Freeform 229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31" name="Straight Connector 230"/>
            <p:cNvCxnSpPr>
              <a:endCxn id="226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9" name="Group 782"/>
          <p:cNvGrpSpPr>
            <a:grpSpLocks/>
          </p:cNvGrpSpPr>
          <p:nvPr/>
        </p:nvGrpSpPr>
        <p:grpSpPr bwMode="auto">
          <a:xfrm>
            <a:off x="2167507" y="4862723"/>
            <a:ext cx="333077" cy="421847"/>
            <a:chOff x="742" y="2409"/>
            <a:chExt cx="576" cy="881"/>
          </a:xfrm>
        </p:grpSpPr>
        <p:grpSp>
          <p:nvGrpSpPr>
            <p:cNvPr id="79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79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791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08" name="Group 782"/>
          <p:cNvGrpSpPr>
            <a:grpSpLocks/>
          </p:cNvGrpSpPr>
          <p:nvPr/>
        </p:nvGrpSpPr>
        <p:grpSpPr bwMode="auto">
          <a:xfrm>
            <a:off x="2577815" y="5214416"/>
            <a:ext cx="333077" cy="421847"/>
            <a:chOff x="742" y="2409"/>
            <a:chExt cx="576" cy="881"/>
          </a:xfrm>
        </p:grpSpPr>
        <p:grpSp>
          <p:nvGrpSpPr>
            <p:cNvPr id="80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8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810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27" name="Group 782"/>
          <p:cNvGrpSpPr>
            <a:grpSpLocks/>
          </p:cNvGrpSpPr>
          <p:nvPr/>
        </p:nvGrpSpPr>
        <p:grpSpPr bwMode="auto">
          <a:xfrm>
            <a:off x="2202677" y="5480140"/>
            <a:ext cx="333077" cy="421847"/>
            <a:chOff x="742" y="2409"/>
            <a:chExt cx="576" cy="881"/>
          </a:xfrm>
        </p:grpSpPr>
        <p:grpSp>
          <p:nvGrpSpPr>
            <p:cNvPr id="82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8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829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230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79786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Functional split of major LTE components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13106"/>
            <a:ext cx="7907337" cy="22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3418" y="1191126"/>
            <a:ext cx="9144000" cy="5666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1010" y="2923586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holds idle UE info</a:t>
            </a:r>
          </a:p>
          <a:p>
            <a:r>
              <a:rPr lang="en-US" dirty="0">
                <a:solidFill>
                  <a:srgbClr val="000090"/>
                </a:solidFill>
              </a:rPr>
              <a:t>QoS enforcement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 flipH="1">
            <a:off x="5001168" y="3569917"/>
            <a:ext cx="1963738" cy="22041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2" name="TextBox 211"/>
          <p:cNvSpPr txBox="1"/>
          <p:nvPr/>
        </p:nvSpPr>
        <p:spPr>
          <a:xfrm>
            <a:off x="4424764" y="1539468"/>
            <a:ext cx="4123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handles idle/active UE transitions</a:t>
            </a:r>
          </a:p>
          <a:p>
            <a:r>
              <a:rPr lang="en-US" dirty="0">
                <a:solidFill>
                  <a:srgbClr val="000090"/>
                </a:solidFill>
              </a:rPr>
              <a:t>pages UE</a:t>
            </a:r>
          </a:p>
          <a:p>
            <a:r>
              <a:rPr lang="en-US" dirty="0">
                <a:solidFill>
                  <a:srgbClr val="000090"/>
                </a:solidFill>
              </a:rPr>
              <a:t>sets up eNodeB-PGW tunnel (aka bearer) </a:t>
            </a:r>
          </a:p>
        </p:txBody>
      </p:sp>
      <p:cxnSp>
        <p:nvCxnSpPr>
          <p:cNvPr id="213" name="Straight Connector 212"/>
          <p:cNvCxnSpPr/>
          <p:nvPr/>
        </p:nvCxnSpPr>
        <p:spPr bwMode="auto">
          <a:xfrm flipH="1">
            <a:off x="4848330" y="2462798"/>
            <a:ext cx="539230" cy="5835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12" name="Group 782"/>
          <p:cNvGrpSpPr>
            <a:grpSpLocks/>
          </p:cNvGrpSpPr>
          <p:nvPr/>
        </p:nvGrpSpPr>
        <p:grpSpPr bwMode="auto">
          <a:xfrm>
            <a:off x="2365965" y="953786"/>
            <a:ext cx="650612" cy="891549"/>
            <a:chOff x="742" y="2409"/>
            <a:chExt cx="576" cy="881"/>
          </a:xfrm>
        </p:grpSpPr>
        <p:grpSp>
          <p:nvGrpSpPr>
            <p:cNvPr id="14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5" name="Picture 799" descr="cell_tower_radiation copy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676587" y="2161661"/>
            <a:ext cx="614363" cy="880827"/>
            <a:chOff x="4804140" y="4632965"/>
            <a:chExt cx="614363" cy="1348762"/>
          </a:xfrm>
        </p:grpSpPr>
        <p:grpSp>
          <p:nvGrpSpPr>
            <p:cNvPr id="33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35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4" name="Text Box 121"/>
            <p:cNvSpPr txBox="1">
              <a:spLocks noChangeArrowheads="1"/>
            </p:cNvSpPr>
            <p:nvPr/>
          </p:nvSpPr>
          <p:spPr bwMode="auto">
            <a:xfrm>
              <a:off x="4804140" y="4632965"/>
              <a:ext cx="184666" cy="565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316178" y="4168703"/>
            <a:ext cx="661282" cy="793661"/>
            <a:chOff x="8316178" y="4168703"/>
            <a:chExt cx="661282" cy="793661"/>
          </a:xfrm>
        </p:grpSpPr>
        <p:grpSp>
          <p:nvGrpSpPr>
            <p:cNvPr id="41" name="Group 224"/>
            <p:cNvGrpSpPr>
              <a:grpSpLocks/>
            </p:cNvGrpSpPr>
            <p:nvPr/>
          </p:nvGrpSpPr>
          <p:grpSpPr bwMode="auto">
            <a:xfrm>
              <a:off x="8392684" y="4168703"/>
              <a:ext cx="550863" cy="793661"/>
              <a:chOff x="611" y="3693"/>
              <a:chExt cx="449" cy="287"/>
            </a:xfrm>
          </p:grpSpPr>
          <p:sp>
            <p:nvSpPr>
              <p:cNvPr id="42" name="Rectangle 225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43" name="Group 226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49" name="Freeform 227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0" name="Freeform 228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44" name="Freeform 229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5" name="Freeform 230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6" name="Freeform 231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" name="Freeform 232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8" name="Freeform 233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2" name="Group 347"/>
            <p:cNvGrpSpPr>
              <a:grpSpLocks/>
            </p:cNvGrpSpPr>
            <p:nvPr/>
          </p:nvGrpSpPr>
          <p:grpSpPr bwMode="auto">
            <a:xfrm>
              <a:off x="8316178" y="4544719"/>
              <a:ext cx="661282" cy="323815"/>
              <a:chOff x="1871277" y="1576300"/>
              <a:chExt cx="1128371" cy="437861"/>
            </a:xfrm>
          </p:grpSpPr>
          <p:sp>
            <p:nvSpPr>
              <p:cNvPr id="53" name="Oval 5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6" name="Freeform 5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7" name="Freeform 5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8" name="Freeform 5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9" name="Freeform 5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60" name="Straight Connector 59"/>
              <p:cNvCxnSpPr>
                <a:endCxn id="5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Group 71"/>
          <p:cNvGrpSpPr/>
          <p:nvPr/>
        </p:nvGrpSpPr>
        <p:grpSpPr>
          <a:xfrm>
            <a:off x="5670305" y="4221892"/>
            <a:ext cx="661282" cy="793661"/>
            <a:chOff x="8316178" y="4168703"/>
            <a:chExt cx="661282" cy="793661"/>
          </a:xfrm>
        </p:grpSpPr>
        <p:grpSp>
          <p:nvGrpSpPr>
            <p:cNvPr id="73" name="Group 224"/>
            <p:cNvGrpSpPr>
              <a:grpSpLocks/>
            </p:cNvGrpSpPr>
            <p:nvPr/>
          </p:nvGrpSpPr>
          <p:grpSpPr bwMode="auto">
            <a:xfrm>
              <a:off x="8392684" y="4168703"/>
              <a:ext cx="550863" cy="793661"/>
              <a:chOff x="611" y="3693"/>
              <a:chExt cx="449" cy="287"/>
            </a:xfrm>
          </p:grpSpPr>
          <p:sp>
            <p:nvSpPr>
              <p:cNvPr id="84" name="Rectangle 225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85" name="Group 226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91" name="Freeform 227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92" name="Freeform 228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86" name="Freeform 229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7" name="Freeform 230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8" name="Freeform 231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9" name="Freeform 232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Freeform 233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74" name="Group 347"/>
            <p:cNvGrpSpPr>
              <a:grpSpLocks/>
            </p:cNvGrpSpPr>
            <p:nvPr/>
          </p:nvGrpSpPr>
          <p:grpSpPr bwMode="auto">
            <a:xfrm>
              <a:off x="8316178" y="4544719"/>
              <a:ext cx="661282" cy="323815"/>
              <a:chOff x="1871277" y="1576300"/>
              <a:chExt cx="1128371" cy="437861"/>
            </a:xfrm>
          </p:grpSpPr>
          <p:sp>
            <p:nvSpPr>
              <p:cNvPr id="75" name="Oval 74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7" name="Oval 76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8" name="Freeform 77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" name="Freeform 78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80" name="Freeform 79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81" name="Freeform 80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82" name="Straight Connector 81"/>
              <p:cNvCxnSpPr>
                <a:endCxn id="77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00212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228600"/>
            <a:ext cx="8664575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Characteristics of selected wireless links</a:t>
            </a:r>
          </a:p>
        </p:txBody>
      </p:sp>
      <p:sp>
        <p:nvSpPr>
          <p:cNvPr id="7176" name="Rectangle 111"/>
          <p:cNvSpPr>
            <a:spLocks noChangeArrowheads="1"/>
          </p:cNvSpPr>
          <p:nvPr/>
        </p:nvSpPr>
        <p:spPr bwMode="auto">
          <a:xfrm>
            <a:off x="1327150" y="1468331"/>
            <a:ext cx="6567488" cy="395456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8198" name="Line 112"/>
          <p:cNvSpPr>
            <a:spLocks noChangeShapeType="1"/>
          </p:cNvSpPr>
          <p:nvPr/>
        </p:nvSpPr>
        <p:spPr bwMode="auto">
          <a:xfrm>
            <a:off x="1327150" y="5422900"/>
            <a:ext cx="662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9" name="Text Box 113"/>
          <p:cNvSpPr txBox="1">
            <a:spLocks noChangeArrowheads="1"/>
          </p:cNvSpPr>
          <p:nvPr/>
        </p:nvSpPr>
        <p:spPr bwMode="auto">
          <a:xfrm>
            <a:off x="1704975" y="5413375"/>
            <a:ext cx="83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Indoor</a:t>
            </a:r>
          </a:p>
          <a:p>
            <a:pPr algn="ct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10-30m</a:t>
            </a:r>
          </a:p>
        </p:txBody>
      </p:sp>
      <p:sp>
        <p:nvSpPr>
          <p:cNvPr id="8200" name="Text Box 114"/>
          <p:cNvSpPr txBox="1">
            <a:spLocks noChangeArrowheads="1"/>
          </p:cNvSpPr>
          <p:nvPr/>
        </p:nvSpPr>
        <p:spPr bwMode="auto">
          <a:xfrm>
            <a:off x="3217863" y="5416550"/>
            <a:ext cx="1009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50-200m</a:t>
            </a:r>
          </a:p>
        </p:txBody>
      </p:sp>
      <p:sp>
        <p:nvSpPr>
          <p:cNvPr id="8201" name="Text Box 115"/>
          <p:cNvSpPr txBox="1">
            <a:spLocks noChangeArrowheads="1"/>
          </p:cNvSpPr>
          <p:nvPr/>
        </p:nvSpPr>
        <p:spPr bwMode="auto">
          <a:xfrm>
            <a:off x="4695825" y="5421313"/>
            <a:ext cx="12382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Mid-range</a:t>
            </a:r>
          </a:p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200m – 4 Km</a:t>
            </a:r>
          </a:p>
        </p:txBody>
      </p:sp>
      <p:sp>
        <p:nvSpPr>
          <p:cNvPr id="8202" name="Text Box 116"/>
          <p:cNvSpPr txBox="1">
            <a:spLocks noChangeArrowheads="1"/>
          </p:cNvSpPr>
          <p:nvPr/>
        </p:nvSpPr>
        <p:spPr bwMode="auto">
          <a:xfrm>
            <a:off x="6200775" y="5421313"/>
            <a:ext cx="13525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Long-range</a:t>
            </a:r>
          </a:p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5Km – 20 Km</a:t>
            </a:r>
          </a:p>
        </p:txBody>
      </p:sp>
      <p:sp>
        <p:nvSpPr>
          <p:cNvPr id="8203" name="Text Box 117"/>
          <p:cNvSpPr txBox="1">
            <a:spLocks noChangeArrowheads="1"/>
          </p:cNvSpPr>
          <p:nvPr/>
        </p:nvSpPr>
        <p:spPr bwMode="auto">
          <a:xfrm>
            <a:off x="679450" y="48006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.056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04" name="Text Box 118"/>
          <p:cNvSpPr txBox="1">
            <a:spLocks noChangeArrowheads="1"/>
          </p:cNvSpPr>
          <p:nvPr/>
        </p:nvSpPr>
        <p:spPr bwMode="auto">
          <a:xfrm>
            <a:off x="682625" y="43688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.384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05" name="Text Box 119"/>
          <p:cNvSpPr txBox="1">
            <a:spLocks noChangeArrowheads="1"/>
          </p:cNvSpPr>
          <p:nvPr/>
        </p:nvSpPr>
        <p:spPr bwMode="auto">
          <a:xfrm>
            <a:off x="923925" y="36782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1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06" name="Text Box 120"/>
          <p:cNvSpPr txBox="1">
            <a:spLocks noChangeArrowheads="1"/>
          </p:cNvSpPr>
          <p:nvPr/>
        </p:nvSpPr>
        <p:spPr bwMode="auto">
          <a:xfrm>
            <a:off x="922338" y="32464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4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07" name="Text Box 121"/>
          <p:cNvSpPr txBox="1">
            <a:spLocks noChangeArrowheads="1"/>
          </p:cNvSpPr>
          <p:nvPr/>
        </p:nvSpPr>
        <p:spPr bwMode="auto">
          <a:xfrm>
            <a:off x="625475" y="285115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5-11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08" name="Text Box 122"/>
          <p:cNvSpPr txBox="1">
            <a:spLocks noChangeArrowheads="1"/>
          </p:cNvSpPr>
          <p:nvPr/>
        </p:nvSpPr>
        <p:spPr bwMode="auto">
          <a:xfrm>
            <a:off x="814388" y="243522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54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09" name="Rectangle 123"/>
          <p:cNvSpPr>
            <a:spLocks noChangeArrowheads="1"/>
          </p:cNvSpPr>
          <p:nvPr/>
        </p:nvSpPr>
        <p:spPr bwMode="auto">
          <a:xfrm>
            <a:off x="2662238" y="4852988"/>
            <a:ext cx="4676775" cy="284162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0" name="Text Box 124"/>
          <p:cNvSpPr txBox="1">
            <a:spLocks noChangeArrowheads="1"/>
          </p:cNvSpPr>
          <p:nvPr/>
        </p:nvSpPr>
        <p:spPr bwMode="auto">
          <a:xfrm>
            <a:off x="3948113" y="4845050"/>
            <a:ext cx="21066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2G: IS-95, CDMA, GSM</a:t>
            </a:r>
          </a:p>
        </p:txBody>
      </p:sp>
      <p:sp>
        <p:nvSpPr>
          <p:cNvPr id="8211" name="Rectangle 126"/>
          <p:cNvSpPr>
            <a:spLocks noChangeArrowheads="1"/>
          </p:cNvSpPr>
          <p:nvPr/>
        </p:nvSpPr>
        <p:spPr bwMode="auto">
          <a:xfrm>
            <a:off x="2651125" y="4435475"/>
            <a:ext cx="4676775" cy="284163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2" name="Text Box 127"/>
          <p:cNvSpPr txBox="1">
            <a:spLocks noChangeArrowheads="1"/>
          </p:cNvSpPr>
          <p:nvPr/>
        </p:nvSpPr>
        <p:spPr bwMode="auto">
          <a:xfrm>
            <a:off x="3681413" y="4413250"/>
            <a:ext cx="29829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2.5G: UMTS/WCDMA, CDMA2000</a:t>
            </a:r>
          </a:p>
        </p:txBody>
      </p:sp>
      <p:sp>
        <p:nvSpPr>
          <p:cNvPr id="8213" name="Rectangle 129"/>
          <p:cNvSpPr>
            <a:spLocks noChangeArrowheads="1"/>
          </p:cNvSpPr>
          <p:nvPr/>
        </p:nvSpPr>
        <p:spPr bwMode="auto">
          <a:xfrm>
            <a:off x="1339850" y="3703638"/>
            <a:ext cx="928688" cy="28416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4" name="Text Box 130"/>
          <p:cNvSpPr txBox="1">
            <a:spLocks noChangeArrowheads="1"/>
          </p:cNvSpPr>
          <p:nvPr/>
        </p:nvSpPr>
        <p:spPr bwMode="auto">
          <a:xfrm>
            <a:off x="1422400" y="3711575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802.15</a:t>
            </a:r>
          </a:p>
        </p:txBody>
      </p:sp>
      <p:sp>
        <p:nvSpPr>
          <p:cNvPr id="8215" name="Rectangle 131"/>
          <p:cNvSpPr>
            <a:spLocks noChangeArrowheads="1"/>
          </p:cNvSpPr>
          <p:nvPr/>
        </p:nvSpPr>
        <p:spPr bwMode="auto">
          <a:xfrm>
            <a:off x="1354138" y="2865438"/>
            <a:ext cx="1724025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6" name="Text Box 132"/>
          <p:cNvSpPr txBox="1">
            <a:spLocks noChangeArrowheads="1"/>
          </p:cNvSpPr>
          <p:nvPr/>
        </p:nvSpPr>
        <p:spPr bwMode="auto">
          <a:xfrm>
            <a:off x="1724025" y="2890838"/>
            <a:ext cx="833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802.11b</a:t>
            </a:r>
          </a:p>
        </p:txBody>
      </p:sp>
      <p:sp>
        <p:nvSpPr>
          <p:cNvPr id="8217" name="Rectangle 133"/>
          <p:cNvSpPr>
            <a:spLocks noChangeArrowheads="1"/>
          </p:cNvSpPr>
          <p:nvPr/>
        </p:nvSpPr>
        <p:spPr bwMode="auto">
          <a:xfrm>
            <a:off x="1357313" y="2432050"/>
            <a:ext cx="1724025" cy="31591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8" name="Text Box 134"/>
          <p:cNvSpPr txBox="1">
            <a:spLocks noChangeArrowheads="1"/>
          </p:cNvSpPr>
          <p:nvPr/>
        </p:nvSpPr>
        <p:spPr bwMode="auto">
          <a:xfrm>
            <a:off x="1727200" y="2457450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802.11a,g</a:t>
            </a:r>
          </a:p>
        </p:txBody>
      </p:sp>
      <p:sp>
        <p:nvSpPr>
          <p:cNvPr id="8219" name="Line 135"/>
          <p:cNvSpPr>
            <a:spLocks noChangeShapeType="1"/>
          </p:cNvSpPr>
          <p:nvPr/>
        </p:nvSpPr>
        <p:spPr bwMode="auto">
          <a:xfrm flipV="1">
            <a:off x="1328738" y="1320257"/>
            <a:ext cx="0" cy="4102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0" name="Rectangle 136"/>
          <p:cNvSpPr>
            <a:spLocks noChangeArrowheads="1"/>
          </p:cNvSpPr>
          <p:nvPr/>
        </p:nvSpPr>
        <p:spPr bwMode="auto">
          <a:xfrm>
            <a:off x="2717800" y="2744788"/>
            <a:ext cx="5078413" cy="596900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1" name="Rectangle 137"/>
          <p:cNvSpPr>
            <a:spLocks noChangeArrowheads="1"/>
          </p:cNvSpPr>
          <p:nvPr/>
        </p:nvSpPr>
        <p:spPr bwMode="auto">
          <a:xfrm>
            <a:off x="2654300" y="3297238"/>
            <a:ext cx="4676775" cy="28416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2" name="Text Box 138"/>
          <p:cNvSpPr txBox="1">
            <a:spLocks noChangeArrowheads="1"/>
          </p:cNvSpPr>
          <p:nvPr/>
        </p:nvSpPr>
        <p:spPr bwMode="auto">
          <a:xfrm>
            <a:off x="2965450" y="3305175"/>
            <a:ext cx="42910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3G: UMTS/WCDMA-HSPDA, CDMA2000-1xEVDO</a:t>
            </a:r>
          </a:p>
        </p:txBody>
      </p:sp>
      <p:sp>
        <p:nvSpPr>
          <p:cNvPr id="8223" name="Text Box 140"/>
          <p:cNvSpPr txBox="1">
            <a:spLocks noChangeArrowheads="1"/>
          </p:cNvSpPr>
          <p:nvPr/>
        </p:nvSpPr>
        <p:spPr bwMode="auto">
          <a:xfrm>
            <a:off x="5013325" y="2922588"/>
            <a:ext cx="1695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4G: LTWE WIMAX</a:t>
            </a:r>
          </a:p>
        </p:txBody>
      </p:sp>
      <p:sp>
        <p:nvSpPr>
          <p:cNvPr id="8224" name="Rectangle 141"/>
          <p:cNvSpPr>
            <a:spLocks noChangeArrowheads="1"/>
          </p:cNvSpPr>
          <p:nvPr/>
        </p:nvSpPr>
        <p:spPr bwMode="auto">
          <a:xfrm>
            <a:off x="3133725" y="2536825"/>
            <a:ext cx="4062413" cy="28416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5" name="Text Box 142"/>
          <p:cNvSpPr txBox="1">
            <a:spLocks noChangeArrowheads="1"/>
          </p:cNvSpPr>
          <p:nvPr/>
        </p:nvSpPr>
        <p:spPr bwMode="auto">
          <a:xfrm>
            <a:off x="4164013" y="2514600"/>
            <a:ext cx="2178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802.11a,g point-to-point</a:t>
            </a:r>
          </a:p>
        </p:txBody>
      </p:sp>
      <p:sp>
        <p:nvSpPr>
          <p:cNvPr id="8226" name="Line 143"/>
          <p:cNvSpPr>
            <a:spLocks noChangeShapeType="1"/>
          </p:cNvSpPr>
          <p:nvPr/>
        </p:nvSpPr>
        <p:spPr bwMode="auto">
          <a:xfrm flipH="1">
            <a:off x="7900988" y="2700338"/>
            <a:ext cx="25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7" name="Text Box 144"/>
          <p:cNvSpPr txBox="1">
            <a:spLocks noChangeArrowheads="1"/>
          </p:cNvSpPr>
          <p:nvPr/>
        </p:nvSpPr>
        <p:spPr bwMode="auto">
          <a:xfrm>
            <a:off x="712050" y="2022475"/>
            <a:ext cx="56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450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28" name="Rectangle 145"/>
          <p:cNvSpPr>
            <a:spLocks noChangeArrowheads="1"/>
          </p:cNvSpPr>
          <p:nvPr/>
        </p:nvSpPr>
        <p:spPr bwMode="auto">
          <a:xfrm>
            <a:off x="1323656" y="2032572"/>
            <a:ext cx="1522412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9" name="Text Box 146"/>
          <p:cNvSpPr txBox="1">
            <a:spLocks noChangeArrowheads="1"/>
          </p:cNvSpPr>
          <p:nvPr/>
        </p:nvSpPr>
        <p:spPr bwMode="auto">
          <a:xfrm>
            <a:off x="1613916" y="2036763"/>
            <a:ext cx="833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802.11n</a:t>
            </a:r>
          </a:p>
        </p:txBody>
      </p:sp>
      <p:sp>
        <p:nvSpPr>
          <p:cNvPr id="8230" name="Text Box 147"/>
          <p:cNvSpPr txBox="1">
            <a:spLocks noChangeArrowheads="1"/>
          </p:cNvSpPr>
          <p:nvPr/>
        </p:nvSpPr>
        <p:spPr bwMode="auto">
          <a:xfrm rot="-5400000">
            <a:off x="-446881" y="3417094"/>
            <a:ext cx="189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Data rate (Mbps)</a:t>
            </a:r>
          </a:p>
        </p:txBody>
      </p:sp>
      <p:pic>
        <p:nvPicPr>
          <p:cNvPr id="29734" name="Picture 6" descr="underline_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1033463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4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8634" y="1601592"/>
            <a:ext cx="10418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1300</a:t>
            </a:r>
          </a:p>
        </p:txBody>
      </p:sp>
      <p:sp>
        <p:nvSpPr>
          <p:cNvPr id="46" name="Rectangle 145"/>
          <p:cNvSpPr>
            <a:spLocks noChangeArrowheads="1"/>
          </p:cNvSpPr>
          <p:nvPr/>
        </p:nvSpPr>
        <p:spPr bwMode="auto">
          <a:xfrm>
            <a:off x="1325167" y="1652678"/>
            <a:ext cx="1522412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97343" y="1648395"/>
            <a:ext cx="973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802.11 ac</a:t>
            </a:r>
          </a:p>
        </p:txBody>
      </p:sp>
    </p:spTree>
    <p:extLst>
      <p:ext uri="{BB962C8B-B14F-4D97-AF65-F5344CB8AC3E}">
        <p14:creationId xmlns:p14="http://schemas.microsoft.com/office/powerpoint/2010/main" val="2321857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78625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Radio+Tunneling:  UE – eNodeB – PGW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13106"/>
            <a:ext cx="7907337" cy="22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179901"/>
            <a:ext cx="9144000" cy="3614229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138646" y="4091635"/>
            <a:ext cx="2908873" cy="2212588"/>
          </a:xfrm>
          <a:custGeom>
            <a:avLst/>
            <a:gdLst>
              <a:gd name="connsiteX0" fmla="*/ 0 w 3011298"/>
              <a:gd name="connsiteY0" fmla="*/ 0 h 2233075"/>
              <a:gd name="connsiteX1" fmla="*/ 1700257 w 3011298"/>
              <a:gd name="connsiteY1" fmla="*/ 0 h 2233075"/>
              <a:gd name="connsiteX2" fmla="*/ 2990813 w 3011298"/>
              <a:gd name="connsiteY2" fmla="*/ 307304 h 2233075"/>
              <a:gd name="connsiteX3" fmla="*/ 3011298 w 3011298"/>
              <a:gd name="connsiteY3" fmla="*/ 2233075 h 2233075"/>
              <a:gd name="connsiteX4" fmla="*/ 102425 w 3011298"/>
              <a:gd name="connsiteY4" fmla="*/ 2212588 h 2233075"/>
              <a:gd name="connsiteX5" fmla="*/ 0 w 3011298"/>
              <a:gd name="connsiteY5" fmla="*/ 0 h 2233075"/>
              <a:gd name="connsiteX0" fmla="*/ 0 w 2908873"/>
              <a:gd name="connsiteY0" fmla="*/ 0 h 2233075"/>
              <a:gd name="connsiteX1" fmla="*/ 1597832 w 2908873"/>
              <a:gd name="connsiteY1" fmla="*/ 0 h 2233075"/>
              <a:gd name="connsiteX2" fmla="*/ 2888388 w 2908873"/>
              <a:gd name="connsiteY2" fmla="*/ 307304 h 2233075"/>
              <a:gd name="connsiteX3" fmla="*/ 2908873 w 2908873"/>
              <a:gd name="connsiteY3" fmla="*/ 2233075 h 2233075"/>
              <a:gd name="connsiteX4" fmla="*/ 0 w 2908873"/>
              <a:gd name="connsiteY4" fmla="*/ 2212588 h 2233075"/>
              <a:gd name="connsiteX5" fmla="*/ 0 w 2908873"/>
              <a:gd name="connsiteY5" fmla="*/ 0 h 2233075"/>
              <a:gd name="connsiteX0" fmla="*/ 0 w 2908873"/>
              <a:gd name="connsiteY0" fmla="*/ 0 h 2212588"/>
              <a:gd name="connsiteX1" fmla="*/ 1597832 w 2908873"/>
              <a:gd name="connsiteY1" fmla="*/ 0 h 2212588"/>
              <a:gd name="connsiteX2" fmla="*/ 2888388 w 2908873"/>
              <a:gd name="connsiteY2" fmla="*/ 307304 h 2212588"/>
              <a:gd name="connsiteX3" fmla="*/ 2908873 w 2908873"/>
              <a:gd name="connsiteY3" fmla="*/ 2212588 h 2212588"/>
              <a:gd name="connsiteX4" fmla="*/ 0 w 2908873"/>
              <a:gd name="connsiteY4" fmla="*/ 2212588 h 2212588"/>
              <a:gd name="connsiteX5" fmla="*/ 0 w 2908873"/>
              <a:gd name="connsiteY5" fmla="*/ 0 h 2212588"/>
              <a:gd name="connsiteX0" fmla="*/ 0 w 2908873"/>
              <a:gd name="connsiteY0" fmla="*/ 0 h 2212588"/>
              <a:gd name="connsiteX1" fmla="*/ 1597832 w 2908873"/>
              <a:gd name="connsiteY1" fmla="*/ 0 h 2212588"/>
              <a:gd name="connsiteX2" fmla="*/ 2888388 w 2908873"/>
              <a:gd name="connsiteY2" fmla="*/ 307304 h 2212588"/>
              <a:gd name="connsiteX3" fmla="*/ 2908873 w 2908873"/>
              <a:gd name="connsiteY3" fmla="*/ 2110154 h 2212588"/>
              <a:gd name="connsiteX4" fmla="*/ 0 w 2908873"/>
              <a:gd name="connsiteY4" fmla="*/ 2212588 h 2212588"/>
              <a:gd name="connsiteX5" fmla="*/ 0 w 2908873"/>
              <a:gd name="connsiteY5" fmla="*/ 0 h 2212588"/>
              <a:gd name="connsiteX0" fmla="*/ 0 w 2908873"/>
              <a:gd name="connsiteY0" fmla="*/ 0 h 2212588"/>
              <a:gd name="connsiteX1" fmla="*/ 1597832 w 2908873"/>
              <a:gd name="connsiteY1" fmla="*/ 0 h 2212588"/>
              <a:gd name="connsiteX2" fmla="*/ 2888388 w 2908873"/>
              <a:gd name="connsiteY2" fmla="*/ 307304 h 2212588"/>
              <a:gd name="connsiteX3" fmla="*/ 2908873 w 2908873"/>
              <a:gd name="connsiteY3" fmla="*/ 2192101 h 2212588"/>
              <a:gd name="connsiteX4" fmla="*/ 0 w 2908873"/>
              <a:gd name="connsiteY4" fmla="*/ 2212588 h 2212588"/>
              <a:gd name="connsiteX5" fmla="*/ 0 w 2908873"/>
              <a:gd name="connsiteY5" fmla="*/ 0 h 22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8873" h="2212588">
                <a:moveTo>
                  <a:pt x="0" y="0"/>
                </a:moveTo>
                <a:lnTo>
                  <a:pt x="1597832" y="0"/>
                </a:lnTo>
                <a:lnTo>
                  <a:pt x="2888388" y="307304"/>
                </a:lnTo>
                <a:lnTo>
                  <a:pt x="2908873" y="2192101"/>
                </a:lnTo>
                <a:lnTo>
                  <a:pt x="0" y="221258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00009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3586343" y="4412292"/>
            <a:ext cx="1659287" cy="1488412"/>
          </a:xfrm>
          <a:custGeom>
            <a:avLst/>
            <a:gdLst>
              <a:gd name="connsiteX0" fmla="*/ 0 w 5408045"/>
              <a:gd name="connsiteY0" fmla="*/ 368765 h 2233075"/>
              <a:gd name="connsiteX1" fmla="*/ 860371 w 5408045"/>
              <a:gd name="connsiteY1" fmla="*/ 0 h 2233075"/>
              <a:gd name="connsiteX2" fmla="*/ 942311 w 5408045"/>
              <a:gd name="connsiteY2" fmla="*/ 2171615 h 2233075"/>
              <a:gd name="connsiteX3" fmla="*/ 2601598 w 5408045"/>
              <a:gd name="connsiteY3" fmla="*/ 2171615 h 2233075"/>
              <a:gd name="connsiteX4" fmla="*/ 2519658 w 5408045"/>
              <a:gd name="connsiteY4" fmla="*/ 655582 h 2233075"/>
              <a:gd name="connsiteX5" fmla="*/ 3134208 w 5408045"/>
              <a:gd name="connsiteY5" fmla="*/ 389252 h 2233075"/>
              <a:gd name="connsiteX6" fmla="*/ 3748759 w 5408045"/>
              <a:gd name="connsiteY6" fmla="*/ 696556 h 2233075"/>
              <a:gd name="connsiteX7" fmla="*/ 3687304 w 5408045"/>
              <a:gd name="connsiteY7" fmla="*/ 2089667 h 2233075"/>
              <a:gd name="connsiteX8" fmla="*/ 5408045 w 5408045"/>
              <a:gd name="connsiteY8" fmla="*/ 2233075 h 2233075"/>
              <a:gd name="connsiteX9" fmla="*/ 5285135 w 5408045"/>
              <a:gd name="connsiteY9" fmla="*/ 40974 h 2233075"/>
              <a:gd name="connsiteX0" fmla="*/ 0 w 5408045"/>
              <a:gd name="connsiteY0" fmla="*/ 327791 h 2192101"/>
              <a:gd name="connsiteX1" fmla="*/ 921826 w 5408045"/>
              <a:gd name="connsiteY1" fmla="*/ 676069 h 2192101"/>
              <a:gd name="connsiteX2" fmla="*/ 942311 w 5408045"/>
              <a:gd name="connsiteY2" fmla="*/ 2130641 h 2192101"/>
              <a:gd name="connsiteX3" fmla="*/ 2601598 w 5408045"/>
              <a:gd name="connsiteY3" fmla="*/ 2130641 h 2192101"/>
              <a:gd name="connsiteX4" fmla="*/ 2519658 w 5408045"/>
              <a:gd name="connsiteY4" fmla="*/ 614608 h 2192101"/>
              <a:gd name="connsiteX5" fmla="*/ 3134208 w 5408045"/>
              <a:gd name="connsiteY5" fmla="*/ 348278 h 2192101"/>
              <a:gd name="connsiteX6" fmla="*/ 3748759 w 5408045"/>
              <a:gd name="connsiteY6" fmla="*/ 655582 h 2192101"/>
              <a:gd name="connsiteX7" fmla="*/ 3687304 w 5408045"/>
              <a:gd name="connsiteY7" fmla="*/ 2048693 h 2192101"/>
              <a:gd name="connsiteX8" fmla="*/ 5408045 w 5408045"/>
              <a:gd name="connsiteY8" fmla="*/ 2192101 h 2192101"/>
              <a:gd name="connsiteX9" fmla="*/ 5285135 w 540804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30641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89667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66679 w 5080285"/>
              <a:gd name="connsiteY7" fmla="*/ 2077231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73151"/>
              <a:gd name="connsiteY0" fmla="*/ 327791 h 2110154"/>
              <a:gd name="connsiteX1" fmla="*/ 594066 w 5073151"/>
              <a:gd name="connsiteY1" fmla="*/ 676069 h 2110154"/>
              <a:gd name="connsiteX2" fmla="*/ 614551 w 5073151"/>
              <a:gd name="connsiteY2" fmla="*/ 2110154 h 2110154"/>
              <a:gd name="connsiteX3" fmla="*/ 2253353 w 5073151"/>
              <a:gd name="connsiteY3" fmla="*/ 2096801 h 2110154"/>
              <a:gd name="connsiteX4" fmla="*/ 2241841 w 5073151"/>
              <a:gd name="connsiteY4" fmla="*/ 621742 h 2110154"/>
              <a:gd name="connsiteX5" fmla="*/ 2806448 w 5073151"/>
              <a:gd name="connsiteY5" fmla="*/ 348278 h 2110154"/>
              <a:gd name="connsiteX6" fmla="*/ 3363921 w 5073151"/>
              <a:gd name="connsiteY6" fmla="*/ 641313 h 2110154"/>
              <a:gd name="connsiteX7" fmla="*/ 3366679 w 5073151"/>
              <a:gd name="connsiteY7" fmla="*/ 2077231 h 2110154"/>
              <a:gd name="connsiteX8" fmla="*/ 5073151 w 5073151"/>
              <a:gd name="connsiteY8" fmla="*/ 2085084 h 2110154"/>
              <a:gd name="connsiteX9" fmla="*/ 4957375 w 5073151"/>
              <a:gd name="connsiteY9" fmla="*/ 0 h 2110154"/>
              <a:gd name="connsiteX0" fmla="*/ 0 w 5073151"/>
              <a:gd name="connsiteY0" fmla="*/ 334925 h 2117288"/>
              <a:gd name="connsiteX1" fmla="*/ 594066 w 5073151"/>
              <a:gd name="connsiteY1" fmla="*/ 683203 h 2117288"/>
              <a:gd name="connsiteX2" fmla="*/ 614551 w 5073151"/>
              <a:gd name="connsiteY2" fmla="*/ 2117288 h 2117288"/>
              <a:gd name="connsiteX3" fmla="*/ 2253353 w 5073151"/>
              <a:gd name="connsiteY3" fmla="*/ 2103935 h 2117288"/>
              <a:gd name="connsiteX4" fmla="*/ 2241841 w 5073151"/>
              <a:gd name="connsiteY4" fmla="*/ 628876 h 2117288"/>
              <a:gd name="connsiteX5" fmla="*/ 2806448 w 5073151"/>
              <a:gd name="connsiteY5" fmla="*/ 355412 h 2117288"/>
              <a:gd name="connsiteX6" fmla="*/ 3363921 w 5073151"/>
              <a:gd name="connsiteY6" fmla="*/ 648447 h 2117288"/>
              <a:gd name="connsiteX7" fmla="*/ 3366679 w 5073151"/>
              <a:gd name="connsiteY7" fmla="*/ 2084365 h 2117288"/>
              <a:gd name="connsiteX8" fmla="*/ 5073151 w 5073151"/>
              <a:gd name="connsiteY8" fmla="*/ 2092218 h 2117288"/>
              <a:gd name="connsiteX9" fmla="*/ 5014453 w 5073151"/>
              <a:gd name="connsiteY9" fmla="*/ 0 h 2117288"/>
              <a:gd name="connsiteX0" fmla="*/ 0 w 5037478"/>
              <a:gd name="connsiteY0" fmla="*/ 334925 h 2117288"/>
              <a:gd name="connsiteX1" fmla="*/ 594066 w 5037478"/>
              <a:gd name="connsiteY1" fmla="*/ 683203 h 2117288"/>
              <a:gd name="connsiteX2" fmla="*/ 614551 w 5037478"/>
              <a:gd name="connsiteY2" fmla="*/ 2117288 h 2117288"/>
              <a:gd name="connsiteX3" fmla="*/ 2253353 w 5037478"/>
              <a:gd name="connsiteY3" fmla="*/ 2103935 h 2117288"/>
              <a:gd name="connsiteX4" fmla="*/ 2241841 w 5037478"/>
              <a:gd name="connsiteY4" fmla="*/ 628876 h 2117288"/>
              <a:gd name="connsiteX5" fmla="*/ 2806448 w 5037478"/>
              <a:gd name="connsiteY5" fmla="*/ 355412 h 2117288"/>
              <a:gd name="connsiteX6" fmla="*/ 3363921 w 5037478"/>
              <a:gd name="connsiteY6" fmla="*/ 648447 h 2117288"/>
              <a:gd name="connsiteX7" fmla="*/ 3366679 w 5037478"/>
              <a:gd name="connsiteY7" fmla="*/ 2084365 h 2117288"/>
              <a:gd name="connsiteX8" fmla="*/ 5037478 w 5037478"/>
              <a:gd name="connsiteY8" fmla="*/ 2092218 h 2117288"/>
              <a:gd name="connsiteX9" fmla="*/ 5014453 w 5037478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99353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63681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85084 h 2117288"/>
              <a:gd name="connsiteX9" fmla="*/ 5014453 w 5014453"/>
              <a:gd name="connsiteY9" fmla="*/ 0 h 2117288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9" fmla="*/ 4993968 w 5008939"/>
              <a:gd name="connsiteY9" fmla="*/ 54327 h 1782363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0" fmla="*/ 0 w 3366679"/>
              <a:gd name="connsiteY0" fmla="*/ 0 h 1782363"/>
              <a:gd name="connsiteX1" fmla="*/ 594066 w 3366679"/>
              <a:gd name="connsiteY1" fmla="*/ 348278 h 1782363"/>
              <a:gd name="connsiteX2" fmla="*/ 614551 w 3366679"/>
              <a:gd name="connsiteY2" fmla="*/ 1782363 h 1782363"/>
              <a:gd name="connsiteX3" fmla="*/ 2253353 w 3366679"/>
              <a:gd name="connsiteY3" fmla="*/ 1769010 h 1782363"/>
              <a:gd name="connsiteX4" fmla="*/ 2241841 w 3366679"/>
              <a:gd name="connsiteY4" fmla="*/ 293951 h 1782363"/>
              <a:gd name="connsiteX5" fmla="*/ 2806448 w 3366679"/>
              <a:gd name="connsiteY5" fmla="*/ 20487 h 1782363"/>
              <a:gd name="connsiteX6" fmla="*/ 3363921 w 3366679"/>
              <a:gd name="connsiteY6" fmla="*/ 313522 h 1782363"/>
              <a:gd name="connsiteX7" fmla="*/ 3366679 w 3366679"/>
              <a:gd name="connsiteY7" fmla="*/ 1749440 h 1782363"/>
              <a:gd name="connsiteX0" fmla="*/ 0 w 3363921"/>
              <a:gd name="connsiteY0" fmla="*/ 0 h 1782363"/>
              <a:gd name="connsiteX1" fmla="*/ 594066 w 3363921"/>
              <a:gd name="connsiteY1" fmla="*/ 348278 h 1782363"/>
              <a:gd name="connsiteX2" fmla="*/ 614551 w 3363921"/>
              <a:gd name="connsiteY2" fmla="*/ 1782363 h 1782363"/>
              <a:gd name="connsiteX3" fmla="*/ 2253353 w 3363921"/>
              <a:gd name="connsiteY3" fmla="*/ 1769010 h 1782363"/>
              <a:gd name="connsiteX4" fmla="*/ 2241841 w 3363921"/>
              <a:gd name="connsiteY4" fmla="*/ 293951 h 1782363"/>
              <a:gd name="connsiteX5" fmla="*/ 2806448 w 3363921"/>
              <a:gd name="connsiteY5" fmla="*/ 20487 h 1782363"/>
              <a:gd name="connsiteX6" fmla="*/ 3363921 w 3363921"/>
              <a:gd name="connsiteY6" fmla="*/ 313522 h 1782363"/>
              <a:gd name="connsiteX0" fmla="*/ 0 w 2806448"/>
              <a:gd name="connsiteY0" fmla="*/ 0 h 1782363"/>
              <a:gd name="connsiteX1" fmla="*/ 594066 w 2806448"/>
              <a:gd name="connsiteY1" fmla="*/ 348278 h 1782363"/>
              <a:gd name="connsiteX2" fmla="*/ 614551 w 2806448"/>
              <a:gd name="connsiteY2" fmla="*/ 1782363 h 1782363"/>
              <a:gd name="connsiteX3" fmla="*/ 2253353 w 2806448"/>
              <a:gd name="connsiteY3" fmla="*/ 1769010 h 1782363"/>
              <a:gd name="connsiteX4" fmla="*/ 2241841 w 2806448"/>
              <a:gd name="connsiteY4" fmla="*/ 293951 h 1782363"/>
              <a:gd name="connsiteX5" fmla="*/ 2806448 w 2806448"/>
              <a:gd name="connsiteY5" fmla="*/ 20487 h 1782363"/>
              <a:gd name="connsiteX0" fmla="*/ 0 w 2253353"/>
              <a:gd name="connsiteY0" fmla="*/ 0 h 1782363"/>
              <a:gd name="connsiteX1" fmla="*/ 594066 w 2253353"/>
              <a:gd name="connsiteY1" fmla="*/ 348278 h 1782363"/>
              <a:gd name="connsiteX2" fmla="*/ 614551 w 2253353"/>
              <a:gd name="connsiteY2" fmla="*/ 1782363 h 1782363"/>
              <a:gd name="connsiteX3" fmla="*/ 2253353 w 2253353"/>
              <a:gd name="connsiteY3" fmla="*/ 1769010 h 1782363"/>
              <a:gd name="connsiteX4" fmla="*/ 2241841 w 2253353"/>
              <a:gd name="connsiteY4" fmla="*/ 293951 h 1782363"/>
              <a:gd name="connsiteX0" fmla="*/ 0 w 1659287"/>
              <a:gd name="connsiteY0" fmla="*/ 54327 h 1488412"/>
              <a:gd name="connsiteX1" fmla="*/ 20485 w 1659287"/>
              <a:gd name="connsiteY1" fmla="*/ 1488412 h 1488412"/>
              <a:gd name="connsiteX2" fmla="*/ 1659287 w 1659287"/>
              <a:gd name="connsiteY2" fmla="*/ 1475059 h 1488412"/>
              <a:gd name="connsiteX3" fmla="*/ 1647775 w 1659287"/>
              <a:gd name="connsiteY3" fmla="*/ 0 h 148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9287" h="1488412">
                <a:moveTo>
                  <a:pt x="0" y="54327"/>
                </a:moveTo>
                <a:lnTo>
                  <a:pt x="20485" y="1488412"/>
                </a:lnTo>
                <a:lnTo>
                  <a:pt x="1659287" y="1475059"/>
                </a:lnTo>
                <a:cubicBezTo>
                  <a:pt x="1655450" y="983373"/>
                  <a:pt x="1651612" y="491686"/>
                  <a:pt x="1647775" y="0"/>
                </a:cubicBezTo>
              </a:path>
            </a:pathLst>
          </a:custGeom>
          <a:ln w="31750">
            <a:solidFill>
              <a:srgbClr val="CC0000"/>
            </a:solidFill>
            <a:headEnd type="triangle" w="lg" len="lg"/>
            <a:tailEnd type="triangle" w="lg" len="lg"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90695" y="5374896"/>
            <a:ext cx="1073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C0000"/>
                </a:solidFill>
              </a:rPr>
              <a:t>tunnel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7353" y="5895217"/>
            <a:ext cx="2861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90"/>
                </a:solidFill>
              </a:rPr>
              <a:t> link-layer radio net</a:t>
            </a:r>
          </a:p>
        </p:txBody>
      </p:sp>
      <p:grpSp>
        <p:nvGrpSpPr>
          <p:cNvPr id="14" name="Group 782"/>
          <p:cNvGrpSpPr>
            <a:grpSpLocks/>
          </p:cNvGrpSpPr>
          <p:nvPr/>
        </p:nvGrpSpPr>
        <p:grpSpPr bwMode="auto">
          <a:xfrm>
            <a:off x="2183059" y="2777035"/>
            <a:ext cx="666155" cy="874492"/>
            <a:chOff x="742" y="2409"/>
            <a:chExt cx="576" cy="881"/>
          </a:xfrm>
        </p:grpSpPr>
        <p:grpSp>
          <p:nvGrpSpPr>
            <p:cNvPr id="15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6" name="Picture 799" descr="cell_tower_radiation copy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42587" y="2960350"/>
            <a:ext cx="49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UE</a:t>
            </a:r>
          </a:p>
        </p:txBody>
      </p:sp>
      <p:grpSp>
        <p:nvGrpSpPr>
          <p:cNvPr id="39" name="Group 808"/>
          <p:cNvGrpSpPr>
            <a:grpSpLocks/>
          </p:cNvGrpSpPr>
          <p:nvPr/>
        </p:nvGrpSpPr>
        <p:grpSpPr bwMode="auto">
          <a:xfrm>
            <a:off x="38882" y="2777032"/>
            <a:ext cx="802915" cy="612835"/>
            <a:chOff x="2751" y="1851"/>
            <a:chExt cx="462" cy="478"/>
          </a:xfrm>
        </p:grpSpPr>
        <p:pic>
          <p:nvPicPr>
            <p:cNvPr id="97" name="Picture 809" descr="iphone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81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1" name="TextBox 100"/>
          <p:cNvSpPr txBox="1"/>
          <p:nvPr/>
        </p:nvSpPr>
        <p:spPr>
          <a:xfrm>
            <a:off x="2751814" y="3196034"/>
            <a:ext cx="115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eNodeB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13658" y="2786344"/>
            <a:ext cx="1524133" cy="850814"/>
            <a:chOff x="6490355" y="4964768"/>
            <a:chExt cx="1524133" cy="850814"/>
          </a:xfrm>
        </p:grpSpPr>
        <p:grpSp>
          <p:nvGrpSpPr>
            <p:cNvPr id="102" name="Group 224"/>
            <p:cNvGrpSpPr>
              <a:grpSpLocks/>
            </p:cNvGrpSpPr>
            <p:nvPr/>
          </p:nvGrpSpPr>
          <p:grpSpPr bwMode="auto">
            <a:xfrm>
              <a:off x="6566861" y="5021921"/>
              <a:ext cx="550863" cy="793661"/>
              <a:chOff x="611" y="3693"/>
              <a:chExt cx="449" cy="287"/>
            </a:xfrm>
          </p:grpSpPr>
          <p:sp>
            <p:nvSpPr>
              <p:cNvPr id="103" name="Rectangle 225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104" name="Group 226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110" name="Freeform 227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11" name="Freeform 228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05" name="Freeform 229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Freeform 230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Freeform 231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8" name="Freeform 232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9" name="Freeform 233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12" name="Text Box 234"/>
            <p:cNvSpPr txBox="1">
              <a:spLocks noChangeArrowheads="1"/>
            </p:cNvSpPr>
            <p:nvPr/>
          </p:nvSpPr>
          <p:spPr bwMode="auto">
            <a:xfrm>
              <a:off x="7201445" y="5279957"/>
              <a:ext cx="813043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S-GW</a:t>
              </a:r>
            </a:p>
          </p:txBody>
        </p:sp>
        <p:sp>
          <p:nvSpPr>
            <p:cNvPr id="113" name="Text Box 235"/>
            <p:cNvSpPr txBox="1">
              <a:spLocks noChangeArrowheads="1"/>
            </p:cNvSpPr>
            <p:nvPr/>
          </p:nvSpPr>
          <p:spPr bwMode="auto">
            <a:xfrm>
              <a:off x="6636711" y="4964768"/>
              <a:ext cx="361950" cy="29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grpSp>
          <p:nvGrpSpPr>
            <p:cNvPr id="115" name="Group 347"/>
            <p:cNvGrpSpPr>
              <a:grpSpLocks/>
            </p:cNvGrpSpPr>
            <p:nvPr/>
          </p:nvGrpSpPr>
          <p:grpSpPr bwMode="auto">
            <a:xfrm>
              <a:off x="6490355" y="5378095"/>
              <a:ext cx="661282" cy="323815"/>
              <a:chOff x="1871277" y="1576300"/>
              <a:chExt cx="1128371" cy="437861"/>
            </a:xfrm>
          </p:grpSpPr>
          <p:sp>
            <p:nvSpPr>
              <p:cNvPr id="116" name="Oval 115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18" name="Oval 117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9" name="Freeform 118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0" name="Freeform 119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1" name="Freeform 120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2" name="Freeform 121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123" name="Straight Connector 122"/>
              <p:cNvCxnSpPr>
                <a:endCxn id="118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" name="Group 124"/>
          <p:cNvGrpSpPr/>
          <p:nvPr/>
        </p:nvGrpSpPr>
        <p:grpSpPr>
          <a:xfrm>
            <a:off x="7326970" y="2834637"/>
            <a:ext cx="1524133" cy="850814"/>
            <a:chOff x="6490355" y="4964768"/>
            <a:chExt cx="1524133" cy="850814"/>
          </a:xfrm>
        </p:grpSpPr>
        <p:grpSp>
          <p:nvGrpSpPr>
            <p:cNvPr id="126" name="Group 224"/>
            <p:cNvGrpSpPr>
              <a:grpSpLocks/>
            </p:cNvGrpSpPr>
            <p:nvPr/>
          </p:nvGrpSpPr>
          <p:grpSpPr bwMode="auto">
            <a:xfrm>
              <a:off x="6566861" y="5021921"/>
              <a:ext cx="550863" cy="793661"/>
              <a:chOff x="611" y="3693"/>
              <a:chExt cx="449" cy="287"/>
            </a:xfrm>
          </p:grpSpPr>
          <p:sp>
            <p:nvSpPr>
              <p:cNvPr id="139" name="Rectangle 225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140" name="Group 226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146" name="Freeform 227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47" name="Freeform 228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41" name="Freeform 229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2" name="Freeform 230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3" name="Freeform 231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4" name="Freeform 232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5" name="Freeform 233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27" name="Text Box 234"/>
            <p:cNvSpPr txBox="1">
              <a:spLocks noChangeArrowheads="1"/>
            </p:cNvSpPr>
            <p:nvPr/>
          </p:nvSpPr>
          <p:spPr bwMode="auto">
            <a:xfrm>
              <a:off x="7201445" y="5279957"/>
              <a:ext cx="813043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P-GW</a:t>
              </a:r>
            </a:p>
          </p:txBody>
        </p:sp>
        <p:sp>
          <p:nvSpPr>
            <p:cNvPr id="128" name="Text Box 235"/>
            <p:cNvSpPr txBox="1">
              <a:spLocks noChangeArrowheads="1"/>
            </p:cNvSpPr>
            <p:nvPr/>
          </p:nvSpPr>
          <p:spPr bwMode="auto">
            <a:xfrm>
              <a:off x="6636711" y="4964768"/>
              <a:ext cx="361950" cy="29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grpSp>
          <p:nvGrpSpPr>
            <p:cNvPr id="129" name="Group 347"/>
            <p:cNvGrpSpPr>
              <a:grpSpLocks/>
            </p:cNvGrpSpPr>
            <p:nvPr/>
          </p:nvGrpSpPr>
          <p:grpSpPr bwMode="auto">
            <a:xfrm>
              <a:off x="6490355" y="5378095"/>
              <a:ext cx="661282" cy="323815"/>
              <a:chOff x="1871277" y="1576300"/>
              <a:chExt cx="1128371" cy="437861"/>
            </a:xfrm>
          </p:grpSpPr>
          <p:sp>
            <p:nvSpPr>
              <p:cNvPr id="130" name="Oval 129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2" name="Oval 131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3" name="Freeform 132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4" name="Freeform 133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5" name="Freeform 134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6" name="Freeform 135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137" name="Straight Connector 136"/>
              <p:cNvCxnSpPr>
                <a:endCxn id="13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ctangle 4"/>
          <p:cNvSpPr/>
          <p:nvPr/>
        </p:nvSpPr>
        <p:spPr bwMode="auto">
          <a:xfrm>
            <a:off x="496860" y="6483218"/>
            <a:ext cx="915961" cy="3747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 148"/>
          <p:cNvSpPr/>
          <p:nvPr/>
        </p:nvSpPr>
        <p:spPr bwMode="auto">
          <a:xfrm>
            <a:off x="2689355" y="6504039"/>
            <a:ext cx="915961" cy="312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/>
          <p:cNvSpPr/>
          <p:nvPr/>
        </p:nvSpPr>
        <p:spPr bwMode="auto">
          <a:xfrm>
            <a:off x="5402283" y="6462397"/>
            <a:ext cx="915961" cy="312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/>
          <p:cNvSpPr/>
          <p:nvPr/>
        </p:nvSpPr>
        <p:spPr bwMode="auto">
          <a:xfrm>
            <a:off x="7615603" y="6358292"/>
            <a:ext cx="915961" cy="312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005" name="Group 41004"/>
          <p:cNvGrpSpPr/>
          <p:nvPr/>
        </p:nvGrpSpPr>
        <p:grpSpPr>
          <a:xfrm>
            <a:off x="3489001" y="4206086"/>
            <a:ext cx="1751694" cy="180815"/>
            <a:chOff x="3489001" y="4206086"/>
            <a:chExt cx="1751694" cy="180815"/>
          </a:xfrm>
        </p:grpSpPr>
        <p:sp>
          <p:nvSpPr>
            <p:cNvPr id="154" name="Oval 153"/>
            <p:cNvSpPr/>
            <p:nvPr/>
          </p:nvSpPr>
          <p:spPr bwMode="auto">
            <a:xfrm>
              <a:off x="5193673" y="4211051"/>
              <a:ext cx="47022" cy="17030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503860" y="4206086"/>
              <a:ext cx="1708851" cy="178705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  <a:alpha val="41000"/>
                  </a:schemeClr>
                </a:gs>
                <a:gs pos="100000">
                  <a:srgbClr val="CC0000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992" name="Oval 40991"/>
            <p:cNvSpPr/>
            <p:nvPr/>
          </p:nvSpPr>
          <p:spPr bwMode="auto">
            <a:xfrm>
              <a:off x="3489001" y="4209973"/>
              <a:ext cx="38568" cy="17692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1439331" y="1262888"/>
            <a:ext cx="2869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90"/>
              </a:buClr>
            </a:pPr>
            <a:r>
              <a:rPr lang="en-US" dirty="0"/>
              <a:t>IP packet from UE encapsulated in GPRS Tunneling Protocol (GTP) message at ENodeB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4318792" y="1290359"/>
            <a:ext cx="34044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90"/>
              </a:buClr>
            </a:pPr>
            <a:r>
              <a:rPr lang="en-US" dirty="0"/>
              <a:t>GTP message encapsulated in UDP, then encapsulated in IP.  large IP packet addressed to SGW</a:t>
            </a:r>
          </a:p>
          <a:p>
            <a:endParaRPr lang="en-US" sz="2000" dirty="0"/>
          </a:p>
        </p:txBody>
      </p:sp>
      <p:cxnSp>
        <p:nvCxnSpPr>
          <p:cNvPr id="40999" name="Straight Connector 40998"/>
          <p:cNvCxnSpPr/>
          <p:nvPr/>
        </p:nvCxnSpPr>
        <p:spPr bwMode="auto">
          <a:xfrm flipH="1">
            <a:off x="3788749" y="2436086"/>
            <a:ext cx="728608" cy="24777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" name="Straight Connector 163"/>
          <p:cNvCxnSpPr/>
          <p:nvPr/>
        </p:nvCxnSpPr>
        <p:spPr bwMode="auto">
          <a:xfrm>
            <a:off x="1936009" y="2394443"/>
            <a:ext cx="1269856" cy="20404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" name="Freeform 171"/>
          <p:cNvSpPr/>
          <p:nvPr/>
        </p:nvSpPr>
        <p:spPr>
          <a:xfrm>
            <a:off x="6257637" y="4460586"/>
            <a:ext cx="1659287" cy="1488412"/>
          </a:xfrm>
          <a:custGeom>
            <a:avLst/>
            <a:gdLst>
              <a:gd name="connsiteX0" fmla="*/ 0 w 5408045"/>
              <a:gd name="connsiteY0" fmla="*/ 368765 h 2233075"/>
              <a:gd name="connsiteX1" fmla="*/ 860371 w 5408045"/>
              <a:gd name="connsiteY1" fmla="*/ 0 h 2233075"/>
              <a:gd name="connsiteX2" fmla="*/ 942311 w 5408045"/>
              <a:gd name="connsiteY2" fmla="*/ 2171615 h 2233075"/>
              <a:gd name="connsiteX3" fmla="*/ 2601598 w 5408045"/>
              <a:gd name="connsiteY3" fmla="*/ 2171615 h 2233075"/>
              <a:gd name="connsiteX4" fmla="*/ 2519658 w 5408045"/>
              <a:gd name="connsiteY4" fmla="*/ 655582 h 2233075"/>
              <a:gd name="connsiteX5" fmla="*/ 3134208 w 5408045"/>
              <a:gd name="connsiteY5" fmla="*/ 389252 h 2233075"/>
              <a:gd name="connsiteX6" fmla="*/ 3748759 w 5408045"/>
              <a:gd name="connsiteY6" fmla="*/ 696556 h 2233075"/>
              <a:gd name="connsiteX7" fmla="*/ 3687304 w 5408045"/>
              <a:gd name="connsiteY7" fmla="*/ 2089667 h 2233075"/>
              <a:gd name="connsiteX8" fmla="*/ 5408045 w 5408045"/>
              <a:gd name="connsiteY8" fmla="*/ 2233075 h 2233075"/>
              <a:gd name="connsiteX9" fmla="*/ 5285135 w 5408045"/>
              <a:gd name="connsiteY9" fmla="*/ 40974 h 2233075"/>
              <a:gd name="connsiteX0" fmla="*/ 0 w 5408045"/>
              <a:gd name="connsiteY0" fmla="*/ 327791 h 2192101"/>
              <a:gd name="connsiteX1" fmla="*/ 921826 w 5408045"/>
              <a:gd name="connsiteY1" fmla="*/ 676069 h 2192101"/>
              <a:gd name="connsiteX2" fmla="*/ 942311 w 5408045"/>
              <a:gd name="connsiteY2" fmla="*/ 2130641 h 2192101"/>
              <a:gd name="connsiteX3" fmla="*/ 2601598 w 5408045"/>
              <a:gd name="connsiteY3" fmla="*/ 2130641 h 2192101"/>
              <a:gd name="connsiteX4" fmla="*/ 2519658 w 5408045"/>
              <a:gd name="connsiteY4" fmla="*/ 614608 h 2192101"/>
              <a:gd name="connsiteX5" fmla="*/ 3134208 w 5408045"/>
              <a:gd name="connsiteY5" fmla="*/ 348278 h 2192101"/>
              <a:gd name="connsiteX6" fmla="*/ 3748759 w 5408045"/>
              <a:gd name="connsiteY6" fmla="*/ 655582 h 2192101"/>
              <a:gd name="connsiteX7" fmla="*/ 3687304 w 5408045"/>
              <a:gd name="connsiteY7" fmla="*/ 2048693 h 2192101"/>
              <a:gd name="connsiteX8" fmla="*/ 5408045 w 5408045"/>
              <a:gd name="connsiteY8" fmla="*/ 2192101 h 2192101"/>
              <a:gd name="connsiteX9" fmla="*/ 5285135 w 540804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30641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89667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66679 w 5080285"/>
              <a:gd name="connsiteY7" fmla="*/ 2077231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73151"/>
              <a:gd name="connsiteY0" fmla="*/ 327791 h 2110154"/>
              <a:gd name="connsiteX1" fmla="*/ 594066 w 5073151"/>
              <a:gd name="connsiteY1" fmla="*/ 676069 h 2110154"/>
              <a:gd name="connsiteX2" fmla="*/ 614551 w 5073151"/>
              <a:gd name="connsiteY2" fmla="*/ 2110154 h 2110154"/>
              <a:gd name="connsiteX3" fmla="*/ 2253353 w 5073151"/>
              <a:gd name="connsiteY3" fmla="*/ 2096801 h 2110154"/>
              <a:gd name="connsiteX4" fmla="*/ 2241841 w 5073151"/>
              <a:gd name="connsiteY4" fmla="*/ 621742 h 2110154"/>
              <a:gd name="connsiteX5" fmla="*/ 2806448 w 5073151"/>
              <a:gd name="connsiteY5" fmla="*/ 348278 h 2110154"/>
              <a:gd name="connsiteX6" fmla="*/ 3363921 w 5073151"/>
              <a:gd name="connsiteY6" fmla="*/ 641313 h 2110154"/>
              <a:gd name="connsiteX7" fmla="*/ 3366679 w 5073151"/>
              <a:gd name="connsiteY7" fmla="*/ 2077231 h 2110154"/>
              <a:gd name="connsiteX8" fmla="*/ 5073151 w 5073151"/>
              <a:gd name="connsiteY8" fmla="*/ 2085084 h 2110154"/>
              <a:gd name="connsiteX9" fmla="*/ 4957375 w 5073151"/>
              <a:gd name="connsiteY9" fmla="*/ 0 h 2110154"/>
              <a:gd name="connsiteX0" fmla="*/ 0 w 5073151"/>
              <a:gd name="connsiteY0" fmla="*/ 334925 h 2117288"/>
              <a:gd name="connsiteX1" fmla="*/ 594066 w 5073151"/>
              <a:gd name="connsiteY1" fmla="*/ 683203 h 2117288"/>
              <a:gd name="connsiteX2" fmla="*/ 614551 w 5073151"/>
              <a:gd name="connsiteY2" fmla="*/ 2117288 h 2117288"/>
              <a:gd name="connsiteX3" fmla="*/ 2253353 w 5073151"/>
              <a:gd name="connsiteY3" fmla="*/ 2103935 h 2117288"/>
              <a:gd name="connsiteX4" fmla="*/ 2241841 w 5073151"/>
              <a:gd name="connsiteY4" fmla="*/ 628876 h 2117288"/>
              <a:gd name="connsiteX5" fmla="*/ 2806448 w 5073151"/>
              <a:gd name="connsiteY5" fmla="*/ 355412 h 2117288"/>
              <a:gd name="connsiteX6" fmla="*/ 3363921 w 5073151"/>
              <a:gd name="connsiteY6" fmla="*/ 648447 h 2117288"/>
              <a:gd name="connsiteX7" fmla="*/ 3366679 w 5073151"/>
              <a:gd name="connsiteY7" fmla="*/ 2084365 h 2117288"/>
              <a:gd name="connsiteX8" fmla="*/ 5073151 w 5073151"/>
              <a:gd name="connsiteY8" fmla="*/ 2092218 h 2117288"/>
              <a:gd name="connsiteX9" fmla="*/ 5014453 w 5073151"/>
              <a:gd name="connsiteY9" fmla="*/ 0 h 2117288"/>
              <a:gd name="connsiteX0" fmla="*/ 0 w 5037478"/>
              <a:gd name="connsiteY0" fmla="*/ 334925 h 2117288"/>
              <a:gd name="connsiteX1" fmla="*/ 594066 w 5037478"/>
              <a:gd name="connsiteY1" fmla="*/ 683203 h 2117288"/>
              <a:gd name="connsiteX2" fmla="*/ 614551 w 5037478"/>
              <a:gd name="connsiteY2" fmla="*/ 2117288 h 2117288"/>
              <a:gd name="connsiteX3" fmla="*/ 2253353 w 5037478"/>
              <a:gd name="connsiteY3" fmla="*/ 2103935 h 2117288"/>
              <a:gd name="connsiteX4" fmla="*/ 2241841 w 5037478"/>
              <a:gd name="connsiteY4" fmla="*/ 628876 h 2117288"/>
              <a:gd name="connsiteX5" fmla="*/ 2806448 w 5037478"/>
              <a:gd name="connsiteY5" fmla="*/ 355412 h 2117288"/>
              <a:gd name="connsiteX6" fmla="*/ 3363921 w 5037478"/>
              <a:gd name="connsiteY6" fmla="*/ 648447 h 2117288"/>
              <a:gd name="connsiteX7" fmla="*/ 3366679 w 5037478"/>
              <a:gd name="connsiteY7" fmla="*/ 2084365 h 2117288"/>
              <a:gd name="connsiteX8" fmla="*/ 5037478 w 5037478"/>
              <a:gd name="connsiteY8" fmla="*/ 2092218 h 2117288"/>
              <a:gd name="connsiteX9" fmla="*/ 5014453 w 5037478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99353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63681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85084 h 2117288"/>
              <a:gd name="connsiteX9" fmla="*/ 5014453 w 5014453"/>
              <a:gd name="connsiteY9" fmla="*/ 0 h 2117288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9" fmla="*/ 4993968 w 5008939"/>
              <a:gd name="connsiteY9" fmla="*/ 54327 h 1782363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0" fmla="*/ 0 w 3366679"/>
              <a:gd name="connsiteY0" fmla="*/ 0 h 1782363"/>
              <a:gd name="connsiteX1" fmla="*/ 594066 w 3366679"/>
              <a:gd name="connsiteY1" fmla="*/ 348278 h 1782363"/>
              <a:gd name="connsiteX2" fmla="*/ 614551 w 3366679"/>
              <a:gd name="connsiteY2" fmla="*/ 1782363 h 1782363"/>
              <a:gd name="connsiteX3" fmla="*/ 2253353 w 3366679"/>
              <a:gd name="connsiteY3" fmla="*/ 1769010 h 1782363"/>
              <a:gd name="connsiteX4" fmla="*/ 2241841 w 3366679"/>
              <a:gd name="connsiteY4" fmla="*/ 293951 h 1782363"/>
              <a:gd name="connsiteX5" fmla="*/ 2806448 w 3366679"/>
              <a:gd name="connsiteY5" fmla="*/ 20487 h 1782363"/>
              <a:gd name="connsiteX6" fmla="*/ 3363921 w 3366679"/>
              <a:gd name="connsiteY6" fmla="*/ 313522 h 1782363"/>
              <a:gd name="connsiteX7" fmla="*/ 3366679 w 3366679"/>
              <a:gd name="connsiteY7" fmla="*/ 1749440 h 1782363"/>
              <a:gd name="connsiteX0" fmla="*/ 0 w 3363921"/>
              <a:gd name="connsiteY0" fmla="*/ 0 h 1782363"/>
              <a:gd name="connsiteX1" fmla="*/ 594066 w 3363921"/>
              <a:gd name="connsiteY1" fmla="*/ 348278 h 1782363"/>
              <a:gd name="connsiteX2" fmla="*/ 614551 w 3363921"/>
              <a:gd name="connsiteY2" fmla="*/ 1782363 h 1782363"/>
              <a:gd name="connsiteX3" fmla="*/ 2253353 w 3363921"/>
              <a:gd name="connsiteY3" fmla="*/ 1769010 h 1782363"/>
              <a:gd name="connsiteX4" fmla="*/ 2241841 w 3363921"/>
              <a:gd name="connsiteY4" fmla="*/ 293951 h 1782363"/>
              <a:gd name="connsiteX5" fmla="*/ 2806448 w 3363921"/>
              <a:gd name="connsiteY5" fmla="*/ 20487 h 1782363"/>
              <a:gd name="connsiteX6" fmla="*/ 3363921 w 3363921"/>
              <a:gd name="connsiteY6" fmla="*/ 313522 h 1782363"/>
              <a:gd name="connsiteX0" fmla="*/ 0 w 2806448"/>
              <a:gd name="connsiteY0" fmla="*/ 0 h 1782363"/>
              <a:gd name="connsiteX1" fmla="*/ 594066 w 2806448"/>
              <a:gd name="connsiteY1" fmla="*/ 348278 h 1782363"/>
              <a:gd name="connsiteX2" fmla="*/ 614551 w 2806448"/>
              <a:gd name="connsiteY2" fmla="*/ 1782363 h 1782363"/>
              <a:gd name="connsiteX3" fmla="*/ 2253353 w 2806448"/>
              <a:gd name="connsiteY3" fmla="*/ 1769010 h 1782363"/>
              <a:gd name="connsiteX4" fmla="*/ 2241841 w 2806448"/>
              <a:gd name="connsiteY4" fmla="*/ 293951 h 1782363"/>
              <a:gd name="connsiteX5" fmla="*/ 2806448 w 2806448"/>
              <a:gd name="connsiteY5" fmla="*/ 20487 h 1782363"/>
              <a:gd name="connsiteX0" fmla="*/ 0 w 2253353"/>
              <a:gd name="connsiteY0" fmla="*/ 0 h 1782363"/>
              <a:gd name="connsiteX1" fmla="*/ 594066 w 2253353"/>
              <a:gd name="connsiteY1" fmla="*/ 348278 h 1782363"/>
              <a:gd name="connsiteX2" fmla="*/ 614551 w 2253353"/>
              <a:gd name="connsiteY2" fmla="*/ 1782363 h 1782363"/>
              <a:gd name="connsiteX3" fmla="*/ 2253353 w 2253353"/>
              <a:gd name="connsiteY3" fmla="*/ 1769010 h 1782363"/>
              <a:gd name="connsiteX4" fmla="*/ 2241841 w 2253353"/>
              <a:gd name="connsiteY4" fmla="*/ 293951 h 1782363"/>
              <a:gd name="connsiteX0" fmla="*/ 0 w 1659287"/>
              <a:gd name="connsiteY0" fmla="*/ 54327 h 1488412"/>
              <a:gd name="connsiteX1" fmla="*/ 20485 w 1659287"/>
              <a:gd name="connsiteY1" fmla="*/ 1488412 h 1488412"/>
              <a:gd name="connsiteX2" fmla="*/ 1659287 w 1659287"/>
              <a:gd name="connsiteY2" fmla="*/ 1475059 h 1488412"/>
              <a:gd name="connsiteX3" fmla="*/ 1647775 w 1659287"/>
              <a:gd name="connsiteY3" fmla="*/ 0 h 148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9287" h="1488412">
                <a:moveTo>
                  <a:pt x="0" y="54327"/>
                </a:moveTo>
                <a:lnTo>
                  <a:pt x="20485" y="1488412"/>
                </a:lnTo>
                <a:lnTo>
                  <a:pt x="1659287" y="1475059"/>
                </a:lnTo>
                <a:cubicBezTo>
                  <a:pt x="1655450" y="983373"/>
                  <a:pt x="1651612" y="491686"/>
                  <a:pt x="1647775" y="0"/>
                </a:cubicBezTo>
              </a:path>
            </a:pathLst>
          </a:custGeom>
          <a:ln w="31750">
            <a:solidFill>
              <a:srgbClr val="CC0000"/>
            </a:solidFill>
            <a:headEnd type="triangle" w="lg" len="lg"/>
            <a:tailEnd type="triangle" w="lg" len="lg"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4" name="Group 173"/>
          <p:cNvGrpSpPr/>
          <p:nvPr/>
        </p:nvGrpSpPr>
        <p:grpSpPr>
          <a:xfrm>
            <a:off x="6118660" y="4233558"/>
            <a:ext cx="1751694" cy="180815"/>
            <a:chOff x="3489001" y="4206086"/>
            <a:chExt cx="1751694" cy="180815"/>
          </a:xfrm>
        </p:grpSpPr>
        <p:sp>
          <p:nvSpPr>
            <p:cNvPr id="175" name="Oval 174"/>
            <p:cNvSpPr/>
            <p:nvPr/>
          </p:nvSpPr>
          <p:spPr bwMode="auto">
            <a:xfrm>
              <a:off x="5193673" y="4211051"/>
              <a:ext cx="47022" cy="17030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3503860" y="4206086"/>
              <a:ext cx="1708851" cy="178705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  <a:alpha val="41000"/>
                  </a:schemeClr>
                </a:gs>
                <a:gs pos="100000">
                  <a:srgbClr val="CC0000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Oval 176"/>
            <p:cNvSpPr/>
            <p:nvPr/>
          </p:nvSpPr>
          <p:spPr bwMode="auto">
            <a:xfrm>
              <a:off x="3489001" y="4209973"/>
              <a:ext cx="38568" cy="17692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4241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6C8DB5-8B19-41DE-B8B6-0B9ABC1DA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06443"/>
          </a:xfrm>
        </p:spPr>
        <p:txBody>
          <a:bodyPr>
            <a:normAutofit/>
          </a:bodyPr>
          <a:lstStyle/>
          <a:p>
            <a:r>
              <a:rPr lang="en-US" altLang="ko-KR" sz="3500"/>
              <a:t>5G </a:t>
            </a:r>
            <a:endParaRPr lang="ko-KR" altLang="en-US" sz="35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4101C-DF57-4E70-A607-DC70D8F06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618" y="1191492"/>
            <a:ext cx="7352146" cy="2493818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Requirements for 5G network (4G</a:t>
            </a:r>
            <a:r>
              <a:rPr lang="ko-KR" altLang="en-US" sz="1600" dirty="0"/>
              <a:t>에 대해 성능 향상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Area traffic capacity (1000</a:t>
            </a:r>
            <a:r>
              <a:rPr lang="ko-KR" altLang="en-US" sz="1600" dirty="0"/>
              <a:t>배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Peak data rate (10 Gbps) (100</a:t>
            </a:r>
            <a:r>
              <a:rPr lang="ko-KR" altLang="en-US" sz="1600" dirty="0"/>
              <a:t>배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User experienced data rate (100 Mbps) </a:t>
            </a:r>
          </a:p>
          <a:p>
            <a:pPr lvl="1"/>
            <a:r>
              <a:rPr lang="en-US" altLang="ko-KR" sz="1600" dirty="0"/>
              <a:t>5% user spectral efficiency</a:t>
            </a:r>
          </a:p>
          <a:p>
            <a:pPr lvl="1"/>
            <a:r>
              <a:rPr lang="en-US" altLang="ko-KR" sz="1600" dirty="0"/>
              <a:t>Transmission latency ( &lt; 1ms)</a:t>
            </a:r>
          </a:p>
          <a:p>
            <a:pPr lvl="1"/>
            <a:r>
              <a:rPr lang="en-US" altLang="ko-KR" sz="1600" dirty="0"/>
              <a:t>Energy efficiency</a:t>
            </a:r>
          </a:p>
          <a:p>
            <a:pPr lvl="1"/>
            <a:r>
              <a:rPr lang="en-US" altLang="ko-KR" sz="1600" dirty="0"/>
              <a:t>Mobility (up to 500 km/h)</a:t>
            </a:r>
          </a:p>
          <a:p>
            <a:pPr lvl="1"/>
            <a:r>
              <a:rPr lang="en-US" altLang="ko-KR" sz="1600" dirty="0"/>
              <a:t>Handover interruption time ( &lt; 10ms)</a:t>
            </a:r>
          </a:p>
          <a:p>
            <a:pPr lvl="1"/>
            <a:endParaRPr lang="ko-KR" altLang="en-US" sz="1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EE3DF7-D991-4AE4-8949-BE48294ED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/>
              <a:t>Wireless, Mobile Networks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6580-4747-40AD-B4FF-66EF5D16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/>
              <a:t>6-</a:t>
            </a:r>
            <a:fld id="{69A14EDC-311E-EF4A-B1E3-0A4ECBD9377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21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23F533-458D-4E0A-86CD-75C16D3E9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64" y="3519487"/>
            <a:ext cx="68580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33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36210-8B8E-43A3-88F7-3DDD4B332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5G </a:t>
            </a:r>
            <a:r>
              <a:rPr lang="ko-KR" altLang="en-US" dirty="0"/>
              <a:t>응용분야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2E38D7-926A-4BE1-A460-D50134B05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자율 주행 자동차</a:t>
            </a:r>
            <a:endParaRPr lang="en-US" altLang="ko-KR" dirty="0"/>
          </a:p>
          <a:p>
            <a:r>
              <a:rPr lang="ko-KR" altLang="en-US" dirty="0"/>
              <a:t>군사용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36B7E1-B9CF-455F-B4D3-01BCA6E98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Wireless, Mobile Networks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778C78-523F-4AB8-8C0F-072A7E2E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9A14EDC-311E-EF4A-B1E3-0A4ECBD9377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011DA5-F6CC-4DE2-BD13-30E216FA9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760" y="2792412"/>
            <a:ext cx="6694480" cy="319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93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38D47-2522-4029-BDFC-7D1251B68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5G </a:t>
            </a:r>
            <a:r>
              <a:rPr lang="ko-KR" altLang="en-US" dirty="0"/>
              <a:t>동영상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0BA0F3-71B2-40F1-B2E4-9D08DA60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주파수 개념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>
                <a:hlinkClick r:id="rId2"/>
              </a:rPr>
              <a:t>https://www.youtube.com/watch?v=L0uO6t_lowM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https://www.youtube.com/watch?v=tiA-fgRCMGw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https://www.youtube.com/watch?v=0d_4LKWDIAg&amp;t=1054s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6G</a:t>
            </a:r>
          </a:p>
          <a:p>
            <a:pPr marL="0" indent="0">
              <a:buNone/>
            </a:pPr>
            <a:r>
              <a:rPr lang="en-US" altLang="ko-KR" dirty="0"/>
              <a:t>https://www.youtube.com/watch?v=YtyhfrUpdLM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5D7EA0-8659-4A2D-A2E2-48A5FA8CC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Wireless, Mobile Networks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064A4B-7188-420B-83E6-CA5ABB16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9A14EDC-311E-EF4A-B1E3-0A4ECBD9377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57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7 outline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7.1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7.3</a:t>
            </a:r>
            <a:r>
              <a:rPr lang="en-US" sz="2400" dirty="0">
                <a:latin typeface="Gill Sans MT" charset="0"/>
                <a:cs typeface="+mn-cs"/>
              </a:rPr>
              <a:t> 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7.4</a:t>
            </a:r>
            <a:r>
              <a:rPr lang="en-US" sz="2400" dirty="0">
                <a:latin typeface="Gill Sans MT" charset="0"/>
                <a:cs typeface="+mn-cs"/>
              </a:rPr>
              <a:t> 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4199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7.5 Principles: addressing and routing to mobile users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7.6</a:t>
            </a:r>
            <a:r>
              <a:rPr lang="en-US" sz="2400" dirty="0">
                <a:latin typeface="Gill Sans MT" charset="0"/>
                <a:cs typeface="+mn-cs"/>
              </a:rPr>
              <a:t> Mobile IP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7.7</a:t>
            </a:r>
            <a:r>
              <a:rPr lang="en-US" sz="2400" dirty="0">
                <a:latin typeface="Gill Sans MT" charset="0"/>
                <a:cs typeface="+mn-cs"/>
              </a:rPr>
              <a:t> Handling mobility in cellular networks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7.8</a:t>
            </a:r>
            <a:r>
              <a:rPr lang="en-US" sz="2400" dirty="0">
                <a:latin typeface="Gill Sans MT" charset="0"/>
                <a:cs typeface="+mn-cs"/>
              </a:rPr>
              <a:t> Mobility and higher-layer protocols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94214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670511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73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What is mobility?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2468" y="1601788"/>
            <a:ext cx="8197850" cy="57467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spectrum of mobility, from the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network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perspective:</a:t>
            </a:r>
          </a:p>
        </p:txBody>
      </p:sp>
      <p:grpSp>
        <p:nvGrpSpPr>
          <p:cNvPr id="96261" name="Group 4"/>
          <p:cNvGrpSpPr>
            <a:grpSpLocks/>
          </p:cNvGrpSpPr>
          <p:nvPr/>
        </p:nvGrpSpPr>
        <p:grpSpPr bwMode="auto">
          <a:xfrm>
            <a:off x="644525" y="2657475"/>
            <a:ext cx="7623175" cy="771525"/>
            <a:chOff x="390" y="890"/>
            <a:chExt cx="4802" cy="486"/>
          </a:xfrm>
        </p:grpSpPr>
        <p:sp>
          <p:nvSpPr>
            <p:cNvPr id="43022" name="Rectangle 5"/>
            <p:cNvSpPr>
              <a:spLocks noChangeArrowheads="1"/>
            </p:cNvSpPr>
            <p:nvPr/>
          </p:nvSpPr>
          <p:spPr bwMode="auto">
            <a:xfrm>
              <a:off x="392" y="1120"/>
              <a:ext cx="4800" cy="25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43023" name="Text Box 6"/>
            <p:cNvSpPr txBox="1">
              <a:spLocks noChangeArrowheads="1"/>
            </p:cNvSpPr>
            <p:nvPr/>
          </p:nvSpPr>
          <p:spPr bwMode="auto">
            <a:xfrm>
              <a:off x="390" y="890"/>
              <a:ext cx="8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no mobility</a:t>
              </a:r>
            </a:p>
          </p:txBody>
        </p:sp>
        <p:sp>
          <p:nvSpPr>
            <p:cNvPr id="43024" name="Text Box 7"/>
            <p:cNvSpPr txBox="1">
              <a:spLocks noChangeArrowheads="1"/>
            </p:cNvSpPr>
            <p:nvPr/>
          </p:nvSpPr>
          <p:spPr bwMode="auto">
            <a:xfrm>
              <a:off x="4246" y="898"/>
              <a:ext cx="9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high mobility</a:t>
              </a:r>
            </a:p>
          </p:txBody>
        </p:sp>
      </p:grpSp>
      <p:sp>
        <p:nvSpPr>
          <p:cNvPr id="43015" name="Text Box 8"/>
          <p:cNvSpPr txBox="1">
            <a:spLocks noChangeArrowheads="1"/>
          </p:cNvSpPr>
          <p:nvPr/>
        </p:nvSpPr>
        <p:spPr bwMode="auto">
          <a:xfrm>
            <a:off x="568325" y="4081463"/>
            <a:ext cx="27257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mobile wireless user, </a:t>
            </a:r>
          </a:p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using same access </a:t>
            </a:r>
          </a:p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point</a:t>
            </a:r>
          </a:p>
        </p:txBody>
      </p:sp>
      <p:sp>
        <p:nvSpPr>
          <p:cNvPr id="43016" name="Text Box 9"/>
          <p:cNvSpPr txBox="1">
            <a:spLocks noChangeArrowheads="1"/>
          </p:cNvSpPr>
          <p:nvPr/>
        </p:nvSpPr>
        <p:spPr bwMode="auto">
          <a:xfrm>
            <a:off x="6016625" y="4092575"/>
            <a:ext cx="2690813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mobile user, passing through multiple access point while maintaining ongoing connections (</a:t>
            </a:r>
            <a:r>
              <a:rPr lang="en-US" dirty="0">
                <a:latin typeface="Arial" charset="0"/>
                <a:cs typeface="Arial" charset="0"/>
              </a:rPr>
              <a:t>like cell phone)</a:t>
            </a:r>
          </a:p>
        </p:txBody>
      </p:sp>
      <p:sp>
        <p:nvSpPr>
          <p:cNvPr id="43017" name="Text Box 10"/>
          <p:cNvSpPr txBox="1">
            <a:spLocks noChangeArrowheads="1"/>
          </p:cNvSpPr>
          <p:nvPr/>
        </p:nvSpPr>
        <p:spPr bwMode="auto">
          <a:xfrm>
            <a:off x="3248025" y="4094163"/>
            <a:ext cx="24320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mobile user, connecting/ disconnecting from network using DHCP.  </a:t>
            </a:r>
          </a:p>
        </p:txBody>
      </p:sp>
      <p:sp>
        <p:nvSpPr>
          <p:cNvPr id="43018" name="Line 11"/>
          <p:cNvSpPr>
            <a:spLocks noChangeShapeType="1"/>
          </p:cNvSpPr>
          <p:nvPr/>
        </p:nvSpPr>
        <p:spPr bwMode="auto">
          <a:xfrm flipH="1" flipV="1">
            <a:off x="1003300" y="3225800"/>
            <a:ext cx="215900" cy="8636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H="1" flipV="1">
            <a:off x="3962400" y="3222625"/>
            <a:ext cx="0" cy="8778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0" name="Line 11"/>
          <p:cNvSpPr>
            <a:spLocks noChangeShapeType="1"/>
          </p:cNvSpPr>
          <p:nvPr/>
        </p:nvSpPr>
        <p:spPr bwMode="auto">
          <a:xfrm flipV="1">
            <a:off x="6921500" y="3211513"/>
            <a:ext cx="165100" cy="88582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6268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455260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5" name="Group 130"/>
          <p:cNvGrpSpPr>
            <a:grpSpLocks/>
          </p:cNvGrpSpPr>
          <p:nvPr/>
        </p:nvGrpSpPr>
        <p:grpSpPr bwMode="auto">
          <a:xfrm>
            <a:off x="1597025" y="2486025"/>
            <a:ext cx="6654800" cy="3421063"/>
            <a:chOff x="1597027" y="2486025"/>
            <a:chExt cx="6654798" cy="3421063"/>
          </a:xfrm>
        </p:grpSpPr>
        <p:sp>
          <p:nvSpPr>
            <p:cNvPr id="98316" name="Freeform 2"/>
            <p:cNvSpPr>
              <a:spLocks/>
            </p:cNvSpPr>
            <p:nvPr/>
          </p:nvSpPr>
          <p:spPr bwMode="auto">
            <a:xfrm>
              <a:off x="1612900" y="2616200"/>
              <a:ext cx="1866900" cy="1589088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317" name="Freeform 96"/>
            <p:cNvSpPr>
              <a:spLocks/>
            </p:cNvSpPr>
            <p:nvPr/>
          </p:nvSpPr>
          <p:spPr bwMode="auto">
            <a:xfrm>
              <a:off x="6413500" y="2486025"/>
              <a:ext cx="1838325" cy="1711325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318" name="Freeform 119"/>
            <p:cNvSpPr>
              <a:spLocks/>
            </p:cNvSpPr>
            <p:nvPr/>
          </p:nvSpPr>
          <p:spPr bwMode="auto">
            <a:xfrm>
              <a:off x="3954463" y="3432175"/>
              <a:ext cx="2109787" cy="1250950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319" name="Text Box 120"/>
            <p:cNvSpPr txBox="1">
              <a:spLocks noChangeArrowheads="1"/>
            </p:cNvSpPr>
            <p:nvPr/>
          </p:nvSpPr>
          <p:spPr bwMode="auto">
            <a:xfrm>
              <a:off x="4129088" y="3729038"/>
              <a:ext cx="14478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wide area network</a:t>
              </a:r>
            </a:p>
          </p:txBody>
        </p:sp>
        <p:sp>
          <p:nvSpPr>
            <p:cNvPr id="98320" name="Freeform 121"/>
            <p:cNvSpPr>
              <a:spLocks/>
            </p:cNvSpPr>
            <p:nvPr/>
          </p:nvSpPr>
          <p:spPr bwMode="auto">
            <a:xfrm>
              <a:off x="3259138" y="4995863"/>
              <a:ext cx="2944812" cy="911225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98321" name="Group 136"/>
            <p:cNvGrpSpPr>
              <a:grpSpLocks/>
            </p:cNvGrpSpPr>
            <p:nvPr/>
          </p:nvGrpSpPr>
          <p:grpSpPr bwMode="auto">
            <a:xfrm>
              <a:off x="1597027" y="2735489"/>
              <a:ext cx="1091746" cy="791482"/>
              <a:chOff x="4089854" y="1363889"/>
              <a:chExt cx="1091746" cy="791482"/>
            </a:xfrm>
          </p:grpSpPr>
          <p:sp>
            <p:nvSpPr>
              <p:cNvPr id="98327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98328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98329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8330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44051" name="Picture 5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5402" y="3570288"/>
              <a:ext cx="684213" cy="246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98323" name="Line 111"/>
            <p:cNvSpPr>
              <a:spLocks noChangeShapeType="1"/>
            </p:cNvSpPr>
            <p:nvPr/>
          </p:nvSpPr>
          <p:spPr bwMode="auto">
            <a:xfrm>
              <a:off x="2218192" y="3269796"/>
              <a:ext cx="503237" cy="3116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324" name="Line 111"/>
            <p:cNvSpPr>
              <a:spLocks noChangeShapeType="1"/>
            </p:cNvSpPr>
            <p:nvPr/>
          </p:nvSpPr>
          <p:spPr bwMode="auto">
            <a:xfrm flipV="1">
              <a:off x="3242104" y="3690257"/>
              <a:ext cx="948895" cy="15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325" name="Line 111"/>
            <p:cNvSpPr>
              <a:spLocks noChangeShapeType="1"/>
            </p:cNvSpPr>
            <p:nvPr/>
          </p:nvSpPr>
          <p:spPr bwMode="auto">
            <a:xfrm>
              <a:off x="5594073" y="3861937"/>
              <a:ext cx="1383670" cy="24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44055" name="Picture 6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739" y="4897438"/>
              <a:ext cx="906462" cy="788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4403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vocabulary</a:t>
            </a:r>
          </a:p>
        </p:txBody>
      </p:sp>
      <p:sp>
        <p:nvSpPr>
          <p:cNvPr id="44038" name="Text Box 22"/>
          <p:cNvSpPr txBox="1">
            <a:spLocks noChangeArrowheads="1"/>
          </p:cNvSpPr>
          <p:nvPr/>
        </p:nvSpPr>
        <p:spPr bwMode="auto">
          <a:xfrm>
            <a:off x="593725" y="1350963"/>
            <a:ext cx="33496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home network: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permanent </a:t>
            </a:r>
            <a:r>
              <a:rPr lang="ja-JP" altLang="en-US" sz="2000">
                <a:latin typeface="Arial" charset="0"/>
                <a:cs typeface="Arial" charset="0"/>
              </a:rPr>
              <a:t>“</a:t>
            </a:r>
            <a:r>
              <a:rPr lang="en-US" sz="2000" dirty="0">
                <a:latin typeface="Arial" charset="0"/>
                <a:cs typeface="Arial" charset="0"/>
              </a:rPr>
              <a:t>home</a:t>
            </a:r>
            <a:r>
              <a:rPr lang="ja-JP" altLang="en-US" sz="2000">
                <a:latin typeface="Arial" charset="0"/>
                <a:cs typeface="Arial" charset="0"/>
              </a:rPr>
              <a:t>”</a:t>
            </a:r>
            <a:r>
              <a:rPr lang="en-US" sz="2000" dirty="0">
                <a:latin typeface="Arial" charset="0"/>
                <a:cs typeface="Arial" charset="0"/>
              </a:rPr>
              <a:t> of mobile</a:t>
            </a:r>
          </a:p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(e.g., 128.119.40/24)</a:t>
            </a:r>
          </a:p>
        </p:txBody>
      </p:sp>
      <p:sp>
        <p:nvSpPr>
          <p:cNvPr id="44039" name="Text Box 23"/>
          <p:cNvSpPr txBox="1">
            <a:spLocks noChangeArrowheads="1"/>
          </p:cNvSpPr>
          <p:nvPr/>
        </p:nvSpPr>
        <p:spPr bwMode="auto">
          <a:xfrm>
            <a:off x="320675" y="4257675"/>
            <a:ext cx="29051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permanent address: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address in home network, </a:t>
            </a:r>
            <a:r>
              <a:rPr lang="en-US" sz="2000" i="1" dirty="0">
                <a:latin typeface="Arial" charset="0"/>
                <a:cs typeface="Arial" charset="0"/>
              </a:rPr>
              <a:t>can always</a:t>
            </a:r>
            <a:r>
              <a:rPr lang="en-US" sz="2000" dirty="0">
                <a:latin typeface="Arial" charset="0"/>
                <a:cs typeface="Arial" charset="0"/>
              </a:rPr>
              <a:t> be used to reach mobile</a:t>
            </a:r>
          </a:p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e.g., 128.119.40.186</a:t>
            </a:r>
          </a:p>
        </p:txBody>
      </p:sp>
      <p:sp>
        <p:nvSpPr>
          <p:cNvPr id="44040" name="Text Box 24"/>
          <p:cNvSpPr txBox="1">
            <a:spLocks noChangeArrowheads="1"/>
          </p:cNvSpPr>
          <p:nvPr/>
        </p:nvSpPr>
        <p:spPr bwMode="auto">
          <a:xfrm>
            <a:off x="4232275" y="1423988"/>
            <a:ext cx="39147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home agent: </a:t>
            </a:r>
            <a:r>
              <a:rPr lang="en-US" sz="2000" i="1" dirty="0">
                <a:latin typeface="Arial" charset="0"/>
                <a:cs typeface="Arial" charset="0"/>
              </a:rPr>
              <a:t>entity that will perform mobility functions on behalf of mobile, when mobile is remote</a:t>
            </a: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44041" name="Line 124"/>
          <p:cNvSpPr>
            <a:spLocks noChangeShapeType="1"/>
          </p:cNvSpPr>
          <p:nvPr/>
        </p:nvSpPr>
        <p:spPr bwMode="auto">
          <a:xfrm>
            <a:off x="1169988" y="2298700"/>
            <a:ext cx="511175" cy="7127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4042" name="Line 124"/>
          <p:cNvSpPr>
            <a:spLocks noChangeShapeType="1"/>
          </p:cNvSpPr>
          <p:nvPr/>
        </p:nvSpPr>
        <p:spPr bwMode="auto">
          <a:xfrm flipV="1">
            <a:off x="1055688" y="3359150"/>
            <a:ext cx="766762" cy="97313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4043" name="Line 124"/>
          <p:cNvSpPr>
            <a:spLocks noChangeShapeType="1"/>
          </p:cNvSpPr>
          <p:nvPr/>
        </p:nvSpPr>
        <p:spPr bwMode="auto">
          <a:xfrm flipV="1">
            <a:off x="2994025" y="2003425"/>
            <a:ext cx="1262063" cy="15668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8315" name="Picture 21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3981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2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005071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1"/>
          <p:cNvSpPr>
            <a:spLocks noGrp="1" noChangeArrowheads="1"/>
          </p:cNvSpPr>
          <p:nvPr>
            <p:ph type="title"/>
          </p:nvPr>
        </p:nvSpPr>
        <p:spPr>
          <a:xfrm>
            <a:off x="315913" y="90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more vocabulary</a:t>
            </a:r>
          </a:p>
        </p:txBody>
      </p:sp>
      <p:sp>
        <p:nvSpPr>
          <p:cNvPr id="100356" name="Freeform 2"/>
          <p:cNvSpPr>
            <a:spLocks/>
          </p:cNvSpPr>
          <p:nvPr/>
        </p:nvSpPr>
        <p:spPr bwMode="auto">
          <a:xfrm>
            <a:off x="1612900" y="26162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7" name="Freeform 96"/>
          <p:cNvSpPr>
            <a:spLocks/>
          </p:cNvSpPr>
          <p:nvPr/>
        </p:nvSpPr>
        <p:spPr bwMode="auto">
          <a:xfrm>
            <a:off x="6413500" y="2486025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8" name="Freeform 119"/>
          <p:cNvSpPr>
            <a:spLocks/>
          </p:cNvSpPr>
          <p:nvPr/>
        </p:nvSpPr>
        <p:spPr bwMode="auto">
          <a:xfrm>
            <a:off x="3954463" y="3432175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9" name="Text Box 120"/>
          <p:cNvSpPr txBox="1">
            <a:spLocks noChangeArrowheads="1"/>
          </p:cNvSpPr>
          <p:nvPr/>
        </p:nvSpPr>
        <p:spPr bwMode="auto">
          <a:xfrm>
            <a:off x="4129088" y="3729038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sp>
        <p:nvSpPr>
          <p:cNvPr id="100360" name="Freeform 121"/>
          <p:cNvSpPr>
            <a:spLocks/>
          </p:cNvSpPr>
          <p:nvPr/>
        </p:nvSpPr>
        <p:spPr bwMode="auto">
          <a:xfrm>
            <a:off x="3259138" y="4995863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45066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3570288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0362" name="Line 111"/>
          <p:cNvSpPr>
            <a:spLocks noChangeShapeType="1"/>
          </p:cNvSpPr>
          <p:nvPr/>
        </p:nvSpPr>
        <p:spPr bwMode="auto">
          <a:xfrm flipV="1">
            <a:off x="3241675" y="3690938"/>
            <a:ext cx="9493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63" name="Line 111"/>
          <p:cNvSpPr>
            <a:spLocks noChangeShapeType="1"/>
          </p:cNvSpPr>
          <p:nvPr/>
        </p:nvSpPr>
        <p:spPr bwMode="auto">
          <a:xfrm>
            <a:off x="5594350" y="3862388"/>
            <a:ext cx="13827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5069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3" y="3711575"/>
            <a:ext cx="6842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0365" name="Line 111"/>
          <p:cNvSpPr>
            <a:spLocks noChangeShapeType="1"/>
          </p:cNvSpPr>
          <p:nvPr/>
        </p:nvSpPr>
        <p:spPr bwMode="auto">
          <a:xfrm flipH="1">
            <a:off x="7281863" y="3378200"/>
            <a:ext cx="346075" cy="322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66" name="Group 167"/>
          <p:cNvGrpSpPr>
            <a:grpSpLocks/>
          </p:cNvGrpSpPr>
          <p:nvPr/>
        </p:nvGrpSpPr>
        <p:grpSpPr bwMode="auto">
          <a:xfrm>
            <a:off x="7050088" y="2811463"/>
            <a:ext cx="1092200" cy="792162"/>
            <a:chOff x="4089854" y="1363889"/>
            <a:chExt cx="1091746" cy="791482"/>
          </a:xfrm>
        </p:grpSpPr>
        <p:sp>
          <p:nvSpPr>
            <p:cNvPr id="100379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00380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0038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038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45072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4897438"/>
            <a:ext cx="906462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5073" name="Text Box 22"/>
          <p:cNvSpPr txBox="1">
            <a:spLocks noChangeArrowheads="1"/>
          </p:cNvSpPr>
          <p:nvPr/>
        </p:nvSpPr>
        <p:spPr bwMode="auto">
          <a:xfrm>
            <a:off x="2914650" y="2295525"/>
            <a:ext cx="33353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care-of-address: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address  in visited network.</a:t>
            </a:r>
          </a:p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(e.g., 79,129.13.2) </a:t>
            </a:r>
          </a:p>
        </p:txBody>
      </p:sp>
      <p:sp>
        <p:nvSpPr>
          <p:cNvPr id="45074" name="Text Box 124"/>
          <p:cNvSpPr txBox="1">
            <a:spLocks noChangeArrowheads="1"/>
          </p:cNvSpPr>
          <p:nvPr/>
        </p:nvSpPr>
        <p:spPr bwMode="auto">
          <a:xfrm>
            <a:off x="5794375" y="1220788"/>
            <a:ext cx="3349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visited network: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network in which mobile currently resides </a:t>
            </a:r>
            <a:r>
              <a:rPr lang="en-US" sz="1600" dirty="0">
                <a:latin typeface="Arial" charset="0"/>
                <a:cs typeface="Arial" charset="0"/>
              </a:rPr>
              <a:t>(e.g., 79.129.13/24)</a:t>
            </a:r>
          </a:p>
        </p:txBody>
      </p:sp>
      <p:sp>
        <p:nvSpPr>
          <p:cNvPr id="45075" name="Text Box 125"/>
          <p:cNvSpPr txBox="1">
            <a:spLocks noChangeArrowheads="1"/>
          </p:cNvSpPr>
          <p:nvPr/>
        </p:nvSpPr>
        <p:spPr bwMode="auto">
          <a:xfrm>
            <a:off x="1870075" y="1330325"/>
            <a:ext cx="3671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permanent address: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remains constant (</a:t>
            </a:r>
            <a:r>
              <a:rPr lang="en-US" sz="1600" dirty="0">
                <a:latin typeface="Arial" charset="0"/>
                <a:cs typeface="Arial" charset="0"/>
              </a:rPr>
              <a:t>e.g., 128.119.40.186)</a:t>
            </a:r>
          </a:p>
        </p:txBody>
      </p:sp>
      <p:sp>
        <p:nvSpPr>
          <p:cNvPr id="45076" name="Text Box 126"/>
          <p:cNvSpPr txBox="1">
            <a:spLocks noChangeArrowheads="1"/>
          </p:cNvSpPr>
          <p:nvPr/>
        </p:nvSpPr>
        <p:spPr bwMode="auto">
          <a:xfrm>
            <a:off x="6581775" y="4370388"/>
            <a:ext cx="27479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foreign agent</a:t>
            </a:r>
            <a:r>
              <a:rPr lang="en-US" sz="2000" i="1" dirty="0">
                <a:solidFill>
                  <a:srgbClr val="FF0000"/>
                </a:solidFill>
                <a:latin typeface="Arial" charset="0"/>
                <a:cs typeface="Arial" charset="0"/>
              </a:rPr>
              <a:t>: </a:t>
            </a:r>
            <a:r>
              <a:rPr lang="en-US" sz="2000" i="1" dirty="0">
                <a:latin typeface="Arial" charset="0"/>
                <a:cs typeface="Arial" charset="0"/>
              </a:rPr>
              <a:t>entity in visited network that performs mobility functions on behalf of mobile. </a:t>
            </a: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45077" name="Text Box 128"/>
          <p:cNvSpPr txBox="1">
            <a:spLocks noChangeArrowheads="1"/>
          </p:cNvSpPr>
          <p:nvPr/>
        </p:nvSpPr>
        <p:spPr bwMode="auto">
          <a:xfrm>
            <a:off x="682625" y="5235575"/>
            <a:ext cx="27479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correspondent: </a:t>
            </a:r>
            <a:r>
              <a:rPr lang="en-US" sz="2000" i="1" dirty="0">
                <a:latin typeface="Arial" charset="0"/>
                <a:cs typeface="Arial" charset="0"/>
              </a:rPr>
              <a:t>wants to communicate with mobile</a:t>
            </a: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45078" name="Line 129"/>
          <p:cNvSpPr>
            <a:spLocks noChangeShapeType="1"/>
          </p:cNvSpPr>
          <p:nvPr/>
        </p:nvSpPr>
        <p:spPr bwMode="auto">
          <a:xfrm flipV="1">
            <a:off x="3144838" y="5403850"/>
            <a:ext cx="1169987" cy="3111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79" name="Line 129"/>
          <p:cNvSpPr>
            <a:spLocks noChangeShapeType="1"/>
          </p:cNvSpPr>
          <p:nvPr/>
        </p:nvSpPr>
        <p:spPr bwMode="auto">
          <a:xfrm>
            <a:off x="5072063" y="2776538"/>
            <a:ext cx="2047875" cy="4572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80" name="Line 129"/>
          <p:cNvSpPr>
            <a:spLocks noChangeShapeType="1"/>
          </p:cNvSpPr>
          <p:nvPr/>
        </p:nvSpPr>
        <p:spPr bwMode="auto">
          <a:xfrm>
            <a:off x="5126038" y="1781175"/>
            <a:ext cx="2036762" cy="134302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81" name="Line 129"/>
          <p:cNvSpPr>
            <a:spLocks noChangeShapeType="1"/>
          </p:cNvSpPr>
          <p:nvPr/>
        </p:nvSpPr>
        <p:spPr bwMode="auto">
          <a:xfrm flipH="1">
            <a:off x="7947025" y="2252663"/>
            <a:ext cx="0" cy="54451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82" name="Line 129"/>
          <p:cNvSpPr>
            <a:spLocks noChangeShapeType="1"/>
          </p:cNvSpPr>
          <p:nvPr/>
        </p:nvSpPr>
        <p:spPr bwMode="auto">
          <a:xfrm>
            <a:off x="7326313" y="4027488"/>
            <a:ext cx="217487" cy="376237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100378" name="Picture 19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87947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333829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How do </a:t>
            </a:r>
            <a:r>
              <a:rPr lang="en-US" sz="4000" i="1" dirty="0">
                <a:latin typeface="Gill Sans MT" charset="0"/>
                <a:cs typeface="+mj-cs"/>
              </a:rPr>
              <a:t>you</a:t>
            </a:r>
            <a:r>
              <a:rPr lang="en-US" sz="4000" dirty="0">
                <a:latin typeface="Gill Sans MT" charset="0"/>
                <a:cs typeface="+mj-cs"/>
              </a:rPr>
              <a:t> contact a mobile friend: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9900" y="2546350"/>
            <a:ext cx="3824288" cy="247332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search all phone books?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call her parents?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expect her to let you know where he/she is?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Facebook!</a:t>
            </a:r>
          </a:p>
        </p:txBody>
      </p:sp>
      <p:pic>
        <p:nvPicPr>
          <p:cNvPr id="102405" name="Picture 4" descr="worldf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0825" y="3729038"/>
            <a:ext cx="4813300" cy="2489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06" name="Picture 5" descr="Ali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88" y="5354638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7" name="Picture 6" descr="Bo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3151188"/>
            <a:ext cx="676275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9" name="Text Box 7"/>
          <p:cNvSpPr txBox="1">
            <a:spLocks noChangeArrowheads="1"/>
          </p:cNvSpPr>
          <p:nvPr/>
        </p:nvSpPr>
        <p:spPr bwMode="auto">
          <a:xfrm>
            <a:off x="6381750" y="1616075"/>
            <a:ext cx="26447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latin typeface="Arial" charset="0"/>
                <a:cs typeface="Arial" charset="0"/>
              </a:rPr>
              <a:t>I wonder where Alice moved to?</a:t>
            </a:r>
          </a:p>
        </p:txBody>
      </p:sp>
      <p:sp>
        <p:nvSpPr>
          <p:cNvPr id="46090" name="Oval 8"/>
          <p:cNvSpPr>
            <a:spLocks noChangeArrowheads="1"/>
          </p:cNvSpPr>
          <p:nvPr/>
        </p:nvSpPr>
        <p:spPr bwMode="auto">
          <a:xfrm>
            <a:off x="5975350" y="1528763"/>
            <a:ext cx="3168650" cy="9921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1" name="Oval 9"/>
          <p:cNvSpPr>
            <a:spLocks noChangeArrowheads="1"/>
          </p:cNvSpPr>
          <p:nvPr/>
        </p:nvSpPr>
        <p:spPr bwMode="auto">
          <a:xfrm>
            <a:off x="6473825" y="2420938"/>
            <a:ext cx="1387475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2" name="Oval 10"/>
          <p:cNvSpPr>
            <a:spLocks noChangeArrowheads="1"/>
          </p:cNvSpPr>
          <p:nvPr/>
        </p:nvSpPr>
        <p:spPr bwMode="auto">
          <a:xfrm>
            <a:off x="6405563" y="2760663"/>
            <a:ext cx="708025" cy="142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3" name="Oval 11"/>
          <p:cNvSpPr>
            <a:spLocks noChangeArrowheads="1"/>
          </p:cNvSpPr>
          <p:nvPr/>
        </p:nvSpPr>
        <p:spPr bwMode="auto">
          <a:xfrm>
            <a:off x="6557963" y="2960688"/>
            <a:ext cx="280987" cy="95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4" name="Rectangle 12"/>
          <p:cNvSpPr>
            <a:spLocks noChangeArrowheads="1"/>
          </p:cNvSpPr>
          <p:nvPr/>
        </p:nvSpPr>
        <p:spPr bwMode="auto">
          <a:xfrm>
            <a:off x="330200" y="1492250"/>
            <a:ext cx="5322888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  <a:latin typeface="Gill Sans MT" charset="0"/>
                <a:cs typeface="+mn-cs"/>
              </a:rPr>
              <a:t>Consider friend frequently changing addresses, how do you find her?</a:t>
            </a:r>
          </a:p>
        </p:txBody>
      </p:sp>
      <p:pic>
        <p:nvPicPr>
          <p:cNvPr id="102414" name="Picture 15" descr="underline_base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9779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820453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approaches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124" y="1467520"/>
            <a:ext cx="8107363" cy="4487863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let routing handle it: </a:t>
            </a:r>
            <a:r>
              <a:rPr lang="en-US" dirty="0">
                <a:latin typeface="Gill Sans MT" charset="0"/>
                <a:cs typeface="+mn-cs"/>
              </a:rPr>
              <a:t>routers advertise permanent address of mobile-nodes-in-residence via usual routing table exchange.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routing tables indicate where each mobile located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no changes to end-systems</a:t>
            </a:r>
          </a:p>
          <a:p>
            <a:pPr>
              <a:defRPr/>
            </a:pPr>
            <a:r>
              <a:rPr lang="ko-KR" altLang="en-US" sz="3200" dirty="0">
                <a:latin typeface="Gill Sans MT" charset="0"/>
              </a:rPr>
              <a:t>라우터가 직접 이동된 디바이스의 주소를 직접 관리한다면 문제가 심각</a:t>
            </a:r>
            <a:endParaRPr lang="en-US" altLang="ko-KR" sz="3200" dirty="0">
              <a:latin typeface="Gill Sans MT" charset="0"/>
            </a:endParaRPr>
          </a:p>
          <a:p>
            <a:pPr>
              <a:defRPr/>
            </a:pPr>
            <a:r>
              <a:rPr lang="ko-KR" altLang="en-US" sz="3200" dirty="0">
                <a:latin typeface="Gill Sans MT" charset="0"/>
              </a:rPr>
              <a:t>현실적으로 라우터는 </a:t>
            </a:r>
            <a:r>
              <a:rPr lang="ko-KR" altLang="en-US" sz="3200" dirty="0" err="1">
                <a:latin typeface="Gill Sans MT" charset="0"/>
              </a:rPr>
              <a:t>서브넷</a:t>
            </a:r>
            <a:r>
              <a:rPr lang="ko-KR" altLang="en-US" sz="3200" dirty="0">
                <a:latin typeface="Gill Sans MT" charset="0"/>
              </a:rPr>
              <a:t> 단위로 관리</a:t>
            </a:r>
            <a:endParaRPr lang="en-US" altLang="ko-KR" sz="3200" dirty="0">
              <a:latin typeface="Gill Sans MT" charset="0"/>
            </a:endParaRPr>
          </a:p>
          <a:p>
            <a:pPr>
              <a:defRPr/>
            </a:pPr>
            <a:r>
              <a:rPr lang="ko-KR" altLang="en-US" sz="3200" dirty="0">
                <a:latin typeface="Gill Sans MT" charset="0"/>
              </a:rPr>
              <a:t>포워드 테이블의 한계</a:t>
            </a:r>
            <a:endParaRPr lang="en-US" altLang="ko-KR" sz="3200" dirty="0">
              <a:latin typeface="Gill Sans MT" charset="0"/>
            </a:endParaRPr>
          </a:p>
          <a:p>
            <a:pPr lvl="1">
              <a:defRPr/>
            </a:pPr>
            <a:r>
              <a:rPr lang="ko-KR" altLang="en-US" sz="2800" dirty="0">
                <a:latin typeface="Gill Sans MT" charset="0"/>
              </a:rPr>
              <a:t>확장성 문제 </a:t>
            </a:r>
            <a:r>
              <a:rPr lang="en-US" altLang="ko-KR" sz="2800" dirty="0">
                <a:latin typeface="Gill Sans MT" charset="0"/>
              </a:rPr>
              <a:t>(scalability)</a:t>
            </a:r>
            <a:endParaRPr lang="en-US" sz="2800" dirty="0">
              <a:latin typeface="Gill Sans MT" charset="0"/>
            </a:endParaRPr>
          </a:p>
          <a:p>
            <a:pPr>
              <a:defRPr/>
            </a:pPr>
            <a:endParaRPr lang="en-US" sz="3200" dirty="0">
              <a:latin typeface="Gill Sans MT" charset="0"/>
            </a:endParaRPr>
          </a:p>
        </p:txBody>
      </p:sp>
      <p:pic>
        <p:nvPicPr>
          <p:cNvPr id="104453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8874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51264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7 outline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7.1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7.3</a:t>
            </a:r>
            <a:r>
              <a:rPr lang="en-US" sz="2400" dirty="0">
                <a:latin typeface="Gill Sans MT" charset="0"/>
                <a:cs typeface="+mn-cs"/>
              </a:rPr>
              <a:t> 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7.4 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7.5</a:t>
            </a:r>
            <a:r>
              <a:rPr lang="en-US" sz="2400" dirty="0">
                <a:latin typeface="Gill Sans MT" charset="0"/>
                <a:cs typeface="+mn-cs"/>
              </a:rPr>
              <a:t> Principles: addressing and routing to mobile users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7.6</a:t>
            </a:r>
            <a:r>
              <a:rPr lang="en-US" sz="2400" dirty="0">
                <a:latin typeface="Gill Sans MT" charset="0"/>
                <a:cs typeface="+mn-cs"/>
              </a:rPr>
              <a:t> Mobile IP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7.7</a:t>
            </a:r>
            <a:r>
              <a:rPr lang="en-US" sz="2400" dirty="0">
                <a:latin typeface="Gill Sans MT" charset="0"/>
                <a:cs typeface="+mn-cs"/>
              </a:rPr>
              <a:t> Handling mobility in cellular networks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7.8</a:t>
            </a:r>
            <a:r>
              <a:rPr lang="en-US" sz="2400" dirty="0">
                <a:latin typeface="Gill Sans MT" charset="0"/>
                <a:cs typeface="+mn-cs"/>
              </a:rPr>
              <a:t> Mobility and higher-layer protocols</a:t>
            </a:r>
          </a:p>
        </p:txBody>
      </p:sp>
      <p:pic>
        <p:nvPicPr>
          <p:cNvPr id="84998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804954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approaches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124" y="1467520"/>
            <a:ext cx="8107363" cy="4487863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Gill Sans MT" charset="0"/>
                <a:cs typeface="+mn-cs"/>
              </a:rPr>
              <a:t>let routing handle it: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Gill Sans MT" charset="0"/>
                <a:cs typeface="+mn-cs"/>
              </a:rPr>
              <a:t>routers advertise permanent address of mobile-nodes-in-residence via usual routing table exchange.</a:t>
            </a:r>
          </a:p>
          <a:p>
            <a:pPr lvl="1">
              <a:defRPr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Gill Sans MT" charset="0"/>
              </a:rPr>
              <a:t>routing tables indicate where each mobile located</a:t>
            </a:r>
          </a:p>
          <a:p>
            <a:pPr lvl="1">
              <a:defRPr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Gill Sans MT" charset="0"/>
              </a:rPr>
              <a:t>no changes to end-systems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let end-systems handle it: </a:t>
            </a:r>
          </a:p>
          <a:p>
            <a:pPr marL="0" indent="0">
              <a:buNone/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   </a:t>
            </a:r>
            <a:r>
              <a:rPr lang="en-US" dirty="0">
                <a:solidFill>
                  <a:schemeClr val="accent2"/>
                </a:solidFill>
                <a:latin typeface="Gill Sans MT" charset="0"/>
                <a:cs typeface="+mn-cs"/>
              </a:rPr>
              <a:t>(</a:t>
            </a:r>
            <a:r>
              <a:rPr lang="ko-KR" altLang="en-US" dirty="0">
                <a:solidFill>
                  <a:schemeClr val="accent2"/>
                </a:solidFill>
                <a:latin typeface="Gill Sans MT" charset="0"/>
                <a:cs typeface="+mn-cs"/>
              </a:rPr>
              <a:t>호스트가 </a:t>
            </a:r>
            <a:r>
              <a:rPr lang="en-US" altLang="ko-KR" dirty="0">
                <a:solidFill>
                  <a:schemeClr val="accent2"/>
                </a:solidFill>
                <a:latin typeface="Gill Sans MT" charset="0"/>
                <a:cs typeface="+mn-cs"/>
              </a:rPr>
              <a:t>Agent </a:t>
            </a:r>
            <a:r>
              <a:rPr lang="ko-KR" altLang="en-US" dirty="0">
                <a:solidFill>
                  <a:schemeClr val="accent2"/>
                </a:solidFill>
                <a:latin typeface="Gill Sans MT" charset="0"/>
                <a:cs typeface="+mn-cs"/>
              </a:rPr>
              <a:t>도움을 받아 해결함</a:t>
            </a:r>
            <a:r>
              <a:rPr lang="en-US" altLang="ko-KR" dirty="0">
                <a:solidFill>
                  <a:schemeClr val="accent2"/>
                </a:solidFill>
                <a:latin typeface="Gill Sans MT" charset="0"/>
                <a:cs typeface="+mn-cs"/>
              </a:rPr>
              <a:t>)</a:t>
            </a:r>
            <a:endParaRPr lang="en-US" dirty="0">
              <a:solidFill>
                <a:schemeClr val="accent2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800" dirty="0">
                <a:solidFill>
                  <a:schemeClr val="accent2"/>
                </a:solidFill>
                <a:latin typeface="Gill Sans MT" charset="0"/>
              </a:rPr>
              <a:t>indirect routing: (</a:t>
            </a:r>
            <a:r>
              <a:rPr lang="ko-KR" altLang="en-US" sz="2800" dirty="0">
                <a:solidFill>
                  <a:schemeClr val="accent2"/>
                </a:solidFill>
                <a:latin typeface="Gill Sans MT" charset="0"/>
              </a:rPr>
              <a:t>간접 라우팅</a:t>
            </a:r>
            <a:r>
              <a:rPr lang="en-US" altLang="ko-KR" sz="2800" dirty="0">
                <a:solidFill>
                  <a:schemeClr val="accent2"/>
                </a:solidFill>
                <a:latin typeface="Gill Sans MT" charset="0"/>
              </a:rPr>
              <a:t>)</a:t>
            </a:r>
            <a:endParaRPr lang="en-US" sz="2800" dirty="0">
              <a:solidFill>
                <a:schemeClr val="accent2"/>
              </a:solidFill>
              <a:latin typeface="Gill Sans MT" charset="0"/>
            </a:endParaRPr>
          </a:p>
          <a:p>
            <a:pPr lvl="1">
              <a:defRPr/>
            </a:pPr>
            <a:r>
              <a:rPr lang="en-US" sz="2800" dirty="0">
                <a:solidFill>
                  <a:schemeClr val="accent2"/>
                </a:solidFill>
                <a:latin typeface="Gill Sans MT" charset="0"/>
              </a:rPr>
              <a:t>direct routing:  (</a:t>
            </a:r>
            <a:r>
              <a:rPr lang="ko-KR" altLang="en-US" sz="2800" dirty="0">
                <a:solidFill>
                  <a:schemeClr val="accent2"/>
                </a:solidFill>
                <a:latin typeface="Gill Sans MT" charset="0"/>
              </a:rPr>
              <a:t>직접 라우팅</a:t>
            </a:r>
            <a:r>
              <a:rPr lang="en-US" altLang="ko-KR" sz="2800" dirty="0">
                <a:solidFill>
                  <a:schemeClr val="accent2"/>
                </a:solidFill>
                <a:latin typeface="Gill Sans MT" charset="0"/>
              </a:rPr>
              <a:t>)</a:t>
            </a:r>
            <a:endParaRPr lang="en-US" dirty="0">
              <a:solidFill>
                <a:schemeClr val="accent2"/>
              </a:solidFill>
              <a:latin typeface="Gill Sans MT" charset="0"/>
            </a:endParaRPr>
          </a:p>
        </p:txBody>
      </p:sp>
      <p:pic>
        <p:nvPicPr>
          <p:cNvPr id="104453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8874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101975" y="1770063"/>
            <a:ext cx="2271713" cy="1743075"/>
            <a:chOff x="3101975" y="1770063"/>
            <a:chExt cx="2271713" cy="1743075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3265488" y="1770063"/>
              <a:ext cx="1887537" cy="174307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3700463" y="1944688"/>
              <a:ext cx="1133475" cy="136525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3101975" y="1958975"/>
              <a:ext cx="2271713" cy="131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not </a:t>
              </a:r>
            </a:p>
            <a:p>
              <a:pPr algn="ctr"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scalable</a:t>
              </a:r>
            </a:p>
            <a:p>
              <a:pPr algn="ctr"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 to millions of</a:t>
              </a:r>
            </a:p>
            <a:p>
              <a:pPr algn="ctr"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  mobiles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1656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approaches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124" y="1467520"/>
            <a:ext cx="8107363" cy="4487863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let end-systems handle it: 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indirect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communication from correspondent to mobile goes through home agent, then forwarded to remote</a:t>
            </a:r>
          </a:p>
          <a:p>
            <a:pPr lvl="1">
              <a:defRPr/>
            </a:pPr>
            <a:r>
              <a:rPr lang="ko-KR" altLang="en-US" sz="2800" dirty="0">
                <a:latin typeface="Gill Sans MT" charset="0"/>
              </a:rPr>
              <a:t>간접 라우팅 방식</a:t>
            </a:r>
            <a:endParaRPr lang="en-US" sz="2800" dirty="0">
              <a:latin typeface="Gill Sans MT" charset="0"/>
            </a:endParaRP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correspondent gets </a:t>
            </a:r>
            <a:r>
              <a:rPr lang="en-US" dirty="0">
                <a:latin typeface="Gill Sans MT" charset="0"/>
              </a:rPr>
              <a:t>foreign address of mobile, sends directly to mobile</a:t>
            </a:r>
          </a:p>
        </p:txBody>
      </p:sp>
      <p:pic>
        <p:nvPicPr>
          <p:cNvPr id="104453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8874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264010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Mobile IP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RFC 3344</a:t>
            </a:r>
          </a:p>
          <a:p>
            <a:pPr>
              <a:defRPr/>
            </a:pPr>
            <a:r>
              <a:rPr lang="ko-KR" altLang="en-US" dirty="0">
                <a:latin typeface="Gill Sans MT" charset="0"/>
                <a:cs typeface="+mn-cs"/>
              </a:rPr>
              <a:t>간접 라우팅 방식</a:t>
            </a: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has many features we’ve seen: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home agents, foreign agents, foreign-agent registration, care-of-addresses, encapsulation (packet-within-a-packet)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three components to standard: (3 </a:t>
            </a:r>
            <a:r>
              <a:rPr lang="ko-KR" altLang="en-US" dirty="0">
                <a:latin typeface="Gill Sans MT" charset="0"/>
                <a:cs typeface="+mn-cs"/>
              </a:rPr>
              <a:t>단계</a:t>
            </a:r>
            <a:r>
              <a:rPr lang="en-US" altLang="ko-KR" dirty="0">
                <a:latin typeface="Gill Sans MT" charset="0"/>
                <a:cs typeface="+mn-cs"/>
              </a:rPr>
              <a:t>)</a:t>
            </a:r>
            <a:endParaRPr lang="en-US" dirty="0">
              <a:latin typeface="Gill Sans MT" charset="0"/>
              <a:cs typeface="+mn-cs"/>
            </a:endParaRPr>
          </a:p>
          <a:p>
            <a:pPr marL="457200" lvl="1" indent="0">
              <a:buNone/>
              <a:defRPr/>
            </a:pPr>
            <a:r>
              <a:rPr lang="en-US" dirty="0">
                <a:latin typeface="Gill Sans MT" charset="0"/>
              </a:rPr>
              <a:t>1) agent discovery (HA </a:t>
            </a:r>
            <a:r>
              <a:rPr lang="ko-KR" altLang="en-US" dirty="0">
                <a:latin typeface="Gill Sans MT" charset="0"/>
              </a:rPr>
              <a:t>와 </a:t>
            </a:r>
            <a:r>
              <a:rPr lang="en-US" altLang="ko-KR" dirty="0">
                <a:latin typeface="Gill Sans MT" charset="0"/>
              </a:rPr>
              <a:t>FA</a:t>
            </a:r>
            <a:r>
              <a:rPr lang="ko-KR" altLang="en-US" dirty="0">
                <a:latin typeface="Gill Sans MT" charset="0"/>
              </a:rPr>
              <a:t>를 서로 확인함</a:t>
            </a:r>
            <a:r>
              <a:rPr lang="en-US" altLang="ko-KR" dirty="0">
                <a:latin typeface="Gill Sans MT" charset="0"/>
              </a:rPr>
              <a:t>)</a:t>
            </a:r>
            <a:endParaRPr lang="en-US" dirty="0">
              <a:latin typeface="Gill Sans MT" charset="0"/>
            </a:endParaRPr>
          </a:p>
          <a:p>
            <a:pPr marL="457200" lvl="1" indent="0">
              <a:buNone/>
              <a:defRPr/>
            </a:pPr>
            <a:r>
              <a:rPr lang="en-US" dirty="0">
                <a:latin typeface="Gill Sans MT" charset="0"/>
              </a:rPr>
              <a:t>2) registration with home agent</a:t>
            </a:r>
          </a:p>
          <a:p>
            <a:pPr marL="457200" lvl="1" indent="0">
              <a:buNone/>
              <a:defRPr/>
            </a:pPr>
            <a:r>
              <a:rPr lang="en-US" altLang="ko-KR" dirty="0">
                <a:latin typeface="Gill Sans MT" charset="0"/>
              </a:rPr>
              <a:t>3) indirect routing of datagrams</a:t>
            </a: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24933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16000"/>
            <a:ext cx="209073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D8E812-D31D-43A1-B74F-8BA0B3251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164" y="51945"/>
            <a:ext cx="3830913" cy="301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47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A9491-5E55-482E-AAAD-3A3BD27FD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Mobile IP : 1) Agent Discovery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A3A747-1537-483B-89E9-F3C9CC07D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Agent advertisement : foreign/home agents advertise service by broadcasting ICMP messages</a:t>
            </a:r>
          </a:p>
          <a:p>
            <a:pPr marL="0" indent="0">
              <a:buNone/>
            </a:pPr>
            <a:r>
              <a:rPr lang="en-US" altLang="ko-KR" dirty="0"/>
              <a:t>   (</a:t>
            </a:r>
            <a:r>
              <a:rPr lang="en-US" altLang="ko-KR" dirty="0" err="1"/>
              <a:t>typefield</a:t>
            </a:r>
            <a:r>
              <a:rPr lang="en-US" altLang="ko-KR" dirty="0"/>
              <a:t> = 9)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Care-of-address (COA)</a:t>
            </a:r>
          </a:p>
          <a:p>
            <a:pPr marL="0" indent="0">
              <a:buNone/>
            </a:pPr>
            <a:r>
              <a:rPr lang="en-US" altLang="ko-KR" dirty="0"/>
              <a:t>Foreign agent</a:t>
            </a:r>
            <a:r>
              <a:rPr lang="ko-KR" altLang="en-US" dirty="0"/>
              <a:t>가 외부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디바이스에게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할당하고자 하는 여분의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IP </a:t>
            </a:r>
            <a:r>
              <a:rPr lang="ko-KR" altLang="en-US" dirty="0"/>
              <a:t>주소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DFC460-B02B-48FD-AB72-26905DFF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Wireless, Mobile Networks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E78740-7B7E-4B12-92B0-3A262DC2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9A14EDC-311E-EF4A-B1E3-0A4ECBD9377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65E394-323C-40A1-998E-9B36ED04D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925908"/>
            <a:ext cx="37528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20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1095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Mobile IP: agent discovery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9275" y="1443038"/>
            <a:ext cx="8034338" cy="4648200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Arial" charset="0"/>
                <a:cs typeface="Arial" charset="0"/>
              </a:rPr>
              <a:t>agent advertisement: </a:t>
            </a:r>
            <a:r>
              <a:rPr lang="en-US" sz="2400" dirty="0">
                <a:latin typeface="Arial" charset="0"/>
                <a:cs typeface="Arial" charset="0"/>
              </a:rPr>
              <a:t>foreign/home agents advertise service by broadcasting ICMP messages</a:t>
            </a:r>
            <a:r>
              <a:rPr lang="en-US" sz="2000" dirty="0">
                <a:latin typeface="Arial" charset="0"/>
                <a:cs typeface="Arial" charset="0"/>
              </a:rPr>
              <a:t> (typefield = 9)</a:t>
            </a:r>
          </a:p>
        </p:txBody>
      </p:sp>
      <p:graphicFrame>
        <p:nvGraphicFramePr>
          <p:cNvPr id="129029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824163" y="2406650"/>
          <a:ext cx="5470525" cy="395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4051659" imgH="2919690" progId="Word.Picture.8">
                  <p:embed/>
                </p:oleObj>
              </mc:Choice>
              <mc:Fallback>
                <p:oleObj name="Picture" r:id="rId3" imgW="4051659" imgH="2919690" progId="Word.Picture.8">
                  <p:embed/>
                  <p:pic>
                    <p:nvPicPr>
                      <p:cNvPr id="0" name="Picture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2406650"/>
                        <a:ext cx="5470525" cy="39512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Text Box 5"/>
          <p:cNvSpPr txBox="1">
            <a:spLocks noChangeArrowheads="1"/>
          </p:cNvSpPr>
          <p:nvPr/>
        </p:nvSpPr>
        <p:spPr bwMode="auto">
          <a:xfrm>
            <a:off x="333375" y="4164013"/>
            <a:ext cx="23002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R bit: registration required</a:t>
            </a:r>
          </a:p>
        </p:txBody>
      </p:sp>
      <p:sp>
        <p:nvSpPr>
          <p:cNvPr id="59400" name="Text Box 6"/>
          <p:cNvSpPr txBox="1">
            <a:spLocks noChangeArrowheads="1"/>
          </p:cNvSpPr>
          <p:nvPr/>
        </p:nvSpPr>
        <p:spPr bwMode="auto">
          <a:xfrm>
            <a:off x="344488" y="3230563"/>
            <a:ext cx="2457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H,F bits: home and/or foreign agent</a:t>
            </a:r>
          </a:p>
        </p:txBody>
      </p:sp>
      <p:sp>
        <p:nvSpPr>
          <p:cNvPr id="59401" name="Line 7"/>
          <p:cNvSpPr>
            <a:spLocks noChangeShapeType="1"/>
          </p:cNvSpPr>
          <p:nvPr/>
        </p:nvSpPr>
        <p:spPr bwMode="auto">
          <a:xfrm>
            <a:off x="2790825" y="3768725"/>
            <a:ext cx="2538413" cy="11033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402" name="Line 8"/>
          <p:cNvSpPr>
            <a:spLocks noChangeShapeType="1"/>
          </p:cNvSpPr>
          <p:nvPr/>
        </p:nvSpPr>
        <p:spPr bwMode="auto">
          <a:xfrm>
            <a:off x="2501900" y="4348163"/>
            <a:ext cx="2490788" cy="5826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129034" name="Picture 18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949325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420093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1"/>
          <p:cNvSpPr>
            <a:spLocks noGrp="1" noChangeArrowheads="1"/>
          </p:cNvSpPr>
          <p:nvPr>
            <p:ph type="title"/>
          </p:nvPr>
        </p:nvSpPr>
        <p:spPr>
          <a:xfrm>
            <a:off x="315913" y="90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Agent</a:t>
            </a:r>
            <a:r>
              <a:rPr lang="ko-KR" altLang="en-US" dirty="0">
                <a:latin typeface="Gill Sans MT" charset="0"/>
                <a:cs typeface="+mj-cs"/>
              </a:rPr>
              <a:t> </a:t>
            </a:r>
            <a:r>
              <a:rPr lang="en-US" altLang="ko-KR" dirty="0">
                <a:latin typeface="Gill Sans MT" charset="0"/>
                <a:cs typeface="+mj-cs"/>
              </a:rPr>
              <a:t>Discovery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100356" name="Freeform 2"/>
          <p:cNvSpPr>
            <a:spLocks/>
          </p:cNvSpPr>
          <p:nvPr/>
        </p:nvSpPr>
        <p:spPr bwMode="auto">
          <a:xfrm>
            <a:off x="1612900" y="26162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7" name="Freeform 96"/>
          <p:cNvSpPr>
            <a:spLocks/>
          </p:cNvSpPr>
          <p:nvPr/>
        </p:nvSpPr>
        <p:spPr bwMode="auto">
          <a:xfrm>
            <a:off x="6413500" y="2486025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8" name="Freeform 119"/>
          <p:cNvSpPr>
            <a:spLocks/>
          </p:cNvSpPr>
          <p:nvPr/>
        </p:nvSpPr>
        <p:spPr bwMode="auto">
          <a:xfrm>
            <a:off x="3954463" y="3432175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9" name="Text Box 120"/>
          <p:cNvSpPr txBox="1">
            <a:spLocks noChangeArrowheads="1"/>
          </p:cNvSpPr>
          <p:nvPr/>
        </p:nvSpPr>
        <p:spPr bwMode="auto">
          <a:xfrm>
            <a:off x="4129088" y="3729038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sp>
        <p:nvSpPr>
          <p:cNvPr id="100360" name="Freeform 121"/>
          <p:cNvSpPr>
            <a:spLocks/>
          </p:cNvSpPr>
          <p:nvPr/>
        </p:nvSpPr>
        <p:spPr bwMode="auto">
          <a:xfrm>
            <a:off x="3259138" y="4995863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45066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3570288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0362" name="Line 111"/>
          <p:cNvSpPr>
            <a:spLocks noChangeShapeType="1"/>
          </p:cNvSpPr>
          <p:nvPr/>
        </p:nvSpPr>
        <p:spPr bwMode="auto">
          <a:xfrm flipV="1">
            <a:off x="3241675" y="3690938"/>
            <a:ext cx="9493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63" name="Line 111"/>
          <p:cNvSpPr>
            <a:spLocks noChangeShapeType="1"/>
          </p:cNvSpPr>
          <p:nvPr/>
        </p:nvSpPr>
        <p:spPr bwMode="auto">
          <a:xfrm>
            <a:off x="5594350" y="3862388"/>
            <a:ext cx="13827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5069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3" y="3711575"/>
            <a:ext cx="6842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0365" name="Line 111"/>
          <p:cNvSpPr>
            <a:spLocks noChangeShapeType="1"/>
          </p:cNvSpPr>
          <p:nvPr/>
        </p:nvSpPr>
        <p:spPr bwMode="auto">
          <a:xfrm flipH="1">
            <a:off x="7281863" y="3378200"/>
            <a:ext cx="346075" cy="322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66" name="Group 167"/>
          <p:cNvGrpSpPr>
            <a:grpSpLocks/>
          </p:cNvGrpSpPr>
          <p:nvPr/>
        </p:nvGrpSpPr>
        <p:grpSpPr bwMode="auto">
          <a:xfrm>
            <a:off x="7050088" y="2811463"/>
            <a:ext cx="1092200" cy="792162"/>
            <a:chOff x="4089854" y="1363889"/>
            <a:chExt cx="1091746" cy="791482"/>
          </a:xfrm>
        </p:grpSpPr>
        <p:sp>
          <p:nvSpPr>
            <p:cNvPr id="100379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00380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0038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038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45072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4897438"/>
            <a:ext cx="906462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5073" name="Text Box 22"/>
          <p:cNvSpPr txBox="1">
            <a:spLocks noChangeArrowheads="1"/>
          </p:cNvSpPr>
          <p:nvPr/>
        </p:nvSpPr>
        <p:spPr bwMode="auto">
          <a:xfrm>
            <a:off x="2914650" y="2295525"/>
            <a:ext cx="33353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care-of-address: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address  in visited network.</a:t>
            </a:r>
          </a:p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(e.g., 79,129.13.2) </a:t>
            </a:r>
          </a:p>
        </p:txBody>
      </p:sp>
      <p:sp>
        <p:nvSpPr>
          <p:cNvPr id="45074" name="Text Box 124"/>
          <p:cNvSpPr txBox="1">
            <a:spLocks noChangeArrowheads="1"/>
          </p:cNvSpPr>
          <p:nvPr/>
        </p:nvSpPr>
        <p:spPr bwMode="auto">
          <a:xfrm>
            <a:off x="5794375" y="1220788"/>
            <a:ext cx="3349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visited network: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network in which mobile currently resides </a:t>
            </a:r>
            <a:r>
              <a:rPr lang="en-US" sz="1600" dirty="0">
                <a:latin typeface="Arial" charset="0"/>
                <a:cs typeface="Arial" charset="0"/>
              </a:rPr>
              <a:t>(e.g., 79.129.13/24)</a:t>
            </a:r>
          </a:p>
        </p:txBody>
      </p:sp>
      <p:sp>
        <p:nvSpPr>
          <p:cNvPr id="45075" name="Text Box 125"/>
          <p:cNvSpPr txBox="1">
            <a:spLocks noChangeArrowheads="1"/>
          </p:cNvSpPr>
          <p:nvPr/>
        </p:nvSpPr>
        <p:spPr bwMode="auto">
          <a:xfrm>
            <a:off x="1870075" y="1330325"/>
            <a:ext cx="3671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permanent address: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remains constant (</a:t>
            </a:r>
            <a:r>
              <a:rPr lang="en-US" sz="1600" dirty="0">
                <a:latin typeface="Arial" charset="0"/>
                <a:cs typeface="Arial" charset="0"/>
              </a:rPr>
              <a:t>e.g., 128.119.40.186)</a:t>
            </a:r>
          </a:p>
        </p:txBody>
      </p:sp>
      <p:sp>
        <p:nvSpPr>
          <p:cNvPr id="45076" name="Text Box 126"/>
          <p:cNvSpPr txBox="1">
            <a:spLocks noChangeArrowheads="1"/>
          </p:cNvSpPr>
          <p:nvPr/>
        </p:nvSpPr>
        <p:spPr bwMode="auto">
          <a:xfrm>
            <a:off x="6581775" y="4370388"/>
            <a:ext cx="27479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foreign agent</a:t>
            </a:r>
            <a:r>
              <a:rPr lang="en-US" sz="2000" i="1" dirty="0">
                <a:solidFill>
                  <a:srgbClr val="FF0000"/>
                </a:solidFill>
                <a:latin typeface="Arial" charset="0"/>
                <a:cs typeface="Arial" charset="0"/>
              </a:rPr>
              <a:t>: </a:t>
            </a:r>
            <a:r>
              <a:rPr lang="en-US" sz="2000" i="1" dirty="0">
                <a:latin typeface="Arial" charset="0"/>
                <a:cs typeface="Arial" charset="0"/>
              </a:rPr>
              <a:t>entity in visited network that performs mobility functions on behalf of mobile. </a:t>
            </a: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45077" name="Text Box 128"/>
          <p:cNvSpPr txBox="1">
            <a:spLocks noChangeArrowheads="1"/>
          </p:cNvSpPr>
          <p:nvPr/>
        </p:nvSpPr>
        <p:spPr bwMode="auto">
          <a:xfrm>
            <a:off x="682625" y="5235575"/>
            <a:ext cx="27479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correspondent: </a:t>
            </a:r>
            <a:r>
              <a:rPr lang="en-US" sz="2000" i="1" dirty="0">
                <a:latin typeface="Arial" charset="0"/>
                <a:cs typeface="Arial" charset="0"/>
              </a:rPr>
              <a:t>wants to communicate with mobile</a:t>
            </a: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45078" name="Line 129"/>
          <p:cNvSpPr>
            <a:spLocks noChangeShapeType="1"/>
          </p:cNvSpPr>
          <p:nvPr/>
        </p:nvSpPr>
        <p:spPr bwMode="auto">
          <a:xfrm flipV="1">
            <a:off x="3144838" y="5403850"/>
            <a:ext cx="1169987" cy="3111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79" name="Line 129"/>
          <p:cNvSpPr>
            <a:spLocks noChangeShapeType="1"/>
          </p:cNvSpPr>
          <p:nvPr/>
        </p:nvSpPr>
        <p:spPr bwMode="auto">
          <a:xfrm>
            <a:off x="5072063" y="2776538"/>
            <a:ext cx="2047875" cy="4572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80" name="Line 129"/>
          <p:cNvSpPr>
            <a:spLocks noChangeShapeType="1"/>
          </p:cNvSpPr>
          <p:nvPr/>
        </p:nvSpPr>
        <p:spPr bwMode="auto">
          <a:xfrm>
            <a:off x="5126038" y="1781175"/>
            <a:ext cx="2036762" cy="134302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81" name="Line 129"/>
          <p:cNvSpPr>
            <a:spLocks noChangeShapeType="1"/>
          </p:cNvSpPr>
          <p:nvPr/>
        </p:nvSpPr>
        <p:spPr bwMode="auto">
          <a:xfrm flipH="1">
            <a:off x="7947025" y="2252663"/>
            <a:ext cx="0" cy="54451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82" name="Line 129"/>
          <p:cNvSpPr>
            <a:spLocks noChangeShapeType="1"/>
          </p:cNvSpPr>
          <p:nvPr/>
        </p:nvSpPr>
        <p:spPr bwMode="auto">
          <a:xfrm>
            <a:off x="7326313" y="4027488"/>
            <a:ext cx="217487" cy="376237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100378" name="Picture 19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87947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8058639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Freeform 2"/>
          <p:cNvSpPr>
            <a:spLocks/>
          </p:cNvSpPr>
          <p:nvPr/>
        </p:nvSpPr>
        <p:spPr bwMode="auto">
          <a:xfrm>
            <a:off x="1350963" y="1690688"/>
            <a:ext cx="1866900" cy="1589087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46" name="Freeform 96"/>
          <p:cNvSpPr>
            <a:spLocks/>
          </p:cNvSpPr>
          <p:nvPr/>
        </p:nvSpPr>
        <p:spPr bwMode="auto">
          <a:xfrm>
            <a:off x="6151563" y="1560513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47" name="Freeform 119"/>
          <p:cNvSpPr>
            <a:spLocks/>
          </p:cNvSpPr>
          <p:nvPr/>
        </p:nvSpPr>
        <p:spPr bwMode="auto">
          <a:xfrm>
            <a:off x="3692525" y="2506663"/>
            <a:ext cx="2109788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48" name="Text Box 120"/>
          <p:cNvSpPr txBox="1">
            <a:spLocks noChangeArrowheads="1"/>
          </p:cNvSpPr>
          <p:nvPr/>
        </p:nvSpPr>
        <p:spPr bwMode="auto">
          <a:xfrm>
            <a:off x="3867150" y="2803525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grpSp>
        <p:nvGrpSpPr>
          <p:cNvPr id="108549" name="Group 140"/>
          <p:cNvGrpSpPr>
            <a:grpSpLocks/>
          </p:cNvGrpSpPr>
          <p:nvPr/>
        </p:nvGrpSpPr>
        <p:grpSpPr bwMode="auto">
          <a:xfrm>
            <a:off x="1335088" y="1809750"/>
            <a:ext cx="1092200" cy="792163"/>
            <a:chOff x="4089854" y="1363889"/>
            <a:chExt cx="1091746" cy="791482"/>
          </a:xfrm>
        </p:grpSpPr>
        <p:sp>
          <p:nvSpPr>
            <p:cNvPr id="108583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pic>
          <p:nvPicPr>
            <p:cNvPr id="108584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5429" y="1550204"/>
              <a:ext cx="629104" cy="42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9159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2644775"/>
            <a:ext cx="6858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8551" name="Line 111"/>
          <p:cNvSpPr>
            <a:spLocks noChangeShapeType="1"/>
          </p:cNvSpPr>
          <p:nvPr/>
        </p:nvSpPr>
        <p:spPr bwMode="auto">
          <a:xfrm>
            <a:off x="1957388" y="2344738"/>
            <a:ext cx="503237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52" name="Line 111"/>
          <p:cNvSpPr>
            <a:spLocks noChangeShapeType="1"/>
          </p:cNvSpPr>
          <p:nvPr/>
        </p:nvSpPr>
        <p:spPr bwMode="auto">
          <a:xfrm flipV="1">
            <a:off x="2981325" y="2765425"/>
            <a:ext cx="94773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53" name="Line 111"/>
          <p:cNvSpPr>
            <a:spLocks noChangeShapeType="1"/>
          </p:cNvSpPr>
          <p:nvPr/>
        </p:nvSpPr>
        <p:spPr bwMode="auto">
          <a:xfrm>
            <a:off x="5332413" y="2936875"/>
            <a:ext cx="13843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9163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2786063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8555" name="Line 111"/>
          <p:cNvSpPr>
            <a:spLocks noChangeShapeType="1"/>
          </p:cNvSpPr>
          <p:nvPr/>
        </p:nvSpPr>
        <p:spPr bwMode="auto">
          <a:xfrm flipH="1">
            <a:off x="7021513" y="2452688"/>
            <a:ext cx="346075" cy="323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8556" name="Group 151"/>
          <p:cNvGrpSpPr>
            <a:grpSpLocks/>
          </p:cNvGrpSpPr>
          <p:nvPr/>
        </p:nvGrpSpPr>
        <p:grpSpPr bwMode="auto">
          <a:xfrm>
            <a:off x="6789738" y="1885950"/>
            <a:ext cx="1092200" cy="792163"/>
            <a:chOff x="4089854" y="1363889"/>
            <a:chExt cx="1091746" cy="791482"/>
          </a:xfrm>
        </p:grpSpPr>
        <p:sp>
          <p:nvSpPr>
            <p:cNvPr id="108579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08580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0858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58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9168" name="Rectangle 21"/>
          <p:cNvSpPr>
            <a:spLocks noGrp="1" noChangeArrowheads="1"/>
          </p:cNvSpPr>
          <p:nvPr>
            <p:ph type="title"/>
          </p:nvPr>
        </p:nvSpPr>
        <p:spPr>
          <a:xfrm>
            <a:off x="358775" y="1190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Mobility: registration</a:t>
            </a:r>
          </a:p>
        </p:txBody>
      </p:sp>
      <p:sp>
        <p:nvSpPr>
          <p:cNvPr id="434198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861219" y="4751388"/>
            <a:ext cx="7772400" cy="18288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end result: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foreign agent knows about mobile device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home agent knows location of mobile</a:t>
            </a:r>
          </a:p>
          <a:p>
            <a:pPr>
              <a:defRPr/>
            </a:pPr>
            <a:r>
              <a:rPr lang="ko-KR" altLang="en-US" sz="2400" dirty="0">
                <a:latin typeface="Gill Sans MT" charset="0"/>
                <a:cs typeface="+mn-cs"/>
              </a:rPr>
              <a:t>이동 장치는 새로운 </a:t>
            </a:r>
            <a:r>
              <a:rPr lang="en-US" altLang="ko-KR" sz="2400" dirty="0">
                <a:latin typeface="Gill Sans MT" charset="0"/>
                <a:cs typeface="+mn-cs"/>
              </a:rPr>
              <a:t>COA</a:t>
            </a:r>
            <a:r>
              <a:rPr lang="ko-KR" altLang="en-US" sz="2400" dirty="0">
                <a:latin typeface="Gill Sans MT" charset="0"/>
                <a:cs typeface="+mn-cs"/>
              </a:rPr>
              <a:t>를 하나 할당됨</a:t>
            </a:r>
            <a:endParaRPr lang="en-US" altLang="ko-KR" sz="2400" dirty="0"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HA</a:t>
            </a:r>
            <a:r>
              <a:rPr lang="ko-KR" altLang="en-US" sz="2400" dirty="0">
                <a:latin typeface="Gill Sans MT" charset="0"/>
                <a:cs typeface="+mn-cs"/>
              </a:rPr>
              <a:t>는 이동 장치의 위치를 알게 됨</a:t>
            </a: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49170" name="Text Box 119"/>
          <p:cNvSpPr txBox="1">
            <a:spLocks noChangeArrowheads="1"/>
          </p:cNvSpPr>
          <p:nvPr/>
        </p:nvSpPr>
        <p:spPr bwMode="auto">
          <a:xfrm>
            <a:off x="1635125" y="1535113"/>
            <a:ext cx="1887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home network</a:t>
            </a:r>
          </a:p>
        </p:txBody>
      </p:sp>
      <p:sp>
        <p:nvSpPr>
          <p:cNvPr id="49171" name="Text Box 120"/>
          <p:cNvSpPr txBox="1">
            <a:spLocks noChangeArrowheads="1"/>
          </p:cNvSpPr>
          <p:nvPr/>
        </p:nvSpPr>
        <p:spPr bwMode="auto">
          <a:xfrm>
            <a:off x="5861050" y="1300163"/>
            <a:ext cx="2265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visited network</a:t>
            </a:r>
          </a:p>
        </p:txBody>
      </p:sp>
      <p:grpSp>
        <p:nvGrpSpPr>
          <p:cNvPr id="434297" name="Group 121"/>
          <p:cNvGrpSpPr>
            <a:grpSpLocks/>
          </p:cNvGrpSpPr>
          <p:nvPr/>
        </p:nvGrpSpPr>
        <p:grpSpPr bwMode="auto">
          <a:xfrm>
            <a:off x="6600825" y="2409825"/>
            <a:ext cx="2141538" cy="2341563"/>
            <a:chOff x="4158" y="1518"/>
            <a:chExt cx="1349" cy="1475"/>
          </a:xfrm>
        </p:grpSpPr>
        <p:sp>
          <p:nvSpPr>
            <p:cNvPr id="49182" name="Line 122"/>
            <p:cNvSpPr>
              <a:spLocks noChangeShapeType="1"/>
            </p:cNvSpPr>
            <p:nvPr/>
          </p:nvSpPr>
          <p:spPr bwMode="auto">
            <a:xfrm flipV="1">
              <a:off x="4261" y="1538"/>
              <a:ext cx="310" cy="25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08574" name="Group 123"/>
            <p:cNvGrpSpPr>
              <a:grpSpLocks/>
            </p:cNvGrpSpPr>
            <p:nvPr/>
          </p:nvGrpSpPr>
          <p:grpSpPr bwMode="auto">
            <a:xfrm>
              <a:off x="4324" y="1518"/>
              <a:ext cx="202" cy="231"/>
              <a:chOff x="618" y="3500"/>
              <a:chExt cx="202" cy="231"/>
            </a:xfrm>
          </p:grpSpPr>
          <p:sp>
            <p:nvSpPr>
              <p:cNvPr id="49186" name="Oval 124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7" name="Text Box 125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cs typeface="+mn-cs"/>
                  </a:rPr>
                  <a:t>1</a:t>
                </a:r>
              </a:p>
            </p:txBody>
          </p:sp>
        </p:grpSp>
        <p:sp>
          <p:nvSpPr>
            <p:cNvPr id="49184" name="Text Box 126"/>
            <p:cNvSpPr txBox="1">
              <a:spLocks noChangeArrowheads="1"/>
            </p:cNvSpPr>
            <p:nvPr/>
          </p:nvSpPr>
          <p:spPr bwMode="auto">
            <a:xfrm>
              <a:off x="4158" y="2167"/>
              <a:ext cx="1349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mobile contacts foreign agent on entering visited network</a:t>
              </a:r>
            </a:p>
          </p:txBody>
        </p:sp>
        <p:sp>
          <p:nvSpPr>
            <p:cNvPr id="49185" name="Line 127"/>
            <p:cNvSpPr>
              <a:spLocks noChangeShapeType="1"/>
            </p:cNvSpPr>
            <p:nvPr/>
          </p:nvSpPr>
          <p:spPr bwMode="auto">
            <a:xfrm>
              <a:off x="4512" y="1760"/>
              <a:ext cx="560" cy="4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34304" name="Group 128"/>
          <p:cNvGrpSpPr>
            <a:grpSpLocks/>
          </p:cNvGrpSpPr>
          <p:nvPr/>
        </p:nvGrpSpPr>
        <p:grpSpPr bwMode="auto">
          <a:xfrm>
            <a:off x="2435225" y="2676525"/>
            <a:ext cx="4046538" cy="2087563"/>
            <a:chOff x="1534" y="1686"/>
            <a:chExt cx="2549" cy="1315"/>
          </a:xfrm>
        </p:grpSpPr>
        <p:sp>
          <p:nvSpPr>
            <p:cNvPr id="49176" name="Line 129"/>
            <p:cNvSpPr>
              <a:spLocks noChangeShapeType="1"/>
            </p:cNvSpPr>
            <p:nvPr/>
          </p:nvSpPr>
          <p:spPr bwMode="auto">
            <a:xfrm flipH="1" flipV="1">
              <a:off x="1801" y="1762"/>
              <a:ext cx="2167" cy="10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08568" name="Group 130"/>
            <p:cNvGrpSpPr>
              <a:grpSpLocks/>
            </p:cNvGrpSpPr>
            <p:nvPr/>
          </p:nvGrpSpPr>
          <p:grpSpPr bwMode="auto">
            <a:xfrm>
              <a:off x="2724" y="1686"/>
              <a:ext cx="214" cy="231"/>
              <a:chOff x="618" y="3500"/>
              <a:chExt cx="214" cy="231"/>
            </a:xfrm>
          </p:grpSpPr>
          <p:sp>
            <p:nvSpPr>
              <p:cNvPr id="49180" name="Oval 131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1" name="Text Box 132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cs typeface="+mn-cs"/>
                  </a:rPr>
                  <a:t>2</a:t>
                </a:r>
              </a:p>
            </p:txBody>
          </p:sp>
        </p:grpSp>
        <p:sp>
          <p:nvSpPr>
            <p:cNvPr id="49178" name="Text Box 133"/>
            <p:cNvSpPr txBox="1">
              <a:spLocks noChangeArrowheads="1"/>
            </p:cNvSpPr>
            <p:nvPr/>
          </p:nvSpPr>
          <p:spPr bwMode="auto">
            <a:xfrm>
              <a:off x="1534" y="2367"/>
              <a:ext cx="254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foreign agent contacts home agent home: </a:t>
              </a:r>
              <a:r>
                <a:rPr lang="ja-JP" altLang="en-US" sz="2000">
                  <a:latin typeface="Arial" charset="0"/>
                  <a:cs typeface="Arial" charset="0"/>
                </a:rPr>
                <a:t>“</a:t>
              </a:r>
              <a:r>
                <a:rPr lang="en-US" sz="2000" dirty="0">
                  <a:latin typeface="Arial" charset="0"/>
                  <a:cs typeface="Arial" charset="0"/>
                </a:rPr>
                <a:t>this mobile is resident in my network</a:t>
              </a:r>
              <a:r>
                <a:rPr lang="ja-JP" altLang="en-US" sz="2000">
                  <a:latin typeface="Arial" charset="0"/>
                  <a:cs typeface="Arial" charset="0"/>
                </a:rPr>
                <a:t>”</a:t>
              </a:r>
              <a:endParaRPr lang="en-US" sz="2000" dirty="0">
                <a:latin typeface="Arial" charset="0"/>
                <a:cs typeface="Arial" charset="0"/>
              </a:endParaRPr>
            </a:p>
          </p:txBody>
        </p:sp>
        <p:sp>
          <p:nvSpPr>
            <p:cNvPr id="49179" name="Line 134"/>
            <p:cNvSpPr>
              <a:spLocks noChangeShapeType="1"/>
            </p:cNvSpPr>
            <p:nvPr/>
          </p:nvSpPr>
          <p:spPr bwMode="auto">
            <a:xfrm flipH="1" flipV="1">
              <a:off x="2824" y="1944"/>
              <a:ext cx="0" cy="4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08565" name="Freeform 96"/>
          <p:cNvSpPr>
            <a:spLocks/>
          </p:cNvSpPr>
          <p:nvPr/>
        </p:nvSpPr>
        <p:spPr bwMode="auto">
          <a:xfrm>
            <a:off x="1462088" y="1857375"/>
            <a:ext cx="998537" cy="823913"/>
          </a:xfrm>
          <a:custGeom>
            <a:avLst/>
            <a:gdLst>
              <a:gd name="T0" fmla="*/ 99558033 w 10000"/>
              <a:gd name="T1" fmla="*/ 2147483647 h 10305"/>
              <a:gd name="T2" fmla="*/ 2147483647 w 10000"/>
              <a:gd name="T3" fmla="*/ 2147483647 h 10305"/>
              <a:gd name="T4" fmla="*/ 2147483647 w 10000"/>
              <a:gd name="T5" fmla="*/ 204436681 h 10305"/>
              <a:gd name="T6" fmla="*/ 2147483647 w 10000"/>
              <a:gd name="T7" fmla="*/ 2147483647 h 10305"/>
              <a:gd name="T8" fmla="*/ 2147483647 w 10000"/>
              <a:gd name="T9" fmla="*/ 2147483647 h 10305"/>
              <a:gd name="T10" fmla="*/ 2147483647 w 10000"/>
              <a:gd name="T11" fmla="*/ 2147483647 h 10305"/>
              <a:gd name="T12" fmla="*/ 2147483647 w 10000"/>
              <a:gd name="T13" fmla="*/ 2147483647 h 10305"/>
              <a:gd name="T14" fmla="*/ 2147483647 w 10000"/>
              <a:gd name="T15" fmla="*/ 2147483647 h 10305"/>
              <a:gd name="T16" fmla="*/ 2147483647 w 10000"/>
              <a:gd name="T17" fmla="*/ 2147483647 h 10305"/>
              <a:gd name="T18" fmla="*/ 2147483647 w 10000"/>
              <a:gd name="T19" fmla="*/ 2147483647 h 10305"/>
              <a:gd name="T20" fmla="*/ 99558033 w 10000"/>
              <a:gd name="T21" fmla="*/ 2147483647 h 1030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000" h="10305">
                <a:moveTo>
                  <a:pt x="1" y="4863"/>
                </a:moveTo>
                <a:cubicBezTo>
                  <a:pt x="1" y="3794"/>
                  <a:pt x="5" y="1801"/>
                  <a:pt x="686" y="991"/>
                </a:cubicBezTo>
                <a:cubicBezTo>
                  <a:pt x="1367" y="181"/>
                  <a:pt x="2904" y="-40"/>
                  <a:pt x="4086" y="5"/>
                </a:cubicBezTo>
                <a:cubicBezTo>
                  <a:pt x="5268" y="50"/>
                  <a:pt x="6836" y="553"/>
                  <a:pt x="7779" y="1264"/>
                </a:cubicBezTo>
                <a:cubicBezTo>
                  <a:pt x="8722" y="1975"/>
                  <a:pt x="9397" y="2830"/>
                  <a:pt x="9747" y="4270"/>
                </a:cubicBezTo>
                <a:cubicBezTo>
                  <a:pt x="10096" y="5710"/>
                  <a:pt x="10030" y="8980"/>
                  <a:pt x="9875" y="9905"/>
                </a:cubicBezTo>
                <a:cubicBezTo>
                  <a:pt x="9719" y="10828"/>
                  <a:pt x="9488" y="9873"/>
                  <a:pt x="8815" y="9814"/>
                </a:cubicBezTo>
                <a:cubicBezTo>
                  <a:pt x="8140" y="9757"/>
                  <a:pt x="6708" y="9565"/>
                  <a:pt x="5830" y="9554"/>
                </a:cubicBezTo>
                <a:cubicBezTo>
                  <a:pt x="4953" y="9543"/>
                  <a:pt x="4372" y="9985"/>
                  <a:pt x="3546" y="9748"/>
                </a:cubicBezTo>
                <a:cubicBezTo>
                  <a:pt x="2722" y="9508"/>
                  <a:pt x="1457" y="8935"/>
                  <a:pt x="867" y="8121"/>
                </a:cubicBezTo>
                <a:cubicBezTo>
                  <a:pt x="276" y="7307"/>
                  <a:pt x="-15" y="6195"/>
                  <a:pt x="1" y="4863"/>
                </a:cubicBezTo>
                <a:close/>
              </a:path>
            </a:pathLst>
          </a:custGeom>
          <a:solidFill>
            <a:srgbClr val="33CCCC">
              <a:alpha val="7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8566" name="Picture 23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865188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4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59151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9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3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8096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69850"/>
            <a:ext cx="7772400" cy="9429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/>
                <a:cs typeface="Gill Sans MT"/>
              </a:rPr>
              <a:t>Mobile</a:t>
            </a:r>
            <a:r>
              <a:rPr lang="en-US" dirty="0">
                <a:latin typeface="Gill Sans MT" charset="0"/>
                <a:cs typeface="+mj-cs"/>
              </a:rPr>
              <a:t> IP: registration example</a:t>
            </a:r>
          </a:p>
        </p:txBody>
      </p:sp>
      <p:sp>
        <p:nvSpPr>
          <p:cNvPr id="131077" name="Text Box 40"/>
          <p:cNvSpPr txBox="1">
            <a:spLocks noChangeArrowheads="1"/>
          </p:cNvSpPr>
          <p:nvPr/>
        </p:nvSpPr>
        <p:spPr bwMode="auto">
          <a:xfrm>
            <a:off x="4594225" y="1011238"/>
            <a:ext cx="2322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visited network: 79.129.13/24</a:t>
            </a:r>
            <a:endParaRPr lang="en-US" sz="1400" dirty="0">
              <a:solidFill>
                <a:srgbClr val="000099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31078" name="Text Box 41"/>
          <p:cNvSpPr txBox="1">
            <a:spLocks noChangeArrowheads="1"/>
          </p:cNvSpPr>
          <p:nvPr/>
        </p:nvSpPr>
        <p:spPr bwMode="auto">
          <a:xfrm>
            <a:off x="1331913" y="1149350"/>
            <a:ext cx="1433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home agent</a:t>
            </a:r>
          </a:p>
          <a:p>
            <a:pPr algn="ctr"/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HA: 128.119.40.7</a:t>
            </a:r>
            <a:endParaRPr lang="en-US" sz="1400" dirty="0">
              <a:solidFill>
                <a:srgbClr val="000099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31079" name="Text Box 42"/>
          <p:cNvSpPr txBox="1">
            <a:spLocks noChangeArrowheads="1"/>
          </p:cNvSpPr>
          <p:nvPr/>
        </p:nvSpPr>
        <p:spPr bwMode="auto">
          <a:xfrm>
            <a:off x="3725863" y="1195388"/>
            <a:ext cx="14795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foreign agent</a:t>
            </a:r>
          </a:p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COA: 79.129.13.2</a:t>
            </a:r>
          </a:p>
          <a:p>
            <a:endParaRPr lang="en-US" sz="1800" dirty="0"/>
          </a:p>
        </p:txBody>
      </p:sp>
      <p:sp>
        <p:nvSpPr>
          <p:cNvPr id="131080" name="Text Box 46"/>
          <p:cNvSpPr txBox="1">
            <a:spLocks noChangeArrowheads="1"/>
          </p:cNvSpPr>
          <p:nvPr/>
        </p:nvSpPr>
        <p:spPr bwMode="auto">
          <a:xfrm>
            <a:off x="6886575" y="1555750"/>
            <a:ext cx="16208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mobile agent</a:t>
            </a:r>
          </a:p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MA: 128.119.40.186</a:t>
            </a:r>
            <a:endParaRPr lang="en-US" sz="1400" dirty="0">
              <a:solidFill>
                <a:srgbClr val="000099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4456113" y="2732088"/>
            <a:ext cx="2390775" cy="1516062"/>
            <a:chOff x="4456543" y="2732527"/>
            <a:chExt cx="2389911" cy="1515110"/>
          </a:xfrm>
        </p:grpSpPr>
        <p:sp>
          <p:nvSpPr>
            <p:cNvPr id="131125" name="Line 47"/>
            <p:cNvSpPr>
              <a:spLocks noChangeShapeType="1"/>
            </p:cNvSpPr>
            <p:nvPr/>
          </p:nvSpPr>
          <p:spPr bwMode="auto">
            <a:xfrm flipH="1">
              <a:off x="4456543" y="2886364"/>
              <a:ext cx="2389911" cy="3579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1126" name="Group 48"/>
            <p:cNvGrpSpPr>
              <a:grpSpLocks/>
            </p:cNvGrpSpPr>
            <p:nvPr/>
          </p:nvGrpSpPr>
          <p:grpSpPr bwMode="auto">
            <a:xfrm>
              <a:off x="4617712" y="2732527"/>
              <a:ext cx="1882140" cy="1515110"/>
              <a:chOff x="13860" y="6885"/>
              <a:chExt cx="2964" cy="2386"/>
            </a:xfrm>
          </p:grpSpPr>
          <p:sp>
            <p:nvSpPr>
              <p:cNvPr id="131127" name="Text Box 49"/>
              <p:cNvSpPr txBox="1">
                <a:spLocks noChangeArrowheads="1"/>
              </p:cNvSpPr>
              <p:nvPr/>
            </p:nvSpPr>
            <p:spPr bwMode="auto">
              <a:xfrm>
                <a:off x="13860" y="6885"/>
                <a:ext cx="2510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Gill Sans MT" charset="0"/>
                    <a:ea typeface="ÇlÇr ñæí©" charset="0"/>
                  </a:rPr>
                  <a:t>registration req. </a:t>
                </a:r>
                <a:endParaRPr lang="en-US" sz="1600" dirty="0">
                  <a:solidFill>
                    <a:srgbClr val="C0000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  <p:sp>
            <p:nvSpPr>
              <p:cNvPr id="131128" name="Text Box 50"/>
              <p:cNvSpPr txBox="1">
                <a:spLocks noChangeArrowheads="1"/>
              </p:cNvSpPr>
              <p:nvPr/>
            </p:nvSpPr>
            <p:spPr bwMode="auto">
              <a:xfrm>
                <a:off x="14132" y="7394"/>
                <a:ext cx="2692" cy="18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COA: 79.129.13.2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HA: 128.119.40.7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MA: 128.119.40.186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Lifetime: 9999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identification:714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….</a:t>
                </a:r>
              </a:p>
              <a:p>
                <a:endParaRPr lang="en-US" sz="1800" dirty="0"/>
              </a:p>
            </p:txBody>
          </p:sp>
        </p:grp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2022475" y="4606925"/>
            <a:ext cx="2422525" cy="1489075"/>
            <a:chOff x="2023162" y="4606595"/>
            <a:chExt cx="2421839" cy="1489368"/>
          </a:xfrm>
        </p:grpSpPr>
        <p:sp>
          <p:nvSpPr>
            <p:cNvPr id="131121" name="Line 57"/>
            <p:cNvSpPr>
              <a:spLocks noChangeShapeType="1"/>
            </p:cNvSpPr>
            <p:nvPr/>
          </p:nvSpPr>
          <p:spPr bwMode="auto">
            <a:xfrm>
              <a:off x="2023162" y="4887778"/>
              <a:ext cx="2421839" cy="4115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1122" name="Group 54"/>
            <p:cNvGrpSpPr>
              <a:grpSpLocks/>
            </p:cNvGrpSpPr>
            <p:nvPr/>
          </p:nvGrpSpPr>
          <p:grpSpPr bwMode="auto">
            <a:xfrm>
              <a:off x="2355497" y="4606595"/>
              <a:ext cx="1823720" cy="1489368"/>
              <a:chOff x="6012" y="8219"/>
              <a:chExt cx="2872" cy="1726"/>
            </a:xfrm>
          </p:grpSpPr>
          <p:sp>
            <p:nvSpPr>
              <p:cNvPr id="131123" name="Text Box 55"/>
              <p:cNvSpPr txBox="1">
                <a:spLocks noChangeArrowheads="1"/>
              </p:cNvSpPr>
              <p:nvPr/>
            </p:nvSpPr>
            <p:spPr bwMode="auto">
              <a:xfrm>
                <a:off x="6012" y="8219"/>
                <a:ext cx="2872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  <a:latin typeface="Gill Sans MT" charset="0"/>
                    <a:ea typeface="ÇlÇr ñæí©" charset="0"/>
                  </a:rPr>
                  <a:t>registration reply </a:t>
                </a:r>
                <a:endParaRPr lang="en-US" sz="1600" dirty="0">
                  <a:solidFill>
                    <a:srgbClr val="C0000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  <p:sp>
            <p:nvSpPr>
              <p:cNvPr id="131124" name="Text Box 56"/>
              <p:cNvSpPr txBox="1">
                <a:spLocks noChangeArrowheads="1"/>
              </p:cNvSpPr>
              <p:nvPr/>
            </p:nvSpPr>
            <p:spPr bwMode="auto">
              <a:xfrm>
                <a:off x="6084" y="8580"/>
                <a:ext cx="2751" cy="13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HA: 128.119.40.7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MA: 128.119.40.186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Lifetime: 4999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Identification: 714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encapsulation format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….</a:t>
                </a:r>
              </a:p>
              <a:p>
                <a:endParaRPr lang="en-US" sz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4449763" y="4805363"/>
            <a:ext cx="2422525" cy="1520825"/>
            <a:chOff x="4450016" y="4805226"/>
            <a:chExt cx="2421839" cy="1521673"/>
          </a:xfrm>
        </p:grpSpPr>
        <p:sp>
          <p:nvSpPr>
            <p:cNvPr id="131118" name="Line 57"/>
            <p:cNvSpPr>
              <a:spLocks noChangeShapeType="1"/>
            </p:cNvSpPr>
            <p:nvPr/>
          </p:nvSpPr>
          <p:spPr bwMode="auto">
            <a:xfrm>
              <a:off x="4450016" y="5467360"/>
              <a:ext cx="2421839" cy="4115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119" name="Text Box 58"/>
            <p:cNvSpPr txBox="1">
              <a:spLocks noChangeArrowheads="1"/>
            </p:cNvSpPr>
            <p:nvPr/>
          </p:nvSpPr>
          <p:spPr bwMode="auto">
            <a:xfrm>
              <a:off x="4680345" y="4805226"/>
              <a:ext cx="1750471" cy="285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  <a:latin typeface="Gill Sans MT" charset="0"/>
                  <a:ea typeface="ÇlÇr ñæí©" charset="0"/>
                </a:rPr>
                <a:t>registration reply </a:t>
              </a:r>
              <a:endParaRPr lang="en-US" sz="1600" dirty="0">
                <a:solidFill>
                  <a:srgbClr val="C00000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131120" name="Text Box 59"/>
            <p:cNvSpPr txBox="1">
              <a:spLocks noChangeArrowheads="1"/>
            </p:cNvSpPr>
            <p:nvPr/>
          </p:nvSpPr>
          <p:spPr bwMode="auto">
            <a:xfrm>
              <a:off x="4790602" y="5123591"/>
              <a:ext cx="1697939" cy="12033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HA: 128.119.40.7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MA: 128.119.40.186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Lifetime: 4999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Identification: 714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….</a:t>
              </a:r>
            </a:p>
            <a:p>
              <a:endParaRPr lang="en-US" sz="1800" dirty="0"/>
            </a:p>
          </p:txBody>
        </p:sp>
      </p:grpSp>
      <p:sp>
        <p:nvSpPr>
          <p:cNvPr id="131084" name="Text Box 61"/>
          <p:cNvSpPr txBox="1">
            <a:spLocks noChangeArrowheads="1"/>
          </p:cNvSpPr>
          <p:nvPr/>
        </p:nvSpPr>
        <p:spPr bwMode="auto">
          <a:xfrm>
            <a:off x="1408113" y="6048375"/>
            <a:ext cx="1004887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dirty="0">
                <a:latin typeface="Gill Sans MT" charset="0"/>
                <a:ea typeface="ÇlÇr ñæí©" charset="0"/>
              </a:rPr>
              <a:t>time</a:t>
            </a:r>
            <a:endParaRPr lang="en-US" sz="16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grpSp>
        <p:nvGrpSpPr>
          <p:cNvPr id="131085" name="Group 332"/>
          <p:cNvGrpSpPr>
            <a:grpSpLocks/>
          </p:cNvGrpSpPr>
          <p:nvPr/>
        </p:nvGrpSpPr>
        <p:grpSpPr bwMode="auto">
          <a:xfrm>
            <a:off x="1687513" y="1671638"/>
            <a:ext cx="749300" cy="314325"/>
            <a:chOff x="2356" y="1300"/>
            <a:chExt cx="555" cy="194"/>
          </a:xfrm>
        </p:grpSpPr>
        <p:sp>
          <p:nvSpPr>
            <p:cNvPr id="13111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111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111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31113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31116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1117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7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1086" name="Group 332"/>
          <p:cNvGrpSpPr>
            <a:grpSpLocks/>
          </p:cNvGrpSpPr>
          <p:nvPr/>
        </p:nvGrpSpPr>
        <p:grpSpPr bwMode="auto">
          <a:xfrm>
            <a:off x="4049713" y="1673225"/>
            <a:ext cx="749300" cy="312738"/>
            <a:chOff x="2356" y="1300"/>
            <a:chExt cx="555" cy="194"/>
          </a:xfrm>
        </p:grpSpPr>
        <p:sp>
          <p:nvSpPr>
            <p:cNvPr id="13110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110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110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31105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31108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1109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6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7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cxnSp>
        <p:nvCxnSpPr>
          <p:cNvPr id="60447" name="Straight Connector 60446"/>
          <p:cNvCxnSpPr/>
          <p:nvPr/>
        </p:nvCxnSpPr>
        <p:spPr bwMode="auto">
          <a:xfrm>
            <a:off x="2020888" y="2043113"/>
            <a:ext cx="0" cy="42608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/>
          <p:nvPr/>
        </p:nvCxnSpPr>
        <p:spPr bwMode="auto">
          <a:xfrm>
            <a:off x="4424363" y="2138363"/>
            <a:ext cx="0" cy="42608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Connector 82"/>
          <p:cNvCxnSpPr/>
          <p:nvPr/>
        </p:nvCxnSpPr>
        <p:spPr bwMode="auto">
          <a:xfrm>
            <a:off x="6884988" y="1931988"/>
            <a:ext cx="0" cy="42608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1090" name="Group 356"/>
          <p:cNvGrpSpPr>
            <a:grpSpLocks/>
          </p:cNvGrpSpPr>
          <p:nvPr/>
        </p:nvGrpSpPr>
        <p:grpSpPr bwMode="auto">
          <a:xfrm>
            <a:off x="6176963" y="1479550"/>
            <a:ext cx="750887" cy="587375"/>
            <a:chOff x="313" y="1497"/>
            <a:chExt cx="1152" cy="1014"/>
          </a:xfrm>
        </p:grpSpPr>
        <p:pic>
          <p:nvPicPr>
            <p:cNvPr id="131100" name="Picture 354" descr="laptop_stylized_small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101" name="Picture 355" descr="antenna_stylized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364038" y="1917700"/>
            <a:ext cx="2528887" cy="773113"/>
            <a:chOff x="4364182" y="1918294"/>
            <a:chExt cx="2528454" cy="771797"/>
          </a:xfrm>
        </p:grpSpPr>
        <p:sp>
          <p:nvSpPr>
            <p:cNvPr id="131097" name="Line 43"/>
            <p:cNvSpPr>
              <a:spLocks noChangeShapeType="1"/>
            </p:cNvSpPr>
            <p:nvPr/>
          </p:nvSpPr>
          <p:spPr bwMode="auto">
            <a:xfrm>
              <a:off x="4364182" y="2158999"/>
              <a:ext cx="2528454" cy="4040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098" name="Text Box 45"/>
            <p:cNvSpPr txBox="1">
              <a:spLocks noChangeArrowheads="1"/>
            </p:cNvSpPr>
            <p:nvPr/>
          </p:nvSpPr>
          <p:spPr bwMode="auto">
            <a:xfrm>
              <a:off x="4708630" y="1918294"/>
              <a:ext cx="1641369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  <a:latin typeface="Gill Sans MT" charset="0"/>
                  <a:ea typeface="ÇlÇr ñæí©" charset="0"/>
                </a:rPr>
                <a:t>ICMP agent adv.</a:t>
              </a:r>
              <a:endParaRPr lang="en-US" sz="1600" dirty="0">
                <a:solidFill>
                  <a:srgbClr val="C00000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131099" name="Text Box 44"/>
            <p:cNvSpPr txBox="1">
              <a:spLocks noChangeArrowheads="1"/>
            </p:cNvSpPr>
            <p:nvPr/>
          </p:nvSpPr>
          <p:spPr bwMode="auto">
            <a:xfrm>
              <a:off x="4813694" y="2210105"/>
              <a:ext cx="1397757" cy="4799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COA: 79.129.13.2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….</a:t>
              </a:r>
            </a:p>
            <a:p>
              <a:endParaRPr lang="en-US" sz="1800" dirty="0"/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2032000" y="2860675"/>
            <a:ext cx="2414588" cy="1700213"/>
            <a:chOff x="2031999" y="2860165"/>
            <a:chExt cx="2415307" cy="1700283"/>
          </a:xfrm>
        </p:grpSpPr>
        <p:sp>
          <p:nvSpPr>
            <p:cNvPr id="131093" name="Line 47"/>
            <p:cNvSpPr>
              <a:spLocks noChangeShapeType="1"/>
            </p:cNvSpPr>
            <p:nvPr/>
          </p:nvSpPr>
          <p:spPr bwMode="auto">
            <a:xfrm flipH="1">
              <a:off x="2031999" y="3396671"/>
              <a:ext cx="2415307" cy="344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1094" name="Group 51"/>
            <p:cNvGrpSpPr>
              <a:grpSpLocks/>
            </p:cNvGrpSpPr>
            <p:nvPr/>
          </p:nvGrpSpPr>
          <p:grpSpPr bwMode="auto">
            <a:xfrm>
              <a:off x="2285896" y="2860165"/>
              <a:ext cx="1870307" cy="1700283"/>
              <a:chOff x="7385" y="5757"/>
              <a:chExt cx="2779" cy="2043"/>
            </a:xfrm>
          </p:grpSpPr>
          <p:sp>
            <p:nvSpPr>
              <p:cNvPr id="131095" name="Text Box 52"/>
              <p:cNvSpPr txBox="1">
                <a:spLocks noChangeArrowheads="1"/>
              </p:cNvSpPr>
              <p:nvPr/>
            </p:nvSpPr>
            <p:spPr bwMode="auto">
              <a:xfrm>
                <a:off x="7385" y="5757"/>
                <a:ext cx="2779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  <a:latin typeface="Gill Sans MT" charset="0"/>
                    <a:ea typeface="ÇlÇr ñæí©" charset="0"/>
                  </a:rPr>
                  <a:t>registration req. </a:t>
                </a:r>
                <a:endParaRPr lang="en-US" sz="1600" dirty="0">
                  <a:solidFill>
                    <a:srgbClr val="C0000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  <p:sp>
            <p:nvSpPr>
              <p:cNvPr id="131096" name="Text Box 53"/>
              <p:cNvSpPr txBox="1">
                <a:spLocks noChangeArrowheads="1"/>
              </p:cNvSpPr>
              <p:nvPr/>
            </p:nvSpPr>
            <p:spPr bwMode="auto">
              <a:xfrm>
                <a:off x="7511" y="6150"/>
                <a:ext cx="2618" cy="16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COA: 79.129.13.2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HA: 128.119.40.7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MA: 128.119.40.186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Lifetime: 9999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identification: 714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encapsulation format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….</a:t>
                </a:r>
              </a:p>
              <a:p>
                <a:endParaRPr lang="en-US" sz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5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4413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1"/>
          <p:cNvSpPr>
            <a:spLocks noGrp="1" noChangeArrowheads="1"/>
          </p:cNvSpPr>
          <p:nvPr>
            <p:ph type="title"/>
          </p:nvPr>
        </p:nvSpPr>
        <p:spPr>
          <a:xfrm>
            <a:off x="307975" y="1571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Mobility via indirect routing</a:t>
            </a:r>
          </a:p>
        </p:txBody>
      </p:sp>
      <p:sp>
        <p:nvSpPr>
          <p:cNvPr id="110596" name="Freeform 2"/>
          <p:cNvSpPr>
            <a:spLocks/>
          </p:cNvSpPr>
          <p:nvPr/>
        </p:nvSpPr>
        <p:spPr bwMode="auto">
          <a:xfrm>
            <a:off x="1565275" y="2689225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597" name="Freeform 96"/>
          <p:cNvSpPr>
            <a:spLocks/>
          </p:cNvSpPr>
          <p:nvPr/>
        </p:nvSpPr>
        <p:spPr bwMode="auto">
          <a:xfrm>
            <a:off x="6365875" y="2559050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598" name="Freeform 119"/>
          <p:cNvSpPr>
            <a:spLocks/>
          </p:cNvSpPr>
          <p:nvPr/>
        </p:nvSpPr>
        <p:spPr bwMode="auto">
          <a:xfrm>
            <a:off x="3906838" y="3505200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599" name="Text Box 120"/>
          <p:cNvSpPr txBox="1">
            <a:spLocks noChangeArrowheads="1"/>
          </p:cNvSpPr>
          <p:nvPr/>
        </p:nvSpPr>
        <p:spPr bwMode="auto">
          <a:xfrm>
            <a:off x="4081463" y="3802063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grpSp>
        <p:nvGrpSpPr>
          <p:cNvPr id="110600" name="Group 140"/>
          <p:cNvGrpSpPr>
            <a:grpSpLocks/>
          </p:cNvGrpSpPr>
          <p:nvPr/>
        </p:nvGrpSpPr>
        <p:grpSpPr bwMode="auto">
          <a:xfrm>
            <a:off x="1549400" y="2808288"/>
            <a:ext cx="1092200" cy="790575"/>
            <a:chOff x="4089854" y="1363889"/>
            <a:chExt cx="1091746" cy="791482"/>
          </a:xfrm>
        </p:grpSpPr>
        <p:sp>
          <p:nvSpPr>
            <p:cNvPr id="110650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pic>
          <p:nvPicPr>
            <p:cNvPr id="110651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5429" y="1550204"/>
              <a:ext cx="629104" cy="42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0186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75" y="3643313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0602" name="Line 111"/>
          <p:cNvSpPr>
            <a:spLocks noChangeShapeType="1"/>
          </p:cNvSpPr>
          <p:nvPr/>
        </p:nvSpPr>
        <p:spPr bwMode="auto">
          <a:xfrm>
            <a:off x="2170113" y="3341688"/>
            <a:ext cx="503237" cy="31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03" name="Line 111"/>
          <p:cNvSpPr>
            <a:spLocks noChangeShapeType="1"/>
          </p:cNvSpPr>
          <p:nvPr/>
        </p:nvSpPr>
        <p:spPr bwMode="auto">
          <a:xfrm flipV="1">
            <a:off x="3194050" y="3762375"/>
            <a:ext cx="9493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04" name="Line 111"/>
          <p:cNvSpPr>
            <a:spLocks noChangeShapeType="1"/>
          </p:cNvSpPr>
          <p:nvPr/>
        </p:nvSpPr>
        <p:spPr bwMode="auto">
          <a:xfrm>
            <a:off x="5546725" y="3933825"/>
            <a:ext cx="138430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50190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288" y="3784600"/>
            <a:ext cx="6842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0606" name="Line 111"/>
          <p:cNvSpPr>
            <a:spLocks noChangeShapeType="1"/>
          </p:cNvSpPr>
          <p:nvPr/>
        </p:nvSpPr>
        <p:spPr bwMode="auto">
          <a:xfrm flipH="1">
            <a:off x="7235825" y="3451225"/>
            <a:ext cx="344488" cy="322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10607" name="Group 151"/>
          <p:cNvGrpSpPr>
            <a:grpSpLocks/>
          </p:cNvGrpSpPr>
          <p:nvPr/>
        </p:nvGrpSpPr>
        <p:grpSpPr bwMode="auto">
          <a:xfrm>
            <a:off x="7004050" y="2884488"/>
            <a:ext cx="1090613" cy="790575"/>
            <a:chOff x="4089854" y="1363889"/>
            <a:chExt cx="1091746" cy="791482"/>
          </a:xfrm>
        </p:grpSpPr>
        <p:sp>
          <p:nvSpPr>
            <p:cNvPr id="110646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10647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10648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649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10608" name="Freeform 96"/>
          <p:cNvSpPr>
            <a:spLocks/>
          </p:cNvSpPr>
          <p:nvPr/>
        </p:nvSpPr>
        <p:spPr bwMode="auto">
          <a:xfrm>
            <a:off x="1674813" y="2854325"/>
            <a:ext cx="1000125" cy="825500"/>
          </a:xfrm>
          <a:custGeom>
            <a:avLst/>
            <a:gdLst>
              <a:gd name="T0" fmla="*/ 100035003 w 10000"/>
              <a:gd name="T1" fmla="*/ 2147483647 h 10305"/>
              <a:gd name="T2" fmla="*/ 2147483647 w 10000"/>
              <a:gd name="T3" fmla="*/ 2147483647 h 10305"/>
              <a:gd name="T4" fmla="*/ 2147483647 w 10000"/>
              <a:gd name="T5" fmla="*/ 205622798 h 10305"/>
              <a:gd name="T6" fmla="*/ 2147483647 w 10000"/>
              <a:gd name="T7" fmla="*/ 2147483647 h 10305"/>
              <a:gd name="T8" fmla="*/ 2147483647 w 10000"/>
              <a:gd name="T9" fmla="*/ 2147483647 h 10305"/>
              <a:gd name="T10" fmla="*/ 2147483647 w 10000"/>
              <a:gd name="T11" fmla="*/ 2147483647 h 10305"/>
              <a:gd name="T12" fmla="*/ 2147483647 w 10000"/>
              <a:gd name="T13" fmla="*/ 2147483647 h 10305"/>
              <a:gd name="T14" fmla="*/ 2147483647 w 10000"/>
              <a:gd name="T15" fmla="*/ 2147483647 h 10305"/>
              <a:gd name="T16" fmla="*/ 2147483647 w 10000"/>
              <a:gd name="T17" fmla="*/ 2147483647 h 10305"/>
              <a:gd name="T18" fmla="*/ 2147483647 w 10000"/>
              <a:gd name="T19" fmla="*/ 2147483647 h 10305"/>
              <a:gd name="T20" fmla="*/ 100035003 w 10000"/>
              <a:gd name="T21" fmla="*/ 2147483647 h 1030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000" h="10305">
                <a:moveTo>
                  <a:pt x="1" y="4863"/>
                </a:moveTo>
                <a:cubicBezTo>
                  <a:pt x="1" y="3794"/>
                  <a:pt x="5" y="1801"/>
                  <a:pt x="686" y="991"/>
                </a:cubicBezTo>
                <a:cubicBezTo>
                  <a:pt x="1367" y="181"/>
                  <a:pt x="2904" y="-40"/>
                  <a:pt x="4086" y="5"/>
                </a:cubicBezTo>
                <a:cubicBezTo>
                  <a:pt x="5268" y="50"/>
                  <a:pt x="6836" y="553"/>
                  <a:pt x="7779" y="1264"/>
                </a:cubicBezTo>
                <a:cubicBezTo>
                  <a:pt x="8722" y="1975"/>
                  <a:pt x="9397" y="2830"/>
                  <a:pt x="9747" y="4270"/>
                </a:cubicBezTo>
                <a:cubicBezTo>
                  <a:pt x="10096" y="5710"/>
                  <a:pt x="10030" y="8980"/>
                  <a:pt x="9875" y="9905"/>
                </a:cubicBezTo>
                <a:cubicBezTo>
                  <a:pt x="9719" y="10828"/>
                  <a:pt x="9488" y="9873"/>
                  <a:pt x="8815" y="9814"/>
                </a:cubicBezTo>
                <a:cubicBezTo>
                  <a:pt x="8140" y="9757"/>
                  <a:pt x="6708" y="9565"/>
                  <a:pt x="5830" y="9554"/>
                </a:cubicBezTo>
                <a:cubicBezTo>
                  <a:pt x="4953" y="9543"/>
                  <a:pt x="4372" y="9985"/>
                  <a:pt x="3546" y="9748"/>
                </a:cubicBezTo>
                <a:cubicBezTo>
                  <a:pt x="2722" y="9508"/>
                  <a:pt x="1457" y="8935"/>
                  <a:pt x="867" y="8121"/>
                </a:cubicBezTo>
                <a:cubicBezTo>
                  <a:pt x="276" y="7307"/>
                  <a:pt x="-15" y="6195"/>
                  <a:pt x="1" y="4863"/>
                </a:cubicBezTo>
                <a:close/>
              </a:path>
            </a:pathLst>
          </a:custGeom>
          <a:solidFill>
            <a:srgbClr val="33CCCC">
              <a:alpha val="7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609" name="Freeform 121"/>
          <p:cNvSpPr>
            <a:spLocks/>
          </p:cNvSpPr>
          <p:nvPr/>
        </p:nvSpPr>
        <p:spPr bwMode="auto">
          <a:xfrm>
            <a:off x="3567113" y="5114925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50195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5126038"/>
            <a:ext cx="78105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0196" name="Text Box 120"/>
          <p:cNvSpPr txBox="1">
            <a:spLocks noChangeArrowheads="1"/>
          </p:cNvSpPr>
          <p:nvPr/>
        </p:nvSpPr>
        <p:spPr bwMode="auto">
          <a:xfrm>
            <a:off x="473075" y="2852738"/>
            <a:ext cx="1887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home</a:t>
            </a:r>
          </a:p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50197" name="Text Box 121"/>
          <p:cNvSpPr txBox="1">
            <a:spLocks noChangeArrowheads="1"/>
          </p:cNvSpPr>
          <p:nvPr/>
        </p:nvSpPr>
        <p:spPr bwMode="auto">
          <a:xfrm>
            <a:off x="7874000" y="2174875"/>
            <a:ext cx="127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visited</a:t>
            </a:r>
          </a:p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network</a:t>
            </a:r>
          </a:p>
        </p:txBody>
      </p:sp>
      <p:grpSp>
        <p:nvGrpSpPr>
          <p:cNvPr id="49" name="Group 122"/>
          <p:cNvGrpSpPr>
            <a:grpSpLocks/>
          </p:cNvGrpSpPr>
          <p:nvPr/>
        </p:nvGrpSpPr>
        <p:grpSpPr bwMode="auto">
          <a:xfrm>
            <a:off x="7119938" y="3325813"/>
            <a:ext cx="492125" cy="366712"/>
            <a:chOff x="4485" y="2095"/>
            <a:chExt cx="310" cy="231"/>
          </a:xfrm>
        </p:grpSpPr>
        <p:sp>
          <p:nvSpPr>
            <p:cNvPr id="50227" name="Line 123"/>
            <p:cNvSpPr>
              <a:spLocks noChangeShapeType="1"/>
            </p:cNvSpPr>
            <p:nvPr/>
          </p:nvSpPr>
          <p:spPr bwMode="auto">
            <a:xfrm flipV="1">
              <a:off x="4485" y="2106"/>
              <a:ext cx="310" cy="2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10643" name="Group 124"/>
            <p:cNvGrpSpPr>
              <a:grpSpLocks/>
            </p:cNvGrpSpPr>
            <p:nvPr/>
          </p:nvGrpSpPr>
          <p:grpSpPr bwMode="auto">
            <a:xfrm>
              <a:off x="4530" y="2095"/>
              <a:ext cx="214" cy="231"/>
              <a:chOff x="618" y="3500"/>
              <a:chExt cx="214" cy="231"/>
            </a:xfrm>
          </p:grpSpPr>
          <p:sp>
            <p:nvSpPr>
              <p:cNvPr id="50229" name="Oval 12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30" name="Text Box 12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</p:grpSp>
      <p:grpSp>
        <p:nvGrpSpPr>
          <p:cNvPr id="54" name="Group 127"/>
          <p:cNvGrpSpPr>
            <a:grpSpLocks/>
          </p:cNvGrpSpPr>
          <p:nvPr/>
        </p:nvGrpSpPr>
        <p:grpSpPr bwMode="auto">
          <a:xfrm>
            <a:off x="3181350" y="3838575"/>
            <a:ext cx="3486150" cy="638175"/>
            <a:chOff x="2004" y="2418"/>
            <a:chExt cx="2196" cy="402"/>
          </a:xfrm>
        </p:grpSpPr>
        <p:sp>
          <p:nvSpPr>
            <p:cNvPr id="110638" name="Freeform 128"/>
            <p:cNvSpPr>
              <a:spLocks/>
            </p:cNvSpPr>
            <p:nvPr/>
          </p:nvSpPr>
          <p:spPr bwMode="auto">
            <a:xfrm>
              <a:off x="2004" y="2418"/>
              <a:ext cx="2196" cy="318"/>
            </a:xfrm>
            <a:custGeom>
              <a:avLst/>
              <a:gdLst>
                <a:gd name="T0" fmla="*/ 0 w 2196"/>
                <a:gd name="T1" fmla="*/ 0 h 318"/>
                <a:gd name="T2" fmla="*/ 1194 w 2196"/>
                <a:gd name="T3" fmla="*/ 306 h 318"/>
                <a:gd name="T4" fmla="*/ 2196 w 2196"/>
                <a:gd name="T5" fmla="*/ 30 h 3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6" h="318">
                  <a:moveTo>
                    <a:pt x="0" y="0"/>
                  </a:moveTo>
                  <a:cubicBezTo>
                    <a:pt x="199" y="51"/>
                    <a:pt x="828" y="301"/>
                    <a:pt x="1194" y="306"/>
                  </a:cubicBezTo>
                  <a:cubicBezTo>
                    <a:pt x="1536" y="318"/>
                    <a:pt x="1987" y="88"/>
                    <a:pt x="2196" y="3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10639" name="Group 129"/>
            <p:cNvGrpSpPr>
              <a:grpSpLocks/>
            </p:cNvGrpSpPr>
            <p:nvPr/>
          </p:nvGrpSpPr>
          <p:grpSpPr bwMode="auto">
            <a:xfrm>
              <a:off x="3083" y="2589"/>
              <a:ext cx="214" cy="231"/>
              <a:chOff x="618" y="3500"/>
              <a:chExt cx="214" cy="231"/>
            </a:xfrm>
          </p:grpSpPr>
          <p:sp>
            <p:nvSpPr>
              <p:cNvPr id="50225" name="Oval 13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26" name="Text Box 13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</p:grpSp>
      </p:grpSp>
      <p:grpSp>
        <p:nvGrpSpPr>
          <p:cNvPr id="59" name="Group 132"/>
          <p:cNvGrpSpPr>
            <a:grpSpLocks/>
          </p:cNvGrpSpPr>
          <p:nvPr/>
        </p:nvGrpSpPr>
        <p:grpSpPr bwMode="auto">
          <a:xfrm>
            <a:off x="4826000" y="3424238"/>
            <a:ext cx="3103563" cy="2016125"/>
            <a:chOff x="3040" y="2157"/>
            <a:chExt cx="1955" cy="1270"/>
          </a:xfrm>
        </p:grpSpPr>
        <p:sp>
          <p:nvSpPr>
            <p:cNvPr id="110634" name="Freeform 133"/>
            <p:cNvSpPr>
              <a:spLocks/>
            </p:cNvSpPr>
            <p:nvPr/>
          </p:nvSpPr>
          <p:spPr bwMode="auto">
            <a:xfrm>
              <a:off x="3040" y="2157"/>
              <a:ext cx="1955" cy="1270"/>
            </a:xfrm>
            <a:custGeom>
              <a:avLst/>
              <a:gdLst>
                <a:gd name="T0" fmla="*/ 1955 w 1955"/>
                <a:gd name="T1" fmla="*/ 0 h 1270"/>
                <a:gd name="T2" fmla="*/ 1077 w 1955"/>
                <a:gd name="T3" fmla="*/ 765 h 1270"/>
                <a:gd name="T4" fmla="*/ 0 w 1955"/>
                <a:gd name="T5" fmla="*/ 1270 h 1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55" h="1270">
                  <a:moveTo>
                    <a:pt x="1955" y="0"/>
                  </a:moveTo>
                  <a:cubicBezTo>
                    <a:pt x="1809" y="127"/>
                    <a:pt x="1425" y="536"/>
                    <a:pt x="1077" y="765"/>
                  </a:cubicBezTo>
                  <a:cubicBezTo>
                    <a:pt x="729" y="994"/>
                    <a:pt x="224" y="1165"/>
                    <a:pt x="0" y="127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10635" name="Group 134"/>
            <p:cNvGrpSpPr>
              <a:grpSpLocks/>
            </p:cNvGrpSpPr>
            <p:nvPr/>
          </p:nvGrpSpPr>
          <p:grpSpPr bwMode="auto">
            <a:xfrm>
              <a:off x="3982" y="2835"/>
              <a:ext cx="214" cy="231"/>
              <a:chOff x="618" y="3500"/>
              <a:chExt cx="214" cy="231"/>
            </a:xfrm>
          </p:grpSpPr>
          <p:sp>
            <p:nvSpPr>
              <p:cNvPr id="50221" name="Oval 13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22" name="Text Box 13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</p:grpSp>
      </p:grpSp>
      <p:grpSp>
        <p:nvGrpSpPr>
          <p:cNvPr id="64" name="Group 137"/>
          <p:cNvGrpSpPr>
            <a:grpSpLocks/>
          </p:cNvGrpSpPr>
          <p:nvPr/>
        </p:nvGrpSpPr>
        <p:grpSpPr bwMode="auto">
          <a:xfrm>
            <a:off x="2986088" y="3889375"/>
            <a:ext cx="1357312" cy="1298575"/>
            <a:chOff x="1881" y="2450"/>
            <a:chExt cx="855" cy="818"/>
          </a:xfrm>
        </p:grpSpPr>
        <p:sp>
          <p:nvSpPr>
            <p:cNvPr id="50215" name="Line 138"/>
            <p:cNvSpPr>
              <a:spLocks noChangeShapeType="1"/>
            </p:cNvSpPr>
            <p:nvPr/>
          </p:nvSpPr>
          <p:spPr bwMode="auto">
            <a:xfrm flipH="1" flipV="1">
              <a:off x="1881" y="2450"/>
              <a:ext cx="855" cy="8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10631" name="Group 139"/>
            <p:cNvGrpSpPr>
              <a:grpSpLocks/>
            </p:cNvGrpSpPr>
            <p:nvPr/>
          </p:nvGrpSpPr>
          <p:grpSpPr bwMode="auto">
            <a:xfrm>
              <a:off x="2172" y="2702"/>
              <a:ext cx="207" cy="233"/>
              <a:chOff x="618" y="3500"/>
              <a:chExt cx="207" cy="233"/>
            </a:xfrm>
          </p:grpSpPr>
          <p:sp>
            <p:nvSpPr>
              <p:cNvPr id="50217" name="Oval 14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18" name="Text Box 14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</p:grpSp>
      </p:grpSp>
      <p:grpSp>
        <p:nvGrpSpPr>
          <p:cNvPr id="69" name="Group 142"/>
          <p:cNvGrpSpPr>
            <a:grpSpLocks/>
          </p:cNvGrpSpPr>
          <p:nvPr/>
        </p:nvGrpSpPr>
        <p:grpSpPr bwMode="auto">
          <a:xfrm>
            <a:off x="908050" y="4598988"/>
            <a:ext cx="2535238" cy="1198562"/>
            <a:chOff x="572" y="2897"/>
            <a:chExt cx="1597" cy="755"/>
          </a:xfrm>
        </p:grpSpPr>
        <p:sp>
          <p:nvSpPr>
            <p:cNvPr id="50213" name="Text Box 143"/>
            <p:cNvSpPr txBox="1">
              <a:spLocks noChangeArrowheads="1"/>
            </p:cNvSpPr>
            <p:nvPr/>
          </p:nvSpPr>
          <p:spPr bwMode="auto">
            <a:xfrm>
              <a:off x="572" y="2902"/>
              <a:ext cx="1597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correspondent addresses packets using home address of mobile</a:t>
              </a:r>
            </a:p>
          </p:txBody>
        </p:sp>
        <p:sp>
          <p:nvSpPr>
            <p:cNvPr id="50214" name="Line 144"/>
            <p:cNvSpPr>
              <a:spLocks noChangeShapeType="1"/>
            </p:cNvSpPr>
            <p:nvPr/>
          </p:nvSpPr>
          <p:spPr bwMode="auto">
            <a:xfrm flipV="1">
              <a:off x="1703" y="2897"/>
              <a:ext cx="465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2" name="Group 145"/>
          <p:cNvGrpSpPr>
            <a:grpSpLocks/>
          </p:cNvGrpSpPr>
          <p:nvPr/>
        </p:nvGrpSpPr>
        <p:grpSpPr bwMode="auto">
          <a:xfrm>
            <a:off x="2506663" y="1882775"/>
            <a:ext cx="2794000" cy="2168525"/>
            <a:chOff x="1579" y="1186"/>
            <a:chExt cx="1760" cy="1366"/>
          </a:xfrm>
        </p:grpSpPr>
        <p:sp>
          <p:nvSpPr>
            <p:cNvPr id="50211" name="Text Box 146"/>
            <p:cNvSpPr txBox="1">
              <a:spLocks noChangeArrowheads="1"/>
            </p:cNvSpPr>
            <p:nvPr/>
          </p:nvSpPr>
          <p:spPr bwMode="auto">
            <a:xfrm>
              <a:off x="1579" y="1186"/>
              <a:ext cx="176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home agent intercepts packets, forwards to foreign agent</a:t>
              </a:r>
            </a:p>
          </p:txBody>
        </p:sp>
        <p:sp>
          <p:nvSpPr>
            <p:cNvPr id="50212" name="Line 147"/>
            <p:cNvSpPr>
              <a:spLocks noChangeShapeType="1"/>
            </p:cNvSpPr>
            <p:nvPr/>
          </p:nvSpPr>
          <p:spPr bwMode="auto">
            <a:xfrm>
              <a:off x="2652" y="1698"/>
              <a:ext cx="466" cy="8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5" name="Group 148"/>
          <p:cNvGrpSpPr>
            <a:grpSpLocks/>
          </p:cNvGrpSpPr>
          <p:nvPr/>
        </p:nvGrpSpPr>
        <p:grpSpPr bwMode="auto">
          <a:xfrm>
            <a:off x="5432425" y="1387475"/>
            <a:ext cx="2338388" cy="1924050"/>
            <a:chOff x="3422" y="874"/>
            <a:chExt cx="1473" cy="1212"/>
          </a:xfrm>
        </p:grpSpPr>
        <p:sp>
          <p:nvSpPr>
            <p:cNvPr id="50209" name="Text Box 149"/>
            <p:cNvSpPr txBox="1">
              <a:spLocks noChangeArrowheads="1"/>
            </p:cNvSpPr>
            <p:nvPr/>
          </p:nvSpPr>
          <p:spPr bwMode="auto">
            <a:xfrm>
              <a:off x="3422" y="874"/>
              <a:ext cx="1473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foreign agent receives packets, forwards to mobile</a:t>
              </a:r>
            </a:p>
          </p:txBody>
        </p:sp>
        <p:sp>
          <p:nvSpPr>
            <p:cNvPr id="50210" name="Line 150"/>
            <p:cNvSpPr>
              <a:spLocks noChangeShapeType="1"/>
            </p:cNvSpPr>
            <p:nvPr/>
          </p:nvSpPr>
          <p:spPr bwMode="auto">
            <a:xfrm>
              <a:off x="4211" y="1420"/>
              <a:ext cx="377" cy="6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8" name="Group 151"/>
          <p:cNvGrpSpPr>
            <a:grpSpLocks/>
          </p:cNvGrpSpPr>
          <p:nvPr/>
        </p:nvGrpSpPr>
        <p:grpSpPr bwMode="auto">
          <a:xfrm>
            <a:off x="6653213" y="4776788"/>
            <a:ext cx="2247900" cy="1165225"/>
            <a:chOff x="4191" y="3009"/>
            <a:chExt cx="1416" cy="734"/>
          </a:xfrm>
        </p:grpSpPr>
        <p:sp>
          <p:nvSpPr>
            <p:cNvPr id="50207" name="Text Box 152"/>
            <p:cNvSpPr txBox="1">
              <a:spLocks noChangeArrowheads="1"/>
            </p:cNvSpPr>
            <p:nvPr/>
          </p:nvSpPr>
          <p:spPr bwMode="auto">
            <a:xfrm>
              <a:off x="4332" y="3166"/>
              <a:ext cx="1275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mobile replies directly to correspondent</a:t>
              </a:r>
            </a:p>
          </p:txBody>
        </p:sp>
        <p:sp>
          <p:nvSpPr>
            <p:cNvPr id="50208" name="Line 153"/>
            <p:cNvSpPr>
              <a:spLocks noChangeShapeType="1"/>
            </p:cNvSpPr>
            <p:nvPr/>
          </p:nvSpPr>
          <p:spPr bwMode="auto">
            <a:xfrm flipH="1" flipV="1">
              <a:off x="4191" y="3009"/>
              <a:ext cx="248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10621" name="Picture 20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91281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6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68499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Freeform 2"/>
          <p:cNvSpPr>
            <a:spLocks/>
          </p:cNvSpPr>
          <p:nvPr/>
        </p:nvSpPr>
        <p:spPr bwMode="auto">
          <a:xfrm>
            <a:off x="4302125" y="4129088"/>
            <a:ext cx="1838325" cy="1089025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200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Mobile IP: indirect routing</a:t>
            </a:r>
          </a:p>
        </p:txBody>
      </p:sp>
      <p:sp>
        <p:nvSpPr>
          <p:cNvPr id="126981" name="Freeform 4"/>
          <p:cNvSpPr>
            <a:spLocks/>
          </p:cNvSpPr>
          <p:nvPr/>
        </p:nvSpPr>
        <p:spPr bwMode="auto">
          <a:xfrm>
            <a:off x="2317750" y="3646488"/>
            <a:ext cx="1625600" cy="1384300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6982" name="Group 5"/>
          <p:cNvGrpSpPr>
            <a:grpSpLocks/>
          </p:cNvGrpSpPr>
          <p:nvPr/>
        </p:nvGrpSpPr>
        <p:grpSpPr bwMode="auto">
          <a:xfrm>
            <a:off x="3236913" y="4511675"/>
            <a:ext cx="436562" cy="203200"/>
            <a:chOff x="3600" y="219"/>
            <a:chExt cx="360" cy="175"/>
          </a:xfrm>
        </p:grpSpPr>
        <p:sp>
          <p:nvSpPr>
            <p:cNvPr id="127148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149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150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151" name="Rectangle 9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152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7153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158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159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160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27154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155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156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157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26983" name="Group 19"/>
          <p:cNvGrpSpPr>
            <a:grpSpLocks/>
          </p:cNvGrpSpPr>
          <p:nvPr/>
        </p:nvGrpSpPr>
        <p:grpSpPr bwMode="auto">
          <a:xfrm>
            <a:off x="2455863" y="4211638"/>
            <a:ext cx="1160462" cy="298450"/>
            <a:chOff x="8025" y="5070"/>
            <a:chExt cx="2100" cy="540"/>
          </a:xfrm>
        </p:grpSpPr>
        <p:sp>
          <p:nvSpPr>
            <p:cNvPr id="127145" name="Line 20"/>
            <p:cNvSpPr>
              <a:spLocks noChangeShapeType="1"/>
            </p:cNvSpPr>
            <p:nvPr/>
          </p:nvSpPr>
          <p:spPr bwMode="auto">
            <a:xfrm>
              <a:off x="8025" y="5325"/>
              <a:ext cx="21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146" name="Line 21"/>
            <p:cNvSpPr>
              <a:spLocks noChangeShapeType="1"/>
            </p:cNvSpPr>
            <p:nvPr/>
          </p:nvSpPr>
          <p:spPr bwMode="auto">
            <a:xfrm>
              <a:off x="8355" y="507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147" name="Line 22"/>
            <p:cNvSpPr>
              <a:spLocks noChangeShapeType="1"/>
            </p:cNvSpPr>
            <p:nvPr/>
          </p:nvSpPr>
          <p:spPr bwMode="auto">
            <a:xfrm>
              <a:off x="9765" y="534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26984" name="Group 23"/>
          <p:cNvGrpSpPr>
            <a:grpSpLocks/>
          </p:cNvGrpSpPr>
          <p:nvPr/>
        </p:nvGrpSpPr>
        <p:grpSpPr bwMode="auto">
          <a:xfrm>
            <a:off x="2236788" y="3827463"/>
            <a:ext cx="796925" cy="512762"/>
            <a:chOff x="10665" y="3225"/>
            <a:chExt cx="1440" cy="930"/>
          </a:xfrm>
        </p:grpSpPr>
        <p:sp>
          <p:nvSpPr>
            <p:cNvPr id="127075" name="Oval 24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7076" name="Group 25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127077" name="Freeform 26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>
                  <a:gd name="T0" fmla="*/ 1 w 788"/>
                  <a:gd name="T1" fmla="*/ 0 h 1138"/>
                  <a:gd name="T2" fmla="*/ 1 w 788"/>
                  <a:gd name="T3" fmla="*/ 0 h 1138"/>
                  <a:gd name="T4" fmla="*/ 1 w 788"/>
                  <a:gd name="T5" fmla="*/ 0 h 1138"/>
                  <a:gd name="T6" fmla="*/ 1 w 788"/>
                  <a:gd name="T7" fmla="*/ 0 h 1138"/>
                  <a:gd name="T8" fmla="*/ 0 w 788"/>
                  <a:gd name="T9" fmla="*/ 0 h 1138"/>
                  <a:gd name="T10" fmla="*/ 0 w 788"/>
                  <a:gd name="T11" fmla="*/ 0 h 1138"/>
                  <a:gd name="T12" fmla="*/ 0 w 788"/>
                  <a:gd name="T13" fmla="*/ 0 h 1138"/>
                  <a:gd name="T14" fmla="*/ 0 w 788"/>
                  <a:gd name="T15" fmla="*/ 0 h 1138"/>
                  <a:gd name="T16" fmla="*/ 0 w 788"/>
                  <a:gd name="T17" fmla="*/ 1 h 1138"/>
                  <a:gd name="T18" fmla="*/ 0 w 788"/>
                  <a:gd name="T19" fmla="*/ 1 h 1138"/>
                  <a:gd name="T20" fmla="*/ 0 w 788"/>
                  <a:gd name="T21" fmla="*/ 1 h 1138"/>
                  <a:gd name="T22" fmla="*/ 0 w 788"/>
                  <a:gd name="T23" fmla="*/ 1 h 1138"/>
                  <a:gd name="T24" fmla="*/ 0 w 788"/>
                  <a:gd name="T25" fmla="*/ 2 h 1138"/>
                  <a:gd name="T26" fmla="*/ 1 w 788"/>
                  <a:gd name="T27" fmla="*/ 2 h 1138"/>
                  <a:gd name="T28" fmla="*/ 1 w 788"/>
                  <a:gd name="T29" fmla="*/ 3 h 1138"/>
                  <a:gd name="T30" fmla="*/ 1 w 788"/>
                  <a:gd name="T31" fmla="*/ 3 h 1138"/>
                  <a:gd name="T32" fmla="*/ 1 w 788"/>
                  <a:gd name="T33" fmla="*/ 4 h 1138"/>
                  <a:gd name="T34" fmla="*/ 1 w 788"/>
                  <a:gd name="T35" fmla="*/ 4 h 1138"/>
                  <a:gd name="T36" fmla="*/ 2 w 788"/>
                  <a:gd name="T37" fmla="*/ 5 h 1138"/>
                  <a:gd name="T38" fmla="*/ 2 w 788"/>
                  <a:gd name="T39" fmla="*/ 5 h 1138"/>
                  <a:gd name="T40" fmla="*/ 2 w 788"/>
                  <a:gd name="T41" fmla="*/ 5 h 1138"/>
                  <a:gd name="T42" fmla="*/ 2 w 788"/>
                  <a:gd name="T43" fmla="*/ 5 h 1138"/>
                  <a:gd name="T44" fmla="*/ 2 w 788"/>
                  <a:gd name="T45" fmla="*/ 4 h 1138"/>
                  <a:gd name="T46" fmla="*/ 3 w 788"/>
                  <a:gd name="T47" fmla="*/ 4 h 1138"/>
                  <a:gd name="T48" fmla="*/ 3 w 788"/>
                  <a:gd name="T49" fmla="*/ 4 h 1138"/>
                  <a:gd name="T50" fmla="*/ 3 w 788"/>
                  <a:gd name="T51" fmla="*/ 4 h 1138"/>
                  <a:gd name="T52" fmla="*/ 3 w 788"/>
                  <a:gd name="T53" fmla="*/ 4 h 1138"/>
                  <a:gd name="T54" fmla="*/ 3 w 788"/>
                  <a:gd name="T55" fmla="*/ 4 h 1138"/>
                  <a:gd name="T56" fmla="*/ 3 w 788"/>
                  <a:gd name="T57" fmla="*/ 4 h 1138"/>
                  <a:gd name="T58" fmla="*/ 3 w 788"/>
                  <a:gd name="T59" fmla="*/ 3 h 1138"/>
                  <a:gd name="T60" fmla="*/ 3 w 788"/>
                  <a:gd name="T61" fmla="*/ 3 h 1138"/>
                  <a:gd name="T62" fmla="*/ 2 w 788"/>
                  <a:gd name="T63" fmla="*/ 2 h 1138"/>
                  <a:gd name="T64" fmla="*/ 2 w 788"/>
                  <a:gd name="T65" fmla="*/ 2 h 1138"/>
                  <a:gd name="T66" fmla="*/ 2 w 788"/>
                  <a:gd name="T67" fmla="*/ 1 h 1138"/>
                  <a:gd name="T68" fmla="*/ 1 w 788"/>
                  <a:gd name="T69" fmla="*/ 1 h 1138"/>
                  <a:gd name="T70" fmla="*/ 1 w 788"/>
                  <a:gd name="T71" fmla="*/ 0 h 113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78" name="Freeform 27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>
                  <a:gd name="T0" fmla="*/ 0 w 425"/>
                  <a:gd name="T1" fmla="*/ 0 h 936"/>
                  <a:gd name="T2" fmla="*/ 0 w 425"/>
                  <a:gd name="T3" fmla="*/ 0 h 936"/>
                  <a:gd name="T4" fmla="*/ 0 w 425"/>
                  <a:gd name="T5" fmla="*/ 0 h 936"/>
                  <a:gd name="T6" fmla="*/ 0 w 425"/>
                  <a:gd name="T7" fmla="*/ 0 h 936"/>
                  <a:gd name="T8" fmla="*/ 0 w 425"/>
                  <a:gd name="T9" fmla="*/ 0 h 936"/>
                  <a:gd name="T10" fmla="*/ 0 w 425"/>
                  <a:gd name="T11" fmla="*/ 0 h 936"/>
                  <a:gd name="T12" fmla="*/ 0 w 425"/>
                  <a:gd name="T13" fmla="*/ 0 h 936"/>
                  <a:gd name="T14" fmla="*/ 0 w 425"/>
                  <a:gd name="T15" fmla="*/ 0 h 936"/>
                  <a:gd name="T16" fmla="*/ 0 w 425"/>
                  <a:gd name="T17" fmla="*/ 0 h 936"/>
                  <a:gd name="T18" fmla="*/ 0 w 425"/>
                  <a:gd name="T19" fmla="*/ 1 h 936"/>
                  <a:gd name="T20" fmla="*/ 0 w 425"/>
                  <a:gd name="T21" fmla="*/ 1 h 936"/>
                  <a:gd name="T22" fmla="*/ 0 w 425"/>
                  <a:gd name="T23" fmla="*/ 1 h 936"/>
                  <a:gd name="T24" fmla="*/ 0 w 425"/>
                  <a:gd name="T25" fmla="*/ 1 h 936"/>
                  <a:gd name="T26" fmla="*/ 0 w 425"/>
                  <a:gd name="T27" fmla="*/ 1 h 936"/>
                  <a:gd name="T28" fmla="*/ 0 w 425"/>
                  <a:gd name="T29" fmla="*/ 2 h 936"/>
                  <a:gd name="T30" fmla="*/ 0 w 425"/>
                  <a:gd name="T31" fmla="*/ 2 h 936"/>
                  <a:gd name="T32" fmla="*/ 0 w 425"/>
                  <a:gd name="T33" fmla="*/ 2 h 936"/>
                  <a:gd name="T34" fmla="*/ 0 w 425"/>
                  <a:gd name="T35" fmla="*/ 2 h 936"/>
                  <a:gd name="T36" fmla="*/ 0 w 425"/>
                  <a:gd name="T37" fmla="*/ 3 h 936"/>
                  <a:gd name="T38" fmla="*/ 1 w 425"/>
                  <a:gd name="T39" fmla="*/ 3 h 936"/>
                  <a:gd name="T40" fmla="*/ 1 w 425"/>
                  <a:gd name="T41" fmla="*/ 3 h 936"/>
                  <a:gd name="T42" fmla="*/ 1 w 425"/>
                  <a:gd name="T43" fmla="*/ 3 h 936"/>
                  <a:gd name="T44" fmla="*/ 1 w 425"/>
                  <a:gd name="T45" fmla="*/ 3 h 936"/>
                  <a:gd name="T46" fmla="*/ 1 w 425"/>
                  <a:gd name="T47" fmla="*/ 3 h 936"/>
                  <a:gd name="T48" fmla="*/ 1 w 425"/>
                  <a:gd name="T49" fmla="*/ 3 h 936"/>
                  <a:gd name="T50" fmla="*/ 1 w 425"/>
                  <a:gd name="T51" fmla="*/ 4 h 936"/>
                  <a:gd name="T52" fmla="*/ 1 w 425"/>
                  <a:gd name="T53" fmla="*/ 4 h 936"/>
                  <a:gd name="T54" fmla="*/ 1 w 425"/>
                  <a:gd name="T55" fmla="*/ 4 h 936"/>
                  <a:gd name="T56" fmla="*/ 1 w 425"/>
                  <a:gd name="T57" fmla="*/ 4 h 936"/>
                  <a:gd name="T58" fmla="*/ 1 w 425"/>
                  <a:gd name="T59" fmla="*/ 4 h 936"/>
                  <a:gd name="T60" fmla="*/ 1 w 425"/>
                  <a:gd name="T61" fmla="*/ 4 h 936"/>
                  <a:gd name="T62" fmla="*/ 2 w 425"/>
                  <a:gd name="T63" fmla="*/ 4 h 936"/>
                  <a:gd name="T64" fmla="*/ 2 w 425"/>
                  <a:gd name="T65" fmla="*/ 4 h 936"/>
                  <a:gd name="T66" fmla="*/ 2 w 425"/>
                  <a:gd name="T67" fmla="*/ 4 h 936"/>
                  <a:gd name="T68" fmla="*/ 2 w 425"/>
                  <a:gd name="T69" fmla="*/ 3 h 936"/>
                  <a:gd name="T70" fmla="*/ 1 w 425"/>
                  <a:gd name="T71" fmla="*/ 3 h 936"/>
                  <a:gd name="T72" fmla="*/ 1 w 425"/>
                  <a:gd name="T73" fmla="*/ 3 h 936"/>
                  <a:gd name="T74" fmla="*/ 1 w 425"/>
                  <a:gd name="T75" fmla="*/ 3 h 936"/>
                  <a:gd name="T76" fmla="*/ 1 w 425"/>
                  <a:gd name="T77" fmla="*/ 2 h 936"/>
                  <a:gd name="T78" fmla="*/ 1 w 425"/>
                  <a:gd name="T79" fmla="*/ 2 h 936"/>
                  <a:gd name="T80" fmla="*/ 1 w 425"/>
                  <a:gd name="T81" fmla="*/ 2 h 936"/>
                  <a:gd name="T82" fmla="*/ 1 w 425"/>
                  <a:gd name="T83" fmla="*/ 2 h 936"/>
                  <a:gd name="T84" fmla="*/ 1 w 425"/>
                  <a:gd name="T85" fmla="*/ 1 h 936"/>
                  <a:gd name="T86" fmla="*/ 0 w 425"/>
                  <a:gd name="T87" fmla="*/ 1 h 936"/>
                  <a:gd name="T88" fmla="*/ 0 w 425"/>
                  <a:gd name="T89" fmla="*/ 1 h 936"/>
                  <a:gd name="T90" fmla="*/ 0 w 425"/>
                  <a:gd name="T91" fmla="*/ 1 h 936"/>
                  <a:gd name="T92" fmla="*/ 0 w 425"/>
                  <a:gd name="T93" fmla="*/ 0 h 936"/>
                  <a:gd name="T94" fmla="*/ 0 w 425"/>
                  <a:gd name="T95" fmla="*/ 0 h 936"/>
                  <a:gd name="T96" fmla="*/ 0 w 425"/>
                  <a:gd name="T97" fmla="*/ 0 h 9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79" name="Freeform 28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>
                  <a:gd name="T0" fmla="*/ 0 w 192"/>
                  <a:gd name="T1" fmla="*/ 0 h 208"/>
                  <a:gd name="T2" fmla="*/ 0 w 192"/>
                  <a:gd name="T3" fmla="*/ 0 h 208"/>
                  <a:gd name="T4" fmla="*/ 0 w 192"/>
                  <a:gd name="T5" fmla="*/ 0 h 208"/>
                  <a:gd name="T6" fmla="*/ 0 w 192"/>
                  <a:gd name="T7" fmla="*/ 0 h 208"/>
                  <a:gd name="T8" fmla="*/ 0 w 192"/>
                  <a:gd name="T9" fmla="*/ 0 h 208"/>
                  <a:gd name="T10" fmla="*/ 0 w 192"/>
                  <a:gd name="T11" fmla="*/ 0 h 208"/>
                  <a:gd name="T12" fmla="*/ 0 w 192"/>
                  <a:gd name="T13" fmla="*/ 1 h 208"/>
                  <a:gd name="T14" fmla="*/ 0 w 192"/>
                  <a:gd name="T15" fmla="*/ 1 h 208"/>
                  <a:gd name="T16" fmla="*/ 0 w 192"/>
                  <a:gd name="T17" fmla="*/ 1 h 208"/>
                  <a:gd name="T18" fmla="*/ 0 w 192"/>
                  <a:gd name="T19" fmla="*/ 1 h 208"/>
                  <a:gd name="T20" fmla="*/ 0 w 192"/>
                  <a:gd name="T21" fmla="*/ 1 h 208"/>
                  <a:gd name="T22" fmla="*/ 0 w 192"/>
                  <a:gd name="T23" fmla="*/ 1 h 208"/>
                  <a:gd name="T24" fmla="*/ 0 w 192"/>
                  <a:gd name="T25" fmla="*/ 1 h 208"/>
                  <a:gd name="T26" fmla="*/ 1 w 192"/>
                  <a:gd name="T27" fmla="*/ 1 h 208"/>
                  <a:gd name="T28" fmla="*/ 1 w 192"/>
                  <a:gd name="T29" fmla="*/ 1 h 208"/>
                  <a:gd name="T30" fmla="*/ 1 w 192"/>
                  <a:gd name="T31" fmla="*/ 1 h 208"/>
                  <a:gd name="T32" fmla="*/ 1 w 192"/>
                  <a:gd name="T33" fmla="*/ 1 h 208"/>
                  <a:gd name="T34" fmla="*/ 1 w 192"/>
                  <a:gd name="T35" fmla="*/ 1 h 208"/>
                  <a:gd name="T36" fmla="*/ 1 w 192"/>
                  <a:gd name="T37" fmla="*/ 0 h 208"/>
                  <a:gd name="T38" fmla="*/ 1 w 192"/>
                  <a:gd name="T39" fmla="*/ 0 h 208"/>
                  <a:gd name="T40" fmla="*/ 1 w 192"/>
                  <a:gd name="T41" fmla="*/ 0 h 208"/>
                  <a:gd name="T42" fmla="*/ 1 w 192"/>
                  <a:gd name="T43" fmla="*/ 0 h 208"/>
                  <a:gd name="T44" fmla="*/ 1 w 192"/>
                  <a:gd name="T45" fmla="*/ 0 h 208"/>
                  <a:gd name="T46" fmla="*/ 1 w 192"/>
                  <a:gd name="T47" fmla="*/ 0 h 208"/>
                  <a:gd name="T48" fmla="*/ 0 w 192"/>
                  <a:gd name="T49" fmla="*/ 0 h 208"/>
                  <a:gd name="T50" fmla="*/ 0 w 192"/>
                  <a:gd name="T51" fmla="*/ 0 h 208"/>
                  <a:gd name="T52" fmla="*/ 0 w 192"/>
                  <a:gd name="T53" fmla="*/ 0 h 208"/>
                  <a:gd name="T54" fmla="*/ 0 w 192"/>
                  <a:gd name="T55" fmla="*/ 0 h 208"/>
                  <a:gd name="T56" fmla="*/ 0 w 192"/>
                  <a:gd name="T57" fmla="*/ 0 h 20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0" name="Freeform 29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>
                  <a:gd name="T0" fmla="*/ 0 w 247"/>
                  <a:gd name="T1" fmla="*/ 0 h 251"/>
                  <a:gd name="T2" fmla="*/ 0 w 247"/>
                  <a:gd name="T3" fmla="*/ 0 h 251"/>
                  <a:gd name="T4" fmla="*/ 0 w 247"/>
                  <a:gd name="T5" fmla="*/ 0 h 251"/>
                  <a:gd name="T6" fmla="*/ 0 w 247"/>
                  <a:gd name="T7" fmla="*/ 0 h 251"/>
                  <a:gd name="T8" fmla="*/ 0 w 247"/>
                  <a:gd name="T9" fmla="*/ 0 h 251"/>
                  <a:gd name="T10" fmla="*/ 0 w 247"/>
                  <a:gd name="T11" fmla="*/ 0 h 251"/>
                  <a:gd name="T12" fmla="*/ 0 w 247"/>
                  <a:gd name="T13" fmla="*/ 1 h 251"/>
                  <a:gd name="T14" fmla="*/ 0 w 247"/>
                  <a:gd name="T15" fmla="*/ 1 h 251"/>
                  <a:gd name="T16" fmla="*/ 0 w 247"/>
                  <a:gd name="T17" fmla="*/ 1 h 251"/>
                  <a:gd name="T18" fmla="*/ 0 w 247"/>
                  <a:gd name="T19" fmla="*/ 1 h 251"/>
                  <a:gd name="T20" fmla="*/ 0 w 247"/>
                  <a:gd name="T21" fmla="*/ 1 h 251"/>
                  <a:gd name="T22" fmla="*/ 0 w 247"/>
                  <a:gd name="T23" fmla="*/ 1 h 251"/>
                  <a:gd name="T24" fmla="*/ 0 w 247"/>
                  <a:gd name="T25" fmla="*/ 1 h 251"/>
                  <a:gd name="T26" fmla="*/ 0 w 247"/>
                  <a:gd name="T27" fmla="*/ 1 h 251"/>
                  <a:gd name="T28" fmla="*/ 1 w 247"/>
                  <a:gd name="T29" fmla="*/ 1 h 251"/>
                  <a:gd name="T30" fmla="*/ 1 w 247"/>
                  <a:gd name="T31" fmla="*/ 1 h 251"/>
                  <a:gd name="T32" fmla="*/ 1 w 247"/>
                  <a:gd name="T33" fmla="*/ 1 h 251"/>
                  <a:gd name="T34" fmla="*/ 1 w 247"/>
                  <a:gd name="T35" fmla="*/ 1 h 251"/>
                  <a:gd name="T36" fmla="*/ 1 w 247"/>
                  <a:gd name="T37" fmla="*/ 1 h 251"/>
                  <a:gd name="T38" fmla="*/ 1 w 247"/>
                  <a:gd name="T39" fmla="*/ 1 h 251"/>
                  <a:gd name="T40" fmla="*/ 1 w 247"/>
                  <a:gd name="T41" fmla="*/ 1 h 251"/>
                  <a:gd name="T42" fmla="*/ 1 w 247"/>
                  <a:gd name="T43" fmla="*/ 1 h 251"/>
                  <a:gd name="T44" fmla="*/ 1 w 247"/>
                  <a:gd name="T45" fmla="*/ 1 h 251"/>
                  <a:gd name="T46" fmla="*/ 1 w 247"/>
                  <a:gd name="T47" fmla="*/ 1 h 251"/>
                  <a:gd name="T48" fmla="*/ 1 w 247"/>
                  <a:gd name="T49" fmla="*/ 1 h 251"/>
                  <a:gd name="T50" fmla="*/ 1 w 247"/>
                  <a:gd name="T51" fmla="*/ 1 h 251"/>
                  <a:gd name="T52" fmla="*/ 1 w 247"/>
                  <a:gd name="T53" fmla="*/ 0 h 251"/>
                  <a:gd name="T54" fmla="*/ 1 w 247"/>
                  <a:gd name="T55" fmla="*/ 0 h 251"/>
                  <a:gd name="T56" fmla="*/ 1 w 247"/>
                  <a:gd name="T57" fmla="*/ 0 h 251"/>
                  <a:gd name="T58" fmla="*/ 1 w 247"/>
                  <a:gd name="T59" fmla="*/ 0 h 251"/>
                  <a:gd name="T60" fmla="*/ 1 w 247"/>
                  <a:gd name="T61" fmla="*/ 0 h 251"/>
                  <a:gd name="T62" fmla="*/ 1 w 247"/>
                  <a:gd name="T63" fmla="*/ 0 h 251"/>
                  <a:gd name="T64" fmla="*/ 1 w 247"/>
                  <a:gd name="T65" fmla="*/ 0 h 251"/>
                  <a:gd name="T66" fmla="*/ 1 w 247"/>
                  <a:gd name="T67" fmla="*/ 0 h 251"/>
                  <a:gd name="T68" fmla="*/ 0 w 247"/>
                  <a:gd name="T69" fmla="*/ 0 h 251"/>
                  <a:gd name="T70" fmla="*/ 0 w 247"/>
                  <a:gd name="T71" fmla="*/ 0 h 251"/>
                  <a:gd name="T72" fmla="*/ 0 w 247"/>
                  <a:gd name="T73" fmla="*/ 0 h 251"/>
                  <a:gd name="T74" fmla="*/ 0 w 247"/>
                  <a:gd name="T75" fmla="*/ 0 h 251"/>
                  <a:gd name="T76" fmla="*/ 0 w 247"/>
                  <a:gd name="T77" fmla="*/ 0 h 251"/>
                  <a:gd name="T78" fmla="*/ 0 w 247"/>
                  <a:gd name="T79" fmla="*/ 0 h 251"/>
                  <a:gd name="T80" fmla="*/ 0 w 247"/>
                  <a:gd name="T81" fmla="*/ 0 h 25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1" name="Freeform 30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>
                  <a:gd name="T0" fmla="*/ 0 w 226"/>
                  <a:gd name="T1" fmla="*/ 0 h 240"/>
                  <a:gd name="T2" fmla="*/ 0 w 226"/>
                  <a:gd name="T3" fmla="*/ 0 h 240"/>
                  <a:gd name="T4" fmla="*/ 0 w 226"/>
                  <a:gd name="T5" fmla="*/ 0 h 240"/>
                  <a:gd name="T6" fmla="*/ 0 w 226"/>
                  <a:gd name="T7" fmla="*/ 0 h 240"/>
                  <a:gd name="T8" fmla="*/ 0 w 226"/>
                  <a:gd name="T9" fmla="*/ 0 h 240"/>
                  <a:gd name="T10" fmla="*/ 0 w 226"/>
                  <a:gd name="T11" fmla="*/ 0 h 240"/>
                  <a:gd name="T12" fmla="*/ 0 w 226"/>
                  <a:gd name="T13" fmla="*/ 1 h 240"/>
                  <a:gd name="T14" fmla="*/ 0 w 226"/>
                  <a:gd name="T15" fmla="*/ 1 h 240"/>
                  <a:gd name="T16" fmla="*/ 0 w 226"/>
                  <a:gd name="T17" fmla="*/ 1 h 240"/>
                  <a:gd name="T18" fmla="*/ 0 w 226"/>
                  <a:gd name="T19" fmla="*/ 1 h 240"/>
                  <a:gd name="T20" fmla="*/ 0 w 226"/>
                  <a:gd name="T21" fmla="*/ 1 h 240"/>
                  <a:gd name="T22" fmla="*/ 0 w 226"/>
                  <a:gd name="T23" fmla="*/ 1 h 240"/>
                  <a:gd name="T24" fmla="*/ 1 w 226"/>
                  <a:gd name="T25" fmla="*/ 1 h 240"/>
                  <a:gd name="T26" fmla="*/ 1 w 226"/>
                  <a:gd name="T27" fmla="*/ 1 h 240"/>
                  <a:gd name="T28" fmla="*/ 1 w 226"/>
                  <a:gd name="T29" fmla="*/ 1 h 240"/>
                  <a:gd name="T30" fmla="*/ 1 w 226"/>
                  <a:gd name="T31" fmla="*/ 1 h 240"/>
                  <a:gd name="T32" fmla="*/ 1 w 226"/>
                  <a:gd name="T33" fmla="*/ 0 h 240"/>
                  <a:gd name="T34" fmla="*/ 1 w 226"/>
                  <a:gd name="T35" fmla="*/ 0 h 240"/>
                  <a:gd name="T36" fmla="*/ 1 w 226"/>
                  <a:gd name="T37" fmla="*/ 0 h 240"/>
                  <a:gd name="T38" fmla="*/ 1 w 226"/>
                  <a:gd name="T39" fmla="*/ 0 h 240"/>
                  <a:gd name="T40" fmla="*/ 1 w 226"/>
                  <a:gd name="T41" fmla="*/ 1 h 240"/>
                  <a:gd name="T42" fmla="*/ 1 w 226"/>
                  <a:gd name="T43" fmla="*/ 1 h 240"/>
                  <a:gd name="T44" fmla="*/ 1 w 226"/>
                  <a:gd name="T45" fmla="*/ 1 h 240"/>
                  <a:gd name="T46" fmla="*/ 1 w 226"/>
                  <a:gd name="T47" fmla="*/ 1 h 240"/>
                  <a:gd name="T48" fmla="*/ 0 w 226"/>
                  <a:gd name="T49" fmla="*/ 1 h 240"/>
                  <a:gd name="T50" fmla="*/ 0 w 226"/>
                  <a:gd name="T51" fmla="*/ 1 h 240"/>
                  <a:gd name="T52" fmla="*/ 0 w 226"/>
                  <a:gd name="T53" fmla="*/ 1 h 240"/>
                  <a:gd name="T54" fmla="*/ 0 w 226"/>
                  <a:gd name="T55" fmla="*/ 0 h 240"/>
                  <a:gd name="T56" fmla="*/ 0 w 226"/>
                  <a:gd name="T57" fmla="*/ 0 h 240"/>
                  <a:gd name="T58" fmla="*/ 0 w 226"/>
                  <a:gd name="T59" fmla="*/ 0 h 240"/>
                  <a:gd name="T60" fmla="*/ 0 w 226"/>
                  <a:gd name="T61" fmla="*/ 0 h 240"/>
                  <a:gd name="T62" fmla="*/ 0 w 226"/>
                  <a:gd name="T63" fmla="*/ 0 h 240"/>
                  <a:gd name="T64" fmla="*/ 0 w 226"/>
                  <a:gd name="T65" fmla="*/ 0 h 240"/>
                  <a:gd name="T66" fmla="*/ 0 w 226"/>
                  <a:gd name="T67" fmla="*/ 0 h 240"/>
                  <a:gd name="T68" fmla="*/ 1 w 226"/>
                  <a:gd name="T69" fmla="*/ 0 h 240"/>
                  <a:gd name="T70" fmla="*/ 1 w 226"/>
                  <a:gd name="T71" fmla="*/ 0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2" name="Freeform 31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>
                  <a:gd name="T0" fmla="*/ 0 w 279"/>
                  <a:gd name="T1" fmla="*/ 0 h 270"/>
                  <a:gd name="T2" fmla="*/ 0 w 279"/>
                  <a:gd name="T3" fmla="*/ 0 h 270"/>
                  <a:gd name="T4" fmla="*/ 0 w 279"/>
                  <a:gd name="T5" fmla="*/ 0 h 270"/>
                  <a:gd name="T6" fmla="*/ 0 w 279"/>
                  <a:gd name="T7" fmla="*/ 0 h 270"/>
                  <a:gd name="T8" fmla="*/ 0 w 279"/>
                  <a:gd name="T9" fmla="*/ 0 h 270"/>
                  <a:gd name="T10" fmla="*/ 0 w 279"/>
                  <a:gd name="T11" fmla="*/ 1 h 270"/>
                  <a:gd name="T12" fmla="*/ 0 w 279"/>
                  <a:gd name="T13" fmla="*/ 1 h 270"/>
                  <a:gd name="T14" fmla="*/ 0 w 279"/>
                  <a:gd name="T15" fmla="*/ 1 h 270"/>
                  <a:gd name="T16" fmla="*/ 0 w 279"/>
                  <a:gd name="T17" fmla="*/ 1 h 270"/>
                  <a:gd name="T18" fmla="*/ 0 w 279"/>
                  <a:gd name="T19" fmla="*/ 1 h 270"/>
                  <a:gd name="T20" fmla="*/ 1 w 279"/>
                  <a:gd name="T21" fmla="*/ 1 h 270"/>
                  <a:gd name="T22" fmla="*/ 1 w 279"/>
                  <a:gd name="T23" fmla="*/ 1 h 270"/>
                  <a:gd name="T24" fmla="*/ 1 w 279"/>
                  <a:gd name="T25" fmla="*/ 1 h 270"/>
                  <a:gd name="T26" fmla="*/ 1 w 279"/>
                  <a:gd name="T27" fmla="*/ 1 h 270"/>
                  <a:gd name="T28" fmla="*/ 1 w 279"/>
                  <a:gd name="T29" fmla="*/ 1 h 270"/>
                  <a:gd name="T30" fmla="*/ 1 w 279"/>
                  <a:gd name="T31" fmla="*/ 1 h 270"/>
                  <a:gd name="T32" fmla="*/ 1 w 279"/>
                  <a:gd name="T33" fmla="*/ 1 h 270"/>
                  <a:gd name="T34" fmla="*/ 1 w 279"/>
                  <a:gd name="T35" fmla="*/ 0 h 270"/>
                  <a:gd name="T36" fmla="*/ 1 w 279"/>
                  <a:gd name="T37" fmla="*/ 0 h 270"/>
                  <a:gd name="T38" fmla="*/ 1 w 279"/>
                  <a:gd name="T39" fmla="*/ 1 h 270"/>
                  <a:gd name="T40" fmla="*/ 1 w 279"/>
                  <a:gd name="T41" fmla="*/ 1 h 270"/>
                  <a:gd name="T42" fmla="*/ 1 w 279"/>
                  <a:gd name="T43" fmla="*/ 1 h 270"/>
                  <a:gd name="T44" fmla="*/ 1 w 279"/>
                  <a:gd name="T45" fmla="*/ 1 h 270"/>
                  <a:gd name="T46" fmla="*/ 1 w 279"/>
                  <a:gd name="T47" fmla="*/ 1 h 270"/>
                  <a:gd name="T48" fmla="*/ 1 w 279"/>
                  <a:gd name="T49" fmla="*/ 1 h 270"/>
                  <a:gd name="T50" fmla="*/ 0 w 279"/>
                  <a:gd name="T51" fmla="*/ 1 h 270"/>
                  <a:gd name="T52" fmla="*/ 0 w 279"/>
                  <a:gd name="T53" fmla="*/ 1 h 270"/>
                  <a:gd name="T54" fmla="*/ 0 w 279"/>
                  <a:gd name="T55" fmla="*/ 0 h 270"/>
                  <a:gd name="T56" fmla="*/ 0 w 279"/>
                  <a:gd name="T57" fmla="*/ 0 h 270"/>
                  <a:gd name="T58" fmla="*/ 0 w 279"/>
                  <a:gd name="T59" fmla="*/ 0 h 270"/>
                  <a:gd name="T60" fmla="*/ 0 w 279"/>
                  <a:gd name="T61" fmla="*/ 0 h 270"/>
                  <a:gd name="T62" fmla="*/ 0 w 279"/>
                  <a:gd name="T63" fmla="*/ 0 h 270"/>
                  <a:gd name="T64" fmla="*/ 0 w 279"/>
                  <a:gd name="T65" fmla="*/ 0 h 270"/>
                  <a:gd name="T66" fmla="*/ 0 w 279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3" name="Freeform 32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>
                  <a:gd name="T0" fmla="*/ 0 w 72"/>
                  <a:gd name="T1" fmla="*/ 0 h 75"/>
                  <a:gd name="T2" fmla="*/ 0 w 72"/>
                  <a:gd name="T3" fmla="*/ 0 h 75"/>
                  <a:gd name="T4" fmla="*/ 0 w 72"/>
                  <a:gd name="T5" fmla="*/ 0 h 75"/>
                  <a:gd name="T6" fmla="*/ 0 w 72"/>
                  <a:gd name="T7" fmla="*/ 0 h 75"/>
                  <a:gd name="T8" fmla="*/ 0 w 72"/>
                  <a:gd name="T9" fmla="*/ 0 h 75"/>
                  <a:gd name="T10" fmla="*/ 0 w 72"/>
                  <a:gd name="T11" fmla="*/ 0 h 75"/>
                  <a:gd name="T12" fmla="*/ 0 w 72"/>
                  <a:gd name="T13" fmla="*/ 0 h 75"/>
                  <a:gd name="T14" fmla="*/ 0 w 72"/>
                  <a:gd name="T15" fmla="*/ 0 h 75"/>
                  <a:gd name="T16" fmla="*/ 0 w 72"/>
                  <a:gd name="T17" fmla="*/ 0 h 75"/>
                  <a:gd name="T18" fmla="*/ 0 w 72"/>
                  <a:gd name="T19" fmla="*/ 0 h 75"/>
                  <a:gd name="T20" fmla="*/ 0 w 72"/>
                  <a:gd name="T21" fmla="*/ 0 h 75"/>
                  <a:gd name="T22" fmla="*/ 0 w 72"/>
                  <a:gd name="T23" fmla="*/ 0 h 75"/>
                  <a:gd name="T24" fmla="*/ 0 w 72"/>
                  <a:gd name="T25" fmla="*/ 0 h 75"/>
                  <a:gd name="T26" fmla="*/ 0 w 72"/>
                  <a:gd name="T27" fmla="*/ 0 h 75"/>
                  <a:gd name="T28" fmla="*/ 0 w 72"/>
                  <a:gd name="T29" fmla="*/ 0 h 75"/>
                  <a:gd name="T30" fmla="*/ 0 w 72"/>
                  <a:gd name="T31" fmla="*/ 0 h 75"/>
                  <a:gd name="T32" fmla="*/ 0 w 72"/>
                  <a:gd name="T33" fmla="*/ 0 h 75"/>
                  <a:gd name="T34" fmla="*/ 0 w 72"/>
                  <a:gd name="T35" fmla="*/ 0 h 75"/>
                  <a:gd name="T36" fmla="*/ 0 w 72"/>
                  <a:gd name="T37" fmla="*/ 0 h 75"/>
                  <a:gd name="T38" fmla="*/ 0 w 72"/>
                  <a:gd name="T39" fmla="*/ 0 h 75"/>
                  <a:gd name="T40" fmla="*/ 0 w 72"/>
                  <a:gd name="T41" fmla="*/ 0 h 75"/>
                  <a:gd name="T42" fmla="*/ 0 w 72"/>
                  <a:gd name="T43" fmla="*/ 0 h 75"/>
                  <a:gd name="T44" fmla="*/ 0 w 72"/>
                  <a:gd name="T45" fmla="*/ 0 h 75"/>
                  <a:gd name="T46" fmla="*/ 0 w 72"/>
                  <a:gd name="T47" fmla="*/ 0 h 75"/>
                  <a:gd name="T48" fmla="*/ 0 w 72"/>
                  <a:gd name="T49" fmla="*/ 0 h 75"/>
                  <a:gd name="T50" fmla="*/ 0 w 72"/>
                  <a:gd name="T51" fmla="*/ 0 h 75"/>
                  <a:gd name="T52" fmla="*/ 0 w 72"/>
                  <a:gd name="T53" fmla="*/ 0 h 75"/>
                  <a:gd name="T54" fmla="*/ 0 w 72"/>
                  <a:gd name="T55" fmla="*/ 0 h 75"/>
                  <a:gd name="T56" fmla="*/ 0 w 72"/>
                  <a:gd name="T57" fmla="*/ 0 h 7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4" name="Freeform 33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>
                  <a:gd name="T0" fmla="*/ 0 w 70"/>
                  <a:gd name="T1" fmla="*/ 0 h 59"/>
                  <a:gd name="T2" fmla="*/ 0 w 70"/>
                  <a:gd name="T3" fmla="*/ 0 h 59"/>
                  <a:gd name="T4" fmla="*/ 0 w 70"/>
                  <a:gd name="T5" fmla="*/ 0 h 59"/>
                  <a:gd name="T6" fmla="*/ 0 w 70"/>
                  <a:gd name="T7" fmla="*/ 0 h 59"/>
                  <a:gd name="T8" fmla="*/ 0 w 70"/>
                  <a:gd name="T9" fmla="*/ 0 h 59"/>
                  <a:gd name="T10" fmla="*/ 0 w 70"/>
                  <a:gd name="T11" fmla="*/ 0 h 59"/>
                  <a:gd name="T12" fmla="*/ 0 w 70"/>
                  <a:gd name="T13" fmla="*/ 0 h 59"/>
                  <a:gd name="T14" fmla="*/ 0 w 70"/>
                  <a:gd name="T15" fmla="*/ 0 h 59"/>
                  <a:gd name="T16" fmla="*/ 0 w 70"/>
                  <a:gd name="T17" fmla="*/ 0 h 59"/>
                  <a:gd name="T18" fmla="*/ 0 w 70"/>
                  <a:gd name="T19" fmla="*/ 0 h 59"/>
                  <a:gd name="T20" fmla="*/ 0 w 70"/>
                  <a:gd name="T21" fmla="*/ 0 h 59"/>
                  <a:gd name="T22" fmla="*/ 0 w 70"/>
                  <a:gd name="T23" fmla="*/ 0 h 59"/>
                  <a:gd name="T24" fmla="*/ 0 w 70"/>
                  <a:gd name="T25" fmla="*/ 0 h 59"/>
                  <a:gd name="T26" fmla="*/ 0 w 70"/>
                  <a:gd name="T27" fmla="*/ 0 h 59"/>
                  <a:gd name="T28" fmla="*/ 0 w 70"/>
                  <a:gd name="T29" fmla="*/ 0 h 59"/>
                  <a:gd name="T30" fmla="*/ 0 w 70"/>
                  <a:gd name="T31" fmla="*/ 0 h 59"/>
                  <a:gd name="T32" fmla="*/ 0 w 70"/>
                  <a:gd name="T33" fmla="*/ 0 h 59"/>
                  <a:gd name="T34" fmla="*/ 0 w 70"/>
                  <a:gd name="T35" fmla="*/ 0 h 59"/>
                  <a:gd name="T36" fmla="*/ 0 w 70"/>
                  <a:gd name="T37" fmla="*/ 0 h 59"/>
                  <a:gd name="T38" fmla="*/ 0 w 70"/>
                  <a:gd name="T39" fmla="*/ 0 h 59"/>
                  <a:gd name="T40" fmla="*/ 0 w 70"/>
                  <a:gd name="T41" fmla="*/ 0 h 59"/>
                  <a:gd name="T42" fmla="*/ 0 w 70"/>
                  <a:gd name="T43" fmla="*/ 0 h 59"/>
                  <a:gd name="T44" fmla="*/ 0 w 70"/>
                  <a:gd name="T45" fmla="*/ 0 h 59"/>
                  <a:gd name="T46" fmla="*/ 0 w 70"/>
                  <a:gd name="T47" fmla="*/ 0 h 59"/>
                  <a:gd name="T48" fmla="*/ 0 w 70"/>
                  <a:gd name="T49" fmla="*/ 0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5" name="Freeform 34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>
                  <a:gd name="T0" fmla="*/ 0 w 65"/>
                  <a:gd name="T1" fmla="*/ 0 h 60"/>
                  <a:gd name="T2" fmla="*/ 0 w 65"/>
                  <a:gd name="T3" fmla="*/ 0 h 60"/>
                  <a:gd name="T4" fmla="*/ 0 w 65"/>
                  <a:gd name="T5" fmla="*/ 0 h 60"/>
                  <a:gd name="T6" fmla="*/ 0 w 65"/>
                  <a:gd name="T7" fmla="*/ 0 h 60"/>
                  <a:gd name="T8" fmla="*/ 0 w 65"/>
                  <a:gd name="T9" fmla="*/ 0 h 60"/>
                  <a:gd name="T10" fmla="*/ 0 w 65"/>
                  <a:gd name="T11" fmla="*/ 0 h 60"/>
                  <a:gd name="T12" fmla="*/ 0 w 65"/>
                  <a:gd name="T13" fmla="*/ 0 h 60"/>
                  <a:gd name="T14" fmla="*/ 0 w 65"/>
                  <a:gd name="T15" fmla="*/ 0 h 60"/>
                  <a:gd name="T16" fmla="*/ 0 w 65"/>
                  <a:gd name="T17" fmla="*/ 0 h 60"/>
                  <a:gd name="T18" fmla="*/ 0 w 65"/>
                  <a:gd name="T19" fmla="*/ 0 h 60"/>
                  <a:gd name="T20" fmla="*/ 0 w 65"/>
                  <a:gd name="T21" fmla="*/ 0 h 60"/>
                  <a:gd name="T22" fmla="*/ 0 w 65"/>
                  <a:gd name="T23" fmla="*/ 0 h 60"/>
                  <a:gd name="T24" fmla="*/ 0 w 65"/>
                  <a:gd name="T25" fmla="*/ 0 h 60"/>
                  <a:gd name="T26" fmla="*/ 0 w 65"/>
                  <a:gd name="T27" fmla="*/ 0 h 60"/>
                  <a:gd name="T28" fmla="*/ 0 w 65"/>
                  <a:gd name="T29" fmla="*/ 0 h 60"/>
                  <a:gd name="T30" fmla="*/ 0 w 65"/>
                  <a:gd name="T31" fmla="*/ 0 h 60"/>
                  <a:gd name="T32" fmla="*/ 0 w 65"/>
                  <a:gd name="T33" fmla="*/ 0 h 60"/>
                  <a:gd name="T34" fmla="*/ 0 w 65"/>
                  <a:gd name="T35" fmla="*/ 0 h 60"/>
                  <a:gd name="T36" fmla="*/ 0 w 65"/>
                  <a:gd name="T37" fmla="*/ 0 h 60"/>
                  <a:gd name="T38" fmla="*/ 0 w 65"/>
                  <a:gd name="T39" fmla="*/ 0 h 60"/>
                  <a:gd name="T40" fmla="*/ 0 w 65"/>
                  <a:gd name="T41" fmla="*/ 0 h 60"/>
                  <a:gd name="T42" fmla="*/ 0 w 65"/>
                  <a:gd name="T43" fmla="*/ 0 h 6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6" name="Freeform 35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>
                  <a:gd name="T0" fmla="*/ 0 w 69"/>
                  <a:gd name="T1" fmla="*/ 0 h 47"/>
                  <a:gd name="T2" fmla="*/ 0 w 69"/>
                  <a:gd name="T3" fmla="*/ 0 h 47"/>
                  <a:gd name="T4" fmla="*/ 0 w 69"/>
                  <a:gd name="T5" fmla="*/ 0 h 47"/>
                  <a:gd name="T6" fmla="*/ 0 w 69"/>
                  <a:gd name="T7" fmla="*/ 0 h 47"/>
                  <a:gd name="T8" fmla="*/ 0 w 69"/>
                  <a:gd name="T9" fmla="*/ 0 h 47"/>
                  <a:gd name="T10" fmla="*/ 0 w 69"/>
                  <a:gd name="T11" fmla="*/ 0 h 47"/>
                  <a:gd name="T12" fmla="*/ 0 w 69"/>
                  <a:gd name="T13" fmla="*/ 0 h 47"/>
                  <a:gd name="T14" fmla="*/ 0 w 69"/>
                  <a:gd name="T15" fmla="*/ 0 h 47"/>
                  <a:gd name="T16" fmla="*/ 0 w 69"/>
                  <a:gd name="T17" fmla="*/ 0 h 47"/>
                  <a:gd name="T18" fmla="*/ 0 w 69"/>
                  <a:gd name="T19" fmla="*/ 0 h 47"/>
                  <a:gd name="T20" fmla="*/ 0 w 69"/>
                  <a:gd name="T21" fmla="*/ 0 h 47"/>
                  <a:gd name="T22" fmla="*/ 0 w 69"/>
                  <a:gd name="T23" fmla="*/ 0 h 47"/>
                  <a:gd name="T24" fmla="*/ 0 w 69"/>
                  <a:gd name="T25" fmla="*/ 0 h 47"/>
                  <a:gd name="T26" fmla="*/ 0 w 69"/>
                  <a:gd name="T27" fmla="*/ 0 h 47"/>
                  <a:gd name="T28" fmla="*/ 0 w 69"/>
                  <a:gd name="T29" fmla="*/ 0 h 47"/>
                  <a:gd name="T30" fmla="*/ 0 w 69"/>
                  <a:gd name="T31" fmla="*/ 0 h 47"/>
                  <a:gd name="T32" fmla="*/ 0 w 69"/>
                  <a:gd name="T33" fmla="*/ 0 h 47"/>
                  <a:gd name="T34" fmla="*/ 0 w 69"/>
                  <a:gd name="T35" fmla="*/ 0 h 47"/>
                  <a:gd name="T36" fmla="*/ 0 w 69"/>
                  <a:gd name="T37" fmla="*/ 0 h 47"/>
                  <a:gd name="T38" fmla="*/ 0 w 69"/>
                  <a:gd name="T39" fmla="*/ 0 h 47"/>
                  <a:gd name="T40" fmla="*/ 0 w 69"/>
                  <a:gd name="T41" fmla="*/ 0 h 47"/>
                  <a:gd name="T42" fmla="*/ 0 w 69"/>
                  <a:gd name="T43" fmla="*/ 0 h 47"/>
                  <a:gd name="T44" fmla="*/ 0 w 69"/>
                  <a:gd name="T45" fmla="*/ 0 h 47"/>
                  <a:gd name="T46" fmla="*/ 0 w 69"/>
                  <a:gd name="T47" fmla="*/ 0 h 47"/>
                  <a:gd name="T48" fmla="*/ 0 w 69"/>
                  <a:gd name="T49" fmla="*/ 0 h 47"/>
                  <a:gd name="T50" fmla="*/ 0 w 69"/>
                  <a:gd name="T51" fmla="*/ 0 h 47"/>
                  <a:gd name="T52" fmla="*/ 0 w 69"/>
                  <a:gd name="T53" fmla="*/ 0 h 47"/>
                  <a:gd name="T54" fmla="*/ 0 w 69"/>
                  <a:gd name="T55" fmla="*/ 0 h 47"/>
                  <a:gd name="T56" fmla="*/ 0 w 69"/>
                  <a:gd name="T57" fmla="*/ 0 h 47"/>
                  <a:gd name="T58" fmla="*/ 0 w 69"/>
                  <a:gd name="T59" fmla="*/ 0 h 47"/>
                  <a:gd name="T60" fmla="*/ 0 w 69"/>
                  <a:gd name="T61" fmla="*/ 0 h 47"/>
                  <a:gd name="T62" fmla="*/ 0 w 69"/>
                  <a:gd name="T63" fmla="*/ 0 h 47"/>
                  <a:gd name="T64" fmla="*/ 0 w 69"/>
                  <a:gd name="T65" fmla="*/ 0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7" name="Freeform 36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>
                  <a:gd name="T0" fmla="*/ 0 w 60"/>
                  <a:gd name="T1" fmla="*/ 0 h 58"/>
                  <a:gd name="T2" fmla="*/ 0 w 60"/>
                  <a:gd name="T3" fmla="*/ 0 h 58"/>
                  <a:gd name="T4" fmla="*/ 0 w 60"/>
                  <a:gd name="T5" fmla="*/ 0 h 58"/>
                  <a:gd name="T6" fmla="*/ 0 w 60"/>
                  <a:gd name="T7" fmla="*/ 0 h 58"/>
                  <a:gd name="T8" fmla="*/ 0 w 60"/>
                  <a:gd name="T9" fmla="*/ 0 h 58"/>
                  <a:gd name="T10" fmla="*/ 0 w 60"/>
                  <a:gd name="T11" fmla="*/ 0 h 58"/>
                  <a:gd name="T12" fmla="*/ 0 w 60"/>
                  <a:gd name="T13" fmla="*/ 0 h 58"/>
                  <a:gd name="T14" fmla="*/ 0 w 60"/>
                  <a:gd name="T15" fmla="*/ 0 h 58"/>
                  <a:gd name="T16" fmla="*/ 0 w 60"/>
                  <a:gd name="T17" fmla="*/ 0 h 58"/>
                  <a:gd name="T18" fmla="*/ 0 w 60"/>
                  <a:gd name="T19" fmla="*/ 0 h 58"/>
                  <a:gd name="T20" fmla="*/ 0 w 60"/>
                  <a:gd name="T21" fmla="*/ 0 h 58"/>
                  <a:gd name="T22" fmla="*/ 0 w 60"/>
                  <a:gd name="T23" fmla="*/ 0 h 58"/>
                  <a:gd name="T24" fmla="*/ 0 w 60"/>
                  <a:gd name="T25" fmla="*/ 0 h 58"/>
                  <a:gd name="T26" fmla="*/ 0 w 60"/>
                  <a:gd name="T27" fmla="*/ 0 h 58"/>
                  <a:gd name="T28" fmla="*/ 0 w 60"/>
                  <a:gd name="T29" fmla="*/ 0 h 58"/>
                  <a:gd name="T30" fmla="*/ 0 w 60"/>
                  <a:gd name="T31" fmla="*/ 0 h 58"/>
                  <a:gd name="T32" fmla="*/ 0 w 60"/>
                  <a:gd name="T33" fmla="*/ 0 h 58"/>
                  <a:gd name="T34" fmla="*/ 0 w 60"/>
                  <a:gd name="T35" fmla="*/ 0 h 58"/>
                  <a:gd name="T36" fmla="*/ 0 w 60"/>
                  <a:gd name="T37" fmla="*/ 0 h 58"/>
                  <a:gd name="T38" fmla="*/ 0 w 60"/>
                  <a:gd name="T39" fmla="*/ 0 h 58"/>
                  <a:gd name="T40" fmla="*/ 0 w 60"/>
                  <a:gd name="T41" fmla="*/ 0 h 58"/>
                  <a:gd name="T42" fmla="*/ 0 w 60"/>
                  <a:gd name="T43" fmla="*/ 0 h 58"/>
                  <a:gd name="T44" fmla="*/ 0 w 60"/>
                  <a:gd name="T45" fmla="*/ 0 h 58"/>
                  <a:gd name="T46" fmla="*/ 0 w 60"/>
                  <a:gd name="T47" fmla="*/ 0 h 58"/>
                  <a:gd name="T48" fmla="*/ 0 w 60"/>
                  <a:gd name="T49" fmla="*/ 0 h 5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8" name="Freeform 37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>
                  <a:gd name="T0" fmla="*/ 0 w 59"/>
                  <a:gd name="T1" fmla="*/ 0 h 55"/>
                  <a:gd name="T2" fmla="*/ 0 w 59"/>
                  <a:gd name="T3" fmla="*/ 0 h 55"/>
                  <a:gd name="T4" fmla="*/ 0 w 59"/>
                  <a:gd name="T5" fmla="*/ 0 h 55"/>
                  <a:gd name="T6" fmla="*/ 0 w 59"/>
                  <a:gd name="T7" fmla="*/ 0 h 55"/>
                  <a:gd name="T8" fmla="*/ 0 w 59"/>
                  <a:gd name="T9" fmla="*/ 0 h 55"/>
                  <a:gd name="T10" fmla="*/ 0 w 59"/>
                  <a:gd name="T11" fmla="*/ 0 h 55"/>
                  <a:gd name="T12" fmla="*/ 0 w 59"/>
                  <a:gd name="T13" fmla="*/ 0 h 55"/>
                  <a:gd name="T14" fmla="*/ 0 w 59"/>
                  <a:gd name="T15" fmla="*/ 0 h 55"/>
                  <a:gd name="T16" fmla="*/ 0 w 59"/>
                  <a:gd name="T17" fmla="*/ 0 h 55"/>
                  <a:gd name="T18" fmla="*/ 0 w 59"/>
                  <a:gd name="T19" fmla="*/ 0 h 55"/>
                  <a:gd name="T20" fmla="*/ 0 w 59"/>
                  <a:gd name="T21" fmla="*/ 0 h 55"/>
                  <a:gd name="T22" fmla="*/ 0 w 59"/>
                  <a:gd name="T23" fmla="*/ 0 h 55"/>
                  <a:gd name="T24" fmla="*/ 0 w 59"/>
                  <a:gd name="T25" fmla="*/ 0 h 55"/>
                  <a:gd name="T26" fmla="*/ 0 w 59"/>
                  <a:gd name="T27" fmla="*/ 0 h 55"/>
                  <a:gd name="T28" fmla="*/ 0 w 59"/>
                  <a:gd name="T29" fmla="*/ 0 h 55"/>
                  <a:gd name="T30" fmla="*/ 0 w 59"/>
                  <a:gd name="T31" fmla="*/ 0 h 55"/>
                  <a:gd name="T32" fmla="*/ 0 w 59"/>
                  <a:gd name="T33" fmla="*/ 0 h 55"/>
                  <a:gd name="T34" fmla="*/ 0 w 59"/>
                  <a:gd name="T35" fmla="*/ 0 h 55"/>
                  <a:gd name="T36" fmla="*/ 0 w 59"/>
                  <a:gd name="T37" fmla="*/ 0 h 55"/>
                  <a:gd name="T38" fmla="*/ 0 w 59"/>
                  <a:gd name="T39" fmla="*/ 0 h 55"/>
                  <a:gd name="T40" fmla="*/ 0 w 59"/>
                  <a:gd name="T41" fmla="*/ 0 h 5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9" name="Freeform 38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>
                  <a:gd name="T0" fmla="*/ 0 w 82"/>
                  <a:gd name="T1" fmla="*/ 0 h 76"/>
                  <a:gd name="T2" fmla="*/ 0 w 82"/>
                  <a:gd name="T3" fmla="*/ 0 h 76"/>
                  <a:gd name="T4" fmla="*/ 0 w 82"/>
                  <a:gd name="T5" fmla="*/ 0 h 76"/>
                  <a:gd name="T6" fmla="*/ 0 w 82"/>
                  <a:gd name="T7" fmla="*/ 0 h 76"/>
                  <a:gd name="T8" fmla="*/ 0 w 82"/>
                  <a:gd name="T9" fmla="*/ 0 h 76"/>
                  <a:gd name="T10" fmla="*/ 0 w 82"/>
                  <a:gd name="T11" fmla="*/ 0 h 76"/>
                  <a:gd name="T12" fmla="*/ 0 w 82"/>
                  <a:gd name="T13" fmla="*/ 0 h 76"/>
                  <a:gd name="T14" fmla="*/ 0 w 82"/>
                  <a:gd name="T15" fmla="*/ 0 h 76"/>
                  <a:gd name="T16" fmla="*/ 0 w 82"/>
                  <a:gd name="T17" fmla="*/ 0 h 76"/>
                  <a:gd name="T18" fmla="*/ 0 w 82"/>
                  <a:gd name="T19" fmla="*/ 0 h 76"/>
                  <a:gd name="T20" fmla="*/ 0 w 82"/>
                  <a:gd name="T21" fmla="*/ 0 h 76"/>
                  <a:gd name="T22" fmla="*/ 0 w 82"/>
                  <a:gd name="T23" fmla="*/ 0 h 76"/>
                  <a:gd name="T24" fmla="*/ 0 w 82"/>
                  <a:gd name="T25" fmla="*/ 0 h 76"/>
                  <a:gd name="T26" fmla="*/ 0 w 82"/>
                  <a:gd name="T27" fmla="*/ 0 h 76"/>
                  <a:gd name="T28" fmla="*/ 0 w 82"/>
                  <a:gd name="T29" fmla="*/ 0 h 76"/>
                  <a:gd name="T30" fmla="*/ 0 w 82"/>
                  <a:gd name="T31" fmla="*/ 0 h 76"/>
                  <a:gd name="T32" fmla="*/ 0 w 82"/>
                  <a:gd name="T33" fmla="*/ 0 h 76"/>
                  <a:gd name="T34" fmla="*/ 0 w 82"/>
                  <a:gd name="T35" fmla="*/ 0 h 76"/>
                  <a:gd name="T36" fmla="*/ 0 w 82"/>
                  <a:gd name="T37" fmla="*/ 0 h 76"/>
                  <a:gd name="T38" fmla="*/ 0 w 82"/>
                  <a:gd name="T39" fmla="*/ 0 h 76"/>
                  <a:gd name="T40" fmla="*/ 0 w 82"/>
                  <a:gd name="T41" fmla="*/ 0 h 76"/>
                  <a:gd name="T42" fmla="*/ 0 w 82"/>
                  <a:gd name="T43" fmla="*/ 0 h 76"/>
                  <a:gd name="T44" fmla="*/ 0 w 82"/>
                  <a:gd name="T45" fmla="*/ 0 h 76"/>
                  <a:gd name="T46" fmla="*/ 0 w 82"/>
                  <a:gd name="T47" fmla="*/ 0 h 76"/>
                  <a:gd name="T48" fmla="*/ 0 w 82"/>
                  <a:gd name="T49" fmla="*/ 0 h 76"/>
                  <a:gd name="T50" fmla="*/ 0 w 82"/>
                  <a:gd name="T51" fmla="*/ 0 h 76"/>
                  <a:gd name="T52" fmla="*/ 0 w 82"/>
                  <a:gd name="T53" fmla="*/ 0 h 76"/>
                  <a:gd name="T54" fmla="*/ 0 w 82"/>
                  <a:gd name="T55" fmla="*/ 0 h 76"/>
                  <a:gd name="T56" fmla="*/ 0 w 82"/>
                  <a:gd name="T57" fmla="*/ 0 h 76"/>
                  <a:gd name="T58" fmla="*/ 0 w 82"/>
                  <a:gd name="T59" fmla="*/ 0 h 76"/>
                  <a:gd name="T60" fmla="*/ 0 w 82"/>
                  <a:gd name="T61" fmla="*/ 0 h 76"/>
                  <a:gd name="T62" fmla="*/ 0 w 82"/>
                  <a:gd name="T63" fmla="*/ 0 h 76"/>
                  <a:gd name="T64" fmla="*/ 0 w 82"/>
                  <a:gd name="T65" fmla="*/ 0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0" name="Freeform 39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>
                  <a:gd name="T0" fmla="*/ 0 w 75"/>
                  <a:gd name="T1" fmla="*/ 0 h 66"/>
                  <a:gd name="T2" fmla="*/ 0 w 75"/>
                  <a:gd name="T3" fmla="*/ 0 h 66"/>
                  <a:gd name="T4" fmla="*/ 0 w 75"/>
                  <a:gd name="T5" fmla="*/ 0 h 66"/>
                  <a:gd name="T6" fmla="*/ 0 w 75"/>
                  <a:gd name="T7" fmla="*/ 0 h 66"/>
                  <a:gd name="T8" fmla="*/ 0 w 75"/>
                  <a:gd name="T9" fmla="*/ 0 h 66"/>
                  <a:gd name="T10" fmla="*/ 0 w 75"/>
                  <a:gd name="T11" fmla="*/ 0 h 66"/>
                  <a:gd name="T12" fmla="*/ 0 w 75"/>
                  <a:gd name="T13" fmla="*/ 0 h 66"/>
                  <a:gd name="T14" fmla="*/ 0 w 75"/>
                  <a:gd name="T15" fmla="*/ 0 h 66"/>
                  <a:gd name="T16" fmla="*/ 0 w 75"/>
                  <a:gd name="T17" fmla="*/ 0 h 66"/>
                  <a:gd name="T18" fmla="*/ 0 w 75"/>
                  <a:gd name="T19" fmla="*/ 0 h 66"/>
                  <a:gd name="T20" fmla="*/ 0 w 75"/>
                  <a:gd name="T21" fmla="*/ 0 h 66"/>
                  <a:gd name="T22" fmla="*/ 0 w 75"/>
                  <a:gd name="T23" fmla="*/ 0 h 66"/>
                  <a:gd name="T24" fmla="*/ 0 w 75"/>
                  <a:gd name="T25" fmla="*/ 0 h 66"/>
                  <a:gd name="T26" fmla="*/ 0 w 75"/>
                  <a:gd name="T27" fmla="*/ 0 h 66"/>
                  <a:gd name="T28" fmla="*/ 0 w 75"/>
                  <a:gd name="T29" fmla="*/ 0 h 66"/>
                  <a:gd name="T30" fmla="*/ 0 w 75"/>
                  <a:gd name="T31" fmla="*/ 0 h 66"/>
                  <a:gd name="T32" fmla="*/ 0 w 75"/>
                  <a:gd name="T33" fmla="*/ 0 h 66"/>
                  <a:gd name="T34" fmla="*/ 0 w 75"/>
                  <a:gd name="T35" fmla="*/ 0 h 66"/>
                  <a:gd name="T36" fmla="*/ 0 w 75"/>
                  <a:gd name="T37" fmla="*/ 0 h 66"/>
                  <a:gd name="T38" fmla="*/ 0 w 75"/>
                  <a:gd name="T39" fmla="*/ 0 h 66"/>
                  <a:gd name="T40" fmla="*/ 0 w 75"/>
                  <a:gd name="T41" fmla="*/ 0 h 66"/>
                  <a:gd name="T42" fmla="*/ 0 w 75"/>
                  <a:gd name="T43" fmla="*/ 0 h 66"/>
                  <a:gd name="T44" fmla="*/ 0 w 75"/>
                  <a:gd name="T45" fmla="*/ 0 h 66"/>
                  <a:gd name="T46" fmla="*/ 0 w 75"/>
                  <a:gd name="T47" fmla="*/ 0 h 66"/>
                  <a:gd name="T48" fmla="*/ 0 w 75"/>
                  <a:gd name="T49" fmla="*/ 0 h 66"/>
                  <a:gd name="T50" fmla="*/ 0 w 75"/>
                  <a:gd name="T51" fmla="*/ 0 h 66"/>
                  <a:gd name="T52" fmla="*/ 0 w 75"/>
                  <a:gd name="T53" fmla="*/ 0 h 66"/>
                  <a:gd name="T54" fmla="*/ 0 w 75"/>
                  <a:gd name="T55" fmla="*/ 0 h 66"/>
                  <a:gd name="T56" fmla="*/ 0 w 75"/>
                  <a:gd name="T57" fmla="*/ 0 h 6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1" name="Freeform 40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>
                  <a:gd name="T0" fmla="*/ 0 w 75"/>
                  <a:gd name="T1" fmla="*/ 0 h 63"/>
                  <a:gd name="T2" fmla="*/ 0 w 75"/>
                  <a:gd name="T3" fmla="*/ 0 h 63"/>
                  <a:gd name="T4" fmla="*/ 0 w 75"/>
                  <a:gd name="T5" fmla="*/ 0 h 63"/>
                  <a:gd name="T6" fmla="*/ 0 w 75"/>
                  <a:gd name="T7" fmla="*/ 0 h 63"/>
                  <a:gd name="T8" fmla="*/ 0 w 75"/>
                  <a:gd name="T9" fmla="*/ 0 h 63"/>
                  <a:gd name="T10" fmla="*/ 0 w 75"/>
                  <a:gd name="T11" fmla="*/ 0 h 63"/>
                  <a:gd name="T12" fmla="*/ 0 w 75"/>
                  <a:gd name="T13" fmla="*/ 0 h 63"/>
                  <a:gd name="T14" fmla="*/ 0 w 75"/>
                  <a:gd name="T15" fmla="*/ 0 h 63"/>
                  <a:gd name="T16" fmla="*/ 0 w 75"/>
                  <a:gd name="T17" fmla="*/ 0 h 63"/>
                  <a:gd name="T18" fmla="*/ 0 w 75"/>
                  <a:gd name="T19" fmla="*/ 0 h 63"/>
                  <a:gd name="T20" fmla="*/ 0 w 75"/>
                  <a:gd name="T21" fmla="*/ 0 h 63"/>
                  <a:gd name="T22" fmla="*/ 0 w 75"/>
                  <a:gd name="T23" fmla="*/ 0 h 63"/>
                  <a:gd name="T24" fmla="*/ 0 w 75"/>
                  <a:gd name="T25" fmla="*/ 0 h 63"/>
                  <a:gd name="T26" fmla="*/ 0 w 75"/>
                  <a:gd name="T27" fmla="*/ 0 h 63"/>
                  <a:gd name="T28" fmla="*/ 0 w 75"/>
                  <a:gd name="T29" fmla="*/ 0 h 63"/>
                  <a:gd name="T30" fmla="*/ 0 w 75"/>
                  <a:gd name="T31" fmla="*/ 0 h 63"/>
                  <a:gd name="T32" fmla="*/ 0 w 75"/>
                  <a:gd name="T33" fmla="*/ 0 h 63"/>
                  <a:gd name="T34" fmla="*/ 0 w 75"/>
                  <a:gd name="T35" fmla="*/ 0 h 63"/>
                  <a:gd name="T36" fmla="*/ 0 w 75"/>
                  <a:gd name="T37" fmla="*/ 0 h 63"/>
                  <a:gd name="T38" fmla="*/ 0 w 75"/>
                  <a:gd name="T39" fmla="*/ 0 h 63"/>
                  <a:gd name="T40" fmla="*/ 0 w 75"/>
                  <a:gd name="T41" fmla="*/ 0 h 63"/>
                  <a:gd name="T42" fmla="*/ 0 w 75"/>
                  <a:gd name="T43" fmla="*/ 0 h 63"/>
                  <a:gd name="T44" fmla="*/ 0 w 75"/>
                  <a:gd name="T45" fmla="*/ 0 h 63"/>
                  <a:gd name="T46" fmla="*/ 0 w 75"/>
                  <a:gd name="T47" fmla="*/ 0 h 63"/>
                  <a:gd name="T48" fmla="*/ 0 w 75"/>
                  <a:gd name="T49" fmla="*/ 0 h 63"/>
                  <a:gd name="T50" fmla="*/ 0 w 75"/>
                  <a:gd name="T51" fmla="*/ 0 h 63"/>
                  <a:gd name="T52" fmla="*/ 0 w 75"/>
                  <a:gd name="T53" fmla="*/ 0 h 63"/>
                  <a:gd name="T54" fmla="*/ 0 w 75"/>
                  <a:gd name="T55" fmla="*/ 0 h 63"/>
                  <a:gd name="T56" fmla="*/ 0 w 75"/>
                  <a:gd name="T57" fmla="*/ 0 h 6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2" name="Freeform 41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>
                  <a:gd name="T0" fmla="*/ 0 w 250"/>
                  <a:gd name="T1" fmla="*/ 0 h 290"/>
                  <a:gd name="T2" fmla="*/ 0 w 250"/>
                  <a:gd name="T3" fmla="*/ 0 h 290"/>
                  <a:gd name="T4" fmla="*/ 0 w 250"/>
                  <a:gd name="T5" fmla="*/ 0 h 290"/>
                  <a:gd name="T6" fmla="*/ 0 w 250"/>
                  <a:gd name="T7" fmla="*/ 0 h 290"/>
                  <a:gd name="T8" fmla="*/ 0 w 250"/>
                  <a:gd name="T9" fmla="*/ 0 h 290"/>
                  <a:gd name="T10" fmla="*/ 0 w 250"/>
                  <a:gd name="T11" fmla="*/ 0 h 290"/>
                  <a:gd name="T12" fmla="*/ 0 w 250"/>
                  <a:gd name="T13" fmla="*/ 1 h 290"/>
                  <a:gd name="T14" fmla="*/ 0 w 250"/>
                  <a:gd name="T15" fmla="*/ 1 h 290"/>
                  <a:gd name="T16" fmla="*/ 0 w 250"/>
                  <a:gd name="T17" fmla="*/ 1 h 290"/>
                  <a:gd name="T18" fmla="*/ 0 w 250"/>
                  <a:gd name="T19" fmla="*/ 1 h 290"/>
                  <a:gd name="T20" fmla="*/ 0 w 250"/>
                  <a:gd name="T21" fmla="*/ 1 h 290"/>
                  <a:gd name="T22" fmla="*/ 0 w 250"/>
                  <a:gd name="T23" fmla="*/ 1 h 290"/>
                  <a:gd name="T24" fmla="*/ 0 w 250"/>
                  <a:gd name="T25" fmla="*/ 1 h 290"/>
                  <a:gd name="T26" fmla="*/ 0 w 250"/>
                  <a:gd name="T27" fmla="*/ 1 h 290"/>
                  <a:gd name="T28" fmla="*/ 0 w 250"/>
                  <a:gd name="T29" fmla="*/ 1 h 290"/>
                  <a:gd name="T30" fmla="*/ 1 w 250"/>
                  <a:gd name="T31" fmla="*/ 1 h 290"/>
                  <a:gd name="T32" fmla="*/ 1 w 250"/>
                  <a:gd name="T33" fmla="*/ 1 h 290"/>
                  <a:gd name="T34" fmla="*/ 1 w 250"/>
                  <a:gd name="T35" fmla="*/ 1 h 290"/>
                  <a:gd name="T36" fmla="*/ 1 w 250"/>
                  <a:gd name="T37" fmla="*/ 1 h 290"/>
                  <a:gd name="T38" fmla="*/ 1 w 250"/>
                  <a:gd name="T39" fmla="*/ 1 h 290"/>
                  <a:gd name="T40" fmla="*/ 1 w 250"/>
                  <a:gd name="T41" fmla="*/ 1 h 290"/>
                  <a:gd name="T42" fmla="*/ 1 w 250"/>
                  <a:gd name="T43" fmla="*/ 1 h 290"/>
                  <a:gd name="T44" fmla="*/ 1 w 250"/>
                  <a:gd name="T45" fmla="*/ 1 h 290"/>
                  <a:gd name="T46" fmla="*/ 1 w 250"/>
                  <a:gd name="T47" fmla="*/ 1 h 290"/>
                  <a:gd name="T48" fmla="*/ 1 w 250"/>
                  <a:gd name="T49" fmla="*/ 1 h 290"/>
                  <a:gd name="T50" fmla="*/ 1 w 250"/>
                  <a:gd name="T51" fmla="*/ 1 h 290"/>
                  <a:gd name="T52" fmla="*/ 1 w 250"/>
                  <a:gd name="T53" fmla="*/ 1 h 290"/>
                  <a:gd name="T54" fmla="*/ 0 w 250"/>
                  <a:gd name="T55" fmla="*/ 1 h 290"/>
                  <a:gd name="T56" fmla="*/ 0 w 250"/>
                  <a:gd name="T57" fmla="*/ 1 h 290"/>
                  <a:gd name="T58" fmla="*/ 0 w 250"/>
                  <a:gd name="T59" fmla="*/ 1 h 290"/>
                  <a:gd name="T60" fmla="*/ 0 w 250"/>
                  <a:gd name="T61" fmla="*/ 1 h 290"/>
                  <a:gd name="T62" fmla="*/ 0 w 250"/>
                  <a:gd name="T63" fmla="*/ 1 h 290"/>
                  <a:gd name="T64" fmla="*/ 0 w 250"/>
                  <a:gd name="T65" fmla="*/ 1 h 290"/>
                  <a:gd name="T66" fmla="*/ 0 w 250"/>
                  <a:gd name="T67" fmla="*/ 1 h 290"/>
                  <a:gd name="T68" fmla="*/ 0 w 250"/>
                  <a:gd name="T69" fmla="*/ 0 h 290"/>
                  <a:gd name="T70" fmla="*/ 0 w 250"/>
                  <a:gd name="T71" fmla="*/ 0 h 290"/>
                  <a:gd name="T72" fmla="*/ 0 w 250"/>
                  <a:gd name="T73" fmla="*/ 0 h 290"/>
                  <a:gd name="T74" fmla="*/ 1 w 250"/>
                  <a:gd name="T75" fmla="*/ 0 h 290"/>
                  <a:gd name="T76" fmla="*/ 1 w 250"/>
                  <a:gd name="T77" fmla="*/ 0 h 290"/>
                  <a:gd name="T78" fmla="*/ 1 w 250"/>
                  <a:gd name="T79" fmla="*/ 0 h 290"/>
                  <a:gd name="T80" fmla="*/ 1 w 250"/>
                  <a:gd name="T81" fmla="*/ 0 h 290"/>
                  <a:gd name="T82" fmla="*/ 1 w 250"/>
                  <a:gd name="T83" fmla="*/ 0 h 290"/>
                  <a:gd name="T84" fmla="*/ 1 w 250"/>
                  <a:gd name="T85" fmla="*/ 0 h 290"/>
                  <a:gd name="T86" fmla="*/ 1 w 250"/>
                  <a:gd name="T87" fmla="*/ 0 h 290"/>
                  <a:gd name="T88" fmla="*/ 1 w 250"/>
                  <a:gd name="T89" fmla="*/ 0 h 290"/>
                  <a:gd name="T90" fmla="*/ 1 w 250"/>
                  <a:gd name="T91" fmla="*/ 0 h 290"/>
                  <a:gd name="T92" fmla="*/ 1 w 250"/>
                  <a:gd name="T93" fmla="*/ 0 h 290"/>
                  <a:gd name="T94" fmla="*/ 0 w 250"/>
                  <a:gd name="T95" fmla="*/ 0 h 290"/>
                  <a:gd name="T96" fmla="*/ 0 w 250"/>
                  <a:gd name="T97" fmla="*/ 0 h 29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3" name="Freeform 42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>
                  <a:gd name="T0" fmla="*/ 1 w 160"/>
                  <a:gd name="T1" fmla="*/ 0 h 225"/>
                  <a:gd name="T2" fmla="*/ 1 w 160"/>
                  <a:gd name="T3" fmla="*/ 0 h 225"/>
                  <a:gd name="T4" fmla="*/ 1 w 160"/>
                  <a:gd name="T5" fmla="*/ 0 h 225"/>
                  <a:gd name="T6" fmla="*/ 1 w 160"/>
                  <a:gd name="T7" fmla="*/ 1 h 225"/>
                  <a:gd name="T8" fmla="*/ 0 w 160"/>
                  <a:gd name="T9" fmla="*/ 1 h 225"/>
                  <a:gd name="T10" fmla="*/ 0 w 160"/>
                  <a:gd name="T11" fmla="*/ 1 h 225"/>
                  <a:gd name="T12" fmla="*/ 0 w 160"/>
                  <a:gd name="T13" fmla="*/ 1 h 225"/>
                  <a:gd name="T14" fmla="*/ 0 w 160"/>
                  <a:gd name="T15" fmla="*/ 1 h 225"/>
                  <a:gd name="T16" fmla="*/ 0 w 160"/>
                  <a:gd name="T17" fmla="*/ 1 h 225"/>
                  <a:gd name="T18" fmla="*/ 0 w 160"/>
                  <a:gd name="T19" fmla="*/ 1 h 225"/>
                  <a:gd name="T20" fmla="*/ 0 w 160"/>
                  <a:gd name="T21" fmla="*/ 1 h 225"/>
                  <a:gd name="T22" fmla="*/ 0 w 160"/>
                  <a:gd name="T23" fmla="*/ 1 h 225"/>
                  <a:gd name="T24" fmla="*/ 0 w 160"/>
                  <a:gd name="T25" fmla="*/ 1 h 225"/>
                  <a:gd name="T26" fmla="*/ 0 w 160"/>
                  <a:gd name="T27" fmla="*/ 1 h 225"/>
                  <a:gd name="T28" fmla="*/ 0 w 160"/>
                  <a:gd name="T29" fmla="*/ 1 h 225"/>
                  <a:gd name="T30" fmla="*/ 0 w 160"/>
                  <a:gd name="T31" fmla="*/ 1 h 225"/>
                  <a:gd name="T32" fmla="*/ 0 w 160"/>
                  <a:gd name="T33" fmla="*/ 1 h 225"/>
                  <a:gd name="T34" fmla="*/ 0 w 160"/>
                  <a:gd name="T35" fmla="*/ 1 h 225"/>
                  <a:gd name="T36" fmla="*/ 0 w 160"/>
                  <a:gd name="T37" fmla="*/ 1 h 225"/>
                  <a:gd name="T38" fmla="*/ 0 w 160"/>
                  <a:gd name="T39" fmla="*/ 1 h 225"/>
                  <a:gd name="T40" fmla="*/ 1 w 160"/>
                  <a:gd name="T41" fmla="*/ 1 h 225"/>
                  <a:gd name="T42" fmla="*/ 1 w 160"/>
                  <a:gd name="T43" fmla="*/ 1 h 225"/>
                  <a:gd name="T44" fmla="*/ 1 w 160"/>
                  <a:gd name="T45" fmla="*/ 0 h 225"/>
                  <a:gd name="T46" fmla="*/ 1 w 160"/>
                  <a:gd name="T47" fmla="*/ 0 h 225"/>
                  <a:gd name="T48" fmla="*/ 1 w 160"/>
                  <a:gd name="T49" fmla="*/ 0 h 225"/>
                  <a:gd name="T50" fmla="*/ 1 w 160"/>
                  <a:gd name="T51" fmla="*/ 0 h 225"/>
                  <a:gd name="T52" fmla="*/ 0 w 160"/>
                  <a:gd name="T53" fmla="*/ 0 h 225"/>
                  <a:gd name="T54" fmla="*/ 0 w 160"/>
                  <a:gd name="T55" fmla="*/ 0 h 225"/>
                  <a:gd name="T56" fmla="*/ 0 w 160"/>
                  <a:gd name="T57" fmla="*/ 0 h 225"/>
                  <a:gd name="T58" fmla="*/ 0 w 160"/>
                  <a:gd name="T59" fmla="*/ 0 h 225"/>
                  <a:gd name="T60" fmla="*/ 0 w 160"/>
                  <a:gd name="T61" fmla="*/ 0 h 225"/>
                  <a:gd name="T62" fmla="*/ 0 w 160"/>
                  <a:gd name="T63" fmla="*/ 0 h 225"/>
                  <a:gd name="T64" fmla="*/ 0 w 160"/>
                  <a:gd name="T65" fmla="*/ 0 h 225"/>
                  <a:gd name="T66" fmla="*/ 0 w 160"/>
                  <a:gd name="T67" fmla="*/ 0 h 225"/>
                  <a:gd name="T68" fmla="*/ 0 w 160"/>
                  <a:gd name="T69" fmla="*/ 0 h 225"/>
                  <a:gd name="T70" fmla="*/ 0 w 160"/>
                  <a:gd name="T71" fmla="*/ 0 h 225"/>
                  <a:gd name="T72" fmla="*/ 0 w 160"/>
                  <a:gd name="T73" fmla="*/ 0 h 225"/>
                  <a:gd name="T74" fmla="*/ 0 w 160"/>
                  <a:gd name="T75" fmla="*/ 0 h 225"/>
                  <a:gd name="T76" fmla="*/ 0 w 160"/>
                  <a:gd name="T77" fmla="*/ 0 h 225"/>
                  <a:gd name="T78" fmla="*/ 1 w 160"/>
                  <a:gd name="T79" fmla="*/ 0 h 225"/>
                  <a:gd name="T80" fmla="*/ 1 w 160"/>
                  <a:gd name="T81" fmla="*/ 0 h 22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4" name="Freeform 43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>
                  <a:gd name="T0" fmla="*/ 1 w 404"/>
                  <a:gd name="T1" fmla="*/ 0 h 472"/>
                  <a:gd name="T2" fmla="*/ 0 w 404"/>
                  <a:gd name="T3" fmla="*/ 1 h 472"/>
                  <a:gd name="T4" fmla="*/ 0 w 404"/>
                  <a:gd name="T5" fmla="*/ 1 h 472"/>
                  <a:gd name="T6" fmla="*/ 0 w 404"/>
                  <a:gd name="T7" fmla="*/ 1 h 472"/>
                  <a:gd name="T8" fmla="*/ 0 w 404"/>
                  <a:gd name="T9" fmla="*/ 1 h 472"/>
                  <a:gd name="T10" fmla="*/ 0 w 404"/>
                  <a:gd name="T11" fmla="*/ 1 h 472"/>
                  <a:gd name="T12" fmla="*/ 0 w 404"/>
                  <a:gd name="T13" fmla="*/ 2 h 472"/>
                  <a:gd name="T14" fmla="*/ 0 w 404"/>
                  <a:gd name="T15" fmla="*/ 2 h 472"/>
                  <a:gd name="T16" fmla="*/ 0 w 404"/>
                  <a:gd name="T17" fmla="*/ 2 h 472"/>
                  <a:gd name="T18" fmla="*/ 0 w 404"/>
                  <a:gd name="T19" fmla="*/ 2 h 472"/>
                  <a:gd name="T20" fmla="*/ 1 w 404"/>
                  <a:gd name="T21" fmla="*/ 2 h 472"/>
                  <a:gd name="T22" fmla="*/ 1 w 404"/>
                  <a:gd name="T23" fmla="*/ 2 h 472"/>
                  <a:gd name="T24" fmla="*/ 1 w 404"/>
                  <a:gd name="T25" fmla="*/ 2 h 472"/>
                  <a:gd name="T26" fmla="*/ 1 w 404"/>
                  <a:gd name="T27" fmla="*/ 2 h 472"/>
                  <a:gd name="T28" fmla="*/ 1 w 404"/>
                  <a:gd name="T29" fmla="*/ 2 h 472"/>
                  <a:gd name="T30" fmla="*/ 1 w 404"/>
                  <a:gd name="T31" fmla="*/ 2 h 472"/>
                  <a:gd name="T32" fmla="*/ 2 w 404"/>
                  <a:gd name="T33" fmla="*/ 2 h 472"/>
                  <a:gd name="T34" fmla="*/ 2 w 404"/>
                  <a:gd name="T35" fmla="*/ 2 h 472"/>
                  <a:gd name="T36" fmla="*/ 2 w 404"/>
                  <a:gd name="T37" fmla="*/ 2 h 472"/>
                  <a:gd name="T38" fmla="*/ 2 w 404"/>
                  <a:gd name="T39" fmla="*/ 2 h 472"/>
                  <a:gd name="T40" fmla="*/ 2 w 404"/>
                  <a:gd name="T41" fmla="*/ 2 h 472"/>
                  <a:gd name="T42" fmla="*/ 1 w 404"/>
                  <a:gd name="T43" fmla="*/ 2 h 472"/>
                  <a:gd name="T44" fmla="*/ 1 w 404"/>
                  <a:gd name="T45" fmla="*/ 2 h 472"/>
                  <a:gd name="T46" fmla="*/ 1 w 404"/>
                  <a:gd name="T47" fmla="*/ 2 h 472"/>
                  <a:gd name="T48" fmla="*/ 1 w 404"/>
                  <a:gd name="T49" fmla="*/ 2 h 472"/>
                  <a:gd name="T50" fmla="*/ 1 w 404"/>
                  <a:gd name="T51" fmla="*/ 2 h 472"/>
                  <a:gd name="T52" fmla="*/ 1 w 404"/>
                  <a:gd name="T53" fmla="*/ 2 h 472"/>
                  <a:gd name="T54" fmla="*/ 0 w 404"/>
                  <a:gd name="T55" fmla="*/ 2 h 472"/>
                  <a:gd name="T56" fmla="*/ 0 w 404"/>
                  <a:gd name="T57" fmla="*/ 1 h 472"/>
                  <a:gd name="T58" fmla="*/ 0 w 404"/>
                  <a:gd name="T59" fmla="*/ 1 h 472"/>
                  <a:gd name="T60" fmla="*/ 0 w 404"/>
                  <a:gd name="T61" fmla="*/ 1 h 472"/>
                  <a:gd name="T62" fmla="*/ 0 w 404"/>
                  <a:gd name="T63" fmla="*/ 1 h 472"/>
                  <a:gd name="T64" fmla="*/ 0 w 404"/>
                  <a:gd name="T65" fmla="*/ 1 h 472"/>
                  <a:gd name="T66" fmla="*/ 0 w 404"/>
                  <a:gd name="T67" fmla="*/ 1 h 472"/>
                  <a:gd name="T68" fmla="*/ 0 w 404"/>
                  <a:gd name="T69" fmla="*/ 1 h 472"/>
                  <a:gd name="T70" fmla="*/ 1 w 404"/>
                  <a:gd name="T71" fmla="*/ 0 h 472"/>
                  <a:gd name="T72" fmla="*/ 1 w 404"/>
                  <a:gd name="T73" fmla="*/ 0 h 472"/>
                  <a:gd name="T74" fmla="*/ 1 w 404"/>
                  <a:gd name="T75" fmla="*/ 0 h 472"/>
                  <a:gd name="T76" fmla="*/ 1 w 404"/>
                  <a:gd name="T77" fmla="*/ 0 h 472"/>
                  <a:gd name="T78" fmla="*/ 1 w 404"/>
                  <a:gd name="T79" fmla="*/ 0 h 472"/>
                  <a:gd name="T80" fmla="*/ 1 w 404"/>
                  <a:gd name="T81" fmla="*/ 0 h 472"/>
                  <a:gd name="T82" fmla="*/ 1 w 404"/>
                  <a:gd name="T83" fmla="*/ 0 h 472"/>
                  <a:gd name="T84" fmla="*/ 1 w 404"/>
                  <a:gd name="T85" fmla="*/ 0 h 472"/>
                  <a:gd name="T86" fmla="*/ 1 w 404"/>
                  <a:gd name="T87" fmla="*/ 0 h 47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5" name="Freeform 44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>
                  <a:gd name="T0" fmla="*/ 1 w 354"/>
                  <a:gd name="T1" fmla="*/ 0 h 315"/>
                  <a:gd name="T2" fmla="*/ 1 w 354"/>
                  <a:gd name="T3" fmla="*/ 0 h 315"/>
                  <a:gd name="T4" fmla="*/ 1 w 354"/>
                  <a:gd name="T5" fmla="*/ 1 h 315"/>
                  <a:gd name="T6" fmla="*/ 1 w 354"/>
                  <a:gd name="T7" fmla="*/ 1 h 315"/>
                  <a:gd name="T8" fmla="*/ 1 w 354"/>
                  <a:gd name="T9" fmla="*/ 1 h 315"/>
                  <a:gd name="T10" fmla="*/ 1 w 354"/>
                  <a:gd name="T11" fmla="*/ 1 h 315"/>
                  <a:gd name="T12" fmla="*/ 1 w 354"/>
                  <a:gd name="T13" fmla="*/ 1 h 315"/>
                  <a:gd name="T14" fmla="*/ 1 w 354"/>
                  <a:gd name="T15" fmla="*/ 1 h 315"/>
                  <a:gd name="T16" fmla="*/ 1 w 354"/>
                  <a:gd name="T17" fmla="*/ 1 h 315"/>
                  <a:gd name="T18" fmla="*/ 1 w 354"/>
                  <a:gd name="T19" fmla="*/ 1 h 315"/>
                  <a:gd name="T20" fmla="*/ 1 w 354"/>
                  <a:gd name="T21" fmla="*/ 1 h 315"/>
                  <a:gd name="T22" fmla="*/ 1 w 354"/>
                  <a:gd name="T23" fmla="*/ 1 h 315"/>
                  <a:gd name="T24" fmla="*/ 1 w 354"/>
                  <a:gd name="T25" fmla="*/ 1 h 315"/>
                  <a:gd name="T26" fmla="*/ 1 w 354"/>
                  <a:gd name="T27" fmla="*/ 1 h 315"/>
                  <a:gd name="T28" fmla="*/ 1 w 354"/>
                  <a:gd name="T29" fmla="*/ 1 h 315"/>
                  <a:gd name="T30" fmla="*/ 1 w 354"/>
                  <a:gd name="T31" fmla="*/ 1 h 315"/>
                  <a:gd name="T32" fmla="*/ 1 w 354"/>
                  <a:gd name="T33" fmla="*/ 1 h 315"/>
                  <a:gd name="T34" fmla="*/ 1 w 354"/>
                  <a:gd name="T35" fmla="*/ 1 h 315"/>
                  <a:gd name="T36" fmla="*/ 1 w 354"/>
                  <a:gd name="T37" fmla="*/ 1 h 315"/>
                  <a:gd name="T38" fmla="*/ 1 w 354"/>
                  <a:gd name="T39" fmla="*/ 1 h 315"/>
                  <a:gd name="T40" fmla="*/ 1 w 354"/>
                  <a:gd name="T41" fmla="*/ 1 h 315"/>
                  <a:gd name="T42" fmla="*/ 1 w 354"/>
                  <a:gd name="T43" fmla="*/ 1 h 315"/>
                  <a:gd name="T44" fmla="*/ 1 w 354"/>
                  <a:gd name="T45" fmla="*/ 1 h 315"/>
                  <a:gd name="T46" fmla="*/ 1 w 354"/>
                  <a:gd name="T47" fmla="*/ 1 h 315"/>
                  <a:gd name="T48" fmla="*/ 1 w 354"/>
                  <a:gd name="T49" fmla="*/ 1 h 315"/>
                  <a:gd name="T50" fmla="*/ 1 w 354"/>
                  <a:gd name="T51" fmla="*/ 1 h 315"/>
                  <a:gd name="T52" fmla="*/ 1 w 354"/>
                  <a:gd name="T53" fmla="*/ 1 h 315"/>
                  <a:gd name="T54" fmla="*/ 1 w 354"/>
                  <a:gd name="T55" fmla="*/ 0 h 315"/>
                  <a:gd name="T56" fmla="*/ 1 w 354"/>
                  <a:gd name="T57" fmla="*/ 0 h 315"/>
                  <a:gd name="T58" fmla="*/ 1 w 354"/>
                  <a:gd name="T59" fmla="*/ 0 h 315"/>
                  <a:gd name="T60" fmla="*/ 1 w 354"/>
                  <a:gd name="T61" fmla="*/ 0 h 315"/>
                  <a:gd name="T62" fmla="*/ 1 w 354"/>
                  <a:gd name="T63" fmla="*/ 0 h 315"/>
                  <a:gd name="T64" fmla="*/ 1 w 354"/>
                  <a:gd name="T65" fmla="*/ 0 h 315"/>
                  <a:gd name="T66" fmla="*/ 1 w 354"/>
                  <a:gd name="T67" fmla="*/ 0 h 315"/>
                  <a:gd name="T68" fmla="*/ 1 w 354"/>
                  <a:gd name="T69" fmla="*/ 0 h 315"/>
                  <a:gd name="T70" fmla="*/ 1 w 354"/>
                  <a:gd name="T71" fmla="*/ 0 h 315"/>
                  <a:gd name="T72" fmla="*/ 1 w 354"/>
                  <a:gd name="T73" fmla="*/ 0 h 315"/>
                  <a:gd name="T74" fmla="*/ 0 w 354"/>
                  <a:gd name="T75" fmla="*/ 0 h 315"/>
                  <a:gd name="T76" fmla="*/ 0 w 354"/>
                  <a:gd name="T77" fmla="*/ 0 h 315"/>
                  <a:gd name="T78" fmla="*/ 0 w 354"/>
                  <a:gd name="T79" fmla="*/ 0 h 315"/>
                  <a:gd name="T80" fmla="*/ 0 w 354"/>
                  <a:gd name="T81" fmla="*/ 0 h 315"/>
                  <a:gd name="T82" fmla="*/ 0 w 354"/>
                  <a:gd name="T83" fmla="*/ 0 h 315"/>
                  <a:gd name="T84" fmla="*/ 0 w 354"/>
                  <a:gd name="T85" fmla="*/ 0 h 315"/>
                  <a:gd name="T86" fmla="*/ 0 w 354"/>
                  <a:gd name="T87" fmla="*/ 0 h 315"/>
                  <a:gd name="T88" fmla="*/ 0 w 354"/>
                  <a:gd name="T89" fmla="*/ 0 h 315"/>
                  <a:gd name="T90" fmla="*/ 0 w 354"/>
                  <a:gd name="T91" fmla="*/ 0 h 315"/>
                  <a:gd name="T92" fmla="*/ 0 w 354"/>
                  <a:gd name="T93" fmla="*/ 0 h 315"/>
                  <a:gd name="T94" fmla="*/ 0 w 354"/>
                  <a:gd name="T95" fmla="*/ 0 h 315"/>
                  <a:gd name="T96" fmla="*/ 0 w 354"/>
                  <a:gd name="T97" fmla="*/ 0 h 315"/>
                  <a:gd name="T98" fmla="*/ 0 w 354"/>
                  <a:gd name="T99" fmla="*/ 0 h 315"/>
                  <a:gd name="T100" fmla="*/ 0 w 354"/>
                  <a:gd name="T101" fmla="*/ 0 h 315"/>
                  <a:gd name="T102" fmla="*/ 1 w 354"/>
                  <a:gd name="T103" fmla="*/ 0 h 315"/>
                  <a:gd name="T104" fmla="*/ 1 w 354"/>
                  <a:gd name="T105" fmla="*/ 0 h 315"/>
                  <a:gd name="T106" fmla="*/ 1 w 354"/>
                  <a:gd name="T107" fmla="*/ 0 h 315"/>
                  <a:gd name="T108" fmla="*/ 1 w 354"/>
                  <a:gd name="T109" fmla="*/ 0 h 315"/>
                  <a:gd name="T110" fmla="*/ 1 w 354"/>
                  <a:gd name="T111" fmla="*/ 0 h 315"/>
                  <a:gd name="T112" fmla="*/ 1 w 354"/>
                  <a:gd name="T113" fmla="*/ 0 h 315"/>
                  <a:gd name="T114" fmla="*/ 1 w 354"/>
                  <a:gd name="T115" fmla="*/ 0 h 315"/>
                  <a:gd name="T116" fmla="*/ 1 w 354"/>
                  <a:gd name="T117" fmla="*/ 0 h 315"/>
                  <a:gd name="T118" fmla="*/ 1 w 354"/>
                  <a:gd name="T119" fmla="*/ 0 h 315"/>
                  <a:gd name="T120" fmla="*/ 1 w 354"/>
                  <a:gd name="T121" fmla="*/ 0 h 31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6350" cmpd="sng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6" name="Freeform 45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>
                  <a:gd name="T0" fmla="*/ 0 w 143"/>
                  <a:gd name="T1" fmla="*/ 1 h 297"/>
                  <a:gd name="T2" fmla="*/ 0 w 143"/>
                  <a:gd name="T3" fmla="*/ 1 h 297"/>
                  <a:gd name="T4" fmla="*/ 0 w 143"/>
                  <a:gd name="T5" fmla="*/ 1 h 297"/>
                  <a:gd name="T6" fmla="*/ 0 w 143"/>
                  <a:gd name="T7" fmla="*/ 1 h 297"/>
                  <a:gd name="T8" fmla="*/ 0 w 143"/>
                  <a:gd name="T9" fmla="*/ 1 h 297"/>
                  <a:gd name="T10" fmla="*/ 0 w 143"/>
                  <a:gd name="T11" fmla="*/ 1 h 297"/>
                  <a:gd name="T12" fmla="*/ 0 w 143"/>
                  <a:gd name="T13" fmla="*/ 1 h 297"/>
                  <a:gd name="T14" fmla="*/ 0 w 143"/>
                  <a:gd name="T15" fmla="*/ 1 h 297"/>
                  <a:gd name="T16" fmla="*/ 0 w 143"/>
                  <a:gd name="T17" fmla="*/ 1 h 297"/>
                  <a:gd name="T18" fmla="*/ 0 w 143"/>
                  <a:gd name="T19" fmla="*/ 1 h 297"/>
                  <a:gd name="T20" fmla="*/ 1 w 143"/>
                  <a:gd name="T21" fmla="*/ 1 h 297"/>
                  <a:gd name="T22" fmla="*/ 1 w 143"/>
                  <a:gd name="T23" fmla="*/ 1 h 297"/>
                  <a:gd name="T24" fmla="*/ 1 w 143"/>
                  <a:gd name="T25" fmla="*/ 1 h 297"/>
                  <a:gd name="T26" fmla="*/ 1 w 143"/>
                  <a:gd name="T27" fmla="*/ 1 h 297"/>
                  <a:gd name="T28" fmla="*/ 1 w 143"/>
                  <a:gd name="T29" fmla="*/ 1 h 297"/>
                  <a:gd name="T30" fmla="*/ 1 w 143"/>
                  <a:gd name="T31" fmla="*/ 1 h 297"/>
                  <a:gd name="T32" fmla="*/ 0 w 143"/>
                  <a:gd name="T33" fmla="*/ 1 h 297"/>
                  <a:gd name="T34" fmla="*/ 0 w 143"/>
                  <a:gd name="T35" fmla="*/ 1 h 297"/>
                  <a:gd name="T36" fmla="*/ 0 w 143"/>
                  <a:gd name="T37" fmla="*/ 1 h 297"/>
                  <a:gd name="T38" fmla="*/ 0 w 143"/>
                  <a:gd name="T39" fmla="*/ 1 h 297"/>
                  <a:gd name="T40" fmla="*/ 0 w 143"/>
                  <a:gd name="T41" fmla="*/ 1 h 297"/>
                  <a:gd name="T42" fmla="*/ 0 w 143"/>
                  <a:gd name="T43" fmla="*/ 1 h 297"/>
                  <a:gd name="T44" fmla="*/ 0 w 143"/>
                  <a:gd name="T45" fmla="*/ 1 h 297"/>
                  <a:gd name="T46" fmla="*/ 0 w 143"/>
                  <a:gd name="T47" fmla="*/ 1 h 297"/>
                  <a:gd name="T48" fmla="*/ 0 w 143"/>
                  <a:gd name="T49" fmla="*/ 0 h 297"/>
                  <a:gd name="T50" fmla="*/ 0 w 143"/>
                  <a:gd name="T51" fmla="*/ 0 h 297"/>
                  <a:gd name="T52" fmla="*/ 0 w 143"/>
                  <a:gd name="T53" fmla="*/ 0 h 297"/>
                  <a:gd name="T54" fmla="*/ 0 w 143"/>
                  <a:gd name="T55" fmla="*/ 0 h 297"/>
                  <a:gd name="T56" fmla="*/ 0 w 143"/>
                  <a:gd name="T57" fmla="*/ 0 h 297"/>
                  <a:gd name="T58" fmla="*/ 0 w 143"/>
                  <a:gd name="T59" fmla="*/ 0 h 297"/>
                  <a:gd name="T60" fmla="*/ 0 w 143"/>
                  <a:gd name="T61" fmla="*/ 0 h 297"/>
                  <a:gd name="T62" fmla="*/ 1 w 143"/>
                  <a:gd name="T63" fmla="*/ 0 h 297"/>
                  <a:gd name="T64" fmla="*/ 1 w 143"/>
                  <a:gd name="T65" fmla="*/ 0 h 297"/>
                  <a:gd name="T66" fmla="*/ 1 w 143"/>
                  <a:gd name="T67" fmla="*/ 0 h 297"/>
                  <a:gd name="T68" fmla="*/ 0 w 143"/>
                  <a:gd name="T69" fmla="*/ 0 h 297"/>
                  <a:gd name="T70" fmla="*/ 0 w 143"/>
                  <a:gd name="T71" fmla="*/ 0 h 297"/>
                  <a:gd name="T72" fmla="*/ 0 w 143"/>
                  <a:gd name="T73" fmla="*/ 0 h 297"/>
                  <a:gd name="T74" fmla="*/ 0 w 143"/>
                  <a:gd name="T75" fmla="*/ 0 h 297"/>
                  <a:gd name="T76" fmla="*/ 0 w 143"/>
                  <a:gd name="T77" fmla="*/ 0 h 297"/>
                  <a:gd name="T78" fmla="*/ 0 w 143"/>
                  <a:gd name="T79" fmla="*/ 1 h 297"/>
                  <a:gd name="T80" fmla="*/ 0 w 143"/>
                  <a:gd name="T81" fmla="*/ 1 h 29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7" name="Freeform 46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>
                  <a:gd name="T0" fmla="*/ 1 w 309"/>
                  <a:gd name="T1" fmla="*/ 1 h 388"/>
                  <a:gd name="T2" fmla="*/ 1 w 309"/>
                  <a:gd name="T3" fmla="*/ 1 h 388"/>
                  <a:gd name="T4" fmla="*/ 1 w 309"/>
                  <a:gd name="T5" fmla="*/ 1 h 388"/>
                  <a:gd name="T6" fmla="*/ 1 w 309"/>
                  <a:gd name="T7" fmla="*/ 1 h 388"/>
                  <a:gd name="T8" fmla="*/ 1 w 309"/>
                  <a:gd name="T9" fmla="*/ 1 h 388"/>
                  <a:gd name="T10" fmla="*/ 1 w 309"/>
                  <a:gd name="T11" fmla="*/ 1 h 388"/>
                  <a:gd name="T12" fmla="*/ 1 w 309"/>
                  <a:gd name="T13" fmla="*/ 1 h 388"/>
                  <a:gd name="T14" fmla="*/ 1 w 309"/>
                  <a:gd name="T15" fmla="*/ 1 h 388"/>
                  <a:gd name="T16" fmla="*/ 1 w 309"/>
                  <a:gd name="T17" fmla="*/ 1 h 388"/>
                  <a:gd name="T18" fmla="*/ 1 w 309"/>
                  <a:gd name="T19" fmla="*/ 1 h 388"/>
                  <a:gd name="T20" fmla="*/ 1 w 309"/>
                  <a:gd name="T21" fmla="*/ 2 h 388"/>
                  <a:gd name="T22" fmla="*/ 1 w 309"/>
                  <a:gd name="T23" fmla="*/ 2 h 388"/>
                  <a:gd name="T24" fmla="*/ 1 w 309"/>
                  <a:gd name="T25" fmla="*/ 2 h 388"/>
                  <a:gd name="T26" fmla="*/ 1 w 309"/>
                  <a:gd name="T27" fmla="*/ 2 h 388"/>
                  <a:gd name="T28" fmla="*/ 1 w 309"/>
                  <a:gd name="T29" fmla="*/ 2 h 388"/>
                  <a:gd name="T30" fmla="*/ 1 w 309"/>
                  <a:gd name="T31" fmla="*/ 1 h 388"/>
                  <a:gd name="T32" fmla="*/ 1 w 309"/>
                  <a:gd name="T33" fmla="*/ 1 h 388"/>
                  <a:gd name="T34" fmla="*/ 1 w 309"/>
                  <a:gd name="T35" fmla="*/ 1 h 388"/>
                  <a:gd name="T36" fmla="*/ 1 w 309"/>
                  <a:gd name="T37" fmla="*/ 1 h 388"/>
                  <a:gd name="T38" fmla="*/ 1 w 309"/>
                  <a:gd name="T39" fmla="*/ 1 h 388"/>
                  <a:gd name="T40" fmla="*/ 1 w 309"/>
                  <a:gd name="T41" fmla="*/ 1 h 388"/>
                  <a:gd name="T42" fmla="*/ 1 w 309"/>
                  <a:gd name="T43" fmla="*/ 0 h 388"/>
                  <a:gd name="T44" fmla="*/ 1 w 309"/>
                  <a:gd name="T45" fmla="*/ 0 h 388"/>
                  <a:gd name="T46" fmla="*/ 1 w 309"/>
                  <a:gd name="T47" fmla="*/ 0 h 388"/>
                  <a:gd name="T48" fmla="*/ 1 w 309"/>
                  <a:gd name="T49" fmla="*/ 0 h 388"/>
                  <a:gd name="T50" fmla="*/ 1 w 309"/>
                  <a:gd name="T51" fmla="*/ 0 h 388"/>
                  <a:gd name="T52" fmla="*/ 0 w 309"/>
                  <a:gd name="T53" fmla="*/ 0 h 388"/>
                  <a:gd name="T54" fmla="*/ 0 w 309"/>
                  <a:gd name="T55" fmla="*/ 0 h 388"/>
                  <a:gd name="T56" fmla="*/ 0 w 309"/>
                  <a:gd name="T57" fmla="*/ 0 h 388"/>
                  <a:gd name="T58" fmla="*/ 0 w 309"/>
                  <a:gd name="T59" fmla="*/ 0 h 388"/>
                  <a:gd name="T60" fmla="*/ 0 w 309"/>
                  <a:gd name="T61" fmla="*/ 0 h 388"/>
                  <a:gd name="T62" fmla="*/ 0 w 309"/>
                  <a:gd name="T63" fmla="*/ 0 h 388"/>
                  <a:gd name="T64" fmla="*/ 0 w 309"/>
                  <a:gd name="T65" fmla="*/ 0 h 388"/>
                  <a:gd name="T66" fmla="*/ 0 w 309"/>
                  <a:gd name="T67" fmla="*/ 0 h 388"/>
                  <a:gd name="T68" fmla="*/ 1 w 309"/>
                  <a:gd name="T69" fmla="*/ 0 h 388"/>
                  <a:gd name="T70" fmla="*/ 1 w 309"/>
                  <a:gd name="T71" fmla="*/ 0 h 388"/>
                  <a:gd name="T72" fmla="*/ 1 w 309"/>
                  <a:gd name="T73" fmla="*/ 0 h 388"/>
                  <a:gd name="T74" fmla="*/ 1 w 309"/>
                  <a:gd name="T75" fmla="*/ 1 h 3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8" name="Freeform 47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>
                  <a:gd name="T0" fmla="*/ 1 w 406"/>
                  <a:gd name="T1" fmla="*/ 0 h 292"/>
                  <a:gd name="T2" fmla="*/ 1 w 406"/>
                  <a:gd name="T3" fmla="*/ 1 h 292"/>
                  <a:gd name="T4" fmla="*/ 2 w 406"/>
                  <a:gd name="T5" fmla="*/ 1 h 292"/>
                  <a:gd name="T6" fmla="*/ 2 w 406"/>
                  <a:gd name="T7" fmla="*/ 1 h 292"/>
                  <a:gd name="T8" fmla="*/ 2 w 406"/>
                  <a:gd name="T9" fmla="*/ 1 h 292"/>
                  <a:gd name="T10" fmla="*/ 2 w 406"/>
                  <a:gd name="T11" fmla="*/ 1 h 292"/>
                  <a:gd name="T12" fmla="*/ 2 w 406"/>
                  <a:gd name="T13" fmla="*/ 1 h 292"/>
                  <a:gd name="T14" fmla="*/ 2 w 406"/>
                  <a:gd name="T15" fmla="*/ 1 h 292"/>
                  <a:gd name="T16" fmla="*/ 1 w 406"/>
                  <a:gd name="T17" fmla="*/ 1 h 292"/>
                  <a:gd name="T18" fmla="*/ 1 w 406"/>
                  <a:gd name="T19" fmla="*/ 1 h 292"/>
                  <a:gd name="T20" fmla="*/ 1 w 406"/>
                  <a:gd name="T21" fmla="*/ 0 h 292"/>
                  <a:gd name="T22" fmla="*/ 1 w 406"/>
                  <a:gd name="T23" fmla="*/ 0 h 292"/>
                  <a:gd name="T24" fmla="*/ 1 w 406"/>
                  <a:gd name="T25" fmla="*/ 0 h 292"/>
                  <a:gd name="T26" fmla="*/ 1 w 406"/>
                  <a:gd name="T27" fmla="*/ 0 h 292"/>
                  <a:gd name="T28" fmla="*/ 1 w 406"/>
                  <a:gd name="T29" fmla="*/ 0 h 292"/>
                  <a:gd name="T30" fmla="*/ 1 w 406"/>
                  <a:gd name="T31" fmla="*/ 0 h 292"/>
                  <a:gd name="T32" fmla="*/ 0 w 406"/>
                  <a:gd name="T33" fmla="*/ 0 h 292"/>
                  <a:gd name="T34" fmla="*/ 0 w 406"/>
                  <a:gd name="T35" fmla="*/ 0 h 292"/>
                  <a:gd name="T36" fmla="*/ 0 w 406"/>
                  <a:gd name="T37" fmla="*/ 1 h 292"/>
                  <a:gd name="T38" fmla="*/ 0 w 406"/>
                  <a:gd name="T39" fmla="*/ 1 h 292"/>
                  <a:gd name="T40" fmla="*/ 0 w 406"/>
                  <a:gd name="T41" fmla="*/ 1 h 292"/>
                  <a:gd name="T42" fmla="*/ 0 w 406"/>
                  <a:gd name="T43" fmla="*/ 0 h 292"/>
                  <a:gd name="T44" fmla="*/ 0 w 406"/>
                  <a:gd name="T45" fmla="*/ 0 h 292"/>
                  <a:gd name="T46" fmla="*/ 0 w 406"/>
                  <a:gd name="T47" fmla="*/ 0 h 292"/>
                  <a:gd name="T48" fmla="*/ 1 w 406"/>
                  <a:gd name="T49" fmla="*/ 0 h 292"/>
                  <a:gd name="T50" fmla="*/ 1 w 406"/>
                  <a:gd name="T51" fmla="*/ 0 h 292"/>
                  <a:gd name="T52" fmla="*/ 1 w 406"/>
                  <a:gd name="T53" fmla="*/ 0 h 292"/>
                  <a:gd name="T54" fmla="*/ 1 w 406"/>
                  <a:gd name="T55" fmla="*/ 0 h 292"/>
                  <a:gd name="T56" fmla="*/ 1 w 406"/>
                  <a:gd name="T57" fmla="*/ 0 h 292"/>
                  <a:gd name="T58" fmla="*/ 1 w 406"/>
                  <a:gd name="T59" fmla="*/ 0 h 292"/>
                  <a:gd name="T60" fmla="*/ 1 w 406"/>
                  <a:gd name="T61" fmla="*/ 0 h 292"/>
                  <a:gd name="T62" fmla="*/ 1 w 406"/>
                  <a:gd name="T63" fmla="*/ 0 h 29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9" name="Freeform 48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>
                  <a:gd name="T0" fmla="*/ 0 w 439"/>
                  <a:gd name="T1" fmla="*/ 1 h 960"/>
                  <a:gd name="T2" fmla="*/ 0 w 439"/>
                  <a:gd name="T3" fmla="*/ 1 h 960"/>
                  <a:gd name="T4" fmla="*/ 0 w 439"/>
                  <a:gd name="T5" fmla="*/ 2 h 960"/>
                  <a:gd name="T6" fmla="*/ 1 w 439"/>
                  <a:gd name="T7" fmla="*/ 2 h 960"/>
                  <a:gd name="T8" fmla="*/ 1 w 439"/>
                  <a:gd name="T9" fmla="*/ 2 h 960"/>
                  <a:gd name="T10" fmla="*/ 1 w 439"/>
                  <a:gd name="T11" fmla="*/ 3 h 960"/>
                  <a:gd name="T12" fmla="*/ 1 w 439"/>
                  <a:gd name="T13" fmla="*/ 3 h 960"/>
                  <a:gd name="T14" fmla="*/ 1 w 439"/>
                  <a:gd name="T15" fmla="*/ 3 h 960"/>
                  <a:gd name="T16" fmla="*/ 1 w 439"/>
                  <a:gd name="T17" fmla="*/ 3 h 960"/>
                  <a:gd name="T18" fmla="*/ 2 w 439"/>
                  <a:gd name="T19" fmla="*/ 4 h 960"/>
                  <a:gd name="T20" fmla="*/ 2 w 439"/>
                  <a:gd name="T21" fmla="*/ 4 h 960"/>
                  <a:gd name="T22" fmla="*/ 2 w 439"/>
                  <a:gd name="T23" fmla="*/ 4 h 960"/>
                  <a:gd name="T24" fmla="*/ 2 w 439"/>
                  <a:gd name="T25" fmla="*/ 4 h 960"/>
                  <a:gd name="T26" fmla="*/ 2 w 439"/>
                  <a:gd name="T27" fmla="*/ 4 h 960"/>
                  <a:gd name="T28" fmla="*/ 2 w 439"/>
                  <a:gd name="T29" fmla="*/ 4 h 960"/>
                  <a:gd name="T30" fmla="*/ 2 w 439"/>
                  <a:gd name="T31" fmla="*/ 4 h 960"/>
                  <a:gd name="T32" fmla="*/ 2 w 439"/>
                  <a:gd name="T33" fmla="*/ 4 h 960"/>
                  <a:gd name="T34" fmla="*/ 2 w 439"/>
                  <a:gd name="T35" fmla="*/ 3 h 960"/>
                  <a:gd name="T36" fmla="*/ 1 w 439"/>
                  <a:gd name="T37" fmla="*/ 3 h 960"/>
                  <a:gd name="T38" fmla="*/ 1 w 439"/>
                  <a:gd name="T39" fmla="*/ 3 h 960"/>
                  <a:gd name="T40" fmla="*/ 1 w 439"/>
                  <a:gd name="T41" fmla="*/ 3 h 960"/>
                  <a:gd name="T42" fmla="*/ 1 w 439"/>
                  <a:gd name="T43" fmla="*/ 2 h 960"/>
                  <a:gd name="T44" fmla="*/ 1 w 439"/>
                  <a:gd name="T45" fmla="*/ 2 h 960"/>
                  <a:gd name="T46" fmla="*/ 1 w 439"/>
                  <a:gd name="T47" fmla="*/ 1 h 960"/>
                  <a:gd name="T48" fmla="*/ 0 w 439"/>
                  <a:gd name="T49" fmla="*/ 1 h 960"/>
                  <a:gd name="T50" fmla="*/ 0 w 439"/>
                  <a:gd name="T51" fmla="*/ 1 h 960"/>
                  <a:gd name="T52" fmla="*/ 0 w 439"/>
                  <a:gd name="T53" fmla="*/ 0 h 960"/>
                  <a:gd name="T54" fmla="*/ 0 w 439"/>
                  <a:gd name="T55" fmla="*/ 0 h 960"/>
                  <a:gd name="T56" fmla="*/ 0 w 439"/>
                  <a:gd name="T57" fmla="*/ 0 h 960"/>
                  <a:gd name="T58" fmla="*/ 0 w 439"/>
                  <a:gd name="T59" fmla="*/ 0 h 960"/>
                  <a:gd name="T60" fmla="*/ 0 w 439"/>
                  <a:gd name="T61" fmla="*/ 0 h 960"/>
                  <a:gd name="T62" fmla="*/ 0 w 439"/>
                  <a:gd name="T63" fmla="*/ 0 h 960"/>
                  <a:gd name="T64" fmla="*/ 0 w 439"/>
                  <a:gd name="T65" fmla="*/ 1 h 960"/>
                  <a:gd name="T66" fmla="*/ 0 w 439"/>
                  <a:gd name="T67" fmla="*/ 1 h 9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0" name="Freeform 49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>
                  <a:gd name="T0" fmla="*/ 0 w 382"/>
                  <a:gd name="T1" fmla="*/ 1 h 198"/>
                  <a:gd name="T2" fmla="*/ 0 w 382"/>
                  <a:gd name="T3" fmla="*/ 1 h 198"/>
                  <a:gd name="T4" fmla="*/ 0 w 382"/>
                  <a:gd name="T5" fmla="*/ 1 h 198"/>
                  <a:gd name="T6" fmla="*/ 0 w 382"/>
                  <a:gd name="T7" fmla="*/ 1 h 198"/>
                  <a:gd name="T8" fmla="*/ 0 w 382"/>
                  <a:gd name="T9" fmla="*/ 1 h 198"/>
                  <a:gd name="T10" fmla="*/ 0 w 382"/>
                  <a:gd name="T11" fmla="*/ 1 h 198"/>
                  <a:gd name="T12" fmla="*/ 0 w 382"/>
                  <a:gd name="T13" fmla="*/ 1 h 198"/>
                  <a:gd name="T14" fmla="*/ 0 w 382"/>
                  <a:gd name="T15" fmla="*/ 1 h 198"/>
                  <a:gd name="T16" fmla="*/ 0 w 382"/>
                  <a:gd name="T17" fmla="*/ 1 h 198"/>
                  <a:gd name="T18" fmla="*/ 1 w 382"/>
                  <a:gd name="T19" fmla="*/ 1 h 198"/>
                  <a:gd name="T20" fmla="*/ 1 w 382"/>
                  <a:gd name="T21" fmla="*/ 1 h 198"/>
                  <a:gd name="T22" fmla="*/ 1 w 382"/>
                  <a:gd name="T23" fmla="*/ 1 h 198"/>
                  <a:gd name="T24" fmla="*/ 1 w 382"/>
                  <a:gd name="T25" fmla="*/ 0 h 198"/>
                  <a:gd name="T26" fmla="*/ 1 w 382"/>
                  <a:gd name="T27" fmla="*/ 0 h 198"/>
                  <a:gd name="T28" fmla="*/ 1 w 382"/>
                  <a:gd name="T29" fmla="*/ 0 h 198"/>
                  <a:gd name="T30" fmla="*/ 1 w 382"/>
                  <a:gd name="T31" fmla="*/ 0 h 198"/>
                  <a:gd name="T32" fmla="*/ 1 w 382"/>
                  <a:gd name="T33" fmla="*/ 0 h 198"/>
                  <a:gd name="T34" fmla="*/ 1 w 382"/>
                  <a:gd name="T35" fmla="*/ 0 h 198"/>
                  <a:gd name="T36" fmla="*/ 1 w 382"/>
                  <a:gd name="T37" fmla="*/ 0 h 198"/>
                  <a:gd name="T38" fmla="*/ 1 w 382"/>
                  <a:gd name="T39" fmla="*/ 0 h 198"/>
                  <a:gd name="T40" fmla="*/ 2 w 382"/>
                  <a:gd name="T41" fmla="*/ 0 h 198"/>
                  <a:gd name="T42" fmla="*/ 2 w 382"/>
                  <a:gd name="T43" fmla="*/ 0 h 198"/>
                  <a:gd name="T44" fmla="*/ 2 w 382"/>
                  <a:gd name="T45" fmla="*/ 0 h 198"/>
                  <a:gd name="T46" fmla="*/ 2 w 382"/>
                  <a:gd name="T47" fmla="*/ 0 h 198"/>
                  <a:gd name="T48" fmla="*/ 2 w 382"/>
                  <a:gd name="T49" fmla="*/ 0 h 198"/>
                  <a:gd name="T50" fmla="*/ 2 w 382"/>
                  <a:gd name="T51" fmla="*/ 0 h 198"/>
                  <a:gd name="T52" fmla="*/ 2 w 382"/>
                  <a:gd name="T53" fmla="*/ 0 h 198"/>
                  <a:gd name="T54" fmla="*/ 2 w 382"/>
                  <a:gd name="T55" fmla="*/ 0 h 198"/>
                  <a:gd name="T56" fmla="*/ 1 w 382"/>
                  <a:gd name="T57" fmla="*/ 0 h 198"/>
                  <a:gd name="T58" fmla="*/ 1 w 382"/>
                  <a:gd name="T59" fmla="*/ 0 h 198"/>
                  <a:gd name="T60" fmla="*/ 1 w 382"/>
                  <a:gd name="T61" fmla="*/ 0 h 198"/>
                  <a:gd name="T62" fmla="*/ 1 w 382"/>
                  <a:gd name="T63" fmla="*/ 0 h 198"/>
                  <a:gd name="T64" fmla="*/ 1 w 382"/>
                  <a:gd name="T65" fmla="*/ 0 h 198"/>
                  <a:gd name="T66" fmla="*/ 1 w 382"/>
                  <a:gd name="T67" fmla="*/ 0 h 198"/>
                  <a:gd name="T68" fmla="*/ 1 w 382"/>
                  <a:gd name="T69" fmla="*/ 0 h 198"/>
                  <a:gd name="T70" fmla="*/ 1 w 382"/>
                  <a:gd name="T71" fmla="*/ 0 h 198"/>
                  <a:gd name="T72" fmla="*/ 1 w 382"/>
                  <a:gd name="T73" fmla="*/ 0 h 198"/>
                  <a:gd name="T74" fmla="*/ 0 w 382"/>
                  <a:gd name="T75" fmla="*/ 1 h 198"/>
                  <a:gd name="T76" fmla="*/ 0 w 382"/>
                  <a:gd name="T77" fmla="*/ 1 h 198"/>
                  <a:gd name="T78" fmla="*/ 0 w 382"/>
                  <a:gd name="T79" fmla="*/ 1 h 198"/>
                  <a:gd name="T80" fmla="*/ 0 w 382"/>
                  <a:gd name="T81" fmla="*/ 1 h 198"/>
                  <a:gd name="T82" fmla="*/ 0 w 382"/>
                  <a:gd name="T83" fmla="*/ 1 h 198"/>
                  <a:gd name="T84" fmla="*/ 0 w 382"/>
                  <a:gd name="T85" fmla="*/ 1 h 198"/>
                  <a:gd name="T86" fmla="*/ 0 w 382"/>
                  <a:gd name="T87" fmla="*/ 1 h 198"/>
                  <a:gd name="T88" fmla="*/ 0 w 382"/>
                  <a:gd name="T89" fmla="*/ 1 h 198"/>
                  <a:gd name="T90" fmla="*/ 0 w 382"/>
                  <a:gd name="T91" fmla="*/ 1 h 19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1" name="Freeform 50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>
                  <a:gd name="T0" fmla="*/ 0 w 229"/>
                  <a:gd name="T1" fmla="*/ 0 h 240"/>
                  <a:gd name="T2" fmla="*/ 0 w 229"/>
                  <a:gd name="T3" fmla="*/ 0 h 240"/>
                  <a:gd name="T4" fmla="*/ 0 w 229"/>
                  <a:gd name="T5" fmla="*/ 0 h 240"/>
                  <a:gd name="T6" fmla="*/ 0 w 229"/>
                  <a:gd name="T7" fmla="*/ 0 h 240"/>
                  <a:gd name="T8" fmla="*/ 0 w 229"/>
                  <a:gd name="T9" fmla="*/ 0 h 240"/>
                  <a:gd name="T10" fmla="*/ 0 w 229"/>
                  <a:gd name="T11" fmla="*/ 0 h 240"/>
                  <a:gd name="T12" fmla="*/ 0 w 229"/>
                  <a:gd name="T13" fmla="*/ 0 h 240"/>
                  <a:gd name="T14" fmla="*/ 0 w 229"/>
                  <a:gd name="T15" fmla="*/ 0 h 240"/>
                  <a:gd name="T16" fmla="*/ 0 w 229"/>
                  <a:gd name="T17" fmla="*/ 0 h 240"/>
                  <a:gd name="T18" fmla="*/ 0 w 229"/>
                  <a:gd name="T19" fmla="*/ 1 h 240"/>
                  <a:gd name="T20" fmla="*/ 0 w 229"/>
                  <a:gd name="T21" fmla="*/ 1 h 240"/>
                  <a:gd name="T22" fmla="*/ 0 w 229"/>
                  <a:gd name="T23" fmla="*/ 1 h 240"/>
                  <a:gd name="T24" fmla="*/ 0 w 229"/>
                  <a:gd name="T25" fmla="*/ 1 h 240"/>
                  <a:gd name="T26" fmla="*/ 0 w 229"/>
                  <a:gd name="T27" fmla="*/ 1 h 240"/>
                  <a:gd name="T28" fmla="*/ 1 w 229"/>
                  <a:gd name="T29" fmla="*/ 1 h 240"/>
                  <a:gd name="T30" fmla="*/ 1 w 229"/>
                  <a:gd name="T31" fmla="*/ 1 h 240"/>
                  <a:gd name="T32" fmla="*/ 1 w 229"/>
                  <a:gd name="T33" fmla="*/ 1 h 240"/>
                  <a:gd name="T34" fmla="*/ 1 w 229"/>
                  <a:gd name="T35" fmla="*/ 1 h 240"/>
                  <a:gd name="T36" fmla="*/ 1 w 229"/>
                  <a:gd name="T37" fmla="*/ 0 h 240"/>
                  <a:gd name="T38" fmla="*/ 1 w 229"/>
                  <a:gd name="T39" fmla="*/ 0 h 240"/>
                  <a:gd name="T40" fmla="*/ 1 w 229"/>
                  <a:gd name="T41" fmla="*/ 0 h 240"/>
                  <a:gd name="T42" fmla="*/ 1 w 229"/>
                  <a:gd name="T43" fmla="*/ 0 h 240"/>
                  <a:gd name="T44" fmla="*/ 1 w 229"/>
                  <a:gd name="T45" fmla="*/ 1 h 240"/>
                  <a:gd name="T46" fmla="*/ 1 w 229"/>
                  <a:gd name="T47" fmla="*/ 1 h 240"/>
                  <a:gd name="T48" fmla="*/ 1 w 229"/>
                  <a:gd name="T49" fmla="*/ 1 h 240"/>
                  <a:gd name="T50" fmla="*/ 1 w 229"/>
                  <a:gd name="T51" fmla="*/ 1 h 240"/>
                  <a:gd name="T52" fmla="*/ 0 w 229"/>
                  <a:gd name="T53" fmla="*/ 1 h 240"/>
                  <a:gd name="T54" fmla="*/ 0 w 229"/>
                  <a:gd name="T55" fmla="*/ 1 h 240"/>
                  <a:gd name="T56" fmla="*/ 0 w 229"/>
                  <a:gd name="T57" fmla="*/ 1 h 240"/>
                  <a:gd name="T58" fmla="*/ 0 w 229"/>
                  <a:gd name="T59" fmla="*/ 0 h 240"/>
                  <a:gd name="T60" fmla="*/ 0 w 229"/>
                  <a:gd name="T61" fmla="*/ 0 h 240"/>
                  <a:gd name="T62" fmla="*/ 0 w 229"/>
                  <a:gd name="T63" fmla="*/ 0 h 240"/>
                  <a:gd name="T64" fmla="*/ 0 w 229"/>
                  <a:gd name="T65" fmla="*/ 0 h 240"/>
                  <a:gd name="T66" fmla="*/ 0 w 229"/>
                  <a:gd name="T67" fmla="*/ 0 h 240"/>
                  <a:gd name="T68" fmla="*/ 0 w 229"/>
                  <a:gd name="T69" fmla="*/ 0 h 240"/>
                  <a:gd name="T70" fmla="*/ 0 w 229"/>
                  <a:gd name="T71" fmla="*/ 0 h 240"/>
                  <a:gd name="T72" fmla="*/ 1 w 229"/>
                  <a:gd name="T73" fmla="*/ 0 h 240"/>
                  <a:gd name="T74" fmla="*/ 1 w 229"/>
                  <a:gd name="T75" fmla="*/ 0 h 2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2" name="Freeform 51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>
                  <a:gd name="T0" fmla="*/ 0 w 281"/>
                  <a:gd name="T1" fmla="*/ 0 h 270"/>
                  <a:gd name="T2" fmla="*/ 0 w 281"/>
                  <a:gd name="T3" fmla="*/ 0 h 270"/>
                  <a:gd name="T4" fmla="*/ 0 w 281"/>
                  <a:gd name="T5" fmla="*/ 0 h 270"/>
                  <a:gd name="T6" fmla="*/ 0 w 281"/>
                  <a:gd name="T7" fmla="*/ 0 h 270"/>
                  <a:gd name="T8" fmla="*/ 0 w 281"/>
                  <a:gd name="T9" fmla="*/ 0 h 270"/>
                  <a:gd name="T10" fmla="*/ 0 w 281"/>
                  <a:gd name="T11" fmla="*/ 1 h 270"/>
                  <a:gd name="T12" fmla="*/ 0 w 281"/>
                  <a:gd name="T13" fmla="*/ 1 h 270"/>
                  <a:gd name="T14" fmla="*/ 0 w 281"/>
                  <a:gd name="T15" fmla="*/ 1 h 270"/>
                  <a:gd name="T16" fmla="*/ 0 w 281"/>
                  <a:gd name="T17" fmla="*/ 1 h 270"/>
                  <a:gd name="T18" fmla="*/ 0 w 281"/>
                  <a:gd name="T19" fmla="*/ 1 h 270"/>
                  <a:gd name="T20" fmla="*/ 1 w 281"/>
                  <a:gd name="T21" fmla="*/ 1 h 270"/>
                  <a:gd name="T22" fmla="*/ 1 w 281"/>
                  <a:gd name="T23" fmla="*/ 1 h 270"/>
                  <a:gd name="T24" fmla="*/ 1 w 281"/>
                  <a:gd name="T25" fmla="*/ 1 h 270"/>
                  <a:gd name="T26" fmla="*/ 1 w 281"/>
                  <a:gd name="T27" fmla="*/ 1 h 270"/>
                  <a:gd name="T28" fmla="*/ 1 w 281"/>
                  <a:gd name="T29" fmla="*/ 1 h 270"/>
                  <a:gd name="T30" fmla="*/ 1 w 281"/>
                  <a:gd name="T31" fmla="*/ 1 h 270"/>
                  <a:gd name="T32" fmla="*/ 1 w 281"/>
                  <a:gd name="T33" fmla="*/ 1 h 270"/>
                  <a:gd name="T34" fmla="*/ 1 w 281"/>
                  <a:gd name="T35" fmla="*/ 0 h 270"/>
                  <a:gd name="T36" fmla="*/ 1 w 281"/>
                  <a:gd name="T37" fmla="*/ 0 h 270"/>
                  <a:gd name="T38" fmla="*/ 1 w 281"/>
                  <a:gd name="T39" fmla="*/ 1 h 270"/>
                  <a:gd name="T40" fmla="*/ 1 w 281"/>
                  <a:gd name="T41" fmla="*/ 1 h 270"/>
                  <a:gd name="T42" fmla="*/ 1 w 281"/>
                  <a:gd name="T43" fmla="*/ 1 h 270"/>
                  <a:gd name="T44" fmla="*/ 1 w 281"/>
                  <a:gd name="T45" fmla="*/ 1 h 270"/>
                  <a:gd name="T46" fmla="*/ 1 w 281"/>
                  <a:gd name="T47" fmla="*/ 1 h 270"/>
                  <a:gd name="T48" fmla="*/ 1 w 281"/>
                  <a:gd name="T49" fmla="*/ 1 h 270"/>
                  <a:gd name="T50" fmla="*/ 0 w 281"/>
                  <a:gd name="T51" fmla="*/ 1 h 270"/>
                  <a:gd name="T52" fmla="*/ 0 w 281"/>
                  <a:gd name="T53" fmla="*/ 1 h 270"/>
                  <a:gd name="T54" fmla="*/ 0 w 281"/>
                  <a:gd name="T55" fmla="*/ 0 h 270"/>
                  <a:gd name="T56" fmla="*/ 0 w 281"/>
                  <a:gd name="T57" fmla="*/ 0 h 270"/>
                  <a:gd name="T58" fmla="*/ 0 w 281"/>
                  <a:gd name="T59" fmla="*/ 0 h 270"/>
                  <a:gd name="T60" fmla="*/ 0 w 281"/>
                  <a:gd name="T61" fmla="*/ 0 h 270"/>
                  <a:gd name="T62" fmla="*/ 0 w 281"/>
                  <a:gd name="T63" fmla="*/ 0 h 270"/>
                  <a:gd name="T64" fmla="*/ 0 w 281"/>
                  <a:gd name="T65" fmla="*/ 0 h 270"/>
                  <a:gd name="T66" fmla="*/ 0 w 281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3" name="Freeform 52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0 w 15"/>
                  <a:gd name="T5" fmla="*/ 0 h 13"/>
                  <a:gd name="T6" fmla="*/ 0 w 15"/>
                  <a:gd name="T7" fmla="*/ 0 h 13"/>
                  <a:gd name="T8" fmla="*/ 0 w 15"/>
                  <a:gd name="T9" fmla="*/ 0 h 13"/>
                  <a:gd name="T10" fmla="*/ 0 w 15"/>
                  <a:gd name="T11" fmla="*/ 0 h 13"/>
                  <a:gd name="T12" fmla="*/ 0 w 15"/>
                  <a:gd name="T13" fmla="*/ 0 h 13"/>
                  <a:gd name="T14" fmla="*/ 0 w 15"/>
                  <a:gd name="T15" fmla="*/ 0 h 13"/>
                  <a:gd name="T16" fmla="*/ 0 w 15"/>
                  <a:gd name="T17" fmla="*/ 0 h 13"/>
                  <a:gd name="T18" fmla="*/ 0 w 15"/>
                  <a:gd name="T19" fmla="*/ 0 h 13"/>
                  <a:gd name="T20" fmla="*/ 0 w 15"/>
                  <a:gd name="T21" fmla="*/ 0 h 13"/>
                  <a:gd name="T22" fmla="*/ 0 w 15"/>
                  <a:gd name="T23" fmla="*/ 0 h 13"/>
                  <a:gd name="T24" fmla="*/ 0 w 15"/>
                  <a:gd name="T25" fmla="*/ 0 h 13"/>
                  <a:gd name="T26" fmla="*/ 0 w 15"/>
                  <a:gd name="T27" fmla="*/ 0 h 13"/>
                  <a:gd name="T28" fmla="*/ 0 w 15"/>
                  <a:gd name="T29" fmla="*/ 0 h 13"/>
                  <a:gd name="T30" fmla="*/ 0 w 15"/>
                  <a:gd name="T31" fmla="*/ 0 h 13"/>
                  <a:gd name="T32" fmla="*/ 0 w 15"/>
                  <a:gd name="T33" fmla="*/ 0 h 13"/>
                  <a:gd name="T34" fmla="*/ 0 w 15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4" name="Freeform 53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0 h 17"/>
                  <a:gd name="T4" fmla="*/ 0 w 17"/>
                  <a:gd name="T5" fmla="*/ 0 h 17"/>
                  <a:gd name="T6" fmla="*/ 0 w 17"/>
                  <a:gd name="T7" fmla="*/ 0 h 17"/>
                  <a:gd name="T8" fmla="*/ 0 w 17"/>
                  <a:gd name="T9" fmla="*/ 0 h 17"/>
                  <a:gd name="T10" fmla="*/ 0 w 17"/>
                  <a:gd name="T11" fmla="*/ 0 h 17"/>
                  <a:gd name="T12" fmla="*/ 0 w 17"/>
                  <a:gd name="T13" fmla="*/ 0 h 17"/>
                  <a:gd name="T14" fmla="*/ 0 w 17"/>
                  <a:gd name="T15" fmla="*/ 0 h 17"/>
                  <a:gd name="T16" fmla="*/ 0 w 17"/>
                  <a:gd name="T17" fmla="*/ 0 h 17"/>
                  <a:gd name="T18" fmla="*/ 0 w 17"/>
                  <a:gd name="T19" fmla="*/ 0 h 17"/>
                  <a:gd name="T20" fmla="*/ 0 w 17"/>
                  <a:gd name="T21" fmla="*/ 0 h 17"/>
                  <a:gd name="T22" fmla="*/ 0 w 17"/>
                  <a:gd name="T23" fmla="*/ 0 h 17"/>
                  <a:gd name="T24" fmla="*/ 0 w 17"/>
                  <a:gd name="T25" fmla="*/ 0 h 17"/>
                  <a:gd name="T26" fmla="*/ 0 w 17"/>
                  <a:gd name="T27" fmla="*/ 0 h 17"/>
                  <a:gd name="T28" fmla="*/ 0 w 17"/>
                  <a:gd name="T29" fmla="*/ 0 h 17"/>
                  <a:gd name="T30" fmla="*/ 0 w 17"/>
                  <a:gd name="T31" fmla="*/ 0 h 17"/>
                  <a:gd name="T32" fmla="*/ 0 w 17"/>
                  <a:gd name="T33" fmla="*/ 0 h 17"/>
                  <a:gd name="T34" fmla="*/ 0 w 17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5" name="Freeform 54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0 w 9"/>
                  <a:gd name="T5" fmla="*/ 0 h 9"/>
                  <a:gd name="T6" fmla="*/ 0 w 9"/>
                  <a:gd name="T7" fmla="*/ 0 h 9"/>
                  <a:gd name="T8" fmla="*/ 0 w 9"/>
                  <a:gd name="T9" fmla="*/ 0 h 9"/>
                  <a:gd name="T10" fmla="*/ 0 w 9"/>
                  <a:gd name="T11" fmla="*/ 0 h 9"/>
                  <a:gd name="T12" fmla="*/ 0 w 9"/>
                  <a:gd name="T13" fmla="*/ 0 h 9"/>
                  <a:gd name="T14" fmla="*/ 0 w 9"/>
                  <a:gd name="T15" fmla="*/ 0 h 9"/>
                  <a:gd name="T16" fmla="*/ 0 w 9"/>
                  <a:gd name="T17" fmla="*/ 0 h 9"/>
                  <a:gd name="T18" fmla="*/ 0 w 9"/>
                  <a:gd name="T19" fmla="*/ 0 h 9"/>
                  <a:gd name="T20" fmla="*/ 0 w 9"/>
                  <a:gd name="T21" fmla="*/ 0 h 9"/>
                  <a:gd name="T22" fmla="*/ 0 w 9"/>
                  <a:gd name="T23" fmla="*/ 0 h 9"/>
                  <a:gd name="T24" fmla="*/ 0 w 9"/>
                  <a:gd name="T25" fmla="*/ 0 h 9"/>
                  <a:gd name="T26" fmla="*/ 0 w 9"/>
                  <a:gd name="T27" fmla="*/ 0 h 9"/>
                  <a:gd name="T28" fmla="*/ 0 w 9"/>
                  <a:gd name="T29" fmla="*/ 0 h 9"/>
                  <a:gd name="T30" fmla="*/ 0 w 9"/>
                  <a:gd name="T31" fmla="*/ 0 h 9"/>
                  <a:gd name="T32" fmla="*/ 0 w 9"/>
                  <a:gd name="T33" fmla="*/ 0 h 9"/>
                  <a:gd name="T34" fmla="*/ 0 w 9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6" name="Freeform 55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7" name="Freeform 56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>
                  <a:gd name="T0" fmla="*/ 0 w 7"/>
                  <a:gd name="T1" fmla="*/ 0 h 9"/>
                  <a:gd name="T2" fmla="*/ 0 w 7"/>
                  <a:gd name="T3" fmla="*/ 0 h 9"/>
                  <a:gd name="T4" fmla="*/ 0 w 7"/>
                  <a:gd name="T5" fmla="*/ 0 h 9"/>
                  <a:gd name="T6" fmla="*/ 0 w 7"/>
                  <a:gd name="T7" fmla="*/ 0 h 9"/>
                  <a:gd name="T8" fmla="*/ 0 w 7"/>
                  <a:gd name="T9" fmla="*/ 0 h 9"/>
                  <a:gd name="T10" fmla="*/ 0 w 7"/>
                  <a:gd name="T11" fmla="*/ 0 h 9"/>
                  <a:gd name="T12" fmla="*/ 0 w 7"/>
                  <a:gd name="T13" fmla="*/ 0 h 9"/>
                  <a:gd name="T14" fmla="*/ 0 w 7"/>
                  <a:gd name="T15" fmla="*/ 0 h 9"/>
                  <a:gd name="T16" fmla="*/ 0 w 7"/>
                  <a:gd name="T17" fmla="*/ 0 h 9"/>
                  <a:gd name="T18" fmla="*/ 0 w 7"/>
                  <a:gd name="T19" fmla="*/ 0 h 9"/>
                  <a:gd name="T20" fmla="*/ 0 w 7"/>
                  <a:gd name="T21" fmla="*/ 0 h 9"/>
                  <a:gd name="T22" fmla="*/ 0 w 7"/>
                  <a:gd name="T23" fmla="*/ 0 h 9"/>
                  <a:gd name="T24" fmla="*/ 0 w 7"/>
                  <a:gd name="T25" fmla="*/ 0 h 9"/>
                  <a:gd name="T26" fmla="*/ 0 w 7"/>
                  <a:gd name="T27" fmla="*/ 0 h 9"/>
                  <a:gd name="T28" fmla="*/ 0 w 7"/>
                  <a:gd name="T29" fmla="*/ 0 h 9"/>
                  <a:gd name="T30" fmla="*/ 0 w 7"/>
                  <a:gd name="T31" fmla="*/ 0 h 9"/>
                  <a:gd name="T32" fmla="*/ 0 w 7"/>
                  <a:gd name="T33" fmla="*/ 0 h 9"/>
                  <a:gd name="T34" fmla="*/ 0 w 7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8" name="Freeform 57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>
                  <a:gd name="T0" fmla="*/ 0 w 20"/>
                  <a:gd name="T1" fmla="*/ 0 h 20"/>
                  <a:gd name="T2" fmla="*/ 0 w 20"/>
                  <a:gd name="T3" fmla="*/ 0 h 20"/>
                  <a:gd name="T4" fmla="*/ 0 w 20"/>
                  <a:gd name="T5" fmla="*/ 0 h 20"/>
                  <a:gd name="T6" fmla="*/ 0 w 20"/>
                  <a:gd name="T7" fmla="*/ 0 h 20"/>
                  <a:gd name="T8" fmla="*/ 0 w 20"/>
                  <a:gd name="T9" fmla="*/ 0 h 20"/>
                  <a:gd name="T10" fmla="*/ 0 w 20"/>
                  <a:gd name="T11" fmla="*/ 0 h 20"/>
                  <a:gd name="T12" fmla="*/ 0 w 20"/>
                  <a:gd name="T13" fmla="*/ 0 h 20"/>
                  <a:gd name="T14" fmla="*/ 0 w 20"/>
                  <a:gd name="T15" fmla="*/ 0 h 20"/>
                  <a:gd name="T16" fmla="*/ 0 w 20"/>
                  <a:gd name="T17" fmla="*/ 0 h 20"/>
                  <a:gd name="T18" fmla="*/ 0 w 20"/>
                  <a:gd name="T19" fmla="*/ 0 h 20"/>
                  <a:gd name="T20" fmla="*/ 0 w 20"/>
                  <a:gd name="T21" fmla="*/ 0 h 20"/>
                  <a:gd name="T22" fmla="*/ 0 w 20"/>
                  <a:gd name="T23" fmla="*/ 0 h 20"/>
                  <a:gd name="T24" fmla="*/ 0 w 20"/>
                  <a:gd name="T25" fmla="*/ 0 h 20"/>
                  <a:gd name="T26" fmla="*/ 0 w 20"/>
                  <a:gd name="T27" fmla="*/ 0 h 20"/>
                  <a:gd name="T28" fmla="*/ 0 w 20"/>
                  <a:gd name="T29" fmla="*/ 0 h 20"/>
                  <a:gd name="T30" fmla="*/ 0 w 20"/>
                  <a:gd name="T31" fmla="*/ 0 h 20"/>
                  <a:gd name="T32" fmla="*/ 0 w 20"/>
                  <a:gd name="T33" fmla="*/ 0 h 20"/>
                  <a:gd name="T34" fmla="*/ 0 w 20"/>
                  <a:gd name="T35" fmla="*/ 0 h 2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9" name="Freeform 58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>
                  <a:gd name="T0" fmla="*/ 0 w 12"/>
                  <a:gd name="T1" fmla="*/ 0 h 13"/>
                  <a:gd name="T2" fmla="*/ 0 w 12"/>
                  <a:gd name="T3" fmla="*/ 0 h 13"/>
                  <a:gd name="T4" fmla="*/ 0 w 12"/>
                  <a:gd name="T5" fmla="*/ 0 h 13"/>
                  <a:gd name="T6" fmla="*/ 0 w 12"/>
                  <a:gd name="T7" fmla="*/ 0 h 13"/>
                  <a:gd name="T8" fmla="*/ 0 w 12"/>
                  <a:gd name="T9" fmla="*/ 0 h 13"/>
                  <a:gd name="T10" fmla="*/ 0 w 12"/>
                  <a:gd name="T11" fmla="*/ 0 h 13"/>
                  <a:gd name="T12" fmla="*/ 0 w 12"/>
                  <a:gd name="T13" fmla="*/ 0 h 13"/>
                  <a:gd name="T14" fmla="*/ 0 w 12"/>
                  <a:gd name="T15" fmla="*/ 0 h 13"/>
                  <a:gd name="T16" fmla="*/ 0 w 12"/>
                  <a:gd name="T17" fmla="*/ 0 h 13"/>
                  <a:gd name="T18" fmla="*/ 0 w 12"/>
                  <a:gd name="T19" fmla="*/ 0 h 13"/>
                  <a:gd name="T20" fmla="*/ 0 w 12"/>
                  <a:gd name="T21" fmla="*/ 0 h 13"/>
                  <a:gd name="T22" fmla="*/ 0 w 12"/>
                  <a:gd name="T23" fmla="*/ 0 h 13"/>
                  <a:gd name="T24" fmla="*/ 0 w 12"/>
                  <a:gd name="T25" fmla="*/ 0 h 13"/>
                  <a:gd name="T26" fmla="*/ 0 w 12"/>
                  <a:gd name="T27" fmla="*/ 0 h 13"/>
                  <a:gd name="T28" fmla="*/ 0 w 12"/>
                  <a:gd name="T29" fmla="*/ 0 h 13"/>
                  <a:gd name="T30" fmla="*/ 0 w 12"/>
                  <a:gd name="T31" fmla="*/ 0 h 13"/>
                  <a:gd name="T32" fmla="*/ 0 w 12"/>
                  <a:gd name="T33" fmla="*/ 0 h 13"/>
                  <a:gd name="T34" fmla="*/ 0 w 12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0" name="Freeform 59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>
                  <a:gd name="T0" fmla="*/ 0 w 13"/>
                  <a:gd name="T1" fmla="*/ 0 h 12"/>
                  <a:gd name="T2" fmla="*/ 0 w 13"/>
                  <a:gd name="T3" fmla="*/ 0 h 12"/>
                  <a:gd name="T4" fmla="*/ 0 w 13"/>
                  <a:gd name="T5" fmla="*/ 0 h 12"/>
                  <a:gd name="T6" fmla="*/ 0 w 13"/>
                  <a:gd name="T7" fmla="*/ 0 h 12"/>
                  <a:gd name="T8" fmla="*/ 0 w 13"/>
                  <a:gd name="T9" fmla="*/ 0 h 12"/>
                  <a:gd name="T10" fmla="*/ 0 w 13"/>
                  <a:gd name="T11" fmla="*/ 0 h 12"/>
                  <a:gd name="T12" fmla="*/ 0 w 13"/>
                  <a:gd name="T13" fmla="*/ 0 h 12"/>
                  <a:gd name="T14" fmla="*/ 0 w 13"/>
                  <a:gd name="T15" fmla="*/ 0 h 12"/>
                  <a:gd name="T16" fmla="*/ 0 w 13"/>
                  <a:gd name="T17" fmla="*/ 0 h 12"/>
                  <a:gd name="T18" fmla="*/ 0 w 13"/>
                  <a:gd name="T19" fmla="*/ 0 h 12"/>
                  <a:gd name="T20" fmla="*/ 0 w 13"/>
                  <a:gd name="T21" fmla="*/ 0 h 12"/>
                  <a:gd name="T22" fmla="*/ 0 w 13"/>
                  <a:gd name="T23" fmla="*/ 0 h 12"/>
                  <a:gd name="T24" fmla="*/ 0 w 13"/>
                  <a:gd name="T25" fmla="*/ 0 h 12"/>
                  <a:gd name="T26" fmla="*/ 0 w 13"/>
                  <a:gd name="T27" fmla="*/ 0 h 12"/>
                  <a:gd name="T28" fmla="*/ 0 w 13"/>
                  <a:gd name="T29" fmla="*/ 0 h 12"/>
                  <a:gd name="T30" fmla="*/ 0 w 13"/>
                  <a:gd name="T31" fmla="*/ 0 h 12"/>
                  <a:gd name="T32" fmla="*/ 0 w 13"/>
                  <a:gd name="T33" fmla="*/ 0 h 12"/>
                  <a:gd name="T34" fmla="*/ 0 w 13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1" name="Freeform 60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>
                  <a:gd name="T0" fmla="*/ 0 w 8"/>
                  <a:gd name="T1" fmla="*/ 0 h 7"/>
                  <a:gd name="T2" fmla="*/ 0 w 8"/>
                  <a:gd name="T3" fmla="*/ 0 h 7"/>
                  <a:gd name="T4" fmla="*/ 0 w 8"/>
                  <a:gd name="T5" fmla="*/ 0 h 7"/>
                  <a:gd name="T6" fmla="*/ 0 w 8"/>
                  <a:gd name="T7" fmla="*/ 0 h 7"/>
                  <a:gd name="T8" fmla="*/ 0 w 8"/>
                  <a:gd name="T9" fmla="*/ 0 h 7"/>
                  <a:gd name="T10" fmla="*/ 0 w 8"/>
                  <a:gd name="T11" fmla="*/ 0 h 7"/>
                  <a:gd name="T12" fmla="*/ 0 w 8"/>
                  <a:gd name="T13" fmla="*/ 0 h 7"/>
                  <a:gd name="T14" fmla="*/ 0 w 8"/>
                  <a:gd name="T15" fmla="*/ 0 h 7"/>
                  <a:gd name="T16" fmla="*/ 0 w 8"/>
                  <a:gd name="T17" fmla="*/ 0 h 7"/>
                  <a:gd name="T18" fmla="*/ 0 w 8"/>
                  <a:gd name="T19" fmla="*/ 0 h 7"/>
                  <a:gd name="T20" fmla="*/ 0 w 8"/>
                  <a:gd name="T21" fmla="*/ 0 h 7"/>
                  <a:gd name="T22" fmla="*/ 0 w 8"/>
                  <a:gd name="T23" fmla="*/ 0 h 7"/>
                  <a:gd name="T24" fmla="*/ 0 w 8"/>
                  <a:gd name="T25" fmla="*/ 0 h 7"/>
                  <a:gd name="T26" fmla="*/ 0 w 8"/>
                  <a:gd name="T27" fmla="*/ 0 h 7"/>
                  <a:gd name="T28" fmla="*/ 0 w 8"/>
                  <a:gd name="T29" fmla="*/ 0 h 7"/>
                  <a:gd name="T30" fmla="*/ 0 w 8"/>
                  <a:gd name="T31" fmla="*/ 0 h 7"/>
                  <a:gd name="T32" fmla="*/ 0 w 8"/>
                  <a:gd name="T33" fmla="*/ 0 h 7"/>
                  <a:gd name="T34" fmla="*/ 0 w 8"/>
                  <a:gd name="T35" fmla="*/ 0 h 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2" name="Freeform 61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3" name="Freeform 62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>
                  <a:gd name="T0" fmla="*/ 0 w 16"/>
                  <a:gd name="T1" fmla="*/ 0 h 17"/>
                  <a:gd name="T2" fmla="*/ 0 w 16"/>
                  <a:gd name="T3" fmla="*/ 0 h 17"/>
                  <a:gd name="T4" fmla="*/ 0 w 16"/>
                  <a:gd name="T5" fmla="*/ 0 h 17"/>
                  <a:gd name="T6" fmla="*/ 0 w 16"/>
                  <a:gd name="T7" fmla="*/ 0 h 17"/>
                  <a:gd name="T8" fmla="*/ 0 w 16"/>
                  <a:gd name="T9" fmla="*/ 0 h 17"/>
                  <a:gd name="T10" fmla="*/ 0 w 16"/>
                  <a:gd name="T11" fmla="*/ 0 h 17"/>
                  <a:gd name="T12" fmla="*/ 0 w 16"/>
                  <a:gd name="T13" fmla="*/ 0 h 17"/>
                  <a:gd name="T14" fmla="*/ 0 w 16"/>
                  <a:gd name="T15" fmla="*/ 0 h 17"/>
                  <a:gd name="T16" fmla="*/ 0 w 16"/>
                  <a:gd name="T17" fmla="*/ 0 h 17"/>
                  <a:gd name="T18" fmla="*/ 0 w 16"/>
                  <a:gd name="T19" fmla="*/ 0 h 17"/>
                  <a:gd name="T20" fmla="*/ 0 w 16"/>
                  <a:gd name="T21" fmla="*/ 0 h 17"/>
                  <a:gd name="T22" fmla="*/ 0 w 16"/>
                  <a:gd name="T23" fmla="*/ 0 h 17"/>
                  <a:gd name="T24" fmla="*/ 0 w 16"/>
                  <a:gd name="T25" fmla="*/ 0 h 17"/>
                  <a:gd name="T26" fmla="*/ 0 w 16"/>
                  <a:gd name="T27" fmla="*/ 0 h 17"/>
                  <a:gd name="T28" fmla="*/ 0 w 16"/>
                  <a:gd name="T29" fmla="*/ 0 h 17"/>
                  <a:gd name="T30" fmla="*/ 0 w 16"/>
                  <a:gd name="T31" fmla="*/ 0 h 17"/>
                  <a:gd name="T32" fmla="*/ 0 w 16"/>
                  <a:gd name="T33" fmla="*/ 0 h 17"/>
                  <a:gd name="T34" fmla="*/ 0 w 16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4" name="Freeform 63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>
                  <a:gd name="T0" fmla="*/ 0 w 12"/>
                  <a:gd name="T1" fmla="*/ 0 h 12"/>
                  <a:gd name="T2" fmla="*/ 0 w 12"/>
                  <a:gd name="T3" fmla="*/ 0 h 12"/>
                  <a:gd name="T4" fmla="*/ 0 w 12"/>
                  <a:gd name="T5" fmla="*/ 0 h 12"/>
                  <a:gd name="T6" fmla="*/ 0 w 12"/>
                  <a:gd name="T7" fmla="*/ 0 h 12"/>
                  <a:gd name="T8" fmla="*/ 0 w 12"/>
                  <a:gd name="T9" fmla="*/ 0 h 12"/>
                  <a:gd name="T10" fmla="*/ 0 w 12"/>
                  <a:gd name="T11" fmla="*/ 0 h 12"/>
                  <a:gd name="T12" fmla="*/ 0 w 12"/>
                  <a:gd name="T13" fmla="*/ 0 h 12"/>
                  <a:gd name="T14" fmla="*/ 0 w 12"/>
                  <a:gd name="T15" fmla="*/ 0 h 12"/>
                  <a:gd name="T16" fmla="*/ 0 w 12"/>
                  <a:gd name="T17" fmla="*/ 0 h 12"/>
                  <a:gd name="T18" fmla="*/ 0 w 12"/>
                  <a:gd name="T19" fmla="*/ 0 h 12"/>
                  <a:gd name="T20" fmla="*/ 0 w 12"/>
                  <a:gd name="T21" fmla="*/ 0 h 12"/>
                  <a:gd name="T22" fmla="*/ 0 w 12"/>
                  <a:gd name="T23" fmla="*/ 0 h 12"/>
                  <a:gd name="T24" fmla="*/ 0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5" name="Freeform 64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>
                  <a:gd name="T0" fmla="*/ 0 w 74"/>
                  <a:gd name="T1" fmla="*/ 0 h 75"/>
                  <a:gd name="T2" fmla="*/ 0 w 74"/>
                  <a:gd name="T3" fmla="*/ 0 h 75"/>
                  <a:gd name="T4" fmla="*/ 0 w 74"/>
                  <a:gd name="T5" fmla="*/ 0 h 75"/>
                  <a:gd name="T6" fmla="*/ 0 w 74"/>
                  <a:gd name="T7" fmla="*/ 0 h 75"/>
                  <a:gd name="T8" fmla="*/ 0 w 74"/>
                  <a:gd name="T9" fmla="*/ 0 h 75"/>
                  <a:gd name="T10" fmla="*/ 0 w 74"/>
                  <a:gd name="T11" fmla="*/ 0 h 75"/>
                  <a:gd name="T12" fmla="*/ 0 w 74"/>
                  <a:gd name="T13" fmla="*/ 0 h 75"/>
                  <a:gd name="T14" fmla="*/ 0 w 74"/>
                  <a:gd name="T15" fmla="*/ 0 h 75"/>
                  <a:gd name="T16" fmla="*/ 0 w 74"/>
                  <a:gd name="T17" fmla="*/ 0 h 75"/>
                  <a:gd name="T18" fmla="*/ 0 w 74"/>
                  <a:gd name="T19" fmla="*/ 0 h 75"/>
                  <a:gd name="T20" fmla="*/ 0 w 74"/>
                  <a:gd name="T21" fmla="*/ 0 h 75"/>
                  <a:gd name="T22" fmla="*/ 0 w 74"/>
                  <a:gd name="T23" fmla="*/ 0 h 75"/>
                  <a:gd name="T24" fmla="*/ 0 w 74"/>
                  <a:gd name="T25" fmla="*/ 0 h 75"/>
                  <a:gd name="T26" fmla="*/ 0 w 74"/>
                  <a:gd name="T27" fmla="*/ 0 h 75"/>
                  <a:gd name="T28" fmla="*/ 0 w 74"/>
                  <a:gd name="T29" fmla="*/ 0 h 75"/>
                  <a:gd name="T30" fmla="*/ 0 w 74"/>
                  <a:gd name="T31" fmla="*/ 0 h 75"/>
                  <a:gd name="T32" fmla="*/ 0 w 74"/>
                  <a:gd name="T33" fmla="*/ 0 h 75"/>
                  <a:gd name="T34" fmla="*/ 0 w 74"/>
                  <a:gd name="T35" fmla="*/ 0 h 75"/>
                  <a:gd name="T36" fmla="*/ 0 w 74"/>
                  <a:gd name="T37" fmla="*/ 0 h 75"/>
                  <a:gd name="T38" fmla="*/ 0 w 74"/>
                  <a:gd name="T39" fmla="*/ 0 h 75"/>
                  <a:gd name="T40" fmla="*/ 0 w 74"/>
                  <a:gd name="T41" fmla="*/ 0 h 75"/>
                  <a:gd name="T42" fmla="*/ 0 w 74"/>
                  <a:gd name="T43" fmla="*/ 0 h 75"/>
                  <a:gd name="T44" fmla="*/ 0 w 74"/>
                  <a:gd name="T45" fmla="*/ 0 h 75"/>
                  <a:gd name="T46" fmla="*/ 0 w 74"/>
                  <a:gd name="T47" fmla="*/ 0 h 75"/>
                  <a:gd name="T48" fmla="*/ 0 w 74"/>
                  <a:gd name="T49" fmla="*/ 0 h 7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6" name="Freeform 65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>
                  <a:gd name="T0" fmla="*/ 0 w 69"/>
                  <a:gd name="T1" fmla="*/ 0 h 59"/>
                  <a:gd name="T2" fmla="*/ 0 w 69"/>
                  <a:gd name="T3" fmla="*/ 0 h 59"/>
                  <a:gd name="T4" fmla="*/ 0 w 69"/>
                  <a:gd name="T5" fmla="*/ 0 h 59"/>
                  <a:gd name="T6" fmla="*/ 0 w 69"/>
                  <a:gd name="T7" fmla="*/ 0 h 59"/>
                  <a:gd name="T8" fmla="*/ 0 w 69"/>
                  <a:gd name="T9" fmla="*/ 0 h 59"/>
                  <a:gd name="T10" fmla="*/ 0 w 69"/>
                  <a:gd name="T11" fmla="*/ 0 h 59"/>
                  <a:gd name="T12" fmla="*/ 0 w 69"/>
                  <a:gd name="T13" fmla="*/ 0 h 59"/>
                  <a:gd name="T14" fmla="*/ 0 w 69"/>
                  <a:gd name="T15" fmla="*/ 0 h 59"/>
                  <a:gd name="T16" fmla="*/ 0 w 69"/>
                  <a:gd name="T17" fmla="*/ 0 h 59"/>
                  <a:gd name="T18" fmla="*/ 0 w 69"/>
                  <a:gd name="T19" fmla="*/ 0 h 59"/>
                  <a:gd name="T20" fmla="*/ 0 w 69"/>
                  <a:gd name="T21" fmla="*/ 0 h 59"/>
                  <a:gd name="T22" fmla="*/ 0 w 69"/>
                  <a:gd name="T23" fmla="*/ 0 h 59"/>
                  <a:gd name="T24" fmla="*/ 0 w 69"/>
                  <a:gd name="T25" fmla="*/ 0 h 59"/>
                  <a:gd name="T26" fmla="*/ 0 w 69"/>
                  <a:gd name="T27" fmla="*/ 0 h 59"/>
                  <a:gd name="T28" fmla="*/ 0 w 69"/>
                  <a:gd name="T29" fmla="*/ 0 h 59"/>
                  <a:gd name="T30" fmla="*/ 0 w 69"/>
                  <a:gd name="T31" fmla="*/ 0 h 59"/>
                  <a:gd name="T32" fmla="*/ 0 w 69"/>
                  <a:gd name="T33" fmla="*/ 0 h 59"/>
                  <a:gd name="T34" fmla="*/ 0 w 69"/>
                  <a:gd name="T35" fmla="*/ 0 h 59"/>
                  <a:gd name="T36" fmla="*/ 0 w 69"/>
                  <a:gd name="T37" fmla="*/ 0 h 59"/>
                  <a:gd name="T38" fmla="*/ 0 w 69"/>
                  <a:gd name="T39" fmla="*/ 0 h 59"/>
                  <a:gd name="T40" fmla="*/ 0 w 69"/>
                  <a:gd name="T41" fmla="*/ 0 h 5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7" name="Freeform 66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>
                  <a:gd name="T0" fmla="*/ 0 w 69"/>
                  <a:gd name="T1" fmla="*/ 0 h 60"/>
                  <a:gd name="T2" fmla="*/ 0 w 69"/>
                  <a:gd name="T3" fmla="*/ 0 h 60"/>
                  <a:gd name="T4" fmla="*/ 0 w 69"/>
                  <a:gd name="T5" fmla="*/ 0 h 60"/>
                  <a:gd name="T6" fmla="*/ 0 w 69"/>
                  <a:gd name="T7" fmla="*/ 0 h 60"/>
                  <a:gd name="T8" fmla="*/ 0 w 69"/>
                  <a:gd name="T9" fmla="*/ 0 h 60"/>
                  <a:gd name="T10" fmla="*/ 0 w 69"/>
                  <a:gd name="T11" fmla="*/ 0 h 60"/>
                  <a:gd name="T12" fmla="*/ 0 w 69"/>
                  <a:gd name="T13" fmla="*/ 0 h 60"/>
                  <a:gd name="T14" fmla="*/ 0 w 69"/>
                  <a:gd name="T15" fmla="*/ 0 h 60"/>
                  <a:gd name="T16" fmla="*/ 0 w 69"/>
                  <a:gd name="T17" fmla="*/ 0 h 60"/>
                  <a:gd name="T18" fmla="*/ 0 w 69"/>
                  <a:gd name="T19" fmla="*/ 0 h 60"/>
                  <a:gd name="T20" fmla="*/ 0 w 69"/>
                  <a:gd name="T21" fmla="*/ 0 h 60"/>
                  <a:gd name="T22" fmla="*/ 0 w 69"/>
                  <a:gd name="T23" fmla="*/ 0 h 60"/>
                  <a:gd name="T24" fmla="*/ 0 w 69"/>
                  <a:gd name="T25" fmla="*/ 0 h 60"/>
                  <a:gd name="T26" fmla="*/ 0 w 69"/>
                  <a:gd name="T27" fmla="*/ 0 h 60"/>
                  <a:gd name="T28" fmla="*/ 0 w 69"/>
                  <a:gd name="T29" fmla="*/ 0 h 60"/>
                  <a:gd name="T30" fmla="*/ 0 w 69"/>
                  <a:gd name="T31" fmla="*/ 0 h 60"/>
                  <a:gd name="T32" fmla="*/ 0 w 69"/>
                  <a:gd name="T33" fmla="*/ 0 h 60"/>
                  <a:gd name="T34" fmla="*/ 0 w 69"/>
                  <a:gd name="T35" fmla="*/ 0 h 60"/>
                  <a:gd name="T36" fmla="*/ 0 w 69"/>
                  <a:gd name="T37" fmla="*/ 0 h 60"/>
                  <a:gd name="T38" fmla="*/ 0 w 69"/>
                  <a:gd name="T39" fmla="*/ 0 h 60"/>
                  <a:gd name="T40" fmla="*/ 0 w 69"/>
                  <a:gd name="T41" fmla="*/ 0 h 60"/>
                  <a:gd name="T42" fmla="*/ 0 w 69"/>
                  <a:gd name="T43" fmla="*/ 0 h 60"/>
                  <a:gd name="T44" fmla="*/ 0 w 69"/>
                  <a:gd name="T45" fmla="*/ 0 h 60"/>
                  <a:gd name="T46" fmla="*/ 0 w 69"/>
                  <a:gd name="T47" fmla="*/ 0 h 60"/>
                  <a:gd name="T48" fmla="*/ 0 w 69"/>
                  <a:gd name="T49" fmla="*/ 0 h 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8" name="Freeform 67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>
                  <a:gd name="T0" fmla="*/ 0 w 75"/>
                  <a:gd name="T1" fmla="*/ 0 h 48"/>
                  <a:gd name="T2" fmla="*/ 0 w 75"/>
                  <a:gd name="T3" fmla="*/ 0 h 48"/>
                  <a:gd name="T4" fmla="*/ 0 w 75"/>
                  <a:gd name="T5" fmla="*/ 0 h 48"/>
                  <a:gd name="T6" fmla="*/ 0 w 75"/>
                  <a:gd name="T7" fmla="*/ 0 h 48"/>
                  <a:gd name="T8" fmla="*/ 0 w 75"/>
                  <a:gd name="T9" fmla="*/ 0 h 48"/>
                  <a:gd name="T10" fmla="*/ 0 w 75"/>
                  <a:gd name="T11" fmla="*/ 0 h 48"/>
                  <a:gd name="T12" fmla="*/ 0 w 75"/>
                  <a:gd name="T13" fmla="*/ 0 h 48"/>
                  <a:gd name="T14" fmla="*/ 0 w 75"/>
                  <a:gd name="T15" fmla="*/ 0 h 48"/>
                  <a:gd name="T16" fmla="*/ 0 w 75"/>
                  <a:gd name="T17" fmla="*/ 0 h 48"/>
                  <a:gd name="T18" fmla="*/ 0 w 75"/>
                  <a:gd name="T19" fmla="*/ 0 h 48"/>
                  <a:gd name="T20" fmla="*/ 0 w 75"/>
                  <a:gd name="T21" fmla="*/ 0 h 48"/>
                  <a:gd name="T22" fmla="*/ 0 w 75"/>
                  <a:gd name="T23" fmla="*/ 0 h 48"/>
                  <a:gd name="T24" fmla="*/ 0 w 75"/>
                  <a:gd name="T25" fmla="*/ 0 h 48"/>
                  <a:gd name="T26" fmla="*/ 0 w 75"/>
                  <a:gd name="T27" fmla="*/ 0 h 48"/>
                  <a:gd name="T28" fmla="*/ 0 w 75"/>
                  <a:gd name="T29" fmla="*/ 0 h 48"/>
                  <a:gd name="T30" fmla="*/ 0 w 75"/>
                  <a:gd name="T31" fmla="*/ 0 h 48"/>
                  <a:gd name="T32" fmla="*/ 0 w 75"/>
                  <a:gd name="T33" fmla="*/ 0 h 48"/>
                  <a:gd name="T34" fmla="*/ 0 w 75"/>
                  <a:gd name="T35" fmla="*/ 0 h 48"/>
                  <a:gd name="T36" fmla="*/ 0 w 75"/>
                  <a:gd name="T37" fmla="*/ 0 h 48"/>
                  <a:gd name="T38" fmla="*/ 0 w 75"/>
                  <a:gd name="T39" fmla="*/ 0 h 48"/>
                  <a:gd name="T40" fmla="*/ 0 w 75"/>
                  <a:gd name="T41" fmla="*/ 0 h 48"/>
                  <a:gd name="T42" fmla="*/ 0 w 75"/>
                  <a:gd name="T43" fmla="*/ 0 h 48"/>
                  <a:gd name="T44" fmla="*/ 0 w 75"/>
                  <a:gd name="T45" fmla="*/ 0 h 48"/>
                  <a:gd name="T46" fmla="*/ 0 w 75"/>
                  <a:gd name="T47" fmla="*/ 0 h 48"/>
                  <a:gd name="T48" fmla="*/ 0 w 75"/>
                  <a:gd name="T49" fmla="*/ 0 h 48"/>
                  <a:gd name="T50" fmla="*/ 0 w 75"/>
                  <a:gd name="T51" fmla="*/ 0 h 48"/>
                  <a:gd name="T52" fmla="*/ 0 w 75"/>
                  <a:gd name="T53" fmla="*/ 0 h 48"/>
                  <a:gd name="T54" fmla="*/ 0 w 75"/>
                  <a:gd name="T55" fmla="*/ 0 h 48"/>
                  <a:gd name="T56" fmla="*/ 0 w 75"/>
                  <a:gd name="T57" fmla="*/ 0 h 4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9" name="Freeform 68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>
                  <a:gd name="T0" fmla="*/ 0 w 63"/>
                  <a:gd name="T1" fmla="*/ 0 h 57"/>
                  <a:gd name="T2" fmla="*/ 0 w 63"/>
                  <a:gd name="T3" fmla="*/ 0 h 57"/>
                  <a:gd name="T4" fmla="*/ 0 w 63"/>
                  <a:gd name="T5" fmla="*/ 0 h 57"/>
                  <a:gd name="T6" fmla="*/ 0 w 63"/>
                  <a:gd name="T7" fmla="*/ 0 h 57"/>
                  <a:gd name="T8" fmla="*/ 0 w 63"/>
                  <a:gd name="T9" fmla="*/ 0 h 57"/>
                  <a:gd name="T10" fmla="*/ 0 w 63"/>
                  <a:gd name="T11" fmla="*/ 0 h 57"/>
                  <a:gd name="T12" fmla="*/ 0 w 63"/>
                  <a:gd name="T13" fmla="*/ 0 h 57"/>
                  <a:gd name="T14" fmla="*/ 0 w 63"/>
                  <a:gd name="T15" fmla="*/ 0 h 57"/>
                  <a:gd name="T16" fmla="*/ 0 w 63"/>
                  <a:gd name="T17" fmla="*/ 0 h 57"/>
                  <a:gd name="T18" fmla="*/ 0 w 63"/>
                  <a:gd name="T19" fmla="*/ 0 h 57"/>
                  <a:gd name="T20" fmla="*/ 0 w 63"/>
                  <a:gd name="T21" fmla="*/ 0 h 57"/>
                  <a:gd name="T22" fmla="*/ 0 w 63"/>
                  <a:gd name="T23" fmla="*/ 0 h 57"/>
                  <a:gd name="T24" fmla="*/ 0 w 63"/>
                  <a:gd name="T25" fmla="*/ 0 h 57"/>
                  <a:gd name="T26" fmla="*/ 0 w 63"/>
                  <a:gd name="T27" fmla="*/ 0 h 57"/>
                  <a:gd name="T28" fmla="*/ 0 w 63"/>
                  <a:gd name="T29" fmla="*/ 0 h 57"/>
                  <a:gd name="T30" fmla="*/ 0 w 63"/>
                  <a:gd name="T31" fmla="*/ 0 h 57"/>
                  <a:gd name="T32" fmla="*/ 0 w 63"/>
                  <a:gd name="T33" fmla="*/ 0 h 57"/>
                  <a:gd name="T34" fmla="*/ 0 w 63"/>
                  <a:gd name="T35" fmla="*/ 0 h 57"/>
                  <a:gd name="T36" fmla="*/ 0 w 63"/>
                  <a:gd name="T37" fmla="*/ 0 h 57"/>
                  <a:gd name="T38" fmla="*/ 0 w 63"/>
                  <a:gd name="T39" fmla="*/ 0 h 57"/>
                  <a:gd name="T40" fmla="*/ 0 w 63"/>
                  <a:gd name="T41" fmla="*/ 0 h 57"/>
                  <a:gd name="T42" fmla="*/ 0 w 63"/>
                  <a:gd name="T43" fmla="*/ 0 h 57"/>
                  <a:gd name="T44" fmla="*/ 0 w 63"/>
                  <a:gd name="T45" fmla="*/ 0 h 57"/>
                  <a:gd name="T46" fmla="*/ 0 w 63"/>
                  <a:gd name="T47" fmla="*/ 0 h 57"/>
                  <a:gd name="T48" fmla="*/ 0 w 63"/>
                  <a:gd name="T49" fmla="*/ 0 h 5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0" name="Freeform 69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>
                  <a:gd name="T0" fmla="*/ 0 w 65"/>
                  <a:gd name="T1" fmla="*/ 0 h 57"/>
                  <a:gd name="T2" fmla="*/ 0 w 65"/>
                  <a:gd name="T3" fmla="*/ 0 h 57"/>
                  <a:gd name="T4" fmla="*/ 0 w 65"/>
                  <a:gd name="T5" fmla="*/ 0 h 57"/>
                  <a:gd name="T6" fmla="*/ 0 w 65"/>
                  <a:gd name="T7" fmla="*/ 0 h 57"/>
                  <a:gd name="T8" fmla="*/ 0 w 65"/>
                  <a:gd name="T9" fmla="*/ 0 h 57"/>
                  <a:gd name="T10" fmla="*/ 0 w 65"/>
                  <a:gd name="T11" fmla="*/ 0 h 57"/>
                  <a:gd name="T12" fmla="*/ 0 w 65"/>
                  <a:gd name="T13" fmla="*/ 0 h 57"/>
                  <a:gd name="T14" fmla="*/ 0 w 65"/>
                  <a:gd name="T15" fmla="*/ 0 h 57"/>
                  <a:gd name="T16" fmla="*/ 0 w 65"/>
                  <a:gd name="T17" fmla="*/ 0 h 57"/>
                  <a:gd name="T18" fmla="*/ 0 w 65"/>
                  <a:gd name="T19" fmla="*/ 0 h 57"/>
                  <a:gd name="T20" fmla="*/ 0 w 65"/>
                  <a:gd name="T21" fmla="*/ 0 h 57"/>
                  <a:gd name="T22" fmla="*/ 0 w 65"/>
                  <a:gd name="T23" fmla="*/ 0 h 57"/>
                  <a:gd name="T24" fmla="*/ 0 w 65"/>
                  <a:gd name="T25" fmla="*/ 0 h 57"/>
                  <a:gd name="T26" fmla="*/ 0 w 65"/>
                  <a:gd name="T27" fmla="*/ 0 h 57"/>
                  <a:gd name="T28" fmla="*/ 0 w 65"/>
                  <a:gd name="T29" fmla="*/ 0 h 57"/>
                  <a:gd name="T30" fmla="*/ 0 w 65"/>
                  <a:gd name="T31" fmla="*/ 0 h 57"/>
                  <a:gd name="T32" fmla="*/ 0 w 65"/>
                  <a:gd name="T33" fmla="*/ 0 h 57"/>
                  <a:gd name="T34" fmla="*/ 0 w 65"/>
                  <a:gd name="T35" fmla="*/ 0 h 57"/>
                  <a:gd name="T36" fmla="*/ 0 w 65"/>
                  <a:gd name="T37" fmla="*/ 0 h 57"/>
                  <a:gd name="T38" fmla="*/ 0 w 65"/>
                  <a:gd name="T39" fmla="*/ 0 h 57"/>
                  <a:gd name="T40" fmla="*/ 0 w 65"/>
                  <a:gd name="T41" fmla="*/ 0 h 5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1" name="Freeform 70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>
                  <a:gd name="T0" fmla="*/ 0 w 79"/>
                  <a:gd name="T1" fmla="*/ 0 h 80"/>
                  <a:gd name="T2" fmla="*/ 0 w 79"/>
                  <a:gd name="T3" fmla="*/ 0 h 80"/>
                  <a:gd name="T4" fmla="*/ 0 w 79"/>
                  <a:gd name="T5" fmla="*/ 0 h 80"/>
                  <a:gd name="T6" fmla="*/ 0 w 79"/>
                  <a:gd name="T7" fmla="*/ 0 h 80"/>
                  <a:gd name="T8" fmla="*/ 0 w 79"/>
                  <a:gd name="T9" fmla="*/ 0 h 80"/>
                  <a:gd name="T10" fmla="*/ 0 w 79"/>
                  <a:gd name="T11" fmla="*/ 0 h 80"/>
                  <a:gd name="T12" fmla="*/ 0 w 79"/>
                  <a:gd name="T13" fmla="*/ 0 h 80"/>
                  <a:gd name="T14" fmla="*/ 0 w 79"/>
                  <a:gd name="T15" fmla="*/ 0 h 80"/>
                  <a:gd name="T16" fmla="*/ 0 w 79"/>
                  <a:gd name="T17" fmla="*/ 0 h 80"/>
                  <a:gd name="T18" fmla="*/ 0 w 79"/>
                  <a:gd name="T19" fmla="*/ 0 h 80"/>
                  <a:gd name="T20" fmla="*/ 0 w 79"/>
                  <a:gd name="T21" fmla="*/ 0 h 80"/>
                  <a:gd name="T22" fmla="*/ 0 w 79"/>
                  <a:gd name="T23" fmla="*/ 0 h 80"/>
                  <a:gd name="T24" fmla="*/ 0 w 79"/>
                  <a:gd name="T25" fmla="*/ 0 h 80"/>
                  <a:gd name="T26" fmla="*/ 0 w 79"/>
                  <a:gd name="T27" fmla="*/ 0 h 80"/>
                  <a:gd name="T28" fmla="*/ 0 w 79"/>
                  <a:gd name="T29" fmla="*/ 0 h 80"/>
                  <a:gd name="T30" fmla="*/ 0 w 79"/>
                  <a:gd name="T31" fmla="*/ 0 h 80"/>
                  <a:gd name="T32" fmla="*/ 0 w 79"/>
                  <a:gd name="T33" fmla="*/ 0 h 80"/>
                  <a:gd name="T34" fmla="*/ 0 w 79"/>
                  <a:gd name="T35" fmla="*/ 0 h 80"/>
                  <a:gd name="T36" fmla="*/ 0 w 79"/>
                  <a:gd name="T37" fmla="*/ 0 h 80"/>
                  <a:gd name="T38" fmla="*/ 0 w 79"/>
                  <a:gd name="T39" fmla="*/ 0 h 80"/>
                  <a:gd name="T40" fmla="*/ 0 w 79"/>
                  <a:gd name="T41" fmla="*/ 0 h 80"/>
                  <a:gd name="T42" fmla="*/ 0 w 79"/>
                  <a:gd name="T43" fmla="*/ 0 h 80"/>
                  <a:gd name="T44" fmla="*/ 0 w 79"/>
                  <a:gd name="T45" fmla="*/ 0 h 80"/>
                  <a:gd name="T46" fmla="*/ 0 w 79"/>
                  <a:gd name="T47" fmla="*/ 0 h 80"/>
                  <a:gd name="T48" fmla="*/ 0 w 79"/>
                  <a:gd name="T49" fmla="*/ 0 h 80"/>
                  <a:gd name="T50" fmla="*/ 0 w 79"/>
                  <a:gd name="T51" fmla="*/ 0 h 80"/>
                  <a:gd name="T52" fmla="*/ 0 w 79"/>
                  <a:gd name="T53" fmla="*/ 0 h 80"/>
                  <a:gd name="T54" fmla="*/ 0 w 79"/>
                  <a:gd name="T55" fmla="*/ 0 h 80"/>
                  <a:gd name="T56" fmla="*/ 0 w 79"/>
                  <a:gd name="T57" fmla="*/ 0 h 8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2" name="Freeform 71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>
                  <a:gd name="T0" fmla="*/ 0 w 79"/>
                  <a:gd name="T1" fmla="*/ 0 h 67"/>
                  <a:gd name="T2" fmla="*/ 0 w 79"/>
                  <a:gd name="T3" fmla="*/ 0 h 67"/>
                  <a:gd name="T4" fmla="*/ 0 w 79"/>
                  <a:gd name="T5" fmla="*/ 0 h 67"/>
                  <a:gd name="T6" fmla="*/ 0 w 79"/>
                  <a:gd name="T7" fmla="*/ 0 h 67"/>
                  <a:gd name="T8" fmla="*/ 0 w 79"/>
                  <a:gd name="T9" fmla="*/ 0 h 67"/>
                  <a:gd name="T10" fmla="*/ 0 w 79"/>
                  <a:gd name="T11" fmla="*/ 0 h 67"/>
                  <a:gd name="T12" fmla="*/ 0 w 79"/>
                  <a:gd name="T13" fmla="*/ 0 h 67"/>
                  <a:gd name="T14" fmla="*/ 0 w 79"/>
                  <a:gd name="T15" fmla="*/ 0 h 67"/>
                  <a:gd name="T16" fmla="*/ 0 w 79"/>
                  <a:gd name="T17" fmla="*/ 0 h 67"/>
                  <a:gd name="T18" fmla="*/ 0 w 79"/>
                  <a:gd name="T19" fmla="*/ 0 h 67"/>
                  <a:gd name="T20" fmla="*/ 0 w 79"/>
                  <a:gd name="T21" fmla="*/ 0 h 67"/>
                  <a:gd name="T22" fmla="*/ 0 w 79"/>
                  <a:gd name="T23" fmla="*/ 0 h 67"/>
                  <a:gd name="T24" fmla="*/ 0 w 79"/>
                  <a:gd name="T25" fmla="*/ 0 h 67"/>
                  <a:gd name="T26" fmla="*/ 0 w 79"/>
                  <a:gd name="T27" fmla="*/ 0 h 67"/>
                  <a:gd name="T28" fmla="*/ 0 w 79"/>
                  <a:gd name="T29" fmla="*/ 0 h 67"/>
                  <a:gd name="T30" fmla="*/ 0 w 79"/>
                  <a:gd name="T31" fmla="*/ 0 h 67"/>
                  <a:gd name="T32" fmla="*/ 0 w 79"/>
                  <a:gd name="T33" fmla="*/ 0 h 67"/>
                  <a:gd name="T34" fmla="*/ 0 w 79"/>
                  <a:gd name="T35" fmla="*/ 0 h 67"/>
                  <a:gd name="T36" fmla="*/ 0 w 79"/>
                  <a:gd name="T37" fmla="*/ 0 h 67"/>
                  <a:gd name="T38" fmla="*/ 0 w 79"/>
                  <a:gd name="T39" fmla="*/ 0 h 67"/>
                  <a:gd name="T40" fmla="*/ 0 w 79"/>
                  <a:gd name="T41" fmla="*/ 0 h 67"/>
                  <a:gd name="T42" fmla="*/ 0 w 79"/>
                  <a:gd name="T43" fmla="*/ 0 h 67"/>
                  <a:gd name="T44" fmla="*/ 0 w 79"/>
                  <a:gd name="T45" fmla="*/ 0 h 67"/>
                  <a:gd name="T46" fmla="*/ 0 w 79"/>
                  <a:gd name="T47" fmla="*/ 0 h 67"/>
                  <a:gd name="T48" fmla="*/ 0 w 79"/>
                  <a:gd name="T49" fmla="*/ 0 h 67"/>
                  <a:gd name="T50" fmla="*/ 0 w 79"/>
                  <a:gd name="T51" fmla="*/ 0 h 67"/>
                  <a:gd name="T52" fmla="*/ 0 w 79"/>
                  <a:gd name="T53" fmla="*/ 0 h 67"/>
                  <a:gd name="T54" fmla="*/ 0 w 79"/>
                  <a:gd name="T55" fmla="*/ 0 h 67"/>
                  <a:gd name="T56" fmla="*/ 0 w 79"/>
                  <a:gd name="T57" fmla="*/ 0 h 6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3" name="Freeform 72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>
                  <a:gd name="T0" fmla="*/ 0 w 77"/>
                  <a:gd name="T1" fmla="*/ 0 h 62"/>
                  <a:gd name="T2" fmla="*/ 0 w 77"/>
                  <a:gd name="T3" fmla="*/ 0 h 62"/>
                  <a:gd name="T4" fmla="*/ 0 w 77"/>
                  <a:gd name="T5" fmla="*/ 0 h 62"/>
                  <a:gd name="T6" fmla="*/ 0 w 77"/>
                  <a:gd name="T7" fmla="*/ 0 h 62"/>
                  <a:gd name="T8" fmla="*/ 0 w 77"/>
                  <a:gd name="T9" fmla="*/ 0 h 62"/>
                  <a:gd name="T10" fmla="*/ 0 w 77"/>
                  <a:gd name="T11" fmla="*/ 0 h 62"/>
                  <a:gd name="T12" fmla="*/ 0 w 77"/>
                  <a:gd name="T13" fmla="*/ 0 h 62"/>
                  <a:gd name="T14" fmla="*/ 0 w 77"/>
                  <a:gd name="T15" fmla="*/ 0 h 62"/>
                  <a:gd name="T16" fmla="*/ 0 w 77"/>
                  <a:gd name="T17" fmla="*/ 0 h 62"/>
                  <a:gd name="T18" fmla="*/ 0 w 77"/>
                  <a:gd name="T19" fmla="*/ 0 h 62"/>
                  <a:gd name="T20" fmla="*/ 0 w 77"/>
                  <a:gd name="T21" fmla="*/ 0 h 62"/>
                  <a:gd name="T22" fmla="*/ 0 w 77"/>
                  <a:gd name="T23" fmla="*/ 0 h 62"/>
                  <a:gd name="T24" fmla="*/ 0 w 77"/>
                  <a:gd name="T25" fmla="*/ 0 h 62"/>
                  <a:gd name="T26" fmla="*/ 0 w 77"/>
                  <a:gd name="T27" fmla="*/ 0 h 62"/>
                  <a:gd name="T28" fmla="*/ 0 w 77"/>
                  <a:gd name="T29" fmla="*/ 0 h 62"/>
                  <a:gd name="T30" fmla="*/ 0 w 77"/>
                  <a:gd name="T31" fmla="*/ 0 h 62"/>
                  <a:gd name="T32" fmla="*/ 0 w 77"/>
                  <a:gd name="T33" fmla="*/ 0 h 62"/>
                  <a:gd name="T34" fmla="*/ 0 w 77"/>
                  <a:gd name="T35" fmla="*/ 0 h 62"/>
                  <a:gd name="T36" fmla="*/ 0 w 77"/>
                  <a:gd name="T37" fmla="*/ 0 h 62"/>
                  <a:gd name="T38" fmla="*/ 0 w 77"/>
                  <a:gd name="T39" fmla="*/ 0 h 62"/>
                  <a:gd name="T40" fmla="*/ 0 w 77"/>
                  <a:gd name="T41" fmla="*/ 0 h 62"/>
                  <a:gd name="T42" fmla="*/ 0 w 77"/>
                  <a:gd name="T43" fmla="*/ 0 h 62"/>
                  <a:gd name="T44" fmla="*/ 0 w 77"/>
                  <a:gd name="T45" fmla="*/ 0 h 62"/>
                  <a:gd name="T46" fmla="*/ 0 w 77"/>
                  <a:gd name="T47" fmla="*/ 0 h 62"/>
                  <a:gd name="T48" fmla="*/ 0 w 77"/>
                  <a:gd name="T49" fmla="*/ 0 h 6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4" name="Freeform 73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>
                  <a:gd name="T0" fmla="*/ 0 w 366"/>
                  <a:gd name="T1" fmla="*/ 1 h 845"/>
                  <a:gd name="T2" fmla="*/ 0 w 366"/>
                  <a:gd name="T3" fmla="*/ 1 h 845"/>
                  <a:gd name="T4" fmla="*/ 0 w 366"/>
                  <a:gd name="T5" fmla="*/ 1 h 845"/>
                  <a:gd name="T6" fmla="*/ 0 w 366"/>
                  <a:gd name="T7" fmla="*/ 2 h 845"/>
                  <a:gd name="T8" fmla="*/ 1 w 366"/>
                  <a:gd name="T9" fmla="*/ 2 h 845"/>
                  <a:gd name="T10" fmla="*/ 1 w 366"/>
                  <a:gd name="T11" fmla="*/ 3 h 845"/>
                  <a:gd name="T12" fmla="*/ 1 w 366"/>
                  <a:gd name="T13" fmla="*/ 3 h 845"/>
                  <a:gd name="T14" fmla="*/ 1 w 366"/>
                  <a:gd name="T15" fmla="*/ 3 h 845"/>
                  <a:gd name="T16" fmla="*/ 1 w 366"/>
                  <a:gd name="T17" fmla="*/ 3 h 845"/>
                  <a:gd name="T18" fmla="*/ 1 w 366"/>
                  <a:gd name="T19" fmla="*/ 3 h 845"/>
                  <a:gd name="T20" fmla="*/ 1 w 366"/>
                  <a:gd name="T21" fmla="*/ 3 h 845"/>
                  <a:gd name="T22" fmla="*/ 1 w 366"/>
                  <a:gd name="T23" fmla="*/ 3 h 845"/>
                  <a:gd name="T24" fmla="*/ 2 w 366"/>
                  <a:gd name="T25" fmla="*/ 3 h 845"/>
                  <a:gd name="T26" fmla="*/ 1 w 366"/>
                  <a:gd name="T27" fmla="*/ 3 h 845"/>
                  <a:gd name="T28" fmla="*/ 1 w 366"/>
                  <a:gd name="T29" fmla="*/ 3 h 845"/>
                  <a:gd name="T30" fmla="*/ 1 w 366"/>
                  <a:gd name="T31" fmla="*/ 3 h 845"/>
                  <a:gd name="T32" fmla="*/ 1 w 366"/>
                  <a:gd name="T33" fmla="*/ 3 h 845"/>
                  <a:gd name="T34" fmla="*/ 1 w 366"/>
                  <a:gd name="T35" fmla="*/ 3 h 845"/>
                  <a:gd name="T36" fmla="*/ 1 w 366"/>
                  <a:gd name="T37" fmla="*/ 3 h 845"/>
                  <a:gd name="T38" fmla="*/ 1 w 366"/>
                  <a:gd name="T39" fmla="*/ 3 h 845"/>
                  <a:gd name="T40" fmla="*/ 1 w 366"/>
                  <a:gd name="T41" fmla="*/ 2 h 845"/>
                  <a:gd name="T42" fmla="*/ 1 w 366"/>
                  <a:gd name="T43" fmla="*/ 2 h 845"/>
                  <a:gd name="T44" fmla="*/ 1 w 366"/>
                  <a:gd name="T45" fmla="*/ 2 h 845"/>
                  <a:gd name="T46" fmla="*/ 0 w 366"/>
                  <a:gd name="T47" fmla="*/ 1 h 845"/>
                  <a:gd name="T48" fmla="*/ 0 w 366"/>
                  <a:gd name="T49" fmla="*/ 1 h 845"/>
                  <a:gd name="T50" fmla="*/ 0 w 366"/>
                  <a:gd name="T51" fmla="*/ 1 h 845"/>
                  <a:gd name="T52" fmla="*/ 0 w 366"/>
                  <a:gd name="T53" fmla="*/ 0 h 845"/>
                  <a:gd name="T54" fmla="*/ 0 w 366"/>
                  <a:gd name="T55" fmla="*/ 0 h 845"/>
                  <a:gd name="T56" fmla="*/ 0 w 366"/>
                  <a:gd name="T57" fmla="*/ 0 h 845"/>
                  <a:gd name="T58" fmla="*/ 0 w 366"/>
                  <a:gd name="T59" fmla="*/ 0 h 845"/>
                  <a:gd name="T60" fmla="*/ 0 w 366"/>
                  <a:gd name="T61" fmla="*/ 0 h 845"/>
                  <a:gd name="T62" fmla="*/ 0 w 366"/>
                  <a:gd name="T63" fmla="*/ 0 h 84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5" name="Freeform 74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>
                  <a:gd name="T0" fmla="*/ 0 w 88"/>
                  <a:gd name="T1" fmla="*/ 0 h 87"/>
                  <a:gd name="T2" fmla="*/ 0 w 88"/>
                  <a:gd name="T3" fmla="*/ 0 h 87"/>
                  <a:gd name="T4" fmla="*/ 0 w 88"/>
                  <a:gd name="T5" fmla="*/ 0 h 87"/>
                  <a:gd name="T6" fmla="*/ 0 w 88"/>
                  <a:gd name="T7" fmla="*/ 0 h 87"/>
                  <a:gd name="T8" fmla="*/ 0 w 88"/>
                  <a:gd name="T9" fmla="*/ 0 h 87"/>
                  <a:gd name="T10" fmla="*/ 0 w 88"/>
                  <a:gd name="T11" fmla="*/ 0 h 87"/>
                  <a:gd name="T12" fmla="*/ 0 w 88"/>
                  <a:gd name="T13" fmla="*/ 0 h 87"/>
                  <a:gd name="T14" fmla="*/ 0 w 88"/>
                  <a:gd name="T15" fmla="*/ 0 h 87"/>
                  <a:gd name="T16" fmla="*/ 0 w 88"/>
                  <a:gd name="T17" fmla="*/ 0 h 87"/>
                  <a:gd name="T18" fmla="*/ 0 w 88"/>
                  <a:gd name="T19" fmla="*/ 0 h 87"/>
                  <a:gd name="T20" fmla="*/ 0 w 88"/>
                  <a:gd name="T21" fmla="*/ 0 h 87"/>
                  <a:gd name="T22" fmla="*/ 0 w 88"/>
                  <a:gd name="T23" fmla="*/ 0 h 87"/>
                  <a:gd name="T24" fmla="*/ 0 w 88"/>
                  <a:gd name="T25" fmla="*/ 0 h 87"/>
                  <a:gd name="T26" fmla="*/ 0 w 88"/>
                  <a:gd name="T27" fmla="*/ 0 h 87"/>
                  <a:gd name="T28" fmla="*/ 0 w 88"/>
                  <a:gd name="T29" fmla="*/ 0 h 87"/>
                  <a:gd name="T30" fmla="*/ 0 w 88"/>
                  <a:gd name="T31" fmla="*/ 0 h 87"/>
                  <a:gd name="T32" fmla="*/ 0 w 88"/>
                  <a:gd name="T33" fmla="*/ 0 h 87"/>
                  <a:gd name="T34" fmla="*/ 0 w 88"/>
                  <a:gd name="T35" fmla="*/ 0 h 87"/>
                  <a:gd name="T36" fmla="*/ 0 w 88"/>
                  <a:gd name="T37" fmla="*/ 0 h 87"/>
                  <a:gd name="T38" fmla="*/ 0 w 88"/>
                  <a:gd name="T39" fmla="*/ 0 h 87"/>
                  <a:gd name="T40" fmla="*/ 0 w 88"/>
                  <a:gd name="T41" fmla="*/ 0 h 87"/>
                  <a:gd name="T42" fmla="*/ 0 w 88"/>
                  <a:gd name="T43" fmla="*/ 0 h 87"/>
                  <a:gd name="T44" fmla="*/ 0 w 88"/>
                  <a:gd name="T45" fmla="*/ 0 h 87"/>
                  <a:gd name="T46" fmla="*/ 0 w 88"/>
                  <a:gd name="T47" fmla="*/ 0 h 87"/>
                  <a:gd name="T48" fmla="*/ 0 w 88"/>
                  <a:gd name="T49" fmla="*/ 0 h 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6" name="Freeform 75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>
                  <a:gd name="T0" fmla="*/ 0 w 102"/>
                  <a:gd name="T1" fmla="*/ 0 h 28"/>
                  <a:gd name="T2" fmla="*/ 0 w 102"/>
                  <a:gd name="T3" fmla="*/ 0 h 28"/>
                  <a:gd name="T4" fmla="*/ 0 w 102"/>
                  <a:gd name="T5" fmla="*/ 0 h 28"/>
                  <a:gd name="T6" fmla="*/ 0 w 102"/>
                  <a:gd name="T7" fmla="*/ 0 h 28"/>
                  <a:gd name="T8" fmla="*/ 0 w 102"/>
                  <a:gd name="T9" fmla="*/ 0 h 28"/>
                  <a:gd name="T10" fmla="*/ 0 w 102"/>
                  <a:gd name="T11" fmla="*/ 0 h 28"/>
                  <a:gd name="T12" fmla="*/ 0 w 102"/>
                  <a:gd name="T13" fmla="*/ 0 h 28"/>
                  <a:gd name="T14" fmla="*/ 0 w 102"/>
                  <a:gd name="T15" fmla="*/ 0 h 28"/>
                  <a:gd name="T16" fmla="*/ 0 w 102"/>
                  <a:gd name="T17" fmla="*/ 0 h 28"/>
                  <a:gd name="T18" fmla="*/ 0 w 102"/>
                  <a:gd name="T19" fmla="*/ 0 h 28"/>
                  <a:gd name="T20" fmla="*/ 0 w 102"/>
                  <a:gd name="T21" fmla="*/ 0 h 28"/>
                  <a:gd name="T22" fmla="*/ 0 w 102"/>
                  <a:gd name="T23" fmla="*/ 0 h 28"/>
                  <a:gd name="T24" fmla="*/ 0 w 102"/>
                  <a:gd name="T25" fmla="*/ 0 h 28"/>
                  <a:gd name="T26" fmla="*/ 0 w 102"/>
                  <a:gd name="T27" fmla="*/ 0 h 28"/>
                  <a:gd name="T28" fmla="*/ 0 w 102"/>
                  <a:gd name="T29" fmla="*/ 0 h 28"/>
                  <a:gd name="T30" fmla="*/ 0 w 102"/>
                  <a:gd name="T31" fmla="*/ 0 h 28"/>
                  <a:gd name="T32" fmla="*/ 0 w 102"/>
                  <a:gd name="T33" fmla="*/ 0 h 28"/>
                  <a:gd name="T34" fmla="*/ 0 w 102"/>
                  <a:gd name="T35" fmla="*/ 0 h 28"/>
                  <a:gd name="T36" fmla="*/ 0 w 102"/>
                  <a:gd name="T37" fmla="*/ 0 h 28"/>
                  <a:gd name="T38" fmla="*/ 0 w 102"/>
                  <a:gd name="T39" fmla="*/ 0 h 28"/>
                  <a:gd name="T40" fmla="*/ 0 w 102"/>
                  <a:gd name="T41" fmla="*/ 0 h 28"/>
                  <a:gd name="T42" fmla="*/ 0 w 102"/>
                  <a:gd name="T43" fmla="*/ 0 h 28"/>
                  <a:gd name="T44" fmla="*/ 0 w 102"/>
                  <a:gd name="T45" fmla="*/ 0 h 28"/>
                  <a:gd name="T46" fmla="*/ 0 w 102"/>
                  <a:gd name="T47" fmla="*/ 0 h 28"/>
                  <a:gd name="T48" fmla="*/ 0 w 102"/>
                  <a:gd name="T49" fmla="*/ 0 h 2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7" name="Freeform 76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>
                  <a:gd name="T0" fmla="*/ 1 w 142"/>
                  <a:gd name="T1" fmla="*/ 0 h 36"/>
                  <a:gd name="T2" fmla="*/ 1 w 142"/>
                  <a:gd name="T3" fmla="*/ 0 h 36"/>
                  <a:gd name="T4" fmla="*/ 1 w 142"/>
                  <a:gd name="T5" fmla="*/ 0 h 36"/>
                  <a:gd name="T6" fmla="*/ 1 w 142"/>
                  <a:gd name="T7" fmla="*/ 0 h 36"/>
                  <a:gd name="T8" fmla="*/ 1 w 142"/>
                  <a:gd name="T9" fmla="*/ 0 h 36"/>
                  <a:gd name="T10" fmla="*/ 1 w 142"/>
                  <a:gd name="T11" fmla="*/ 0 h 36"/>
                  <a:gd name="T12" fmla="*/ 1 w 142"/>
                  <a:gd name="T13" fmla="*/ 0 h 36"/>
                  <a:gd name="T14" fmla="*/ 1 w 142"/>
                  <a:gd name="T15" fmla="*/ 0 h 36"/>
                  <a:gd name="T16" fmla="*/ 1 w 142"/>
                  <a:gd name="T17" fmla="*/ 0 h 36"/>
                  <a:gd name="T18" fmla="*/ 0 w 142"/>
                  <a:gd name="T19" fmla="*/ 0 h 36"/>
                  <a:gd name="T20" fmla="*/ 0 w 142"/>
                  <a:gd name="T21" fmla="*/ 0 h 36"/>
                  <a:gd name="T22" fmla="*/ 0 w 142"/>
                  <a:gd name="T23" fmla="*/ 0 h 36"/>
                  <a:gd name="T24" fmla="*/ 0 w 142"/>
                  <a:gd name="T25" fmla="*/ 0 h 36"/>
                  <a:gd name="T26" fmla="*/ 0 w 142"/>
                  <a:gd name="T27" fmla="*/ 0 h 36"/>
                  <a:gd name="T28" fmla="*/ 0 w 142"/>
                  <a:gd name="T29" fmla="*/ 0 h 36"/>
                  <a:gd name="T30" fmla="*/ 0 w 142"/>
                  <a:gd name="T31" fmla="*/ 0 h 36"/>
                  <a:gd name="T32" fmla="*/ 0 w 142"/>
                  <a:gd name="T33" fmla="*/ 0 h 36"/>
                  <a:gd name="T34" fmla="*/ 0 w 142"/>
                  <a:gd name="T35" fmla="*/ 0 h 36"/>
                  <a:gd name="T36" fmla="*/ 0 w 142"/>
                  <a:gd name="T37" fmla="*/ 0 h 36"/>
                  <a:gd name="T38" fmla="*/ 0 w 142"/>
                  <a:gd name="T39" fmla="*/ 0 h 36"/>
                  <a:gd name="T40" fmla="*/ 0 w 142"/>
                  <a:gd name="T41" fmla="*/ 0 h 36"/>
                  <a:gd name="T42" fmla="*/ 0 w 142"/>
                  <a:gd name="T43" fmla="*/ 0 h 36"/>
                  <a:gd name="T44" fmla="*/ 0 w 142"/>
                  <a:gd name="T45" fmla="*/ 0 h 36"/>
                  <a:gd name="T46" fmla="*/ 0 w 142"/>
                  <a:gd name="T47" fmla="*/ 0 h 36"/>
                  <a:gd name="T48" fmla="*/ 1 w 14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8" name="Freeform 77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>
                  <a:gd name="T0" fmla="*/ 0 w 351"/>
                  <a:gd name="T1" fmla="*/ 1 h 601"/>
                  <a:gd name="T2" fmla="*/ 1 w 351"/>
                  <a:gd name="T3" fmla="*/ 1 h 601"/>
                  <a:gd name="T4" fmla="*/ 1 w 351"/>
                  <a:gd name="T5" fmla="*/ 2 h 601"/>
                  <a:gd name="T6" fmla="*/ 1 w 351"/>
                  <a:gd name="T7" fmla="*/ 2 h 601"/>
                  <a:gd name="T8" fmla="*/ 1 w 351"/>
                  <a:gd name="T9" fmla="*/ 2 h 601"/>
                  <a:gd name="T10" fmla="*/ 1 w 351"/>
                  <a:gd name="T11" fmla="*/ 2 h 601"/>
                  <a:gd name="T12" fmla="*/ 1 w 351"/>
                  <a:gd name="T13" fmla="*/ 2 h 601"/>
                  <a:gd name="T14" fmla="*/ 1 w 351"/>
                  <a:gd name="T15" fmla="*/ 2 h 601"/>
                  <a:gd name="T16" fmla="*/ 1 w 351"/>
                  <a:gd name="T17" fmla="*/ 2 h 601"/>
                  <a:gd name="T18" fmla="*/ 1 w 351"/>
                  <a:gd name="T19" fmla="*/ 2 h 601"/>
                  <a:gd name="T20" fmla="*/ 1 w 351"/>
                  <a:gd name="T21" fmla="*/ 2 h 601"/>
                  <a:gd name="T22" fmla="*/ 1 w 351"/>
                  <a:gd name="T23" fmla="*/ 2 h 601"/>
                  <a:gd name="T24" fmla="*/ 1 w 351"/>
                  <a:gd name="T25" fmla="*/ 2 h 601"/>
                  <a:gd name="T26" fmla="*/ 1 w 351"/>
                  <a:gd name="T27" fmla="*/ 2 h 601"/>
                  <a:gd name="T28" fmla="*/ 1 w 351"/>
                  <a:gd name="T29" fmla="*/ 2 h 601"/>
                  <a:gd name="T30" fmla="*/ 1 w 351"/>
                  <a:gd name="T31" fmla="*/ 2 h 601"/>
                  <a:gd name="T32" fmla="*/ 1 w 351"/>
                  <a:gd name="T33" fmla="*/ 2 h 601"/>
                  <a:gd name="T34" fmla="*/ 1 w 351"/>
                  <a:gd name="T35" fmla="*/ 2 h 601"/>
                  <a:gd name="T36" fmla="*/ 1 w 351"/>
                  <a:gd name="T37" fmla="*/ 2 h 601"/>
                  <a:gd name="T38" fmla="*/ 1 w 351"/>
                  <a:gd name="T39" fmla="*/ 2 h 601"/>
                  <a:gd name="T40" fmla="*/ 1 w 351"/>
                  <a:gd name="T41" fmla="*/ 2 h 601"/>
                  <a:gd name="T42" fmla="*/ 1 w 351"/>
                  <a:gd name="T43" fmla="*/ 2 h 601"/>
                  <a:gd name="T44" fmla="*/ 1 w 351"/>
                  <a:gd name="T45" fmla="*/ 1 h 601"/>
                  <a:gd name="T46" fmla="*/ 1 w 351"/>
                  <a:gd name="T47" fmla="*/ 1 h 601"/>
                  <a:gd name="T48" fmla="*/ 1 w 351"/>
                  <a:gd name="T49" fmla="*/ 1 h 601"/>
                  <a:gd name="T50" fmla="*/ 1 w 351"/>
                  <a:gd name="T51" fmla="*/ 1 h 601"/>
                  <a:gd name="T52" fmla="*/ 0 w 351"/>
                  <a:gd name="T53" fmla="*/ 1 h 601"/>
                  <a:gd name="T54" fmla="*/ 0 w 351"/>
                  <a:gd name="T55" fmla="*/ 1 h 601"/>
                  <a:gd name="T56" fmla="*/ 0 w 351"/>
                  <a:gd name="T57" fmla="*/ 0 h 601"/>
                  <a:gd name="T58" fmla="*/ 0 w 351"/>
                  <a:gd name="T59" fmla="*/ 0 h 601"/>
                  <a:gd name="T60" fmla="*/ 0 w 351"/>
                  <a:gd name="T61" fmla="*/ 0 h 601"/>
                  <a:gd name="T62" fmla="*/ 0 w 351"/>
                  <a:gd name="T63" fmla="*/ 0 h 601"/>
                  <a:gd name="T64" fmla="*/ 0 w 351"/>
                  <a:gd name="T65" fmla="*/ 0 h 601"/>
                  <a:gd name="T66" fmla="*/ 0 w 351"/>
                  <a:gd name="T67" fmla="*/ 0 h 601"/>
                  <a:gd name="T68" fmla="*/ 0 w 351"/>
                  <a:gd name="T69" fmla="*/ 0 h 601"/>
                  <a:gd name="T70" fmla="*/ 0 w 351"/>
                  <a:gd name="T71" fmla="*/ 0 h 601"/>
                  <a:gd name="T72" fmla="*/ 0 w 351"/>
                  <a:gd name="T73" fmla="*/ 1 h 601"/>
                  <a:gd name="T74" fmla="*/ 0 w 351"/>
                  <a:gd name="T75" fmla="*/ 1 h 601"/>
                  <a:gd name="T76" fmla="*/ 0 w 351"/>
                  <a:gd name="T77" fmla="*/ 1 h 601"/>
                  <a:gd name="T78" fmla="*/ 0 w 351"/>
                  <a:gd name="T79" fmla="*/ 1 h 601"/>
                  <a:gd name="T80" fmla="*/ 0 w 351"/>
                  <a:gd name="T81" fmla="*/ 1 h 60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9" name="Freeform 78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>
                  <a:gd name="T0" fmla="*/ 1 w 2164"/>
                  <a:gd name="T1" fmla="*/ 0 h 1979"/>
                  <a:gd name="T2" fmla="*/ 1 w 2164"/>
                  <a:gd name="T3" fmla="*/ 0 h 1979"/>
                  <a:gd name="T4" fmla="*/ 1 w 2164"/>
                  <a:gd name="T5" fmla="*/ 0 h 1979"/>
                  <a:gd name="T6" fmla="*/ 1 w 2164"/>
                  <a:gd name="T7" fmla="*/ 0 h 1979"/>
                  <a:gd name="T8" fmla="*/ 1 w 2164"/>
                  <a:gd name="T9" fmla="*/ 0 h 1979"/>
                  <a:gd name="T10" fmla="*/ 1 w 2164"/>
                  <a:gd name="T11" fmla="*/ 0 h 1979"/>
                  <a:gd name="T12" fmla="*/ 1 w 2164"/>
                  <a:gd name="T13" fmla="*/ 0 h 1979"/>
                  <a:gd name="T14" fmla="*/ 1 w 2164"/>
                  <a:gd name="T15" fmla="*/ 0 h 1979"/>
                  <a:gd name="T16" fmla="*/ 1 w 2164"/>
                  <a:gd name="T17" fmla="*/ 0 h 1979"/>
                  <a:gd name="T18" fmla="*/ 2 w 2164"/>
                  <a:gd name="T19" fmla="*/ 0 h 1979"/>
                  <a:gd name="T20" fmla="*/ 2 w 2164"/>
                  <a:gd name="T21" fmla="*/ 0 h 1979"/>
                  <a:gd name="T22" fmla="*/ 2 w 2164"/>
                  <a:gd name="T23" fmla="*/ 0 h 1979"/>
                  <a:gd name="T24" fmla="*/ 2 w 2164"/>
                  <a:gd name="T25" fmla="*/ 0 h 1979"/>
                  <a:gd name="T26" fmla="*/ 2 w 2164"/>
                  <a:gd name="T27" fmla="*/ 0 h 1979"/>
                  <a:gd name="T28" fmla="*/ 2 w 2164"/>
                  <a:gd name="T29" fmla="*/ 0 h 1979"/>
                  <a:gd name="T30" fmla="*/ 2 w 2164"/>
                  <a:gd name="T31" fmla="*/ 0 h 1979"/>
                  <a:gd name="T32" fmla="*/ 2 w 2164"/>
                  <a:gd name="T33" fmla="*/ 1 h 1979"/>
                  <a:gd name="T34" fmla="*/ 2 w 2164"/>
                  <a:gd name="T35" fmla="*/ 1 h 1979"/>
                  <a:gd name="T36" fmla="*/ 2 w 2164"/>
                  <a:gd name="T37" fmla="*/ 1 h 1979"/>
                  <a:gd name="T38" fmla="*/ 2 w 2164"/>
                  <a:gd name="T39" fmla="*/ 1 h 1979"/>
                  <a:gd name="T40" fmla="*/ 2 w 2164"/>
                  <a:gd name="T41" fmla="*/ 2 h 1979"/>
                  <a:gd name="T42" fmla="*/ 2 w 2164"/>
                  <a:gd name="T43" fmla="*/ 2 h 1979"/>
                  <a:gd name="T44" fmla="*/ 2 w 2164"/>
                  <a:gd name="T45" fmla="*/ 2 h 1979"/>
                  <a:gd name="T46" fmla="*/ 2 w 2164"/>
                  <a:gd name="T47" fmla="*/ 2 h 1979"/>
                  <a:gd name="T48" fmla="*/ 2 w 2164"/>
                  <a:gd name="T49" fmla="*/ 2 h 1979"/>
                  <a:gd name="T50" fmla="*/ 2 w 2164"/>
                  <a:gd name="T51" fmla="*/ 2 h 1979"/>
                  <a:gd name="T52" fmla="*/ 1 w 2164"/>
                  <a:gd name="T53" fmla="*/ 2 h 1979"/>
                  <a:gd name="T54" fmla="*/ 1 w 2164"/>
                  <a:gd name="T55" fmla="*/ 2 h 1979"/>
                  <a:gd name="T56" fmla="*/ 1 w 2164"/>
                  <a:gd name="T57" fmla="*/ 2 h 1979"/>
                  <a:gd name="T58" fmla="*/ 1 w 2164"/>
                  <a:gd name="T59" fmla="*/ 2 h 1979"/>
                  <a:gd name="T60" fmla="*/ 1 w 2164"/>
                  <a:gd name="T61" fmla="*/ 2 h 1979"/>
                  <a:gd name="T62" fmla="*/ 1 w 2164"/>
                  <a:gd name="T63" fmla="*/ 2 h 1979"/>
                  <a:gd name="T64" fmla="*/ 1 w 2164"/>
                  <a:gd name="T65" fmla="*/ 2 h 1979"/>
                  <a:gd name="T66" fmla="*/ 1 w 2164"/>
                  <a:gd name="T67" fmla="*/ 2 h 1979"/>
                  <a:gd name="T68" fmla="*/ 1 w 2164"/>
                  <a:gd name="T69" fmla="*/ 2 h 1979"/>
                  <a:gd name="T70" fmla="*/ 0 w 2164"/>
                  <a:gd name="T71" fmla="*/ 2 h 1979"/>
                  <a:gd name="T72" fmla="*/ 0 w 2164"/>
                  <a:gd name="T73" fmla="*/ 2 h 1979"/>
                  <a:gd name="T74" fmla="*/ 0 w 2164"/>
                  <a:gd name="T75" fmla="*/ 2 h 1979"/>
                  <a:gd name="T76" fmla="*/ 0 w 2164"/>
                  <a:gd name="T77" fmla="*/ 2 h 1979"/>
                  <a:gd name="T78" fmla="*/ 0 w 2164"/>
                  <a:gd name="T79" fmla="*/ 2 h 1979"/>
                  <a:gd name="T80" fmla="*/ 0 w 2164"/>
                  <a:gd name="T81" fmla="*/ 2 h 1979"/>
                  <a:gd name="T82" fmla="*/ 0 w 2164"/>
                  <a:gd name="T83" fmla="*/ 2 h 1979"/>
                  <a:gd name="T84" fmla="*/ 1 w 2164"/>
                  <a:gd name="T85" fmla="*/ 1 h 1979"/>
                  <a:gd name="T86" fmla="*/ 1 w 2164"/>
                  <a:gd name="T87" fmla="*/ 1 h 1979"/>
                  <a:gd name="T88" fmla="*/ 1 w 2164"/>
                  <a:gd name="T89" fmla="*/ 1 h 1979"/>
                  <a:gd name="T90" fmla="*/ 1 w 2164"/>
                  <a:gd name="T91" fmla="*/ 1 h 1979"/>
                  <a:gd name="T92" fmla="*/ 1 w 2164"/>
                  <a:gd name="T93" fmla="*/ 1 h 19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0" name="Freeform 79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>
                  <a:gd name="T0" fmla="*/ 0 w 1244"/>
                  <a:gd name="T1" fmla="*/ 0 h 930"/>
                  <a:gd name="T2" fmla="*/ 1 w 1244"/>
                  <a:gd name="T3" fmla="*/ 0 h 930"/>
                  <a:gd name="T4" fmla="*/ 1 w 1244"/>
                  <a:gd name="T5" fmla="*/ 1 h 930"/>
                  <a:gd name="T6" fmla="*/ 0 w 1244"/>
                  <a:gd name="T7" fmla="*/ 1 h 930"/>
                  <a:gd name="T8" fmla="*/ 0 w 1244"/>
                  <a:gd name="T9" fmla="*/ 0 h 9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1" name="Freeform 80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>
                  <a:gd name="T0" fmla="*/ 0 w 952"/>
                  <a:gd name="T1" fmla="*/ 0 h 366"/>
                  <a:gd name="T2" fmla="*/ 1 w 952"/>
                  <a:gd name="T3" fmla="*/ 0 h 366"/>
                  <a:gd name="T4" fmla="*/ 0 w 952"/>
                  <a:gd name="T5" fmla="*/ 0 h 366"/>
                  <a:gd name="T6" fmla="*/ 0 w 952"/>
                  <a:gd name="T7" fmla="*/ 0 h 366"/>
                  <a:gd name="T8" fmla="*/ 0 w 952"/>
                  <a:gd name="T9" fmla="*/ 0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2" name="Freeform 81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>
                  <a:gd name="T0" fmla="*/ 0 w 1259"/>
                  <a:gd name="T1" fmla="*/ 0 h 337"/>
                  <a:gd name="T2" fmla="*/ 1 w 1259"/>
                  <a:gd name="T3" fmla="*/ 0 h 337"/>
                  <a:gd name="T4" fmla="*/ 1 w 1259"/>
                  <a:gd name="T5" fmla="*/ 0 h 337"/>
                  <a:gd name="T6" fmla="*/ 0 w 1259"/>
                  <a:gd name="T7" fmla="*/ 0 h 337"/>
                  <a:gd name="T8" fmla="*/ 0 w 1259"/>
                  <a:gd name="T9" fmla="*/ 0 h 3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3" name="Freeform 82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>
                  <a:gd name="T0" fmla="*/ 0 w 1265"/>
                  <a:gd name="T1" fmla="*/ 0 h 342"/>
                  <a:gd name="T2" fmla="*/ 1 w 1265"/>
                  <a:gd name="T3" fmla="*/ 0 h 342"/>
                  <a:gd name="T4" fmla="*/ 1 w 1265"/>
                  <a:gd name="T5" fmla="*/ 1 h 342"/>
                  <a:gd name="T6" fmla="*/ 0 w 1265"/>
                  <a:gd name="T7" fmla="*/ 0 h 342"/>
                  <a:gd name="T8" fmla="*/ 0 w 1265"/>
                  <a:gd name="T9" fmla="*/ 0 h 3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4" name="Freeform 83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>
                  <a:gd name="T0" fmla="*/ 0 w 1264"/>
                  <a:gd name="T1" fmla="*/ 0 h 344"/>
                  <a:gd name="T2" fmla="*/ 1 w 1264"/>
                  <a:gd name="T3" fmla="*/ 0 h 344"/>
                  <a:gd name="T4" fmla="*/ 1 w 1264"/>
                  <a:gd name="T5" fmla="*/ 1 h 344"/>
                  <a:gd name="T6" fmla="*/ 0 w 1264"/>
                  <a:gd name="T7" fmla="*/ 0 h 344"/>
                  <a:gd name="T8" fmla="*/ 0 w 1264"/>
                  <a:gd name="T9" fmla="*/ 0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5" name="Freeform 84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>
                  <a:gd name="T0" fmla="*/ 0 w 190"/>
                  <a:gd name="T1" fmla="*/ 0 h 79"/>
                  <a:gd name="T2" fmla="*/ 0 w 190"/>
                  <a:gd name="T3" fmla="*/ 0 h 79"/>
                  <a:gd name="T4" fmla="*/ 0 w 190"/>
                  <a:gd name="T5" fmla="*/ 0 h 79"/>
                  <a:gd name="T6" fmla="*/ 0 w 190"/>
                  <a:gd name="T7" fmla="*/ 0 h 79"/>
                  <a:gd name="T8" fmla="*/ 0 w 190"/>
                  <a:gd name="T9" fmla="*/ 0 h 79"/>
                  <a:gd name="T10" fmla="*/ 0 w 190"/>
                  <a:gd name="T11" fmla="*/ 0 h 79"/>
                  <a:gd name="T12" fmla="*/ 0 w 190"/>
                  <a:gd name="T13" fmla="*/ 0 h 79"/>
                  <a:gd name="T14" fmla="*/ 0 w 190"/>
                  <a:gd name="T15" fmla="*/ 0 h 79"/>
                  <a:gd name="T16" fmla="*/ 0 w 190"/>
                  <a:gd name="T17" fmla="*/ 0 h 79"/>
                  <a:gd name="T18" fmla="*/ 0 w 190"/>
                  <a:gd name="T19" fmla="*/ 0 h 79"/>
                  <a:gd name="T20" fmla="*/ 0 w 190"/>
                  <a:gd name="T21" fmla="*/ 0 h 79"/>
                  <a:gd name="T22" fmla="*/ 0 w 190"/>
                  <a:gd name="T23" fmla="*/ 0 h 79"/>
                  <a:gd name="T24" fmla="*/ 0 w 190"/>
                  <a:gd name="T25" fmla="*/ 0 h 79"/>
                  <a:gd name="T26" fmla="*/ 0 w 190"/>
                  <a:gd name="T27" fmla="*/ 0 h 79"/>
                  <a:gd name="T28" fmla="*/ 0 w 190"/>
                  <a:gd name="T29" fmla="*/ 0 h 79"/>
                  <a:gd name="T30" fmla="*/ 0 w 190"/>
                  <a:gd name="T31" fmla="*/ 0 h 79"/>
                  <a:gd name="T32" fmla="*/ 0 w 190"/>
                  <a:gd name="T33" fmla="*/ 0 h 79"/>
                  <a:gd name="T34" fmla="*/ 0 w 190"/>
                  <a:gd name="T35" fmla="*/ 0 h 79"/>
                  <a:gd name="T36" fmla="*/ 0 w 190"/>
                  <a:gd name="T37" fmla="*/ 0 h 79"/>
                  <a:gd name="T38" fmla="*/ 0 w 190"/>
                  <a:gd name="T39" fmla="*/ 0 h 79"/>
                  <a:gd name="T40" fmla="*/ 0 w 190"/>
                  <a:gd name="T41" fmla="*/ 0 h 79"/>
                  <a:gd name="T42" fmla="*/ 0 w 190"/>
                  <a:gd name="T43" fmla="*/ 0 h 79"/>
                  <a:gd name="T44" fmla="*/ 0 w 190"/>
                  <a:gd name="T45" fmla="*/ 0 h 79"/>
                  <a:gd name="T46" fmla="*/ 0 w 190"/>
                  <a:gd name="T47" fmla="*/ 0 h 79"/>
                  <a:gd name="T48" fmla="*/ 0 w 190"/>
                  <a:gd name="T49" fmla="*/ 0 h 79"/>
                  <a:gd name="T50" fmla="*/ 0 w 190"/>
                  <a:gd name="T51" fmla="*/ 0 h 79"/>
                  <a:gd name="T52" fmla="*/ 0 w 190"/>
                  <a:gd name="T53" fmla="*/ 0 h 79"/>
                  <a:gd name="T54" fmla="*/ 0 w 190"/>
                  <a:gd name="T55" fmla="*/ 0 h 79"/>
                  <a:gd name="T56" fmla="*/ 0 w 190"/>
                  <a:gd name="T57" fmla="*/ 0 h 79"/>
                  <a:gd name="T58" fmla="*/ 0 w 190"/>
                  <a:gd name="T59" fmla="*/ 0 h 79"/>
                  <a:gd name="T60" fmla="*/ 0 w 190"/>
                  <a:gd name="T61" fmla="*/ 0 h 79"/>
                  <a:gd name="T62" fmla="*/ 0 w 190"/>
                  <a:gd name="T63" fmla="*/ 0 h 79"/>
                  <a:gd name="T64" fmla="*/ 0 w 190"/>
                  <a:gd name="T65" fmla="*/ 0 h 7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6" name="Freeform 85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>
                  <a:gd name="T0" fmla="*/ 0 w 107"/>
                  <a:gd name="T1" fmla="*/ 0 h 63"/>
                  <a:gd name="T2" fmla="*/ 0 w 107"/>
                  <a:gd name="T3" fmla="*/ 0 h 63"/>
                  <a:gd name="T4" fmla="*/ 0 w 107"/>
                  <a:gd name="T5" fmla="*/ 0 h 63"/>
                  <a:gd name="T6" fmla="*/ 0 w 107"/>
                  <a:gd name="T7" fmla="*/ 0 h 63"/>
                  <a:gd name="T8" fmla="*/ 0 w 107"/>
                  <a:gd name="T9" fmla="*/ 0 h 63"/>
                  <a:gd name="T10" fmla="*/ 0 w 107"/>
                  <a:gd name="T11" fmla="*/ 0 h 63"/>
                  <a:gd name="T12" fmla="*/ 0 w 107"/>
                  <a:gd name="T13" fmla="*/ 0 h 63"/>
                  <a:gd name="T14" fmla="*/ 0 w 107"/>
                  <a:gd name="T15" fmla="*/ 0 h 63"/>
                  <a:gd name="T16" fmla="*/ 0 w 107"/>
                  <a:gd name="T17" fmla="*/ 0 h 63"/>
                  <a:gd name="T18" fmla="*/ 0 w 107"/>
                  <a:gd name="T19" fmla="*/ 0 h 63"/>
                  <a:gd name="T20" fmla="*/ 0 w 107"/>
                  <a:gd name="T21" fmla="*/ 0 h 63"/>
                  <a:gd name="T22" fmla="*/ 0 w 107"/>
                  <a:gd name="T23" fmla="*/ 0 h 63"/>
                  <a:gd name="T24" fmla="*/ 0 w 107"/>
                  <a:gd name="T25" fmla="*/ 0 h 63"/>
                  <a:gd name="T26" fmla="*/ 0 w 107"/>
                  <a:gd name="T27" fmla="*/ 0 h 63"/>
                  <a:gd name="T28" fmla="*/ 0 w 107"/>
                  <a:gd name="T29" fmla="*/ 0 h 63"/>
                  <a:gd name="T30" fmla="*/ 0 w 107"/>
                  <a:gd name="T31" fmla="*/ 0 h 63"/>
                  <a:gd name="T32" fmla="*/ 0 w 107"/>
                  <a:gd name="T33" fmla="*/ 0 h 63"/>
                  <a:gd name="T34" fmla="*/ 0 w 107"/>
                  <a:gd name="T35" fmla="*/ 0 h 63"/>
                  <a:gd name="T36" fmla="*/ 0 w 107"/>
                  <a:gd name="T37" fmla="*/ 0 h 63"/>
                  <a:gd name="T38" fmla="*/ 0 w 107"/>
                  <a:gd name="T39" fmla="*/ 0 h 63"/>
                  <a:gd name="T40" fmla="*/ 0 w 107"/>
                  <a:gd name="T41" fmla="*/ 0 h 63"/>
                  <a:gd name="T42" fmla="*/ 0 w 107"/>
                  <a:gd name="T43" fmla="*/ 0 h 63"/>
                  <a:gd name="T44" fmla="*/ 0 w 107"/>
                  <a:gd name="T45" fmla="*/ 0 h 63"/>
                  <a:gd name="T46" fmla="*/ 0 w 107"/>
                  <a:gd name="T47" fmla="*/ 0 h 63"/>
                  <a:gd name="T48" fmla="*/ 0 w 107"/>
                  <a:gd name="T49" fmla="*/ 0 h 63"/>
                  <a:gd name="T50" fmla="*/ 0 w 107"/>
                  <a:gd name="T51" fmla="*/ 0 h 63"/>
                  <a:gd name="T52" fmla="*/ 0 w 107"/>
                  <a:gd name="T53" fmla="*/ 0 h 63"/>
                  <a:gd name="T54" fmla="*/ 0 w 107"/>
                  <a:gd name="T55" fmla="*/ 0 h 63"/>
                  <a:gd name="T56" fmla="*/ 0 w 107"/>
                  <a:gd name="T57" fmla="*/ 0 h 63"/>
                  <a:gd name="T58" fmla="*/ 0 w 107"/>
                  <a:gd name="T59" fmla="*/ 0 h 63"/>
                  <a:gd name="T60" fmla="*/ 0 w 107"/>
                  <a:gd name="T61" fmla="*/ 0 h 63"/>
                  <a:gd name="T62" fmla="*/ 0 w 107"/>
                  <a:gd name="T63" fmla="*/ 0 h 63"/>
                  <a:gd name="T64" fmla="*/ 0 w 107"/>
                  <a:gd name="T65" fmla="*/ 0 h 6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7" name="Freeform 86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>
                  <a:gd name="T0" fmla="*/ 1 w 1469"/>
                  <a:gd name="T1" fmla="*/ 0 h 525"/>
                  <a:gd name="T2" fmla="*/ 1 w 1469"/>
                  <a:gd name="T3" fmla="*/ 0 h 525"/>
                  <a:gd name="T4" fmla="*/ 1 w 1469"/>
                  <a:gd name="T5" fmla="*/ 0 h 525"/>
                  <a:gd name="T6" fmla="*/ 1 w 1469"/>
                  <a:gd name="T7" fmla="*/ 0 h 525"/>
                  <a:gd name="T8" fmla="*/ 1 w 1469"/>
                  <a:gd name="T9" fmla="*/ 0 h 525"/>
                  <a:gd name="T10" fmla="*/ 1 w 1469"/>
                  <a:gd name="T11" fmla="*/ 0 h 525"/>
                  <a:gd name="T12" fmla="*/ 1 w 1469"/>
                  <a:gd name="T13" fmla="*/ 0 h 525"/>
                  <a:gd name="T14" fmla="*/ 1 w 1469"/>
                  <a:gd name="T15" fmla="*/ 0 h 525"/>
                  <a:gd name="T16" fmla="*/ 1 w 1469"/>
                  <a:gd name="T17" fmla="*/ 0 h 525"/>
                  <a:gd name="T18" fmla="*/ 1 w 1469"/>
                  <a:gd name="T19" fmla="*/ 0 h 525"/>
                  <a:gd name="T20" fmla="*/ 0 w 1469"/>
                  <a:gd name="T21" fmla="*/ 0 h 525"/>
                  <a:gd name="T22" fmla="*/ 0 w 1469"/>
                  <a:gd name="T23" fmla="*/ 0 h 525"/>
                  <a:gd name="T24" fmla="*/ 0 w 1469"/>
                  <a:gd name="T25" fmla="*/ 0 h 525"/>
                  <a:gd name="T26" fmla="*/ 0 w 1469"/>
                  <a:gd name="T27" fmla="*/ 0 h 525"/>
                  <a:gd name="T28" fmla="*/ 0 w 1469"/>
                  <a:gd name="T29" fmla="*/ 0 h 525"/>
                  <a:gd name="T30" fmla="*/ 0 w 1469"/>
                  <a:gd name="T31" fmla="*/ 0 h 525"/>
                  <a:gd name="T32" fmla="*/ 0 w 1469"/>
                  <a:gd name="T33" fmla="*/ 0 h 525"/>
                  <a:gd name="T34" fmla="*/ 0 w 1469"/>
                  <a:gd name="T35" fmla="*/ 0 h 525"/>
                  <a:gd name="T36" fmla="*/ 0 w 1469"/>
                  <a:gd name="T37" fmla="*/ 0 h 525"/>
                  <a:gd name="T38" fmla="*/ 0 w 1469"/>
                  <a:gd name="T39" fmla="*/ 0 h 525"/>
                  <a:gd name="T40" fmla="*/ 0 w 1469"/>
                  <a:gd name="T41" fmla="*/ 0 h 525"/>
                  <a:gd name="T42" fmla="*/ 0 w 1469"/>
                  <a:gd name="T43" fmla="*/ 0 h 525"/>
                  <a:gd name="T44" fmla="*/ 0 w 1469"/>
                  <a:gd name="T45" fmla="*/ 0 h 525"/>
                  <a:gd name="T46" fmla="*/ 0 w 1469"/>
                  <a:gd name="T47" fmla="*/ 0 h 525"/>
                  <a:gd name="T48" fmla="*/ 0 w 1469"/>
                  <a:gd name="T49" fmla="*/ 0 h 525"/>
                  <a:gd name="T50" fmla="*/ 0 w 1469"/>
                  <a:gd name="T51" fmla="*/ 0 h 525"/>
                  <a:gd name="T52" fmla="*/ 0 w 1469"/>
                  <a:gd name="T53" fmla="*/ 0 h 525"/>
                  <a:gd name="T54" fmla="*/ 0 w 1469"/>
                  <a:gd name="T55" fmla="*/ 0 h 525"/>
                  <a:gd name="T56" fmla="*/ 0 w 1469"/>
                  <a:gd name="T57" fmla="*/ 0 h 525"/>
                  <a:gd name="T58" fmla="*/ 0 w 1469"/>
                  <a:gd name="T59" fmla="*/ 0 h 525"/>
                  <a:gd name="T60" fmla="*/ 0 w 1469"/>
                  <a:gd name="T61" fmla="*/ 0 h 525"/>
                  <a:gd name="T62" fmla="*/ 1 w 1469"/>
                  <a:gd name="T63" fmla="*/ 0 h 525"/>
                  <a:gd name="T64" fmla="*/ 1 w 1469"/>
                  <a:gd name="T65" fmla="*/ 0 h 525"/>
                  <a:gd name="T66" fmla="*/ 1 w 1469"/>
                  <a:gd name="T67" fmla="*/ 0 h 525"/>
                  <a:gd name="T68" fmla="*/ 1 w 1469"/>
                  <a:gd name="T69" fmla="*/ 0 h 525"/>
                  <a:gd name="T70" fmla="*/ 1 w 1469"/>
                  <a:gd name="T71" fmla="*/ 0 h 525"/>
                  <a:gd name="T72" fmla="*/ 1 w 1469"/>
                  <a:gd name="T73" fmla="*/ 0 h 525"/>
                  <a:gd name="T74" fmla="*/ 1 w 1469"/>
                  <a:gd name="T75" fmla="*/ 0 h 525"/>
                  <a:gd name="T76" fmla="*/ 1 w 1469"/>
                  <a:gd name="T77" fmla="*/ 0 h 525"/>
                  <a:gd name="T78" fmla="*/ 1 w 1469"/>
                  <a:gd name="T79" fmla="*/ 0 h 52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8" name="Freeform 87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>
                  <a:gd name="T0" fmla="*/ 0 w 170"/>
                  <a:gd name="T1" fmla="*/ 0 h 120"/>
                  <a:gd name="T2" fmla="*/ 0 w 170"/>
                  <a:gd name="T3" fmla="*/ 0 h 120"/>
                  <a:gd name="T4" fmla="*/ 0 w 170"/>
                  <a:gd name="T5" fmla="*/ 0 h 120"/>
                  <a:gd name="T6" fmla="*/ 0 w 170"/>
                  <a:gd name="T7" fmla="*/ 0 h 120"/>
                  <a:gd name="T8" fmla="*/ 0 w 170"/>
                  <a:gd name="T9" fmla="*/ 0 h 120"/>
                  <a:gd name="T10" fmla="*/ 0 w 170"/>
                  <a:gd name="T11" fmla="*/ 0 h 120"/>
                  <a:gd name="T12" fmla="*/ 0 w 170"/>
                  <a:gd name="T13" fmla="*/ 0 h 120"/>
                  <a:gd name="T14" fmla="*/ 0 w 170"/>
                  <a:gd name="T15" fmla="*/ 0 h 120"/>
                  <a:gd name="T16" fmla="*/ 0 w 170"/>
                  <a:gd name="T17" fmla="*/ 0 h 120"/>
                  <a:gd name="T18" fmla="*/ 0 w 170"/>
                  <a:gd name="T19" fmla="*/ 0 h 120"/>
                  <a:gd name="T20" fmla="*/ 0 w 170"/>
                  <a:gd name="T21" fmla="*/ 0 h 120"/>
                  <a:gd name="T22" fmla="*/ 0 w 170"/>
                  <a:gd name="T23" fmla="*/ 0 h 120"/>
                  <a:gd name="T24" fmla="*/ 0 w 170"/>
                  <a:gd name="T25" fmla="*/ 0 h 120"/>
                  <a:gd name="T26" fmla="*/ 0 w 170"/>
                  <a:gd name="T27" fmla="*/ 0 h 120"/>
                  <a:gd name="T28" fmla="*/ 0 w 170"/>
                  <a:gd name="T29" fmla="*/ 0 h 120"/>
                  <a:gd name="T30" fmla="*/ 0 w 170"/>
                  <a:gd name="T31" fmla="*/ 0 h 120"/>
                  <a:gd name="T32" fmla="*/ 0 w 170"/>
                  <a:gd name="T33" fmla="*/ 0 h 120"/>
                  <a:gd name="T34" fmla="*/ 0 w 170"/>
                  <a:gd name="T35" fmla="*/ 0 h 120"/>
                  <a:gd name="T36" fmla="*/ 0 w 170"/>
                  <a:gd name="T37" fmla="*/ 0 h 1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9" name="Freeform 88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>
                  <a:gd name="T0" fmla="*/ 0 w 170"/>
                  <a:gd name="T1" fmla="*/ 0 h 119"/>
                  <a:gd name="T2" fmla="*/ 0 w 170"/>
                  <a:gd name="T3" fmla="*/ 0 h 119"/>
                  <a:gd name="T4" fmla="*/ 0 w 170"/>
                  <a:gd name="T5" fmla="*/ 0 h 119"/>
                  <a:gd name="T6" fmla="*/ 0 w 170"/>
                  <a:gd name="T7" fmla="*/ 0 h 119"/>
                  <a:gd name="T8" fmla="*/ 0 w 170"/>
                  <a:gd name="T9" fmla="*/ 0 h 119"/>
                  <a:gd name="T10" fmla="*/ 0 w 170"/>
                  <a:gd name="T11" fmla="*/ 0 h 119"/>
                  <a:gd name="T12" fmla="*/ 0 w 170"/>
                  <a:gd name="T13" fmla="*/ 0 h 119"/>
                  <a:gd name="T14" fmla="*/ 0 w 170"/>
                  <a:gd name="T15" fmla="*/ 0 h 119"/>
                  <a:gd name="T16" fmla="*/ 0 w 170"/>
                  <a:gd name="T17" fmla="*/ 0 h 119"/>
                  <a:gd name="T18" fmla="*/ 0 w 170"/>
                  <a:gd name="T19" fmla="*/ 0 h 119"/>
                  <a:gd name="T20" fmla="*/ 0 w 170"/>
                  <a:gd name="T21" fmla="*/ 0 h 119"/>
                  <a:gd name="T22" fmla="*/ 0 w 170"/>
                  <a:gd name="T23" fmla="*/ 0 h 119"/>
                  <a:gd name="T24" fmla="*/ 0 w 170"/>
                  <a:gd name="T25" fmla="*/ 0 h 119"/>
                  <a:gd name="T26" fmla="*/ 0 w 170"/>
                  <a:gd name="T27" fmla="*/ 0 h 119"/>
                  <a:gd name="T28" fmla="*/ 0 w 170"/>
                  <a:gd name="T29" fmla="*/ 0 h 119"/>
                  <a:gd name="T30" fmla="*/ 0 w 170"/>
                  <a:gd name="T31" fmla="*/ 0 h 119"/>
                  <a:gd name="T32" fmla="*/ 0 w 170"/>
                  <a:gd name="T33" fmla="*/ 0 h 119"/>
                  <a:gd name="T34" fmla="*/ 0 w 170"/>
                  <a:gd name="T35" fmla="*/ 0 h 119"/>
                  <a:gd name="T36" fmla="*/ 0 w 170"/>
                  <a:gd name="T37" fmla="*/ 0 h 11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0" name="Freeform 89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>
                  <a:gd name="T0" fmla="*/ 0 w 730"/>
                  <a:gd name="T1" fmla="*/ 0 h 200"/>
                  <a:gd name="T2" fmla="*/ 1 w 730"/>
                  <a:gd name="T3" fmla="*/ 0 h 200"/>
                  <a:gd name="T4" fmla="*/ 1 w 730"/>
                  <a:gd name="T5" fmla="*/ 0 h 200"/>
                  <a:gd name="T6" fmla="*/ 0 w 730"/>
                  <a:gd name="T7" fmla="*/ 0 h 200"/>
                  <a:gd name="T8" fmla="*/ 0 w 730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1" name="Freeform 90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>
                  <a:gd name="T0" fmla="*/ 0 w 703"/>
                  <a:gd name="T1" fmla="*/ 0 h 187"/>
                  <a:gd name="T2" fmla="*/ 1 w 703"/>
                  <a:gd name="T3" fmla="*/ 0 h 187"/>
                  <a:gd name="T4" fmla="*/ 1 w 703"/>
                  <a:gd name="T5" fmla="*/ 0 h 187"/>
                  <a:gd name="T6" fmla="*/ 0 w 703"/>
                  <a:gd name="T7" fmla="*/ 0 h 187"/>
                  <a:gd name="T8" fmla="*/ 0 w 703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2" name="Freeform 91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>
                  <a:gd name="T0" fmla="*/ 0 w 424"/>
                  <a:gd name="T1" fmla="*/ 1 h 508"/>
                  <a:gd name="T2" fmla="*/ 0 w 424"/>
                  <a:gd name="T3" fmla="*/ 1 h 508"/>
                  <a:gd name="T4" fmla="*/ 0 w 424"/>
                  <a:gd name="T5" fmla="*/ 1 h 508"/>
                  <a:gd name="T6" fmla="*/ 1 w 424"/>
                  <a:gd name="T7" fmla="*/ 0 h 508"/>
                  <a:gd name="T8" fmla="*/ 0 w 424"/>
                  <a:gd name="T9" fmla="*/ 0 h 508"/>
                  <a:gd name="T10" fmla="*/ 0 w 424"/>
                  <a:gd name="T11" fmla="*/ 0 h 508"/>
                  <a:gd name="T12" fmla="*/ 0 w 424"/>
                  <a:gd name="T13" fmla="*/ 1 h 508"/>
                  <a:gd name="T14" fmla="*/ 0 w 424"/>
                  <a:gd name="T15" fmla="*/ 1 h 5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3" name="Freeform 92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>
                  <a:gd name="T0" fmla="*/ 0 w 1186"/>
                  <a:gd name="T1" fmla="*/ 0 h 245"/>
                  <a:gd name="T2" fmla="*/ 1 w 1186"/>
                  <a:gd name="T3" fmla="*/ 0 h 245"/>
                  <a:gd name="T4" fmla="*/ 1 w 1186"/>
                  <a:gd name="T5" fmla="*/ 0 h 245"/>
                  <a:gd name="T6" fmla="*/ 1 w 1186"/>
                  <a:gd name="T7" fmla="*/ 0 h 245"/>
                  <a:gd name="T8" fmla="*/ 1 w 1186"/>
                  <a:gd name="T9" fmla="*/ 0 h 245"/>
                  <a:gd name="T10" fmla="*/ 1 w 1186"/>
                  <a:gd name="T11" fmla="*/ 0 h 245"/>
                  <a:gd name="T12" fmla="*/ 1 w 1186"/>
                  <a:gd name="T13" fmla="*/ 0 h 245"/>
                  <a:gd name="T14" fmla="*/ 1 w 1186"/>
                  <a:gd name="T15" fmla="*/ 0 h 245"/>
                  <a:gd name="T16" fmla="*/ 1 w 1186"/>
                  <a:gd name="T17" fmla="*/ 0 h 245"/>
                  <a:gd name="T18" fmla="*/ 1 w 1186"/>
                  <a:gd name="T19" fmla="*/ 0 h 245"/>
                  <a:gd name="T20" fmla="*/ 1 w 1186"/>
                  <a:gd name="T21" fmla="*/ 0 h 245"/>
                  <a:gd name="T22" fmla="*/ 1 w 1186"/>
                  <a:gd name="T23" fmla="*/ 0 h 245"/>
                  <a:gd name="T24" fmla="*/ 1 w 1186"/>
                  <a:gd name="T25" fmla="*/ 0 h 245"/>
                  <a:gd name="T26" fmla="*/ 1 w 1186"/>
                  <a:gd name="T27" fmla="*/ 0 h 245"/>
                  <a:gd name="T28" fmla="*/ 1 w 1186"/>
                  <a:gd name="T29" fmla="*/ 0 h 245"/>
                  <a:gd name="T30" fmla="*/ 1 w 1186"/>
                  <a:gd name="T31" fmla="*/ 0 h 245"/>
                  <a:gd name="T32" fmla="*/ 1 w 1186"/>
                  <a:gd name="T33" fmla="*/ 0 h 245"/>
                  <a:gd name="T34" fmla="*/ 1 w 1186"/>
                  <a:gd name="T35" fmla="*/ 0 h 245"/>
                  <a:gd name="T36" fmla="*/ 1 w 1186"/>
                  <a:gd name="T37" fmla="*/ 0 h 245"/>
                  <a:gd name="T38" fmla="*/ 1 w 1186"/>
                  <a:gd name="T39" fmla="*/ 0 h 245"/>
                  <a:gd name="T40" fmla="*/ 1 w 1186"/>
                  <a:gd name="T41" fmla="*/ 0 h 245"/>
                  <a:gd name="T42" fmla="*/ 0 w 1186"/>
                  <a:gd name="T43" fmla="*/ 0 h 245"/>
                  <a:gd name="T44" fmla="*/ 0 w 1186"/>
                  <a:gd name="T45" fmla="*/ 0 h 245"/>
                  <a:gd name="T46" fmla="*/ 0 w 1186"/>
                  <a:gd name="T47" fmla="*/ 0 h 245"/>
                  <a:gd name="T48" fmla="*/ 0 w 1186"/>
                  <a:gd name="T49" fmla="*/ 0 h 245"/>
                  <a:gd name="T50" fmla="*/ 0 w 1186"/>
                  <a:gd name="T51" fmla="*/ 0 h 245"/>
                  <a:gd name="T52" fmla="*/ 0 w 1186"/>
                  <a:gd name="T53" fmla="*/ 0 h 245"/>
                  <a:gd name="T54" fmla="*/ 0 w 1186"/>
                  <a:gd name="T55" fmla="*/ 0 h 245"/>
                  <a:gd name="T56" fmla="*/ 0 w 1186"/>
                  <a:gd name="T57" fmla="*/ 0 h 245"/>
                  <a:gd name="T58" fmla="*/ 0 w 1186"/>
                  <a:gd name="T59" fmla="*/ 0 h 245"/>
                  <a:gd name="T60" fmla="*/ 0 w 1186"/>
                  <a:gd name="T61" fmla="*/ 0 h 245"/>
                  <a:gd name="T62" fmla="*/ 0 w 1186"/>
                  <a:gd name="T63" fmla="*/ 0 h 245"/>
                  <a:gd name="T64" fmla="*/ 0 w 1186"/>
                  <a:gd name="T65" fmla="*/ 0 h 245"/>
                  <a:gd name="T66" fmla="*/ 0 w 1186"/>
                  <a:gd name="T67" fmla="*/ 0 h 2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4" name="Freeform 93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>
                  <a:gd name="T0" fmla="*/ 0 w 241"/>
                  <a:gd name="T1" fmla="*/ 0 h 738"/>
                  <a:gd name="T2" fmla="*/ 0 w 241"/>
                  <a:gd name="T3" fmla="*/ 1 h 738"/>
                  <a:gd name="T4" fmla="*/ 0 w 241"/>
                  <a:gd name="T5" fmla="*/ 1 h 738"/>
                  <a:gd name="T6" fmla="*/ 0 w 241"/>
                  <a:gd name="T7" fmla="*/ 0 h 738"/>
                  <a:gd name="T8" fmla="*/ 0 w 241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126985" name="Freeform 94"/>
          <p:cNvSpPr>
            <a:spLocks/>
          </p:cNvSpPr>
          <p:nvPr/>
        </p:nvSpPr>
        <p:spPr bwMode="auto">
          <a:xfrm>
            <a:off x="6445250" y="3305175"/>
            <a:ext cx="1600200" cy="148907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6986" name="Group 95"/>
          <p:cNvGrpSpPr>
            <a:grpSpLocks/>
          </p:cNvGrpSpPr>
          <p:nvPr/>
        </p:nvGrpSpPr>
        <p:grpSpPr bwMode="auto">
          <a:xfrm>
            <a:off x="6699250" y="4383088"/>
            <a:ext cx="436563" cy="203200"/>
            <a:chOff x="3600" y="219"/>
            <a:chExt cx="360" cy="175"/>
          </a:xfrm>
        </p:grpSpPr>
        <p:sp>
          <p:nvSpPr>
            <p:cNvPr id="127062" name="Oval 9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063" name="Line 9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064" name="Line 9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065" name="Rectangle 99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066" name="Oval 10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7067" name="Group 10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072" name="Line 10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073" name="Line 10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074" name="Line 10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27068" name="Group 10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069" name="Line 1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070" name="Line 1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071" name="Line 1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126987" name="Line 109"/>
          <p:cNvSpPr>
            <a:spLocks noChangeShapeType="1"/>
          </p:cNvSpPr>
          <p:nvPr/>
        </p:nvSpPr>
        <p:spPr bwMode="auto">
          <a:xfrm>
            <a:off x="6724650" y="4233863"/>
            <a:ext cx="11620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6988" name="Line 110"/>
          <p:cNvSpPr>
            <a:spLocks noChangeShapeType="1"/>
          </p:cNvSpPr>
          <p:nvPr/>
        </p:nvSpPr>
        <p:spPr bwMode="auto">
          <a:xfrm>
            <a:off x="6907213" y="4233863"/>
            <a:ext cx="0" cy="149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6989" name="Line 111"/>
          <p:cNvSpPr>
            <a:spLocks noChangeShapeType="1"/>
          </p:cNvSpPr>
          <p:nvPr/>
        </p:nvSpPr>
        <p:spPr bwMode="auto">
          <a:xfrm>
            <a:off x="7650163" y="4089400"/>
            <a:ext cx="0" cy="149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26990" name="Group 112"/>
          <p:cNvGrpSpPr>
            <a:grpSpLocks/>
          </p:cNvGrpSpPr>
          <p:nvPr/>
        </p:nvGrpSpPr>
        <p:grpSpPr bwMode="auto">
          <a:xfrm>
            <a:off x="7251700" y="3678238"/>
            <a:ext cx="796925" cy="514350"/>
            <a:chOff x="10665" y="3225"/>
            <a:chExt cx="1440" cy="930"/>
          </a:xfrm>
        </p:grpSpPr>
        <p:sp>
          <p:nvSpPr>
            <p:cNvPr id="127058" name="Oval 113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7059" name="Group 114"/>
            <p:cNvGrpSpPr>
              <a:grpSpLocks/>
            </p:cNvGrpSpPr>
            <p:nvPr/>
          </p:nvGrpSpPr>
          <p:grpSpPr bwMode="auto">
            <a:xfrm>
              <a:off x="11031" y="3335"/>
              <a:ext cx="565" cy="643"/>
              <a:chOff x="2870" y="1518"/>
              <a:chExt cx="292" cy="320"/>
            </a:xfrm>
          </p:grpSpPr>
          <p:graphicFrame>
            <p:nvGraphicFramePr>
              <p:cNvPr id="127060" name="Object 11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" imgW="826829" imgH="840406" progId="">
                      <p:embed/>
                    </p:oleObj>
                  </mc:Choice>
                  <mc:Fallback>
                    <p:oleObj r:id="rId3" imgW="826829" imgH="840406" progId="">
                      <p:embed/>
                      <p:pic>
                        <p:nvPicPr>
                          <p:cNvPr id="0" name="Picture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7061" name="Object 11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5" imgW="1268295" imgH="1199426" progId="">
                      <p:embed/>
                    </p:oleObj>
                  </mc:Choice>
                  <mc:Fallback>
                    <p:oleObj r:id="rId5" imgW="1268295" imgH="1199426" progId="">
                      <p:embed/>
                      <p:pic>
                        <p:nvPicPr>
                          <p:cNvPr id="0" name="Picture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26991" name="Freeform 117"/>
          <p:cNvSpPr>
            <a:spLocks/>
          </p:cNvSpPr>
          <p:nvPr/>
        </p:nvSpPr>
        <p:spPr bwMode="auto">
          <a:xfrm>
            <a:off x="3697288" y="5489575"/>
            <a:ext cx="2565400" cy="793750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86" name="Line 119"/>
          <p:cNvSpPr>
            <a:spLocks noChangeShapeType="1"/>
          </p:cNvSpPr>
          <p:nvPr/>
        </p:nvSpPr>
        <p:spPr bwMode="auto">
          <a:xfrm flipV="1">
            <a:off x="7059613" y="4052888"/>
            <a:ext cx="4286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6994" name="Freeform 120"/>
          <p:cNvSpPr>
            <a:spLocks/>
          </p:cNvSpPr>
          <p:nvPr/>
        </p:nvSpPr>
        <p:spPr bwMode="auto">
          <a:xfrm>
            <a:off x="3695700" y="4630738"/>
            <a:ext cx="2970213" cy="292100"/>
          </a:xfrm>
          <a:custGeom>
            <a:avLst/>
            <a:gdLst>
              <a:gd name="T0" fmla="*/ 0 w 2196"/>
              <a:gd name="T1" fmla="*/ 0 h 318"/>
              <a:gd name="T2" fmla="*/ 2147483647 w 2196"/>
              <a:gd name="T3" fmla="*/ 2147483647 h 318"/>
              <a:gd name="T4" fmla="*/ 2147483647 w 2196"/>
              <a:gd name="T5" fmla="*/ 2147483647 h 3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96" h="318">
                <a:moveTo>
                  <a:pt x="0" y="0"/>
                </a:moveTo>
                <a:cubicBezTo>
                  <a:pt x="199" y="51"/>
                  <a:pt x="828" y="301"/>
                  <a:pt x="1194" y="306"/>
                </a:cubicBezTo>
                <a:cubicBezTo>
                  <a:pt x="1536" y="318"/>
                  <a:pt x="1987" y="88"/>
                  <a:pt x="2196" y="3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58388" name="Line 121"/>
          <p:cNvSpPr>
            <a:spLocks noChangeShapeType="1"/>
          </p:cNvSpPr>
          <p:nvPr/>
        </p:nvSpPr>
        <p:spPr bwMode="auto">
          <a:xfrm flipH="1" flipV="1">
            <a:off x="3660775" y="4743450"/>
            <a:ext cx="981075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8389" name="Text Box 122"/>
          <p:cNvSpPr txBox="1">
            <a:spLocks noChangeArrowheads="1"/>
          </p:cNvSpPr>
          <p:nvPr/>
        </p:nvSpPr>
        <p:spPr bwMode="auto">
          <a:xfrm>
            <a:off x="254000" y="3963988"/>
            <a:ext cx="21002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Permanent address: 128.119.40.186</a:t>
            </a:r>
          </a:p>
        </p:txBody>
      </p:sp>
      <p:sp>
        <p:nvSpPr>
          <p:cNvPr id="58390" name="Text Box 123"/>
          <p:cNvSpPr txBox="1">
            <a:spLocks noChangeArrowheads="1"/>
          </p:cNvSpPr>
          <p:nvPr/>
        </p:nvSpPr>
        <p:spPr bwMode="auto">
          <a:xfrm>
            <a:off x="6305550" y="4710113"/>
            <a:ext cx="21002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>
                <a:latin typeface="Arial" charset="0"/>
                <a:cs typeface="Arial" charset="0"/>
              </a:rPr>
              <a:t>Care-of address: 79.129.13.2</a:t>
            </a:r>
          </a:p>
        </p:txBody>
      </p:sp>
      <p:grpSp>
        <p:nvGrpSpPr>
          <p:cNvPr id="446588" name="Group 124"/>
          <p:cNvGrpSpPr>
            <a:grpSpLocks/>
          </p:cNvGrpSpPr>
          <p:nvPr/>
        </p:nvGrpSpPr>
        <p:grpSpPr bwMode="auto">
          <a:xfrm>
            <a:off x="1385888" y="5038725"/>
            <a:ext cx="3021012" cy="1068388"/>
            <a:chOff x="873" y="3174"/>
            <a:chExt cx="1903" cy="673"/>
          </a:xfrm>
        </p:grpSpPr>
        <p:grpSp>
          <p:nvGrpSpPr>
            <p:cNvPr id="127045" name="Group 125"/>
            <p:cNvGrpSpPr>
              <a:grpSpLocks/>
            </p:cNvGrpSpPr>
            <p:nvPr/>
          </p:nvGrpSpPr>
          <p:grpSpPr bwMode="auto">
            <a:xfrm>
              <a:off x="908" y="3174"/>
              <a:ext cx="1868" cy="286"/>
              <a:chOff x="527" y="2649"/>
              <a:chExt cx="1868" cy="286"/>
            </a:xfrm>
          </p:grpSpPr>
          <p:sp>
            <p:nvSpPr>
              <p:cNvPr id="58440" name="Rectangle 126"/>
              <p:cNvSpPr>
                <a:spLocks noChangeArrowheads="1"/>
              </p:cNvSpPr>
              <p:nvPr/>
            </p:nvSpPr>
            <p:spPr bwMode="auto">
              <a:xfrm>
                <a:off x="546" y="2680"/>
                <a:ext cx="1849" cy="23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8441" name="Text Box 127"/>
              <p:cNvSpPr txBox="1">
                <a:spLocks noChangeArrowheads="1"/>
              </p:cNvSpPr>
              <p:nvPr/>
            </p:nvSpPr>
            <p:spPr bwMode="auto">
              <a:xfrm>
                <a:off x="527" y="2698"/>
                <a:ext cx="17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Arial" charset="0"/>
                    <a:cs typeface="Arial" charset="0"/>
                  </a:rPr>
                  <a:t>dest: 128.119.40.186</a:t>
                </a:r>
              </a:p>
            </p:txBody>
          </p:sp>
          <p:sp>
            <p:nvSpPr>
              <p:cNvPr id="58442" name="Line 128"/>
              <p:cNvSpPr>
                <a:spLocks noChangeShapeType="1"/>
              </p:cNvSpPr>
              <p:nvPr/>
            </p:nvSpPr>
            <p:spPr bwMode="auto">
              <a:xfrm>
                <a:off x="1847" y="2680"/>
                <a:ext cx="3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27050" name="Group 129"/>
              <p:cNvGrpSpPr>
                <a:grpSpLocks/>
              </p:cNvGrpSpPr>
              <p:nvPr/>
            </p:nvGrpSpPr>
            <p:grpSpPr bwMode="auto">
              <a:xfrm>
                <a:off x="2148" y="2649"/>
                <a:ext cx="111" cy="109"/>
                <a:chOff x="1941" y="2928"/>
                <a:chExt cx="111" cy="109"/>
              </a:xfrm>
            </p:grpSpPr>
            <p:sp>
              <p:nvSpPr>
                <p:cNvPr id="127055" name="Freeform 130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49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450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27051" name="Group 133"/>
              <p:cNvGrpSpPr>
                <a:grpSpLocks/>
              </p:cNvGrpSpPr>
              <p:nvPr/>
            </p:nvGrpSpPr>
            <p:grpSpPr bwMode="auto">
              <a:xfrm>
                <a:off x="2136" y="2826"/>
                <a:ext cx="111" cy="109"/>
                <a:chOff x="1941" y="2928"/>
                <a:chExt cx="111" cy="109"/>
              </a:xfrm>
            </p:grpSpPr>
            <p:sp>
              <p:nvSpPr>
                <p:cNvPr id="127052" name="Freeform 134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46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447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58439" name="Text Box 137"/>
            <p:cNvSpPr txBox="1">
              <a:spLocks noChangeArrowheads="1"/>
            </p:cNvSpPr>
            <p:nvPr/>
          </p:nvSpPr>
          <p:spPr bwMode="auto">
            <a:xfrm>
              <a:off x="873" y="3443"/>
              <a:ext cx="118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packet sent by correspondent</a:t>
              </a:r>
            </a:p>
          </p:txBody>
        </p:sp>
      </p:grpSp>
      <p:grpSp>
        <p:nvGrpSpPr>
          <p:cNvPr id="446602" name="Group 138"/>
          <p:cNvGrpSpPr>
            <a:grpSpLocks/>
          </p:cNvGrpSpPr>
          <p:nvPr/>
        </p:nvGrpSpPr>
        <p:grpSpPr bwMode="auto">
          <a:xfrm>
            <a:off x="879475" y="2039938"/>
            <a:ext cx="5287963" cy="2814637"/>
            <a:chOff x="554" y="1285"/>
            <a:chExt cx="3331" cy="1773"/>
          </a:xfrm>
        </p:grpSpPr>
        <p:sp>
          <p:nvSpPr>
            <p:cNvPr id="58410" name="Rectangle 139"/>
            <p:cNvSpPr>
              <a:spLocks noChangeArrowheads="1"/>
            </p:cNvSpPr>
            <p:nvPr/>
          </p:nvSpPr>
          <p:spPr bwMode="auto">
            <a:xfrm>
              <a:off x="2931" y="2982"/>
              <a:ext cx="356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018" name="Freeform 140"/>
            <p:cNvSpPr>
              <a:spLocks/>
            </p:cNvSpPr>
            <p:nvPr/>
          </p:nvSpPr>
          <p:spPr bwMode="auto">
            <a:xfrm>
              <a:off x="576" y="2009"/>
              <a:ext cx="3303" cy="990"/>
            </a:xfrm>
            <a:custGeom>
              <a:avLst/>
              <a:gdLst>
                <a:gd name="T0" fmla="*/ 2439 w 3303"/>
                <a:gd name="T1" fmla="*/ 981 h 990"/>
                <a:gd name="T2" fmla="*/ 1490 w 3303"/>
                <a:gd name="T3" fmla="*/ 346 h 990"/>
                <a:gd name="T4" fmla="*/ 0 w 3303"/>
                <a:gd name="T5" fmla="*/ 41 h 990"/>
                <a:gd name="T6" fmla="*/ 3303 w 3303"/>
                <a:gd name="T7" fmla="*/ 49 h 990"/>
                <a:gd name="T8" fmla="*/ 2829 w 3303"/>
                <a:gd name="T9" fmla="*/ 337 h 990"/>
                <a:gd name="T10" fmla="*/ 2558 w 3303"/>
                <a:gd name="T11" fmla="*/ 973 h 990"/>
                <a:gd name="T12" fmla="*/ 2439 w 3303"/>
                <a:gd name="T13" fmla="*/ 981 h 9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03" h="990">
                  <a:moveTo>
                    <a:pt x="2439" y="981"/>
                  </a:moveTo>
                  <a:cubicBezTo>
                    <a:pt x="2439" y="981"/>
                    <a:pt x="1882" y="501"/>
                    <a:pt x="1490" y="346"/>
                  </a:cubicBezTo>
                  <a:cubicBezTo>
                    <a:pt x="1098" y="191"/>
                    <a:pt x="13" y="47"/>
                    <a:pt x="0" y="41"/>
                  </a:cubicBezTo>
                  <a:cubicBezTo>
                    <a:pt x="13" y="59"/>
                    <a:pt x="2832" y="0"/>
                    <a:pt x="3303" y="49"/>
                  </a:cubicBezTo>
                  <a:cubicBezTo>
                    <a:pt x="3301" y="41"/>
                    <a:pt x="2925" y="183"/>
                    <a:pt x="2829" y="337"/>
                  </a:cubicBezTo>
                  <a:cubicBezTo>
                    <a:pt x="2733" y="491"/>
                    <a:pt x="2550" y="990"/>
                    <a:pt x="2558" y="973"/>
                  </a:cubicBezTo>
                  <a:cubicBezTo>
                    <a:pt x="2558" y="990"/>
                    <a:pt x="2439" y="981"/>
                    <a:pt x="2439" y="981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27019" name="Group 141"/>
            <p:cNvGrpSpPr>
              <a:grpSpLocks/>
            </p:cNvGrpSpPr>
            <p:nvPr/>
          </p:nvGrpSpPr>
          <p:grpSpPr bwMode="auto">
            <a:xfrm>
              <a:off x="561" y="1649"/>
              <a:ext cx="3324" cy="464"/>
              <a:chOff x="1240" y="1226"/>
              <a:chExt cx="3324" cy="464"/>
            </a:xfrm>
          </p:grpSpPr>
          <p:grpSp>
            <p:nvGrpSpPr>
              <p:cNvPr id="127021" name="Group 142"/>
              <p:cNvGrpSpPr>
                <a:grpSpLocks/>
              </p:cNvGrpSpPr>
              <p:nvPr/>
            </p:nvGrpSpPr>
            <p:grpSpPr bwMode="auto">
              <a:xfrm>
                <a:off x="1240" y="1226"/>
                <a:ext cx="3324" cy="464"/>
                <a:chOff x="1198" y="3598"/>
                <a:chExt cx="3324" cy="464"/>
              </a:xfrm>
            </p:grpSpPr>
            <p:sp>
              <p:nvSpPr>
                <p:cNvPr id="58427" name="Rectangle 143"/>
                <p:cNvSpPr>
                  <a:spLocks noChangeArrowheads="1"/>
                </p:cNvSpPr>
                <p:nvPr/>
              </p:nvSpPr>
              <p:spPr bwMode="auto">
                <a:xfrm>
                  <a:off x="1221" y="3665"/>
                  <a:ext cx="3301" cy="34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8428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1198" y="3733"/>
                  <a:ext cx="17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 dirty="0">
                      <a:latin typeface="Arial" charset="0"/>
                      <a:cs typeface="Arial" charset="0"/>
                    </a:rPr>
                    <a:t>dest: 79.129.13.2</a:t>
                  </a:r>
                </a:p>
              </p:txBody>
            </p:sp>
            <p:sp>
              <p:nvSpPr>
                <p:cNvPr id="58429" name="Line 145"/>
                <p:cNvSpPr>
                  <a:spLocks noChangeShapeType="1"/>
                </p:cNvSpPr>
                <p:nvPr/>
              </p:nvSpPr>
              <p:spPr bwMode="auto">
                <a:xfrm>
                  <a:off x="2311" y="3659"/>
                  <a:ext cx="8" cy="3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27037" name="Group 146"/>
                <p:cNvGrpSpPr>
                  <a:grpSpLocks/>
                </p:cNvGrpSpPr>
                <p:nvPr/>
              </p:nvGrpSpPr>
              <p:grpSpPr bwMode="auto">
                <a:xfrm>
                  <a:off x="4374" y="3598"/>
                  <a:ext cx="111" cy="109"/>
                  <a:chOff x="1941" y="2928"/>
                  <a:chExt cx="111" cy="109"/>
                </a:xfrm>
              </p:grpSpPr>
              <p:sp>
                <p:nvSpPr>
                  <p:cNvPr id="127042" name="Freeform 147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58436" name="Line 14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437" name="Line 1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27038" name="Group 150"/>
                <p:cNvGrpSpPr>
                  <a:grpSpLocks/>
                </p:cNvGrpSpPr>
                <p:nvPr/>
              </p:nvGrpSpPr>
              <p:grpSpPr bwMode="auto">
                <a:xfrm>
                  <a:off x="4355" y="3953"/>
                  <a:ext cx="111" cy="109"/>
                  <a:chOff x="1941" y="2928"/>
                  <a:chExt cx="111" cy="109"/>
                </a:xfrm>
              </p:grpSpPr>
              <p:sp>
                <p:nvSpPr>
                  <p:cNvPr id="127039" name="Freeform 151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58433" name="Line 15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434" name="Line 1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  <p:grpSp>
            <p:nvGrpSpPr>
              <p:cNvPr id="127022" name="Group 154"/>
              <p:cNvGrpSpPr>
                <a:grpSpLocks/>
              </p:cNvGrpSpPr>
              <p:nvPr/>
            </p:nvGrpSpPr>
            <p:grpSpPr bwMode="auto">
              <a:xfrm>
                <a:off x="2520" y="1313"/>
                <a:ext cx="1868" cy="286"/>
                <a:chOff x="527" y="2649"/>
                <a:chExt cx="1868" cy="286"/>
              </a:xfrm>
            </p:grpSpPr>
            <p:sp>
              <p:nvSpPr>
                <p:cNvPr id="58416" name="Rectangle 155"/>
                <p:cNvSpPr>
                  <a:spLocks noChangeArrowheads="1"/>
                </p:cNvSpPr>
                <p:nvPr/>
              </p:nvSpPr>
              <p:spPr bwMode="auto">
                <a:xfrm>
                  <a:off x="546" y="2680"/>
                  <a:ext cx="1849" cy="23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8417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527" y="2698"/>
                  <a:ext cx="17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 dirty="0">
                      <a:latin typeface="Arial" charset="0"/>
                      <a:cs typeface="Arial" charset="0"/>
                    </a:rPr>
                    <a:t>dest: 128.119.40.186</a:t>
                  </a:r>
                </a:p>
              </p:txBody>
            </p:sp>
            <p:sp>
              <p:nvSpPr>
                <p:cNvPr id="58418" name="Line 157"/>
                <p:cNvSpPr>
                  <a:spLocks noChangeShapeType="1"/>
                </p:cNvSpPr>
                <p:nvPr/>
              </p:nvSpPr>
              <p:spPr bwMode="auto">
                <a:xfrm>
                  <a:off x="1847" y="2680"/>
                  <a:ext cx="3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27026" name="Group 158"/>
                <p:cNvGrpSpPr>
                  <a:grpSpLocks/>
                </p:cNvGrpSpPr>
                <p:nvPr/>
              </p:nvGrpSpPr>
              <p:grpSpPr bwMode="auto">
                <a:xfrm>
                  <a:off x="2148" y="2649"/>
                  <a:ext cx="111" cy="109"/>
                  <a:chOff x="1941" y="2928"/>
                  <a:chExt cx="111" cy="109"/>
                </a:xfrm>
              </p:grpSpPr>
              <p:sp>
                <p:nvSpPr>
                  <p:cNvPr id="127031" name="Freeform 159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58425" name="Line 1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426" name="Line 16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27027" name="Group 162"/>
                <p:cNvGrpSpPr>
                  <a:grpSpLocks/>
                </p:cNvGrpSpPr>
                <p:nvPr/>
              </p:nvGrpSpPr>
              <p:grpSpPr bwMode="auto">
                <a:xfrm>
                  <a:off x="2136" y="2826"/>
                  <a:ext cx="111" cy="109"/>
                  <a:chOff x="1941" y="2928"/>
                  <a:chExt cx="111" cy="109"/>
                </a:xfrm>
              </p:grpSpPr>
              <p:sp>
                <p:nvSpPr>
                  <p:cNvPr id="127028" name="Freeform 163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58422" name="Line 16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423" name="Line 16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58413" name="Text Box 166"/>
            <p:cNvSpPr txBox="1">
              <a:spLocks noChangeArrowheads="1"/>
            </p:cNvSpPr>
            <p:nvPr/>
          </p:nvSpPr>
          <p:spPr bwMode="auto">
            <a:xfrm>
              <a:off x="554" y="1285"/>
              <a:ext cx="285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packet sent by home agent to foreign agent: a </a:t>
              </a:r>
              <a:r>
                <a:rPr lang="en-US" i="1" dirty="0">
                  <a:latin typeface="Arial" charset="0"/>
                  <a:cs typeface="Arial" charset="0"/>
                </a:rPr>
                <a:t>packet within a packet</a:t>
              </a:r>
            </a:p>
          </p:txBody>
        </p:sp>
      </p:grpSp>
      <p:grpSp>
        <p:nvGrpSpPr>
          <p:cNvPr id="446631" name="Group 167"/>
          <p:cNvGrpSpPr>
            <a:grpSpLocks/>
          </p:cNvGrpSpPr>
          <p:nvPr/>
        </p:nvGrpSpPr>
        <p:grpSpPr bwMode="auto">
          <a:xfrm>
            <a:off x="5426075" y="1611313"/>
            <a:ext cx="3567113" cy="2562225"/>
            <a:chOff x="3418" y="1015"/>
            <a:chExt cx="2247" cy="1614"/>
          </a:xfrm>
        </p:grpSpPr>
        <p:sp>
          <p:nvSpPr>
            <p:cNvPr id="58395" name="Rectangle 168"/>
            <p:cNvSpPr>
              <a:spLocks noChangeArrowheads="1"/>
            </p:cNvSpPr>
            <p:nvPr/>
          </p:nvSpPr>
          <p:spPr bwMode="auto">
            <a:xfrm>
              <a:off x="4382" y="2569"/>
              <a:ext cx="263" cy="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003" name="Freeform 169"/>
            <p:cNvSpPr>
              <a:spLocks/>
            </p:cNvSpPr>
            <p:nvPr/>
          </p:nvSpPr>
          <p:spPr bwMode="auto">
            <a:xfrm>
              <a:off x="3693" y="1469"/>
              <a:ext cx="1849" cy="1132"/>
            </a:xfrm>
            <a:custGeom>
              <a:avLst/>
              <a:gdLst>
                <a:gd name="T0" fmla="*/ 779 w 1849"/>
                <a:gd name="T1" fmla="*/ 1132 h 1132"/>
                <a:gd name="T2" fmla="*/ 686 w 1849"/>
                <a:gd name="T3" fmla="*/ 344 h 1132"/>
                <a:gd name="T4" fmla="*/ 0 w 1849"/>
                <a:gd name="T5" fmla="*/ 39 h 1132"/>
                <a:gd name="T6" fmla="*/ 1849 w 1849"/>
                <a:gd name="T7" fmla="*/ 49 h 1132"/>
                <a:gd name="T8" fmla="*/ 1375 w 1849"/>
                <a:gd name="T9" fmla="*/ 337 h 1132"/>
                <a:gd name="T10" fmla="*/ 906 w 1849"/>
                <a:gd name="T11" fmla="*/ 996 h 1132"/>
                <a:gd name="T12" fmla="*/ 779 w 1849"/>
                <a:gd name="T13" fmla="*/ 1132 h 1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49" h="1132">
                  <a:moveTo>
                    <a:pt x="779" y="1132"/>
                  </a:moveTo>
                  <a:cubicBezTo>
                    <a:pt x="779" y="1132"/>
                    <a:pt x="1078" y="499"/>
                    <a:pt x="686" y="344"/>
                  </a:cubicBezTo>
                  <a:cubicBezTo>
                    <a:pt x="294" y="189"/>
                    <a:pt x="13" y="45"/>
                    <a:pt x="0" y="39"/>
                  </a:cubicBezTo>
                  <a:cubicBezTo>
                    <a:pt x="13" y="57"/>
                    <a:pt x="1378" y="0"/>
                    <a:pt x="1849" y="49"/>
                  </a:cubicBezTo>
                  <a:cubicBezTo>
                    <a:pt x="1847" y="41"/>
                    <a:pt x="1471" y="183"/>
                    <a:pt x="1375" y="337"/>
                  </a:cubicBezTo>
                  <a:cubicBezTo>
                    <a:pt x="1279" y="491"/>
                    <a:pt x="898" y="1013"/>
                    <a:pt x="906" y="996"/>
                  </a:cubicBezTo>
                  <a:cubicBezTo>
                    <a:pt x="906" y="1013"/>
                    <a:pt x="779" y="1132"/>
                    <a:pt x="779" y="113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27004" name="Group 170"/>
            <p:cNvGrpSpPr>
              <a:grpSpLocks/>
            </p:cNvGrpSpPr>
            <p:nvPr/>
          </p:nvGrpSpPr>
          <p:grpSpPr bwMode="auto">
            <a:xfrm>
              <a:off x="3672" y="1254"/>
              <a:ext cx="1868" cy="286"/>
              <a:chOff x="527" y="2649"/>
              <a:chExt cx="1868" cy="286"/>
            </a:xfrm>
          </p:grpSpPr>
          <p:sp>
            <p:nvSpPr>
              <p:cNvPr id="58399" name="Rectangle 171"/>
              <p:cNvSpPr>
                <a:spLocks noChangeArrowheads="1"/>
              </p:cNvSpPr>
              <p:nvPr/>
            </p:nvSpPr>
            <p:spPr bwMode="auto">
              <a:xfrm>
                <a:off x="546" y="2680"/>
                <a:ext cx="1849" cy="23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8400" name="Text Box 172"/>
              <p:cNvSpPr txBox="1">
                <a:spLocks noChangeArrowheads="1"/>
              </p:cNvSpPr>
              <p:nvPr/>
            </p:nvSpPr>
            <p:spPr bwMode="auto">
              <a:xfrm>
                <a:off x="527" y="2698"/>
                <a:ext cx="17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Arial" charset="0"/>
                    <a:cs typeface="Arial" charset="0"/>
                  </a:rPr>
                  <a:t>dest: 128.119.40.186</a:t>
                </a:r>
              </a:p>
            </p:txBody>
          </p:sp>
          <p:sp>
            <p:nvSpPr>
              <p:cNvPr id="58401" name="Line 173"/>
              <p:cNvSpPr>
                <a:spLocks noChangeShapeType="1"/>
              </p:cNvSpPr>
              <p:nvPr/>
            </p:nvSpPr>
            <p:spPr bwMode="auto">
              <a:xfrm>
                <a:off x="1847" y="2680"/>
                <a:ext cx="3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27009" name="Group 174"/>
              <p:cNvGrpSpPr>
                <a:grpSpLocks/>
              </p:cNvGrpSpPr>
              <p:nvPr/>
            </p:nvGrpSpPr>
            <p:grpSpPr bwMode="auto">
              <a:xfrm>
                <a:off x="2148" y="2649"/>
                <a:ext cx="111" cy="109"/>
                <a:chOff x="1941" y="2928"/>
                <a:chExt cx="111" cy="109"/>
              </a:xfrm>
            </p:grpSpPr>
            <p:sp>
              <p:nvSpPr>
                <p:cNvPr id="127014" name="Freeform 175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08" name="Line 176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409" name="Line 177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27010" name="Group 178"/>
              <p:cNvGrpSpPr>
                <a:grpSpLocks/>
              </p:cNvGrpSpPr>
              <p:nvPr/>
            </p:nvGrpSpPr>
            <p:grpSpPr bwMode="auto">
              <a:xfrm>
                <a:off x="2136" y="2826"/>
                <a:ext cx="111" cy="109"/>
                <a:chOff x="1941" y="2928"/>
                <a:chExt cx="111" cy="109"/>
              </a:xfrm>
            </p:grpSpPr>
            <p:sp>
              <p:nvSpPr>
                <p:cNvPr id="127011" name="Freeform 179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05" name="Line 180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406" name="Line 181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58398" name="Text Box 182"/>
            <p:cNvSpPr txBox="1">
              <a:spLocks noChangeArrowheads="1"/>
            </p:cNvSpPr>
            <p:nvPr/>
          </p:nvSpPr>
          <p:spPr bwMode="auto">
            <a:xfrm>
              <a:off x="3418" y="1015"/>
              <a:ext cx="2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foreign-agent-to-mobile packet</a:t>
              </a:r>
            </a:p>
          </p:txBody>
        </p:sp>
      </p:grpSp>
      <p:pic>
        <p:nvPicPr>
          <p:cNvPr id="127001" name="Picture 18" descr="underline_base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0461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18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188" name="Group 44"/>
          <p:cNvGrpSpPr>
            <a:grpSpLocks/>
          </p:cNvGrpSpPr>
          <p:nvPr/>
        </p:nvGrpSpPr>
        <p:grpSpPr bwMode="auto">
          <a:xfrm>
            <a:off x="4413588" y="5557985"/>
            <a:ext cx="568325" cy="481012"/>
            <a:chOff x="-44" y="1473"/>
            <a:chExt cx="981" cy="1105"/>
          </a:xfrm>
        </p:grpSpPr>
        <p:pic>
          <p:nvPicPr>
            <p:cNvPr id="18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69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0E7BE-B72C-420F-AA6C-B376C76F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Cellular Network Topology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270CF2-0570-4952-A220-661A60A47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399" y="1600200"/>
            <a:ext cx="7215909" cy="4648200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</a:rPr>
              <a:t>Goal of cell : increase the available capacity for mobile service</a:t>
            </a:r>
            <a:endParaRPr lang="en-US" altLang="ko-KR" dirty="0"/>
          </a:p>
          <a:p>
            <a:r>
              <a:rPr lang="en-US" altLang="ko-KR" dirty="0"/>
              <a:t>Cell size can be determined according to the trade-off relation between deployment cost and frequency reusability</a:t>
            </a:r>
          </a:p>
          <a:p>
            <a:r>
              <a:rPr lang="en-US" altLang="ko-KR" dirty="0"/>
              <a:t>Cell</a:t>
            </a:r>
            <a:r>
              <a:rPr lang="ko-KR" altLang="en-US" dirty="0"/>
              <a:t>을 구성하는데 많은 비용이 필요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(</a:t>
            </a:r>
            <a:r>
              <a:rPr lang="ko-KR" altLang="en-US" dirty="0"/>
              <a:t>장비</a:t>
            </a:r>
            <a:r>
              <a:rPr lang="en-US" altLang="ko-KR" dirty="0"/>
              <a:t>, </a:t>
            </a:r>
            <a:r>
              <a:rPr lang="ko-KR" altLang="en-US" dirty="0"/>
              <a:t>토지</a:t>
            </a:r>
            <a:r>
              <a:rPr lang="en-US" altLang="ko-KR" dirty="0"/>
              <a:t>, </a:t>
            </a:r>
            <a:r>
              <a:rPr lang="ko-KR" altLang="en-US" dirty="0"/>
              <a:t>임대료</a:t>
            </a:r>
            <a:r>
              <a:rPr lang="en-US" altLang="ko-KR" dirty="0"/>
              <a:t>,      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관리 유지비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도시는 조밀하게</a:t>
            </a:r>
            <a:r>
              <a:rPr lang="en-US" altLang="ko-KR" dirty="0"/>
              <a:t>, </a:t>
            </a:r>
            <a:r>
              <a:rPr lang="ko-KR" altLang="en-US" dirty="0"/>
              <a:t>시골은 느슨하게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3BCB3-F1D1-4C09-AC85-C4341DA3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Wireless, Mobile Networks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2035A1-0658-4B71-A3D3-85669A09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94CE9D3-78A7-3649-814C-94A85408214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554883-B010-4CAF-9798-0B6F16A66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526" y="3429000"/>
            <a:ext cx="2542474" cy="187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672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B08D2-D2B9-4125-AB92-5E5D0A71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Co-located COA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6D932-F768-499E-9DA2-5C4D02CBA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모바일 디바이스에게 직접 새로운 </a:t>
            </a:r>
            <a:r>
              <a:rPr lang="en-US" altLang="ko-KR" dirty="0"/>
              <a:t>IP </a:t>
            </a:r>
            <a:r>
              <a:rPr lang="ko-KR" altLang="en-US" dirty="0"/>
              <a:t>주소를 할당할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671826-05D0-483E-8AD6-0E799464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Wireless, Mobile Networks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E37553-0815-40BA-9610-B881826E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9A14EDC-311E-EF4A-B1E3-0A4ECBD9377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2210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109538"/>
            <a:ext cx="8120063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Indirect Routing: comments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347788"/>
            <a:ext cx="80899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mobile uses two addresses:</a:t>
            </a:r>
          </a:p>
          <a:p>
            <a:pPr lvl="1"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permanent address:</a:t>
            </a:r>
            <a:r>
              <a:rPr lang="en-US" dirty="0">
                <a:latin typeface="Gill Sans MT" charset="0"/>
              </a:rPr>
              <a:t> used by correspondent (hence mobile location is 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transparent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to correspondent)</a:t>
            </a:r>
          </a:p>
          <a:p>
            <a:pPr lvl="1"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care-of-address:</a:t>
            </a:r>
            <a:r>
              <a:rPr lang="en-US" dirty="0">
                <a:latin typeface="Gill Sans MT" charset="0"/>
              </a:rPr>
              <a:t> used by home agent to forward datagrams to mobile</a:t>
            </a:r>
            <a:endParaRPr lang="en-US" dirty="0">
              <a:latin typeface="Gill Sans MT" charset="0"/>
              <a:cs typeface="+mn-cs"/>
            </a:endParaRPr>
          </a:p>
          <a:p>
            <a:pPr>
              <a:lnSpc>
                <a:spcPts val="2200"/>
              </a:lnSpc>
              <a:defRPr/>
            </a:pPr>
            <a:r>
              <a:rPr lang="ko-KR" altLang="en-US" sz="2400" dirty="0">
                <a:latin typeface="Gill Sans MT" charset="0"/>
              </a:rPr>
              <a:t>비효율적일 수 있다</a:t>
            </a:r>
            <a:r>
              <a:rPr lang="en-US" altLang="ko-KR" sz="2400" dirty="0">
                <a:latin typeface="Gill Sans MT" charset="0"/>
              </a:rPr>
              <a:t>.</a:t>
            </a:r>
            <a:endParaRPr lang="en-US" sz="2400" dirty="0">
              <a:latin typeface="Gill Sans MT" charset="0"/>
            </a:endParaRPr>
          </a:p>
        </p:txBody>
      </p:sp>
      <p:grpSp>
        <p:nvGrpSpPr>
          <p:cNvPr id="112645" name="Group 142"/>
          <p:cNvGrpSpPr>
            <a:grpSpLocks/>
          </p:cNvGrpSpPr>
          <p:nvPr/>
        </p:nvGrpSpPr>
        <p:grpSpPr bwMode="auto">
          <a:xfrm>
            <a:off x="4845050" y="4513263"/>
            <a:ext cx="2957513" cy="1512887"/>
            <a:chOff x="1549525" y="2558267"/>
            <a:chExt cx="6654798" cy="3467575"/>
          </a:xfrm>
        </p:grpSpPr>
        <p:sp>
          <p:nvSpPr>
            <p:cNvPr id="112647" name="Freeform 2"/>
            <p:cNvSpPr>
              <a:spLocks/>
            </p:cNvSpPr>
            <p:nvPr/>
          </p:nvSpPr>
          <p:spPr bwMode="auto">
            <a:xfrm>
              <a:off x="1565398" y="2688442"/>
              <a:ext cx="1866900" cy="1589088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648" name="Freeform 96"/>
            <p:cNvSpPr>
              <a:spLocks/>
            </p:cNvSpPr>
            <p:nvPr/>
          </p:nvSpPr>
          <p:spPr bwMode="auto">
            <a:xfrm>
              <a:off x="6365998" y="2558267"/>
              <a:ext cx="1838325" cy="1711325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649" name="Freeform 119"/>
            <p:cNvSpPr>
              <a:spLocks/>
            </p:cNvSpPr>
            <p:nvPr/>
          </p:nvSpPr>
          <p:spPr bwMode="auto">
            <a:xfrm>
              <a:off x="3906961" y="3504417"/>
              <a:ext cx="2109787" cy="1250950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12650" name="Group 146"/>
            <p:cNvGrpSpPr>
              <a:grpSpLocks/>
            </p:cNvGrpSpPr>
            <p:nvPr/>
          </p:nvGrpSpPr>
          <p:grpSpPr bwMode="auto">
            <a:xfrm>
              <a:off x="1549525" y="2807731"/>
              <a:ext cx="1091746" cy="791482"/>
              <a:chOff x="4089854" y="1363889"/>
              <a:chExt cx="1091746" cy="791482"/>
            </a:xfrm>
          </p:grpSpPr>
          <p:sp>
            <p:nvSpPr>
              <p:cNvPr id="112683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12684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1212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562" y="3642567"/>
              <a:ext cx="685841" cy="247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2652" name="Line 111"/>
            <p:cNvSpPr>
              <a:spLocks noChangeShapeType="1"/>
            </p:cNvSpPr>
            <p:nvPr/>
          </p:nvSpPr>
          <p:spPr bwMode="auto">
            <a:xfrm>
              <a:off x="2170690" y="3342038"/>
              <a:ext cx="503237" cy="3116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1214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934" y="3784471"/>
              <a:ext cx="685841" cy="247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2654" name="Line 111"/>
            <p:cNvSpPr>
              <a:spLocks noChangeShapeType="1"/>
            </p:cNvSpPr>
            <p:nvPr/>
          </p:nvSpPr>
          <p:spPr bwMode="auto">
            <a:xfrm flipH="1">
              <a:off x="7235041" y="3450896"/>
              <a:ext cx="345849" cy="3224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2655" name="Group 151"/>
            <p:cNvGrpSpPr>
              <a:grpSpLocks/>
            </p:cNvGrpSpPr>
            <p:nvPr/>
          </p:nvGrpSpPr>
          <p:grpSpPr bwMode="auto">
            <a:xfrm>
              <a:off x="7003268" y="2883931"/>
              <a:ext cx="1091746" cy="791482"/>
              <a:chOff x="4089854" y="1363889"/>
              <a:chExt cx="1091746" cy="791482"/>
            </a:xfrm>
          </p:grpSpPr>
          <p:sp>
            <p:nvSpPr>
              <p:cNvPr id="112679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2680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12681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2682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12656" name="Freeform 96"/>
            <p:cNvSpPr>
              <a:spLocks/>
            </p:cNvSpPr>
            <p:nvPr/>
          </p:nvSpPr>
          <p:spPr bwMode="auto">
            <a:xfrm>
              <a:off x="1675060" y="2854753"/>
              <a:ext cx="999199" cy="824438"/>
            </a:xfrm>
            <a:custGeom>
              <a:avLst/>
              <a:gdLst>
                <a:gd name="T0" fmla="*/ 9976002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204825281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9976002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657" name="Freeform 121"/>
            <p:cNvSpPr>
              <a:spLocks/>
            </p:cNvSpPr>
            <p:nvPr/>
          </p:nvSpPr>
          <p:spPr bwMode="auto">
            <a:xfrm>
              <a:off x="3567896" y="5114617"/>
              <a:ext cx="2944812" cy="911225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51219" name="Picture 6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8627" y="5127111"/>
              <a:ext cx="782288" cy="676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2659" name="Group 122"/>
            <p:cNvGrpSpPr>
              <a:grpSpLocks/>
            </p:cNvGrpSpPr>
            <p:nvPr/>
          </p:nvGrpSpPr>
          <p:grpSpPr bwMode="auto">
            <a:xfrm>
              <a:off x="7119938" y="3325813"/>
              <a:ext cx="492125" cy="369887"/>
              <a:chOff x="4485" y="2095"/>
              <a:chExt cx="310" cy="233"/>
            </a:xfrm>
          </p:grpSpPr>
          <p:sp>
            <p:nvSpPr>
              <p:cNvPr id="51236" name="Line 123"/>
              <p:cNvSpPr>
                <a:spLocks noChangeShapeType="1"/>
              </p:cNvSpPr>
              <p:nvPr/>
            </p:nvSpPr>
            <p:spPr bwMode="auto">
              <a:xfrm flipV="1">
                <a:off x="4484" y="2107"/>
                <a:ext cx="311" cy="21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2676" name="Group 124"/>
              <p:cNvGrpSpPr>
                <a:grpSpLocks/>
              </p:cNvGrpSpPr>
              <p:nvPr/>
            </p:nvGrpSpPr>
            <p:grpSpPr bwMode="auto">
              <a:xfrm>
                <a:off x="4530" y="2095"/>
                <a:ext cx="202" cy="233"/>
                <a:chOff x="618" y="3500"/>
                <a:chExt cx="202" cy="233"/>
              </a:xfrm>
            </p:grpSpPr>
            <p:sp>
              <p:nvSpPr>
                <p:cNvPr id="51238" name="Oval 125"/>
                <p:cNvSpPr>
                  <a:spLocks noChangeArrowheads="1"/>
                </p:cNvSpPr>
                <p:nvPr/>
              </p:nvSpPr>
              <p:spPr bwMode="auto">
                <a:xfrm>
                  <a:off x="617" y="3521"/>
                  <a:ext cx="203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39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626" y="3500"/>
                  <a:ext cx="117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112660" name="Group 127"/>
            <p:cNvGrpSpPr>
              <a:grpSpLocks/>
            </p:cNvGrpSpPr>
            <p:nvPr/>
          </p:nvGrpSpPr>
          <p:grpSpPr bwMode="auto">
            <a:xfrm>
              <a:off x="3181350" y="3838575"/>
              <a:ext cx="3486150" cy="641350"/>
              <a:chOff x="2004" y="2418"/>
              <a:chExt cx="2196" cy="404"/>
            </a:xfrm>
          </p:grpSpPr>
          <p:sp>
            <p:nvSpPr>
              <p:cNvPr id="112671" name="Freeform 128"/>
              <p:cNvSpPr>
                <a:spLocks/>
              </p:cNvSpPr>
              <p:nvPr/>
            </p:nvSpPr>
            <p:spPr bwMode="auto">
              <a:xfrm>
                <a:off x="2004" y="2418"/>
                <a:ext cx="2196" cy="318"/>
              </a:xfrm>
              <a:custGeom>
                <a:avLst/>
                <a:gdLst>
                  <a:gd name="T0" fmla="*/ 0 w 2196"/>
                  <a:gd name="T1" fmla="*/ 0 h 318"/>
                  <a:gd name="T2" fmla="*/ 1194 w 2196"/>
                  <a:gd name="T3" fmla="*/ 306 h 318"/>
                  <a:gd name="T4" fmla="*/ 2196 w 2196"/>
                  <a:gd name="T5" fmla="*/ 30 h 31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96" h="318">
                    <a:moveTo>
                      <a:pt x="0" y="0"/>
                    </a:moveTo>
                    <a:cubicBezTo>
                      <a:pt x="199" y="51"/>
                      <a:pt x="828" y="301"/>
                      <a:pt x="1194" y="306"/>
                    </a:cubicBezTo>
                    <a:cubicBezTo>
                      <a:pt x="1536" y="318"/>
                      <a:pt x="1987" y="88"/>
                      <a:pt x="2196" y="3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grpSp>
            <p:nvGrpSpPr>
              <p:cNvPr id="112672" name="Group 129"/>
              <p:cNvGrpSpPr>
                <a:grpSpLocks/>
              </p:cNvGrpSpPr>
              <p:nvPr/>
            </p:nvGrpSpPr>
            <p:grpSpPr bwMode="auto">
              <a:xfrm>
                <a:off x="3083" y="2589"/>
                <a:ext cx="202" cy="233"/>
                <a:chOff x="618" y="3500"/>
                <a:chExt cx="202" cy="233"/>
              </a:xfrm>
            </p:grpSpPr>
            <p:sp>
              <p:nvSpPr>
                <p:cNvPr id="51234" name="Oval 130"/>
                <p:cNvSpPr>
                  <a:spLocks noChangeArrowheads="1"/>
                </p:cNvSpPr>
                <p:nvPr/>
              </p:nvSpPr>
              <p:spPr bwMode="auto">
                <a:xfrm>
                  <a:off x="619" y="3520"/>
                  <a:ext cx="200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35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628" y="3499"/>
                  <a:ext cx="117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112661" name="Group 132"/>
            <p:cNvGrpSpPr>
              <a:grpSpLocks/>
            </p:cNvGrpSpPr>
            <p:nvPr/>
          </p:nvGrpSpPr>
          <p:grpSpPr bwMode="auto">
            <a:xfrm>
              <a:off x="4826000" y="3424238"/>
              <a:ext cx="3103563" cy="2016125"/>
              <a:chOff x="3040" y="2157"/>
              <a:chExt cx="1955" cy="1270"/>
            </a:xfrm>
          </p:grpSpPr>
          <p:sp>
            <p:nvSpPr>
              <p:cNvPr id="112667" name="Freeform 133"/>
              <p:cNvSpPr>
                <a:spLocks/>
              </p:cNvSpPr>
              <p:nvPr/>
            </p:nvSpPr>
            <p:spPr bwMode="auto">
              <a:xfrm>
                <a:off x="3040" y="2157"/>
                <a:ext cx="1955" cy="1270"/>
              </a:xfrm>
              <a:custGeom>
                <a:avLst/>
                <a:gdLst>
                  <a:gd name="T0" fmla="*/ 1955 w 1955"/>
                  <a:gd name="T1" fmla="*/ 0 h 1270"/>
                  <a:gd name="T2" fmla="*/ 1077 w 1955"/>
                  <a:gd name="T3" fmla="*/ 765 h 1270"/>
                  <a:gd name="T4" fmla="*/ 0 w 1955"/>
                  <a:gd name="T5" fmla="*/ 1270 h 127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55" h="1270">
                    <a:moveTo>
                      <a:pt x="1955" y="0"/>
                    </a:moveTo>
                    <a:cubicBezTo>
                      <a:pt x="1809" y="127"/>
                      <a:pt x="1425" y="536"/>
                      <a:pt x="1077" y="765"/>
                    </a:cubicBezTo>
                    <a:cubicBezTo>
                      <a:pt x="729" y="994"/>
                      <a:pt x="224" y="1165"/>
                      <a:pt x="0" y="127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grpSp>
            <p:nvGrpSpPr>
              <p:cNvPr id="112668" name="Group 134"/>
              <p:cNvGrpSpPr>
                <a:grpSpLocks/>
              </p:cNvGrpSpPr>
              <p:nvPr/>
            </p:nvGrpSpPr>
            <p:grpSpPr bwMode="auto">
              <a:xfrm>
                <a:off x="3982" y="2835"/>
                <a:ext cx="202" cy="233"/>
                <a:chOff x="618" y="3500"/>
                <a:chExt cx="202" cy="233"/>
              </a:xfrm>
            </p:grpSpPr>
            <p:sp>
              <p:nvSpPr>
                <p:cNvPr id="51230" name="Oval 135"/>
                <p:cNvSpPr>
                  <a:spLocks noChangeArrowheads="1"/>
                </p:cNvSpPr>
                <p:nvPr/>
              </p:nvSpPr>
              <p:spPr bwMode="auto">
                <a:xfrm>
                  <a:off x="618" y="3521"/>
                  <a:ext cx="203" cy="19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31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627" y="3500"/>
                  <a:ext cx="11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112662" name="Group 137"/>
            <p:cNvGrpSpPr>
              <a:grpSpLocks/>
            </p:cNvGrpSpPr>
            <p:nvPr/>
          </p:nvGrpSpPr>
          <p:grpSpPr bwMode="auto">
            <a:xfrm>
              <a:off x="2986088" y="3889375"/>
              <a:ext cx="1357312" cy="1298575"/>
              <a:chOff x="1881" y="2450"/>
              <a:chExt cx="855" cy="818"/>
            </a:xfrm>
          </p:grpSpPr>
          <p:sp>
            <p:nvSpPr>
              <p:cNvPr id="51224" name="Line 138"/>
              <p:cNvSpPr>
                <a:spLocks noChangeShapeType="1"/>
              </p:cNvSpPr>
              <p:nvPr/>
            </p:nvSpPr>
            <p:spPr bwMode="auto">
              <a:xfrm flipH="1" flipV="1">
                <a:off x="1881" y="2450"/>
                <a:ext cx="855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2664" name="Group 139"/>
              <p:cNvGrpSpPr>
                <a:grpSpLocks/>
              </p:cNvGrpSpPr>
              <p:nvPr/>
            </p:nvGrpSpPr>
            <p:grpSpPr bwMode="auto">
              <a:xfrm>
                <a:off x="2172" y="2702"/>
                <a:ext cx="202" cy="233"/>
                <a:chOff x="618" y="3500"/>
                <a:chExt cx="202" cy="233"/>
              </a:xfrm>
            </p:grpSpPr>
            <p:sp>
              <p:nvSpPr>
                <p:cNvPr id="51226" name="Oval 140"/>
                <p:cNvSpPr>
                  <a:spLocks noChangeArrowheads="1"/>
                </p:cNvSpPr>
                <p:nvPr/>
              </p:nvSpPr>
              <p:spPr bwMode="auto">
                <a:xfrm>
                  <a:off x="617" y="3521"/>
                  <a:ext cx="203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27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6" y="3501"/>
                  <a:ext cx="117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</p:grpSp>
      <p:pic>
        <p:nvPicPr>
          <p:cNvPr id="112646" name="Picture 20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620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8286860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8" y="123825"/>
            <a:ext cx="8561387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Indirect routing: moving between networks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347788"/>
            <a:ext cx="80899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suppose mobile user moves to another network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registers with new foreign agent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new foreign agent registers with home agent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home agent update care-of-address for mobile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packets continue to be forwarded to mobile (but with new care-of-address)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mobility, changing foreign networks transparent: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on going connections can be maintained!</a:t>
            </a:r>
          </a:p>
        </p:txBody>
      </p:sp>
      <p:pic>
        <p:nvPicPr>
          <p:cNvPr id="114693" name="Picture 6" descr="underline_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881063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610654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25425" y="109538"/>
            <a:ext cx="8383588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Mobility via direct routing: comments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347788"/>
            <a:ext cx="80899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overcome triangle routing problem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non-transparent to correspondent: </a:t>
            </a:r>
            <a:r>
              <a:rPr lang="en-US" dirty="0">
                <a:latin typeface="Gill Sans MT" charset="0"/>
                <a:cs typeface="+mn-cs"/>
              </a:rPr>
              <a:t>correspondent must get care-of-address from home agent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what if mobile changes visited network?</a:t>
            </a:r>
          </a:p>
          <a:p>
            <a:pPr>
              <a:defRPr/>
            </a:pPr>
            <a:r>
              <a:rPr lang="ko-KR" altLang="en-US" dirty="0">
                <a:latin typeface="Gill Sans MT" charset="0"/>
              </a:rPr>
              <a:t>송신자가 수신자의 변동된 </a:t>
            </a:r>
            <a:r>
              <a:rPr lang="en-US" altLang="ko-KR" dirty="0">
                <a:latin typeface="Gill Sans MT" charset="0"/>
              </a:rPr>
              <a:t>IP (COA)</a:t>
            </a:r>
            <a:r>
              <a:rPr lang="ko-KR" altLang="en-US" dirty="0">
                <a:latin typeface="Gill Sans MT" charset="0"/>
              </a:rPr>
              <a:t>을</a:t>
            </a:r>
            <a:r>
              <a:rPr lang="en-US" altLang="ko-KR" dirty="0">
                <a:latin typeface="Gill Sans MT" charset="0"/>
              </a:rPr>
              <a:t> H.A</a:t>
            </a:r>
            <a:r>
              <a:rPr lang="ko-KR" altLang="en-US" dirty="0">
                <a:latin typeface="Gill Sans MT" charset="0"/>
              </a:rPr>
              <a:t>을 통해 알아서 직접 </a:t>
            </a:r>
            <a:r>
              <a:rPr lang="en-US" altLang="ko-KR" dirty="0">
                <a:latin typeface="Gill Sans MT" charset="0"/>
              </a:rPr>
              <a:t>FA</a:t>
            </a:r>
            <a:r>
              <a:rPr lang="ko-KR" altLang="en-US" dirty="0">
                <a:latin typeface="Gill Sans MT" charset="0"/>
              </a:rPr>
              <a:t>를 거쳐서 수신자를 </a:t>
            </a:r>
            <a:r>
              <a:rPr lang="ko-KR" altLang="en-US" dirty="0" err="1">
                <a:latin typeface="Gill Sans MT" charset="0"/>
              </a:rPr>
              <a:t>찿아감</a:t>
            </a:r>
            <a:endParaRPr lang="en-US" dirty="0">
              <a:latin typeface="Gill Sans MT" charset="0"/>
            </a:endParaRPr>
          </a:p>
        </p:txBody>
      </p:sp>
      <p:grpSp>
        <p:nvGrpSpPr>
          <p:cNvPr id="118789" name="Group 128"/>
          <p:cNvGrpSpPr>
            <a:grpSpLocks/>
          </p:cNvGrpSpPr>
          <p:nvPr/>
        </p:nvGrpSpPr>
        <p:grpSpPr bwMode="auto">
          <a:xfrm>
            <a:off x="1972398" y="3973512"/>
            <a:ext cx="4618037" cy="1987550"/>
            <a:chOff x="641269" y="2624447"/>
            <a:chExt cx="7160820" cy="3401396"/>
          </a:xfrm>
        </p:grpSpPr>
        <p:sp>
          <p:nvSpPr>
            <p:cNvPr id="118791" name="Freeform 2"/>
            <p:cNvSpPr>
              <a:spLocks/>
            </p:cNvSpPr>
            <p:nvPr/>
          </p:nvSpPr>
          <p:spPr bwMode="auto">
            <a:xfrm>
              <a:off x="658349" y="2752138"/>
              <a:ext cx="2008857" cy="1558760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792" name="Freeform 96"/>
            <p:cNvSpPr>
              <a:spLocks/>
            </p:cNvSpPr>
            <p:nvPr/>
          </p:nvSpPr>
          <p:spPr bwMode="auto">
            <a:xfrm>
              <a:off x="5823980" y="2624447"/>
              <a:ext cx="1978109" cy="1678664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793" name="Freeform 119"/>
            <p:cNvSpPr>
              <a:spLocks/>
            </p:cNvSpPr>
            <p:nvPr/>
          </p:nvSpPr>
          <p:spPr bwMode="auto">
            <a:xfrm>
              <a:off x="3177961" y="3552540"/>
              <a:ext cx="2270212" cy="1227075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18794" name="Group 132"/>
            <p:cNvGrpSpPr>
              <a:grpSpLocks/>
            </p:cNvGrpSpPr>
            <p:nvPr/>
          </p:nvGrpSpPr>
          <p:grpSpPr bwMode="auto">
            <a:xfrm>
              <a:off x="641269" y="2869150"/>
              <a:ext cx="1174761" cy="776376"/>
              <a:chOff x="4089854" y="1363889"/>
              <a:chExt cx="1091746" cy="791482"/>
            </a:xfrm>
          </p:grpSpPr>
          <p:sp>
            <p:nvSpPr>
              <p:cNvPr id="118821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100" dirty="0"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1882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4284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529" y="3689421"/>
              <a:ext cx="736022" cy="239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8796" name="Line 111"/>
            <p:cNvSpPr>
              <a:spLocks noChangeShapeType="1"/>
            </p:cNvSpPr>
            <p:nvPr/>
          </p:nvSpPr>
          <p:spPr bwMode="auto">
            <a:xfrm>
              <a:off x="1309667" y="3393260"/>
              <a:ext cx="541502" cy="3056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4286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9433" y="3827975"/>
              <a:ext cx="736022" cy="239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8798" name="Line 111"/>
            <p:cNvSpPr>
              <a:spLocks noChangeShapeType="1"/>
            </p:cNvSpPr>
            <p:nvPr/>
          </p:nvSpPr>
          <p:spPr bwMode="auto">
            <a:xfrm flipH="1">
              <a:off x="6759104" y="3500040"/>
              <a:ext cx="372147" cy="316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8799" name="Group 137"/>
            <p:cNvGrpSpPr>
              <a:grpSpLocks/>
            </p:cNvGrpSpPr>
            <p:nvPr/>
          </p:nvGrpSpPr>
          <p:grpSpPr bwMode="auto">
            <a:xfrm>
              <a:off x="6509707" y="2943896"/>
              <a:ext cx="1174761" cy="776376"/>
              <a:chOff x="4089854" y="1363889"/>
              <a:chExt cx="1091746" cy="791482"/>
            </a:xfrm>
          </p:grpSpPr>
          <p:sp>
            <p:nvSpPr>
              <p:cNvPr id="118817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100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8818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18819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8820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18800" name="Freeform 96"/>
            <p:cNvSpPr>
              <a:spLocks/>
            </p:cNvSpPr>
            <p:nvPr/>
          </p:nvSpPr>
          <p:spPr bwMode="auto">
            <a:xfrm>
              <a:off x="776350" y="2915275"/>
              <a:ext cx="1075177" cy="808704"/>
            </a:xfrm>
            <a:custGeom>
              <a:avLst/>
              <a:gdLst>
                <a:gd name="T0" fmla="*/ 13423541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189457570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13423541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801" name="Freeform 121"/>
            <p:cNvSpPr>
              <a:spLocks/>
            </p:cNvSpPr>
            <p:nvPr/>
          </p:nvSpPr>
          <p:spPr bwMode="auto">
            <a:xfrm>
              <a:off x="2813114" y="5132009"/>
              <a:ext cx="3168732" cy="893834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54291" name="Picture 6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434" y="5142892"/>
              <a:ext cx="839409" cy="665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8803" name="Group 137"/>
            <p:cNvGrpSpPr>
              <a:grpSpLocks/>
            </p:cNvGrpSpPr>
            <p:nvPr/>
          </p:nvGrpSpPr>
          <p:grpSpPr bwMode="auto">
            <a:xfrm>
              <a:off x="1949560" y="3989527"/>
              <a:ext cx="1460520" cy="1273792"/>
              <a:chOff x="1881" y="2450"/>
              <a:chExt cx="855" cy="818"/>
            </a:xfrm>
          </p:grpSpPr>
          <p:sp>
            <p:nvSpPr>
              <p:cNvPr id="54302" name="Line 138"/>
              <p:cNvSpPr>
                <a:spLocks noChangeShapeType="1"/>
              </p:cNvSpPr>
              <p:nvPr/>
            </p:nvSpPr>
            <p:spPr bwMode="auto">
              <a:xfrm flipH="1" flipV="1">
                <a:off x="1880" y="2449"/>
                <a:ext cx="856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8814" name="Group 139"/>
              <p:cNvGrpSpPr>
                <a:grpSpLocks/>
              </p:cNvGrpSpPr>
              <p:nvPr/>
            </p:nvGrpSpPr>
            <p:grpSpPr bwMode="auto">
              <a:xfrm>
                <a:off x="2172" y="2702"/>
                <a:ext cx="249" cy="288"/>
                <a:chOff x="618" y="3500"/>
                <a:chExt cx="249" cy="288"/>
              </a:xfrm>
            </p:grpSpPr>
            <p:sp>
              <p:nvSpPr>
                <p:cNvPr id="54304" name="Oval 140"/>
                <p:cNvSpPr>
                  <a:spLocks noChangeArrowheads="1"/>
                </p:cNvSpPr>
                <p:nvPr/>
              </p:nvSpPr>
              <p:spPr bwMode="auto">
                <a:xfrm>
                  <a:off x="617" y="3519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100" dirty="0">
                    <a:cs typeface="+mn-cs"/>
                  </a:endParaRPr>
                </a:p>
              </p:txBody>
            </p:sp>
            <p:sp>
              <p:nvSpPr>
                <p:cNvPr id="54305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7" y="3498"/>
                  <a:ext cx="239" cy="2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1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</p:grpSp>
        <p:sp>
          <p:nvSpPr>
            <p:cNvPr id="54293" name="Line 138"/>
            <p:cNvSpPr>
              <a:spLocks noChangeShapeType="1"/>
            </p:cNvSpPr>
            <p:nvPr/>
          </p:nvSpPr>
          <p:spPr bwMode="auto">
            <a:xfrm rot="10800000" flipH="1" flipV="1">
              <a:off x="2364395" y="3952947"/>
              <a:ext cx="1459733" cy="12714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294" name="Oval 140"/>
            <p:cNvSpPr>
              <a:spLocks noChangeArrowheads="1"/>
            </p:cNvSpPr>
            <p:nvPr/>
          </p:nvSpPr>
          <p:spPr bwMode="auto">
            <a:xfrm rot="261078">
              <a:off x="2883794" y="4360462"/>
              <a:ext cx="347088" cy="31242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100" dirty="0">
                <a:cs typeface="+mn-cs"/>
              </a:endParaRPr>
            </a:p>
          </p:txBody>
        </p:sp>
        <p:sp>
          <p:nvSpPr>
            <p:cNvPr id="54295" name="Text Box 141"/>
            <p:cNvSpPr txBox="1">
              <a:spLocks noChangeArrowheads="1"/>
            </p:cNvSpPr>
            <p:nvPr/>
          </p:nvSpPr>
          <p:spPr bwMode="auto">
            <a:xfrm>
              <a:off x="2893641" y="4311560"/>
              <a:ext cx="408627" cy="445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00" dirty="0"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4296" name="Line 138"/>
            <p:cNvSpPr>
              <a:spLocks noChangeShapeType="1"/>
            </p:cNvSpPr>
            <p:nvPr/>
          </p:nvSpPr>
          <p:spPr bwMode="auto">
            <a:xfrm rot="10800000" flipH="1">
              <a:off x="4594613" y="3491096"/>
              <a:ext cx="2185909" cy="16735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297" name="Oval 140"/>
            <p:cNvSpPr>
              <a:spLocks noChangeArrowheads="1"/>
            </p:cNvSpPr>
            <p:nvPr/>
          </p:nvSpPr>
          <p:spPr bwMode="auto">
            <a:xfrm rot="261078">
              <a:off x="5566948" y="4096936"/>
              <a:ext cx="344625" cy="3124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100" dirty="0">
                <a:cs typeface="+mn-cs"/>
              </a:endParaRPr>
            </a:p>
          </p:txBody>
        </p:sp>
        <p:sp>
          <p:nvSpPr>
            <p:cNvPr id="54298" name="Text Box 141"/>
            <p:cNvSpPr txBox="1">
              <a:spLocks noChangeArrowheads="1"/>
            </p:cNvSpPr>
            <p:nvPr/>
          </p:nvSpPr>
          <p:spPr bwMode="auto">
            <a:xfrm>
              <a:off x="5574334" y="4048034"/>
              <a:ext cx="408627" cy="448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00" dirty="0"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54299" name="Line 138"/>
            <p:cNvSpPr>
              <a:spLocks noChangeShapeType="1"/>
            </p:cNvSpPr>
            <p:nvPr/>
          </p:nvSpPr>
          <p:spPr bwMode="auto">
            <a:xfrm rot="10800000" flipH="1">
              <a:off x="4747233" y="3643235"/>
              <a:ext cx="2185909" cy="16762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300" name="Oval 140"/>
            <p:cNvSpPr>
              <a:spLocks noChangeArrowheads="1"/>
            </p:cNvSpPr>
            <p:nvPr/>
          </p:nvSpPr>
          <p:spPr bwMode="auto">
            <a:xfrm rot="261078">
              <a:off x="5328173" y="4629423"/>
              <a:ext cx="344625" cy="3124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100" dirty="0">
                <a:cs typeface="+mn-cs"/>
              </a:endParaRPr>
            </a:p>
          </p:txBody>
        </p:sp>
        <p:sp>
          <p:nvSpPr>
            <p:cNvPr id="54301" name="Text Box 141"/>
            <p:cNvSpPr txBox="1">
              <a:spLocks noChangeArrowheads="1"/>
            </p:cNvSpPr>
            <p:nvPr/>
          </p:nvSpPr>
          <p:spPr bwMode="auto">
            <a:xfrm>
              <a:off x="5335557" y="4580521"/>
              <a:ext cx="408627" cy="448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00" dirty="0">
                  <a:latin typeface="Arial" charset="0"/>
                  <a:cs typeface="Arial" charset="0"/>
                </a:rPr>
                <a:t>4</a:t>
              </a:r>
            </a:p>
          </p:txBody>
        </p:sp>
      </p:grpSp>
      <p:pic>
        <p:nvPicPr>
          <p:cNvPr id="118790" name="Picture 15" descr="underline_base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8969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4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7658973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7" name="Group 154"/>
          <p:cNvGrpSpPr>
            <a:grpSpLocks/>
          </p:cNvGrpSpPr>
          <p:nvPr/>
        </p:nvGrpSpPr>
        <p:grpSpPr bwMode="auto">
          <a:xfrm>
            <a:off x="1128713" y="2232025"/>
            <a:ext cx="7159625" cy="3402013"/>
            <a:chOff x="641269" y="2624447"/>
            <a:chExt cx="7160820" cy="3401396"/>
          </a:xfrm>
        </p:grpSpPr>
        <p:sp>
          <p:nvSpPr>
            <p:cNvPr id="116755" name="Freeform 2"/>
            <p:cNvSpPr>
              <a:spLocks/>
            </p:cNvSpPr>
            <p:nvPr/>
          </p:nvSpPr>
          <p:spPr bwMode="auto">
            <a:xfrm>
              <a:off x="658349" y="2752138"/>
              <a:ext cx="2008857" cy="1558760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756" name="Freeform 96"/>
            <p:cNvSpPr>
              <a:spLocks/>
            </p:cNvSpPr>
            <p:nvPr/>
          </p:nvSpPr>
          <p:spPr bwMode="auto">
            <a:xfrm>
              <a:off x="5823980" y="2624447"/>
              <a:ext cx="1978109" cy="1678664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757" name="Freeform 119"/>
            <p:cNvSpPr>
              <a:spLocks/>
            </p:cNvSpPr>
            <p:nvPr/>
          </p:nvSpPr>
          <p:spPr bwMode="auto">
            <a:xfrm>
              <a:off x="3177961" y="3552540"/>
              <a:ext cx="2270212" cy="1227075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16758" name="Group 158"/>
            <p:cNvGrpSpPr>
              <a:grpSpLocks/>
            </p:cNvGrpSpPr>
            <p:nvPr/>
          </p:nvGrpSpPr>
          <p:grpSpPr bwMode="auto">
            <a:xfrm>
              <a:off x="641269" y="2869150"/>
              <a:ext cx="1174761" cy="776376"/>
              <a:chOff x="4089854" y="1363889"/>
              <a:chExt cx="1091746" cy="791482"/>
            </a:xfrm>
          </p:grpSpPr>
          <p:sp>
            <p:nvSpPr>
              <p:cNvPr id="116785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1678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3272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843" y="3687879"/>
              <a:ext cx="736723" cy="24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6760" name="Line 111"/>
            <p:cNvSpPr>
              <a:spLocks noChangeShapeType="1"/>
            </p:cNvSpPr>
            <p:nvPr/>
          </p:nvSpPr>
          <p:spPr bwMode="auto">
            <a:xfrm>
              <a:off x="1309667" y="3393260"/>
              <a:ext cx="541502" cy="3056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3274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337" y="3827554"/>
              <a:ext cx="736723" cy="24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6762" name="Line 111"/>
            <p:cNvSpPr>
              <a:spLocks noChangeShapeType="1"/>
            </p:cNvSpPr>
            <p:nvPr/>
          </p:nvSpPr>
          <p:spPr bwMode="auto">
            <a:xfrm flipH="1">
              <a:off x="6759104" y="3500040"/>
              <a:ext cx="372147" cy="316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6763" name="Group 163"/>
            <p:cNvGrpSpPr>
              <a:grpSpLocks/>
            </p:cNvGrpSpPr>
            <p:nvPr/>
          </p:nvGrpSpPr>
          <p:grpSpPr bwMode="auto">
            <a:xfrm>
              <a:off x="6509707" y="2943896"/>
              <a:ext cx="1174761" cy="776376"/>
              <a:chOff x="4089854" y="1363889"/>
              <a:chExt cx="1091746" cy="791482"/>
            </a:xfrm>
          </p:grpSpPr>
          <p:sp>
            <p:nvSpPr>
              <p:cNvPr id="116781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782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16783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6784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16764" name="Freeform 96"/>
            <p:cNvSpPr>
              <a:spLocks/>
            </p:cNvSpPr>
            <p:nvPr/>
          </p:nvSpPr>
          <p:spPr bwMode="auto">
            <a:xfrm>
              <a:off x="776350" y="2915275"/>
              <a:ext cx="1075177" cy="808704"/>
            </a:xfrm>
            <a:custGeom>
              <a:avLst/>
              <a:gdLst>
                <a:gd name="T0" fmla="*/ 13423541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189457570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13423541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765" name="Freeform 121"/>
            <p:cNvSpPr>
              <a:spLocks/>
            </p:cNvSpPr>
            <p:nvPr/>
          </p:nvSpPr>
          <p:spPr bwMode="auto">
            <a:xfrm>
              <a:off x="2813114" y="5132009"/>
              <a:ext cx="3168732" cy="893834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53279" name="Picture 6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586" y="5143353"/>
              <a:ext cx="839927" cy="665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6767" name="Group 137"/>
            <p:cNvGrpSpPr>
              <a:grpSpLocks/>
            </p:cNvGrpSpPr>
            <p:nvPr/>
          </p:nvGrpSpPr>
          <p:grpSpPr bwMode="auto">
            <a:xfrm>
              <a:off x="1949560" y="3989527"/>
              <a:ext cx="1460520" cy="1273792"/>
              <a:chOff x="1881" y="2450"/>
              <a:chExt cx="855" cy="818"/>
            </a:xfrm>
          </p:grpSpPr>
          <p:sp>
            <p:nvSpPr>
              <p:cNvPr id="53290" name="Line 138"/>
              <p:cNvSpPr>
                <a:spLocks noChangeShapeType="1"/>
              </p:cNvSpPr>
              <p:nvPr/>
            </p:nvSpPr>
            <p:spPr bwMode="auto">
              <a:xfrm flipH="1" flipV="1">
                <a:off x="1881" y="2450"/>
                <a:ext cx="855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6778" name="Group 139"/>
              <p:cNvGrpSpPr>
                <a:grpSpLocks/>
              </p:cNvGrpSpPr>
              <p:nvPr/>
            </p:nvGrpSpPr>
            <p:grpSpPr bwMode="auto">
              <a:xfrm>
                <a:off x="2172" y="2702"/>
                <a:ext cx="202" cy="237"/>
                <a:chOff x="618" y="3500"/>
                <a:chExt cx="202" cy="237"/>
              </a:xfrm>
            </p:grpSpPr>
            <p:sp>
              <p:nvSpPr>
                <p:cNvPr id="53292" name="Oval 140"/>
                <p:cNvSpPr>
                  <a:spLocks noChangeArrowheads="1"/>
                </p:cNvSpPr>
                <p:nvPr/>
              </p:nvSpPr>
              <p:spPr bwMode="auto">
                <a:xfrm>
                  <a:off x="618" y="3520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3293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8" y="3500"/>
                  <a:ext cx="182" cy="2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</p:grpSp>
        <p:sp>
          <p:nvSpPr>
            <p:cNvPr id="53281" name="Line 138"/>
            <p:cNvSpPr>
              <a:spLocks noChangeShapeType="1"/>
            </p:cNvSpPr>
            <p:nvPr/>
          </p:nvSpPr>
          <p:spPr bwMode="auto">
            <a:xfrm rot="10800000" flipH="1" flipV="1">
              <a:off x="2363993" y="3951356"/>
              <a:ext cx="1459157" cy="12745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2" name="Oval 140"/>
            <p:cNvSpPr>
              <a:spLocks noChangeArrowheads="1"/>
            </p:cNvSpPr>
            <p:nvPr/>
          </p:nvSpPr>
          <p:spPr bwMode="auto">
            <a:xfrm rot="261078">
              <a:off x="2884780" y="4360857"/>
              <a:ext cx="344545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3" name="Text Box 141"/>
            <p:cNvSpPr txBox="1">
              <a:spLocks noChangeArrowheads="1"/>
            </p:cNvSpPr>
            <p:nvPr/>
          </p:nvSpPr>
          <p:spPr bwMode="auto">
            <a:xfrm>
              <a:off x="2892720" y="4310066"/>
              <a:ext cx="312789" cy="369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3284" name="Line 138"/>
            <p:cNvSpPr>
              <a:spLocks noChangeShapeType="1"/>
            </p:cNvSpPr>
            <p:nvPr/>
          </p:nvSpPr>
          <p:spPr bwMode="auto">
            <a:xfrm rot="10800000" flipH="1">
              <a:off x="4596391" y="3491065"/>
              <a:ext cx="2184765" cy="16745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5" name="Oval 140"/>
            <p:cNvSpPr>
              <a:spLocks noChangeArrowheads="1"/>
            </p:cNvSpPr>
            <p:nvPr/>
          </p:nvSpPr>
          <p:spPr bwMode="auto">
            <a:xfrm rot="261078">
              <a:off x="5566516" y="4097380"/>
              <a:ext cx="344544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6" name="Text Box 141"/>
            <p:cNvSpPr txBox="1">
              <a:spLocks noChangeArrowheads="1"/>
            </p:cNvSpPr>
            <p:nvPr/>
          </p:nvSpPr>
          <p:spPr bwMode="auto">
            <a:xfrm>
              <a:off x="5574454" y="4046589"/>
              <a:ext cx="314377" cy="369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53287" name="Line 138"/>
            <p:cNvSpPr>
              <a:spLocks noChangeShapeType="1"/>
            </p:cNvSpPr>
            <p:nvPr/>
          </p:nvSpPr>
          <p:spPr bwMode="auto">
            <a:xfrm rot="10800000" flipH="1">
              <a:off x="4748816" y="3643437"/>
              <a:ext cx="2184765" cy="16745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8" name="Oval 140"/>
            <p:cNvSpPr>
              <a:spLocks noChangeArrowheads="1"/>
            </p:cNvSpPr>
            <p:nvPr/>
          </p:nvSpPr>
          <p:spPr bwMode="auto">
            <a:xfrm rot="261078">
              <a:off x="5326763" y="4630683"/>
              <a:ext cx="344545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9" name="Text Box 141"/>
            <p:cNvSpPr txBox="1">
              <a:spLocks noChangeArrowheads="1"/>
            </p:cNvSpPr>
            <p:nvPr/>
          </p:nvSpPr>
          <p:spPr bwMode="auto">
            <a:xfrm>
              <a:off x="5336290" y="4579892"/>
              <a:ext cx="312790" cy="368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4</a:t>
              </a:r>
            </a:p>
          </p:txBody>
        </p:sp>
      </p:grpSp>
      <p:sp>
        <p:nvSpPr>
          <p:cNvPr id="53253" name="Rectangle 21"/>
          <p:cNvSpPr>
            <a:spLocks noGrp="1" noChangeArrowheads="1"/>
          </p:cNvSpPr>
          <p:nvPr>
            <p:ph type="title"/>
          </p:nvPr>
        </p:nvSpPr>
        <p:spPr>
          <a:xfrm>
            <a:off x="39052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Mobility via direct routing</a:t>
            </a:r>
          </a:p>
        </p:txBody>
      </p:sp>
      <p:sp>
        <p:nvSpPr>
          <p:cNvPr id="53254" name="Text Box 120"/>
          <p:cNvSpPr txBox="1">
            <a:spLocks noChangeArrowheads="1"/>
          </p:cNvSpPr>
          <p:nvPr/>
        </p:nvSpPr>
        <p:spPr bwMode="auto">
          <a:xfrm>
            <a:off x="473075" y="2852738"/>
            <a:ext cx="1887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home</a:t>
            </a:r>
          </a:p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53255" name="Text Box 121"/>
          <p:cNvSpPr txBox="1">
            <a:spLocks noChangeArrowheads="1"/>
          </p:cNvSpPr>
          <p:nvPr/>
        </p:nvSpPr>
        <p:spPr bwMode="auto">
          <a:xfrm>
            <a:off x="7874000" y="2174875"/>
            <a:ext cx="127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visited</a:t>
            </a:r>
          </a:p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53256" name="Text Box 138"/>
          <p:cNvSpPr txBox="1">
            <a:spLocks noChangeArrowheads="1"/>
          </p:cNvSpPr>
          <p:nvPr/>
        </p:nvSpPr>
        <p:spPr bwMode="auto">
          <a:xfrm>
            <a:off x="908050" y="4606925"/>
            <a:ext cx="25352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correspondent requests, receives foreign address of mobile</a:t>
            </a:r>
          </a:p>
        </p:txBody>
      </p:sp>
      <p:sp>
        <p:nvSpPr>
          <p:cNvPr id="53257" name="Line 139"/>
          <p:cNvSpPr>
            <a:spLocks noChangeShapeType="1"/>
          </p:cNvSpPr>
          <p:nvPr/>
        </p:nvSpPr>
        <p:spPr bwMode="auto">
          <a:xfrm flipV="1">
            <a:off x="2703513" y="4598988"/>
            <a:ext cx="738187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8" name="Text Box 140"/>
          <p:cNvSpPr txBox="1">
            <a:spLocks noChangeArrowheads="1"/>
          </p:cNvSpPr>
          <p:nvPr/>
        </p:nvSpPr>
        <p:spPr bwMode="auto">
          <a:xfrm>
            <a:off x="2506663" y="1882775"/>
            <a:ext cx="279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correspondent forwards to foreign agent</a:t>
            </a:r>
          </a:p>
        </p:txBody>
      </p:sp>
      <p:sp>
        <p:nvSpPr>
          <p:cNvPr id="53259" name="Line 141"/>
          <p:cNvSpPr>
            <a:spLocks noChangeShapeType="1"/>
          </p:cNvSpPr>
          <p:nvPr/>
        </p:nvSpPr>
        <p:spPr bwMode="auto">
          <a:xfrm>
            <a:off x="4541838" y="2232025"/>
            <a:ext cx="1408112" cy="146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16747" name="Group 142"/>
          <p:cNvGrpSpPr>
            <a:grpSpLocks/>
          </p:cNvGrpSpPr>
          <p:nvPr/>
        </p:nvGrpSpPr>
        <p:grpSpPr bwMode="auto">
          <a:xfrm>
            <a:off x="5432425" y="1387475"/>
            <a:ext cx="2338388" cy="2020888"/>
            <a:chOff x="3422" y="874"/>
            <a:chExt cx="1473" cy="1273"/>
          </a:xfrm>
        </p:grpSpPr>
        <p:sp>
          <p:nvSpPr>
            <p:cNvPr id="53266" name="Text Box 143"/>
            <p:cNvSpPr txBox="1">
              <a:spLocks noChangeArrowheads="1"/>
            </p:cNvSpPr>
            <p:nvPr/>
          </p:nvSpPr>
          <p:spPr bwMode="auto">
            <a:xfrm>
              <a:off x="3422" y="874"/>
              <a:ext cx="1473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foreign agent receives packets, forwards to mobile</a:t>
              </a:r>
            </a:p>
          </p:txBody>
        </p:sp>
        <p:sp>
          <p:nvSpPr>
            <p:cNvPr id="53267" name="Line 144"/>
            <p:cNvSpPr>
              <a:spLocks noChangeShapeType="1"/>
            </p:cNvSpPr>
            <p:nvPr/>
          </p:nvSpPr>
          <p:spPr bwMode="auto">
            <a:xfrm>
              <a:off x="4211" y="1420"/>
              <a:ext cx="240" cy="7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16748" name="Group 145"/>
          <p:cNvGrpSpPr>
            <a:grpSpLocks/>
          </p:cNvGrpSpPr>
          <p:nvPr/>
        </p:nvGrpSpPr>
        <p:grpSpPr bwMode="auto">
          <a:xfrm>
            <a:off x="6308725" y="4230688"/>
            <a:ext cx="2247900" cy="1165225"/>
            <a:chOff x="4191" y="3009"/>
            <a:chExt cx="1416" cy="734"/>
          </a:xfrm>
        </p:grpSpPr>
        <p:sp>
          <p:nvSpPr>
            <p:cNvPr id="53264" name="Text Box 146"/>
            <p:cNvSpPr txBox="1">
              <a:spLocks noChangeArrowheads="1"/>
            </p:cNvSpPr>
            <p:nvPr/>
          </p:nvSpPr>
          <p:spPr bwMode="auto">
            <a:xfrm>
              <a:off x="4332" y="3166"/>
              <a:ext cx="1275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mobile replies directly to correspondent</a:t>
              </a:r>
            </a:p>
          </p:txBody>
        </p:sp>
        <p:sp>
          <p:nvSpPr>
            <p:cNvPr id="53265" name="Line 147"/>
            <p:cNvSpPr>
              <a:spLocks noChangeShapeType="1"/>
            </p:cNvSpPr>
            <p:nvPr/>
          </p:nvSpPr>
          <p:spPr bwMode="auto">
            <a:xfrm flipH="1" flipV="1">
              <a:off x="4191" y="3009"/>
              <a:ext cx="248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53262" name="Line 148"/>
          <p:cNvSpPr>
            <a:spLocks noChangeShapeType="1"/>
          </p:cNvSpPr>
          <p:nvPr/>
        </p:nvSpPr>
        <p:spPr bwMode="auto">
          <a:xfrm flipV="1">
            <a:off x="2730500" y="4262438"/>
            <a:ext cx="769938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116750" name="Picture 21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76517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5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1622006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7 outline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7.1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7.3</a:t>
            </a:r>
            <a:r>
              <a:rPr lang="en-US" sz="2400" dirty="0">
                <a:latin typeface="Gill Sans MT" charset="0"/>
                <a:cs typeface="+mn-cs"/>
              </a:rPr>
              <a:t> 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7.4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5632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7.5</a:t>
            </a:r>
            <a:r>
              <a:rPr lang="en-US" sz="2400" dirty="0">
                <a:latin typeface="Gill Sans MT" charset="0"/>
                <a:cs typeface="+mn-cs"/>
              </a:rPr>
              <a:t> Principles: addressing and routing to mobile users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7.6 Mobile IP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7.7 Handling mobility in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cellular networks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7.8 Mobility and higher-layer protocols</a:t>
            </a:r>
          </a:p>
        </p:txBody>
      </p:sp>
      <p:pic>
        <p:nvPicPr>
          <p:cNvPr id="122886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8454887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Freeform 128"/>
          <p:cNvSpPr>
            <a:spLocks/>
          </p:cNvSpPr>
          <p:nvPr/>
        </p:nvSpPr>
        <p:spPr bwMode="auto">
          <a:xfrm>
            <a:off x="4554538" y="2600325"/>
            <a:ext cx="3065462" cy="2527300"/>
          </a:xfrm>
          <a:custGeom>
            <a:avLst/>
            <a:gdLst>
              <a:gd name="T0" fmla="*/ 2147483647 w 1931"/>
              <a:gd name="T1" fmla="*/ 2147483647 h 1592"/>
              <a:gd name="T2" fmla="*/ 2147483647 w 1931"/>
              <a:gd name="T3" fmla="*/ 2147483647 h 1592"/>
              <a:gd name="T4" fmla="*/ 2147483647 w 1931"/>
              <a:gd name="T5" fmla="*/ 2147483647 h 1592"/>
              <a:gd name="T6" fmla="*/ 2147483647 w 1931"/>
              <a:gd name="T7" fmla="*/ 2147483647 h 1592"/>
              <a:gd name="T8" fmla="*/ 2147483647 w 1931"/>
              <a:gd name="T9" fmla="*/ 2147483647 h 1592"/>
              <a:gd name="T10" fmla="*/ 2147483647 w 1931"/>
              <a:gd name="T11" fmla="*/ 2147483647 h 1592"/>
              <a:gd name="T12" fmla="*/ 2147483647 w 1931"/>
              <a:gd name="T13" fmla="*/ 2147483647 h 1592"/>
              <a:gd name="T14" fmla="*/ 2147483647 w 1931"/>
              <a:gd name="T15" fmla="*/ 2147483647 h 1592"/>
              <a:gd name="T16" fmla="*/ 2147483647 w 1931"/>
              <a:gd name="T17" fmla="*/ 2147483647 h 1592"/>
              <a:gd name="T18" fmla="*/ 2147483647 w 1931"/>
              <a:gd name="T19" fmla="*/ 2147483647 h 1592"/>
              <a:gd name="T20" fmla="*/ 2147483647 w 1931"/>
              <a:gd name="T21" fmla="*/ 2147483647 h 1592"/>
              <a:gd name="T22" fmla="*/ 2147483647 w 1931"/>
              <a:gd name="T23" fmla="*/ 2147483647 h 1592"/>
              <a:gd name="T24" fmla="*/ 2147483647 w 1931"/>
              <a:gd name="T25" fmla="*/ 2147483647 h 1592"/>
              <a:gd name="T26" fmla="*/ 2147483647 w 1931"/>
              <a:gd name="T27" fmla="*/ 2147483647 h 159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931" h="1592">
                <a:moveTo>
                  <a:pt x="1757" y="318"/>
                </a:moveTo>
                <a:cubicBezTo>
                  <a:pt x="1793" y="564"/>
                  <a:pt x="1673" y="629"/>
                  <a:pt x="1691" y="702"/>
                </a:cubicBezTo>
                <a:cubicBezTo>
                  <a:pt x="1709" y="775"/>
                  <a:pt x="1834" y="653"/>
                  <a:pt x="1865" y="756"/>
                </a:cubicBezTo>
                <a:cubicBezTo>
                  <a:pt x="1896" y="859"/>
                  <a:pt x="1931" y="1196"/>
                  <a:pt x="1877" y="1320"/>
                </a:cubicBezTo>
                <a:cubicBezTo>
                  <a:pt x="1823" y="1444"/>
                  <a:pt x="1668" y="1505"/>
                  <a:pt x="1541" y="1500"/>
                </a:cubicBezTo>
                <a:cubicBezTo>
                  <a:pt x="1414" y="1495"/>
                  <a:pt x="1251" y="1276"/>
                  <a:pt x="1115" y="1290"/>
                </a:cubicBezTo>
                <a:cubicBezTo>
                  <a:pt x="979" y="1304"/>
                  <a:pt x="896" y="1576"/>
                  <a:pt x="725" y="1584"/>
                </a:cubicBezTo>
                <a:cubicBezTo>
                  <a:pt x="554" y="1592"/>
                  <a:pt x="178" y="1436"/>
                  <a:pt x="89" y="1338"/>
                </a:cubicBezTo>
                <a:cubicBezTo>
                  <a:pt x="0" y="1240"/>
                  <a:pt x="160" y="1120"/>
                  <a:pt x="191" y="996"/>
                </a:cubicBezTo>
                <a:cubicBezTo>
                  <a:pt x="222" y="872"/>
                  <a:pt x="218" y="703"/>
                  <a:pt x="273" y="594"/>
                </a:cubicBezTo>
                <a:cubicBezTo>
                  <a:pt x="328" y="485"/>
                  <a:pt x="401" y="433"/>
                  <a:pt x="521" y="342"/>
                </a:cubicBezTo>
                <a:cubicBezTo>
                  <a:pt x="641" y="251"/>
                  <a:pt x="849" y="96"/>
                  <a:pt x="995" y="48"/>
                </a:cubicBezTo>
                <a:cubicBezTo>
                  <a:pt x="1141" y="0"/>
                  <a:pt x="1313" y="53"/>
                  <a:pt x="1397" y="54"/>
                </a:cubicBezTo>
                <a:cubicBezTo>
                  <a:pt x="1397" y="54"/>
                  <a:pt x="1709" y="174"/>
                  <a:pt x="1757" y="318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3124" name="Freeform 805"/>
          <p:cNvSpPr>
            <a:spLocks/>
          </p:cNvSpPr>
          <p:nvPr/>
        </p:nvSpPr>
        <p:spPr bwMode="auto">
          <a:xfrm>
            <a:off x="2009775" y="2892425"/>
            <a:ext cx="2578100" cy="1973263"/>
          </a:xfrm>
          <a:custGeom>
            <a:avLst/>
            <a:gdLst>
              <a:gd name="T0" fmla="*/ 2147483647 w 1624"/>
              <a:gd name="T1" fmla="*/ 0 h 1243"/>
              <a:gd name="T2" fmla="*/ 2147483647 w 1624"/>
              <a:gd name="T3" fmla="*/ 2147483647 h 1243"/>
              <a:gd name="T4" fmla="*/ 2147483647 w 1624"/>
              <a:gd name="T5" fmla="*/ 2147483647 h 1243"/>
              <a:gd name="T6" fmla="*/ 2147483647 w 1624"/>
              <a:gd name="T7" fmla="*/ 2147483647 h 1243"/>
              <a:gd name="T8" fmla="*/ 2147483647 w 1624"/>
              <a:gd name="T9" fmla="*/ 2147483647 h 1243"/>
              <a:gd name="T10" fmla="*/ 2147483647 w 1624"/>
              <a:gd name="T11" fmla="*/ 2147483647 h 1243"/>
              <a:gd name="T12" fmla="*/ 2147483647 w 1624"/>
              <a:gd name="T13" fmla="*/ 2147483647 h 1243"/>
              <a:gd name="T14" fmla="*/ 2147483647 w 1624"/>
              <a:gd name="T15" fmla="*/ 2147483647 h 1243"/>
              <a:gd name="T16" fmla="*/ 2147483647 w 1624"/>
              <a:gd name="T17" fmla="*/ 2147483647 h 1243"/>
              <a:gd name="T18" fmla="*/ 2147483647 w 1624"/>
              <a:gd name="T19" fmla="*/ 2147483647 h 1243"/>
              <a:gd name="T20" fmla="*/ 2147483647 w 1624"/>
              <a:gd name="T21" fmla="*/ 2147483647 h 1243"/>
              <a:gd name="T22" fmla="*/ 2147483647 w 1624"/>
              <a:gd name="T23" fmla="*/ 2147483647 h 1243"/>
              <a:gd name="T24" fmla="*/ 2147483647 w 1624"/>
              <a:gd name="T25" fmla="*/ 2147483647 h 124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624" h="1243">
                <a:moveTo>
                  <a:pt x="177" y="0"/>
                </a:moveTo>
                <a:cubicBezTo>
                  <a:pt x="94" y="5"/>
                  <a:pt x="59" y="52"/>
                  <a:pt x="35" y="121"/>
                </a:cubicBezTo>
                <a:cubicBezTo>
                  <a:pt x="10" y="191"/>
                  <a:pt x="0" y="344"/>
                  <a:pt x="30" y="419"/>
                </a:cubicBezTo>
                <a:cubicBezTo>
                  <a:pt x="60" y="494"/>
                  <a:pt x="177" y="512"/>
                  <a:pt x="216" y="572"/>
                </a:cubicBezTo>
                <a:cubicBezTo>
                  <a:pt x="255" y="632"/>
                  <a:pt x="223" y="726"/>
                  <a:pt x="264" y="782"/>
                </a:cubicBezTo>
                <a:cubicBezTo>
                  <a:pt x="305" y="838"/>
                  <a:pt x="333" y="843"/>
                  <a:pt x="463" y="911"/>
                </a:cubicBezTo>
                <a:cubicBezTo>
                  <a:pt x="593" y="979"/>
                  <a:pt x="888" y="1143"/>
                  <a:pt x="1044" y="1190"/>
                </a:cubicBezTo>
                <a:cubicBezTo>
                  <a:pt x="1200" y="1237"/>
                  <a:pt x="1321" y="1243"/>
                  <a:pt x="1398" y="1196"/>
                </a:cubicBezTo>
                <a:cubicBezTo>
                  <a:pt x="1475" y="1149"/>
                  <a:pt x="1480" y="1015"/>
                  <a:pt x="1506" y="908"/>
                </a:cubicBezTo>
                <a:cubicBezTo>
                  <a:pt x="1532" y="801"/>
                  <a:pt x="1624" y="671"/>
                  <a:pt x="1554" y="554"/>
                </a:cubicBezTo>
                <a:cubicBezTo>
                  <a:pt x="1484" y="437"/>
                  <a:pt x="1183" y="288"/>
                  <a:pt x="1086" y="206"/>
                </a:cubicBezTo>
                <a:cubicBezTo>
                  <a:pt x="989" y="124"/>
                  <a:pt x="1061" y="93"/>
                  <a:pt x="972" y="62"/>
                </a:cubicBezTo>
                <a:cubicBezTo>
                  <a:pt x="883" y="31"/>
                  <a:pt x="639" y="29"/>
                  <a:pt x="552" y="20"/>
                </a:cubicBezTo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46" name="Rectangle 258"/>
          <p:cNvSpPr>
            <a:spLocks noChangeArrowheads="1"/>
          </p:cNvSpPr>
          <p:nvPr/>
        </p:nvSpPr>
        <p:spPr bwMode="auto">
          <a:xfrm>
            <a:off x="171450" y="439738"/>
            <a:ext cx="8688388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cs typeface="+mn-cs"/>
              </a:rPr>
              <a:t>Components of cellular network architecture</a:t>
            </a:r>
          </a:p>
        </p:txBody>
      </p:sp>
      <p:pic>
        <p:nvPicPr>
          <p:cNvPr id="133126" name="Picture 288" descr="e2gmc3yp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289175"/>
            <a:ext cx="411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8" name="Text Box 289"/>
          <p:cNvSpPr txBox="1">
            <a:spLocks noChangeArrowheads="1"/>
          </p:cNvSpPr>
          <p:nvPr/>
        </p:nvSpPr>
        <p:spPr bwMode="auto">
          <a:xfrm>
            <a:off x="5291138" y="1995488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correspondent</a:t>
            </a:r>
          </a:p>
        </p:txBody>
      </p:sp>
      <p:grpSp>
        <p:nvGrpSpPr>
          <p:cNvPr id="133128" name="Group 292"/>
          <p:cNvGrpSpPr>
            <a:grpSpLocks/>
          </p:cNvGrpSpPr>
          <p:nvPr/>
        </p:nvGrpSpPr>
        <p:grpSpPr bwMode="auto">
          <a:xfrm>
            <a:off x="2206625" y="3184525"/>
            <a:ext cx="1020763" cy="841375"/>
            <a:chOff x="1807" y="2856"/>
            <a:chExt cx="803" cy="674"/>
          </a:xfrm>
        </p:grpSpPr>
        <p:sp>
          <p:nvSpPr>
            <p:cNvPr id="62181" name="AutoShape 293"/>
            <p:cNvSpPr>
              <a:spLocks noChangeArrowheads="1"/>
            </p:cNvSpPr>
            <p:nvPr/>
          </p:nvSpPr>
          <p:spPr bwMode="auto">
            <a:xfrm>
              <a:off x="1807" y="2856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182" name="AutoShape 294"/>
            <p:cNvSpPr>
              <a:spLocks noChangeArrowheads="1"/>
            </p:cNvSpPr>
            <p:nvPr/>
          </p:nvSpPr>
          <p:spPr bwMode="auto">
            <a:xfrm>
              <a:off x="2047" y="3258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183" name="AutoShape 295"/>
            <p:cNvSpPr>
              <a:spLocks noChangeArrowheads="1"/>
            </p:cNvSpPr>
            <p:nvPr/>
          </p:nvSpPr>
          <p:spPr bwMode="auto">
            <a:xfrm>
              <a:off x="2043" y="2984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184" name="AutoShape 296"/>
            <p:cNvSpPr>
              <a:spLocks noChangeArrowheads="1"/>
            </p:cNvSpPr>
            <p:nvPr/>
          </p:nvSpPr>
          <p:spPr bwMode="auto">
            <a:xfrm>
              <a:off x="2282" y="3123"/>
              <a:ext cx="315" cy="272"/>
            </a:xfrm>
            <a:prstGeom prst="hexagon">
              <a:avLst>
                <a:gd name="adj" fmla="val 28860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864" name="Group 297"/>
            <p:cNvGrpSpPr>
              <a:grpSpLocks/>
            </p:cNvGrpSpPr>
            <p:nvPr/>
          </p:nvGrpSpPr>
          <p:grpSpPr bwMode="auto">
            <a:xfrm>
              <a:off x="2407" y="3162"/>
              <a:ext cx="72" cy="145"/>
              <a:chOff x="3796" y="1043"/>
              <a:chExt cx="865" cy="1237"/>
            </a:xfrm>
          </p:grpSpPr>
          <p:sp>
            <p:nvSpPr>
              <p:cNvPr id="62283" name="Line 298"/>
              <p:cNvSpPr>
                <a:spLocks noChangeShapeType="1"/>
              </p:cNvSpPr>
              <p:nvPr/>
            </p:nvSpPr>
            <p:spPr bwMode="auto">
              <a:xfrm flipH="1">
                <a:off x="3984" y="1481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4" name="Line 299"/>
              <p:cNvSpPr>
                <a:spLocks noChangeShapeType="1"/>
              </p:cNvSpPr>
              <p:nvPr/>
            </p:nvSpPr>
            <p:spPr bwMode="auto">
              <a:xfrm>
                <a:off x="4224" y="1481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5" name="Line 300"/>
              <p:cNvSpPr>
                <a:spLocks noChangeShapeType="1"/>
              </p:cNvSpPr>
              <p:nvPr/>
            </p:nvSpPr>
            <p:spPr bwMode="auto">
              <a:xfrm>
                <a:off x="3984" y="220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6" name="Line 301"/>
              <p:cNvSpPr>
                <a:spLocks noChangeShapeType="1"/>
              </p:cNvSpPr>
              <p:nvPr/>
            </p:nvSpPr>
            <p:spPr bwMode="auto">
              <a:xfrm flipH="1">
                <a:off x="4224" y="220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7" name="Line 302"/>
              <p:cNvSpPr>
                <a:spLocks noChangeShapeType="1"/>
              </p:cNvSpPr>
              <p:nvPr/>
            </p:nvSpPr>
            <p:spPr bwMode="auto">
              <a:xfrm>
                <a:off x="4224" y="1503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8" name="Line 303"/>
              <p:cNvSpPr>
                <a:spLocks noChangeShapeType="1"/>
              </p:cNvSpPr>
              <p:nvPr/>
            </p:nvSpPr>
            <p:spPr bwMode="auto">
              <a:xfrm flipV="1">
                <a:off x="3984" y="2132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9" name="Line 304"/>
              <p:cNvSpPr>
                <a:spLocks noChangeShapeType="1"/>
              </p:cNvSpPr>
              <p:nvPr/>
            </p:nvSpPr>
            <p:spPr bwMode="auto">
              <a:xfrm flipH="1" flipV="1">
                <a:off x="4224" y="2132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0" name="Line 305"/>
              <p:cNvSpPr>
                <a:spLocks noChangeShapeType="1"/>
              </p:cNvSpPr>
              <p:nvPr/>
            </p:nvSpPr>
            <p:spPr bwMode="auto">
              <a:xfrm>
                <a:off x="4089" y="1893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1" name="Line 306"/>
              <p:cNvSpPr>
                <a:spLocks noChangeShapeType="1"/>
              </p:cNvSpPr>
              <p:nvPr/>
            </p:nvSpPr>
            <p:spPr bwMode="auto">
              <a:xfrm flipV="1">
                <a:off x="4224" y="1893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2" name="Line 307"/>
              <p:cNvSpPr>
                <a:spLocks noChangeShapeType="1"/>
              </p:cNvSpPr>
              <p:nvPr/>
            </p:nvSpPr>
            <p:spPr bwMode="auto">
              <a:xfrm>
                <a:off x="4044" y="2002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3" name="Line 308"/>
              <p:cNvSpPr>
                <a:spLocks noChangeShapeType="1"/>
              </p:cNvSpPr>
              <p:nvPr/>
            </p:nvSpPr>
            <p:spPr bwMode="auto">
              <a:xfrm flipV="1">
                <a:off x="4224" y="2013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4" name="Line 309"/>
              <p:cNvSpPr>
                <a:spLocks noChangeShapeType="1"/>
              </p:cNvSpPr>
              <p:nvPr/>
            </p:nvSpPr>
            <p:spPr bwMode="auto">
              <a:xfrm flipV="1">
                <a:off x="4224" y="1785"/>
                <a:ext cx="9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5" name="Line 310"/>
              <p:cNvSpPr>
                <a:spLocks noChangeShapeType="1"/>
              </p:cNvSpPr>
              <p:nvPr/>
            </p:nvSpPr>
            <p:spPr bwMode="auto">
              <a:xfrm flipV="1">
                <a:off x="4224" y="1633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6" name="Line 311"/>
              <p:cNvSpPr>
                <a:spLocks noChangeShapeType="1"/>
              </p:cNvSpPr>
              <p:nvPr/>
            </p:nvSpPr>
            <p:spPr bwMode="auto">
              <a:xfrm>
                <a:off x="4119" y="1774"/>
                <a:ext cx="10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7" name="Line 312"/>
              <p:cNvSpPr>
                <a:spLocks noChangeShapeType="1"/>
              </p:cNvSpPr>
              <p:nvPr/>
            </p:nvSpPr>
            <p:spPr bwMode="auto">
              <a:xfrm>
                <a:off x="4164" y="1633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977" name="Group 313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309" name="Line 314"/>
                <p:cNvSpPr>
                  <a:spLocks noChangeShapeType="1"/>
                </p:cNvSpPr>
                <p:nvPr/>
              </p:nvSpPr>
              <p:spPr bwMode="auto">
                <a:xfrm>
                  <a:off x="4228" y="161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10" name="Line 31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2" y="1194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11" name="Line 316"/>
                <p:cNvSpPr>
                  <a:spLocks noChangeShapeType="1"/>
                </p:cNvSpPr>
                <p:nvPr/>
              </p:nvSpPr>
              <p:spPr bwMode="auto">
                <a:xfrm rot="6361956">
                  <a:off x="4594" y="1402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12" name="Line 31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96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78" name="Group 318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305" name="Line 319"/>
                <p:cNvSpPr>
                  <a:spLocks noChangeShapeType="1"/>
                </p:cNvSpPr>
                <p:nvPr/>
              </p:nvSpPr>
              <p:spPr bwMode="auto">
                <a:xfrm>
                  <a:off x="4218" y="159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6" name="Line 32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6" y="1185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7" name="Line 321"/>
                <p:cNvSpPr>
                  <a:spLocks noChangeShapeType="1"/>
                </p:cNvSpPr>
                <p:nvPr/>
              </p:nvSpPr>
              <p:spPr bwMode="auto">
                <a:xfrm rot="6361956">
                  <a:off x="4578" y="1419"/>
                  <a:ext cx="207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8" name="Line 32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6" y="1275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79" name="Group 323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301" name="Line 324"/>
                <p:cNvSpPr>
                  <a:spLocks noChangeShapeType="1"/>
                </p:cNvSpPr>
                <p:nvPr/>
              </p:nvSpPr>
              <p:spPr bwMode="auto">
                <a:xfrm>
                  <a:off x="4279" y="1602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2" name="Line 32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13" y="1199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3" name="Line 326"/>
                <p:cNvSpPr>
                  <a:spLocks noChangeShapeType="1"/>
                </p:cNvSpPr>
                <p:nvPr/>
              </p:nvSpPr>
              <p:spPr bwMode="auto">
                <a:xfrm rot="6361956">
                  <a:off x="4645" y="1407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4" name="Line 32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7" y="1301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865" name="Group 328"/>
            <p:cNvGrpSpPr>
              <a:grpSpLocks/>
            </p:cNvGrpSpPr>
            <p:nvPr/>
          </p:nvGrpSpPr>
          <p:grpSpPr bwMode="auto">
            <a:xfrm>
              <a:off x="2164" y="3034"/>
              <a:ext cx="72" cy="145"/>
              <a:chOff x="3796" y="1043"/>
              <a:chExt cx="865" cy="1237"/>
            </a:xfrm>
          </p:grpSpPr>
          <p:sp>
            <p:nvSpPr>
              <p:cNvPr id="62253" name="Line 329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4" name="Line 330"/>
              <p:cNvSpPr>
                <a:spLocks noChangeShapeType="1"/>
              </p:cNvSpPr>
              <p:nvPr/>
            </p:nvSpPr>
            <p:spPr bwMode="auto">
              <a:xfrm>
                <a:off x="4233" y="1477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5" name="Line 331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6" name="Line 332"/>
              <p:cNvSpPr>
                <a:spLocks noChangeShapeType="1"/>
              </p:cNvSpPr>
              <p:nvPr/>
            </p:nvSpPr>
            <p:spPr bwMode="auto">
              <a:xfrm flipH="1">
                <a:off x="4233" y="2204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7" name="Line 333"/>
              <p:cNvSpPr>
                <a:spLocks noChangeShapeType="1"/>
              </p:cNvSpPr>
              <p:nvPr/>
            </p:nvSpPr>
            <p:spPr bwMode="auto">
              <a:xfrm>
                <a:off x="4233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8" name="Line 334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9" name="Line 335"/>
              <p:cNvSpPr>
                <a:spLocks noChangeShapeType="1"/>
              </p:cNvSpPr>
              <p:nvPr/>
            </p:nvSpPr>
            <p:spPr bwMode="auto">
              <a:xfrm flipH="1" flipV="1">
                <a:off x="4233" y="212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0" name="Line 336"/>
              <p:cNvSpPr>
                <a:spLocks noChangeShapeType="1"/>
              </p:cNvSpPr>
              <p:nvPr/>
            </p:nvSpPr>
            <p:spPr bwMode="auto">
              <a:xfrm>
                <a:off x="4098" y="1890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1" name="Line 337"/>
              <p:cNvSpPr>
                <a:spLocks noChangeShapeType="1"/>
              </p:cNvSpPr>
              <p:nvPr/>
            </p:nvSpPr>
            <p:spPr bwMode="auto">
              <a:xfrm flipV="1">
                <a:off x="4233" y="1890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2" name="Line 338"/>
              <p:cNvSpPr>
                <a:spLocks noChangeShapeType="1"/>
              </p:cNvSpPr>
              <p:nvPr/>
            </p:nvSpPr>
            <p:spPr bwMode="auto">
              <a:xfrm>
                <a:off x="4053" y="1998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3" name="Line 339"/>
              <p:cNvSpPr>
                <a:spLocks noChangeShapeType="1"/>
              </p:cNvSpPr>
              <p:nvPr/>
            </p:nvSpPr>
            <p:spPr bwMode="auto">
              <a:xfrm flipV="1">
                <a:off x="4233" y="2009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4" name="Line 340"/>
              <p:cNvSpPr>
                <a:spLocks noChangeShapeType="1"/>
              </p:cNvSpPr>
              <p:nvPr/>
            </p:nvSpPr>
            <p:spPr bwMode="auto">
              <a:xfrm flipV="1">
                <a:off x="4233" y="1781"/>
                <a:ext cx="9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5" name="Line 341"/>
              <p:cNvSpPr>
                <a:spLocks noChangeShapeType="1"/>
              </p:cNvSpPr>
              <p:nvPr/>
            </p:nvSpPr>
            <p:spPr bwMode="auto">
              <a:xfrm flipV="1">
                <a:off x="4233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6" name="Line 342"/>
              <p:cNvSpPr>
                <a:spLocks noChangeShapeType="1"/>
              </p:cNvSpPr>
              <p:nvPr/>
            </p:nvSpPr>
            <p:spPr bwMode="auto">
              <a:xfrm>
                <a:off x="4128" y="1770"/>
                <a:ext cx="10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7" name="Line 343"/>
              <p:cNvSpPr>
                <a:spLocks noChangeShapeType="1"/>
              </p:cNvSpPr>
              <p:nvPr/>
            </p:nvSpPr>
            <p:spPr bwMode="auto">
              <a:xfrm>
                <a:off x="4173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947" name="Group 344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279" name="Line 345"/>
                <p:cNvSpPr>
                  <a:spLocks noChangeShapeType="1"/>
                </p:cNvSpPr>
                <p:nvPr/>
              </p:nvSpPr>
              <p:spPr bwMode="auto">
                <a:xfrm>
                  <a:off x="4247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80" name="Line 34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81" y="1186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81" name="Line 347"/>
                <p:cNvSpPr>
                  <a:spLocks noChangeShapeType="1"/>
                </p:cNvSpPr>
                <p:nvPr/>
              </p:nvSpPr>
              <p:spPr bwMode="auto">
                <a:xfrm rot="6361956">
                  <a:off x="4613" y="1394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82" name="Line 34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62" y="1288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48" name="Group 349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275" name="Line 350"/>
                <p:cNvSpPr>
                  <a:spLocks noChangeShapeType="1"/>
                </p:cNvSpPr>
                <p:nvPr/>
              </p:nvSpPr>
              <p:spPr bwMode="auto">
                <a:xfrm>
                  <a:off x="4209" y="1575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6" name="Line 35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69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7" name="Line 352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03"/>
                  <a:ext cx="207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8" name="Line 35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59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49" name="Group 354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271" name="Line 355"/>
                <p:cNvSpPr>
                  <a:spLocks noChangeShapeType="1"/>
                </p:cNvSpPr>
                <p:nvPr/>
              </p:nvSpPr>
              <p:spPr bwMode="auto">
                <a:xfrm>
                  <a:off x="4260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2" name="Line 35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4" y="1207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3" name="Line 357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5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4" name="Line 35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08" y="1309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866" name="Group 359"/>
            <p:cNvGrpSpPr>
              <a:grpSpLocks/>
            </p:cNvGrpSpPr>
            <p:nvPr/>
          </p:nvGrpSpPr>
          <p:grpSpPr bwMode="auto">
            <a:xfrm>
              <a:off x="2175" y="3302"/>
              <a:ext cx="72" cy="144"/>
              <a:chOff x="3796" y="1043"/>
              <a:chExt cx="865" cy="1237"/>
            </a:xfrm>
          </p:grpSpPr>
          <p:sp>
            <p:nvSpPr>
              <p:cNvPr id="62223" name="Line 360"/>
              <p:cNvSpPr>
                <a:spLocks noChangeShapeType="1"/>
              </p:cNvSpPr>
              <p:nvPr/>
            </p:nvSpPr>
            <p:spPr bwMode="auto">
              <a:xfrm flipH="1">
                <a:off x="3996" y="1483"/>
                <a:ext cx="225" cy="7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4" name="Line 361"/>
              <p:cNvSpPr>
                <a:spLocks noChangeShapeType="1"/>
              </p:cNvSpPr>
              <p:nvPr/>
            </p:nvSpPr>
            <p:spPr bwMode="auto">
              <a:xfrm>
                <a:off x="4221" y="1483"/>
                <a:ext cx="240" cy="7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5" name="Line 362"/>
              <p:cNvSpPr>
                <a:spLocks noChangeShapeType="1"/>
              </p:cNvSpPr>
              <p:nvPr/>
            </p:nvSpPr>
            <p:spPr bwMode="auto">
              <a:xfrm>
                <a:off x="3996" y="2204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6" name="Line 363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7" name="Line 364"/>
              <p:cNvSpPr>
                <a:spLocks noChangeShapeType="1"/>
              </p:cNvSpPr>
              <p:nvPr/>
            </p:nvSpPr>
            <p:spPr bwMode="auto">
              <a:xfrm>
                <a:off x="4221" y="1494"/>
                <a:ext cx="0" cy="7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8" name="Line 365"/>
              <p:cNvSpPr>
                <a:spLocks noChangeShapeType="1"/>
              </p:cNvSpPr>
              <p:nvPr/>
            </p:nvSpPr>
            <p:spPr bwMode="auto">
              <a:xfrm flipV="1">
                <a:off x="3996" y="2128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9" name="Line 366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0" name="Line 367"/>
              <p:cNvSpPr>
                <a:spLocks noChangeShapeType="1"/>
              </p:cNvSpPr>
              <p:nvPr/>
            </p:nvSpPr>
            <p:spPr bwMode="auto">
              <a:xfrm>
                <a:off x="4101" y="1887"/>
                <a:ext cx="12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1" name="Line 368"/>
              <p:cNvSpPr>
                <a:spLocks noChangeShapeType="1"/>
              </p:cNvSpPr>
              <p:nvPr/>
            </p:nvSpPr>
            <p:spPr bwMode="auto">
              <a:xfrm flipV="1">
                <a:off x="4221" y="1887"/>
                <a:ext cx="15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2" name="Line 369"/>
              <p:cNvSpPr>
                <a:spLocks noChangeShapeType="1"/>
              </p:cNvSpPr>
              <p:nvPr/>
            </p:nvSpPr>
            <p:spPr bwMode="auto">
              <a:xfrm>
                <a:off x="4056" y="1997"/>
                <a:ext cx="16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3" name="Line 370"/>
              <p:cNvSpPr>
                <a:spLocks noChangeShapeType="1"/>
              </p:cNvSpPr>
              <p:nvPr/>
            </p:nvSpPr>
            <p:spPr bwMode="auto">
              <a:xfrm flipV="1">
                <a:off x="4221" y="2018"/>
                <a:ext cx="18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4" name="Line 371"/>
              <p:cNvSpPr>
                <a:spLocks noChangeShapeType="1"/>
              </p:cNvSpPr>
              <p:nvPr/>
            </p:nvSpPr>
            <p:spPr bwMode="auto">
              <a:xfrm flipV="1">
                <a:off x="4221" y="1789"/>
                <a:ext cx="9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5" name="Line 372"/>
              <p:cNvSpPr>
                <a:spLocks noChangeShapeType="1"/>
              </p:cNvSpPr>
              <p:nvPr/>
            </p:nvSpPr>
            <p:spPr bwMode="auto">
              <a:xfrm flipV="1">
                <a:off x="4221" y="1636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6" name="Line 373"/>
              <p:cNvSpPr>
                <a:spLocks noChangeShapeType="1"/>
              </p:cNvSpPr>
              <p:nvPr/>
            </p:nvSpPr>
            <p:spPr bwMode="auto">
              <a:xfrm>
                <a:off x="4131" y="1778"/>
                <a:ext cx="10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7" name="Line 374"/>
              <p:cNvSpPr>
                <a:spLocks noChangeShapeType="1"/>
              </p:cNvSpPr>
              <p:nvPr/>
            </p:nvSpPr>
            <p:spPr bwMode="auto">
              <a:xfrm>
                <a:off x="4176" y="1625"/>
                <a:ext cx="60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917" name="Group 37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249" name="Line 376"/>
                <p:cNvSpPr>
                  <a:spLocks noChangeShapeType="1"/>
                </p:cNvSpPr>
                <p:nvPr/>
              </p:nvSpPr>
              <p:spPr bwMode="auto">
                <a:xfrm>
                  <a:off x="4220" y="1602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50" name="Line 37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5" y="1187"/>
                  <a:ext cx="17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51" name="Line 378"/>
                <p:cNvSpPr>
                  <a:spLocks noChangeShapeType="1"/>
                </p:cNvSpPr>
                <p:nvPr/>
              </p:nvSpPr>
              <p:spPr bwMode="auto">
                <a:xfrm rot="6361956">
                  <a:off x="4597" y="1395"/>
                  <a:ext cx="17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52" name="Line 37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90"/>
                  <a:ext cx="17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18" name="Group 38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245" name="Line 381"/>
                <p:cNvSpPr>
                  <a:spLocks noChangeShapeType="1"/>
                </p:cNvSpPr>
                <p:nvPr/>
              </p:nvSpPr>
              <p:spPr bwMode="auto">
                <a:xfrm>
                  <a:off x="4217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6" name="Line 38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7" y="1190"/>
                  <a:ext cx="177" cy="50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7" name="Line 383"/>
                <p:cNvSpPr>
                  <a:spLocks noChangeShapeType="1"/>
                </p:cNvSpPr>
                <p:nvPr/>
              </p:nvSpPr>
              <p:spPr bwMode="auto">
                <a:xfrm rot="6361956">
                  <a:off x="4579" y="1425"/>
                  <a:ext cx="207" cy="21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8" name="Line 38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9" y="1280"/>
                  <a:ext cx="177" cy="50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19" name="Group 38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241" name="Line 386"/>
                <p:cNvSpPr>
                  <a:spLocks noChangeShapeType="1"/>
                </p:cNvSpPr>
                <p:nvPr/>
              </p:nvSpPr>
              <p:spPr bwMode="auto">
                <a:xfrm>
                  <a:off x="4254" y="162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2" name="Line 3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8" y="1206"/>
                  <a:ext cx="17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3" name="Line 388"/>
                <p:cNvSpPr>
                  <a:spLocks noChangeShapeType="1"/>
                </p:cNvSpPr>
                <p:nvPr/>
              </p:nvSpPr>
              <p:spPr bwMode="auto">
                <a:xfrm rot="6361956">
                  <a:off x="4630" y="1414"/>
                  <a:ext cx="17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4" name="Line 3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1" y="1309"/>
                  <a:ext cx="17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867" name="Group 390"/>
            <p:cNvGrpSpPr>
              <a:grpSpLocks/>
            </p:cNvGrpSpPr>
            <p:nvPr/>
          </p:nvGrpSpPr>
          <p:grpSpPr bwMode="auto">
            <a:xfrm>
              <a:off x="1934" y="2899"/>
              <a:ext cx="72" cy="145"/>
              <a:chOff x="3796" y="1043"/>
              <a:chExt cx="865" cy="1237"/>
            </a:xfrm>
          </p:grpSpPr>
          <p:sp>
            <p:nvSpPr>
              <p:cNvPr id="62193" name="Line 391"/>
              <p:cNvSpPr>
                <a:spLocks noChangeShapeType="1"/>
              </p:cNvSpPr>
              <p:nvPr/>
            </p:nvSpPr>
            <p:spPr bwMode="auto">
              <a:xfrm flipH="1">
                <a:off x="3996" y="1479"/>
                <a:ext cx="225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4" name="Line 392"/>
              <p:cNvSpPr>
                <a:spLocks noChangeShapeType="1"/>
              </p:cNvSpPr>
              <p:nvPr/>
            </p:nvSpPr>
            <p:spPr bwMode="auto">
              <a:xfrm>
                <a:off x="4221" y="1479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5" name="Line 393"/>
              <p:cNvSpPr>
                <a:spLocks noChangeShapeType="1"/>
              </p:cNvSpPr>
              <p:nvPr/>
            </p:nvSpPr>
            <p:spPr bwMode="auto">
              <a:xfrm>
                <a:off x="3996" y="2206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6" name="Line 394"/>
              <p:cNvSpPr>
                <a:spLocks noChangeShapeType="1"/>
              </p:cNvSpPr>
              <p:nvPr/>
            </p:nvSpPr>
            <p:spPr bwMode="auto">
              <a:xfrm flipH="1">
                <a:off x="4221" y="2206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7" name="Line 395"/>
              <p:cNvSpPr>
                <a:spLocks noChangeShapeType="1"/>
              </p:cNvSpPr>
              <p:nvPr/>
            </p:nvSpPr>
            <p:spPr bwMode="auto">
              <a:xfrm>
                <a:off x="4221" y="1501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8" name="Line 396"/>
              <p:cNvSpPr>
                <a:spLocks noChangeShapeType="1"/>
              </p:cNvSpPr>
              <p:nvPr/>
            </p:nvSpPr>
            <p:spPr bwMode="auto">
              <a:xfrm flipV="1">
                <a:off x="3996" y="2130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9" name="Line 397"/>
              <p:cNvSpPr>
                <a:spLocks noChangeShapeType="1"/>
              </p:cNvSpPr>
              <p:nvPr/>
            </p:nvSpPr>
            <p:spPr bwMode="auto">
              <a:xfrm flipH="1" flipV="1">
                <a:off x="4221" y="2130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0" name="Line 398"/>
              <p:cNvSpPr>
                <a:spLocks noChangeShapeType="1"/>
              </p:cNvSpPr>
              <p:nvPr/>
            </p:nvSpPr>
            <p:spPr bwMode="auto">
              <a:xfrm>
                <a:off x="4101" y="1891"/>
                <a:ext cx="120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1" name="Line 399"/>
              <p:cNvSpPr>
                <a:spLocks noChangeShapeType="1"/>
              </p:cNvSpPr>
              <p:nvPr/>
            </p:nvSpPr>
            <p:spPr bwMode="auto">
              <a:xfrm flipV="1">
                <a:off x="4221" y="1891"/>
                <a:ext cx="150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2" name="Line 400"/>
              <p:cNvSpPr>
                <a:spLocks noChangeShapeType="1"/>
              </p:cNvSpPr>
              <p:nvPr/>
            </p:nvSpPr>
            <p:spPr bwMode="auto">
              <a:xfrm>
                <a:off x="4056" y="2000"/>
                <a:ext cx="16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3" name="Line 401"/>
              <p:cNvSpPr>
                <a:spLocks noChangeShapeType="1"/>
              </p:cNvSpPr>
              <p:nvPr/>
            </p:nvSpPr>
            <p:spPr bwMode="auto">
              <a:xfrm flipV="1">
                <a:off x="4221" y="2011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4" name="Line 402"/>
              <p:cNvSpPr>
                <a:spLocks noChangeShapeType="1"/>
              </p:cNvSpPr>
              <p:nvPr/>
            </p:nvSpPr>
            <p:spPr bwMode="auto">
              <a:xfrm flipV="1">
                <a:off x="4221" y="1783"/>
                <a:ext cx="9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5" name="Line 403"/>
              <p:cNvSpPr>
                <a:spLocks noChangeShapeType="1"/>
              </p:cNvSpPr>
              <p:nvPr/>
            </p:nvSpPr>
            <p:spPr bwMode="auto">
              <a:xfrm flipV="1">
                <a:off x="4221" y="1631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6" name="Line 404"/>
              <p:cNvSpPr>
                <a:spLocks noChangeShapeType="1"/>
              </p:cNvSpPr>
              <p:nvPr/>
            </p:nvSpPr>
            <p:spPr bwMode="auto">
              <a:xfrm>
                <a:off x="4131" y="1772"/>
                <a:ext cx="10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7" name="Line 405"/>
              <p:cNvSpPr>
                <a:spLocks noChangeShapeType="1"/>
              </p:cNvSpPr>
              <p:nvPr/>
            </p:nvSpPr>
            <p:spPr bwMode="auto">
              <a:xfrm>
                <a:off x="4176" y="1631"/>
                <a:ext cx="6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887" name="Group 406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219" name="Line 407"/>
                <p:cNvSpPr>
                  <a:spLocks noChangeShapeType="1"/>
                </p:cNvSpPr>
                <p:nvPr/>
              </p:nvSpPr>
              <p:spPr bwMode="auto">
                <a:xfrm>
                  <a:off x="4220" y="161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20" name="Line 40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4" y="1190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21" name="Line 409"/>
                <p:cNvSpPr>
                  <a:spLocks noChangeShapeType="1"/>
                </p:cNvSpPr>
                <p:nvPr/>
              </p:nvSpPr>
              <p:spPr bwMode="auto">
                <a:xfrm rot="6361956">
                  <a:off x="4586" y="1398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22" name="Line 41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5" y="1292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888" name="Group 411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215" name="Line 412"/>
                <p:cNvSpPr>
                  <a:spLocks noChangeShapeType="1"/>
                </p:cNvSpPr>
                <p:nvPr/>
              </p:nvSpPr>
              <p:spPr bwMode="auto">
                <a:xfrm>
                  <a:off x="4214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6" name="Line 41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2" y="1193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7" name="Line 414"/>
                <p:cNvSpPr>
                  <a:spLocks noChangeShapeType="1"/>
                </p:cNvSpPr>
                <p:nvPr/>
              </p:nvSpPr>
              <p:spPr bwMode="auto">
                <a:xfrm rot="6361956">
                  <a:off x="4574" y="1427"/>
                  <a:ext cx="207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8" name="Line 41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3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889" name="Group 416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211" name="Line 417"/>
                <p:cNvSpPr>
                  <a:spLocks noChangeShapeType="1"/>
                </p:cNvSpPr>
                <p:nvPr/>
              </p:nvSpPr>
              <p:spPr bwMode="auto">
                <a:xfrm>
                  <a:off x="4254" y="1607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2" name="Line 41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88" y="1203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3" name="Line 419"/>
                <p:cNvSpPr>
                  <a:spLocks noChangeShapeType="1"/>
                </p:cNvSpPr>
                <p:nvPr/>
              </p:nvSpPr>
              <p:spPr bwMode="auto">
                <a:xfrm rot="6361956">
                  <a:off x="4620" y="1411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4" name="Line 42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02" y="1305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2189" name="Line 421"/>
            <p:cNvSpPr>
              <a:spLocks noChangeShapeType="1"/>
            </p:cNvSpPr>
            <p:nvPr/>
          </p:nvSpPr>
          <p:spPr bwMode="auto">
            <a:xfrm flipV="1">
              <a:off x="2460" y="3031"/>
              <a:ext cx="15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190" name="Line 422"/>
            <p:cNvSpPr>
              <a:spLocks noChangeShapeType="1"/>
            </p:cNvSpPr>
            <p:nvPr/>
          </p:nvSpPr>
          <p:spPr bwMode="auto">
            <a:xfrm flipV="1">
              <a:off x="2227" y="3031"/>
              <a:ext cx="254" cy="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191" name="Line 423"/>
            <p:cNvSpPr>
              <a:spLocks noChangeShapeType="1"/>
            </p:cNvSpPr>
            <p:nvPr/>
          </p:nvSpPr>
          <p:spPr bwMode="auto">
            <a:xfrm flipV="1">
              <a:off x="2219" y="3031"/>
              <a:ext cx="2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192" name="Line 424"/>
            <p:cNvSpPr>
              <a:spLocks noChangeShapeType="1"/>
            </p:cNvSpPr>
            <p:nvPr/>
          </p:nvSpPr>
          <p:spPr bwMode="auto">
            <a:xfrm flipV="1">
              <a:off x="1989" y="2974"/>
              <a:ext cx="452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3129" name="Group 425"/>
          <p:cNvGrpSpPr>
            <a:grpSpLocks/>
          </p:cNvGrpSpPr>
          <p:nvPr/>
        </p:nvGrpSpPr>
        <p:grpSpPr bwMode="auto">
          <a:xfrm>
            <a:off x="2813050" y="3108325"/>
            <a:ext cx="977900" cy="330200"/>
            <a:chOff x="717" y="1160"/>
            <a:chExt cx="616" cy="208"/>
          </a:xfrm>
        </p:grpSpPr>
        <p:sp>
          <p:nvSpPr>
            <p:cNvPr id="62179" name="Rectangle 426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180" name="Text Box 427"/>
            <p:cNvSpPr txBox="1">
              <a:spLocks noChangeArrowheads="1"/>
            </p:cNvSpPr>
            <p:nvPr/>
          </p:nvSpPr>
          <p:spPr bwMode="auto">
            <a:xfrm>
              <a:off x="717" y="1171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MSC</a:t>
              </a:r>
            </a:p>
          </p:txBody>
        </p:sp>
      </p:grpSp>
      <p:grpSp>
        <p:nvGrpSpPr>
          <p:cNvPr id="133130" name="Group 428"/>
          <p:cNvGrpSpPr>
            <a:grpSpLocks/>
          </p:cNvGrpSpPr>
          <p:nvPr/>
        </p:nvGrpSpPr>
        <p:grpSpPr bwMode="auto">
          <a:xfrm>
            <a:off x="3127375" y="3830638"/>
            <a:ext cx="1016000" cy="931862"/>
            <a:chOff x="291" y="1263"/>
            <a:chExt cx="640" cy="587"/>
          </a:xfrm>
        </p:grpSpPr>
        <p:sp>
          <p:nvSpPr>
            <p:cNvPr id="62012" name="AutoShape 429"/>
            <p:cNvSpPr>
              <a:spLocks noChangeArrowheads="1"/>
            </p:cNvSpPr>
            <p:nvPr/>
          </p:nvSpPr>
          <p:spPr bwMode="auto">
            <a:xfrm>
              <a:off x="487" y="132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013" name="AutoShape 430"/>
            <p:cNvSpPr>
              <a:spLocks noChangeArrowheads="1"/>
            </p:cNvSpPr>
            <p:nvPr/>
          </p:nvSpPr>
          <p:spPr bwMode="auto">
            <a:xfrm>
              <a:off x="679" y="1636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014" name="AutoShape 431"/>
            <p:cNvSpPr>
              <a:spLocks noChangeArrowheads="1"/>
            </p:cNvSpPr>
            <p:nvPr/>
          </p:nvSpPr>
          <p:spPr bwMode="auto">
            <a:xfrm>
              <a:off x="676" y="1421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694" name="Group 432"/>
            <p:cNvGrpSpPr>
              <a:grpSpLocks/>
            </p:cNvGrpSpPr>
            <p:nvPr/>
          </p:nvGrpSpPr>
          <p:grpSpPr bwMode="auto">
            <a:xfrm>
              <a:off x="291" y="1422"/>
              <a:ext cx="252" cy="214"/>
              <a:chOff x="867" y="1530"/>
              <a:chExt cx="252" cy="214"/>
            </a:xfrm>
          </p:grpSpPr>
          <p:sp>
            <p:nvSpPr>
              <p:cNvPr id="62147" name="AutoShape 433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827" name="Group 434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2149" name="Line 435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0" name="Line 436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1" name="Line 437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2" name="Line 438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3" name="Line 439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4" name="Line 440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5" name="Line 441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6" name="Line 442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7" name="Line 443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8" name="Line 444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9" name="Line 445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60" name="Line 446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61" name="Line 447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62" name="Line 448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63" name="Line 449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843" name="Group 450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2175" name="Line 451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6" name="Line 45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7" name="Line 45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8" name="Line 45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844" name="Group 455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2171" name="Line 456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2" name="Line 45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3" name="Line 458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4" name="Line 45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845" name="Group 460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2167" name="Line 461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68" name="Line 46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69" name="Line 46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0" name="Line 46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33695" name="Group 465"/>
            <p:cNvGrpSpPr>
              <a:grpSpLocks/>
            </p:cNvGrpSpPr>
            <p:nvPr/>
          </p:nvGrpSpPr>
          <p:grpSpPr bwMode="auto">
            <a:xfrm>
              <a:off x="773" y="1460"/>
              <a:ext cx="58" cy="114"/>
              <a:chOff x="3796" y="1043"/>
              <a:chExt cx="865" cy="1237"/>
            </a:xfrm>
          </p:grpSpPr>
          <p:sp>
            <p:nvSpPr>
              <p:cNvPr id="62117" name="Line 466"/>
              <p:cNvSpPr>
                <a:spLocks noChangeShapeType="1"/>
              </p:cNvSpPr>
              <p:nvPr/>
            </p:nvSpPr>
            <p:spPr bwMode="auto">
              <a:xfrm flipH="1">
                <a:off x="3990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18" name="Line 467"/>
              <p:cNvSpPr>
                <a:spLocks noChangeShapeType="1"/>
              </p:cNvSpPr>
              <p:nvPr/>
            </p:nvSpPr>
            <p:spPr bwMode="auto">
              <a:xfrm>
                <a:off x="4229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19" name="Line 468"/>
              <p:cNvSpPr>
                <a:spLocks noChangeShapeType="1"/>
              </p:cNvSpPr>
              <p:nvPr/>
            </p:nvSpPr>
            <p:spPr bwMode="auto">
              <a:xfrm>
                <a:off x="3990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0" name="Line 469"/>
              <p:cNvSpPr>
                <a:spLocks noChangeShapeType="1"/>
              </p:cNvSpPr>
              <p:nvPr/>
            </p:nvSpPr>
            <p:spPr bwMode="auto">
              <a:xfrm flipH="1">
                <a:off x="4229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1" name="Line 470"/>
              <p:cNvSpPr>
                <a:spLocks noChangeShapeType="1"/>
              </p:cNvSpPr>
              <p:nvPr/>
            </p:nvSpPr>
            <p:spPr bwMode="auto">
              <a:xfrm>
                <a:off x="4229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2" name="Line 471"/>
              <p:cNvSpPr>
                <a:spLocks noChangeShapeType="1"/>
              </p:cNvSpPr>
              <p:nvPr/>
            </p:nvSpPr>
            <p:spPr bwMode="auto">
              <a:xfrm flipV="1">
                <a:off x="3990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3" name="Line 472"/>
              <p:cNvSpPr>
                <a:spLocks noChangeShapeType="1"/>
              </p:cNvSpPr>
              <p:nvPr/>
            </p:nvSpPr>
            <p:spPr bwMode="auto">
              <a:xfrm flipH="1" flipV="1">
                <a:off x="4229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4" name="Line 473"/>
              <p:cNvSpPr>
                <a:spLocks noChangeShapeType="1"/>
              </p:cNvSpPr>
              <p:nvPr/>
            </p:nvSpPr>
            <p:spPr bwMode="auto">
              <a:xfrm>
                <a:off x="4094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5" name="Line 474"/>
              <p:cNvSpPr>
                <a:spLocks noChangeShapeType="1"/>
              </p:cNvSpPr>
              <p:nvPr/>
            </p:nvSpPr>
            <p:spPr bwMode="auto">
              <a:xfrm flipV="1">
                <a:off x="4229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6" name="Line 475"/>
              <p:cNvSpPr>
                <a:spLocks noChangeShapeType="1"/>
              </p:cNvSpPr>
              <p:nvPr/>
            </p:nvSpPr>
            <p:spPr bwMode="auto">
              <a:xfrm>
                <a:off x="4050" y="1998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7" name="Line 476"/>
              <p:cNvSpPr>
                <a:spLocks noChangeShapeType="1"/>
              </p:cNvSpPr>
              <p:nvPr/>
            </p:nvSpPr>
            <p:spPr bwMode="auto">
              <a:xfrm flipV="1">
                <a:off x="4229" y="2009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8" name="Line 477"/>
              <p:cNvSpPr>
                <a:spLocks noChangeShapeType="1"/>
              </p:cNvSpPr>
              <p:nvPr/>
            </p:nvSpPr>
            <p:spPr bwMode="auto">
              <a:xfrm flipV="1">
                <a:off x="4229" y="1781"/>
                <a:ext cx="89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9" name="Line 478"/>
              <p:cNvSpPr>
                <a:spLocks noChangeShapeType="1"/>
              </p:cNvSpPr>
              <p:nvPr/>
            </p:nvSpPr>
            <p:spPr bwMode="auto">
              <a:xfrm flipV="1">
                <a:off x="4229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30" name="Line 479"/>
              <p:cNvSpPr>
                <a:spLocks noChangeShapeType="1"/>
              </p:cNvSpPr>
              <p:nvPr/>
            </p:nvSpPr>
            <p:spPr bwMode="auto">
              <a:xfrm>
                <a:off x="4124" y="1770"/>
                <a:ext cx="104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31" name="Line 480"/>
              <p:cNvSpPr>
                <a:spLocks noChangeShapeType="1"/>
              </p:cNvSpPr>
              <p:nvPr/>
            </p:nvSpPr>
            <p:spPr bwMode="auto">
              <a:xfrm>
                <a:off x="4169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811" name="Group 481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143" name="Line 482"/>
                <p:cNvSpPr>
                  <a:spLocks noChangeShapeType="1"/>
                </p:cNvSpPr>
                <p:nvPr/>
              </p:nvSpPr>
              <p:spPr bwMode="auto">
                <a:xfrm>
                  <a:off x="423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4" name="Line 48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8" y="1188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5" name="Line 484"/>
                <p:cNvSpPr>
                  <a:spLocks noChangeShapeType="1"/>
                </p:cNvSpPr>
                <p:nvPr/>
              </p:nvSpPr>
              <p:spPr bwMode="auto">
                <a:xfrm rot="6361956">
                  <a:off x="4600" y="1394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6" name="Line 48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8" y="1289"/>
                  <a:ext cx="192" cy="49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812" name="Group 486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139" name="Line 487"/>
                <p:cNvSpPr>
                  <a:spLocks noChangeShapeType="1"/>
                </p:cNvSpPr>
                <p:nvPr/>
              </p:nvSpPr>
              <p:spPr bwMode="auto">
                <a:xfrm>
                  <a:off x="4209" y="158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0" name="Line 48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79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1" name="Line 489"/>
                <p:cNvSpPr>
                  <a:spLocks noChangeShapeType="1"/>
                </p:cNvSpPr>
                <p:nvPr/>
              </p:nvSpPr>
              <p:spPr bwMode="auto">
                <a:xfrm rot="6361956">
                  <a:off x="4569" y="1412"/>
                  <a:ext cx="206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2" name="Line 49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68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813" name="Group 491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135" name="Line 492"/>
                <p:cNvSpPr>
                  <a:spLocks noChangeShapeType="1"/>
                </p:cNvSpPr>
                <p:nvPr/>
              </p:nvSpPr>
              <p:spPr bwMode="auto">
                <a:xfrm>
                  <a:off x="4269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36" name="Line 49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1" y="1209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37" name="Line 494"/>
                <p:cNvSpPr>
                  <a:spLocks noChangeShapeType="1"/>
                </p:cNvSpPr>
                <p:nvPr/>
              </p:nvSpPr>
              <p:spPr bwMode="auto">
                <a:xfrm rot="6361956">
                  <a:off x="4633" y="1416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38" name="Line 49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3" y="1311"/>
                  <a:ext cx="192" cy="49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696" name="Group 496"/>
            <p:cNvGrpSpPr>
              <a:grpSpLocks/>
            </p:cNvGrpSpPr>
            <p:nvPr/>
          </p:nvGrpSpPr>
          <p:grpSpPr bwMode="auto">
            <a:xfrm>
              <a:off x="782" y="1671"/>
              <a:ext cx="57" cy="113"/>
              <a:chOff x="3796" y="1043"/>
              <a:chExt cx="865" cy="1237"/>
            </a:xfrm>
          </p:grpSpPr>
          <p:sp>
            <p:nvSpPr>
              <p:cNvPr id="62087" name="Line 497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88" name="Line 498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89" name="Line 499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0" name="Line 500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1" name="Line 501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2" name="Line 502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3" name="Line 503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4" name="Line 504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5" name="Line 505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6" name="Line 506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7" name="Line 507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8" name="Line 508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9" name="Line 509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00" name="Line 510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01" name="Line 511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781" name="Group 512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113" name="Line 513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4" name="Line 51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5" name="Line 515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6" name="Line 51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782" name="Group 517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109" name="Line 518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0" name="Line 51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1" name="Line 520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2" name="Line 52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783" name="Group 522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105" name="Line 523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06" name="Line 52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07" name="Line 525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08" name="Line 52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697" name="Group 527"/>
            <p:cNvGrpSpPr>
              <a:grpSpLocks/>
            </p:cNvGrpSpPr>
            <p:nvPr/>
          </p:nvGrpSpPr>
          <p:grpSpPr bwMode="auto">
            <a:xfrm>
              <a:off x="589" y="1354"/>
              <a:ext cx="57" cy="114"/>
              <a:chOff x="3796" y="1043"/>
              <a:chExt cx="865" cy="1237"/>
            </a:xfrm>
          </p:grpSpPr>
          <p:sp>
            <p:nvSpPr>
              <p:cNvPr id="62057" name="Line 528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58" name="Line 529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59" name="Line 530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0" name="Line 531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1" name="Line 532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2" name="Line 533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3" name="Line 534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4" name="Line 535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5" name="Line 536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6" name="Line 537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7" name="Line 538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8" name="Line 539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9" name="Line 540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70" name="Line 541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71" name="Line 542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751" name="Group 543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083" name="Line 544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4" name="Line 54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5" name="Line 546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6" name="Line 54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752" name="Group 548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079" name="Line 549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0" name="Line 55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1" name="Line 551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2" name="Line 55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753" name="Group 553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075" name="Line 554"/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76" name="Line 55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77" name="Line 556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78" name="Line 55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2019" name="Line 558"/>
            <p:cNvSpPr>
              <a:spLocks noChangeShapeType="1"/>
            </p:cNvSpPr>
            <p:nvPr/>
          </p:nvSpPr>
          <p:spPr bwMode="auto">
            <a:xfrm flipV="1">
              <a:off x="626" y="1272"/>
              <a:ext cx="23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020" name="Line 559"/>
            <p:cNvSpPr>
              <a:spLocks noChangeShapeType="1"/>
            </p:cNvSpPr>
            <p:nvPr/>
          </p:nvSpPr>
          <p:spPr bwMode="auto">
            <a:xfrm flipV="1">
              <a:off x="823" y="1276"/>
              <a:ext cx="75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021" name="Line 560"/>
            <p:cNvSpPr>
              <a:spLocks noChangeShapeType="1"/>
            </p:cNvSpPr>
            <p:nvPr/>
          </p:nvSpPr>
          <p:spPr bwMode="auto">
            <a:xfrm flipV="1">
              <a:off x="817" y="1264"/>
              <a:ext cx="58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022" name="Line 561"/>
            <p:cNvSpPr>
              <a:spLocks noChangeShapeType="1"/>
            </p:cNvSpPr>
            <p:nvPr/>
          </p:nvSpPr>
          <p:spPr bwMode="auto">
            <a:xfrm flipV="1">
              <a:off x="633" y="1263"/>
              <a:ext cx="226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702" name="Group 562"/>
            <p:cNvGrpSpPr>
              <a:grpSpLocks/>
            </p:cNvGrpSpPr>
            <p:nvPr/>
          </p:nvGrpSpPr>
          <p:grpSpPr bwMode="auto">
            <a:xfrm>
              <a:off x="483" y="1532"/>
              <a:ext cx="252" cy="214"/>
              <a:chOff x="867" y="1530"/>
              <a:chExt cx="252" cy="214"/>
            </a:xfrm>
          </p:grpSpPr>
          <p:sp>
            <p:nvSpPr>
              <p:cNvPr id="62025" name="AutoShape 563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705" name="Group 564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2027" name="Line 565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28" name="Line 566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29" name="Line 567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0" name="Line 568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1" name="Line 569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2" name="Line 570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3" name="Line 571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4" name="Line 572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5" name="Line 573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6" name="Line 574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7" name="Line 575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8" name="Line 576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9" name="Line 577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40" name="Line 578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41" name="Line 579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721" name="Group 580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2053" name="Line 581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4" name="Line 58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5" name="Line 58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6" name="Line 58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722" name="Group 585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2049" name="Line 586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0" name="Line 58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1" name="Line 588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2" name="Line 58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723" name="Group 590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2045" name="Line 591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46" name="Line 59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47" name="Line 59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48" name="Line 59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2024" name="Line 595"/>
            <p:cNvSpPr>
              <a:spLocks noChangeShapeType="1"/>
            </p:cNvSpPr>
            <p:nvPr/>
          </p:nvSpPr>
          <p:spPr bwMode="auto">
            <a:xfrm flipV="1">
              <a:off x="414" y="1266"/>
              <a:ext cx="43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3131" name="Group 597"/>
          <p:cNvGrpSpPr>
            <a:grpSpLocks/>
          </p:cNvGrpSpPr>
          <p:nvPr/>
        </p:nvGrpSpPr>
        <p:grpSpPr bwMode="auto">
          <a:xfrm>
            <a:off x="4760913" y="3881438"/>
            <a:ext cx="1309687" cy="1147762"/>
            <a:chOff x="146" y="711"/>
            <a:chExt cx="825" cy="723"/>
          </a:xfrm>
        </p:grpSpPr>
        <p:sp>
          <p:nvSpPr>
            <p:cNvPr id="61809" name="AutoShape 598"/>
            <p:cNvSpPr>
              <a:spLocks noChangeArrowheads="1"/>
            </p:cNvSpPr>
            <p:nvPr/>
          </p:nvSpPr>
          <p:spPr bwMode="auto">
            <a:xfrm>
              <a:off x="719" y="90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810" name="AutoShape 599"/>
            <p:cNvSpPr>
              <a:spLocks noChangeArrowheads="1"/>
            </p:cNvSpPr>
            <p:nvPr/>
          </p:nvSpPr>
          <p:spPr bwMode="auto">
            <a:xfrm>
              <a:off x="335" y="1115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490" name="Group 600"/>
            <p:cNvGrpSpPr>
              <a:grpSpLocks/>
            </p:cNvGrpSpPr>
            <p:nvPr/>
          </p:nvGrpSpPr>
          <p:grpSpPr bwMode="auto">
            <a:xfrm>
              <a:off x="523" y="1006"/>
              <a:ext cx="252" cy="214"/>
              <a:chOff x="867" y="1530"/>
              <a:chExt cx="252" cy="214"/>
            </a:xfrm>
          </p:grpSpPr>
          <p:sp>
            <p:nvSpPr>
              <p:cNvPr id="61980" name="AutoShape 601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660" name="Group 602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1982" name="Line 603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3" name="Line 604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4" name="Line 605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5" name="Line 606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6" name="Line 607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7" name="Line 608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8" name="Line 609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9" name="Line 610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0" name="Line 611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1" name="Line 612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2" name="Line 613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3" name="Line 614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4" name="Line 615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5" name="Line 616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6" name="Line 617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676" name="Group 618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2008" name="Line 619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9" name="Line 62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10" name="Line 621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11" name="Line 62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677" name="Group 623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2004" name="Line 624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5" name="Line 625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6" name="Line 626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7" name="Line 62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678" name="Group 628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2000" name="Line 629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1" name="Line 63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2" name="Line 631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3" name="Line 63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33491" name="Group 633"/>
            <p:cNvGrpSpPr>
              <a:grpSpLocks/>
            </p:cNvGrpSpPr>
            <p:nvPr/>
          </p:nvGrpSpPr>
          <p:grpSpPr bwMode="auto">
            <a:xfrm>
              <a:off x="429" y="1159"/>
              <a:ext cx="57" cy="113"/>
              <a:chOff x="3796" y="1043"/>
              <a:chExt cx="865" cy="1237"/>
            </a:xfrm>
          </p:grpSpPr>
          <p:sp>
            <p:nvSpPr>
              <p:cNvPr id="61950" name="Line 634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1" name="Line 635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2" name="Line 636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3" name="Line 637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4" name="Line 638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5" name="Line 639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6" name="Line 640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7" name="Line 641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8" name="Line 642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9" name="Line 643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0" name="Line 644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1" name="Line 645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2" name="Line 646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3" name="Line 647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4" name="Line 648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644" name="Group 649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976" name="Line 650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7" name="Line 65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8" name="Line 652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9" name="Line 65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645" name="Group 654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972" name="Line 655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3" name="Line 65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4" name="Line 657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5" name="Line 65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646" name="Group 659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968" name="Line 660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69" name="Line 66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0" name="Line 662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1" name="Line 66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492" name="Group 664"/>
            <p:cNvGrpSpPr>
              <a:grpSpLocks/>
            </p:cNvGrpSpPr>
            <p:nvPr/>
          </p:nvGrpSpPr>
          <p:grpSpPr bwMode="auto">
            <a:xfrm>
              <a:off x="821" y="938"/>
              <a:ext cx="57" cy="114"/>
              <a:chOff x="3796" y="1043"/>
              <a:chExt cx="865" cy="1237"/>
            </a:xfrm>
          </p:grpSpPr>
          <p:sp>
            <p:nvSpPr>
              <p:cNvPr id="61920" name="Line 665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1" name="Line 666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2" name="Line 667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3" name="Line 668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4" name="Line 669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5" name="Line 670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6" name="Line 671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7" name="Line 672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8" name="Line 673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9" name="Line 674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0" name="Line 675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1" name="Line 676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2" name="Line 677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3" name="Line 678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4" name="Line 679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614" name="Group 680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946" name="Line 681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7" name="Line 68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8" name="Line 683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9" name="Line 68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615" name="Group 685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942" name="Line 686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3" name="Line 6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4" name="Line 688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5" name="Line 6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616" name="Group 690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938" name="Line 691"/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39" name="Line 69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0" name="Line 693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1" name="Line 69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814" name="Line 695"/>
            <p:cNvSpPr>
              <a:spLocks noChangeShapeType="1"/>
            </p:cNvSpPr>
            <p:nvPr/>
          </p:nvSpPr>
          <p:spPr bwMode="auto">
            <a:xfrm flipH="1" flipV="1">
              <a:off x="602" y="916"/>
              <a:ext cx="256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815" name="Line 696"/>
            <p:cNvSpPr>
              <a:spLocks noChangeShapeType="1"/>
            </p:cNvSpPr>
            <p:nvPr/>
          </p:nvSpPr>
          <p:spPr bwMode="auto">
            <a:xfrm flipV="1">
              <a:off x="455" y="914"/>
              <a:ext cx="3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816" name="Line 697"/>
            <p:cNvSpPr>
              <a:spLocks noChangeShapeType="1"/>
            </p:cNvSpPr>
            <p:nvPr/>
          </p:nvSpPr>
          <p:spPr bwMode="auto">
            <a:xfrm flipH="1" flipV="1">
              <a:off x="501" y="920"/>
              <a:ext cx="14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817" name="Line 698"/>
            <p:cNvSpPr>
              <a:spLocks noChangeShapeType="1"/>
            </p:cNvSpPr>
            <p:nvPr/>
          </p:nvSpPr>
          <p:spPr bwMode="auto">
            <a:xfrm flipH="1" flipV="1">
              <a:off x="647" y="925"/>
              <a:ext cx="218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497" name="Group 699"/>
            <p:cNvGrpSpPr>
              <a:grpSpLocks/>
            </p:cNvGrpSpPr>
            <p:nvPr/>
          </p:nvGrpSpPr>
          <p:grpSpPr bwMode="auto">
            <a:xfrm>
              <a:off x="715" y="1116"/>
              <a:ext cx="252" cy="214"/>
              <a:chOff x="867" y="1530"/>
              <a:chExt cx="252" cy="214"/>
            </a:xfrm>
          </p:grpSpPr>
          <p:sp>
            <p:nvSpPr>
              <p:cNvPr id="61888" name="AutoShape 700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568" name="Group 701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1890" name="Line 702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1" name="Line 703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2" name="Line 704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3" name="Line 705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4" name="Line 706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5" name="Line 707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6" name="Line 708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7" name="Line 709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8" name="Line 710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9" name="Line 711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0" name="Line 712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1" name="Line 713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2" name="Line 714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3" name="Line 715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4" name="Line 716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584" name="Group 717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1916" name="Line 718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7" name="Line 71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8" name="Line 72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9" name="Line 72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585" name="Group 722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1912" name="Line 723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3" name="Line 72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4" name="Line 725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5" name="Line 726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586" name="Group 727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1908" name="Line 728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09" name="Line 72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0" name="Line 73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1" name="Line 73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1819" name="Line 732"/>
            <p:cNvSpPr>
              <a:spLocks noChangeShapeType="1"/>
            </p:cNvSpPr>
            <p:nvPr/>
          </p:nvSpPr>
          <p:spPr bwMode="auto">
            <a:xfrm flipH="1" flipV="1">
              <a:off x="554" y="928"/>
              <a:ext cx="92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499" name="Group 733"/>
            <p:cNvGrpSpPr>
              <a:grpSpLocks/>
            </p:cNvGrpSpPr>
            <p:nvPr/>
          </p:nvGrpSpPr>
          <p:grpSpPr bwMode="auto">
            <a:xfrm>
              <a:off x="191" y="711"/>
              <a:ext cx="616" cy="208"/>
              <a:chOff x="717" y="1160"/>
              <a:chExt cx="616" cy="208"/>
            </a:xfrm>
          </p:grpSpPr>
          <p:sp>
            <p:nvSpPr>
              <p:cNvPr id="61886" name="Rectangle 734"/>
              <p:cNvSpPr>
                <a:spLocks noChangeArrowheads="1"/>
              </p:cNvSpPr>
              <p:nvPr/>
            </p:nvSpPr>
            <p:spPr bwMode="auto">
              <a:xfrm>
                <a:off x="832" y="1160"/>
                <a:ext cx="384" cy="2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1887" name="Text Box 735"/>
              <p:cNvSpPr txBox="1">
                <a:spLocks noChangeArrowheads="1"/>
              </p:cNvSpPr>
              <p:nvPr/>
            </p:nvSpPr>
            <p:spPr bwMode="auto">
              <a:xfrm>
                <a:off x="717" y="1171"/>
                <a:ext cx="6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>
                    <a:latin typeface="Arial" charset="0"/>
                    <a:cs typeface="Arial" charset="0"/>
                  </a:rPr>
                  <a:t>MSC</a:t>
                </a:r>
              </a:p>
            </p:txBody>
          </p:sp>
        </p:grpSp>
        <p:sp>
          <p:nvSpPr>
            <p:cNvPr id="61821" name="AutoShape 736"/>
            <p:cNvSpPr>
              <a:spLocks noChangeArrowheads="1"/>
            </p:cNvSpPr>
            <p:nvPr/>
          </p:nvSpPr>
          <p:spPr bwMode="auto">
            <a:xfrm>
              <a:off x="146" y="1007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501" name="Group 737"/>
            <p:cNvGrpSpPr>
              <a:grpSpLocks/>
            </p:cNvGrpSpPr>
            <p:nvPr/>
          </p:nvGrpSpPr>
          <p:grpSpPr bwMode="auto">
            <a:xfrm>
              <a:off x="237" y="1051"/>
              <a:ext cx="57" cy="113"/>
              <a:chOff x="3796" y="1043"/>
              <a:chExt cx="865" cy="1237"/>
            </a:xfrm>
          </p:grpSpPr>
          <p:sp>
            <p:nvSpPr>
              <p:cNvPr id="61856" name="Line 738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57" name="Line 739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58" name="Line 740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59" name="Line 741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0" name="Line 742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1" name="Line 743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2" name="Line 744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3" name="Line 745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4" name="Line 746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5" name="Line 747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6" name="Line 748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7" name="Line 749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8" name="Line 750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9" name="Line 751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70" name="Line 752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550" name="Group 753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882" name="Line 754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3" name="Line 75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4" name="Line 756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5" name="Line 75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551" name="Group 758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878" name="Line 759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79" name="Line 76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0" name="Line 761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1" name="Line 76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552" name="Group 763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874" name="Line 764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75" name="Line 76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76" name="Line 766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77" name="Line 76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823" name="AutoShape 768"/>
            <p:cNvSpPr>
              <a:spLocks noChangeArrowheads="1"/>
            </p:cNvSpPr>
            <p:nvPr/>
          </p:nvSpPr>
          <p:spPr bwMode="auto">
            <a:xfrm>
              <a:off x="527" y="122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503" name="Group 769"/>
            <p:cNvGrpSpPr>
              <a:grpSpLocks/>
            </p:cNvGrpSpPr>
            <p:nvPr/>
          </p:nvGrpSpPr>
          <p:grpSpPr bwMode="auto">
            <a:xfrm>
              <a:off x="627" y="1270"/>
              <a:ext cx="57" cy="113"/>
              <a:chOff x="3796" y="1043"/>
              <a:chExt cx="865" cy="1237"/>
            </a:xfrm>
          </p:grpSpPr>
          <p:sp>
            <p:nvSpPr>
              <p:cNvPr id="61826" name="Line 770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27" name="Line 771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28" name="Line 772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29" name="Line 773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0" name="Line 774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1" name="Line 775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2" name="Line 776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3" name="Line 777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4" name="Line 778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5" name="Line 779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6" name="Line 780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7" name="Line 781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8" name="Line 782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9" name="Line 783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40" name="Line 784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520" name="Group 78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852" name="Line 786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3" name="Line 7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4" name="Line 788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5" name="Line 7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521" name="Group 79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848" name="Line 791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49" name="Line 79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0" name="Line 793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1" name="Line 79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522" name="Group 79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844" name="Line 796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45" name="Line 79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46" name="Line 798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47" name="Line 79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825" name="Line 800"/>
            <p:cNvSpPr>
              <a:spLocks noChangeShapeType="1"/>
            </p:cNvSpPr>
            <p:nvPr/>
          </p:nvSpPr>
          <p:spPr bwMode="auto">
            <a:xfrm flipV="1">
              <a:off x="269" y="920"/>
              <a:ext cx="1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3132" name="Group 802"/>
          <p:cNvGrpSpPr>
            <a:grpSpLocks/>
          </p:cNvGrpSpPr>
          <p:nvPr/>
        </p:nvGrpSpPr>
        <p:grpSpPr bwMode="auto">
          <a:xfrm>
            <a:off x="3763963" y="3609975"/>
            <a:ext cx="623887" cy="330200"/>
            <a:chOff x="2647" y="2987"/>
            <a:chExt cx="393" cy="208"/>
          </a:xfrm>
        </p:grpSpPr>
        <p:sp>
          <p:nvSpPr>
            <p:cNvPr id="61807" name="Rectangle 803"/>
            <p:cNvSpPr>
              <a:spLocks noChangeArrowheads="1"/>
            </p:cNvSpPr>
            <p:nvPr/>
          </p:nvSpPr>
          <p:spPr bwMode="auto">
            <a:xfrm>
              <a:off x="2647" y="2987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808" name="Text Box 804"/>
            <p:cNvSpPr txBox="1">
              <a:spLocks noChangeArrowheads="1"/>
            </p:cNvSpPr>
            <p:nvPr/>
          </p:nvSpPr>
          <p:spPr bwMode="auto">
            <a:xfrm>
              <a:off x="2649" y="2995"/>
              <a:ext cx="3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MSC</a:t>
              </a:r>
            </a:p>
          </p:txBody>
        </p:sp>
      </p:grpSp>
      <p:grpSp>
        <p:nvGrpSpPr>
          <p:cNvPr id="133133" name="Group 806"/>
          <p:cNvGrpSpPr>
            <a:grpSpLocks/>
          </p:cNvGrpSpPr>
          <p:nvPr/>
        </p:nvGrpSpPr>
        <p:grpSpPr bwMode="auto">
          <a:xfrm>
            <a:off x="6122988" y="3700463"/>
            <a:ext cx="1309687" cy="1147762"/>
            <a:chOff x="146" y="711"/>
            <a:chExt cx="825" cy="723"/>
          </a:xfrm>
        </p:grpSpPr>
        <p:sp>
          <p:nvSpPr>
            <p:cNvPr id="61604" name="AutoShape 807"/>
            <p:cNvSpPr>
              <a:spLocks noChangeArrowheads="1"/>
            </p:cNvSpPr>
            <p:nvPr/>
          </p:nvSpPr>
          <p:spPr bwMode="auto">
            <a:xfrm>
              <a:off x="719" y="90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605" name="AutoShape 808"/>
            <p:cNvSpPr>
              <a:spLocks noChangeArrowheads="1"/>
            </p:cNvSpPr>
            <p:nvPr/>
          </p:nvSpPr>
          <p:spPr bwMode="auto">
            <a:xfrm>
              <a:off x="335" y="1115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285" name="Group 809"/>
            <p:cNvGrpSpPr>
              <a:grpSpLocks/>
            </p:cNvGrpSpPr>
            <p:nvPr/>
          </p:nvGrpSpPr>
          <p:grpSpPr bwMode="auto">
            <a:xfrm>
              <a:off x="523" y="1006"/>
              <a:ext cx="252" cy="214"/>
              <a:chOff x="867" y="1530"/>
              <a:chExt cx="252" cy="214"/>
            </a:xfrm>
          </p:grpSpPr>
          <p:sp>
            <p:nvSpPr>
              <p:cNvPr id="61775" name="AutoShape 810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455" name="Group 811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1777" name="Line 812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8" name="Line 813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9" name="Line 814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0" name="Line 815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1" name="Line 816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2" name="Line 817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3" name="Line 818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4" name="Line 819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5" name="Line 820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6" name="Line 821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7" name="Line 822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8" name="Line 823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9" name="Line 824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90" name="Line 825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91" name="Line 826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471" name="Group 827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1803" name="Line 828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4" name="Line 82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5" name="Line 83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6" name="Line 83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472" name="Group 832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1799" name="Line 833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0" name="Line 83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1" name="Line 835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2" name="Line 836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473" name="Group 837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1795" name="Line 838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96" name="Line 83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97" name="Line 84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98" name="Line 84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33286" name="Group 842"/>
            <p:cNvGrpSpPr>
              <a:grpSpLocks/>
            </p:cNvGrpSpPr>
            <p:nvPr/>
          </p:nvGrpSpPr>
          <p:grpSpPr bwMode="auto">
            <a:xfrm>
              <a:off x="429" y="1159"/>
              <a:ext cx="57" cy="113"/>
              <a:chOff x="3796" y="1043"/>
              <a:chExt cx="865" cy="1237"/>
            </a:xfrm>
          </p:grpSpPr>
          <p:sp>
            <p:nvSpPr>
              <p:cNvPr id="61745" name="Line 843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46" name="Line 844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47" name="Line 845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48" name="Line 846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49" name="Line 847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0" name="Line 848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1" name="Line 849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2" name="Line 850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3" name="Line 851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4" name="Line 852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5" name="Line 853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6" name="Line 854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7" name="Line 855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8" name="Line 856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9" name="Line 857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439" name="Group 858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771" name="Line 859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2" name="Line 86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3" name="Line 861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4" name="Line 86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440" name="Group 863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767" name="Line 864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8" name="Line 86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9" name="Line 866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0" name="Line 86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441" name="Group 868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763" name="Line 869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4" name="Line 87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5" name="Line 871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6" name="Line 87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287" name="Group 873"/>
            <p:cNvGrpSpPr>
              <a:grpSpLocks/>
            </p:cNvGrpSpPr>
            <p:nvPr/>
          </p:nvGrpSpPr>
          <p:grpSpPr bwMode="auto">
            <a:xfrm>
              <a:off x="821" y="938"/>
              <a:ext cx="57" cy="114"/>
              <a:chOff x="3796" y="1043"/>
              <a:chExt cx="865" cy="1237"/>
            </a:xfrm>
          </p:grpSpPr>
          <p:sp>
            <p:nvSpPr>
              <p:cNvPr id="61715" name="Line 874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16" name="Line 875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17" name="Line 876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18" name="Line 877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19" name="Line 878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0" name="Line 879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1" name="Line 880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2" name="Line 881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3" name="Line 882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4" name="Line 883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5" name="Line 884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6" name="Line 885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7" name="Line 886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8" name="Line 887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9" name="Line 888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409" name="Group 889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741" name="Line 890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42" name="Line 89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43" name="Line 892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44" name="Line 89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410" name="Group 894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737" name="Line 895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8" name="Line 89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9" name="Line 897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40" name="Line 89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411" name="Group 899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733" name="Line 900"/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4" name="Line 90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5" name="Line 902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6" name="Line 90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609" name="Line 904"/>
            <p:cNvSpPr>
              <a:spLocks noChangeShapeType="1"/>
            </p:cNvSpPr>
            <p:nvPr/>
          </p:nvSpPr>
          <p:spPr bwMode="auto">
            <a:xfrm flipH="1" flipV="1">
              <a:off x="602" y="916"/>
              <a:ext cx="256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610" name="Line 905"/>
            <p:cNvSpPr>
              <a:spLocks noChangeShapeType="1"/>
            </p:cNvSpPr>
            <p:nvPr/>
          </p:nvSpPr>
          <p:spPr bwMode="auto">
            <a:xfrm flipV="1">
              <a:off x="455" y="914"/>
              <a:ext cx="3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611" name="Line 906"/>
            <p:cNvSpPr>
              <a:spLocks noChangeShapeType="1"/>
            </p:cNvSpPr>
            <p:nvPr/>
          </p:nvSpPr>
          <p:spPr bwMode="auto">
            <a:xfrm flipH="1" flipV="1">
              <a:off x="501" y="920"/>
              <a:ext cx="14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612" name="Line 907"/>
            <p:cNvSpPr>
              <a:spLocks noChangeShapeType="1"/>
            </p:cNvSpPr>
            <p:nvPr/>
          </p:nvSpPr>
          <p:spPr bwMode="auto">
            <a:xfrm flipH="1" flipV="1">
              <a:off x="647" y="925"/>
              <a:ext cx="218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292" name="Group 908"/>
            <p:cNvGrpSpPr>
              <a:grpSpLocks/>
            </p:cNvGrpSpPr>
            <p:nvPr/>
          </p:nvGrpSpPr>
          <p:grpSpPr bwMode="auto">
            <a:xfrm>
              <a:off x="715" y="1116"/>
              <a:ext cx="252" cy="214"/>
              <a:chOff x="867" y="1530"/>
              <a:chExt cx="252" cy="214"/>
            </a:xfrm>
          </p:grpSpPr>
          <p:sp>
            <p:nvSpPr>
              <p:cNvPr id="61683" name="AutoShape 909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363" name="Group 910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1685" name="Line 911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6" name="Line 912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7" name="Line 913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8" name="Line 914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9" name="Line 915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0" name="Line 916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1" name="Line 917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2" name="Line 918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3" name="Line 919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4" name="Line 920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5" name="Line 921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6" name="Line 922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7" name="Line 923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8" name="Line 924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9" name="Line 925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379" name="Group 926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1711" name="Line 927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12" name="Line 928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13" name="Line 929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14" name="Line 93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380" name="Group 931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1707" name="Line 932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8" name="Line 933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9" name="Line 934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10" name="Line 935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381" name="Group 936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1703" name="Line 937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4" name="Line 938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5" name="Line 939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6" name="Line 94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1614" name="Line 941"/>
            <p:cNvSpPr>
              <a:spLocks noChangeShapeType="1"/>
            </p:cNvSpPr>
            <p:nvPr/>
          </p:nvSpPr>
          <p:spPr bwMode="auto">
            <a:xfrm flipH="1" flipV="1">
              <a:off x="554" y="928"/>
              <a:ext cx="92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294" name="Group 942"/>
            <p:cNvGrpSpPr>
              <a:grpSpLocks/>
            </p:cNvGrpSpPr>
            <p:nvPr/>
          </p:nvGrpSpPr>
          <p:grpSpPr bwMode="auto">
            <a:xfrm>
              <a:off x="191" y="711"/>
              <a:ext cx="616" cy="208"/>
              <a:chOff x="717" y="1160"/>
              <a:chExt cx="616" cy="208"/>
            </a:xfrm>
          </p:grpSpPr>
          <p:sp>
            <p:nvSpPr>
              <p:cNvPr id="61681" name="Rectangle 943"/>
              <p:cNvSpPr>
                <a:spLocks noChangeArrowheads="1"/>
              </p:cNvSpPr>
              <p:nvPr/>
            </p:nvSpPr>
            <p:spPr bwMode="auto">
              <a:xfrm>
                <a:off x="832" y="1160"/>
                <a:ext cx="384" cy="2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1682" name="Text Box 944"/>
              <p:cNvSpPr txBox="1">
                <a:spLocks noChangeArrowheads="1"/>
              </p:cNvSpPr>
              <p:nvPr/>
            </p:nvSpPr>
            <p:spPr bwMode="auto">
              <a:xfrm>
                <a:off x="717" y="1171"/>
                <a:ext cx="6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>
                    <a:latin typeface="Arial" charset="0"/>
                    <a:cs typeface="Arial" charset="0"/>
                  </a:rPr>
                  <a:t>MSC</a:t>
                </a:r>
              </a:p>
            </p:txBody>
          </p:sp>
        </p:grpSp>
        <p:sp>
          <p:nvSpPr>
            <p:cNvPr id="61616" name="AutoShape 945"/>
            <p:cNvSpPr>
              <a:spLocks noChangeArrowheads="1"/>
            </p:cNvSpPr>
            <p:nvPr/>
          </p:nvSpPr>
          <p:spPr bwMode="auto">
            <a:xfrm>
              <a:off x="146" y="1007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296" name="Group 946"/>
            <p:cNvGrpSpPr>
              <a:grpSpLocks/>
            </p:cNvGrpSpPr>
            <p:nvPr/>
          </p:nvGrpSpPr>
          <p:grpSpPr bwMode="auto">
            <a:xfrm>
              <a:off x="237" y="1051"/>
              <a:ext cx="57" cy="113"/>
              <a:chOff x="3796" y="1043"/>
              <a:chExt cx="865" cy="1237"/>
            </a:xfrm>
          </p:grpSpPr>
          <p:sp>
            <p:nvSpPr>
              <p:cNvPr id="61651" name="Line 947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2" name="Line 948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3" name="Line 949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4" name="Line 950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5" name="Line 951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6" name="Line 952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7" name="Line 953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8" name="Line 954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9" name="Line 955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0" name="Line 956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1" name="Line 957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2" name="Line 958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3" name="Line 959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4" name="Line 960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5" name="Line 961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345" name="Group 962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677" name="Line 963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8" name="Line 96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9" name="Line 965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0" name="Line 96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346" name="Group 967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673" name="Line 968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4" name="Line 96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5" name="Line 970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6" name="Line 97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347" name="Group 972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669" name="Line 973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0" name="Line 97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1" name="Line 975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2" name="Line 97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618" name="AutoShape 977"/>
            <p:cNvSpPr>
              <a:spLocks noChangeArrowheads="1"/>
            </p:cNvSpPr>
            <p:nvPr/>
          </p:nvSpPr>
          <p:spPr bwMode="auto">
            <a:xfrm>
              <a:off x="527" y="122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298" name="Group 978"/>
            <p:cNvGrpSpPr>
              <a:grpSpLocks/>
            </p:cNvGrpSpPr>
            <p:nvPr/>
          </p:nvGrpSpPr>
          <p:grpSpPr bwMode="auto">
            <a:xfrm>
              <a:off x="627" y="1270"/>
              <a:ext cx="57" cy="113"/>
              <a:chOff x="3796" y="1043"/>
              <a:chExt cx="865" cy="1237"/>
            </a:xfrm>
          </p:grpSpPr>
          <p:sp>
            <p:nvSpPr>
              <p:cNvPr id="61621" name="Line 979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2" name="Line 980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3" name="Line 981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4" name="Line 982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5" name="Line 983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6" name="Line 984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7" name="Line 985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8" name="Line 986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9" name="Line 987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0" name="Line 988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1" name="Line 989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2" name="Line 990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3" name="Line 991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4" name="Line 992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5" name="Line 993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315" name="Group 994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647" name="Line 995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8" name="Line 99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9" name="Line 997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50" name="Line 99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316" name="Group 999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643" name="Line 1000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4" name="Line 100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5" name="Line 1002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6" name="Line 100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317" name="Group 1004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639" name="Line 1005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0" name="Line 100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1" name="Line 1007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2" name="Line 100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620" name="Line 1009"/>
            <p:cNvSpPr>
              <a:spLocks noChangeShapeType="1"/>
            </p:cNvSpPr>
            <p:nvPr/>
          </p:nvSpPr>
          <p:spPr bwMode="auto">
            <a:xfrm flipV="1">
              <a:off x="269" y="920"/>
              <a:ext cx="1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3134" name="Group 122"/>
          <p:cNvGrpSpPr>
            <a:grpSpLocks/>
          </p:cNvGrpSpPr>
          <p:nvPr/>
        </p:nvGrpSpPr>
        <p:grpSpPr bwMode="auto">
          <a:xfrm>
            <a:off x="5394325" y="2746375"/>
            <a:ext cx="1749425" cy="841375"/>
            <a:chOff x="1064" y="824"/>
            <a:chExt cx="1102" cy="530"/>
          </a:xfrm>
        </p:grpSpPr>
        <p:sp>
          <p:nvSpPr>
            <p:cNvPr id="61469" name="AutoShape 1011"/>
            <p:cNvSpPr>
              <a:spLocks noChangeArrowheads="1"/>
            </p:cNvSpPr>
            <p:nvPr/>
          </p:nvSpPr>
          <p:spPr bwMode="auto">
            <a:xfrm>
              <a:off x="1534" y="82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470" name="AutoShape 1012"/>
            <p:cNvSpPr>
              <a:spLocks noChangeArrowheads="1"/>
            </p:cNvSpPr>
            <p:nvPr/>
          </p:nvSpPr>
          <p:spPr bwMode="auto">
            <a:xfrm>
              <a:off x="1726" y="114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471" name="AutoShape 1013"/>
            <p:cNvSpPr>
              <a:spLocks noChangeArrowheads="1"/>
            </p:cNvSpPr>
            <p:nvPr/>
          </p:nvSpPr>
          <p:spPr bwMode="auto">
            <a:xfrm>
              <a:off x="1723" y="925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472" name="AutoShape 1014"/>
            <p:cNvSpPr>
              <a:spLocks noChangeArrowheads="1"/>
            </p:cNvSpPr>
            <p:nvPr/>
          </p:nvSpPr>
          <p:spPr bwMode="auto">
            <a:xfrm>
              <a:off x="1914" y="103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152" name="Group 1015"/>
            <p:cNvGrpSpPr>
              <a:grpSpLocks/>
            </p:cNvGrpSpPr>
            <p:nvPr/>
          </p:nvGrpSpPr>
          <p:grpSpPr bwMode="auto">
            <a:xfrm>
              <a:off x="2014" y="1065"/>
              <a:ext cx="58" cy="114"/>
              <a:chOff x="3796" y="1043"/>
              <a:chExt cx="865" cy="1237"/>
            </a:xfrm>
          </p:grpSpPr>
          <p:sp>
            <p:nvSpPr>
              <p:cNvPr id="61574" name="Line 1016"/>
              <p:cNvSpPr>
                <a:spLocks noChangeShapeType="1"/>
              </p:cNvSpPr>
              <p:nvPr/>
            </p:nvSpPr>
            <p:spPr bwMode="auto">
              <a:xfrm flipH="1">
                <a:off x="3990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5" name="Line 1017"/>
              <p:cNvSpPr>
                <a:spLocks noChangeShapeType="1"/>
              </p:cNvSpPr>
              <p:nvPr/>
            </p:nvSpPr>
            <p:spPr bwMode="auto">
              <a:xfrm>
                <a:off x="4229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6" name="Line 1018"/>
              <p:cNvSpPr>
                <a:spLocks noChangeShapeType="1"/>
              </p:cNvSpPr>
              <p:nvPr/>
            </p:nvSpPr>
            <p:spPr bwMode="auto">
              <a:xfrm>
                <a:off x="3990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7" name="Line 1019"/>
              <p:cNvSpPr>
                <a:spLocks noChangeShapeType="1"/>
              </p:cNvSpPr>
              <p:nvPr/>
            </p:nvSpPr>
            <p:spPr bwMode="auto">
              <a:xfrm flipH="1">
                <a:off x="4229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8" name="Line 1020"/>
              <p:cNvSpPr>
                <a:spLocks noChangeShapeType="1"/>
              </p:cNvSpPr>
              <p:nvPr/>
            </p:nvSpPr>
            <p:spPr bwMode="auto">
              <a:xfrm>
                <a:off x="4229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9" name="Line 1021"/>
              <p:cNvSpPr>
                <a:spLocks noChangeShapeType="1"/>
              </p:cNvSpPr>
              <p:nvPr/>
            </p:nvSpPr>
            <p:spPr bwMode="auto">
              <a:xfrm flipV="1">
                <a:off x="3990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0" name="Line 1022"/>
              <p:cNvSpPr>
                <a:spLocks noChangeShapeType="1"/>
              </p:cNvSpPr>
              <p:nvPr/>
            </p:nvSpPr>
            <p:spPr bwMode="auto">
              <a:xfrm flipH="1" flipV="1">
                <a:off x="4229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1" name="Line 1023"/>
              <p:cNvSpPr>
                <a:spLocks noChangeShapeType="1"/>
              </p:cNvSpPr>
              <p:nvPr/>
            </p:nvSpPr>
            <p:spPr bwMode="auto">
              <a:xfrm>
                <a:off x="4094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2" name="Line 0"/>
              <p:cNvSpPr>
                <a:spLocks noChangeShapeType="1"/>
              </p:cNvSpPr>
              <p:nvPr/>
            </p:nvSpPr>
            <p:spPr bwMode="auto">
              <a:xfrm flipV="1">
                <a:off x="4229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3" name="Line 1"/>
              <p:cNvSpPr>
                <a:spLocks noChangeShapeType="1"/>
              </p:cNvSpPr>
              <p:nvPr/>
            </p:nvSpPr>
            <p:spPr bwMode="auto">
              <a:xfrm>
                <a:off x="4050" y="1998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4" name="Line 2"/>
              <p:cNvSpPr>
                <a:spLocks noChangeShapeType="1"/>
              </p:cNvSpPr>
              <p:nvPr/>
            </p:nvSpPr>
            <p:spPr bwMode="auto">
              <a:xfrm flipV="1">
                <a:off x="4229" y="2009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5" name="Line 3"/>
              <p:cNvSpPr>
                <a:spLocks noChangeShapeType="1"/>
              </p:cNvSpPr>
              <p:nvPr/>
            </p:nvSpPr>
            <p:spPr bwMode="auto">
              <a:xfrm flipV="1">
                <a:off x="4229" y="1781"/>
                <a:ext cx="89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6" name="Line 4"/>
              <p:cNvSpPr>
                <a:spLocks noChangeShapeType="1"/>
              </p:cNvSpPr>
              <p:nvPr/>
            </p:nvSpPr>
            <p:spPr bwMode="auto">
              <a:xfrm flipV="1">
                <a:off x="4229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7" name="Line 5"/>
              <p:cNvSpPr>
                <a:spLocks noChangeShapeType="1"/>
              </p:cNvSpPr>
              <p:nvPr/>
            </p:nvSpPr>
            <p:spPr bwMode="auto">
              <a:xfrm>
                <a:off x="4124" y="1770"/>
                <a:ext cx="104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8" name="Line 6"/>
              <p:cNvSpPr>
                <a:spLocks noChangeShapeType="1"/>
              </p:cNvSpPr>
              <p:nvPr/>
            </p:nvSpPr>
            <p:spPr bwMode="auto">
              <a:xfrm>
                <a:off x="4169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268" name="Group 7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600" name="Line 8"/>
                <p:cNvSpPr>
                  <a:spLocks noChangeShapeType="1"/>
                </p:cNvSpPr>
                <p:nvPr/>
              </p:nvSpPr>
              <p:spPr bwMode="auto">
                <a:xfrm>
                  <a:off x="423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01" name="Line 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8" y="1188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02" name="Line 10"/>
                <p:cNvSpPr>
                  <a:spLocks noChangeShapeType="1"/>
                </p:cNvSpPr>
                <p:nvPr/>
              </p:nvSpPr>
              <p:spPr bwMode="auto">
                <a:xfrm rot="6361956">
                  <a:off x="4600" y="1394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03" name="Line 1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8" y="1289"/>
                  <a:ext cx="192" cy="49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69" name="Group 12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596" name="Line 13"/>
                <p:cNvSpPr>
                  <a:spLocks noChangeShapeType="1"/>
                </p:cNvSpPr>
                <p:nvPr/>
              </p:nvSpPr>
              <p:spPr bwMode="auto">
                <a:xfrm>
                  <a:off x="4209" y="158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7" name="Line 1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79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8" name="Line 15"/>
                <p:cNvSpPr>
                  <a:spLocks noChangeShapeType="1"/>
                </p:cNvSpPr>
                <p:nvPr/>
              </p:nvSpPr>
              <p:spPr bwMode="auto">
                <a:xfrm rot="6361956">
                  <a:off x="4569" y="1412"/>
                  <a:ext cx="206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9" name="Line 1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68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70" name="Group 17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592" name="Line 18"/>
                <p:cNvSpPr>
                  <a:spLocks noChangeShapeType="1"/>
                </p:cNvSpPr>
                <p:nvPr/>
              </p:nvSpPr>
              <p:spPr bwMode="auto">
                <a:xfrm>
                  <a:off x="4269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3" name="Line 1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1" y="1209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4" name="Line 20"/>
                <p:cNvSpPr>
                  <a:spLocks noChangeShapeType="1"/>
                </p:cNvSpPr>
                <p:nvPr/>
              </p:nvSpPr>
              <p:spPr bwMode="auto">
                <a:xfrm rot="6361956">
                  <a:off x="4633" y="1416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5" name="Line 2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3" y="1311"/>
                  <a:ext cx="192" cy="49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153" name="Group 22"/>
            <p:cNvGrpSpPr>
              <a:grpSpLocks/>
            </p:cNvGrpSpPr>
            <p:nvPr/>
          </p:nvGrpSpPr>
          <p:grpSpPr bwMode="auto">
            <a:xfrm>
              <a:off x="1820" y="964"/>
              <a:ext cx="58" cy="114"/>
              <a:chOff x="3796" y="1043"/>
              <a:chExt cx="865" cy="1237"/>
            </a:xfrm>
          </p:grpSpPr>
          <p:sp>
            <p:nvSpPr>
              <p:cNvPr id="61544" name="Line 23"/>
              <p:cNvSpPr>
                <a:spLocks noChangeShapeType="1"/>
              </p:cNvSpPr>
              <p:nvPr/>
            </p:nvSpPr>
            <p:spPr bwMode="auto">
              <a:xfrm flipH="1">
                <a:off x="3990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5" name="Line 24"/>
              <p:cNvSpPr>
                <a:spLocks noChangeShapeType="1"/>
              </p:cNvSpPr>
              <p:nvPr/>
            </p:nvSpPr>
            <p:spPr bwMode="auto">
              <a:xfrm>
                <a:off x="4229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6" name="Line 25"/>
              <p:cNvSpPr>
                <a:spLocks noChangeShapeType="1"/>
              </p:cNvSpPr>
              <p:nvPr/>
            </p:nvSpPr>
            <p:spPr bwMode="auto">
              <a:xfrm>
                <a:off x="3990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7" name="Line 26"/>
              <p:cNvSpPr>
                <a:spLocks noChangeShapeType="1"/>
              </p:cNvSpPr>
              <p:nvPr/>
            </p:nvSpPr>
            <p:spPr bwMode="auto">
              <a:xfrm flipH="1">
                <a:off x="4229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8" name="Line 27"/>
              <p:cNvSpPr>
                <a:spLocks noChangeShapeType="1"/>
              </p:cNvSpPr>
              <p:nvPr/>
            </p:nvSpPr>
            <p:spPr bwMode="auto">
              <a:xfrm>
                <a:off x="4229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9" name="Line 28"/>
              <p:cNvSpPr>
                <a:spLocks noChangeShapeType="1"/>
              </p:cNvSpPr>
              <p:nvPr/>
            </p:nvSpPr>
            <p:spPr bwMode="auto">
              <a:xfrm flipV="1">
                <a:off x="3990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0" name="Line 29"/>
              <p:cNvSpPr>
                <a:spLocks noChangeShapeType="1"/>
              </p:cNvSpPr>
              <p:nvPr/>
            </p:nvSpPr>
            <p:spPr bwMode="auto">
              <a:xfrm flipH="1" flipV="1">
                <a:off x="4229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1" name="Line 30"/>
              <p:cNvSpPr>
                <a:spLocks noChangeShapeType="1"/>
              </p:cNvSpPr>
              <p:nvPr/>
            </p:nvSpPr>
            <p:spPr bwMode="auto">
              <a:xfrm>
                <a:off x="4094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2" name="Line 31"/>
              <p:cNvSpPr>
                <a:spLocks noChangeShapeType="1"/>
              </p:cNvSpPr>
              <p:nvPr/>
            </p:nvSpPr>
            <p:spPr bwMode="auto">
              <a:xfrm flipV="1">
                <a:off x="4229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3" name="Line 32"/>
              <p:cNvSpPr>
                <a:spLocks noChangeShapeType="1"/>
              </p:cNvSpPr>
              <p:nvPr/>
            </p:nvSpPr>
            <p:spPr bwMode="auto">
              <a:xfrm>
                <a:off x="4050" y="1998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4" name="Line 33"/>
              <p:cNvSpPr>
                <a:spLocks noChangeShapeType="1"/>
              </p:cNvSpPr>
              <p:nvPr/>
            </p:nvSpPr>
            <p:spPr bwMode="auto">
              <a:xfrm flipV="1">
                <a:off x="4229" y="2009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5" name="Line 34"/>
              <p:cNvSpPr>
                <a:spLocks noChangeShapeType="1"/>
              </p:cNvSpPr>
              <p:nvPr/>
            </p:nvSpPr>
            <p:spPr bwMode="auto">
              <a:xfrm flipV="1">
                <a:off x="4229" y="1781"/>
                <a:ext cx="89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6" name="Line 35"/>
              <p:cNvSpPr>
                <a:spLocks noChangeShapeType="1"/>
              </p:cNvSpPr>
              <p:nvPr/>
            </p:nvSpPr>
            <p:spPr bwMode="auto">
              <a:xfrm flipV="1">
                <a:off x="4229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7" name="Line 36"/>
              <p:cNvSpPr>
                <a:spLocks noChangeShapeType="1"/>
              </p:cNvSpPr>
              <p:nvPr/>
            </p:nvSpPr>
            <p:spPr bwMode="auto">
              <a:xfrm>
                <a:off x="4124" y="1770"/>
                <a:ext cx="104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8" name="Line 37"/>
              <p:cNvSpPr>
                <a:spLocks noChangeShapeType="1"/>
              </p:cNvSpPr>
              <p:nvPr/>
            </p:nvSpPr>
            <p:spPr bwMode="auto">
              <a:xfrm>
                <a:off x="4169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238" name="Group 38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570" name="Line 39"/>
                <p:cNvSpPr>
                  <a:spLocks noChangeShapeType="1"/>
                </p:cNvSpPr>
                <p:nvPr/>
              </p:nvSpPr>
              <p:spPr bwMode="auto">
                <a:xfrm>
                  <a:off x="423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71" name="Line 4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8" y="1188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72" name="Line 41"/>
                <p:cNvSpPr>
                  <a:spLocks noChangeShapeType="1"/>
                </p:cNvSpPr>
                <p:nvPr/>
              </p:nvSpPr>
              <p:spPr bwMode="auto">
                <a:xfrm rot="6361956">
                  <a:off x="4600" y="1394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73" name="Line 4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8" y="1289"/>
                  <a:ext cx="192" cy="49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39" name="Group 43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566" name="Line 44"/>
                <p:cNvSpPr>
                  <a:spLocks noChangeShapeType="1"/>
                </p:cNvSpPr>
                <p:nvPr/>
              </p:nvSpPr>
              <p:spPr bwMode="auto">
                <a:xfrm>
                  <a:off x="4209" y="158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7" name="Line 4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79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8" name="Line 46"/>
                <p:cNvSpPr>
                  <a:spLocks noChangeShapeType="1"/>
                </p:cNvSpPr>
                <p:nvPr/>
              </p:nvSpPr>
              <p:spPr bwMode="auto">
                <a:xfrm rot="6361956">
                  <a:off x="4569" y="1412"/>
                  <a:ext cx="206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9" name="Line 4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68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40" name="Group 48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562" name="Line 49"/>
                <p:cNvSpPr>
                  <a:spLocks noChangeShapeType="1"/>
                </p:cNvSpPr>
                <p:nvPr/>
              </p:nvSpPr>
              <p:spPr bwMode="auto">
                <a:xfrm>
                  <a:off x="4269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3" name="Line 5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1" y="1209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4" name="Line 51"/>
                <p:cNvSpPr>
                  <a:spLocks noChangeShapeType="1"/>
                </p:cNvSpPr>
                <p:nvPr/>
              </p:nvSpPr>
              <p:spPr bwMode="auto">
                <a:xfrm rot="6361956">
                  <a:off x="4633" y="1416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5" name="Line 5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3" y="1311"/>
                  <a:ext cx="192" cy="49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154" name="Group 53"/>
            <p:cNvGrpSpPr>
              <a:grpSpLocks/>
            </p:cNvGrpSpPr>
            <p:nvPr/>
          </p:nvGrpSpPr>
          <p:grpSpPr bwMode="auto">
            <a:xfrm>
              <a:off x="1829" y="1175"/>
              <a:ext cx="57" cy="113"/>
              <a:chOff x="3796" y="1043"/>
              <a:chExt cx="865" cy="1237"/>
            </a:xfrm>
          </p:grpSpPr>
          <p:sp>
            <p:nvSpPr>
              <p:cNvPr id="61514" name="Line 54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5" name="Line 55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6" name="Line 56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7" name="Line 57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8" name="Line 58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9" name="Line 59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0" name="Line 60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1" name="Line 61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2" name="Line 62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3" name="Line 63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4" name="Line 64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5" name="Line 65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6" name="Line 66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7" name="Line 67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8" name="Line 68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208" name="Group 69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540" name="Line 70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41" name="Line 7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42" name="Line 72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43" name="Line 7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09" name="Group 74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536" name="Line 75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7" name="Line 7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8" name="Line 77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9" name="Line 7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10" name="Group 79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532" name="Line 80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3" name="Line 8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4" name="Line 82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5" name="Line 8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155" name="Group 84"/>
            <p:cNvGrpSpPr>
              <a:grpSpLocks/>
            </p:cNvGrpSpPr>
            <p:nvPr/>
          </p:nvGrpSpPr>
          <p:grpSpPr bwMode="auto">
            <a:xfrm>
              <a:off x="1636" y="858"/>
              <a:ext cx="57" cy="114"/>
              <a:chOff x="3796" y="1043"/>
              <a:chExt cx="865" cy="1237"/>
            </a:xfrm>
          </p:grpSpPr>
          <p:sp>
            <p:nvSpPr>
              <p:cNvPr id="61484" name="Line 85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5" name="Line 86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6" name="Line 87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7" name="Line 88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8" name="Line 89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9" name="Line 90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0" name="Line 91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1" name="Line 92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2" name="Line 93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3" name="Line 94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4" name="Line 95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5" name="Line 96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6" name="Line 97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7" name="Line 98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8" name="Line 99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178" name="Group 100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510" name="Line 101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11" name="Line 10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12" name="Line 103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13" name="Line 10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179" name="Group 105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506" name="Line 106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7" name="Line 10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8" name="Line 108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9" name="Line 10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180" name="Group 110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502" name="Line 111"/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3" name="Line 11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4" name="Line 113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5" name="Line 11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477" name="Line 115"/>
            <p:cNvSpPr>
              <a:spLocks noChangeShapeType="1"/>
            </p:cNvSpPr>
            <p:nvPr/>
          </p:nvSpPr>
          <p:spPr bwMode="auto">
            <a:xfrm flipH="1">
              <a:off x="1511" y="1158"/>
              <a:ext cx="54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478" name="Line 116"/>
            <p:cNvSpPr>
              <a:spLocks noChangeShapeType="1"/>
            </p:cNvSpPr>
            <p:nvPr/>
          </p:nvSpPr>
          <p:spPr bwMode="auto">
            <a:xfrm flipH="1" flipV="1">
              <a:off x="1509" y="1184"/>
              <a:ext cx="361" cy="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479" name="Line 117"/>
            <p:cNvSpPr>
              <a:spLocks noChangeShapeType="1"/>
            </p:cNvSpPr>
            <p:nvPr/>
          </p:nvSpPr>
          <p:spPr bwMode="auto">
            <a:xfrm flipH="1">
              <a:off x="1454" y="1070"/>
              <a:ext cx="410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480" name="Line 118"/>
            <p:cNvSpPr>
              <a:spLocks noChangeShapeType="1"/>
            </p:cNvSpPr>
            <p:nvPr/>
          </p:nvSpPr>
          <p:spPr bwMode="auto">
            <a:xfrm flipH="1">
              <a:off x="1502" y="958"/>
              <a:ext cx="178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160" name="Group 119"/>
            <p:cNvGrpSpPr>
              <a:grpSpLocks/>
            </p:cNvGrpSpPr>
            <p:nvPr/>
          </p:nvGrpSpPr>
          <p:grpSpPr bwMode="auto">
            <a:xfrm>
              <a:off x="1064" y="1052"/>
              <a:ext cx="616" cy="208"/>
              <a:chOff x="717" y="1160"/>
              <a:chExt cx="616" cy="208"/>
            </a:xfrm>
          </p:grpSpPr>
          <p:sp>
            <p:nvSpPr>
              <p:cNvPr id="61482" name="Rectangle 120"/>
              <p:cNvSpPr>
                <a:spLocks noChangeArrowheads="1"/>
              </p:cNvSpPr>
              <p:nvPr/>
            </p:nvSpPr>
            <p:spPr bwMode="auto">
              <a:xfrm>
                <a:off x="832" y="1160"/>
                <a:ext cx="384" cy="2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1483" name="Text Box 121"/>
              <p:cNvSpPr txBox="1">
                <a:spLocks noChangeArrowheads="1"/>
              </p:cNvSpPr>
              <p:nvPr/>
            </p:nvSpPr>
            <p:spPr bwMode="auto">
              <a:xfrm>
                <a:off x="717" y="1171"/>
                <a:ext cx="6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>
                    <a:latin typeface="Arial" charset="0"/>
                    <a:cs typeface="Arial" charset="0"/>
                  </a:rPr>
                  <a:t>MSC</a:t>
                </a:r>
              </a:p>
            </p:txBody>
          </p:sp>
        </p:grpSp>
      </p:grpSp>
      <p:sp>
        <p:nvSpPr>
          <p:cNvPr id="61456" name="Line 123"/>
          <p:cNvSpPr>
            <a:spLocks noChangeShapeType="1"/>
          </p:cNvSpPr>
          <p:nvPr/>
        </p:nvSpPr>
        <p:spPr bwMode="auto">
          <a:xfrm flipV="1">
            <a:off x="3609975" y="3000375"/>
            <a:ext cx="6858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57" name="Line 124"/>
          <p:cNvSpPr>
            <a:spLocks noChangeShapeType="1"/>
          </p:cNvSpPr>
          <p:nvPr/>
        </p:nvSpPr>
        <p:spPr bwMode="auto">
          <a:xfrm flipV="1">
            <a:off x="4076700" y="3152775"/>
            <a:ext cx="37147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58" name="Line 125"/>
          <p:cNvSpPr>
            <a:spLocks noChangeShapeType="1"/>
          </p:cNvSpPr>
          <p:nvPr/>
        </p:nvSpPr>
        <p:spPr bwMode="auto">
          <a:xfrm flipH="1" flipV="1">
            <a:off x="4676775" y="3228975"/>
            <a:ext cx="59055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59" name="Line 126"/>
          <p:cNvSpPr>
            <a:spLocks noChangeShapeType="1"/>
          </p:cNvSpPr>
          <p:nvPr/>
        </p:nvSpPr>
        <p:spPr bwMode="auto">
          <a:xfrm flipH="1" flipV="1">
            <a:off x="4876800" y="3257550"/>
            <a:ext cx="148590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60" name="Line 127"/>
          <p:cNvSpPr>
            <a:spLocks noChangeShapeType="1"/>
          </p:cNvSpPr>
          <p:nvPr/>
        </p:nvSpPr>
        <p:spPr bwMode="auto">
          <a:xfrm flipH="1" flipV="1">
            <a:off x="4772025" y="3114675"/>
            <a:ext cx="771525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140" name="Freeform 282"/>
          <p:cNvSpPr>
            <a:spLocks/>
          </p:cNvSpPr>
          <p:nvPr/>
        </p:nvSpPr>
        <p:spPr bwMode="auto">
          <a:xfrm>
            <a:off x="3711575" y="1854200"/>
            <a:ext cx="1436688" cy="16176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62" name="Text Box 283"/>
          <p:cNvSpPr txBox="1">
            <a:spLocks noChangeArrowheads="1"/>
          </p:cNvSpPr>
          <p:nvPr/>
        </p:nvSpPr>
        <p:spPr bwMode="auto">
          <a:xfrm>
            <a:off x="3902075" y="2247900"/>
            <a:ext cx="1247775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wired public telephone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61463" name="Line 129"/>
          <p:cNvSpPr>
            <a:spLocks noChangeShapeType="1"/>
          </p:cNvSpPr>
          <p:nvPr/>
        </p:nvSpPr>
        <p:spPr bwMode="auto">
          <a:xfrm flipV="1">
            <a:off x="5067300" y="2514600"/>
            <a:ext cx="34290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64" name="Text Box 130"/>
          <p:cNvSpPr txBox="1">
            <a:spLocks noChangeArrowheads="1"/>
          </p:cNvSpPr>
          <p:nvPr/>
        </p:nvSpPr>
        <p:spPr bwMode="auto">
          <a:xfrm>
            <a:off x="2468563" y="5503863"/>
            <a:ext cx="330993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different cellular networks,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operated by different providers</a:t>
            </a:r>
          </a:p>
        </p:txBody>
      </p:sp>
      <p:sp>
        <p:nvSpPr>
          <p:cNvPr id="61465" name="Line 131"/>
          <p:cNvSpPr>
            <a:spLocks noChangeShapeType="1"/>
          </p:cNvSpPr>
          <p:nvPr/>
        </p:nvSpPr>
        <p:spPr bwMode="auto">
          <a:xfrm flipH="1" flipV="1">
            <a:off x="3854450" y="4910138"/>
            <a:ext cx="309563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66" name="Line 132"/>
          <p:cNvSpPr>
            <a:spLocks noChangeShapeType="1"/>
          </p:cNvSpPr>
          <p:nvPr/>
        </p:nvSpPr>
        <p:spPr bwMode="auto">
          <a:xfrm flipV="1">
            <a:off x="4160838" y="5006975"/>
            <a:ext cx="873125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67" name="Text Box 133"/>
          <p:cNvSpPr txBox="1">
            <a:spLocks noChangeArrowheads="1"/>
          </p:cNvSpPr>
          <p:nvPr/>
        </p:nvSpPr>
        <p:spPr bwMode="auto">
          <a:xfrm>
            <a:off x="1328738" y="1733550"/>
            <a:ext cx="1006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latin typeface="Arial" charset="0"/>
                <a:cs typeface="Arial" charset="0"/>
              </a:rPr>
              <a:t>recall:</a:t>
            </a:r>
          </a:p>
        </p:txBody>
      </p:sp>
      <p:pic>
        <p:nvPicPr>
          <p:cNvPr id="133147" name="Picture 6" descr="underline_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96996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87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5150685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Line 34"/>
          <p:cNvSpPr>
            <a:spLocks noChangeShapeType="1"/>
          </p:cNvSpPr>
          <p:nvPr/>
        </p:nvSpPr>
        <p:spPr bwMode="auto">
          <a:xfrm flipV="1">
            <a:off x="598488" y="3432175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39269" name="Group 35"/>
          <p:cNvGrpSpPr>
            <a:grpSpLocks/>
          </p:cNvGrpSpPr>
          <p:nvPr/>
        </p:nvGrpSpPr>
        <p:grpSpPr bwMode="auto">
          <a:xfrm>
            <a:off x="1157288" y="4425950"/>
            <a:ext cx="1441450" cy="346075"/>
            <a:chOff x="3072" y="739"/>
            <a:chExt cx="652" cy="146"/>
          </a:xfrm>
        </p:grpSpPr>
        <p:pic>
          <p:nvPicPr>
            <p:cNvPr id="139323" name="Picture 36" descr="lgv_fqmg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573" name="Line 37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74" name="Line 38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9270" name="Group 39"/>
          <p:cNvGrpSpPr>
            <a:grpSpLocks/>
          </p:cNvGrpSpPr>
          <p:nvPr/>
        </p:nvGrpSpPr>
        <p:grpSpPr bwMode="auto">
          <a:xfrm>
            <a:off x="1622425" y="2736850"/>
            <a:ext cx="987425" cy="730250"/>
            <a:chOff x="2197" y="1155"/>
            <a:chExt cx="622" cy="460"/>
          </a:xfrm>
        </p:grpSpPr>
        <p:grpSp>
          <p:nvGrpSpPr>
            <p:cNvPr id="139319" name="Group 40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64570" name="Rectangle 41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4571" name="Text Box 42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64569" name="Text Box 43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Center</a:t>
              </a:r>
            </a:p>
          </p:txBody>
        </p:sp>
      </p:grpSp>
      <p:grpSp>
        <p:nvGrpSpPr>
          <p:cNvPr id="139271" name="Group 44"/>
          <p:cNvGrpSpPr>
            <a:grpSpLocks/>
          </p:cNvGrpSpPr>
          <p:nvPr/>
        </p:nvGrpSpPr>
        <p:grpSpPr bwMode="auto">
          <a:xfrm>
            <a:off x="1135063" y="2528888"/>
            <a:ext cx="636587" cy="493712"/>
            <a:chOff x="3202" y="3056"/>
            <a:chExt cx="401" cy="311"/>
          </a:xfrm>
        </p:grpSpPr>
        <p:sp>
          <p:nvSpPr>
            <p:cNvPr id="64562" name="Oval 45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3" name="Line 46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4" name="Rectangle 47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5" name="Oval 48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6" name="Line 49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7" name="Text Box 50"/>
            <p:cNvSpPr txBox="1">
              <a:spLocks noChangeArrowheads="1"/>
            </p:cNvSpPr>
            <p:nvPr/>
          </p:nvSpPr>
          <p:spPr bwMode="auto">
            <a:xfrm>
              <a:off x="3218" y="3137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VLR</a:t>
              </a:r>
            </a:p>
          </p:txBody>
        </p:sp>
      </p:grpSp>
      <p:sp>
        <p:nvSpPr>
          <p:cNvPr id="64522" name="Line 82"/>
          <p:cNvSpPr>
            <a:spLocks noChangeShapeType="1"/>
          </p:cNvSpPr>
          <p:nvPr/>
        </p:nvSpPr>
        <p:spPr bwMode="auto">
          <a:xfrm flipH="1" flipV="1">
            <a:off x="2439988" y="3444875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9274" name="Freeform 83"/>
          <p:cNvSpPr>
            <a:spLocks/>
          </p:cNvSpPr>
          <p:nvPr/>
        </p:nvSpPr>
        <p:spPr bwMode="auto">
          <a:xfrm>
            <a:off x="788988" y="2135188"/>
            <a:ext cx="1328737" cy="2324100"/>
          </a:xfrm>
          <a:custGeom>
            <a:avLst/>
            <a:gdLst>
              <a:gd name="T0" fmla="*/ 2147483647 w 837"/>
              <a:gd name="T1" fmla="*/ 0 h 1464"/>
              <a:gd name="T2" fmla="*/ 2147483647 w 837"/>
              <a:gd name="T3" fmla="*/ 2147483647 h 1464"/>
              <a:gd name="T4" fmla="*/ 2147483647 w 837"/>
              <a:gd name="T5" fmla="*/ 2147483647 h 1464"/>
              <a:gd name="T6" fmla="*/ 2147483647 w 837"/>
              <a:gd name="T7" fmla="*/ 2147483647 h 1464"/>
              <a:gd name="T8" fmla="*/ 0 w 837"/>
              <a:gd name="T9" fmla="*/ 2147483647 h 1464"/>
              <a:gd name="T10" fmla="*/ 2147483647 w 837"/>
              <a:gd name="T11" fmla="*/ 2147483647 h 14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37" h="1464">
                <a:moveTo>
                  <a:pt x="816" y="0"/>
                </a:moveTo>
                <a:cubicBezTo>
                  <a:pt x="813" y="101"/>
                  <a:pt x="809" y="477"/>
                  <a:pt x="808" y="608"/>
                </a:cubicBezTo>
                <a:cubicBezTo>
                  <a:pt x="807" y="739"/>
                  <a:pt x="837" y="733"/>
                  <a:pt x="808" y="784"/>
                </a:cubicBezTo>
                <a:cubicBezTo>
                  <a:pt x="779" y="835"/>
                  <a:pt x="767" y="824"/>
                  <a:pt x="632" y="912"/>
                </a:cubicBezTo>
                <a:cubicBezTo>
                  <a:pt x="497" y="1000"/>
                  <a:pt x="0" y="1220"/>
                  <a:pt x="0" y="1312"/>
                </a:cubicBezTo>
                <a:cubicBezTo>
                  <a:pt x="0" y="1404"/>
                  <a:pt x="500" y="1432"/>
                  <a:pt x="632" y="1464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9275" name="Freeform 84"/>
          <p:cNvSpPr>
            <a:spLocks/>
          </p:cNvSpPr>
          <p:nvPr/>
        </p:nvSpPr>
        <p:spPr bwMode="auto">
          <a:xfrm>
            <a:off x="2093913" y="3367088"/>
            <a:ext cx="1282700" cy="1079500"/>
          </a:xfrm>
          <a:custGeom>
            <a:avLst/>
            <a:gdLst>
              <a:gd name="T0" fmla="*/ 0 w 808"/>
              <a:gd name="T1" fmla="*/ 0 h 680"/>
              <a:gd name="T2" fmla="*/ 2147483647 w 808"/>
              <a:gd name="T3" fmla="*/ 2147483647 h 680"/>
              <a:gd name="T4" fmla="*/ 2147483647 w 808"/>
              <a:gd name="T5" fmla="*/ 2147483647 h 680"/>
              <a:gd name="T6" fmla="*/ 2147483647 w 808"/>
              <a:gd name="T7" fmla="*/ 2147483647 h 6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08" h="680">
                <a:moveTo>
                  <a:pt x="0" y="0"/>
                </a:moveTo>
                <a:cubicBezTo>
                  <a:pt x="29" y="21"/>
                  <a:pt x="41" y="40"/>
                  <a:pt x="176" y="128"/>
                </a:cubicBezTo>
                <a:cubicBezTo>
                  <a:pt x="311" y="216"/>
                  <a:pt x="808" y="436"/>
                  <a:pt x="808" y="528"/>
                </a:cubicBezTo>
                <a:cubicBezTo>
                  <a:pt x="808" y="620"/>
                  <a:pt x="308" y="648"/>
                  <a:pt x="176" y="68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4525" name="Text Box 85"/>
          <p:cNvSpPr txBox="1">
            <a:spLocks noChangeArrowheads="1"/>
          </p:cNvSpPr>
          <p:nvPr/>
        </p:nvSpPr>
        <p:spPr bwMode="auto">
          <a:xfrm>
            <a:off x="331788" y="4229100"/>
            <a:ext cx="827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old BSS</a:t>
            </a:r>
          </a:p>
        </p:txBody>
      </p:sp>
      <p:sp>
        <p:nvSpPr>
          <p:cNvPr id="64526" name="Text Box 86"/>
          <p:cNvSpPr txBox="1">
            <a:spLocks noChangeArrowheads="1"/>
          </p:cNvSpPr>
          <p:nvPr/>
        </p:nvSpPr>
        <p:spPr bwMode="auto">
          <a:xfrm>
            <a:off x="3024188" y="4360863"/>
            <a:ext cx="915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new BSS</a:t>
            </a:r>
          </a:p>
        </p:txBody>
      </p:sp>
      <p:sp>
        <p:nvSpPr>
          <p:cNvPr id="64527" name="Text Box 87"/>
          <p:cNvSpPr txBox="1">
            <a:spLocks noChangeArrowheads="1"/>
          </p:cNvSpPr>
          <p:nvPr/>
        </p:nvSpPr>
        <p:spPr bwMode="auto">
          <a:xfrm>
            <a:off x="1217613" y="3759200"/>
            <a:ext cx="72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old 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routing</a:t>
            </a:r>
          </a:p>
        </p:txBody>
      </p:sp>
      <p:sp>
        <p:nvSpPr>
          <p:cNvPr id="64528" name="Text Box 88"/>
          <p:cNvSpPr txBox="1">
            <a:spLocks noChangeArrowheads="1"/>
          </p:cNvSpPr>
          <p:nvPr/>
        </p:nvSpPr>
        <p:spPr bwMode="auto">
          <a:xfrm>
            <a:off x="2208213" y="3746500"/>
            <a:ext cx="72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new</a:t>
            </a:r>
          </a:p>
          <a:p>
            <a:pPr algn="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routing</a:t>
            </a:r>
          </a:p>
        </p:txBody>
      </p:sp>
      <p:sp>
        <p:nvSpPr>
          <p:cNvPr id="64529" name="Rectangle 90"/>
          <p:cNvSpPr>
            <a:spLocks noChangeArrowheads="1"/>
          </p:cNvSpPr>
          <p:nvPr/>
        </p:nvSpPr>
        <p:spPr bwMode="auto">
          <a:xfrm>
            <a:off x="411163" y="1936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GSM: </a:t>
            </a:r>
            <a:r>
              <a:rPr lang="en-US" sz="4000" dirty="0">
                <a:solidFill>
                  <a:srgbClr val="FF0000"/>
                </a:solidFill>
                <a:latin typeface="Gill Sans MT" charset="0"/>
                <a:cs typeface="+mn-cs"/>
              </a:rPr>
              <a:t>handoff</a:t>
            </a: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 with common MSC</a:t>
            </a:r>
          </a:p>
        </p:txBody>
      </p:sp>
      <p:sp>
        <p:nvSpPr>
          <p:cNvPr id="64530" name="Rectangle 93"/>
          <p:cNvSpPr>
            <a:spLocks noGrp="1" noChangeArrowheads="1"/>
          </p:cNvSpPr>
          <p:nvPr>
            <p:ph type="body" sz="half" idx="2"/>
          </p:nvPr>
        </p:nvSpPr>
        <p:spPr>
          <a:xfrm>
            <a:off x="4225026" y="1600200"/>
            <a:ext cx="4918974" cy="4962525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handoff goal: </a:t>
            </a:r>
            <a:r>
              <a:rPr lang="en-US" sz="2400" dirty="0">
                <a:latin typeface="Gill Sans MT" charset="0"/>
                <a:cs typeface="+mn-cs"/>
              </a:rPr>
              <a:t>route call via new base station (without interruption)</a:t>
            </a:r>
          </a:p>
          <a:p>
            <a:pPr>
              <a:defRPr/>
            </a:pPr>
            <a:r>
              <a:rPr lang="ko-KR" altLang="en-US" sz="2400" dirty="0">
                <a:latin typeface="Gill Sans MT" charset="0"/>
                <a:cs typeface="+mn-cs"/>
              </a:rPr>
              <a:t>수신되는 </a:t>
            </a:r>
            <a:r>
              <a:rPr lang="en-US" altLang="ko-KR" sz="2400" dirty="0">
                <a:latin typeface="Gill Sans MT" charset="0"/>
                <a:cs typeface="+mn-cs"/>
              </a:rPr>
              <a:t>BSS</a:t>
            </a:r>
            <a:r>
              <a:rPr lang="ko-KR" altLang="en-US" sz="2400" dirty="0">
                <a:latin typeface="Gill Sans MT" charset="0"/>
                <a:cs typeface="+mn-cs"/>
              </a:rPr>
              <a:t>가 바뀜 </a:t>
            </a:r>
            <a:r>
              <a:rPr lang="en-US" altLang="ko-KR" sz="2400" dirty="0">
                <a:latin typeface="Gill Sans MT" charset="0"/>
                <a:cs typeface="+mn-cs"/>
              </a:rPr>
              <a:t>: </a:t>
            </a:r>
            <a:r>
              <a:rPr lang="ko-KR" altLang="en-US" sz="2400" dirty="0">
                <a:latin typeface="Gill Sans MT" charset="0"/>
                <a:cs typeface="+mn-cs"/>
              </a:rPr>
              <a:t>에너지 절약</a:t>
            </a:r>
            <a:r>
              <a:rPr lang="en-US" altLang="ko-KR" sz="2400" dirty="0">
                <a:latin typeface="Gill Sans MT" charset="0"/>
                <a:cs typeface="+mn-cs"/>
              </a:rPr>
              <a:t>, </a:t>
            </a:r>
            <a:r>
              <a:rPr lang="ko-KR" altLang="en-US" sz="2400" dirty="0" err="1">
                <a:latin typeface="Gill Sans MT" charset="0"/>
                <a:cs typeface="+mn-cs"/>
              </a:rPr>
              <a:t>로더</a:t>
            </a:r>
            <a:r>
              <a:rPr lang="ko-KR" altLang="en-US" sz="2400" dirty="0">
                <a:latin typeface="Gill Sans MT" charset="0"/>
                <a:cs typeface="+mn-cs"/>
              </a:rPr>
              <a:t> </a:t>
            </a:r>
            <a:r>
              <a:rPr lang="ko-KR" altLang="en-US" sz="2400" dirty="0" err="1">
                <a:latin typeface="Gill Sans MT" charset="0"/>
                <a:cs typeface="+mn-cs"/>
              </a:rPr>
              <a:t>밸린싱</a:t>
            </a:r>
            <a:endParaRPr lang="en-US" sz="2400" dirty="0"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reasons for handoff (handover):</a:t>
            </a:r>
          </a:p>
          <a:p>
            <a:pPr lvl="1">
              <a:defRPr/>
            </a:pPr>
            <a:r>
              <a:rPr lang="en-US" sz="2200" dirty="0">
                <a:latin typeface="Gill Sans MT" charset="0"/>
              </a:rPr>
              <a:t>stronger signal to/from new BSS (continuing connectivity, less battery drain)</a:t>
            </a:r>
          </a:p>
          <a:p>
            <a:pPr lvl="1">
              <a:defRPr/>
            </a:pPr>
            <a:r>
              <a:rPr lang="en-US" sz="2200" dirty="0">
                <a:latin typeface="Gill Sans MT" charset="0"/>
              </a:rPr>
              <a:t>load balance: free up channel in current BSS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handoff initiated by old BSS</a:t>
            </a:r>
          </a:p>
          <a:p>
            <a:pPr lvl="1">
              <a:defRPr/>
            </a:pPr>
            <a:endParaRPr lang="en-US" sz="1800" dirty="0">
              <a:latin typeface="Gill Sans MT" charset="0"/>
            </a:endParaRPr>
          </a:p>
        </p:txBody>
      </p:sp>
      <p:pic>
        <p:nvPicPr>
          <p:cNvPr id="139282" name="Picture 16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969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9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95" name="Group 782"/>
          <p:cNvGrpSpPr>
            <a:grpSpLocks/>
          </p:cNvGrpSpPr>
          <p:nvPr/>
        </p:nvGrpSpPr>
        <p:grpSpPr bwMode="auto">
          <a:xfrm>
            <a:off x="145722" y="3456329"/>
            <a:ext cx="749422" cy="853262"/>
            <a:chOff x="742" y="2409"/>
            <a:chExt cx="576" cy="881"/>
          </a:xfrm>
        </p:grpSpPr>
        <p:grpSp>
          <p:nvGrpSpPr>
            <p:cNvPr id="96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9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97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14" name="Group 782"/>
          <p:cNvGrpSpPr>
            <a:grpSpLocks/>
          </p:cNvGrpSpPr>
          <p:nvPr/>
        </p:nvGrpSpPr>
        <p:grpSpPr bwMode="auto">
          <a:xfrm>
            <a:off x="3420717" y="3587908"/>
            <a:ext cx="749422" cy="853262"/>
            <a:chOff x="742" y="2409"/>
            <a:chExt cx="576" cy="881"/>
          </a:xfrm>
        </p:grpSpPr>
        <p:grpSp>
          <p:nvGrpSpPr>
            <p:cNvPr id="115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1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16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5694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782"/>
          <p:cNvGrpSpPr>
            <a:grpSpLocks/>
          </p:cNvGrpSpPr>
          <p:nvPr/>
        </p:nvGrpSpPr>
        <p:grpSpPr bwMode="auto">
          <a:xfrm>
            <a:off x="145722" y="3456329"/>
            <a:ext cx="749422" cy="853262"/>
            <a:chOff x="742" y="2409"/>
            <a:chExt cx="576" cy="881"/>
          </a:xfrm>
        </p:grpSpPr>
        <p:grpSp>
          <p:nvGrpSpPr>
            <p:cNvPr id="124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2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25" name="Picture 799" descr="cell_tower_radiation cop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42" name="Group 782"/>
          <p:cNvGrpSpPr>
            <a:grpSpLocks/>
          </p:cNvGrpSpPr>
          <p:nvPr/>
        </p:nvGrpSpPr>
        <p:grpSpPr bwMode="auto">
          <a:xfrm>
            <a:off x="3420717" y="3587908"/>
            <a:ext cx="749422" cy="853262"/>
            <a:chOff x="742" y="2409"/>
            <a:chExt cx="576" cy="881"/>
          </a:xfrm>
        </p:grpSpPr>
        <p:grpSp>
          <p:nvGrpSpPr>
            <p:cNvPr id="143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4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6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44" name="Picture 799" descr="cell_tower_radiation cop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5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5540" name="Line 3"/>
          <p:cNvSpPr>
            <a:spLocks noChangeShapeType="1"/>
          </p:cNvSpPr>
          <p:nvPr/>
        </p:nvSpPr>
        <p:spPr bwMode="auto">
          <a:xfrm flipV="1">
            <a:off x="982663" y="3452813"/>
            <a:ext cx="520700" cy="342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5542" name="Line 36"/>
          <p:cNvSpPr>
            <a:spLocks noChangeShapeType="1"/>
          </p:cNvSpPr>
          <p:nvPr/>
        </p:nvSpPr>
        <p:spPr bwMode="auto">
          <a:xfrm flipV="1">
            <a:off x="608013" y="3435350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1318" name="Group 37"/>
          <p:cNvGrpSpPr>
            <a:grpSpLocks/>
          </p:cNvGrpSpPr>
          <p:nvPr/>
        </p:nvGrpSpPr>
        <p:grpSpPr bwMode="auto">
          <a:xfrm>
            <a:off x="1166813" y="4429125"/>
            <a:ext cx="1441450" cy="346075"/>
            <a:chOff x="3072" y="739"/>
            <a:chExt cx="652" cy="146"/>
          </a:xfrm>
        </p:grpSpPr>
        <p:pic>
          <p:nvPicPr>
            <p:cNvPr id="141399" name="Picture 38" descr="lgv_fqmg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625" name="Line 39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26" name="Line 40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41319" name="Group 41"/>
          <p:cNvGrpSpPr>
            <a:grpSpLocks/>
          </p:cNvGrpSpPr>
          <p:nvPr/>
        </p:nvGrpSpPr>
        <p:grpSpPr bwMode="auto">
          <a:xfrm>
            <a:off x="1631950" y="2740025"/>
            <a:ext cx="987425" cy="730250"/>
            <a:chOff x="2197" y="1155"/>
            <a:chExt cx="622" cy="460"/>
          </a:xfrm>
        </p:grpSpPr>
        <p:grpSp>
          <p:nvGrpSpPr>
            <p:cNvPr id="141395" name="Group 42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65622" name="Rectangle 43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5623" name="Text Box 44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65621" name="Text Box 45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Center</a:t>
              </a:r>
            </a:p>
          </p:txBody>
        </p:sp>
      </p:grpSp>
      <p:grpSp>
        <p:nvGrpSpPr>
          <p:cNvPr id="141320" name="Group 46"/>
          <p:cNvGrpSpPr>
            <a:grpSpLocks/>
          </p:cNvGrpSpPr>
          <p:nvPr/>
        </p:nvGrpSpPr>
        <p:grpSpPr bwMode="auto">
          <a:xfrm>
            <a:off x="1144588" y="2532063"/>
            <a:ext cx="636587" cy="493712"/>
            <a:chOff x="3202" y="3056"/>
            <a:chExt cx="401" cy="311"/>
          </a:xfrm>
        </p:grpSpPr>
        <p:sp>
          <p:nvSpPr>
            <p:cNvPr id="65614" name="Oval 47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5" name="Line 48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6" name="Rectangle 49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7" name="Oval 50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8" name="Line 51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9" name="Text Box 52"/>
            <p:cNvSpPr txBox="1">
              <a:spLocks noChangeArrowheads="1"/>
            </p:cNvSpPr>
            <p:nvPr/>
          </p:nvSpPr>
          <p:spPr bwMode="auto">
            <a:xfrm>
              <a:off x="3218" y="3137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VLR</a:t>
              </a:r>
            </a:p>
          </p:txBody>
        </p:sp>
      </p:grpSp>
      <p:sp>
        <p:nvSpPr>
          <p:cNvPr id="65547" name="Line 84"/>
          <p:cNvSpPr>
            <a:spLocks noChangeShapeType="1"/>
          </p:cNvSpPr>
          <p:nvPr/>
        </p:nvSpPr>
        <p:spPr bwMode="auto">
          <a:xfrm flipH="1" flipV="1">
            <a:off x="2449513" y="3448050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5548" name="Text Box 85"/>
          <p:cNvSpPr txBox="1">
            <a:spLocks noChangeArrowheads="1"/>
          </p:cNvSpPr>
          <p:nvPr/>
        </p:nvSpPr>
        <p:spPr bwMode="auto">
          <a:xfrm>
            <a:off x="198438" y="4232275"/>
            <a:ext cx="827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old BSS</a:t>
            </a:r>
          </a:p>
        </p:txBody>
      </p:sp>
      <p:grpSp>
        <p:nvGrpSpPr>
          <p:cNvPr id="141324" name="Group 87"/>
          <p:cNvGrpSpPr>
            <a:grpSpLocks/>
          </p:cNvGrpSpPr>
          <p:nvPr/>
        </p:nvGrpSpPr>
        <p:grpSpPr bwMode="auto">
          <a:xfrm>
            <a:off x="1039813" y="3487738"/>
            <a:ext cx="296862" cy="336550"/>
            <a:chOff x="3312" y="2598"/>
            <a:chExt cx="187" cy="212"/>
          </a:xfrm>
        </p:grpSpPr>
        <p:sp>
          <p:nvSpPr>
            <p:cNvPr id="65582" name="Oval 88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83" name="Text Box 89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  <a:cs typeface="+mn-cs"/>
                </a:rPr>
                <a:t>1</a:t>
              </a:r>
            </a:p>
          </p:txBody>
        </p:sp>
      </p:grpSp>
      <p:grpSp>
        <p:nvGrpSpPr>
          <p:cNvPr id="141325" name="Group 90"/>
          <p:cNvGrpSpPr>
            <a:grpSpLocks/>
          </p:cNvGrpSpPr>
          <p:nvPr/>
        </p:nvGrpSpPr>
        <p:grpSpPr bwMode="auto">
          <a:xfrm>
            <a:off x="3319463" y="3919538"/>
            <a:ext cx="296862" cy="336550"/>
            <a:chOff x="3312" y="2598"/>
            <a:chExt cx="187" cy="212"/>
          </a:xfrm>
        </p:grpSpPr>
        <p:sp>
          <p:nvSpPr>
            <p:cNvPr id="65580" name="Oval 91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81" name="Text Box 92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  <a:cs typeface="+mn-cs"/>
                </a:rPr>
                <a:t>3</a:t>
              </a:r>
            </a:p>
          </p:txBody>
        </p:sp>
      </p:grpSp>
      <p:sp>
        <p:nvSpPr>
          <p:cNvPr id="65551" name="Line 93"/>
          <p:cNvSpPr>
            <a:spLocks noChangeShapeType="1"/>
          </p:cNvSpPr>
          <p:nvPr/>
        </p:nvSpPr>
        <p:spPr bwMode="auto">
          <a:xfrm>
            <a:off x="2500313" y="3357563"/>
            <a:ext cx="920750" cy="584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1327" name="Group 94"/>
          <p:cNvGrpSpPr>
            <a:grpSpLocks/>
          </p:cNvGrpSpPr>
          <p:nvPr/>
        </p:nvGrpSpPr>
        <p:grpSpPr bwMode="auto">
          <a:xfrm>
            <a:off x="2379663" y="3208338"/>
            <a:ext cx="296862" cy="336550"/>
            <a:chOff x="3312" y="2598"/>
            <a:chExt cx="187" cy="212"/>
          </a:xfrm>
        </p:grpSpPr>
        <p:sp>
          <p:nvSpPr>
            <p:cNvPr id="65578" name="Oval 95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9" name="Text Box 96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  <a:cs typeface="+mn-cs"/>
                </a:rPr>
                <a:t>2</a:t>
              </a:r>
            </a:p>
          </p:txBody>
        </p:sp>
      </p:grpSp>
      <p:sp>
        <p:nvSpPr>
          <p:cNvPr id="141328" name="Freeform 97"/>
          <p:cNvSpPr>
            <a:spLocks/>
          </p:cNvSpPr>
          <p:nvPr/>
        </p:nvSpPr>
        <p:spPr bwMode="auto">
          <a:xfrm>
            <a:off x="823913" y="3406775"/>
            <a:ext cx="2425700" cy="738188"/>
          </a:xfrm>
          <a:custGeom>
            <a:avLst/>
            <a:gdLst>
              <a:gd name="T0" fmla="*/ 2147483647 w 1528"/>
              <a:gd name="T1" fmla="*/ 2147483647 h 465"/>
              <a:gd name="T2" fmla="*/ 2147483647 w 1528"/>
              <a:gd name="T3" fmla="*/ 2147483647 h 465"/>
              <a:gd name="T4" fmla="*/ 2147483647 w 1528"/>
              <a:gd name="T5" fmla="*/ 2147483647 h 465"/>
              <a:gd name="T6" fmla="*/ 0 w 1528"/>
              <a:gd name="T7" fmla="*/ 2147483647 h 46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8" h="465">
                <a:moveTo>
                  <a:pt x="1528" y="425"/>
                </a:moveTo>
                <a:cubicBezTo>
                  <a:pt x="1340" y="279"/>
                  <a:pt x="1153" y="133"/>
                  <a:pt x="1004" y="73"/>
                </a:cubicBezTo>
                <a:cubicBezTo>
                  <a:pt x="855" y="13"/>
                  <a:pt x="799" y="0"/>
                  <a:pt x="632" y="65"/>
                </a:cubicBezTo>
                <a:cubicBezTo>
                  <a:pt x="465" y="130"/>
                  <a:pt x="232" y="297"/>
                  <a:pt x="0" y="465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1329" name="Group 98"/>
          <p:cNvGrpSpPr>
            <a:grpSpLocks/>
          </p:cNvGrpSpPr>
          <p:nvPr/>
        </p:nvGrpSpPr>
        <p:grpSpPr bwMode="auto">
          <a:xfrm>
            <a:off x="1947863" y="3341688"/>
            <a:ext cx="296862" cy="336550"/>
            <a:chOff x="3312" y="2598"/>
            <a:chExt cx="187" cy="212"/>
          </a:xfrm>
        </p:grpSpPr>
        <p:sp>
          <p:nvSpPr>
            <p:cNvPr id="65576" name="Oval 99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7" name="Text Box 100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  <a:cs typeface="+mn-cs"/>
                </a:rPr>
                <a:t>4</a:t>
              </a:r>
            </a:p>
          </p:txBody>
        </p:sp>
      </p:grpSp>
      <p:sp>
        <p:nvSpPr>
          <p:cNvPr id="65555" name="Line 101"/>
          <p:cNvSpPr>
            <a:spLocks noChangeShapeType="1"/>
          </p:cNvSpPr>
          <p:nvPr/>
        </p:nvSpPr>
        <p:spPr bwMode="auto">
          <a:xfrm>
            <a:off x="957263" y="4259263"/>
            <a:ext cx="596900" cy="254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1331" name="Group 102"/>
          <p:cNvGrpSpPr>
            <a:grpSpLocks/>
          </p:cNvGrpSpPr>
          <p:nvPr/>
        </p:nvGrpSpPr>
        <p:grpSpPr bwMode="auto">
          <a:xfrm>
            <a:off x="1071563" y="4192588"/>
            <a:ext cx="296862" cy="336550"/>
            <a:chOff x="3312" y="2598"/>
            <a:chExt cx="187" cy="212"/>
          </a:xfrm>
        </p:grpSpPr>
        <p:sp>
          <p:nvSpPr>
            <p:cNvPr id="65574" name="Oval 103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5" name="Text Box 104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  <a:cs typeface="+mn-cs"/>
                </a:rPr>
                <a:t>5</a:t>
              </a:r>
            </a:p>
          </p:txBody>
        </p:sp>
      </p:grpSp>
      <p:sp>
        <p:nvSpPr>
          <p:cNvPr id="141332" name="Freeform 105"/>
          <p:cNvSpPr>
            <a:spLocks/>
          </p:cNvSpPr>
          <p:nvPr/>
        </p:nvSpPr>
        <p:spPr bwMode="auto">
          <a:xfrm>
            <a:off x="2525713" y="4100513"/>
            <a:ext cx="844550" cy="520700"/>
          </a:xfrm>
          <a:custGeom>
            <a:avLst/>
            <a:gdLst>
              <a:gd name="T0" fmla="*/ 0 w 532"/>
              <a:gd name="T1" fmla="*/ 2147483647 h 328"/>
              <a:gd name="T2" fmla="*/ 2147483647 w 532"/>
              <a:gd name="T3" fmla="*/ 2147483647 h 328"/>
              <a:gd name="T4" fmla="*/ 2147483647 w 532"/>
              <a:gd name="T5" fmla="*/ 2147483647 h 3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32" h="328">
                <a:moveTo>
                  <a:pt x="0" y="272"/>
                </a:moveTo>
                <a:cubicBezTo>
                  <a:pt x="82" y="235"/>
                  <a:pt x="452" y="0"/>
                  <a:pt x="492" y="52"/>
                </a:cubicBezTo>
                <a:cubicBezTo>
                  <a:pt x="532" y="104"/>
                  <a:pt x="156" y="270"/>
                  <a:pt x="68" y="32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1333" name="Group 106"/>
          <p:cNvGrpSpPr>
            <a:grpSpLocks/>
          </p:cNvGrpSpPr>
          <p:nvPr/>
        </p:nvGrpSpPr>
        <p:grpSpPr bwMode="auto">
          <a:xfrm>
            <a:off x="2811463" y="4211638"/>
            <a:ext cx="296862" cy="336550"/>
            <a:chOff x="3312" y="2598"/>
            <a:chExt cx="187" cy="212"/>
          </a:xfrm>
        </p:grpSpPr>
        <p:sp>
          <p:nvSpPr>
            <p:cNvPr id="65572" name="Oval 107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3" name="Text Box 108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  <a:cs typeface="+mn-cs"/>
                </a:rPr>
                <a:t>6</a:t>
              </a:r>
            </a:p>
          </p:txBody>
        </p:sp>
      </p:grpSp>
      <p:sp>
        <p:nvSpPr>
          <p:cNvPr id="141334" name="Freeform 109"/>
          <p:cNvSpPr>
            <a:spLocks/>
          </p:cNvSpPr>
          <p:nvPr/>
        </p:nvSpPr>
        <p:spPr bwMode="auto">
          <a:xfrm>
            <a:off x="2303463" y="3567113"/>
            <a:ext cx="755650" cy="920750"/>
          </a:xfrm>
          <a:custGeom>
            <a:avLst/>
            <a:gdLst>
              <a:gd name="T0" fmla="*/ 2147483647 w 476"/>
              <a:gd name="T1" fmla="*/ 2147483647 h 580"/>
              <a:gd name="T2" fmla="*/ 2147483647 w 476"/>
              <a:gd name="T3" fmla="*/ 2147483647 h 580"/>
              <a:gd name="T4" fmla="*/ 0 w 476"/>
              <a:gd name="T5" fmla="*/ 0 h 5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76" h="580">
                <a:moveTo>
                  <a:pt x="68" y="580"/>
                </a:moveTo>
                <a:cubicBezTo>
                  <a:pt x="135" y="537"/>
                  <a:pt x="468" y="380"/>
                  <a:pt x="472" y="324"/>
                </a:cubicBezTo>
                <a:cubicBezTo>
                  <a:pt x="476" y="268"/>
                  <a:pt x="98" y="67"/>
                  <a:pt x="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1335" name="Group 110"/>
          <p:cNvGrpSpPr>
            <a:grpSpLocks/>
          </p:cNvGrpSpPr>
          <p:nvPr/>
        </p:nvGrpSpPr>
        <p:grpSpPr bwMode="auto">
          <a:xfrm>
            <a:off x="2411413" y="3627438"/>
            <a:ext cx="296862" cy="336550"/>
            <a:chOff x="3312" y="2598"/>
            <a:chExt cx="187" cy="212"/>
          </a:xfrm>
        </p:grpSpPr>
        <p:sp>
          <p:nvSpPr>
            <p:cNvPr id="65570" name="Oval 111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1" name="Text Box 112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  <a:cs typeface="+mn-cs"/>
                </a:rPr>
                <a:t>7</a:t>
              </a:r>
            </a:p>
          </p:txBody>
        </p:sp>
      </p:grpSp>
      <p:sp>
        <p:nvSpPr>
          <p:cNvPr id="65561" name="Line 113"/>
          <p:cNvSpPr>
            <a:spLocks noChangeShapeType="1"/>
          </p:cNvSpPr>
          <p:nvPr/>
        </p:nvSpPr>
        <p:spPr bwMode="auto">
          <a:xfrm flipH="1">
            <a:off x="1058863" y="3598863"/>
            <a:ext cx="812800" cy="539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1337" name="Group 114"/>
          <p:cNvGrpSpPr>
            <a:grpSpLocks/>
          </p:cNvGrpSpPr>
          <p:nvPr/>
        </p:nvGrpSpPr>
        <p:grpSpPr bwMode="auto">
          <a:xfrm>
            <a:off x="1370013" y="3741738"/>
            <a:ext cx="296862" cy="336550"/>
            <a:chOff x="3312" y="2598"/>
            <a:chExt cx="187" cy="212"/>
          </a:xfrm>
        </p:grpSpPr>
        <p:sp>
          <p:nvSpPr>
            <p:cNvPr id="65568" name="Oval 115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69" name="Text Box 116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  <a:cs typeface="+mn-cs"/>
                </a:rPr>
                <a:t>8</a:t>
              </a:r>
            </a:p>
          </p:txBody>
        </p:sp>
      </p:grpSp>
      <p:sp>
        <p:nvSpPr>
          <p:cNvPr id="65563" name="Text Box 119"/>
          <p:cNvSpPr txBox="1">
            <a:spLocks noChangeArrowheads="1"/>
          </p:cNvSpPr>
          <p:nvPr/>
        </p:nvSpPr>
        <p:spPr bwMode="auto">
          <a:xfrm>
            <a:off x="3024188" y="4360863"/>
            <a:ext cx="915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new BSS</a:t>
            </a:r>
          </a:p>
        </p:txBody>
      </p:sp>
      <p:sp>
        <p:nvSpPr>
          <p:cNvPr id="65564" name="Rectangle 120"/>
          <p:cNvSpPr>
            <a:spLocks noChangeArrowheads="1"/>
          </p:cNvSpPr>
          <p:nvPr/>
        </p:nvSpPr>
        <p:spPr bwMode="auto">
          <a:xfrm>
            <a:off x="4140200" y="1360488"/>
            <a:ext cx="5003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AutoNum type="arabicPeriod"/>
              <a:defRPr/>
            </a:pPr>
            <a:r>
              <a:rPr lang="en-US" sz="2000" dirty="0">
                <a:latin typeface="Arial" charset="0"/>
                <a:cs typeface="Arial" charset="0"/>
              </a:rPr>
              <a:t>old BSS informs MSC of impending handoff, provides list of 1</a:t>
            </a:r>
            <a:r>
              <a:rPr lang="en-US" sz="2000" baseline="30000" dirty="0">
                <a:latin typeface="Arial" charset="0"/>
                <a:cs typeface="Arial" charset="0"/>
              </a:rPr>
              <a:t>+</a:t>
            </a:r>
            <a:r>
              <a:rPr lang="en-US" sz="2000" dirty="0">
                <a:latin typeface="Arial" charset="0"/>
                <a:cs typeface="Arial" charset="0"/>
              </a:rPr>
              <a:t> new BSSs </a:t>
            </a:r>
          </a:p>
          <a:p>
            <a:pPr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r>
              <a:rPr lang="en-US" sz="2000" dirty="0">
                <a:cs typeface="Arial" charset="0"/>
              </a:rPr>
              <a:t>       </a:t>
            </a:r>
            <a:r>
              <a:rPr lang="ko-KR" altLang="en-US" sz="2000" dirty="0">
                <a:cs typeface="Arial" charset="0"/>
              </a:rPr>
              <a:t>시그널 강도가 약함을 먼저 감지 </a:t>
            </a:r>
            <a:endParaRPr lang="en-US" sz="2000" dirty="0">
              <a:latin typeface="Arial" charset="0"/>
              <a:cs typeface="Arial" charset="0"/>
            </a:endParaRP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2. MSC sets up path (allocates resources) to new BSS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3. new BSS allocates radio channel for use by mobile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4. new BSS signals MSC, old BSS: ready 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5. old BSS tells mobile: perform handoff to new BSS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6. mobile, new BSS signal to activate new channel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7. mobile signals via new BSS to MSC: handoff complete.  MSC reroutes call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8 MSC-old-BSS resources released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latin typeface="Arial" charset="0"/>
              <a:cs typeface="Arial" charset="0"/>
            </a:endParaRPr>
          </a:p>
          <a:p>
            <a:pPr marL="889000" lvl="1" indent="-381000">
              <a:spcBef>
                <a:spcPct val="20000"/>
              </a:spcBef>
              <a:buClr>
                <a:srgbClr val="000099"/>
              </a:buClr>
              <a:buFont typeface="Wingdings" charset="0"/>
              <a:buNone/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65565" name="Line 121"/>
          <p:cNvSpPr>
            <a:spLocks noChangeShapeType="1"/>
          </p:cNvSpPr>
          <p:nvPr/>
        </p:nvSpPr>
        <p:spPr bwMode="auto">
          <a:xfrm>
            <a:off x="2101850" y="2019300"/>
            <a:ext cx="0" cy="7508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5566" name="Rectangle 90"/>
          <p:cNvSpPr>
            <a:spLocks noChangeArrowheads="1"/>
          </p:cNvSpPr>
          <p:nvPr/>
        </p:nvSpPr>
        <p:spPr bwMode="auto">
          <a:xfrm>
            <a:off x="411163" y="1936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GSM: handoff with common MSC</a:t>
            </a:r>
          </a:p>
        </p:txBody>
      </p:sp>
      <p:pic>
        <p:nvPicPr>
          <p:cNvPr id="141342" name="Picture 16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969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1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3663831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653689-29EA-4B25-B655-D8DFBAF3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>
              <a:spcAft>
                <a:spcPts val="600"/>
              </a:spcAft>
              <a:defRPr/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Wireless, Mobile Networks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C9F000-B5DB-41CE-8FC3-5A469261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eaLnBrk="1" hangingPunct="1">
              <a:spcAft>
                <a:spcPts val="600"/>
              </a:spcAft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6-</a:t>
            </a:r>
            <a:fld id="{69A14EDC-311E-EF4A-B1E3-0A4ECBD93773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 eaLnBrk="1" hangingPunct="1">
                <a:spcAft>
                  <a:spcPts val="600"/>
                </a:spcAft>
                <a:defRPr/>
              </a:pPr>
              <a:t>49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CFC8BFAC-6675-46B3-A99C-59FE3C7CB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237" y="935181"/>
            <a:ext cx="69295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3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7882D-A6AD-4214-9C5F-6EF709AA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Cellular</a:t>
            </a:r>
            <a:r>
              <a:rPr lang="ko-KR" altLang="en-US" dirty="0"/>
              <a:t> </a:t>
            </a:r>
            <a:r>
              <a:rPr lang="en-US" altLang="ko-KR" dirty="0"/>
              <a:t>Geometry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0C031-1FF7-4A09-8D0F-A7FBCAA8F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In the hexagonal pattern, distances between all pairs of antennas are equivalent</a:t>
            </a:r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각형</a:t>
            </a:r>
            <a:r>
              <a:rPr lang="en-US" altLang="ko-KR" dirty="0"/>
              <a:t>, </a:t>
            </a:r>
            <a:r>
              <a:rPr lang="ko-KR" altLang="en-US" dirty="0"/>
              <a:t>원 구조 보다 육각형 구조가 가장 효율성이 높다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7D06B94-4123-4745-895D-F44FD7C754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89931" y="1371600"/>
            <a:ext cx="4044455" cy="3700246"/>
          </a:xfrm>
          <a:prstGeom prst="rect">
            <a:avLst/>
          </a:prstGeom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D4265B-FB47-4923-BA69-4F9D2D68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Wireless, Mobile Networks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AF448-4184-494A-AC6A-82990ECF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94CE9D3-78A7-3649-814C-94A85408214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340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782"/>
          <p:cNvGrpSpPr>
            <a:grpSpLocks/>
          </p:cNvGrpSpPr>
          <p:nvPr/>
        </p:nvGrpSpPr>
        <p:grpSpPr bwMode="auto">
          <a:xfrm>
            <a:off x="4843006" y="4851835"/>
            <a:ext cx="603702" cy="728336"/>
            <a:chOff x="742" y="2409"/>
            <a:chExt cx="576" cy="881"/>
          </a:xfrm>
        </p:grpSpPr>
        <p:grpSp>
          <p:nvGrpSpPr>
            <p:cNvPr id="11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2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20" name="Picture 799" descr="cell_tower_radiation copy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47269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Handling Mobility in LTE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13106"/>
            <a:ext cx="5148885" cy="22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40399" y="2607159"/>
            <a:ext cx="3031782" cy="125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5036" y="1406443"/>
            <a:ext cx="7772400" cy="4648200"/>
          </a:xfrm>
        </p:spPr>
        <p:txBody>
          <a:bodyPr/>
          <a:lstStyle/>
          <a:p>
            <a:r>
              <a:rPr lang="en-US" dirty="0"/>
              <a:t>Paging: idle UE may move from cell to cell: network does not know where the idle UE is resident</a:t>
            </a:r>
          </a:p>
          <a:p>
            <a:pPr lvl="1"/>
            <a:r>
              <a:rPr lang="en-US" dirty="0"/>
              <a:t>paging message from MME broadcast by all eNodeB to locate UE</a:t>
            </a:r>
            <a:endParaRPr lang="en-US" sz="20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635036" y="2976894"/>
            <a:ext cx="3605363" cy="249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2000" dirty="0"/>
          </a:p>
          <a:p>
            <a:pPr>
              <a:buSzPct val="100000"/>
              <a:buFont typeface="Wingdings" charset="2"/>
              <a:buChar char="§"/>
            </a:pPr>
            <a:r>
              <a:rPr lang="en-US" dirty="0"/>
              <a:t>handoff: similar to 3G:</a:t>
            </a:r>
          </a:p>
          <a:p>
            <a:pPr lvl="1"/>
            <a:r>
              <a:rPr lang="en-US" sz="2000" dirty="0"/>
              <a:t>preparation phase</a:t>
            </a:r>
          </a:p>
          <a:p>
            <a:pPr lvl="1"/>
            <a:r>
              <a:rPr lang="en-US" sz="2000" dirty="0"/>
              <a:t>execution phase</a:t>
            </a:r>
          </a:p>
          <a:p>
            <a:pPr lvl="1"/>
            <a:r>
              <a:rPr lang="en-US" sz="2000" dirty="0"/>
              <a:t>completion phase</a:t>
            </a:r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 flipV="1">
            <a:off x="5131546" y="4089631"/>
            <a:ext cx="1344612" cy="14597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1" name="Group 35"/>
          <p:cNvGrpSpPr>
            <a:grpSpLocks/>
          </p:cNvGrpSpPr>
          <p:nvPr/>
        </p:nvGrpSpPr>
        <p:grpSpPr bwMode="auto">
          <a:xfrm>
            <a:off x="5690346" y="5766845"/>
            <a:ext cx="1441450" cy="346075"/>
            <a:chOff x="3072" y="739"/>
            <a:chExt cx="652" cy="146"/>
          </a:xfrm>
        </p:grpSpPr>
        <p:pic>
          <p:nvPicPr>
            <p:cNvPr id="42" name="Picture 36" descr="lgv_fqmg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5" name="Group 39"/>
          <p:cNvGrpSpPr>
            <a:grpSpLocks/>
          </p:cNvGrpSpPr>
          <p:nvPr/>
        </p:nvGrpSpPr>
        <p:grpSpPr bwMode="auto">
          <a:xfrm>
            <a:off x="6155483" y="3230141"/>
            <a:ext cx="987425" cy="676275"/>
            <a:chOff x="2197" y="1176"/>
            <a:chExt cx="622" cy="426"/>
          </a:xfrm>
        </p:grpSpPr>
        <p:grpSp>
          <p:nvGrpSpPr>
            <p:cNvPr id="46" name="Group 40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48" name="Rectangle 41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" name="Text Box 42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47" name="Text Box 43"/>
            <p:cNvSpPr txBox="1">
              <a:spLocks noChangeArrowheads="1"/>
            </p:cNvSpPr>
            <p:nvPr/>
          </p:nvSpPr>
          <p:spPr bwMode="auto">
            <a:xfrm>
              <a:off x="2197" y="1295"/>
              <a:ext cx="61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P-GW</a:t>
              </a:r>
            </a:p>
          </p:txBody>
        </p:sp>
      </p:grpSp>
      <p:sp>
        <p:nvSpPr>
          <p:cNvPr id="88" name="Line 82"/>
          <p:cNvSpPr>
            <a:spLocks noChangeShapeType="1"/>
          </p:cNvSpPr>
          <p:nvPr/>
        </p:nvSpPr>
        <p:spPr bwMode="auto">
          <a:xfrm flipH="1" flipV="1">
            <a:off x="6741271" y="4089631"/>
            <a:ext cx="1408112" cy="14724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9" name="Freeform 83"/>
          <p:cNvSpPr>
            <a:spLocks/>
          </p:cNvSpPr>
          <p:nvPr/>
        </p:nvSpPr>
        <p:spPr bwMode="auto">
          <a:xfrm>
            <a:off x="5301561" y="3435109"/>
            <a:ext cx="1328011" cy="2324100"/>
          </a:xfrm>
          <a:custGeom>
            <a:avLst/>
            <a:gdLst>
              <a:gd name="T0" fmla="*/ 2147483647 w 837"/>
              <a:gd name="T1" fmla="*/ 0 h 1464"/>
              <a:gd name="T2" fmla="*/ 2147483647 w 837"/>
              <a:gd name="T3" fmla="*/ 2147483647 h 1464"/>
              <a:gd name="T4" fmla="*/ 2147483647 w 837"/>
              <a:gd name="T5" fmla="*/ 2147483647 h 1464"/>
              <a:gd name="T6" fmla="*/ 2147483647 w 837"/>
              <a:gd name="T7" fmla="*/ 2147483647 h 1464"/>
              <a:gd name="T8" fmla="*/ 0 w 837"/>
              <a:gd name="T9" fmla="*/ 2147483647 h 1464"/>
              <a:gd name="T10" fmla="*/ 2147483647 w 837"/>
              <a:gd name="T11" fmla="*/ 2147483647 h 14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connsiteX0" fmla="*/ 9749 w 9966"/>
              <a:gd name="connsiteY0" fmla="*/ 0 h 10000"/>
              <a:gd name="connsiteX1" fmla="*/ 9654 w 9966"/>
              <a:gd name="connsiteY1" fmla="*/ 4153 h 10000"/>
              <a:gd name="connsiteX2" fmla="*/ 9654 w 9966"/>
              <a:gd name="connsiteY2" fmla="*/ 5355 h 10000"/>
              <a:gd name="connsiteX3" fmla="*/ 5393 w 9966"/>
              <a:gd name="connsiteY3" fmla="*/ 5789 h 10000"/>
              <a:gd name="connsiteX4" fmla="*/ 0 w 9966"/>
              <a:gd name="connsiteY4" fmla="*/ 8962 h 10000"/>
              <a:gd name="connsiteX5" fmla="*/ 7551 w 9966"/>
              <a:gd name="connsiteY5" fmla="*/ 10000 h 10000"/>
              <a:gd name="connsiteX0" fmla="*/ 9782 w 10001"/>
              <a:gd name="connsiteY0" fmla="*/ 0 h 10000"/>
              <a:gd name="connsiteX1" fmla="*/ 9687 w 10001"/>
              <a:gd name="connsiteY1" fmla="*/ 3271 h 10000"/>
              <a:gd name="connsiteX2" fmla="*/ 9687 w 10001"/>
              <a:gd name="connsiteY2" fmla="*/ 5355 h 10000"/>
              <a:gd name="connsiteX3" fmla="*/ 5411 w 10001"/>
              <a:gd name="connsiteY3" fmla="*/ 5789 h 10000"/>
              <a:gd name="connsiteX4" fmla="*/ 0 w 10001"/>
              <a:gd name="connsiteY4" fmla="*/ 8962 h 10000"/>
              <a:gd name="connsiteX5" fmla="*/ 7577 w 10001"/>
              <a:gd name="connsiteY5" fmla="*/ 10000 h 10000"/>
              <a:gd name="connsiteX0" fmla="*/ 9782 w 9861"/>
              <a:gd name="connsiteY0" fmla="*/ 0 h 10000"/>
              <a:gd name="connsiteX1" fmla="*/ 9687 w 9861"/>
              <a:gd name="connsiteY1" fmla="*/ 3271 h 10000"/>
              <a:gd name="connsiteX2" fmla="*/ 7676 w 9861"/>
              <a:gd name="connsiteY2" fmla="*/ 4562 h 10000"/>
              <a:gd name="connsiteX3" fmla="*/ 5411 w 9861"/>
              <a:gd name="connsiteY3" fmla="*/ 5789 h 10000"/>
              <a:gd name="connsiteX4" fmla="*/ 0 w 9861"/>
              <a:gd name="connsiteY4" fmla="*/ 8962 h 10000"/>
              <a:gd name="connsiteX5" fmla="*/ 7577 w 9861"/>
              <a:gd name="connsiteY5" fmla="*/ 10000 h 10000"/>
              <a:gd name="connsiteX0" fmla="*/ 9920 w 10170"/>
              <a:gd name="connsiteY0" fmla="*/ 0 h 10000"/>
              <a:gd name="connsiteX1" fmla="*/ 9824 w 10170"/>
              <a:gd name="connsiteY1" fmla="*/ 3271 h 10000"/>
              <a:gd name="connsiteX2" fmla="*/ 5487 w 10170"/>
              <a:gd name="connsiteY2" fmla="*/ 5789 h 10000"/>
              <a:gd name="connsiteX3" fmla="*/ 0 w 10170"/>
              <a:gd name="connsiteY3" fmla="*/ 8962 h 10000"/>
              <a:gd name="connsiteX4" fmla="*/ 7684 w 10170"/>
              <a:gd name="connsiteY4" fmla="*/ 10000 h 10000"/>
              <a:gd name="connsiteX0" fmla="*/ 9920 w 10170"/>
              <a:gd name="connsiteY0" fmla="*/ 0 h 10000"/>
              <a:gd name="connsiteX1" fmla="*/ 9824 w 10170"/>
              <a:gd name="connsiteY1" fmla="*/ 3007 h 10000"/>
              <a:gd name="connsiteX2" fmla="*/ 5487 w 10170"/>
              <a:gd name="connsiteY2" fmla="*/ 5789 h 10000"/>
              <a:gd name="connsiteX3" fmla="*/ 0 w 10170"/>
              <a:gd name="connsiteY3" fmla="*/ 8962 h 10000"/>
              <a:gd name="connsiteX4" fmla="*/ 7684 w 1017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" h="10000">
                <a:moveTo>
                  <a:pt x="9920" y="0"/>
                </a:moveTo>
                <a:cubicBezTo>
                  <a:pt x="9883" y="690"/>
                  <a:pt x="10563" y="2042"/>
                  <a:pt x="9824" y="3007"/>
                </a:cubicBezTo>
                <a:cubicBezTo>
                  <a:pt x="9085" y="3972"/>
                  <a:pt x="7124" y="4797"/>
                  <a:pt x="5487" y="5789"/>
                </a:cubicBezTo>
                <a:cubicBezTo>
                  <a:pt x="3850" y="6781"/>
                  <a:pt x="0" y="8333"/>
                  <a:pt x="0" y="8962"/>
                </a:cubicBezTo>
                <a:cubicBezTo>
                  <a:pt x="0" y="9590"/>
                  <a:pt x="6078" y="9781"/>
                  <a:pt x="7684" y="1000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0" name="Freeform 84"/>
          <p:cNvSpPr>
            <a:spLocks/>
          </p:cNvSpPr>
          <p:nvPr/>
        </p:nvSpPr>
        <p:spPr bwMode="auto">
          <a:xfrm>
            <a:off x="6606447" y="3909045"/>
            <a:ext cx="1303223" cy="1878438"/>
          </a:xfrm>
          <a:custGeom>
            <a:avLst/>
            <a:gdLst>
              <a:gd name="T0" fmla="*/ 0 w 808"/>
              <a:gd name="T1" fmla="*/ 0 h 680"/>
              <a:gd name="T2" fmla="*/ 2147483647 w 808"/>
              <a:gd name="T3" fmla="*/ 2147483647 h 680"/>
              <a:gd name="T4" fmla="*/ 2147483647 w 808"/>
              <a:gd name="T5" fmla="*/ 2147483647 h 680"/>
              <a:gd name="T6" fmla="*/ 2147483647 w 808"/>
              <a:gd name="T7" fmla="*/ 2147483647 h 680"/>
              <a:gd name="T8" fmla="*/ 0 60000 65536"/>
              <a:gd name="T9" fmla="*/ 0 60000 65536"/>
              <a:gd name="T10" fmla="*/ 0 60000 65536"/>
              <a:gd name="T11" fmla="*/ 0 60000 65536"/>
              <a:gd name="connsiteX0" fmla="*/ 0 w 10160"/>
              <a:gd name="connsiteY0" fmla="*/ 0 h 17401"/>
              <a:gd name="connsiteX1" fmla="*/ 2338 w 10160"/>
              <a:gd name="connsiteY1" fmla="*/ 9283 h 17401"/>
              <a:gd name="connsiteX2" fmla="*/ 10160 w 10160"/>
              <a:gd name="connsiteY2" fmla="*/ 15166 h 17401"/>
              <a:gd name="connsiteX3" fmla="*/ 2338 w 10160"/>
              <a:gd name="connsiteY3" fmla="*/ 17401 h 17401"/>
              <a:gd name="connsiteX0" fmla="*/ 0 w 10160"/>
              <a:gd name="connsiteY0" fmla="*/ 0 h 17401"/>
              <a:gd name="connsiteX1" fmla="*/ 4893 w 10160"/>
              <a:gd name="connsiteY1" fmla="*/ 7955 h 17401"/>
              <a:gd name="connsiteX2" fmla="*/ 10160 w 10160"/>
              <a:gd name="connsiteY2" fmla="*/ 15166 h 17401"/>
              <a:gd name="connsiteX3" fmla="*/ 2338 w 10160"/>
              <a:gd name="connsiteY3" fmla="*/ 17401 h 1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60" h="17401">
                <a:moveTo>
                  <a:pt x="0" y="0"/>
                </a:moveTo>
                <a:cubicBezTo>
                  <a:pt x="359" y="309"/>
                  <a:pt x="3200" y="5427"/>
                  <a:pt x="4893" y="7955"/>
                </a:cubicBezTo>
                <a:cubicBezTo>
                  <a:pt x="6586" y="10483"/>
                  <a:pt x="10160" y="13813"/>
                  <a:pt x="10160" y="15166"/>
                </a:cubicBezTo>
                <a:cubicBezTo>
                  <a:pt x="10160" y="16519"/>
                  <a:pt x="3972" y="16930"/>
                  <a:pt x="2338" y="17401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1" name="Text Box 85"/>
          <p:cNvSpPr txBox="1">
            <a:spLocks noChangeArrowheads="1"/>
          </p:cNvSpPr>
          <p:nvPr/>
        </p:nvSpPr>
        <p:spPr bwMode="auto">
          <a:xfrm>
            <a:off x="4588047" y="5300354"/>
            <a:ext cx="833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old 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eNodeB</a:t>
            </a:r>
          </a:p>
        </p:txBody>
      </p:sp>
      <p:sp>
        <p:nvSpPr>
          <p:cNvPr id="93" name="Text Box 87"/>
          <p:cNvSpPr txBox="1">
            <a:spLocks noChangeArrowheads="1"/>
          </p:cNvSpPr>
          <p:nvPr/>
        </p:nvSpPr>
        <p:spPr bwMode="auto">
          <a:xfrm>
            <a:off x="5750671" y="5100095"/>
            <a:ext cx="72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old 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routing</a:t>
            </a:r>
          </a:p>
        </p:txBody>
      </p:sp>
      <p:sp>
        <p:nvSpPr>
          <p:cNvPr id="94" name="Text Box 88"/>
          <p:cNvSpPr txBox="1">
            <a:spLocks noChangeArrowheads="1"/>
          </p:cNvSpPr>
          <p:nvPr/>
        </p:nvSpPr>
        <p:spPr bwMode="auto">
          <a:xfrm>
            <a:off x="6741271" y="5087395"/>
            <a:ext cx="72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new</a:t>
            </a:r>
          </a:p>
          <a:p>
            <a:pPr algn="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routing</a:t>
            </a:r>
          </a:p>
        </p:txBody>
      </p:sp>
      <p:sp>
        <p:nvSpPr>
          <p:cNvPr id="95" name="Text Box 85"/>
          <p:cNvSpPr txBox="1">
            <a:spLocks noChangeArrowheads="1"/>
          </p:cNvSpPr>
          <p:nvPr/>
        </p:nvSpPr>
        <p:spPr bwMode="auto">
          <a:xfrm>
            <a:off x="7890842" y="5314415"/>
            <a:ext cx="833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new</a:t>
            </a:r>
          </a:p>
          <a:p>
            <a:pPr algn="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eNodeB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4819662" y="3463574"/>
            <a:ext cx="723538" cy="1021443"/>
            <a:chOff x="4804140" y="4417639"/>
            <a:chExt cx="723538" cy="1564088"/>
          </a:xfrm>
        </p:grpSpPr>
        <p:grpSp>
          <p:nvGrpSpPr>
            <p:cNvPr id="97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99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0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2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4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8" name="Text Box 121"/>
            <p:cNvSpPr txBox="1">
              <a:spLocks noChangeArrowheads="1"/>
            </p:cNvSpPr>
            <p:nvPr/>
          </p:nvSpPr>
          <p:spPr bwMode="auto">
            <a:xfrm>
              <a:off x="4804140" y="4417639"/>
              <a:ext cx="723538" cy="801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MME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23167" y="3417886"/>
            <a:ext cx="646331" cy="1021443"/>
            <a:chOff x="4842744" y="4417639"/>
            <a:chExt cx="646331" cy="1564088"/>
          </a:xfrm>
        </p:grpSpPr>
        <p:grpSp>
          <p:nvGrpSpPr>
            <p:cNvPr id="106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108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9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0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1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2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3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07" name="Text Box 121"/>
            <p:cNvSpPr txBox="1">
              <a:spLocks noChangeArrowheads="1"/>
            </p:cNvSpPr>
            <p:nvPr/>
          </p:nvSpPr>
          <p:spPr bwMode="auto">
            <a:xfrm>
              <a:off x="4842744" y="4417639"/>
              <a:ext cx="646331" cy="801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target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MME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 bwMode="auto">
          <a:xfrm>
            <a:off x="5241054" y="4338776"/>
            <a:ext cx="15715" cy="73006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Connector 116"/>
          <p:cNvCxnSpPr/>
          <p:nvPr/>
        </p:nvCxnSpPr>
        <p:spPr bwMode="auto">
          <a:xfrm>
            <a:off x="7927887" y="4338776"/>
            <a:ext cx="15715" cy="73006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Straight Connector 117"/>
          <p:cNvCxnSpPr>
            <a:stCxn id="101" idx="2"/>
          </p:cNvCxnSpPr>
          <p:nvPr/>
        </p:nvCxnSpPr>
        <p:spPr bwMode="auto">
          <a:xfrm flipV="1">
            <a:off x="5402127" y="4338776"/>
            <a:ext cx="2507543" cy="3008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1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137" name="Group 782"/>
          <p:cNvGrpSpPr>
            <a:grpSpLocks/>
          </p:cNvGrpSpPr>
          <p:nvPr/>
        </p:nvGrpSpPr>
        <p:grpSpPr bwMode="auto">
          <a:xfrm>
            <a:off x="7731183" y="4865227"/>
            <a:ext cx="603702" cy="728336"/>
            <a:chOff x="742" y="2409"/>
            <a:chExt cx="576" cy="881"/>
          </a:xfrm>
        </p:grpSpPr>
        <p:grpSp>
          <p:nvGrpSpPr>
            <p:cNvPr id="13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4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39" name="Picture 799" descr="cell_tower_radiation copy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81553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1095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cellular versus Mobile IP</a:t>
            </a:r>
          </a:p>
        </p:txBody>
      </p:sp>
      <p:graphicFrame>
        <p:nvGraphicFramePr>
          <p:cNvPr id="444552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384959"/>
              </p:ext>
            </p:extLst>
          </p:nvPr>
        </p:nvGraphicFramePr>
        <p:xfrm>
          <a:off x="671513" y="1296988"/>
          <a:ext cx="8205787" cy="5153030"/>
        </p:xfrm>
        <a:graphic>
          <a:graphicData uri="http://schemas.openxmlformats.org/drawingml/2006/table">
            <a:tbl>
              <a:tblPr/>
              <a:tblGrid>
                <a:gridCol w="2224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1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cellular element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Comment on cellular element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Mobile IP element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system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Network to which mobile user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’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s permanent phone number belongs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network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12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Gateway Mobile Switching Center, or </a:t>
                      </a:r>
                      <a:r>
                        <a:rPr kumimoji="0" lang="ja-JP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“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MSC</a:t>
                      </a:r>
                      <a:r>
                        <a:rPr kumimoji="0" lang="ja-JP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”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. Home Location Register (HLR)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MSC: point of contact to obtain routable address of mobile user. HLR: database in home system containing  permanent phone number, profile information, current location of mobile user, subscription information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agent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Visited System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Network other than home system where mobile user is currently residing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Visited network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12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Visited Mobile services Switching Center.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Visitor Location Record (VLR)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Visited MSC: responsible for setting up calls to/from mobile nodes in cells associated with MSC. VLR: temporary database entry in visited system, containing subscription information  for each visiting mobile user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Foreign agent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8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Mobile Station Roaming Number (MSRN), or </a:t>
                      </a:r>
                      <a:r>
                        <a:rPr kumimoji="0" lang="ja-JP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“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roaming number</a:t>
                      </a:r>
                      <a:r>
                        <a:rPr kumimoji="0" lang="ja-JP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”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Batang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Routable address for telephone call segment between home MSC and  visited MSC, visible to neither the mobile nor the correspondent.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Care-of-address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7492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9318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4371351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187325" y="163513"/>
            <a:ext cx="8869363" cy="11430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Wireless, mobility: impact on higher layer protocols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422400"/>
            <a:ext cx="8332788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logically, impact </a:t>
            </a:r>
            <a:r>
              <a:rPr lang="en-US" i="1" dirty="0">
                <a:latin typeface="Gill Sans MT" charset="0"/>
                <a:cs typeface="+mn-cs"/>
              </a:rPr>
              <a:t>should</a:t>
            </a:r>
            <a:r>
              <a:rPr lang="en-US" dirty="0">
                <a:latin typeface="Gill Sans MT" charset="0"/>
                <a:cs typeface="+mn-cs"/>
              </a:rPr>
              <a:t> be minimal …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best effort service model remains unchanged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TCP and UDP can (and do) run over wireless, mobile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… but performance-wise: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packet loss/delay due to bit-errors (discarded packets, delays for link-layer retransmissions), and handoff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TCP interprets loss as congestion, will decrease congestion window un-necessarily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delay impairments for real-time traffic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limited bandwidth of wireless links</a:t>
            </a:r>
          </a:p>
        </p:txBody>
      </p:sp>
      <p:pic>
        <p:nvPicPr>
          <p:cNvPr id="149509" name="Picture 6" descr="underline_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938213"/>
            <a:ext cx="858202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7216707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7 summary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wireless links: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capacity, distance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channel impairments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IEEE 802.11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CSMA/CA reflects wireless channel characteristics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cellular access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standards (e.g., 3G, 4G LTE)</a:t>
            </a:r>
          </a:p>
        </p:txBody>
      </p:sp>
      <p:sp>
        <p:nvSpPr>
          <p:cNvPr id="7066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tabLst>
                <a:tab pos="3376613" algn="l"/>
              </a:tabLst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principles: addressing, routing to mobile users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home, visited networks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direct, indirect routing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care-of-addresses</a:t>
            </a: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case studies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mobile IP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mobility in GSM, LTE</a:t>
            </a: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impact on higher-layer protocols</a:t>
            </a: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151558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2076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93051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8" name="AutoShape 2"/>
          <p:cNvSpPr>
            <a:spLocks noChangeArrowheads="1"/>
          </p:cNvSpPr>
          <p:nvPr/>
        </p:nvSpPr>
        <p:spPr bwMode="auto">
          <a:xfrm>
            <a:off x="3314700" y="26352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9" name="AutoShape 4"/>
          <p:cNvSpPr>
            <a:spLocks noChangeArrowheads="1"/>
          </p:cNvSpPr>
          <p:nvPr/>
        </p:nvSpPr>
        <p:spPr bwMode="auto">
          <a:xfrm>
            <a:off x="4121150" y="309086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0" name="AutoShape 5"/>
          <p:cNvSpPr>
            <a:spLocks noChangeArrowheads="1"/>
          </p:cNvSpPr>
          <p:nvPr/>
        </p:nvSpPr>
        <p:spPr bwMode="auto">
          <a:xfrm>
            <a:off x="3346450" y="448151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1" name="AutoShape 7"/>
          <p:cNvSpPr>
            <a:spLocks noChangeArrowheads="1"/>
          </p:cNvSpPr>
          <p:nvPr/>
        </p:nvSpPr>
        <p:spPr bwMode="auto">
          <a:xfrm>
            <a:off x="4140200" y="491331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2" name="AutoShape 8"/>
          <p:cNvSpPr>
            <a:spLocks noChangeArrowheads="1"/>
          </p:cNvSpPr>
          <p:nvPr/>
        </p:nvSpPr>
        <p:spPr bwMode="auto">
          <a:xfrm>
            <a:off x="3328988" y="3559175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3" name="AutoShape 9"/>
          <p:cNvSpPr>
            <a:spLocks noChangeArrowheads="1"/>
          </p:cNvSpPr>
          <p:nvPr/>
        </p:nvSpPr>
        <p:spPr bwMode="auto">
          <a:xfrm>
            <a:off x="4140200" y="4002088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4" name="AutoShape 10"/>
          <p:cNvSpPr>
            <a:spLocks noChangeArrowheads="1"/>
          </p:cNvSpPr>
          <p:nvPr/>
        </p:nvSpPr>
        <p:spPr bwMode="auto">
          <a:xfrm>
            <a:off x="4941888" y="53784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2" name="Line 290"/>
          <p:cNvSpPr>
            <a:spLocks noChangeShapeType="1"/>
          </p:cNvSpPr>
          <p:nvPr/>
        </p:nvSpPr>
        <p:spPr bwMode="auto">
          <a:xfrm flipV="1">
            <a:off x="5541963" y="5068888"/>
            <a:ext cx="50165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3" name="Line 292"/>
          <p:cNvSpPr>
            <a:spLocks noChangeShapeType="1"/>
          </p:cNvSpPr>
          <p:nvPr/>
        </p:nvSpPr>
        <p:spPr bwMode="auto">
          <a:xfrm flipV="1">
            <a:off x="4730750" y="5068888"/>
            <a:ext cx="823913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4" name="Line 293"/>
          <p:cNvSpPr>
            <a:spLocks noChangeShapeType="1"/>
          </p:cNvSpPr>
          <p:nvPr/>
        </p:nvSpPr>
        <p:spPr bwMode="auto">
          <a:xfrm flipV="1">
            <a:off x="3957638" y="4876800"/>
            <a:ext cx="1519238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5" name="Line 294"/>
          <p:cNvSpPr>
            <a:spLocks noChangeShapeType="1"/>
          </p:cNvSpPr>
          <p:nvPr/>
        </p:nvSpPr>
        <p:spPr bwMode="auto">
          <a:xfrm flipV="1">
            <a:off x="4718050" y="3575050"/>
            <a:ext cx="901700" cy="992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6" name="Line 295"/>
          <p:cNvSpPr>
            <a:spLocks noChangeShapeType="1"/>
          </p:cNvSpPr>
          <p:nvPr/>
        </p:nvSpPr>
        <p:spPr bwMode="auto">
          <a:xfrm flipV="1">
            <a:off x="3906838" y="3446463"/>
            <a:ext cx="1712913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7" name="Line 296"/>
          <p:cNvSpPr>
            <a:spLocks noChangeShapeType="1"/>
          </p:cNvSpPr>
          <p:nvPr/>
        </p:nvSpPr>
        <p:spPr bwMode="auto">
          <a:xfrm flipV="1">
            <a:off x="4705350" y="3292475"/>
            <a:ext cx="92710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8" name="Line 297"/>
          <p:cNvSpPr>
            <a:spLocks noChangeShapeType="1"/>
          </p:cNvSpPr>
          <p:nvPr/>
        </p:nvSpPr>
        <p:spPr bwMode="auto">
          <a:xfrm>
            <a:off x="3932238" y="3189288"/>
            <a:ext cx="1712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7084" name="Group 299"/>
          <p:cNvGrpSpPr>
            <a:grpSpLocks/>
          </p:cNvGrpSpPr>
          <p:nvPr/>
        </p:nvGrpSpPr>
        <p:grpSpPr bwMode="auto">
          <a:xfrm>
            <a:off x="5464175" y="4410075"/>
            <a:ext cx="987425" cy="730250"/>
            <a:chOff x="2197" y="1155"/>
            <a:chExt cx="622" cy="460"/>
          </a:xfrm>
        </p:grpSpPr>
        <p:grpSp>
          <p:nvGrpSpPr>
            <p:cNvPr id="87104" name="Group 300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36931" name="Rectangle 301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6932" name="Text Box 302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36930" name="Text Box 303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Center</a:t>
              </a:r>
            </a:p>
          </p:txBody>
        </p:sp>
      </p:grpSp>
      <p:sp>
        <p:nvSpPr>
          <p:cNvPr id="87085" name="Freeform 304"/>
          <p:cNvSpPr>
            <a:spLocks/>
          </p:cNvSpPr>
          <p:nvPr/>
        </p:nvSpPr>
        <p:spPr bwMode="auto">
          <a:xfrm>
            <a:off x="6921500" y="3027363"/>
            <a:ext cx="1711325" cy="2270125"/>
          </a:xfrm>
          <a:custGeom>
            <a:avLst/>
            <a:gdLst>
              <a:gd name="T0" fmla="*/ 81 w 1292"/>
              <a:gd name="T1" fmla="*/ 15 h 1255"/>
              <a:gd name="T2" fmla="*/ 12 w 1292"/>
              <a:gd name="T3" fmla="*/ 343 h 1255"/>
              <a:gd name="T4" fmla="*/ 10 w 1292"/>
              <a:gd name="T5" fmla="*/ 1145 h 1255"/>
              <a:gd name="T6" fmla="*/ 18 w 1292"/>
              <a:gd name="T7" fmla="*/ 1815 h 1255"/>
              <a:gd name="T8" fmla="*/ 82 w 1292"/>
              <a:gd name="T9" fmla="*/ 1906 h 1255"/>
              <a:gd name="T10" fmla="*/ 219 w 1292"/>
              <a:gd name="T11" fmla="*/ 2469 h 1255"/>
              <a:gd name="T12" fmla="*/ 335 w 1292"/>
              <a:gd name="T13" fmla="*/ 2706 h 1255"/>
              <a:gd name="T14" fmla="*/ 405 w 1292"/>
              <a:gd name="T15" fmla="*/ 2234 h 1255"/>
              <a:gd name="T16" fmla="*/ 429 w 1292"/>
              <a:gd name="T17" fmla="*/ 975 h 1255"/>
              <a:gd name="T18" fmla="*/ 406 w 1292"/>
              <a:gd name="T19" fmla="*/ 459 h 1255"/>
              <a:gd name="T20" fmla="*/ 253 w 1292"/>
              <a:gd name="T21" fmla="*/ 252 h 1255"/>
              <a:gd name="T22" fmla="*/ 81 w 1292"/>
              <a:gd name="T23" fmla="*/ 15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911" name="Text Box 305"/>
          <p:cNvSpPr txBox="1">
            <a:spLocks noChangeArrowheads="1"/>
          </p:cNvSpPr>
          <p:nvPr/>
        </p:nvSpPr>
        <p:spPr bwMode="auto">
          <a:xfrm>
            <a:off x="6965950" y="3530600"/>
            <a:ext cx="16986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Public telephone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pic>
        <p:nvPicPr>
          <p:cNvPr id="87087" name="Picture 309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34337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88" name="Picture 310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9290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89" name="Picture 311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5" y="42465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0" name="Picture 312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75" y="43481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1" name="Picture 313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50974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2" name="Picture 316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53006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093" name="Group 317"/>
          <p:cNvGrpSpPr>
            <a:grpSpLocks/>
          </p:cNvGrpSpPr>
          <p:nvPr/>
        </p:nvGrpSpPr>
        <p:grpSpPr bwMode="auto">
          <a:xfrm>
            <a:off x="3995738" y="4651375"/>
            <a:ext cx="831850" cy="180975"/>
            <a:chOff x="3072" y="739"/>
            <a:chExt cx="652" cy="146"/>
          </a:xfrm>
        </p:grpSpPr>
        <p:pic>
          <p:nvPicPr>
            <p:cNvPr id="87101" name="Picture 318" descr="lgv_fqmg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27" name="Line 319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928" name="Line 320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87094" name="Group 321"/>
          <p:cNvGrpSpPr>
            <a:grpSpLocks/>
          </p:cNvGrpSpPr>
          <p:nvPr/>
        </p:nvGrpSpPr>
        <p:grpSpPr bwMode="auto">
          <a:xfrm>
            <a:off x="5616575" y="2987675"/>
            <a:ext cx="987425" cy="730250"/>
            <a:chOff x="2197" y="1155"/>
            <a:chExt cx="622" cy="460"/>
          </a:xfrm>
        </p:grpSpPr>
        <p:grpSp>
          <p:nvGrpSpPr>
            <p:cNvPr id="87097" name="Group 322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36924" name="Rectangle 323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6925" name="Text Box 324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36923" name="Text Box 325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Center</a:t>
              </a:r>
            </a:p>
          </p:txBody>
        </p:sp>
      </p:grpSp>
      <p:sp>
        <p:nvSpPr>
          <p:cNvPr id="36920" name="Line 326"/>
          <p:cNvSpPr>
            <a:spLocks noChangeShapeType="1"/>
          </p:cNvSpPr>
          <p:nvPr/>
        </p:nvSpPr>
        <p:spPr bwMode="auto">
          <a:xfrm>
            <a:off x="6611938" y="3389313"/>
            <a:ext cx="3683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21" name="Line 327"/>
          <p:cNvSpPr>
            <a:spLocks noChangeShapeType="1"/>
          </p:cNvSpPr>
          <p:nvPr/>
        </p:nvSpPr>
        <p:spPr bwMode="auto">
          <a:xfrm flipV="1">
            <a:off x="6446838" y="4506913"/>
            <a:ext cx="5080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69" name="Rectangle 364"/>
          <p:cNvSpPr>
            <a:spLocks noChangeArrowheads="1"/>
          </p:cNvSpPr>
          <p:nvPr/>
        </p:nvSpPr>
        <p:spPr bwMode="auto">
          <a:xfrm>
            <a:off x="298450" y="306388"/>
            <a:ext cx="77390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Components of cellular network architecture</a:t>
            </a:r>
          </a:p>
        </p:txBody>
      </p:sp>
      <p:grpSp>
        <p:nvGrpSpPr>
          <p:cNvPr id="419197" name="Group 381"/>
          <p:cNvGrpSpPr>
            <a:grpSpLocks/>
          </p:cNvGrpSpPr>
          <p:nvPr/>
        </p:nvGrpSpPr>
        <p:grpSpPr bwMode="auto">
          <a:xfrm>
            <a:off x="4495800" y="1006475"/>
            <a:ext cx="4022725" cy="1981200"/>
            <a:chOff x="2380" y="634"/>
            <a:chExt cx="2534" cy="1248"/>
          </a:xfrm>
        </p:grpSpPr>
        <p:sp>
          <p:nvSpPr>
            <p:cNvPr id="36882" name="Text Box 366"/>
            <p:cNvSpPr txBox="1">
              <a:spLocks noChangeArrowheads="1"/>
            </p:cNvSpPr>
            <p:nvPr/>
          </p:nvSpPr>
          <p:spPr bwMode="auto">
            <a:xfrm>
              <a:off x="2457" y="815"/>
              <a:ext cx="2362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 connects cells to wired tel. net.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 manages call setup (more later!)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 handles mobility (more later!)</a:t>
              </a:r>
            </a:p>
          </p:txBody>
        </p:sp>
        <p:sp>
          <p:nvSpPr>
            <p:cNvPr id="36883" name="Rectangle 368"/>
            <p:cNvSpPr>
              <a:spLocks noChangeArrowheads="1"/>
            </p:cNvSpPr>
            <p:nvPr/>
          </p:nvSpPr>
          <p:spPr bwMode="auto">
            <a:xfrm>
              <a:off x="2380" y="777"/>
              <a:ext cx="2534" cy="66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Gill Sans MT" charset="0"/>
                <a:cs typeface="+mn-cs"/>
              </a:endParaRPr>
            </a:p>
          </p:txBody>
        </p:sp>
        <p:grpSp>
          <p:nvGrpSpPr>
            <p:cNvPr id="87059" name="Group 371"/>
            <p:cNvGrpSpPr>
              <a:grpSpLocks/>
            </p:cNvGrpSpPr>
            <p:nvPr/>
          </p:nvGrpSpPr>
          <p:grpSpPr bwMode="auto">
            <a:xfrm>
              <a:off x="2544" y="634"/>
              <a:ext cx="547" cy="291"/>
              <a:chOff x="442" y="3293"/>
              <a:chExt cx="547" cy="291"/>
            </a:xfrm>
          </p:grpSpPr>
          <p:sp>
            <p:nvSpPr>
              <p:cNvPr id="36886" name="Rectangle 370"/>
              <p:cNvSpPr>
                <a:spLocks noChangeArrowheads="1"/>
              </p:cNvSpPr>
              <p:nvPr/>
            </p:nvSpPr>
            <p:spPr bwMode="auto">
              <a:xfrm>
                <a:off x="442" y="3321"/>
                <a:ext cx="547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latin typeface="Gill Sans MT" charset="0"/>
                  <a:cs typeface="+mn-cs"/>
                </a:endParaRPr>
              </a:p>
            </p:txBody>
          </p:sp>
          <p:sp>
            <p:nvSpPr>
              <p:cNvPr id="36887" name="Text Box 369"/>
              <p:cNvSpPr txBox="1">
                <a:spLocks noChangeArrowheads="1"/>
              </p:cNvSpPr>
              <p:nvPr/>
            </p:nvSpPr>
            <p:spPr bwMode="auto">
              <a:xfrm>
                <a:off x="450" y="3293"/>
                <a:ext cx="4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Gill Sans MT" charset="0"/>
                    <a:cs typeface="+mn-cs"/>
                  </a:rPr>
                  <a:t>MSC</a:t>
                </a:r>
              </a:p>
            </p:txBody>
          </p:sp>
        </p:grpSp>
        <p:sp>
          <p:nvSpPr>
            <p:cNvPr id="36885" name="Line 374"/>
            <p:cNvSpPr>
              <a:spLocks noChangeShapeType="1"/>
            </p:cNvSpPr>
            <p:nvPr/>
          </p:nvSpPr>
          <p:spPr bwMode="auto">
            <a:xfrm>
              <a:off x="3293" y="1450"/>
              <a:ext cx="278" cy="43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19199" name="Group 383"/>
          <p:cNvGrpSpPr>
            <a:grpSpLocks/>
          </p:cNvGrpSpPr>
          <p:nvPr/>
        </p:nvGrpSpPr>
        <p:grpSpPr bwMode="auto">
          <a:xfrm>
            <a:off x="274638" y="2071688"/>
            <a:ext cx="3100387" cy="3243262"/>
            <a:chOff x="173" y="1305"/>
            <a:chExt cx="1953" cy="2043"/>
          </a:xfrm>
        </p:grpSpPr>
        <p:sp>
          <p:nvSpPr>
            <p:cNvPr id="36876" name="Text Box 376"/>
            <p:cNvSpPr txBox="1">
              <a:spLocks noChangeArrowheads="1"/>
            </p:cNvSpPr>
            <p:nvPr/>
          </p:nvSpPr>
          <p:spPr bwMode="auto">
            <a:xfrm>
              <a:off x="250" y="1514"/>
              <a:ext cx="1662" cy="1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 covers geographical region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 </a:t>
              </a:r>
              <a:r>
                <a:rPr lang="en-US" sz="2000" i="1" dirty="0">
                  <a:solidFill>
                    <a:srgbClr val="C00000"/>
                  </a:solidFill>
                  <a:latin typeface="Gill Sans MT" charset="0"/>
                  <a:cs typeface="+mn-cs"/>
                </a:rPr>
                <a:t>base station</a:t>
              </a:r>
              <a:r>
                <a:rPr lang="en-US" sz="2000" dirty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000" dirty="0">
                  <a:latin typeface="Gill Sans MT" charset="0"/>
                  <a:cs typeface="+mn-cs"/>
                </a:rPr>
                <a:t>(BS) analogous to 802.11 AP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000" i="1" dirty="0">
                  <a:solidFill>
                    <a:srgbClr val="C00000"/>
                  </a:solidFill>
                  <a:latin typeface="Gill Sans MT" charset="0"/>
                  <a:cs typeface="+mn-cs"/>
                </a:rPr>
                <a:t>mobile users</a:t>
              </a:r>
              <a:r>
                <a:rPr lang="en-US" sz="2000" dirty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000" dirty="0">
                  <a:latin typeface="Gill Sans MT" charset="0"/>
                  <a:cs typeface="+mn-cs"/>
                </a:rPr>
                <a:t>attach to network through BS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 </a:t>
              </a:r>
              <a:r>
                <a:rPr lang="en-US" sz="2000" i="1" dirty="0">
                  <a:solidFill>
                    <a:srgbClr val="C00000"/>
                  </a:solidFill>
                  <a:latin typeface="Gill Sans MT" charset="0"/>
                  <a:cs typeface="+mn-cs"/>
                </a:rPr>
                <a:t>air-interface:</a:t>
              </a:r>
              <a:r>
                <a:rPr lang="en-US" sz="2000" dirty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000" dirty="0">
                  <a:latin typeface="Gill Sans MT" charset="0"/>
                  <a:cs typeface="+mn-cs"/>
                </a:rPr>
                <a:t>physical and link layer protocol between mobile and BS</a:t>
              </a:r>
            </a:p>
          </p:txBody>
        </p:sp>
        <p:sp>
          <p:nvSpPr>
            <p:cNvPr id="36877" name="Rectangle 377"/>
            <p:cNvSpPr>
              <a:spLocks noChangeArrowheads="1"/>
            </p:cNvSpPr>
            <p:nvPr/>
          </p:nvSpPr>
          <p:spPr bwMode="auto">
            <a:xfrm>
              <a:off x="173" y="1448"/>
              <a:ext cx="1727" cy="19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Gill Sans MT" charset="0"/>
                <a:cs typeface="+mn-cs"/>
              </a:endParaRPr>
            </a:p>
          </p:txBody>
        </p:sp>
        <p:grpSp>
          <p:nvGrpSpPr>
            <p:cNvPr id="87053" name="Group 378"/>
            <p:cNvGrpSpPr>
              <a:grpSpLocks/>
            </p:cNvGrpSpPr>
            <p:nvPr/>
          </p:nvGrpSpPr>
          <p:grpSpPr bwMode="auto">
            <a:xfrm>
              <a:off x="337" y="1305"/>
              <a:ext cx="547" cy="291"/>
              <a:chOff x="442" y="3293"/>
              <a:chExt cx="547" cy="291"/>
            </a:xfrm>
          </p:grpSpPr>
          <p:sp>
            <p:nvSpPr>
              <p:cNvPr id="36880" name="Rectangle 379"/>
              <p:cNvSpPr>
                <a:spLocks noChangeArrowheads="1"/>
              </p:cNvSpPr>
              <p:nvPr/>
            </p:nvSpPr>
            <p:spPr bwMode="auto">
              <a:xfrm>
                <a:off x="442" y="3321"/>
                <a:ext cx="547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latin typeface="Gill Sans MT" charset="0"/>
                  <a:cs typeface="+mn-cs"/>
                </a:endParaRPr>
              </a:p>
            </p:txBody>
          </p:sp>
          <p:sp>
            <p:nvSpPr>
              <p:cNvPr id="36881" name="Text Box 380"/>
              <p:cNvSpPr txBox="1">
                <a:spLocks noChangeArrowheads="1"/>
              </p:cNvSpPr>
              <p:nvPr/>
            </p:nvSpPr>
            <p:spPr bwMode="auto">
              <a:xfrm>
                <a:off x="450" y="3293"/>
                <a:ext cx="37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Gill Sans MT" charset="0"/>
                    <a:cs typeface="+mn-cs"/>
                  </a:rPr>
                  <a:t>cell</a:t>
                </a:r>
              </a:p>
            </p:txBody>
          </p:sp>
        </p:grpSp>
        <p:sp>
          <p:nvSpPr>
            <p:cNvPr id="36879" name="Line 382"/>
            <p:cNvSpPr>
              <a:spLocks noChangeShapeType="1"/>
            </p:cNvSpPr>
            <p:nvPr/>
          </p:nvSpPr>
          <p:spPr bwMode="auto">
            <a:xfrm>
              <a:off x="1891" y="1622"/>
              <a:ext cx="235" cy="15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19202" name="Group 386"/>
          <p:cNvGrpSpPr>
            <a:grpSpLocks/>
          </p:cNvGrpSpPr>
          <p:nvPr/>
        </p:nvGrpSpPr>
        <p:grpSpPr bwMode="auto">
          <a:xfrm>
            <a:off x="6567488" y="4556125"/>
            <a:ext cx="1766887" cy="1344613"/>
            <a:chOff x="4137" y="2870"/>
            <a:chExt cx="1113" cy="847"/>
          </a:xfrm>
        </p:grpSpPr>
        <p:sp>
          <p:nvSpPr>
            <p:cNvPr id="36874" name="Text Box 384"/>
            <p:cNvSpPr txBox="1">
              <a:spLocks noChangeArrowheads="1"/>
            </p:cNvSpPr>
            <p:nvPr/>
          </p:nvSpPr>
          <p:spPr bwMode="auto">
            <a:xfrm>
              <a:off x="4137" y="3465"/>
              <a:ext cx="11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wired network</a:t>
              </a:r>
            </a:p>
          </p:txBody>
        </p:sp>
        <p:sp>
          <p:nvSpPr>
            <p:cNvPr id="36875" name="Line 385"/>
            <p:cNvSpPr>
              <a:spLocks noChangeShapeType="1"/>
            </p:cNvSpPr>
            <p:nvPr/>
          </p:nvSpPr>
          <p:spPr bwMode="auto">
            <a:xfrm flipV="1">
              <a:off x="4560" y="2870"/>
              <a:ext cx="384" cy="64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87048" name="Picture 15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75406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28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45573" y="6361736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281" name="Group 782"/>
          <p:cNvGrpSpPr>
            <a:grpSpLocks/>
          </p:cNvGrpSpPr>
          <p:nvPr/>
        </p:nvGrpSpPr>
        <p:grpSpPr bwMode="auto">
          <a:xfrm>
            <a:off x="3675794" y="2858649"/>
            <a:ext cx="333077" cy="421847"/>
            <a:chOff x="742" y="2409"/>
            <a:chExt cx="576" cy="881"/>
          </a:xfrm>
        </p:grpSpPr>
        <p:grpSp>
          <p:nvGrpSpPr>
            <p:cNvPr id="282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8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83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4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00" name="Group 782"/>
          <p:cNvGrpSpPr>
            <a:grpSpLocks/>
          </p:cNvGrpSpPr>
          <p:nvPr/>
        </p:nvGrpSpPr>
        <p:grpSpPr bwMode="auto">
          <a:xfrm>
            <a:off x="3689273" y="3784899"/>
            <a:ext cx="333077" cy="421847"/>
            <a:chOff x="742" y="2409"/>
            <a:chExt cx="576" cy="881"/>
          </a:xfrm>
        </p:grpSpPr>
        <p:grpSp>
          <p:nvGrpSpPr>
            <p:cNvPr id="301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04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5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6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7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8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9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0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1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2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3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4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5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6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7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02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3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19" name="Group 782"/>
          <p:cNvGrpSpPr>
            <a:grpSpLocks/>
          </p:cNvGrpSpPr>
          <p:nvPr/>
        </p:nvGrpSpPr>
        <p:grpSpPr bwMode="auto">
          <a:xfrm>
            <a:off x="3702752" y="4711149"/>
            <a:ext cx="333077" cy="421847"/>
            <a:chOff x="742" y="2409"/>
            <a:chExt cx="576" cy="881"/>
          </a:xfrm>
        </p:grpSpPr>
        <p:grpSp>
          <p:nvGrpSpPr>
            <p:cNvPr id="32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2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21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38" name="Group 782"/>
          <p:cNvGrpSpPr>
            <a:grpSpLocks/>
          </p:cNvGrpSpPr>
          <p:nvPr/>
        </p:nvGrpSpPr>
        <p:grpSpPr bwMode="auto">
          <a:xfrm>
            <a:off x="4514016" y="5238477"/>
            <a:ext cx="333077" cy="421847"/>
            <a:chOff x="742" y="2409"/>
            <a:chExt cx="576" cy="881"/>
          </a:xfrm>
        </p:grpSpPr>
        <p:grpSp>
          <p:nvGrpSpPr>
            <p:cNvPr id="33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4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40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57" name="Group 782"/>
          <p:cNvGrpSpPr>
            <a:grpSpLocks/>
          </p:cNvGrpSpPr>
          <p:nvPr/>
        </p:nvGrpSpPr>
        <p:grpSpPr bwMode="auto">
          <a:xfrm>
            <a:off x="5317139" y="5594839"/>
            <a:ext cx="333077" cy="421847"/>
            <a:chOff x="742" y="2409"/>
            <a:chExt cx="576" cy="881"/>
          </a:xfrm>
        </p:grpSpPr>
        <p:grpSp>
          <p:nvGrpSpPr>
            <p:cNvPr id="35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6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59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76" name="Group 782"/>
          <p:cNvGrpSpPr>
            <a:grpSpLocks/>
          </p:cNvGrpSpPr>
          <p:nvPr/>
        </p:nvGrpSpPr>
        <p:grpSpPr bwMode="auto">
          <a:xfrm>
            <a:off x="4500271" y="4241534"/>
            <a:ext cx="333077" cy="421847"/>
            <a:chOff x="742" y="2409"/>
            <a:chExt cx="576" cy="881"/>
          </a:xfrm>
        </p:grpSpPr>
        <p:grpSp>
          <p:nvGrpSpPr>
            <p:cNvPr id="377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8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78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95" name="Group 782"/>
          <p:cNvGrpSpPr>
            <a:grpSpLocks/>
          </p:cNvGrpSpPr>
          <p:nvPr/>
        </p:nvGrpSpPr>
        <p:grpSpPr bwMode="auto">
          <a:xfrm>
            <a:off x="4481187" y="3344140"/>
            <a:ext cx="333077" cy="421847"/>
            <a:chOff x="742" y="2409"/>
            <a:chExt cx="576" cy="881"/>
          </a:xfrm>
        </p:grpSpPr>
        <p:grpSp>
          <p:nvGrpSpPr>
            <p:cNvPr id="396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9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97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8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307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E15D5-A3D9-4D29-B7DF-3A9A2A9C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9109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Cellular Network </a:t>
            </a:r>
            <a:r>
              <a:rPr lang="ko-KR" alt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역사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4D3B37-1D28-41F8-82BB-D8B8422B1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301850"/>
            <a:ext cx="7287491" cy="5237062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66A610-5678-4340-9DCA-EA2FAD53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>
              <a:spcAft>
                <a:spcPts val="600"/>
              </a:spcAft>
              <a:defRPr/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Wireless, Mobile Networks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EC962C-6C92-48DF-9A32-80ED2878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eaLnBrk="1" hangingPunct="1">
              <a:spcAft>
                <a:spcPts val="600"/>
              </a:spcAft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6-</a:t>
            </a:r>
            <a:fld id="{69A14EDC-311E-EF4A-B1E3-0A4ECBD93773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 eaLnBrk="1" hangingPunct="1">
                <a:spcAft>
                  <a:spcPts val="600"/>
                </a:spcAft>
                <a:defRPr/>
              </a:pPr>
              <a:t>7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5884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able 1 from Evolution of Mobile Wireless Communication Networks-1G to 5G  as well as Future Prospective of Next Generation Communication Network |  Semantic Scholar">
            <a:extLst>
              <a:ext uri="{FF2B5EF4-FFF2-40B4-BE49-F238E27FC236}">
                <a16:creationId xmlns:a16="http://schemas.microsoft.com/office/drawing/2014/main" id="{409ECDE1-317C-4461-A29E-D09EF45557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583" y="643466"/>
            <a:ext cx="7980218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EF462B-ED8D-4386-962D-B67994B2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>
              <a:spcAft>
                <a:spcPts val="600"/>
              </a:spcAft>
              <a:defRPr/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Wireless, Mobile Networks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181119-1A45-4E7E-BD79-54F2B74D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eaLnBrk="1" hangingPunct="1">
              <a:spcAft>
                <a:spcPts val="600"/>
              </a:spcAft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6-</a:t>
            </a:r>
            <a:fld id="{69A14EDC-311E-EF4A-B1E3-0A4ECBD93773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 eaLnBrk="1" hangingPunct="1">
                <a:spcAft>
                  <a:spcPts val="600"/>
                </a:spcAft>
                <a:defRPr/>
              </a:pPr>
              <a:t>8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189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3344A-FE5B-448E-A13C-4C5D26CD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1G </a:t>
            </a:r>
            <a:r>
              <a:rPr lang="ko-KR" altLang="en-US" dirty="0"/>
              <a:t>이동통신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0D367-EB7F-49F2-8EF9-B43907C20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아날로그 방식</a:t>
            </a:r>
            <a:endParaRPr lang="en-US" altLang="ko-KR" dirty="0"/>
          </a:p>
          <a:p>
            <a:r>
              <a:rPr lang="ko-KR" altLang="en-US" dirty="0"/>
              <a:t>음성 통신만 가능</a:t>
            </a:r>
            <a:endParaRPr lang="en-US" altLang="ko-KR" dirty="0"/>
          </a:p>
          <a:p>
            <a:r>
              <a:rPr lang="en-US" altLang="ko-KR" dirty="0"/>
              <a:t>FDMA </a:t>
            </a:r>
            <a:r>
              <a:rPr lang="ko-KR" altLang="en-US" dirty="0"/>
              <a:t>방식만 적용</a:t>
            </a:r>
            <a:endParaRPr lang="en-US" altLang="ko-KR" dirty="0"/>
          </a:p>
          <a:p>
            <a:r>
              <a:rPr lang="en-US" altLang="ko-KR" dirty="0"/>
              <a:t>2.4 kbps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DD4F21-B27F-4F87-A3F9-5A6A9770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Wireless, Mobile Networks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34F466-7F0C-4650-9DCD-F8580845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9A14EDC-311E-EF4A-B1E3-0A4ECBD9377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D2ABC8-133B-42CC-9731-D2571D44D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582" y="2228995"/>
            <a:ext cx="4040038" cy="280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1121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18572</TotalTime>
  <Words>3400</Words>
  <Application>Microsoft Office PowerPoint</Application>
  <PresentationFormat>화면 슬라이드 쇼(4:3)</PresentationFormat>
  <Paragraphs>882</Paragraphs>
  <Slides>53</Slides>
  <Notes>34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2" baseType="lpstr">
      <vt:lpstr>Arial</vt:lpstr>
      <vt:lpstr>Comic Sans MS</vt:lpstr>
      <vt:lpstr>Gill Sans MT</vt:lpstr>
      <vt:lpstr>Symbol</vt:lpstr>
      <vt:lpstr>Tahoma</vt:lpstr>
      <vt:lpstr>Times New Roman</vt:lpstr>
      <vt:lpstr>Wingdings</vt:lpstr>
      <vt:lpstr>Default Design</vt:lpstr>
      <vt:lpstr>Picture</vt:lpstr>
      <vt:lpstr>PowerPoint 프레젠테이션</vt:lpstr>
      <vt:lpstr>Characteristics of selected wireless links</vt:lpstr>
      <vt:lpstr>Chapter 7 outline</vt:lpstr>
      <vt:lpstr>Cellular Network Topology</vt:lpstr>
      <vt:lpstr>Cellular Geometry</vt:lpstr>
      <vt:lpstr>PowerPoint 프레젠테이션</vt:lpstr>
      <vt:lpstr>Cellular Network 역사</vt:lpstr>
      <vt:lpstr>PowerPoint 프레젠테이션</vt:lpstr>
      <vt:lpstr>1G 이동통신</vt:lpstr>
      <vt:lpstr>PowerPoint 프레젠테이션</vt:lpstr>
      <vt:lpstr>BTS(기지국), BSC(제어국), MSC(교환기)</vt:lpstr>
      <vt:lpstr>Cellular networks : GSM</vt:lpstr>
      <vt:lpstr>Code Division Multiple Access (CDMA)</vt:lpstr>
      <vt:lpstr>CDMA encode/decode</vt:lpstr>
      <vt:lpstr>CDMA: two-sender interference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5G </vt:lpstr>
      <vt:lpstr>5G 응용분야</vt:lpstr>
      <vt:lpstr>5G 동영상</vt:lpstr>
      <vt:lpstr>Chapter 7 outline</vt:lpstr>
      <vt:lpstr>What is mobility?</vt:lpstr>
      <vt:lpstr>Mobility: vocabulary</vt:lpstr>
      <vt:lpstr>Mobility: more vocabulary</vt:lpstr>
      <vt:lpstr>How do you contact a mobile friend:</vt:lpstr>
      <vt:lpstr>Mobility: approaches</vt:lpstr>
      <vt:lpstr>Mobility: approaches</vt:lpstr>
      <vt:lpstr>Mobility: approaches</vt:lpstr>
      <vt:lpstr>Mobile IP</vt:lpstr>
      <vt:lpstr>Mobile IP : 1) Agent Discovery</vt:lpstr>
      <vt:lpstr>Mobile IP: agent discovery</vt:lpstr>
      <vt:lpstr>Agent Discovery</vt:lpstr>
      <vt:lpstr>Mobility: registration</vt:lpstr>
      <vt:lpstr>Mobile IP: registration example</vt:lpstr>
      <vt:lpstr>Mobility via indirect routing</vt:lpstr>
      <vt:lpstr>Mobile IP: indirect routing</vt:lpstr>
      <vt:lpstr>Co-located COA</vt:lpstr>
      <vt:lpstr>Indirect Routing: comments</vt:lpstr>
      <vt:lpstr>Indirect routing: moving between networks</vt:lpstr>
      <vt:lpstr>Mobility via direct routing: comments</vt:lpstr>
      <vt:lpstr>Mobility via direct routing</vt:lpstr>
      <vt:lpstr>Chapter 7 outline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Mobility: cellular versus Mobile IP</vt:lpstr>
      <vt:lpstr>Wireless, mobility: impact on higher layer protocols</vt:lpstr>
      <vt:lpstr>Chapter 7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Lee Sang</cp:lastModifiedBy>
  <cp:revision>572</cp:revision>
  <dcterms:created xsi:type="dcterms:W3CDTF">1999-10-08T19:08:27Z</dcterms:created>
  <dcterms:modified xsi:type="dcterms:W3CDTF">2022-06-02T03:38:10Z</dcterms:modified>
</cp:coreProperties>
</file>