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778" r:id="rId2"/>
    <p:sldId id="779" r:id="rId3"/>
    <p:sldId id="780" r:id="rId4"/>
    <p:sldId id="782" r:id="rId5"/>
    <p:sldId id="783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96" r:id="rId14"/>
    <p:sldId id="785" r:id="rId15"/>
    <p:sldId id="797" r:id="rId16"/>
    <p:sldId id="798" r:id="rId17"/>
    <p:sldId id="855" r:id="rId18"/>
    <p:sldId id="799" r:id="rId19"/>
    <p:sldId id="800" r:id="rId20"/>
    <p:sldId id="807" r:id="rId21"/>
    <p:sldId id="806" r:id="rId22"/>
    <p:sldId id="809" r:id="rId23"/>
    <p:sldId id="862" r:id="rId24"/>
    <p:sldId id="792" r:id="rId25"/>
    <p:sldId id="801" r:id="rId26"/>
    <p:sldId id="802" r:id="rId27"/>
    <p:sldId id="864" r:id="rId28"/>
    <p:sldId id="803" r:id="rId29"/>
    <p:sldId id="804" r:id="rId30"/>
    <p:sldId id="865" r:id="rId31"/>
    <p:sldId id="808" r:id="rId32"/>
    <p:sldId id="811" r:id="rId33"/>
    <p:sldId id="866" r:id="rId34"/>
    <p:sldId id="867" r:id="rId35"/>
    <p:sldId id="868" r:id="rId36"/>
    <p:sldId id="869" r:id="rId37"/>
    <p:sldId id="870" r:id="rId38"/>
    <p:sldId id="871" r:id="rId39"/>
    <p:sldId id="812" r:id="rId40"/>
    <p:sldId id="859" r:id="rId41"/>
    <p:sldId id="819" r:id="rId42"/>
    <p:sldId id="793" r:id="rId43"/>
    <p:sldId id="794" r:id="rId44"/>
    <p:sldId id="795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1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84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2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63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8.wmf"/><Relationship Id="rId19" Type="http://schemas.openxmlformats.org/officeDocument/2006/relationships/image" Target="../media/image4.png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730673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18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시그널 강도가 물체 또는  거리에 따라 </a:t>
            </a:r>
            <a:r>
              <a:rPr lang="ko-KR" altLang="en-US" sz="1800" dirty="0" err="1">
                <a:solidFill>
                  <a:schemeClr val="accent2"/>
                </a:solidFill>
                <a:latin typeface="Gill Sans MT" charset="0"/>
              </a:rPr>
              <a:t>약해짐</a:t>
            </a:r>
            <a:r>
              <a:rPr lang="en-US" sz="1800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sz="1800" dirty="0">
                <a:latin typeface="Gill Sans MT" charset="0"/>
              </a:rPr>
              <a:t>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18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1800" dirty="0">
                <a:latin typeface="Gill Sans MT" charset="0"/>
              </a:rPr>
              <a:t>standardized wireless network frequencies (e.g., 2.4 GHz) shared by other devices (e.g., phone); devices (motors) interfere as well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ko-KR" sz="1800" dirty="0">
                <a:latin typeface="Gill Sans MT" charset="0"/>
              </a:rPr>
              <a:t>  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표준  무선 주파수 대역은 많은 기기가 공유로 무선 신호 간섭이 심함</a:t>
            </a:r>
            <a:endParaRPr lang="en-US" sz="1800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18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18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1800" dirty="0">
                <a:latin typeface="Gill Sans MT" charset="0"/>
              </a:rPr>
              <a:t>   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무선신호가 건물</a:t>
            </a:r>
            <a:r>
              <a:rPr lang="en-US" altLang="ko-KR" sz="1800" dirty="0">
                <a:solidFill>
                  <a:schemeClr val="accent2"/>
                </a:solidFill>
                <a:latin typeface="Gill Sans MT" charset="0"/>
              </a:rPr>
              <a:t>,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산</a:t>
            </a:r>
            <a:r>
              <a:rPr lang="en-US" altLang="ko-KR" sz="1800" dirty="0">
                <a:solidFill>
                  <a:schemeClr val="accent2"/>
                </a:solidFill>
                <a:latin typeface="Gill Sans MT" charset="0"/>
              </a:rPr>
              <a:t>,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장애물로 신호의 도착 시간이 다름</a:t>
            </a:r>
            <a:endParaRPr lang="en-US" altLang="ko-KR" sz="1800" dirty="0">
              <a:solidFill>
                <a:schemeClr val="accent2"/>
              </a:solidFill>
              <a:latin typeface="Gill Sans MT" charset="0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ko-KR" sz="1800" dirty="0">
                <a:solidFill>
                  <a:schemeClr val="accent2"/>
                </a:solidFill>
                <a:latin typeface="Gill Sans MT" charset="0"/>
              </a:rPr>
              <a:t>    (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지연</a:t>
            </a:r>
            <a:r>
              <a:rPr lang="en-US" altLang="ko-KR" sz="1800" dirty="0">
                <a:solidFill>
                  <a:schemeClr val="accent2"/>
                </a:solidFill>
                <a:latin typeface="Gill Sans MT" charset="0"/>
              </a:rPr>
              <a:t>, </a:t>
            </a:r>
            <a:r>
              <a:rPr lang="ko-KR" altLang="en-US" sz="1800" dirty="0">
                <a:solidFill>
                  <a:schemeClr val="accent2"/>
                </a:solidFill>
                <a:latin typeface="Gill Sans MT" charset="0"/>
              </a:rPr>
              <a:t>방해</a:t>
            </a:r>
            <a:r>
              <a:rPr lang="en-US" altLang="ko-KR" sz="1800" dirty="0">
                <a:solidFill>
                  <a:schemeClr val="accent2"/>
                </a:solidFill>
                <a:latin typeface="Gill Sans MT" charset="0"/>
              </a:rPr>
              <a:t>)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2400" dirty="0">
                <a:solidFill>
                  <a:schemeClr val="accent2"/>
                </a:solidFill>
                <a:latin typeface="Gill Sans MT" charset="0"/>
                <a:cs typeface="+mn-cs"/>
              </a:rPr>
              <a:t>비트 오류가 심함 </a:t>
            </a:r>
            <a:r>
              <a:rPr lang="en-US" altLang="ko-KR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강력한 </a:t>
            </a:r>
            <a:r>
              <a:rPr lang="en-US" altLang="ko-KR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CRC </a:t>
            </a:r>
            <a:r>
              <a:rPr lang="ko-KR" altLang="en-US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오류 검출</a:t>
            </a:r>
            <a:r>
              <a:rPr lang="en-US" altLang="ko-KR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프레임 재 전송이 필요</a:t>
            </a:r>
            <a:endParaRPr lang="en-US" altLang="ko-KR" sz="2400" dirty="0">
              <a:solidFill>
                <a:schemeClr val="accent2"/>
              </a:solidFill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136525"/>
            <a:ext cx="849052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</a:t>
            </a:r>
            <a:r>
              <a:rPr lang="ko-KR" altLang="en-US" sz="3600" dirty="0">
                <a:latin typeface="Gill Sans MT" charset="0"/>
                <a:cs typeface="+mj-cs"/>
              </a:rPr>
              <a:t>특징</a:t>
            </a:r>
            <a:r>
              <a:rPr lang="en-US" sz="3600" dirty="0">
                <a:latin typeface="Gill Sans MT" charset="0"/>
                <a:cs typeface="+mj-cs"/>
              </a:rPr>
              <a:t> :</a:t>
            </a:r>
            <a:r>
              <a:rPr lang="ko-KR" altLang="en-US" sz="3600" dirty="0">
                <a:latin typeface="Gill Sans MT" charset="0"/>
                <a:cs typeface="+mj-cs"/>
              </a:rPr>
              <a:t>신호대비 잡음 비율 </a:t>
            </a:r>
            <a:r>
              <a:rPr lang="en-US" altLang="ko-KR" sz="3600" dirty="0">
                <a:latin typeface="Gill Sans MT" charset="0"/>
                <a:cs typeface="+mj-cs"/>
              </a:rPr>
              <a:t>(SNR)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392613" cy="534929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vs. BER tradeoffs [</a:t>
            </a:r>
            <a:r>
              <a:rPr lang="ko-KR" alt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반비례</a:t>
            </a:r>
            <a:r>
              <a:rPr lang="en-US" altLang="ko-KR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]</a:t>
            </a:r>
            <a:endParaRPr lang="en-US" sz="2400" i="1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283267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 : </a:t>
            </a:r>
            <a:r>
              <a:rPr lang="ko-KR" altLang="en-US" sz="1400" dirty="0">
                <a:latin typeface="Arial" charset="0"/>
                <a:cs typeface="+mn-cs"/>
              </a:rPr>
              <a:t>좋은 환경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252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 : </a:t>
            </a:r>
            <a:r>
              <a:rPr lang="ko-KR" altLang="en-US" sz="1400" dirty="0">
                <a:latin typeface="Arial" charset="0"/>
                <a:cs typeface="+mn-cs"/>
              </a:rPr>
              <a:t>소음이 큰 환경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ko-KR" altLang="en-US" sz="4000" dirty="0">
                <a:latin typeface="Gill Sans MT" charset="0"/>
                <a:cs typeface="+mj-cs"/>
              </a:rPr>
              <a:t>무선통신의 대역폭 </a:t>
            </a:r>
            <a:r>
              <a:rPr lang="en-US" altLang="ko-KR" sz="4000" dirty="0">
                <a:latin typeface="Gill Sans MT" charset="0"/>
                <a:cs typeface="+mj-cs"/>
              </a:rPr>
              <a:t>:</a:t>
            </a:r>
            <a:r>
              <a:rPr lang="en-US" altLang="ko-KR" sz="4000" dirty="0" err="1">
                <a:latin typeface="Gill Sans MT" charset="0"/>
                <a:cs typeface="+mj-cs"/>
              </a:rPr>
              <a:t>wifi</a:t>
            </a:r>
            <a:r>
              <a:rPr lang="en-US" altLang="ko-KR" sz="4000" dirty="0">
                <a:latin typeface="Gill Sans MT" charset="0"/>
                <a:cs typeface="+mj-cs"/>
              </a:rPr>
              <a:t>, </a:t>
            </a:r>
            <a:r>
              <a:rPr lang="en-US" altLang="ko-KR" sz="4000" dirty="0" err="1">
                <a:latin typeface="Gill Sans MT" charset="0"/>
                <a:cs typeface="+mj-cs"/>
              </a:rPr>
              <a:t>wpan</a:t>
            </a:r>
            <a:r>
              <a:rPr lang="en-US" altLang="ko-KR" sz="4000" dirty="0">
                <a:latin typeface="Gill Sans MT" charset="0"/>
                <a:cs typeface="+mj-cs"/>
              </a:rPr>
              <a:t>,</a:t>
            </a:r>
            <a:r>
              <a:rPr lang="ko-KR" altLang="en-US" sz="4000" dirty="0">
                <a:latin typeface="Gill Sans MT" charset="0"/>
                <a:cs typeface="+mj-cs"/>
              </a:rPr>
              <a:t> </a:t>
            </a:r>
            <a:r>
              <a:rPr lang="en-US" altLang="ko-KR" sz="4000" dirty="0" err="1">
                <a:latin typeface="Gill Sans MT" charset="0"/>
                <a:cs typeface="+mj-cs"/>
              </a:rPr>
              <a:t>celluar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 (1999)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802.11a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 (1999)</a:t>
            </a:r>
          </a:p>
          <a:p>
            <a:pPr marL="742950" marR="0" lvl="1" indent="-28575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</a:rPr>
              <a:t>5 GHz range</a:t>
            </a:r>
          </a:p>
          <a:p>
            <a:pPr marL="742950" marR="0" lvl="1" indent="-285750" algn="l" defTabSz="914400" rtl="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</a:rPr>
              <a:t>up to 54 Mbps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2691" y="1398588"/>
            <a:ext cx="4531447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  <a:cs typeface="+mn-cs"/>
              </a:rPr>
              <a:t> (2003)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000" dirty="0">
                <a:latin typeface="Gill Sans MT" charset="0"/>
                <a:cs typeface="+mn-cs"/>
              </a:rPr>
              <a:t>multiple antennae 2009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</a:rPr>
              <a:t>up to 200 Mbps (SU-MIMO)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ko-KR" sz="2000" dirty="0">
                <a:solidFill>
                  <a:srgbClr val="C00000"/>
                </a:solidFill>
                <a:latin typeface="Gill Sans MT" charset="0"/>
                <a:cs typeface="+mn-cs"/>
              </a:rPr>
              <a:t>802.11ac</a:t>
            </a:r>
            <a:r>
              <a:rPr lang="en-US" altLang="ko-KR" sz="2000" dirty="0">
                <a:latin typeface="Gill Sans MT" charset="0"/>
                <a:cs typeface="+mn-cs"/>
              </a:rPr>
              <a:t>  (14,16)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ko-KR" sz="2000" dirty="0">
                <a:latin typeface="Gill Sans MT" charset="0"/>
              </a:rPr>
              <a:t>5GHz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altLang="ko-KR" sz="2000" dirty="0">
                <a:latin typeface="Gill Sans MT" charset="0"/>
              </a:rPr>
              <a:t>up to 866.7 Mbps(SU-MIMO), 1.73Gbps)MU-MIMO)</a:t>
            </a:r>
          </a:p>
          <a:p>
            <a:pPr marL="457200" lvl="1" indent="0">
              <a:lnSpc>
                <a:spcPts val="2200"/>
              </a:lnSpc>
              <a:buNone/>
              <a:defRPr/>
            </a:pPr>
            <a:endParaRPr lang="en-US" dirty="0">
              <a:latin typeface="Gill Sans MT" charset="0"/>
            </a:endParaRPr>
          </a:p>
          <a:p>
            <a:pPr marL="457200" lvl="1" indent="0">
              <a:lnSpc>
                <a:spcPts val="2200"/>
              </a:lnSpc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880269" y="4879975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SU-MIMO : </a:t>
            </a:r>
            <a:r>
              <a:rPr lang="ko-KR" altLang="en-US" sz="2400" dirty="0">
                <a:latin typeface="Gill Sans MT" charset="0"/>
                <a:cs typeface="+mn-cs"/>
              </a:rPr>
              <a:t>안테나당 하나의 유저 할당</a:t>
            </a:r>
            <a:endParaRPr lang="en-US" altLang="ko-KR" sz="2400" dirty="0">
              <a:latin typeface="Gill Sans MT" charset="0"/>
              <a:cs typeface="+mn-cs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MU-MIMO : </a:t>
            </a:r>
            <a:r>
              <a:rPr lang="ko-KR" altLang="en-US" sz="2400" dirty="0">
                <a:latin typeface="Gill Sans MT" charset="0"/>
                <a:cs typeface="+mn-cs"/>
              </a:rPr>
              <a:t>안테나를 여러 유저가 공유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20850" y="4718195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 </a:t>
            </a:r>
            <a:r>
              <a:rPr lang="ko-KR" alt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공유기</a:t>
            </a:r>
            <a:endParaRPr lang="en-US" sz="20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>
                <a:latin typeface="Gill Sans MT" charset="0"/>
              </a:rPr>
              <a:t>총 </a:t>
            </a:r>
            <a:r>
              <a:rPr lang="en-US" altLang="ko-KR" dirty="0">
                <a:latin typeface="Gill Sans MT" charset="0"/>
              </a:rPr>
              <a:t>80Mhz,  1</a:t>
            </a:r>
            <a:r>
              <a:rPr lang="ko-KR" altLang="en-US" dirty="0">
                <a:latin typeface="Gill Sans MT" charset="0"/>
              </a:rPr>
              <a:t>채널당 </a:t>
            </a:r>
            <a:r>
              <a:rPr lang="en-US" altLang="ko-KR" dirty="0">
                <a:latin typeface="Gill Sans MT" charset="0"/>
              </a:rPr>
              <a:t>20Mhz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11</a:t>
            </a:r>
            <a:r>
              <a:rPr lang="ko-KR" altLang="en-US" dirty="0">
                <a:latin typeface="Gill Sans MT" charset="0"/>
              </a:rPr>
              <a:t>개 채널이 주파수 대역을 공유 </a:t>
            </a:r>
            <a:r>
              <a:rPr lang="en-US" altLang="ko-KR" dirty="0">
                <a:latin typeface="Gill Sans MT" charset="0"/>
              </a:rPr>
              <a:t>(1,6,11 </a:t>
            </a:r>
            <a:r>
              <a:rPr lang="ko-KR" altLang="en-US" dirty="0">
                <a:latin typeface="Gill Sans MT" charset="0"/>
              </a:rPr>
              <a:t>주로 사용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1026" name="Picture 2" descr="와이파이 채널과 주파수 (WiFi Channels and frequency)">
            <a:extLst>
              <a:ext uri="{FF2B5EF4-FFF2-40B4-BE49-F238E27FC236}">
                <a16:creationId xmlns:a16="http://schemas.microsoft.com/office/drawing/2014/main" id="{0F965537-20E3-48C7-9985-B2A2081F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06690"/>
            <a:ext cx="7620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8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AP</a:t>
            </a:r>
            <a:r>
              <a:rPr lang="ko-KR" altLang="en-US" dirty="0">
                <a:latin typeface="Gill Sans MT" charset="0"/>
                <a:cs typeface="+mn-cs"/>
              </a:rPr>
              <a:t>가 먼저 자신의 존재를 알림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Beacon : </a:t>
            </a:r>
            <a:r>
              <a:rPr lang="ko-KR" altLang="en-US" dirty="0">
                <a:latin typeface="Gill Sans MT" charset="0"/>
              </a:rPr>
              <a:t>안전운행을 위한 불빛</a:t>
            </a:r>
            <a:r>
              <a:rPr lang="en-US" altLang="ko-KR" dirty="0">
                <a:latin typeface="Gill Sans MT" charset="0"/>
              </a:rPr>
              <a:t>, </a:t>
            </a:r>
            <a:r>
              <a:rPr lang="ko-KR" altLang="en-US" dirty="0">
                <a:latin typeface="Gill Sans MT" charset="0"/>
              </a:rPr>
              <a:t>위치 확인을 위한 무선 송신소 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ko-KR" altLang="en-US" sz="2400" dirty="0">
                <a:solidFill>
                  <a:schemeClr val="accent2"/>
                </a:solidFill>
                <a:latin typeface="Gill Sans MT" charset="0"/>
                <a:cs typeface="+mn-cs"/>
              </a:rPr>
              <a:t>현재 모바일 폰과 무선 인터넷에 연결된 장치의 수가 기존 유선 방식을 능가하고 있음</a:t>
            </a:r>
            <a:endParaRPr lang="en-US" sz="2400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=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407919"/>
            <a:ext cx="668853" cy="244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5965095" y="2108744"/>
            <a:ext cx="1377814" cy="637631"/>
            <a:chOff x="3695" y="1719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695" y="1719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401638" y="2031206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4067175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802.11g supports various data rates : 6, 9,12,18,24,36,48 &amp; 54 Mbps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10565-1182-43C4-A224-F9245A4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CSMA, CSMA/CD in Wireless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EBA15-5687-43C5-A0EE-4C8F54D8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신호를 전송하기 전에 다른 사용 여부를 감지함</a:t>
            </a:r>
            <a:endParaRPr lang="en-US" altLang="ko-KR" dirty="0"/>
          </a:p>
          <a:p>
            <a:r>
              <a:rPr lang="ko-KR" altLang="en-US" dirty="0"/>
              <a:t>충돌이 일어나면 재 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문제점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만약 송신자가 시그널을</a:t>
            </a:r>
            <a:r>
              <a:rPr lang="en-US" altLang="ko-KR" dirty="0"/>
              <a:t> </a:t>
            </a:r>
            <a:r>
              <a:rPr lang="ko-KR" altLang="en-US" dirty="0"/>
              <a:t>감지 못한다면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만약 송신자가 충돌을 감지하지 못한다면</a:t>
            </a:r>
            <a:r>
              <a:rPr lang="en-US" altLang="ko-KR" dirty="0"/>
              <a:t>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788D6-13F8-4A61-A3BD-B8A831B8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3BFD1-7376-4419-9E5F-01147C14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396076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 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851525" cy="529999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    transmit when timer expires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  <a:cs typeface="Arial" charset="0"/>
              </a:rPr>
              <a:t>DIFS &gt; SIFS (Ack </a:t>
            </a:r>
            <a:r>
              <a:rPr lang="ko-KR" altLang="en-US" sz="2000" b="1" dirty="0">
                <a:latin typeface="Arial" charset="0"/>
                <a:cs typeface="Arial" charset="0"/>
              </a:rPr>
              <a:t>메시지를 방해 하지 않음</a:t>
            </a:r>
            <a:r>
              <a:rPr lang="en-US" altLang="ko-KR" sz="2000" b="1" dirty="0">
                <a:latin typeface="Arial" charset="0"/>
                <a:cs typeface="Arial" charset="0"/>
              </a:rPr>
              <a:t>)</a:t>
            </a:r>
            <a:endParaRPr lang="en-US" sz="2000" b="1" dirty="0"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  <a:cs typeface="Arial" charset="0"/>
              </a:rPr>
              <a:t>Distributed Inter-Frame Space (</a:t>
            </a:r>
            <a:r>
              <a:rPr lang="ko-KR" altLang="en-US" sz="2000" b="1" dirty="0" err="1">
                <a:latin typeface="Arial" charset="0"/>
                <a:cs typeface="Arial" charset="0"/>
              </a:rPr>
              <a:t>신호없음을</a:t>
            </a:r>
            <a:r>
              <a:rPr lang="ko-KR" altLang="en-US" sz="2000" b="1" dirty="0">
                <a:latin typeface="Arial" charset="0"/>
                <a:cs typeface="Arial" charset="0"/>
              </a:rPr>
              <a:t> 감지하는 시간</a:t>
            </a:r>
            <a:r>
              <a:rPr lang="en-US" altLang="ko-KR" sz="2000" b="1" dirty="0">
                <a:latin typeface="Arial" charset="0"/>
                <a:cs typeface="Arial" charset="0"/>
              </a:rPr>
              <a:t>)</a:t>
            </a:r>
            <a:endParaRPr lang="en-US" sz="2000" b="1" dirty="0"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latin typeface="Arial" charset="0"/>
                <a:cs typeface="Arial" charset="0"/>
              </a:rPr>
              <a:t>Short Inter-Frame Space</a:t>
            </a:r>
          </a:p>
          <a:p>
            <a:pPr>
              <a:buFont typeface="Wingdings" charset="0"/>
              <a:buNone/>
              <a:defRPr/>
            </a:pPr>
            <a:endParaRPr lang="en-US" sz="2000" b="1" dirty="0"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MA, CSMA/CD, CSMA/CA 란? (2)">
            <a:extLst>
              <a:ext uri="{FF2B5EF4-FFF2-40B4-BE49-F238E27FC236}">
                <a16:creationId xmlns:a16="http://schemas.microsoft.com/office/drawing/2014/main" id="{9DB498CD-927C-4912-A1B0-E03B8A802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56A568-EE0E-42FB-ACDC-FA6DCCBB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794A2-C4E0-4EEC-85C6-CB5CED3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27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6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  <a:r>
              <a:rPr lang="ko-KR" alt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의 해결책</a:t>
            </a:r>
            <a:endParaRPr lang="en-US" sz="2400" i="1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reserve(</a:t>
            </a:r>
            <a:r>
              <a:rPr lang="ko-KR" alt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예약</a:t>
            </a:r>
            <a:r>
              <a:rPr lang="en-US" altLang="ko-KR" sz="2400" dirty="0">
                <a:solidFill>
                  <a:srgbClr val="FF0000"/>
                </a:solidFill>
                <a:latin typeface="Gill Sans MT" charset="0"/>
                <a:cs typeface="+mn-cs"/>
              </a:rPr>
              <a:t>)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16552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8</a:t>
            </a:r>
            <a:r>
              <a:rPr lang="ko-KR" altLang="en-US" dirty="0">
                <a:latin typeface="Gill Sans MT" charset="0"/>
              </a:rPr>
              <a:t>개 디바이스 연결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Bluetooth? - MATLAB &amp; Simulink - MathWorks 한국">
            <a:extLst>
              <a:ext uri="{FF2B5EF4-FFF2-40B4-BE49-F238E27FC236}">
                <a16:creationId xmlns:a16="http://schemas.microsoft.com/office/drawing/2014/main" id="{E83A4E56-936E-4843-AAF1-9D06D267D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42440"/>
            <a:ext cx="8178799" cy="2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FC3C8-EA85-4FE6-99E3-58A98FEA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807A9-1679-4239-B0A5-ED15857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33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5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1DB99-0E5E-4F06-9E8A-0044F2B0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</a:t>
            </a:r>
            <a:r>
              <a:rPr lang="ko-KR" altLang="en-US" dirty="0"/>
              <a:t> </a:t>
            </a:r>
            <a:r>
              <a:rPr lang="en-US" altLang="ko-KR" dirty="0"/>
              <a:t>4.0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Bluetooth Smart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4CEF-2FB0-4B7C-93F1-79A4F206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B. Smart : </a:t>
            </a:r>
            <a:r>
              <a:rPr lang="ko-KR" altLang="en-US" dirty="0"/>
              <a:t>기존 것과는 호환 불가</a:t>
            </a:r>
            <a:endParaRPr lang="en-US" altLang="ko-KR" dirty="0"/>
          </a:p>
          <a:p>
            <a:r>
              <a:rPr lang="en-US" altLang="ko-KR" dirty="0"/>
              <a:t>B. Smart Ready : </a:t>
            </a:r>
            <a:r>
              <a:rPr lang="ko-KR" altLang="en-US" dirty="0"/>
              <a:t>기존 것과 호환 가능</a:t>
            </a:r>
            <a:endParaRPr lang="en-US" altLang="ko-KR" dirty="0"/>
          </a:p>
          <a:p>
            <a:pPr lvl="1"/>
            <a:r>
              <a:rPr lang="ko-KR" altLang="en-US" dirty="0" err="1"/>
              <a:t>슬래브가</a:t>
            </a:r>
            <a:r>
              <a:rPr lang="ko-KR" altLang="en-US" dirty="0"/>
              <a:t> 항상 대기 상태가 아님</a:t>
            </a:r>
            <a:endParaRPr lang="en-US" altLang="ko-KR" dirty="0"/>
          </a:p>
          <a:p>
            <a:pPr lvl="1"/>
            <a:r>
              <a:rPr lang="ko-KR" altLang="en-US" dirty="0"/>
              <a:t>전력 손실이 적음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55BFD-3647-4344-9C49-E0E59AD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5C52F-C911-487C-8B1F-6B81CB2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CD84F8-888F-491D-9F41-F7BC1A92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37" y="4132263"/>
            <a:ext cx="5410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2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05BE-13DA-45FA-842F-D8AD8104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B8859-1E4D-46EC-8A25-F44774F1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속도 등이 향상</a:t>
            </a:r>
            <a:endParaRPr lang="en-US" altLang="ko-KR" dirty="0"/>
          </a:p>
          <a:p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데이터 양이 증가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66E84-4DF7-4A91-9DED-F254D4A7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2E362-A270-43E6-9CAE-0E27DD4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B68D4D-B7A3-4ED8-B11C-6022897E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632"/>
            <a:ext cx="6949028" cy="35152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6EAEC-3073-49F2-9709-FF773A4C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37" y="787399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1091-E259-41FD-8B64-B1AA293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Zigbee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FABEF-4D8E-4D22-94F3-2C01D6B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2001</a:t>
            </a:r>
            <a:r>
              <a:rPr lang="ko-KR" altLang="en-US" dirty="0"/>
              <a:t>년도 </a:t>
            </a:r>
            <a:r>
              <a:rPr lang="en-US" altLang="ko-KR" dirty="0"/>
              <a:t>MIT</a:t>
            </a:r>
            <a:r>
              <a:rPr lang="ko-KR" altLang="en-US" dirty="0"/>
              <a:t>에서 개발</a:t>
            </a:r>
            <a:endParaRPr lang="en-US" altLang="ko-KR" dirty="0"/>
          </a:p>
          <a:p>
            <a:r>
              <a:rPr lang="ko-KR" altLang="en-US" dirty="0"/>
              <a:t>소형</a:t>
            </a:r>
            <a:r>
              <a:rPr lang="en-US" altLang="ko-KR" dirty="0"/>
              <a:t>, </a:t>
            </a:r>
            <a:r>
              <a:rPr lang="ko-KR" altLang="en-US" dirty="0"/>
              <a:t>저전력 디지털 라디오 주파수를 이용하여 개인 통신망을 구축하기 위한 표준</a:t>
            </a:r>
            <a:endParaRPr lang="en-US" altLang="ko-KR" dirty="0"/>
          </a:p>
          <a:p>
            <a:r>
              <a:rPr lang="ko-KR" altLang="en-US" dirty="0"/>
              <a:t>긴 베터리 수명과 보안성이 요구되는 분야에서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99C0B-5D01-4B79-BCC7-0101D7E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B6368-6918-4CB7-946B-E5368469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99F643-A6AA-4859-ABCD-EE4CD9C5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648075"/>
            <a:ext cx="7048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B122-4378-406D-88A0-D627DE50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Zigbee </a:t>
            </a:r>
            <a:r>
              <a:rPr lang="ko-KR" altLang="en-US" dirty="0"/>
              <a:t>활용도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6D1AF-6979-4ED7-98A6-3986C088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453582" cy="4648200"/>
          </a:xfrm>
        </p:spPr>
        <p:txBody>
          <a:bodyPr/>
          <a:lstStyle/>
          <a:p>
            <a:r>
              <a:rPr lang="ko-KR" altLang="en-US" dirty="0"/>
              <a:t>스마트 에너지분야 </a:t>
            </a:r>
            <a:endParaRPr lang="en-US" altLang="ko-KR" dirty="0"/>
          </a:p>
          <a:p>
            <a:r>
              <a:rPr lang="ko-KR" altLang="en-US" dirty="0"/>
              <a:t>홈 엔터테인먼트와 제어 </a:t>
            </a:r>
            <a:r>
              <a:rPr lang="en-US" altLang="ko-KR" dirty="0"/>
              <a:t>(</a:t>
            </a:r>
            <a:r>
              <a:rPr lang="ko-KR" altLang="en-US" dirty="0"/>
              <a:t>온도 조절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음악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홈 인식 시스템 </a:t>
            </a:r>
            <a:r>
              <a:rPr lang="en-US" altLang="ko-KR" dirty="0"/>
              <a:t>(</a:t>
            </a:r>
            <a:r>
              <a:rPr lang="ko-KR" altLang="en-US" dirty="0"/>
              <a:t>수온센서</a:t>
            </a:r>
            <a:r>
              <a:rPr lang="en-US" altLang="ko-KR" dirty="0"/>
              <a:t>, </a:t>
            </a:r>
            <a:r>
              <a:rPr lang="ko-KR" altLang="en-US" dirty="0"/>
              <a:t>화재 및 도난 센서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모바일 서비스 </a:t>
            </a:r>
            <a:r>
              <a:rPr lang="en-US" altLang="ko-KR" dirty="0"/>
              <a:t>(</a:t>
            </a:r>
            <a:r>
              <a:rPr lang="ko-KR" altLang="en-US" dirty="0"/>
              <a:t>모바일 결제</a:t>
            </a:r>
            <a:r>
              <a:rPr lang="en-US" altLang="ko-KR" dirty="0"/>
              <a:t>, </a:t>
            </a:r>
            <a:r>
              <a:rPr lang="ko-KR" altLang="en-US" dirty="0"/>
              <a:t>모니터링</a:t>
            </a:r>
            <a:r>
              <a:rPr lang="en-US" altLang="ko-KR" dirty="0"/>
              <a:t>, </a:t>
            </a:r>
            <a:r>
              <a:rPr lang="ko-KR" altLang="en-US" dirty="0"/>
              <a:t>헬스케어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상업빌딩 </a:t>
            </a:r>
            <a:r>
              <a:rPr lang="en-US" altLang="ko-KR" dirty="0"/>
              <a:t>(</a:t>
            </a:r>
            <a:r>
              <a:rPr lang="ko-KR" altLang="en-US" dirty="0"/>
              <a:t>에너지 감시</a:t>
            </a:r>
            <a:r>
              <a:rPr lang="en-US" altLang="ko-KR" dirty="0"/>
              <a:t>, </a:t>
            </a:r>
            <a:r>
              <a:rPr lang="ko-KR" altLang="en-US" dirty="0"/>
              <a:t>공기정화시설</a:t>
            </a:r>
            <a:r>
              <a:rPr lang="en-US" altLang="ko-KR" dirty="0"/>
              <a:t>, </a:t>
            </a:r>
            <a:r>
              <a:rPr lang="ko-KR" altLang="en-US" dirty="0"/>
              <a:t>조명</a:t>
            </a:r>
            <a:r>
              <a:rPr lang="en-US" altLang="ko-KR" dirty="0"/>
              <a:t>,</a:t>
            </a:r>
            <a:r>
              <a:rPr lang="ko-KR" altLang="en-US" dirty="0"/>
              <a:t>출입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산업용 공장 </a:t>
            </a:r>
            <a:r>
              <a:rPr lang="en-US" altLang="ko-KR" dirty="0"/>
              <a:t>(</a:t>
            </a:r>
            <a:r>
              <a:rPr lang="ko-KR" altLang="en-US" dirty="0"/>
              <a:t>자재관리</a:t>
            </a:r>
            <a:r>
              <a:rPr lang="en-US" altLang="ko-KR" dirty="0"/>
              <a:t>, </a:t>
            </a:r>
            <a:r>
              <a:rPr lang="ko-KR" altLang="en-US" dirty="0"/>
              <a:t>환경관리</a:t>
            </a:r>
            <a:r>
              <a:rPr lang="en-US" altLang="ko-KR" dirty="0"/>
              <a:t>, </a:t>
            </a:r>
            <a:r>
              <a:rPr lang="ko-KR" altLang="en-US" dirty="0"/>
              <a:t>에너지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CD5E0-CCDC-4B91-B90F-01435B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D247E2-C788-4F95-8E18-20C0BB24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8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323FEE2-3B19-44D7-8345-1459EE23B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68" y="643466"/>
            <a:ext cx="8044863" cy="5571067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55137-F4F0-4BA6-84B7-ECB227A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6433E-F53E-4514-8098-8F04D848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38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281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5BBA9-9692-45EE-92E5-8DA69232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06DEC-7D3C-4193-B555-EDBE9E00C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Wireless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무선</a:t>
            </a:r>
            <a:r>
              <a:rPr lang="en-US" altLang="ko-KR" dirty="0"/>
              <a:t>) </a:t>
            </a:r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무선을 통해서 통신이 가능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39201-9676-4DEF-8A63-CFC9A1EE0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모바일</a:t>
            </a:r>
            <a:endParaRPr lang="en-US" altLang="ko-KR" dirty="0"/>
          </a:p>
          <a:p>
            <a:pPr lvl="1"/>
            <a:r>
              <a:rPr lang="ko-KR" altLang="en-US" dirty="0"/>
              <a:t>사용자가 접속하는 네트워크의 범위를 바꿀 수 있도록 지원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102B2-556E-4F52-8EF8-20AA3D44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F1A7-C994-475C-A972-918888B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4CE9D3-78A7-3649-814C-94A85408214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96E331-D243-4058-9FC6-7BF8164E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038475"/>
            <a:ext cx="4800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4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73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468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(Bluetooth)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</a:t>
            </a:r>
          </a:p>
          <a:p>
            <a:pPr>
              <a:defRPr/>
            </a:pPr>
            <a:r>
              <a:rPr 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Wifi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  (handover)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endParaRPr lang="en-US" sz="2000" dirty="0">
                <a:latin typeface="Gill Sans MT" charset="0"/>
                <a:cs typeface="+mn-cs"/>
              </a:endParaRP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Wi-Fi, cellular, </a:t>
              </a:r>
              <a:r>
                <a:rPr lang="en-US" sz="2000" dirty="0" err="1">
                  <a:latin typeface="Gill Sans MT" charset="0"/>
                  <a:cs typeface="+mn-cs"/>
                </a:rPr>
                <a:t>WiMax</a:t>
              </a:r>
              <a:r>
                <a:rPr lang="en-US" sz="2000" dirty="0">
                  <a:latin typeface="Gill Sans MT" charset="0"/>
                  <a:cs typeface="+mn-cs"/>
                </a:rPr>
                <a:t> (</a:t>
              </a:r>
              <a:r>
                <a:rPr lang="en-US" sz="2000" dirty="0" err="1">
                  <a:latin typeface="Gill Sans MT" charset="0"/>
                  <a:cs typeface="+mn-cs"/>
                </a:rPr>
                <a:t>Wibro</a:t>
              </a:r>
              <a:r>
                <a:rPr lang="en-US" sz="2000" dirty="0">
                  <a:latin typeface="Gill Sans MT" charset="0"/>
                  <a:cs typeface="+mn-cs"/>
                </a:rPr>
                <a:t>), </a:t>
              </a:r>
              <a:r>
                <a:rPr lang="en-US" sz="2000" dirty="0" err="1">
                  <a:latin typeface="Gill Sans MT" charset="0"/>
                  <a:cs typeface="+mn-cs"/>
                </a:rPr>
                <a:t>etc</a:t>
              </a:r>
              <a:endParaRPr lang="en-US" sz="2000" dirty="0">
                <a:latin typeface="Gill Sans MT" charset="0"/>
                <a:cs typeface="+mn-cs"/>
              </a:endParaRP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</a:t>
            </a:r>
            <a:r>
              <a:rPr lang="ko-KR" altLang="en-US" dirty="0">
                <a:latin typeface="Gill Sans MT" charset="0"/>
                <a:cs typeface="+mj-cs"/>
              </a:rPr>
              <a:t>기반구조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3" imgW="826829" imgH="840406" progId="">
                      <p:embed/>
                    </p:oleObj>
                  </mc:Choice>
                  <mc:Fallback>
                    <p:oleObj name="Clip" r:id="rId3" imgW="826829" imgH="840406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268295" imgH="1199426" progId="">
                      <p:embed/>
                    </p:oleObj>
                  </mc:Choice>
                  <mc:Fallback>
                    <p:oleObj name="Clip" r:id="rId5" imgW="1268295" imgH="1199426" progId="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4"/>
            <a:ext cx="3149600" cy="472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Multi-hop comm.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Wi-Fi Direct, Bluetooth, </a:t>
            </a:r>
            <a:r>
              <a:rPr lang="en-US" sz="2400" dirty="0" err="1">
                <a:latin typeface="Gill Sans MT" charset="0"/>
                <a:cs typeface="+mn-cs"/>
              </a:rPr>
              <a:t>etc</a:t>
            </a:r>
            <a:endParaRPr lang="en-US" sz="2400" dirty="0">
              <a:latin typeface="Gill Sans MT" charset="0"/>
              <a:cs typeface="+mn-cs"/>
            </a:endParaRP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826829" imgH="840406" progId="">
                      <p:embed/>
                    </p:oleObj>
                  </mc:Choice>
                  <mc:Fallback>
                    <p:oleObj name="Clip" r:id="rId7" imgW="826829" imgH="840406" progId="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68295" imgH="1199426" progId="">
                      <p:embed/>
                    </p:oleObj>
                  </mc:Choice>
                  <mc:Fallback>
                    <p:oleObj name="Clip" r:id="rId9" imgW="1268295" imgH="1199426" progId="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1" imgW="826829" imgH="840406" progId="">
                      <p:embed/>
                    </p:oleObj>
                  </mc:Choice>
                  <mc:Fallback>
                    <p:oleObj name="Clip" r:id="rId11" imgW="826829" imgH="840406" progId="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2" imgW="1268295" imgH="1199426" progId="">
                      <p:embed/>
                    </p:oleObj>
                  </mc:Choice>
                  <mc:Fallback>
                    <p:oleObj name="Clip" r:id="rId12" imgW="1268295" imgH="1199426" progId="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3" imgW="826829" imgH="840406" progId="">
                      <p:embed/>
                    </p:oleObj>
                  </mc:Choice>
                  <mc:Fallback>
                    <p:oleObj name="Clip" r:id="rId13" imgW="826829" imgH="840406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4" imgW="1268295" imgH="1199426" progId="">
                      <p:embed/>
                    </p:oleObj>
                  </mc:Choice>
                  <mc:Fallback>
                    <p:oleObj name="Clip" r:id="rId14" imgW="1268295" imgH="1199426" progId="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5" imgW="826829" imgH="840406" progId="">
                      <p:embed/>
                    </p:oleObj>
                  </mc:Choice>
                  <mc:Fallback>
                    <p:oleObj name="Clip" r:id="rId15" imgW="826829" imgH="840406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1268295" imgH="1199426" progId="">
                      <p:embed/>
                    </p:oleObj>
                  </mc:Choice>
                  <mc:Fallback>
                    <p:oleObj name="Clip" r:id="rId16" imgW="1268295" imgH="1199426" progId="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Internet: </a:t>
            </a:r>
            <a:r>
              <a:rPr lang="en-US" i="1" dirty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276055" y="3716338"/>
            <a:ext cx="25939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MANET </a:t>
            </a:r>
            <a:r>
              <a:rPr lang="ko-KR" altLang="en-US" dirty="0">
                <a:latin typeface="Gill Sans MT" charset="0"/>
                <a:cs typeface="+mn-cs"/>
              </a:rPr>
              <a:t>이동 </a:t>
            </a:r>
            <a:r>
              <a:rPr lang="ko-KR" altLang="en-US" dirty="0" err="1">
                <a:latin typeface="Gill Sans MT" charset="0"/>
                <a:cs typeface="+mn-cs"/>
              </a:rPr>
              <a:t>애드</a:t>
            </a:r>
            <a:r>
              <a:rPr lang="ko-KR" altLang="en-US" dirty="0">
                <a:latin typeface="Gill Sans MT" charset="0"/>
                <a:cs typeface="+mn-cs"/>
              </a:rPr>
              <a:t> 혹 넷</a:t>
            </a:r>
            <a:endParaRPr lang="en-US" dirty="0">
              <a:latin typeface="Gill Sans MT" charset="0"/>
              <a:cs typeface="+mn-cs"/>
            </a:endParaRP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 VANET: </a:t>
            </a:r>
            <a:r>
              <a:rPr lang="ko-KR" altLang="en-US" dirty="0">
                <a:latin typeface="Gill Sans MT" charset="0"/>
                <a:cs typeface="+mn-cs"/>
              </a:rPr>
              <a:t>차량 에드 혹 넷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18135</TotalTime>
  <Words>3023</Words>
  <Application>Microsoft Office PowerPoint</Application>
  <PresentationFormat>화면 슬라이드 쇼(4:3)</PresentationFormat>
  <Paragraphs>858</Paragraphs>
  <Slides>44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PowerPoint 프레젠테이션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기반구조</vt:lpstr>
      <vt:lpstr>Elements of a wireless network</vt:lpstr>
      <vt:lpstr>Wireless network taxonomy</vt:lpstr>
      <vt:lpstr>Chapter 7 outline</vt:lpstr>
      <vt:lpstr>Wireless Link Characteristics (1)</vt:lpstr>
      <vt:lpstr>Wireless 특징 :신호대비 잡음 비율 (SNR)</vt:lpstr>
      <vt:lpstr>Chapter 7 outline</vt:lpstr>
      <vt:lpstr>무선통신의 대역폭 :wifi, wpan, celluar</vt:lpstr>
      <vt:lpstr>IEEE 802.11 Wireless LAN</vt:lpstr>
      <vt:lpstr>802.11 LAN architecture</vt:lpstr>
      <vt:lpstr>802.11: Channels, association</vt:lpstr>
      <vt:lpstr>802.11: Channels, association</vt:lpstr>
      <vt:lpstr>802.11: passive/active scanning</vt:lpstr>
      <vt:lpstr>PowerPoint 프레젠테이션</vt:lpstr>
      <vt:lpstr>PowerPoint 프레젠테이션</vt:lpstr>
      <vt:lpstr>PowerPoint 프레젠테이션</vt:lpstr>
      <vt:lpstr>CSMA, CSMA/CD in Wireless</vt:lpstr>
      <vt:lpstr>Wireless network characteristics</vt:lpstr>
      <vt:lpstr>IEEE 802.11: multiple access</vt:lpstr>
      <vt:lpstr>IEEE 802.11 MAC Protocol: CSMA/CA</vt:lpstr>
      <vt:lpstr>PowerPoint 프레젠테이션</vt:lpstr>
      <vt:lpstr>Avoiding collisions (more)</vt:lpstr>
      <vt:lpstr>Collision Avoidance: RTS-CTS exchange</vt:lpstr>
      <vt:lpstr>PowerPoint 프레젠테이션</vt:lpstr>
      <vt:lpstr>PowerPoint 프레젠테이션</vt:lpstr>
      <vt:lpstr>PowerPoint 프레젠테이션</vt:lpstr>
      <vt:lpstr>PowerPoint 프레젠테이션</vt:lpstr>
      <vt:lpstr>Bluetooth 4.0 : Bluetooth Smart</vt:lpstr>
      <vt:lpstr>Bluetooth 5</vt:lpstr>
      <vt:lpstr>Zigbee</vt:lpstr>
      <vt:lpstr>Zigbee 활용도</vt:lpstr>
      <vt:lpstr>PowerPoint 프레젠테이션</vt:lpstr>
      <vt:lpstr>Chapter 7 outline</vt:lpstr>
      <vt:lpstr>Background</vt:lpstr>
      <vt:lpstr>What is mobility?</vt:lpstr>
      <vt:lpstr>Code Division Multiple Access (CDMA)</vt:lpstr>
      <vt:lpstr>CDMA encode/decode</vt:lpstr>
      <vt:lpstr>CDMA: two-sender interference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Lee Sang</cp:lastModifiedBy>
  <cp:revision>572</cp:revision>
  <dcterms:created xsi:type="dcterms:W3CDTF">1999-10-08T19:08:27Z</dcterms:created>
  <dcterms:modified xsi:type="dcterms:W3CDTF">2022-05-31T03:55:41Z</dcterms:modified>
</cp:coreProperties>
</file>